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7.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22.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4" r:id="rId3"/>
  </p:sldMasterIdLst>
  <p:notesMasterIdLst>
    <p:notesMasterId r:id="rId43"/>
  </p:notesMasterIdLst>
  <p:handoutMasterIdLst>
    <p:handoutMasterId r:id="rId44"/>
  </p:handoutMasterIdLst>
  <p:sldIdLst>
    <p:sldId id="3510" r:id="rId4"/>
    <p:sldId id="285" r:id="rId5"/>
    <p:sldId id="294" r:id="rId6"/>
    <p:sldId id="257" r:id="rId7"/>
    <p:sldId id="262" r:id="rId8"/>
    <p:sldId id="267" r:id="rId9"/>
    <p:sldId id="271" r:id="rId10"/>
    <p:sldId id="3494" r:id="rId11"/>
    <p:sldId id="259" r:id="rId12"/>
    <p:sldId id="3480" r:id="rId13"/>
    <p:sldId id="290" r:id="rId14"/>
    <p:sldId id="291" r:id="rId15"/>
    <p:sldId id="292" r:id="rId16"/>
    <p:sldId id="3486" r:id="rId17"/>
    <p:sldId id="3495" r:id="rId18"/>
    <p:sldId id="3470" r:id="rId19"/>
    <p:sldId id="264" r:id="rId20"/>
    <p:sldId id="3469" r:id="rId21"/>
    <p:sldId id="3487" r:id="rId22"/>
    <p:sldId id="3471" r:id="rId23"/>
    <p:sldId id="3476" r:id="rId24"/>
    <p:sldId id="3497" r:id="rId25"/>
    <p:sldId id="3479" r:id="rId26"/>
    <p:sldId id="3496" r:id="rId27"/>
    <p:sldId id="3491" r:id="rId28"/>
    <p:sldId id="3511" r:id="rId29"/>
    <p:sldId id="3512" r:id="rId30"/>
    <p:sldId id="3516" r:id="rId31"/>
    <p:sldId id="3513" r:id="rId32"/>
    <p:sldId id="3517" r:id="rId33"/>
    <p:sldId id="3509" r:id="rId34"/>
    <p:sldId id="3520" r:id="rId35"/>
    <p:sldId id="3514" r:id="rId36"/>
    <p:sldId id="3519" r:id="rId37"/>
    <p:sldId id="3521" r:id="rId38"/>
    <p:sldId id="3507" r:id="rId39"/>
    <p:sldId id="3508" r:id="rId40"/>
    <p:sldId id="3518" r:id="rId41"/>
    <p:sldId id="266" r:id="rId4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432FF"/>
    <a:srgbClr val="0096FF"/>
    <a:srgbClr val="7A81FF"/>
    <a:srgbClr val="EE5E35"/>
    <a:srgbClr val="AB7942"/>
    <a:srgbClr val="FFFFFF"/>
    <a:srgbClr val="942092"/>
    <a:srgbClr val="EC47AD"/>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6" autoAdjust="0"/>
    <p:restoredTop sz="82752"/>
  </p:normalViewPr>
  <p:slideViewPr>
    <p:cSldViewPr snapToGrid="0" snapToObjects="1">
      <p:cViewPr varScale="1">
        <p:scale>
          <a:sx n="92" d="100"/>
          <a:sy n="92" d="100"/>
        </p:scale>
        <p:origin x="116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___.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dPt>
            <c:idx val="0"/>
            <c:bubble3D val="0"/>
            <c:spPr>
              <a:solidFill>
                <a:sysClr val="window" lastClr="FFFFFF">
                  <a:lumMod val="65000"/>
                </a:sysClr>
              </a:solidFill>
              <a:ln>
                <a:noFill/>
              </a:ln>
              <a:effectLst/>
            </c:spPr>
            <c:extLst>
              <c:ext xmlns:c16="http://schemas.microsoft.com/office/drawing/2014/chart" uri="{C3380CC4-5D6E-409C-BE32-E72D297353CC}">
                <c16:uniqueId val="{00000001-8806-4386-9B9D-615F6E23251F}"/>
              </c:ext>
            </c:extLst>
          </c:dPt>
          <c:dPt>
            <c:idx val="1"/>
            <c:bubble3D val="0"/>
            <c:spPr>
              <a:solidFill>
                <a:sysClr val="window" lastClr="FFFFFF">
                  <a:lumMod val="85000"/>
                </a:sysClr>
              </a:solidFill>
              <a:ln>
                <a:noFill/>
              </a:ln>
              <a:effectLst/>
            </c:spPr>
            <c:extLst>
              <c:ext xmlns:c16="http://schemas.microsoft.com/office/drawing/2014/chart" uri="{C3380CC4-5D6E-409C-BE32-E72D297353CC}">
                <c16:uniqueId val="{00000003-8806-4386-9B9D-615F6E23251F}"/>
              </c:ext>
            </c:extLst>
          </c:dPt>
          <c:dPt>
            <c:idx val="2"/>
            <c:bubble3D val="0"/>
            <c:spPr>
              <a:solidFill>
                <a:srgbClr val="CDE4F6"/>
              </a:solidFill>
              <a:ln>
                <a:noFill/>
              </a:ln>
              <a:effectLst/>
            </c:spPr>
            <c:extLst>
              <c:ext xmlns:c16="http://schemas.microsoft.com/office/drawing/2014/chart" uri="{C3380CC4-5D6E-409C-BE32-E72D297353CC}">
                <c16:uniqueId val="{00000005-8806-4386-9B9D-615F6E23251F}"/>
              </c:ext>
            </c:extLst>
          </c:dPt>
          <c:dPt>
            <c:idx val="3"/>
            <c:bubble3D val="0"/>
            <c:spPr>
              <a:solidFill>
                <a:srgbClr val="F7BFA4"/>
              </a:solidFill>
              <a:ln>
                <a:noFill/>
              </a:ln>
              <a:effectLst/>
            </c:spPr>
            <c:extLst>
              <c:ext xmlns:c16="http://schemas.microsoft.com/office/drawing/2014/chart" uri="{C3380CC4-5D6E-409C-BE32-E72D297353CC}">
                <c16:uniqueId val="{00000007-8806-4386-9B9D-615F6E23251F}"/>
              </c:ext>
            </c:extLst>
          </c:dPt>
          <c:cat>
            <c:numRef>
              <c:f>Sheet1!$A$2:$A$5</c:f>
              <c:numCache>
                <c:formatCode>General</c:formatCode>
                <c:ptCount val="4"/>
                <c:pt idx="0">
                  <c:v>1</c:v>
                </c:pt>
                <c:pt idx="1">
                  <c:v>2</c:v>
                </c:pt>
                <c:pt idx="2">
                  <c:v>3</c:v>
                </c:pt>
                <c:pt idx="3">
                  <c:v>4</c:v>
                </c:pt>
              </c:numCache>
            </c:numRef>
          </c:cat>
          <c:val>
            <c:numRef>
              <c:f>Sheet1!$B$2:$B$5</c:f>
              <c:numCache>
                <c:formatCode>General</c:formatCode>
                <c:ptCount val="4"/>
                <c:pt idx="0">
                  <c:v>25</c:v>
                </c:pt>
                <c:pt idx="1">
                  <c:v>40</c:v>
                </c:pt>
                <c:pt idx="2">
                  <c:v>15</c:v>
                </c:pt>
                <c:pt idx="3">
                  <c:v>20</c:v>
                </c:pt>
              </c:numCache>
            </c:numRef>
          </c:val>
          <c:extLst>
            <c:ext xmlns:c16="http://schemas.microsoft.com/office/drawing/2014/chart" uri="{C3380CC4-5D6E-409C-BE32-E72D297353CC}">
              <c16:uniqueId val="{00000008-8806-4386-9B9D-615F6E23251F}"/>
            </c:ext>
          </c:extLst>
        </c:ser>
        <c:dLbls>
          <c:showLegendKey val="0"/>
          <c:showVal val="0"/>
          <c:showCatName val="0"/>
          <c:showSerName val="0"/>
          <c:showPercent val="0"/>
          <c:showBubbleSize val="0"/>
          <c:showLeaderLines val="1"/>
        </c:dLbls>
        <c:firstSliceAng val="47"/>
        <c:holeSize val="90"/>
      </c:doughnutChart>
      <c:spPr>
        <a:noFill/>
        <a:ln>
          <a:noFill/>
        </a:ln>
        <a:effectLst/>
      </c:spPr>
    </c:plotArea>
    <c:plotVisOnly val="1"/>
    <c:dispBlanksAs val="zero"/>
    <c:showDLblsOverMax val="0"/>
  </c:chart>
  <c:spPr>
    <a:noFill/>
    <a:ln>
      <a:noFill/>
    </a:ln>
    <a:effectLst/>
  </c:spPr>
  <c:txPr>
    <a:bodyPr rot="0" spcFirstLastPara="0" vertOverflow="ellipsis" horzOverflow="overflow" vert="horz" wrap="square" anchor="ctr" anchorCtr="1"/>
    <a:lstStyle/>
    <a:p>
      <a:pPr>
        <a:defRPr lang="zh-CN" sz="1800">
          <a:latin typeface="+mn-lt"/>
          <a:ea typeface="+mn-ea"/>
          <a:cs typeface="+mn-ea"/>
          <a:sym typeface="+mn-lt"/>
        </a:defRPr>
      </a:pPr>
      <a:endParaRPr lang="zh-TW"/>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A83C61-7B25-48A9-BA77-64DD204C59FE}"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zh-CN" altLang="en-US"/>
        </a:p>
      </dgm:t>
    </dgm:pt>
    <dgm:pt modelId="{8C5C824B-BB8B-4B2C-83F9-CBE6999E3976}">
      <dgm:prSet phldrT="[文本]" custT="1"/>
      <dgm:spPr/>
      <dgm:t>
        <a:bodyPr/>
        <a:lstStyle/>
        <a:p>
          <a:pPr algn="l"/>
          <a:r>
            <a:rPr lang="zh-TW" altLang="en-US" sz="2400" b="0" i="0" dirty="0">
              <a:latin typeface="標楷體" panose="03000509000000000000" pitchFamily="65" charset="-120"/>
              <a:ea typeface="標楷體" panose="03000509000000000000" pitchFamily="65" charset="-120"/>
            </a:rPr>
            <a:t>油料補給為後勤重要一環，目的是對海用各型船舶供應普通柴油</a:t>
          </a:r>
          <a:endParaRPr lang="zh-CN" altLang="en-US" sz="2400" b="0" i="0" dirty="0">
            <a:latin typeface="標楷體" panose="03000509000000000000" pitchFamily="65" charset="-120"/>
            <a:ea typeface="標楷體" panose="03000509000000000000" pitchFamily="65" charset="-120"/>
          </a:endParaRPr>
        </a:p>
      </dgm:t>
    </dgm:pt>
    <dgm:pt modelId="{9BCDD55B-CF5D-496C-A983-984B1166E244}" type="parTrans" cxnId="{83F8CB5D-93A3-4DDD-AAFE-7FEECBC012DB}">
      <dgm:prSet/>
      <dgm:spPr/>
      <dgm:t>
        <a:bodyPr/>
        <a:lstStyle/>
        <a:p>
          <a:pPr algn="l"/>
          <a:endParaRPr lang="zh-CN" altLang="en-US" sz="2800">
            <a:latin typeface="標楷體" panose="03000509000000000000" pitchFamily="65" charset="-120"/>
            <a:ea typeface="標楷體" panose="03000509000000000000" pitchFamily="65" charset="-120"/>
          </a:endParaRPr>
        </a:p>
      </dgm:t>
    </dgm:pt>
    <dgm:pt modelId="{E4EA6085-6D95-4C46-8EB6-9585018E5592}" type="sibTrans" cxnId="{83F8CB5D-93A3-4DDD-AAFE-7FEECBC012DB}">
      <dgm:prSet/>
      <dgm:spPr/>
      <dgm:t>
        <a:bodyPr/>
        <a:lstStyle/>
        <a:p>
          <a:pPr algn="l"/>
          <a:endParaRPr lang="zh-CN" altLang="en-US" sz="2800">
            <a:latin typeface="標楷體" panose="03000509000000000000" pitchFamily="65" charset="-120"/>
            <a:ea typeface="標楷體" panose="03000509000000000000" pitchFamily="65" charset="-120"/>
          </a:endParaRPr>
        </a:p>
      </dgm:t>
    </dgm:pt>
    <dgm:pt modelId="{44A405B3-2B24-4202-AB30-A4C0FB9568D5}">
      <dgm:prSet phldrT="[文本]" custT="1"/>
      <dgm:spPr/>
      <dgm:t>
        <a:bodyPr/>
        <a:lstStyle/>
        <a:p>
          <a:pPr algn="l"/>
          <a:r>
            <a:rPr lang="zh-TW" altLang="en-US" sz="2400" dirty="0">
              <a:latin typeface="標楷體" panose="03000509000000000000" pitchFamily="65" charset="-120"/>
              <a:ea typeface="標楷體" panose="03000509000000000000" pitchFamily="65" charset="-120"/>
            </a:rPr>
            <a:t>戰時需維持戰力；臺灣北、南、東、澎湖等地區均設有海用油料補給單位</a:t>
          </a:r>
          <a:endParaRPr lang="zh-CN" altLang="en-US" sz="2400" b="0" dirty="0">
            <a:latin typeface="標楷體" panose="03000509000000000000" pitchFamily="65" charset="-120"/>
            <a:ea typeface="標楷體" panose="03000509000000000000" pitchFamily="65" charset="-120"/>
          </a:endParaRPr>
        </a:p>
      </dgm:t>
    </dgm:pt>
    <dgm:pt modelId="{CB52494E-3BCF-4B74-B92E-6A97B9373561}" type="parTrans" cxnId="{3C3F9173-67A5-43DF-98A3-F3E0D4568CE1}">
      <dgm:prSet/>
      <dgm:spPr/>
      <dgm:t>
        <a:bodyPr/>
        <a:lstStyle/>
        <a:p>
          <a:pPr algn="l"/>
          <a:endParaRPr lang="zh-CN" altLang="en-US" sz="2800">
            <a:latin typeface="標楷體" panose="03000509000000000000" pitchFamily="65" charset="-120"/>
            <a:ea typeface="標楷體" panose="03000509000000000000" pitchFamily="65" charset="-120"/>
          </a:endParaRPr>
        </a:p>
      </dgm:t>
    </dgm:pt>
    <dgm:pt modelId="{16FD05AB-DA21-4489-97AC-1635AD11DB2E}" type="sibTrans" cxnId="{3C3F9173-67A5-43DF-98A3-F3E0D4568CE1}">
      <dgm:prSet/>
      <dgm:spPr/>
      <dgm:t>
        <a:bodyPr/>
        <a:lstStyle/>
        <a:p>
          <a:pPr algn="l"/>
          <a:endParaRPr lang="zh-CN" altLang="en-US" sz="2800">
            <a:latin typeface="標楷體" panose="03000509000000000000" pitchFamily="65" charset="-120"/>
            <a:ea typeface="標楷體" panose="03000509000000000000" pitchFamily="65" charset="-120"/>
          </a:endParaRPr>
        </a:p>
      </dgm:t>
    </dgm:pt>
    <dgm:pt modelId="{1CA7D875-638B-4E84-BED1-CAD3A224ACBA}">
      <dgm:prSet phldrT="[文本]" custT="1"/>
      <dgm:spPr/>
      <dgm:t>
        <a:bodyPr/>
        <a:lstStyle/>
        <a:p>
          <a:pPr algn="l"/>
          <a:r>
            <a:rPr lang="zh-TW" altLang="en-US" sz="2400" dirty="0">
              <a:latin typeface="標楷體" panose="03000509000000000000" pitchFamily="65" charset="-120"/>
              <a:ea typeface="標楷體" panose="03000509000000000000" pitchFamily="65" charset="-120"/>
            </a:rPr>
            <a:t>滿足各艦艇用油所需，平時執行油料補給工作外，也需執行油料存量的管制</a:t>
          </a:r>
          <a:endParaRPr lang="zh-CN" altLang="en-US" sz="2400" b="0" dirty="0">
            <a:latin typeface="標楷體" panose="03000509000000000000" pitchFamily="65" charset="-120"/>
            <a:ea typeface="標楷體" panose="03000509000000000000" pitchFamily="65" charset="-120"/>
          </a:endParaRPr>
        </a:p>
      </dgm:t>
    </dgm:pt>
    <dgm:pt modelId="{05F6474F-154C-4ED4-ADCF-8840015AC9F2}" type="parTrans" cxnId="{DD848C34-3C20-4C61-B8D4-9312842DBD7F}">
      <dgm:prSet/>
      <dgm:spPr/>
      <dgm:t>
        <a:bodyPr/>
        <a:lstStyle/>
        <a:p>
          <a:pPr algn="l"/>
          <a:endParaRPr lang="zh-CN" altLang="en-US" sz="2800">
            <a:latin typeface="標楷體" panose="03000509000000000000" pitchFamily="65" charset="-120"/>
            <a:ea typeface="標楷體" panose="03000509000000000000" pitchFamily="65" charset="-120"/>
          </a:endParaRPr>
        </a:p>
      </dgm:t>
    </dgm:pt>
    <dgm:pt modelId="{0D875054-7B14-4C5D-A581-C3C6B4857889}" type="sibTrans" cxnId="{DD848C34-3C20-4C61-B8D4-9312842DBD7F}">
      <dgm:prSet/>
      <dgm:spPr/>
      <dgm:t>
        <a:bodyPr/>
        <a:lstStyle/>
        <a:p>
          <a:pPr algn="l"/>
          <a:endParaRPr lang="zh-CN" altLang="en-US" sz="2800">
            <a:latin typeface="標楷體" panose="03000509000000000000" pitchFamily="65" charset="-120"/>
            <a:ea typeface="標楷體" panose="03000509000000000000" pitchFamily="65" charset="-120"/>
          </a:endParaRPr>
        </a:p>
      </dgm:t>
    </dgm:pt>
    <dgm:pt modelId="{01A8154D-10BC-49AA-8D9E-58EB052E22C5}" type="pres">
      <dgm:prSet presAssocID="{71A83C61-7B25-48A9-BA77-64DD204C59FE}" presName="linear" presStyleCnt="0">
        <dgm:presLayoutVars>
          <dgm:animLvl val="lvl"/>
          <dgm:resizeHandles val="exact"/>
        </dgm:presLayoutVars>
      </dgm:prSet>
      <dgm:spPr/>
      <dgm:t>
        <a:bodyPr/>
        <a:lstStyle/>
        <a:p>
          <a:endParaRPr lang="zh-TW" altLang="en-US"/>
        </a:p>
      </dgm:t>
    </dgm:pt>
    <dgm:pt modelId="{44CA859F-8504-4787-B1FD-F270975BB039}" type="pres">
      <dgm:prSet presAssocID="{8C5C824B-BB8B-4B2C-83F9-CBE6999E3976}" presName="parentText" presStyleLbl="node1" presStyleIdx="0" presStyleCnt="3" custScaleY="90215" custLinFactY="-24225" custLinFactNeighborX="-154" custLinFactNeighborY="-100000">
        <dgm:presLayoutVars>
          <dgm:chMax val="0"/>
          <dgm:bulletEnabled val="1"/>
        </dgm:presLayoutVars>
      </dgm:prSet>
      <dgm:spPr/>
      <dgm:t>
        <a:bodyPr/>
        <a:lstStyle/>
        <a:p>
          <a:endParaRPr lang="zh-TW" altLang="en-US"/>
        </a:p>
      </dgm:t>
    </dgm:pt>
    <dgm:pt modelId="{5C01A50C-5284-4318-9C5C-539A54E282FB}" type="pres">
      <dgm:prSet presAssocID="{E4EA6085-6D95-4C46-8EB6-9585018E5592}" presName="spacer" presStyleCnt="0"/>
      <dgm:spPr/>
    </dgm:pt>
    <dgm:pt modelId="{E5C40BDA-C5EC-4BEE-892C-8CDD37A8E6F8}" type="pres">
      <dgm:prSet presAssocID="{44A405B3-2B24-4202-AB30-A4C0FB9568D5}" presName="parentText" presStyleLbl="node1" presStyleIdx="1" presStyleCnt="3" custLinFactNeighborY="-78009">
        <dgm:presLayoutVars>
          <dgm:chMax val="0"/>
          <dgm:bulletEnabled val="1"/>
        </dgm:presLayoutVars>
      </dgm:prSet>
      <dgm:spPr/>
      <dgm:t>
        <a:bodyPr/>
        <a:lstStyle/>
        <a:p>
          <a:endParaRPr lang="zh-TW" altLang="en-US"/>
        </a:p>
      </dgm:t>
    </dgm:pt>
    <dgm:pt modelId="{D8971AD7-9302-4B22-9156-B0391518A03F}" type="pres">
      <dgm:prSet presAssocID="{16FD05AB-DA21-4489-97AC-1635AD11DB2E}" presName="spacer" presStyleCnt="0"/>
      <dgm:spPr/>
    </dgm:pt>
    <dgm:pt modelId="{F967505E-B955-4582-986C-E1664E345E8E}" type="pres">
      <dgm:prSet presAssocID="{1CA7D875-638B-4E84-BED1-CAD3A224ACBA}" presName="parentText" presStyleLbl="node1" presStyleIdx="2" presStyleCnt="3" custLinFactNeighborX="-778" custLinFactNeighborY="65343">
        <dgm:presLayoutVars>
          <dgm:chMax val="0"/>
          <dgm:bulletEnabled val="1"/>
        </dgm:presLayoutVars>
      </dgm:prSet>
      <dgm:spPr/>
      <dgm:t>
        <a:bodyPr/>
        <a:lstStyle/>
        <a:p>
          <a:endParaRPr lang="zh-TW" altLang="en-US"/>
        </a:p>
      </dgm:t>
    </dgm:pt>
  </dgm:ptLst>
  <dgm:cxnLst>
    <dgm:cxn modelId="{04A0FB6C-44A1-40A9-98BB-64C17A2D5CA5}" type="presOf" srcId="{44A405B3-2B24-4202-AB30-A4C0FB9568D5}" destId="{E5C40BDA-C5EC-4BEE-892C-8CDD37A8E6F8}" srcOrd="0" destOrd="0" presId="urn:microsoft.com/office/officeart/2005/8/layout/vList2"/>
    <dgm:cxn modelId="{1EE93688-FB66-45A1-B1C2-95F890A06718}" type="presOf" srcId="{8C5C824B-BB8B-4B2C-83F9-CBE6999E3976}" destId="{44CA859F-8504-4787-B1FD-F270975BB039}" srcOrd="0" destOrd="0" presId="urn:microsoft.com/office/officeart/2005/8/layout/vList2"/>
    <dgm:cxn modelId="{5992D032-D9BF-4DF5-9ECC-DFDF9096F9F4}" type="presOf" srcId="{71A83C61-7B25-48A9-BA77-64DD204C59FE}" destId="{01A8154D-10BC-49AA-8D9E-58EB052E22C5}" srcOrd="0" destOrd="0" presId="urn:microsoft.com/office/officeart/2005/8/layout/vList2"/>
    <dgm:cxn modelId="{4F90EB8B-0E47-47EC-B9C5-8CC4E7BEB751}" type="presOf" srcId="{1CA7D875-638B-4E84-BED1-CAD3A224ACBA}" destId="{F967505E-B955-4582-986C-E1664E345E8E}" srcOrd="0" destOrd="0" presId="urn:microsoft.com/office/officeart/2005/8/layout/vList2"/>
    <dgm:cxn modelId="{DD848C34-3C20-4C61-B8D4-9312842DBD7F}" srcId="{71A83C61-7B25-48A9-BA77-64DD204C59FE}" destId="{1CA7D875-638B-4E84-BED1-CAD3A224ACBA}" srcOrd="2" destOrd="0" parTransId="{05F6474F-154C-4ED4-ADCF-8840015AC9F2}" sibTransId="{0D875054-7B14-4C5D-A581-C3C6B4857889}"/>
    <dgm:cxn modelId="{83F8CB5D-93A3-4DDD-AAFE-7FEECBC012DB}" srcId="{71A83C61-7B25-48A9-BA77-64DD204C59FE}" destId="{8C5C824B-BB8B-4B2C-83F9-CBE6999E3976}" srcOrd="0" destOrd="0" parTransId="{9BCDD55B-CF5D-496C-A983-984B1166E244}" sibTransId="{E4EA6085-6D95-4C46-8EB6-9585018E5592}"/>
    <dgm:cxn modelId="{3C3F9173-67A5-43DF-98A3-F3E0D4568CE1}" srcId="{71A83C61-7B25-48A9-BA77-64DD204C59FE}" destId="{44A405B3-2B24-4202-AB30-A4C0FB9568D5}" srcOrd="1" destOrd="0" parTransId="{CB52494E-3BCF-4B74-B92E-6A97B9373561}" sibTransId="{16FD05AB-DA21-4489-97AC-1635AD11DB2E}"/>
    <dgm:cxn modelId="{8C4F5327-D643-4120-8878-8DA91E5BB347}" type="presParOf" srcId="{01A8154D-10BC-49AA-8D9E-58EB052E22C5}" destId="{44CA859F-8504-4787-B1FD-F270975BB039}" srcOrd="0" destOrd="0" presId="urn:microsoft.com/office/officeart/2005/8/layout/vList2"/>
    <dgm:cxn modelId="{235B1CA8-AEFB-422F-838E-B8E4126D8A61}" type="presParOf" srcId="{01A8154D-10BC-49AA-8D9E-58EB052E22C5}" destId="{5C01A50C-5284-4318-9C5C-539A54E282FB}" srcOrd="1" destOrd="0" presId="urn:microsoft.com/office/officeart/2005/8/layout/vList2"/>
    <dgm:cxn modelId="{D35D03AA-6901-491F-91C0-13A57071AE8A}" type="presParOf" srcId="{01A8154D-10BC-49AA-8D9E-58EB052E22C5}" destId="{E5C40BDA-C5EC-4BEE-892C-8CDD37A8E6F8}" srcOrd="2" destOrd="0" presId="urn:microsoft.com/office/officeart/2005/8/layout/vList2"/>
    <dgm:cxn modelId="{F9A77922-633B-4A02-B949-F7D53C95D805}" type="presParOf" srcId="{01A8154D-10BC-49AA-8D9E-58EB052E22C5}" destId="{D8971AD7-9302-4B22-9156-B0391518A03F}" srcOrd="3" destOrd="0" presId="urn:microsoft.com/office/officeart/2005/8/layout/vList2"/>
    <dgm:cxn modelId="{FD956165-8875-49D5-9DA8-E40FFC86A913}" type="presParOf" srcId="{01A8154D-10BC-49AA-8D9E-58EB052E22C5}" destId="{F967505E-B955-4582-986C-E1664E345E8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CA859F-8504-4787-B1FD-F270975BB039}">
      <dsp:nvSpPr>
        <dsp:cNvPr id="0" name=""/>
        <dsp:cNvSpPr/>
      </dsp:nvSpPr>
      <dsp:spPr>
        <a:xfrm>
          <a:off x="0" y="136244"/>
          <a:ext cx="6521570" cy="109773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zh-TW" altLang="en-US" sz="2400" b="0" i="0" kern="1200" dirty="0">
              <a:latin typeface="標楷體" panose="03000509000000000000" pitchFamily="65" charset="-120"/>
              <a:ea typeface="標楷體" panose="03000509000000000000" pitchFamily="65" charset="-120"/>
            </a:rPr>
            <a:t>油料補給為後勤重要一環，目的是對海用各型船舶供應普通柴油</a:t>
          </a:r>
          <a:endParaRPr lang="zh-CN" altLang="en-US" sz="2400" b="0" i="0" kern="1200" dirty="0">
            <a:latin typeface="標楷體" panose="03000509000000000000" pitchFamily="65" charset="-120"/>
            <a:ea typeface="標楷體" panose="03000509000000000000" pitchFamily="65" charset="-120"/>
          </a:endParaRPr>
        </a:p>
      </dsp:txBody>
      <dsp:txXfrm>
        <a:off x="53587" y="189831"/>
        <a:ext cx="6414396" cy="990562"/>
      </dsp:txXfrm>
    </dsp:sp>
    <dsp:sp modelId="{E5C40BDA-C5EC-4BEE-892C-8CDD37A8E6F8}">
      <dsp:nvSpPr>
        <dsp:cNvPr id="0" name=""/>
        <dsp:cNvSpPr/>
      </dsp:nvSpPr>
      <dsp:spPr>
        <a:xfrm>
          <a:off x="0" y="1757117"/>
          <a:ext cx="6521570" cy="121680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zh-TW" altLang="en-US" sz="2400" kern="1200" dirty="0">
              <a:latin typeface="標楷體" panose="03000509000000000000" pitchFamily="65" charset="-120"/>
              <a:ea typeface="標楷體" panose="03000509000000000000" pitchFamily="65" charset="-120"/>
            </a:rPr>
            <a:t>戰時需維持戰力；臺灣北、南、東、澎湖等地區均設有海用油料補給單位</a:t>
          </a:r>
          <a:endParaRPr lang="zh-CN" altLang="en-US" sz="2400" b="0" kern="1200" dirty="0">
            <a:latin typeface="標楷體" panose="03000509000000000000" pitchFamily="65" charset="-120"/>
            <a:ea typeface="標楷體" panose="03000509000000000000" pitchFamily="65" charset="-120"/>
          </a:endParaRPr>
        </a:p>
      </dsp:txBody>
      <dsp:txXfrm>
        <a:off x="59399" y="1816516"/>
        <a:ext cx="6402772" cy="1098002"/>
      </dsp:txXfrm>
    </dsp:sp>
    <dsp:sp modelId="{F967505E-B955-4582-986C-E1664E345E8E}">
      <dsp:nvSpPr>
        <dsp:cNvPr id="0" name=""/>
        <dsp:cNvSpPr/>
      </dsp:nvSpPr>
      <dsp:spPr>
        <a:xfrm>
          <a:off x="0" y="3429472"/>
          <a:ext cx="6521570" cy="121680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zh-TW" altLang="en-US" sz="2400" kern="1200" dirty="0">
              <a:latin typeface="標楷體" panose="03000509000000000000" pitchFamily="65" charset="-120"/>
              <a:ea typeface="標楷體" panose="03000509000000000000" pitchFamily="65" charset="-120"/>
            </a:rPr>
            <a:t>滿足各艦艇用油所需，平時執行油料補給工作外，也需執行油料存量的管制</a:t>
          </a:r>
          <a:endParaRPr lang="zh-CN" altLang="en-US" sz="2400" b="0" kern="1200" dirty="0">
            <a:latin typeface="標楷體" panose="03000509000000000000" pitchFamily="65" charset="-120"/>
            <a:ea typeface="標楷體" panose="03000509000000000000" pitchFamily="65" charset="-120"/>
          </a:endParaRPr>
        </a:p>
      </dsp:txBody>
      <dsp:txXfrm>
        <a:off x="59399" y="3488871"/>
        <a:ext cx="6402772" cy="10980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969F48FD-62A4-5B4C-BB28-3AFCB55F3F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a:extLst>
              <a:ext uri="{FF2B5EF4-FFF2-40B4-BE49-F238E27FC236}">
                <a16:creationId xmlns:a16="http://schemas.microsoft.com/office/drawing/2014/main" id="{452F5756-0E6F-3C48-A911-3A3670587E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9AF708-ADAC-344B-AFBA-96778BBA8D75}" type="datetimeFigureOut">
              <a:rPr kumimoji="1" lang="zh-TW" altLang="en-US" smtClean="0"/>
              <a:t>2020/5/23</a:t>
            </a:fld>
            <a:endParaRPr kumimoji="1" lang="zh-TW" altLang="en-US"/>
          </a:p>
        </p:txBody>
      </p:sp>
      <p:sp>
        <p:nvSpPr>
          <p:cNvPr id="4" name="頁尾版面配置區 3">
            <a:extLst>
              <a:ext uri="{FF2B5EF4-FFF2-40B4-BE49-F238E27FC236}">
                <a16:creationId xmlns:a16="http://schemas.microsoft.com/office/drawing/2014/main" id="{B874BAE5-AB99-7F4C-BE8C-36EE967071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5" name="投影片編號版面配置區 4">
            <a:extLst>
              <a:ext uri="{FF2B5EF4-FFF2-40B4-BE49-F238E27FC236}">
                <a16:creationId xmlns:a16="http://schemas.microsoft.com/office/drawing/2014/main" id="{24A984B5-495F-6A48-A064-CA35DF5D256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B6C55A-EFE5-8546-AA15-F44F3F0E6406}" type="slidenum">
              <a:rPr kumimoji="1" lang="zh-TW" altLang="en-US" smtClean="0"/>
              <a:t>‹#›</a:t>
            </a:fld>
            <a:endParaRPr kumimoji="1" lang="zh-TW" altLang="en-US"/>
          </a:p>
        </p:txBody>
      </p:sp>
    </p:spTree>
    <p:extLst>
      <p:ext uri="{BB962C8B-B14F-4D97-AF65-F5344CB8AC3E}">
        <p14:creationId xmlns:p14="http://schemas.microsoft.com/office/powerpoint/2010/main" val="7817003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02B783-4B7D-C748-8D05-FDB30211EA2F}" type="datetimeFigureOut">
              <a:rPr kumimoji="1" lang="zh-TW" altLang="en-US" smtClean="0"/>
              <a:t>2020/5/23</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TW" altLang="en-US"/>
              <a:t>編輯母片文字樣式
第二層
第三層
第四層
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82EF2A-6C01-734F-8F9F-564293D60410}" type="slidenum">
              <a:rPr kumimoji="1" lang="zh-TW" altLang="en-US" smtClean="0"/>
              <a:t>‹#›</a:t>
            </a:fld>
            <a:endParaRPr kumimoji="1" lang="zh-TW" altLang="en-US"/>
          </a:p>
        </p:txBody>
      </p:sp>
    </p:spTree>
    <p:extLst>
      <p:ext uri="{BB962C8B-B14F-4D97-AF65-F5344CB8AC3E}">
        <p14:creationId xmlns:p14="http://schemas.microsoft.com/office/powerpoint/2010/main" val="15133868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1</a:t>
            </a:fld>
            <a:endParaRPr lang="zh-CN" altLang="en-US"/>
          </a:p>
        </p:txBody>
      </p:sp>
    </p:spTree>
    <p:extLst>
      <p:ext uri="{BB962C8B-B14F-4D97-AF65-F5344CB8AC3E}">
        <p14:creationId xmlns:p14="http://schemas.microsoft.com/office/powerpoint/2010/main" val="3781106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3482EF2A-6C01-734F-8F9F-564293D60410}" type="slidenum">
              <a:rPr kumimoji="1" lang="zh-TW" altLang="en-US" smtClean="0"/>
              <a:t>12</a:t>
            </a:fld>
            <a:endParaRPr kumimoji="1" lang="zh-TW" altLang="en-US"/>
          </a:p>
        </p:txBody>
      </p:sp>
    </p:spTree>
    <p:extLst>
      <p:ext uri="{BB962C8B-B14F-4D97-AF65-F5344CB8AC3E}">
        <p14:creationId xmlns:p14="http://schemas.microsoft.com/office/powerpoint/2010/main" val="2914022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AD4745C-0275-4ACE-A443-4A9DCE3714DB}" type="slidenum">
              <a:rPr lang="zh-CN" altLang="en-US" smtClean="0"/>
              <a:pPr/>
              <a:t>15</a:t>
            </a:fld>
            <a:endParaRPr lang="zh-CN" altLang="en-US"/>
          </a:p>
        </p:txBody>
      </p:sp>
    </p:spTree>
    <p:extLst>
      <p:ext uri="{BB962C8B-B14F-4D97-AF65-F5344CB8AC3E}">
        <p14:creationId xmlns:p14="http://schemas.microsoft.com/office/powerpoint/2010/main" val="274491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0B335-F2D0-4624-AE5D-EDA3F4FE8566}" type="slidenum">
              <a:rPr lang="zh-CN" altLang="en-US" smtClean="0"/>
              <a:t>16</a:t>
            </a:fld>
            <a:endParaRPr lang="zh-CN" altLang="en-US"/>
          </a:p>
        </p:txBody>
      </p:sp>
    </p:spTree>
    <p:extLst>
      <p:ext uri="{BB962C8B-B14F-4D97-AF65-F5344CB8AC3E}">
        <p14:creationId xmlns:p14="http://schemas.microsoft.com/office/powerpoint/2010/main" val="3018089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1.</a:t>
            </a:r>
            <a:r>
              <a:rPr kumimoji="1" lang="zh-TW" altLang="en-US" dirty="0"/>
              <a:t>從“油料資訊系統”中匯出“船用油料的撥發量”</a:t>
            </a:r>
            <a:endParaRPr kumimoji="1" lang="en-US" altLang="zh-TW" dirty="0"/>
          </a:p>
          <a:p>
            <a:r>
              <a:rPr kumimoji="1" lang="en-US" altLang="zh-TW" dirty="0"/>
              <a:t>2.</a:t>
            </a:r>
            <a:r>
              <a:rPr kumimoji="1" lang="zh-CN" altLang="en-US" dirty="0"/>
              <a:t>將匯出後的原始數據</a:t>
            </a:r>
            <a:endParaRPr kumimoji="1" lang="en-US" altLang="zh-TW" dirty="0"/>
          </a:p>
          <a:p>
            <a:r>
              <a:rPr kumimoji="1" lang="en-US" altLang="zh-TW" dirty="0"/>
              <a:t>3.</a:t>
            </a:r>
            <a:r>
              <a:rPr kumimoji="1" lang="zh-CN" altLang="en-US" dirty="0"/>
              <a:t>做資料前處理，檢查有無遺失值</a:t>
            </a:r>
            <a:endParaRPr kumimoji="1" lang="en-US" altLang="zh-TW" dirty="0"/>
          </a:p>
          <a:p>
            <a:r>
              <a:rPr kumimoji="1" lang="en-US" altLang="zh-TW" dirty="0"/>
              <a:t>4.</a:t>
            </a:r>
            <a:r>
              <a:rPr kumimoji="1" lang="zh-CN" altLang="en-US" dirty="0"/>
              <a:t>將數據集切割成訓練集及測試集</a:t>
            </a:r>
            <a:endParaRPr kumimoji="1" lang="en-US" altLang="zh-TW" dirty="0"/>
          </a:p>
          <a:p>
            <a:r>
              <a:rPr kumimoji="1" lang="en-US" altLang="zh-TW" dirty="0"/>
              <a:t>5.</a:t>
            </a:r>
            <a:r>
              <a:rPr kumimoji="1" lang="zh-CN" altLang="en-US" dirty="0"/>
              <a:t>將切割好的資料集輸入至各方法的模型中</a:t>
            </a:r>
            <a:endParaRPr kumimoji="1" lang="en-US" altLang="zh-TW" dirty="0"/>
          </a:p>
          <a:p>
            <a:r>
              <a:rPr kumimoji="1" lang="en-US" altLang="zh-TW" dirty="0"/>
              <a:t>6.</a:t>
            </a:r>
            <a:r>
              <a:rPr kumimoji="1" lang="zh-CN" altLang="en-US" dirty="0"/>
              <a:t>模型評估</a:t>
            </a:r>
            <a:endParaRPr kumimoji="1" lang="en-US" altLang="zh-TW" dirty="0"/>
          </a:p>
          <a:p>
            <a:r>
              <a:rPr kumimoji="1" lang="en-US" altLang="zh-TW" dirty="0"/>
              <a:t>7.</a:t>
            </a:r>
            <a:r>
              <a:rPr kumimoji="1" lang="zh-CN" altLang="en-US" dirty="0"/>
              <a:t>可進行預測</a:t>
            </a:r>
            <a:endParaRPr kumimoji="1" lang="zh-TW" altLang="en-US" dirty="0"/>
          </a:p>
        </p:txBody>
      </p:sp>
      <p:sp>
        <p:nvSpPr>
          <p:cNvPr id="4" name="投影片編號版面配置區 3"/>
          <p:cNvSpPr>
            <a:spLocks noGrp="1"/>
          </p:cNvSpPr>
          <p:nvPr>
            <p:ph type="sldNum" sz="quarter" idx="5"/>
          </p:nvPr>
        </p:nvSpPr>
        <p:spPr/>
        <p:txBody>
          <a:bodyPr/>
          <a:lstStyle/>
          <a:p>
            <a:fld id="{3482EF2A-6C01-734F-8F9F-564293D60410}" type="slidenum">
              <a:rPr kumimoji="1" lang="zh-TW" altLang="en-US" smtClean="0"/>
              <a:t>17</a:t>
            </a:fld>
            <a:endParaRPr kumimoji="1" lang="zh-TW" altLang="en-US"/>
          </a:p>
        </p:txBody>
      </p:sp>
    </p:spTree>
    <p:extLst>
      <p:ext uri="{BB962C8B-B14F-4D97-AF65-F5344CB8AC3E}">
        <p14:creationId xmlns:p14="http://schemas.microsoft.com/office/powerpoint/2010/main" val="3617932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50B335-F2D0-4624-AE5D-EDA3F4FE8566}" type="slidenum">
              <a:rPr lang="zh-CN" altLang="en-US" smtClean="0"/>
              <a:t>18</a:t>
            </a:fld>
            <a:endParaRPr lang="zh-CN" altLang="en-US"/>
          </a:p>
        </p:txBody>
      </p:sp>
    </p:spTree>
    <p:extLst>
      <p:ext uri="{BB962C8B-B14F-4D97-AF65-F5344CB8AC3E}">
        <p14:creationId xmlns:p14="http://schemas.microsoft.com/office/powerpoint/2010/main" val="1261737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0B335-F2D0-4624-AE5D-EDA3F4FE8566}" type="slidenum">
              <a:rPr lang="zh-CN" altLang="en-US" smtClean="0"/>
              <a:t>19</a:t>
            </a:fld>
            <a:endParaRPr lang="zh-CN" altLang="en-US"/>
          </a:p>
        </p:txBody>
      </p:sp>
    </p:spTree>
    <p:extLst>
      <p:ext uri="{BB962C8B-B14F-4D97-AF65-F5344CB8AC3E}">
        <p14:creationId xmlns:p14="http://schemas.microsoft.com/office/powerpoint/2010/main" val="1826408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0B335-F2D0-4624-AE5D-EDA3F4FE8566}" type="slidenum">
              <a:rPr lang="zh-CN" altLang="en-US" smtClean="0"/>
              <a:t>20</a:t>
            </a:fld>
            <a:endParaRPr lang="zh-CN" altLang="en-US"/>
          </a:p>
        </p:txBody>
      </p:sp>
    </p:spTree>
    <p:extLst>
      <p:ext uri="{BB962C8B-B14F-4D97-AF65-F5344CB8AC3E}">
        <p14:creationId xmlns:p14="http://schemas.microsoft.com/office/powerpoint/2010/main" val="1597070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50B335-F2D0-4624-AE5D-EDA3F4FE8566}" type="slidenum">
              <a:rPr lang="zh-CN" altLang="en-US" smtClean="0"/>
              <a:t>21</a:t>
            </a:fld>
            <a:endParaRPr lang="zh-CN" altLang="en-US"/>
          </a:p>
        </p:txBody>
      </p:sp>
    </p:spTree>
    <p:extLst>
      <p:ext uri="{BB962C8B-B14F-4D97-AF65-F5344CB8AC3E}">
        <p14:creationId xmlns:p14="http://schemas.microsoft.com/office/powerpoint/2010/main" val="847631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此為</a:t>
            </a:r>
            <a:r>
              <a:rPr lang="en-US" altLang="zh-CN" dirty="0"/>
              <a:t>LSTM</a:t>
            </a:r>
            <a:r>
              <a:rPr lang="zh-CN" altLang="en-US" dirty="0"/>
              <a:t>流程圖，</a:t>
            </a:r>
          </a:p>
          <a:p>
            <a:r>
              <a:rPr lang="zh-CN" altLang="en-US" dirty="0"/>
              <a:t>紅色方匡為遺忘部分、</a:t>
            </a:r>
            <a:endParaRPr lang="en-US" altLang="zh-CN" dirty="0"/>
          </a:p>
          <a:p>
            <a:r>
              <a:rPr lang="zh-CN" altLang="en-US" dirty="0"/>
              <a:t>藍色</a:t>
            </a:r>
            <a:r>
              <a:rPr lang="en-US" altLang="zh-CN" dirty="0"/>
              <a:t>-</a:t>
            </a:r>
            <a:r>
              <a:rPr lang="zh-CN" altLang="en-US" dirty="0"/>
              <a:t>記憶</a:t>
            </a:r>
            <a:r>
              <a:rPr lang="zh-TW" altLang="en-US" dirty="0"/>
              <a:t>、</a:t>
            </a:r>
            <a:endParaRPr lang="en-US" altLang="zh-TW" dirty="0"/>
          </a:p>
          <a:p>
            <a:r>
              <a:rPr lang="zh-TW" altLang="en-US" dirty="0"/>
              <a:t>紫色</a:t>
            </a:r>
            <a:r>
              <a:rPr lang="en-US" altLang="zh-TW" dirty="0"/>
              <a:t>-</a:t>
            </a:r>
            <a:r>
              <a:rPr lang="zh-TW" altLang="en-US" dirty="0"/>
              <a:t>將過去與現在記憶合併、</a:t>
            </a:r>
            <a:endParaRPr lang="en-US" altLang="zh-TW" dirty="0"/>
          </a:p>
          <a:p>
            <a:r>
              <a:rPr lang="zh-TW" altLang="en-US" dirty="0"/>
              <a:t>綠色</a:t>
            </a:r>
            <a:r>
              <a:rPr lang="en-US" altLang="zh-TW" dirty="0"/>
              <a:t>-</a:t>
            </a:r>
            <a:r>
              <a:rPr lang="zh-TW" altLang="en-US" dirty="0"/>
              <a:t>輸出</a:t>
            </a:r>
            <a:r>
              <a:rPr lang="zh-CN" altLang="en-US" dirty="0"/>
              <a:t>部分</a:t>
            </a:r>
            <a:endParaRPr lang="en-US" altLang="zh-CN" dirty="0"/>
          </a:p>
          <a:p>
            <a:r>
              <a:rPr lang="zh-CN" altLang="en-US" dirty="0"/>
              <a:t>將本次的輸出加上下一次的輸入，不段的學習並產出新的值</a:t>
            </a:r>
          </a:p>
        </p:txBody>
      </p:sp>
      <p:sp>
        <p:nvSpPr>
          <p:cNvPr id="4" name="灯片编号占位符 3"/>
          <p:cNvSpPr>
            <a:spLocks noGrp="1"/>
          </p:cNvSpPr>
          <p:nvPr>
            <p:ph type="sldNum" sz="quarter" idx="5"/>
          </p:nvPr>
        </p:nvSpPr>
        <p:spPr/>
        <p:txBody>
          <a:bodyPr/>
          <a:lstStyle/>
          <a:p>
            <a:fld id="{C750B335-F2D0-4624-AE5D-EDA3F4FE8566}" type="slidenum">
              <a:rPr lang="zh-CN" altLang="en-US" smtClean="0"/>
              <a:t>22</a:t>
            </a:fld>
            <a:endParaRPr lang="zh-CN" altLang="en-US"/>
          </a:p>
        </p:txBody>
      </p:sp>
    </p:spTree>
    <p:extLst>
      <p:ext uri="{BB962C8B-B14F-4D97-AF65-F5344CB8AC3E}">
        <p14:creationId xmlns:p14="http://schemas.microsoft.com/office/powerpoint/2010/main" val="2312799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0B335-F2D0-4624-AE5D-EDA3F4FE8566}" type="slidenum">
              <a:rPr lang="zh-CN" altLang="en-US" smtClean="0"/>
              <a:t>23</a:t>
            </a:fld>
            <a:endParaRPr lang="zh-CN" altLang="en-US"/>
          </a:p>
        </p:txBody>
      </p:sp>
    </p:spTree>
    <p:extLst>
      <p:ext uri="{BB962C8B-B14F-4D97-AF65-F5344CB8AC3E}">
        <p14:creationId xmlns:p14="http://schemas.microsoft.com/office/powerpoint/2010/main" val="2400226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2</a:t>
            </a:fld>
            <a:endParaRPr lang="zh-CN" altLang="en-US"/>
          </a:p>
        </p:txBody>
      </p:sp>
    </p:spTree>
    <p:extLst>
      <p:ext uri="{BB962C8B-B14F-4D97-AF65-F5344CB8AC3E}">
        <p14:creationId xmlns:p14="http://schemas.microsoft.com/office/powerpoint/2010/main" val="2081039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AD4745C-0275-4ACE-A443-4A9DCE3714DB}" type="slidenum">
              <a:rPr lang="zh-CN" altLang="en-US" smtClean="0"/>
              <a:pPr/>
              <a:t>24</a:t>
            </a:fld>
            <a:endParaRPr lang="zh-CN" altLang="en-US"/>
          </a:p>
        </p:txBody>
      </p:sp>
    </p:spTree>
    <p:extLst>
      <p:ext uri="{BB962C8B-B14F-4D97-AF65-F5344CB8AC3E}">
        <p14:creationId xmlns:p14="http://schemas.microsoft.com/office/powerpoint/2010/main" val="2668698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3482EF2A-6C01-734F-8F9F-564293D60410}" type="slidenum">
              <a:rPr kumimoji="1" lang="zh-TW" altLang="en-US" smtClean="0"/>
              <a:t>30</a:t>
            </a:fld>
            <a:endParaRPr kumimoji="1" lang="zh-TW" altLang="en-US"/>
          </a:p>
        </p:txBody>
      </p:sp>
    </p:spTree>
    <p:extLst>
      <p:ext uri="{BB962C8B-B14F-4D97-AF65-F5344CB8AC3E}">
        <p14:creationId xmlns:p14="http://schemas.microsoft.com/office/powerpoint/2010/main" val="10425727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AD4745C-0275-4ACE-A443-4A9DCE3714DB}" type="slidenum">
              <a:rPr lang="zh-CN" altLang="en-US" smtClean="0"/>
              <a:pPr/>
              <a:t>36</a:t>
            </a:fld>
            <a:endParaRPr lang="zh-CN" altLang="en-US"/>
          </a:p>
        </p:txBody>
      </p:sp>
    </p:spTree>
    <p:extLst>
      <p:ext uri="{BB962C8B-B14F-4D97-AF65-F5344CB8AC3E}">
        <p14:creationId xmlns:p14="http://schemas.microsoft.com/office/powerpoint/2010/main" val="942716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11E28E-8D29-409A-8F38-39A934621C2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57534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AD4745C-0275-4ACE-A443-4A9DCE3714DB}" type="slidenum">
              <a:rPr lang="zh-CN" altLang="en-US" smtClean="0"/>
              <a:pPr/>
              <a:t>3</a:t>
            </a:fld>
            <a:endParaRPr lang="zh-CN" altLang="en-US"/>
          </a:p>
        </p:txBody>
      </p:sp>
    </p:spTree>
    <p:extLst>
      <p:ext uri="{BB962C8B-B14F-4D97-AF65-F5344CB8AC3E}">
        <p14:creationId xmlns:p14="http://schemas.microsoft.com/office/powerpoint/2010/main" val="125621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3482EF2A-6C01-734F-8F9F-564293D60410}" type="slidenum">
              <a:rPr kumimoji="1" lang="zh-TW" altLang="en-US" smtClean="0"/>
              <a:t>4</a:t>
            </a:fld>
            <a:endParaRPr kumimoji="1" lang="zh-TW" altLang="en-US"/>
          </a:p>
        </p:txBody>
      </p:sp>
    </p:spTree>
    <p:extLst>
      <p:ext uri="{BB962C8B-B14F-4D97-AF65-F5344CB8AC3E}">
        <p14:creationId xmlns:p14="http://schemas.microsoft.com/office/powerpoint/2010/main" val="143118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3482EF2A-6C01-734F-8F9F-564293D60410}" type="slidenum">
              <a:rPr kumimoji="1" lang="zh-TW" altLang="en-US" smtClean="0"/>
              <a:t>5</a:t>
            </a:fld>
            <a:endParaRPr kumimoji="1" lang="zh-TW" altLang="en-US"/>
          </a:p>
        </p:txBody>
      </p:sp>
    </p:spTree>
    <p:extLst>
      <p:ext uri="{BB962C8B-B14F-4D97-AF65-F5344CB8AC3E}">
        <p14:creationId xmlns:p14="http://schemas.microsoft.com/office/powerpoint/2010/main" val="733695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3482EF2A-6C01-734F-8F9F-564293D60410}" type="slidenum">
              <a:rPr kumimoji="1" lang="zh-TW" altLang="en-US" smtClean="0"/>
              <a:t>6</a:t>
            </a:fld>
            <a:endParaRPr kumimoji="1" lang="zh-TW" altLang="en-US"/>
          </a:p>
        </p:txBody>
      </p:sp>
    </p:spTree>
    <p:extLst>
      <p:ext uri="{BB962C8B-B14F-4D97-AF65-F5344CB8AC3E}">
        <p14:creationId xmlns:p14="http://schemas.microsoft.com/office/powerpoint/2010/main" val="790858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3482EF2A-6C01-734F-8F9F-564293D60410}" type="slidenum">
              <a:rPr kumimoji="1" lang="zh-TW" altLang="en-US" smtClean="0"/>
              <a:t>7</a:t>
            </a:fld>
            <a:endParaRPr kumimoji="1" lang="zh-TW" altLang="en-US"/>
          </a:p>
        </p:txBody>
      </p:sp>
    </p:spTree>
    <p:extLst>
      <p:ext uri="{BB962C8B-B14F-4D97-AF65-F5344CB8AC3E}">
        <p14:creationId xmlns:p14="http://schemas.microsoft.com/office/powerpoint/2010/main" val="1390847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AD4745C-0275-4ACE-A443-4A9DCE3714DB}" type="slidenum">
              <a:rPr lang="zh-CN" altLang="en-US" smtClean="0"/>
              <a:pPr/>
              <a:t>8</a:t>
            </a:fld>
            <a:endParaRPr lang="zh-CN" altLang="en-US"/>
          </a:p>
        </p:txBody>
      </p:sp>
    </p:spTree>
    <p:extLst>
      <p:ext uri="{BB962C8B-B14F-4D97-AF65-F5344CB8AC3E}">
        <p14:creationId xmlns:p14="http://schemas.microsoft.com/office/powerpoint/2010/main" val="3111633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750B335-F2D0-4624-AE5D-EDA3F4FE8566}" type="slidenum">
              <a:rPr lang="zh-CN" altLang="en-US" smtClean="0"/>
              <a:t>10</a:t>
            </a:fld>
            <a:endParaRPr lang="zh-CN" altLang="en-US"/>
          </a:p>
        </p:txBody>
      </p:sp>
    </p:spTree>
    <p:extLst>
      <p:ext uri="{BB962C8B-B14F-4D97-AF65-F5344CB8AC3E}">
        <p14:creationId xmlns:p14="http://schemas.microsoft.com/office/powerpoint/2010/main" val="3443645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B2ED7A-6DE4-5B42-9C76-375120B68B57}"/>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99644E4C-6C93-DC46-8A45-365F89E044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9F83D430-9BB7-5943-B673-76326C4DFD13}"/>
              </a:ext>
            </a:extLst>
          </p:cNvPr>
          <p:cNvSpPr>
            <a:spLocks noGrp="1"/>
          </p:cNvSpPr>
          <p:nvPr>
            <p:ph type="dt" sz="half" idx="10"/>
          </p:nvPr>
        </p:nvSpPr>
        <p:spPr/>
        <p:txBody>
          <a:bodyPr/>
          <a:lstStyle/>
          <a:p>
            <a:endParaRPr kumimoji="1" lang="zh-TW" altLang="en-US"/>
          </a:p>
        </p:txBody>
      </p:sp>
      <p:sp>
        <p:nvSpPr>
          <p:cNvPr id="5" name="頁尾版面配置區 4">
            <a:extLst>
              <a:ext uri="{FF2B5EF4-FFF2-40B4-BE49-F238E27FC236}">
                <a16:creationId xmlns:a16="http://schemas.microsoft.com/office/drawing/2014/main" id="{71594768-9E5F-3E41-825C-41E8DBB1FF3F}"/>
              </a:ext>
            </a:extLst>
          </p:cNvPr>
          <p:cNvSpPr>
            <a:spLocks noGrp="1"/>
          </p:cNvSpPr>
          <p:nvPr>
            <p:ph type="ftr" sz="quarter" idx="11"/>
          </p:nvPr>
        </p:nvSpPr>
        <p:spPr>
          <a:xfrm>
            <a:off x="4038600" y="6356350"/>
            <a:ext cx="4114800" cy="365125"/>
          </a:xfrm>
          <a:prstGeom prst="rect">
            <a:avLst/>
          </a:prstGeom>
        </p:spPr>
        <p:txBody>
          <a:bodyPr/>
          <a:lstStyle/>
          <a:p>
            <a:endParaRPr kumimoji="1" lang="zh-TW" altLang="en-US"/>
          </a:p>
        </p:txBody>
      </p:sp>
      <p:sp>
        <p:nvSpPr>
          <p:cNvPr id="6" name="投影片編號版面配置區 5">
            <a:extLst>
              <a:ext uri="{FF2B5EF4-FFF2-40B4-BE49-F238E27FC236}">
                <a16:creationId xmlns:a16="http://schemas.microsoft.com/office/drawing/2014/main" id="{770FBA43-9B35-574E-946D-034DC9A08EBF}"/>
              </a:ext>
            </a:extLst>
          </p:cNvPr>
          <p:cNvSpPr>
            <a:spLocks noGrp="1"/>
          </p:cNvSpPr>
          <p:nvPr>
            <p:ph type="sldNum" sz="quarter" idx="12"/>
          </p:nvPr>
        </p:nvSpPr>
        <p:spPr>
          <a:xfrm>
            <a:off x="9154610" y="6356350"/>
            <a:ext cx="2743200" cy="365125"/>
          </a:xfrm>
          <a:prstGeom prst="rect">
            <a:avLst/>
          </a:prstGeom>
        </p:spPr>
        <p:txBody>
          <a:bodyPr/>
          <a:lstStyle>
            <a:lvl1pPr>
              <a:defRPr sz="1600" b="0" i="0">
                <a:latin typeface="Kaiti SC" panose="02010600040101010101" pitchFamily="2" charset="-122"/>
                <a:ea typeface="Kaiti SC" panose="02010600040101010101" pitchFamily="2" charset="-122"/>
              </a:defRPr>
            </a:lvl1pPr>
          </a:lstStyle>
          <a:p>
            <a:fld id="{1490CF33-D555-A345-BE28-C2DA5831FB31}" type="slidenum">
              <a:rPr kumimoji="1" lang="zh-TW" altLang="en-US" smtClean="0"/>
              <a:pPr/>
              <a:t>‹#›</a:t>
            </a:fld>
            <a:endParaRPr kumimoji="1" lang="zh-TW" altLang="en-US"/>
          </a:p>
        </p:txBody>
      </p:sp>
    </p:spTree>
    <p:extLst>
      <p:ext uri="{BB962C8B-B14F-4D97-AF65-F5344CB8AC3E}">
        <p14:creationId xmlns:p14="http://schemas.microsoft.com/office/powerpoint/2010/main" val="3611666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58F7A6-504C-774B-B13D-BFF2D51851D7}"/>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2B86F2CB-5E76-8147-A5B0-13EFF284F25B}"/>
              </a:ext>
            </a:extLst>
          </p:cNvPr>
          <p:cNvSpPr>
            <a:spLocks noGrp="1"/>
          </p:cNvSpPr>
          <p:nvPr>
            <p:ph type="body" orient="vert" idx="1"/>
          </p:nvPr>
        </p:nvSpPr>
        <p:spPr/>
        <p:txBody>
          <a:bodyPr vert="eaVert"/>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8581141B-8835-5945-925B-CF7DA018BACC}"/>
              </a:ext>
            </a:extLst>
          </p:cNvPr>
          <p:cNvSpPr>
            <a:spLocks noGrp="1"/>
          </p:cNvSpPr>
          <p:nvPr>
            <p:ph type="dt" sz="half" idx="10"/>
          </p:nvPr>
        </p:nvSpPr>
        <p:spPr/>
        <p:txBody>
          <a:bodyPr/>
          <a:lstStyle/>
          <a:p>
            <a:endParaRPr kumimoji="1" lang="zh-TW" altLang="en-US"/>
          </a:p>
        </p:txBody>
      </p:sp>
      <p:sp>
        <p:nvSpPr>
          <p:cNvPr id="5" name="頁尾版面配置區 4">
            <a:extLst>
              <a:ext uri="{FF2B5EF4-FFF2-40B4-BE49-F238E27FC236}">
                <a16:creationId xmlns:a16="http://schemas.microsoft.com/office/drawing/2014/main" id="{6B0427D7-9F23-8C42-B6C3-4DDC6AC06930}"/>
              </a:ext>
            </a:extLst>
          </p:cNvPr>
          <p:cNvSpPr>
            <a:spLocks noGrp="1"/>
          </p:cNvSpPr>
          <p:nvPr>
            <p:ph type="ftr" sz="quarter" idx="11"/>
          </p:nvPr>
        </p:nvSpPr>
        <p:spPr>
          <a:xfrm>
            <a:off x="4038600" y="6356350"/>
            <a:ext cx="4114800" cy="365125"/>
          </a:xfrm>
          <a:prstGeom prst="rect">
            <a:avLst/>
          </a:prstGeom>
        </p:spPr>
        <p:txBody>
          <a:bodyPr/>
          <a:lstStyle/>
          <a:p>
            <a:endParaRPr kumimoji="1" lang="zh-TW" altLang="en-US"/>
          </a:p>
        </p:txBody>
      </p:sp>
      <p:sp>
        <p:nvSpPr>
          <p:cNvPr id="6" name="投影片編號版面配置區 5">
            <a:extLst>
              <a:ext uri="{FF2B5EF4-FFF2-40B4-BE49-F238E27FC236}">
                <a16:creationId xmlns:a16="http://schemas.microsoft.com/office/drawing/2014/main" id="{4914B7D7-F438-B34C-BB6B-A5ABE7109AD5}"/>
              </a:ext>
            </a:extLst>
          </p:cNvPr>
          <p:cNvSpPr>
            <a:spLocks noGrp="1"/>
          </p:cNvSpPr>
          <p:nvPr>
            <p:ph type="sldNum" sz="quarter" idx="12"/>
          </p:nvPr>
        </p:nvSpPr>
        <p:spPr>
          <a:xfrm>
            <a:off x="9154610" y="6356350"/>
            <a:ext cx="2743200" cy="365125"/>
          </a:xfrm>
          <a:prstGeom prst="rect">
            <a:avLst/>
          </a:prstGeom>
        </p:spPr>
        <p:txBody>
          <a:bodyPr/>
          <a:lstStyle/>
          <a:p>
            <a:fld id="{1490CF33-D555-A345-BE28-C2DA5831FB31}" type="slidenum">
              <a:rPr kumimoji="1" lang="zh-TW" altLang="en-US" smtClean="0"/>
              <a:t>‹#›</a:t>
            </a:fld>
            <a:endParaRPr kumimoji="1" lang="zh-TW" altLang="en-US"/>
          </a:p>
        </p:txBody>
      </p:sp>
    </p:spTree>
    <p:extLst>
      <p:ext uri="{BB962C8B-B14F-4D97-AF65-F5344CB8AC3E}">
        <p14:creationId xmlns:p14="http://schemas.microsoft.com/office/powerpoint/2010/main" val="831089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CF86157B-0346-3F41-9D53-6CE5E89A5273}"/>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BE1B1698-A74B-7342-9BFC-759D59327B5D}"/>
              </a:ext>
            </a:extLst>
          </p:cNvPr>
          <p:cNvSpPr>
            <a:spLocks noGrp="1"/>
          </p:cNvSpPr>
          <p:nvPr>
            <p:ph type="body" orient="vert" idx="1"/>
          </p:nvPr>
        </p:nvSpPr>
        <p:spPr>
          <a:xfrm>
            <a:off x="838200" y="365125"/>
            <a:ext cx="7734300" cy="5811838"/>
          </a:xfrm>
        </p:spPr>
        <p:txBody>
          <a:bodyPr vert="eaVert"/>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85557B89-D424-5349-95CD-8ED0DDD15409}"/>
              </a:ext>
            </a:extLst>
          </p:cNvPr>
          <p:cNvSpPr>
            <a:spLocks noGrp="1"/>
          </p:cNvSpPr>
          <p:nvPr>
            <p:ph type="dt" sz="half" idx="10"/>
          </p:nvPr>
        </p:nvSpPr>
        <p:spPr/>
        <p:txBody>
          <a:bodyPr/>
          <a:lstStyle/>
          <a:p>
            <a:endParaRPr kumimoji="1" lang="zh-TW" altLang="en-US"/>
          </a:p>
        </p:txBody>
      </p:sp>
      <p:sp>
        <p:nvSpPr>
          <p:cNvPr id="5" name="頁尾版面配置區 4">
            <a:extLst>
              <a:ext uri="{FF2B5EF4-FFF2-40B4-BE49-F238E27FC236}">
                <a16:creationId xmlns:a16="http://schemas.microsoft.com/office/drawing/2014/main" id="{EF99A391-FBA7-0C47-A54C-313B6517970D}"/>
              </a:ext>
            </a:extLst>
          </p:cNvPr>
          <p:cNvSpPr>
            <a:spLocks noGrp="1"/>
          </p:cNvSpPr>
          <p:nvPr>
            <p:ph type="ftr" sz="quarter" idx="11"/>
          </p:nvPr>
        </p:nvSpPr>
        <p:spPr>
          <a:xfrm>
            <a:off x="4038600" y="6356350"/>
            <a:ext cx="4114800" cy="365125"/>
          </a:xfrm>
          <a:prstGeom prst="rect">
            <a:avLst/>
          </a:prstGeom>
        </p:spPr>
        <p:txBody>
          <a:bodyPr/>
          <a:lstStyle/>
          <a:p>
            <a:endParaRPr kumimoji="1" lang="zh-TW" altLang="en-US"/>
          </a:p>
        </p:txBody>
      </p:sp>
      <p:sp>
        <p:nvSpPr>
          <p:cNvPr id="6" name="投影片編號版面配置區 5">
            <a:extLst>
              <a:ext uri="{FF2B5EF4-FFF2-40B4-BE49-F238E27FC236}">
                <a16:creationId xmlns:a16="http://schemas.microsoft.com/office/drawing/2014/main" id="{B6C385D9-D6C1-F647-AFAC-7579953B1022}"/>
              </a:ext>
            </a:extLst>
          </p:cNvPr>
          <p:cNvSpPr>
            <a:spLocks noGrp="1"/>
          </p:cNvSpPr>
          <p:nvPr>
            <p:ph type="sldNum" sz="quarter" idx="12"/>
          </p:nvPr>
        </p:nvSpPr>
        <p:spPr>
          <a:xfrm>
            <a:off x="9154610" y="6356350"/>
            <a:ext cx="2743200" cy="365125"/>
          </a:xfrm>
          <a:prstGeom prst="rect">
            <a:avLst/>
          </a:prstGeom>
        </p:spPr>
        <p:txBody>
          <a:bodyPr/>
          <a:lstStyle/>
          <a:p>
            <a:fld id="{1490CF33-D555-A345-BE28-C2DA5831FB31}" type="slidenum">
              <a:rPr kumimoji="1" lang="zh-TW" altLang="en-US" smtClean="0"/>
              <a:t>‹#›</a:t>
            </a:fld>
            <a:endParaRPr kumimoji="1" lang="zh-TW" altLang="en-US"/>
          </a:p>
        </p:txBody>
      </p:sp>
    </p:spTree>
    <p:extLst>
      <p:ext uri="{BB962C8B-B14F-4D97-AF65-F5344CB8AC3E}">
        <p14:creationId xmlns:p14="http://schemas.microsoft.com/office/powerpoint/2010/main" val="4277566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305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287B9ED6-FA7E-4333-AD61-EE26BDBEFB97}" type="slidenum">
              <a:rPr altLang="en-US"/>
              <a:pPr/>
              <a:t>‹#›</a:t>
            </a:fld>
            <a:endParaRPr lang="zh-CN" altLang="en-US"/>
          </a:p>
        </p:txBody>
      </p:sp>
    </p:spTree>
    <p:extLst>
      <p:ext uri="{BB962C8B-B14F-4D97-AF65-F5344CB8AC3E}">
        <p14:creationId xmlns:p14="http://schemas.microsoft.com/office/powerpoint/2010/main" val="4225964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1813512138"/>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685895"/>
      </p:ext>
    </p:extLst>
  </p:cSld>
  <p:clrMapOvr>
    <a:masterClrMapping/>
  </p:clrMapOvr>
  <p:transition spd="med" advClick="0"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C3BEB6-496F-0F4C-BED4-B1C841637E77}"/>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8A83D64F-25CE-6245-98D8-6F482F748636}"/>
              </a:ext>
            </a:extLst>
          </p:cNvPr>
          <p:cNvSpPr>
            <a:spLocks noGrp="1"/>
          </p:cNvSpPr>
          <p:nvPr>
            <p:ph idx="1"/>
          </p:nvPr>
        </p:nvSpPr>
        <p:spPr/>
        <p:txBody>
          <a:body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923F5937-D3C0-9E48-B96C-01E73CCDCDD5}"/>
              </a:ext>
            </a:extLst>
          </p:cNvPr>
          <p:cNvSpPr>
            <a:spLocks noGrp="1"/>
          </p:cNvSpPr>
          <p:nvPr>
            <p:ph type="dt" sz="half" idx="10"/>
          </p:nvPr>
        </p:nvSpPr>
        <p:spPr/>
        <p:txBody>
          <a:bodyPr/>
          <a:lstStyle/>
          <a:p>
            <a:endParaRPr kumimoji="1" lang="zh-TW" altLang="en-US"/>
          </a:p>
        </p:txBody>
      </p:sp>
      <p:sp>
        <p:nvSpPr>
          <p:cNvPr id="5" name="頁尾版面配置區 4">
            <a:extLst>
              <a:ext uri="{FF2B5EF4-FFF2-40B4-BE49-F238E27FC236}">
                <a16:creationId xmlns:a16="http://schemas.microsoft.com/office/drawing/2014/main" id="{DB59B048-2624-1D4C-832D-B41AB522F96E}"/>
              </a:ext>
            </a:extLst>
          </p:cNvPr>
          <p:cNvSpPr>
            <a:spLocks noGrp="1"/>
          </p:cNvSpPr>
          <p:nvPr>
            <p:ph type="ftr" sz="quarter" idx="11"/>
          </p:nvPr>
        </p:nvSpPr>
        <p:spPr>
          <a:xfrm>
            <a:off x="4038600" y="6356350"/>
            <a:ext cx="4114800" cy="365125"/>
          </a:xfrm>
          <a:prstGeom prst="rect">
            <a:avLst/>
          </a:prstGeom>
        </p:spPr>
        <p:txBody>
          <a:bodyPr/>
          <a:lstStyle/>
          <a:p>
            <a:endParaRPr kumimoji="1" lang="zh-TW" altLang="en-US"/>
          </a:p>
        </p:txBody>
      </p:sp>
      <p:sp>
        <p:nvSpPr>
          <p:cNvPr id="6" name="投影片編號版面配置區 5">
            <a:extLst>
              <a:ext uri="{FF2B5EF4-FFF2-40B4-BE49-F238E27FC236}">
                <a16:creationId xmlns:a16="http://schemas.microsoft.com/office/drawing/2014/main" id="{D825484C-5606-7040-8A04-B6B2F716E05E}"/>
              </a:ext>
            </a:extLst>
          </p:cNvPr>
          <p:cNvSpPr>
            <a:spLocks noGrp="1"/>
          </p:cNvSpPr>
          <p:nvPr>
            <p:ph type="sldNum" sz="quarter" idx="12"/>
          </p:nvPr>
        </p:nvSpPr>
        <p:spPr>
          <a:xfrm>
            <a:off x="9211237" y="6356350"/>
            <a:ext cx="2743200" cy="365125"/>
          </a:xfrm>
          <a:prstGeom prst="rect">
            <a:avLst/>
          </a:prstGeom>
        </p:spPr>
        <p:txBody>
          <a:bodyPr/>
          <a:lstStyle>
            <a:lvl1pPr>
              <a:defRPr sz="1600"/>
            </a:lvl1pPr>
          </a:lstStyle>
          <a:p>
            <a:fld id="{1490CF33-D555-A345-BE28-C2DA5831FB31}" type="slidenum">
              <a:rPr kumimoji="1" lang="zh-TW" altLang="en-US" smtClean="0"/>
              <a:pPr/>
              <a:t>‹#›</a:t>
            </a:fld>
            <a:endParaRPr kumimoji="1" lang="zh-TW" altLang="en-US"/>
          </a:p>
        </p:txBody>
      </p:sp>
    </p:spTree>
    <p:extLst>
      <p:ext uri="{BB962C8B-B14F-4D97-AF65-F5344CB8AC3E}">
        <p14:creationId xmlns:p14="http://schemas.microsoft.com/office/powerpoint/2010/main" val="2090738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778471-B6F3-D148-A74A-274CE4451B2C}"/>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84829313-1D57-E84C-B8E5-6A5D71D5FF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D9C7A50D-327E-0B4D-965B-E43897879A2E}"/>
              </a:ext>
            </a:extLst>
          </p:cNvPr>
          <p:cNvSpPr>
            <a:spLocks noGrp="1"/>
          </p:cNvSpPr>
          <p:nvPr>
            <p:ph type="dt" sz="half" idx="10"/>
          </p:nvPr>
        </p:nvSpPr>
        <p:spPr/>
        <p:txBody>
          <a:bodyPr/>
          <a:lstStyle/>
          <a:p>
            <a:endParaRPr kumimoji="1" lang="zh-TW" altLang="en-US"/>
          </a:p>
        </p:txBody>
      </p:sp>
      <p:sp>
        <p:nvSpPr>
          <p:cNvPr id="5" name="頁尾版面配置區 4">
            <a:extLst>
              <a:ext uri="{FF2B5EF4-FFF2-40B4-BE49-F238E27FC236}">
                <a16:creationId xmlns:a16="http://schemas.microsoft.com/office/drawing/2014/main" id="{F67FE753-5AFD-754E-B7D1-E83F89B5278D}"/>
              </a:ext>
            </a:extLst>
          </p:cNvPr>
          <p:cNvSpPr>
            <a:spLocks noGrp="1"/>
          </p:cNvSpPr>
          <p:nvPr>
            <p:ph type="ftr" sz="quarter" idx="11"/>
          </p:nvPr>
        </p:nvSpPr>
        <p:spPr>
          <a:xfrm>
            <a:off x="4038600" y="6356350"/>
            <a:ext cx="4114800" cy="365125"/>
          </a:xfrm>
          <a:prstGeom prst="rect">
            <a:avLst/>
          </a:prstGeom>
        </p:spPr>
        <p:txBody>
          <a:bodyPr/>
          <a:lstStyle/>
          <a:p>
            <a:endParaRPr kumimoji="1" lang="zh-TW" altLang="en-US"/>
          </a:p>
        </p:txBody>
      </p:sp>
      <p:sp>
        <p:nvSpPr>
          <p:cNvPr id="6" name="投影片編號版面配置區 5">
            <a:extLst>
              <a:ext uri="{FF2B5EF4-FFF2-40B4-BE49-F238E27FC236}">
                <a16:creationId xmlns:a16="http://schemas.microsoft.com/office/drawing/2014/main" id="{2013E750-475D-BF4B-A294-71F946F5FB96}"/>
              </a:ext>
            </a:extLst>
          </p:cNvPr>
          <p:cNvSpPr>
            <a:spLocks noGrp="1"/>
          </p:cNvSpPr>
          <p:nvPr>
            <p:ph type="sldNum" sz="quarter" idx="12"/>
          </p:nvPr>
        </p:nvSpPr>
        <p:spPr>
          <a:xfrm>
            <a:off x="9154610" y="6356350"/>
            <a:ext cx="2743200" cy="365125"/>
          </a:xfrm>
          <a:prstGeom prst="rect">
            <a:avLst/>
          </a:prstGeom>
        </p:spPr>
        <p:txBody>
          <a:bodyPr/>
          <a:lstStyle/>
          <a:p>
            <a:fld id="{1490CF33-D555-A345-BE28-C2DA5831FB31}" type="slidenum">
              <a:rPr kumimoji="1" lang="zh-TW" altLang="en-US" smtClean="0"/>
              <a:t>‹#›</a:t>
            </a:fld>
            <a:endParaRPr kumimoji="1" lang="zh-TW" altLang="en-US"/>
          </a:p>
        </p:txBody>
      </p:sp>
    </p:spTree>
    <p:extLst>
      <p:ext uri="{BB962C8B-B14F-4D97-AF65-F5344CB8AC3E}">
        <p14:creationId xmlns:p14="http://schemas.microsoft.com/office/powerpoint/2010/main" val="2338924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F559E8-532C-EA4C-A7A1-A6C4B7FF2A7D}"/>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1E8BE61C-1032-C04F-8FFA-66DDBD104D80}"/>
              </a:ext>
            </a:extLst>
          </p:cNvPr>
          <p:cNvSpPr>
            <a:spLocks noGrp="1"/>
          </p:cNvSpPr>
          <p:nvPr>
            <p:ph sz="half" idx="1"/>
          </p:nvPr>
        </p:nvSpPr>
        <p:spPr>
          <a:xfrm>
            <a:off x="838200" y="1825625"/>
            <a:ext cx="5181600" cy="4351338"/>
          </a:xfrm>
        </p:spPr>
        <p:txBody>
          <a:bodyPr/>
          <a:lstStyle/>
          <a:p>
            <a:r>
              <a:rPr kumimoji="1" lang="zh-TW" altLang="en-US"/>
              <a:t>編輯母片文字樣式
第二層
第三層
第四層
第五層</a:t>
            </a:r>
          </a:p>
        </p:txBody>
      </p:sp>
      <p:sp>
        <p:nvSpPr>
          <p:cNvPr id="4" name="內容版面配置區 3">
            <a:extLst>
              <a:ext uri="{FF2B5EF4-FFF2-40B4-BE49-F238E27FC236}">
                <a16:creationId xmlns:a16="http://schemas.microsoft.com/office/drawing/2014/main" id="{496174EF-AAFA-7F4D-AC57-0C458B301B09}"/>
              </a:ext>
            </a:extLst>
          </p:cNvPr>
          <p:cNvSpPr>
            <a:spLocks noGrp="1"/>
          </p:cNvSpPr>
          <p:nvPr>
            <p:ph sz="half" idx="2"/>
          </p:nvPr>
        </p:nvSpPr>
        <p:spPr>
          <a:xfrm>
            <a:off x="6172200" y="1825625"/>
            <a:ext cx="5181600" cy="4351338"/>
          </a:xfrm>
        </p:spPr>
        <p:txBody>
          <a:body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83051AB6-691A-0D40-9C5D-25B211B7B2AD}"/>
              </a:ext>
            </a:extLst>
          </p:cNvPr>
          <p:cNvSpPr>
            <a:spLocks noGrp="1"/>
          </p:cNvSpPr>
          <p:nvPr>
            <p:ph type="dt" sz="half" idx="10"/>
          </p:nvPr>
        </p:nvSpPr>
        <p:spPr/>
        <p:txBody>
          <a:bodyPr/>
          <a:lstStyle/>
          <a:p>
            <a:endParaRPr kumimoji="1" lang="zh-TW" altLang="en-US"/>
          </a:p>
        </p:txBody>
      </p:sp>
      <p:sp>
        <p:nvSpPr>
          <p:cNvPr id="6" name="頁尾版面配置區 5">
            <a:extLst>
              <a:ext uri="{FF2B5EF4-FFF2-40B4-BE49-F238E27FC236}">
                <a16:creationId xmlns:a16="http://schemas.microsoft.com/office/drawing/2014/main" id="{77F56F2E-641E-584B-BC93-DA00A468972B}"/>
              </a:ext>
            </a:extLst>
          </p:cNvPr>
          <p:cNvSpPr>
            <a:spLocks noGrp="1"/>
          </p:cNvSpPr>
          <p:nvPr>
            <p:ph type="ftr" sz="quarter" idx="11"/>
          </p:nvPr>
        </p:nvSpPr>
        <p:spPr>
          <a:xfrm>
            <a:off x="4038600" y="6356350"/>
            <a:ext cx="4114800" cy="365125"/>
          </a:xfrm>
          <a:prstGeom prst="rect">
            <a:avLst/>
          </a:prstGeom>
        </p:spPr>
        <p:txBody>
          <a:bodyPr/>
          <a:lstStyle/>
          <a:p>
            <a:endParaRPr kumimoji="1" lang="zh-TW" altLang="en-US"/>
          </a:p>
        </p:txBody>
      </p:sp>
      <p:sp>
        <p:nvSpPr>
          <p:cNvPr id="7" name="投影片編號版面配置區 6">
            <a:extLst>
              <a:ext uri="{FF2B5EF4-FFF2-40B4-BE49-F238E27FC236}">
                <a16:creationId xmlns:a16="http://schemas.microsoft.com/office/drawing/2014/main" id="{7407718C-247B-6C49-929B-16AE2F766415}"/>
              </a:ext>
            </a:extLst>
          </p:cNvPr>
          <p:cNvSpPr>
            <a:spLocks noGrp="1"/>
          </p:cNvSpPr>
          <p:nvPr>
            <p:ph type="sldNum" sz="quarter" idx="12"/>
          </p:nvPr>
        </p:nvSpPr>
        <p:spPr>
          <a:xfrm>
            <a:off x="9154610" y="6356350"/>
            <a:ext cx="2743200" cy="365125"/>
          </a:xfrm>
          <a:prstGeom prst="rect">
            <a:avLst/>
          </a:prstGeom>
        </p:spPr>
        <p:txBody>
          <a:bodyPr/>
          <a:lstStyle/>
          <a:p>
            <a:fld id="{1490CF33-D555-A345-BE28-C2DA5831FB31}" type="slidenum">
              <a:rPr kumimoji="1" lang="zh-TW" altLang="en-US" smtClean="0"/>
              <a:t>‹#›</a:t>
            </a:fld>
            <a:endParaRPr kumimoji="1" lang="zh-TW" altLang="en-US"/>
          </a:p>
        </p:txBody>
      </p:sp>
    </p:spTree>
    <p:extLst>
      <p:ext uri="{BB962C8B-B14F-4D97-AF65-F5344CB8AC3E}">
        <p14:creationId xmlns:p14="http://schemas.microsoft.com/office/powerpoint/2010/main" val="80128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EB6FDA-A1EE-8D41-8563-EF9BECBBDD3F}"/>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0752A899-CDD4-F34C-92F7-0F5B75FD9A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TW" altLang="en-US"/>
              <a:t>編輯母片文字樣式
第二層
第三層
第四層
第五層</a:t>
            </a:r>
          </a:p>
        </p:txBody>
      </p:sp>
      <p:sp>
        <p:nvSpPr>
          <p:cNvPr id="4" name="內容版面配置區 3">
            <a:extLst>
              <a:ext uri="{FF2B5EF4-FFF2-40B4-BE49-F238E27FC236}">
                <a16:creationId xmlns:a16="http://schemas.microsoft.com/office/drawing/2014/main" id="{D332694C-78CD-1B4B-AA29-1C152EBA28E3}"/>
              </a:ext>
            </a:extLst>
          </p:cNvPr>
          <p:cNvSpPr>
            <a:spLocks noGrp="1"/>
          </p:cNvSpPr>
          <p:nvPr>
            <p:ph sz="half" idx="2"/>
          </p:nvPr>
        </p:nvSpPr>
        <p:spPr>
          <a:xfrm>
            <a:off x="839788" y="2505075"/>
            <a:ext cx="5157787" cy="3684588"/>
          </a:xfrm>
        </p:spPr>
        <p:txBody>
          <a:bodyPr/>
          <a:lstStyle/>
          <a:p>
            <a:r>
              <a:rPr kumimoji="1" lang="zh-TW" altLang="en-US"/>
              <a:t>編輯母片文字樣式
第二層
第三層
第四層
第五層</a:t>
            </a:r>
          </a:p>
        </p:txBody>
      </p:sp>
      <p:sp>
        <p:nvSpPr>
          <p:cNvPr id="5" name="文字版面配置區 4">
            <a:extLst>
              <a:ext uri="{FF2B5EF4-FFF2-40B4-BE49-F238E27FC236}">
                <a16:creationId xmlns:a16="http://schemas.microsoft.com/office/drawing/2014/main" id="{691C789D-BC6D-574A-BDBD-74C10EA98A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TW" altLang="en-US"/>
              <a:t>編輯母片文字樣式
第二層
第三層
第四層
第五層</a:t>
            </a:r>
          </a:p>
        </p:txBody>
      </p:sp>
      <p:sp>
        <p:nvSpPr>
          <p:cNvPr id="6" name="內容版面配置區 5">
            <a:extLst>
              <a:ext uri="{FF2B5EF4-FFF2-40B4-BE49-F238E27FC236}">
                <a16:creationId xmlns:a16="http://schemas.microsoft.com/office/drawing/2014/main" id="{AC95BA86-CD17-F04B-8768-7496E1193424}"/>
              </a:ext>
            </a:extLst>
          </p:cNvPr>
          <p:cNvSpPr>
            <a:spLocks noGrp="1"/>
          </p:cNvSpPr>
          <p:nvPr>
            <p:ph sz="quarter" idx="4"/>
          </p:nvPr>
        </p:nvSpPr>
        <p:spPr>
          <a:xfrm>
            <a:off x="6172200" y="2505075"/>
            <a:ext cx="5183188" cy="3684588"/>
          </a:xfrm>
        </p:spPr>
        <p:txBody>
          <a:bodyPr/>
          <a:lstStyle/>
          <a:p>
            <a:r>
              <a:rPr kumimoji="1" lang="zh-TW" altLang="en-US"/>
              <a:t>編輯母片文字樣式
第二層
第三層
第四層
第五層</a:t>
            </a:r>
          </a:p>
        </p:txBody>
      </p:sp>
      <p:sp>
        <p:nvSpPr>
          <p:cNvPr id="7" name="日期版面配置區 6">
            <a:extLst>
              <a:ext uri="{FF2B5EF4-FFF2-40B4-BE49-F238E27FC236}">
                <a16:creationId xmlns:a16="http://schemas.microsoft.com/office/drawing/2014/main" id="{D6E13AF7-6FE2-B54B-A2C7-BCF414E742E1}"/>
              </a:ext>
            </a:extLst>
          </p:cNvPr>
          <p:cNvSpPr>
            <a:spLocks noGrp="1"/>
          </p:cNvSpPr>
          <p:nvPr>
            <p:ph type="dt" sz="half" idx="10"/>
          </p:nvPr>
        </p:nvSpPr>
        <p:spPr/>
        <p:txBody>
          <a:bodyPr/>
          <a:lstStyle/>
          <a:p>
            <a:endParaRPr kumimoji="1" lang="zh-TW" altLang="en-US"/>
          </a:p>
        </p:txBody>
      </p:sp>
      <p:sp>
        <p:nvSpPr>
          <p:cNvPr id="8" name="頁尾版面配置區 7">
            <a:extLst>
              <a:ext uri="{FF2B5EF4-FFF2-40B4-BE49-F238E27FC236}">
                <a16:creationId xmlns:a16="http://schemas.microsoft.com/office/drawing/2014/main" id="{F89CEF85-DB45-DD4A-962F-2A70BFCFDF92}"/>
              </a:ext>
            </a:extLst>
          </p:cNvPr>
          <p:cNvSpPr>
            <a:spLocks noGrp="1"/>
          </p:cNvSpPr>
          <p:nvPr>
            <p:ph type="ftr" sz="quarter" idx="11"/>
          </p:nvPr>
        </p:nvSpPr>
        <p:spPr>
          <a:xfrm>
            <a:off x="4038600" y="6356350"/>
            <a:ext cx="4114800" cy="365125"/>
          </a:xfrm>
          <a:prstGeom prst="rect">
            <a:avLst/>
          </a:prstGeom>
        </p:spPr>
        <p:txBody>
          <a:bodyPr/>
          <a:lstStyle/>
          <a:p>
            <a:endParaRPr kumimoji="1" lang="zh-TW" altLang="en-US"/>
          </a:p>
        </p:txBody>
      </p:sp>
      <p:sp>
        <p:nvSpPr>
          <p:cNvPr id="9" name="投影片編號版面配置區 8">
            <a:extLst>
              <a:ext uri="{FF2B5EF4-FFF2-40B4-BE49-F238E27FC236}">
                <a16:creationId xmlns:a16="http://schemas.microsoft.com/office/drawing/2014/main" id="{B2C1E3D5-2502-0948-B5C0-3E6703F95038}"/>
              </a:ext>
            </a:extLst>
          </p:cNvPr>
          <p:cNvSpPr>
            <a:spLocks noGrp="1"/>
          </p:cNvSpPr>
          <p:nvPr>
            <p:ph type="sldNum" sz="quarter" idx="12"/>
          </p:nvPr>
        </p:nvSpPr>
        <p:spPr>
          <a:xfrm>
            <a:off x="9154610" y="6356350"/>
            <a:ext cx="2743200" cy="365125"/>
          </a:xfrm>
          <a:prstGeom prst="rect">
            <a:avLst/>
          </a:prstGeom>
        </p:spPr>
        <p:txBody>
          <a:bodyPr/>
          <a:lstStyle/>
          <a:p>
            <a:fld id="{1490CF33-D555-A345-BE28-C2DA5831FB31}" type="slidenum">
              <a:rPr kumimoji="1" lang="zh-TW" altLang="en-US" smtClean="0"/>
              <a:t>‹#›</a:t>
            </a:fld>
            <a:endParaRPr kumimoji="1" lang="zh-TW" altLang="en-US"/>
          </a:p>
        </p:txBody>
      </p:sp>
    </p:spTree>
    <p:extLst>
      <p:ext uri="{BB962C8B-B14F-4D97-AF65-F5344CB8AC3E}">
        <p14:creationId xmlns:p14="http://schemas.microsoft.com/office/powerpoint/2010/main" val="1006782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54A2FE-E559-9D47-ADC7-66D912509D1B}"/>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D2095138-ACD9-2C42-9829-55D8DA4C9204}"/>
              </a:ext>
            </a:extLst>
          </p:cNvPr>
          <p:cNvSpPr>
            <a:spLocks noGrp="1"/>
          </p:cNvSpPr>
          <p:nvPr>
            <p:ph type="dt" sz="half" idx="10"/>
          </p:nvPr>
        </p:nvSpPr>
        <p:spPr/>
        <p:txBody>
          <a:bodyPr/>
          <a:lstStyle/>
          <a:p>
            <a:endParaRPr kumimoji="1" lang="zh-TW" altLang="en-US"/>
          </a:p>
        </p:txBody>
      </p:sp>
      <p:sp>
        <p:nvSpPr>
          <p:cNvPr id="4" name="頁尾版面配置區 3">
            <a:extLst>
              <a:ext uri="{FF2B5EF4-FFF2-40B4-BE49-F238E27FC236}">
                <a16:creationId xmlns:a16="http://schemas.microsoft.com/office/drawing/2014/main" id="{DD8CF090-DA64-6648-BE02-4BD94F6EBA57}"/>
              </a:ext>
            </a:extLst>
          </p:cNvPr>
          <p:cNvSpPr>
            <a:spLocks noGrp="1"/>
          </p:cNvSpPr>
          <p:nvPr>
            <p:ph type="ftr" sz="quarter" idx="11"/>
          </p:nvPr>
        </p:nvSpPr>
        <p:spPr>
          <a:xfrm>
            <a:off x="4038600" y="6356350"/>
            <a:ext cx="4114800" cy="365125"/>
          </a:xfrm>
          <a:prstGeom prst="rect">
            <a:avLst/>
          </a:prstGeom>
        </p:spPr>
        <p:txBody>
          <a:bodyPr/>
          <a:lstStyle/>
          <a:p>
            <a:endParaRPr kumimoji="1" lang="zh-TW" altLang="en-US"/>
          </a:p>
        </p:txBody>
      </p:sp>
      <p:sp>
        <p:nvSpPr>
          <p:cNvPr id="5" name="投影片編號版面配置區 4">
            <a:extLst>
              <a:ext uri="{FF2B5EF4-FFF2-40B4-BE49-F238E27FC236}">
                <a16:creationId xmlns:a16="http://schemas.microsoft.com/office/drawing/2014/main" id="{C631ACE2-D1D5-5C4C-BC77-F804A1654AE5}"/>
              </a:ext>
            </a:extLst>
          </p:cNvPr>
          <p:cNvSpPr>
            <a:spLocks noGrp="1"/>
          </p:cNvSpPr>
          <p:nvPr>
            <p:ph type="sldNum" sz="quarter" idx="12"/>
          </p:nvPr>
        </p:nvSpPr>
        <p:spPr>
          <a:xfrm>
            <a:off x="9154610" y="6356350"/>
            <a:ext cx="2743200" cy="365125"/>
          </a:xfrm>
          <a:prstGeom prst="rect">
            <a:avLst/>
          </a:prstGeom>
        </p:spPr>
        <p:txBody>
          <a:bodyPr/>
          <a:lstStyle/>
          <a:p>
            <a:fld id="{1490CF33-D555-A345-BE28-C2DA5831FB31}" type="slidenum">
              <a:rPr kumimoji="1" lang="zh-TW" altLang="en-US" smtClean="0"/>
              <a:t>‹#›</a:t>
            </a:fld>
            <a:endParaRPr kumimoji="1" lang="zh-TW" altLang="en-US"/>
          </a:p>
        </p:txBody>
      </p:sp>
    </p:spTree>
    <p:extLst>
      <p:ext uri="{BB962C8B-B14F-4D97-AF65-F5344CB8AC3E}">
        <p14:creationId xmlns:p14="http://schemas.microsoft.com/office/powerpoint/2010/main" val="2741605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914C006-52D2-B44F-95DE-DEC2E712714C}"/>
              </a:ext>
            </a:extLst>
          </p:cNvPr>
          <p:cNvSpPr>
            <a:spLocks noGrp="1"/>
          </p:cNvSpPr>
          <p:nvPr>
            <p:ph type="dt" sz="half" idx="10"/>
          </p:nvPr>
        </p:nvSpPr>
        <p:spPr/>
        <p:txBody>
          <a:bodyPr/>
          <a:lstStyle/>
          <a:p>
            <a:endParaRPr kumimoji="1" lang="zh-TW" altLang="en-US"/>
          </a:p>
        </p:txBody>
      </p:sp>
      <p:sp>
        <p:nvSpPr>
          <p:cNvPr id="3" name="頁尾版面配置區 2">
            <a:extLst>
              <a:ext uri="{FF2B5EF4-FFF2-40B4-BE49-F238E27FC236}">
                <a16:creationId xmlns:a16="http://schemas.microsoft.com/office/drawing/2014/main" id="{AC378CB3-6D82-B445-85E0-8632EB6EB94D}"/>
              </a:ext>
            </a:extLst>
          </p:cNvPr>
          <p:cNvSpPr>
            <a:spLocks noGrp="1"/>
          </p:cNvSpPr>
          <p:nvPr>
            <p:ph type="ftr" sz="quarter" idx="11"/>
          </p:nvPr>
        </p:nvSpPr>
        <p:spPr>
          <a:xfrm>
            <a:off x="4038600" y="6356350"/>
            <a:ext cx="4114800" cy="365125"/>
          </a:xfrm>
          <a:prstGeom prst="rect">
            <a:avLst/>
          </a:prstGeom>
        </p:spPr>
        <p:txBody>
          <a:bodyPr/>
          <a:lstStyle/>
          <a:p>
            <a:endParaRPr kumimoji="1" lang="zh-TW" altLang="en-US"/>
          </a:p>
        </p:txBody>
      </p:sp>
      <p:sp>
        <p:nvSpPr>
          <p:cNvPr id="4" name="投影片編號版面配置區 3">
            <a:extLst>
              <a:ext uri="{FF2B5EF4-FFF2-40B4-BE49-F238E27FC236}">
                <a16:creationId xmlns:a16="http://schemas.microsoft.com/office/drawing/2014/main" id="{20112BFC-0EC8-664C-8FAC-98EAC72D5624}"/>
              </a:ext>
            </a:extLst>
          </p:cNvPr>
          <p:cNvSpPr>
            <a:spLocks noGrp="1"/>
          </p:cNvSpPr>
          <p:nvPr>
            <p:ph type="sldNum" sz="quarter" idx="12"/>
          </p:nvPr>
        </p:nvSpPr>
        <p:spPr>
          <a:xfrm>
            <a:off x="9154610" y="6356350"/>
            <a:ext cx="2743200" cy="365125"/>
          </a:xfrm>
          <a:prstGeom prst="rect">
            <a:avLst/>
          </a:prstGeom>
        </p:spPr>
        <p:txBody>
          <a:bodyPr/>
          <a:lstStyle/>
          <a:p>
            <a:fld id="{1490CF33-D555-A345-BE28-C2DA5831FB31}" type="slidenum">
              <a:rPr kumimoji="1" lang="zh-TW" altLang="en-US" smtClean="0"/>
              <a:t>‹#›</a:t>
            </a:fld>
            <a:endParaRPr kumimoji="1" lang="zh-TW" altLang="en-US"/>
          </a:p>
        </p:txBody>
      </p:sp>
    </p:spTree>
    <p:extLst>
      <p:ext uri="{BB962C8B-B14F-4D97-AF65-F5344CB8AC3E}">
        <p14:creationId xmlns:p14="http://schemas.microsoft.com/office/powerpoint/2010/main" val="2926012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6B1E27-707F-3E4C-94F4-2EB59B89EB6B}"/>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EB64DD18-5A07-E54E-BA9C-1AB6B52135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TW" altLang="en-US"/>
              <a:t>編輯母片文字樣式
第二層
第三層
第四層
第五層</a:t>
            </a:r>
          </a:p>
        </p:txBody>
      </p:sp>
      <p:sp>
        <p:nvSpPr>
          <p:cNvPr id="4" name="文字版面配置區 3">
            <a:extLst>
              <a:ext uri="{FF2B5EF4-FFF2-40B4-BE49-F238E27FC236}">
                <a16:creationId xmlns:a16="http://schemas.microsoft.com/office/drawing/2014/main" id="{0AE3845C-7055-D349-BB39-00F0F3F77B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DAFF6EE8-3E20-EC45-B40C-B46B280B45DD}"/>
              </a:ext>
            </a:extLst>
          </p:cNvPr>
          <p:cNvSpPr>
            <a:spLocks noGrp="1"/>
          </p:cNvSpPr>
          <p:nvPr>
            <p:ph type="dt" sz="half" idx="10"/>
          </p:nvPr>
        </p:nvSpPr>
        <p:spPr/>
        <p:txBody>
          <a:bodyPr/>
          <a:lstStyle/>
          <a:p>
            <a:endParaRPr kumimoji="1" lang="zh-TW" altLang="en-US"/>
          </a:p>
        </p:txBody>
      </p:sp>
      <p:sp>
        <p:nvSpPr>
          <p:cNvPr id="6" name="頁尾版面配置區 5">
            <a:extLst>
              <a:ext uri="{FF2B5EF4-FFF2-40B4-BE49-F238E27FC236}">
                <a16:creationId xmlns:a16="http://schemas.microsoft.com/office/drawing/2014/main" id="{70C2382E-9801-754D-8F49-FF49BC59E53C}"/>
              </a:ext>
            </a:extLst>
          </p:cNvPr>
          <p:cNvSpPr>
            <a:spLocks noGrp="1"/>
          </p:cNvSpPr>
          <p:nvPr>
            <p:ph type="ftr" sz="quarter" idx="11"/>
          </p:nvPr>
        </p:nvSpPr>
        <p:spPr>
          <a:xfrm>
            <a:off x="4038600" y="6356350"/>
            <a:ext cx="4114800" cy="365125"/>
          </a:xfrm>
          <a:prstGeom prst="rect">
            <a:avLst/>
          </a:prstGeom>
        </p:spPr>
        <p:txBody>
          <a:bodyPr/>
          <a:lstStyle/>
          <a:p>
            <a:endParaRPr kumimoji="1" lang="zh-TW" altLang="en-US"/>
          </a:p>
        </p:txBody>
      </p:sp>
      <p:sp>
        <p:nvSpPr>
          <p:cNvPr id="7" name="投影片編號版面配置區 6">
            <a:extLst>
              <a:ext uri="{FF2B5EF4-FFF2-40B4-BE49-F238E27FC236}">
                <a16:creationId xmlns:a16="http://schemas.microsoft.com/office/drawing/2014/main" id="{982701D9-84D0-AE40-837B-6207B3060C5B}"/>
              </a:ext>
            </a:extLst>
          </p:cNvPr>
          <p:cNvSpPr>
            <a:spLocks noGrp="1"/>
          </p:cNvSpPr>
          <p:nvPr>
            <p:ph type="sldNum" sz="quarter" idx="12"/>
          </p:nvPr>
        </p:nvSpPr>
        <p:spPr>
          <a:xfrm>
            <a:off x="9154610" y="6356350"/>
            <a:ext cx="2743200" cy="365125"/>
          </a:xfrm>
          <a:prstGeom prst="rect">
            <a:avLst/>
          </a:prstGeom>
        </p:spPr>
        <p:txBody>
          <a:bodyPr/>
          <a:lstStyle/>
          <a:p>
            <a:fld id="{1490CF33-D555-A345-BE28-C2DA5831FB31}" type="slidenum">
              <a:rPr kumimoji="1" lang="zh-TW" altLang="en-US" smtClean="0"/>
              <a:t>‹#›</a:t>
            </a:fld>
            <a:endParaRPr kumimoji="1" lang="zh-TW" altLang="en-US"/>
          </a:p>
        </p:txBody>
      </p:sp>
    </p:spTree>
    <p:extLst>
      <p:ext uri="{BB962C8B-B14F-4D97-AF65-F5344CB8AC3E}">
        <p14:creationId xmlns:p14="http://schemas.microsoft.com/office/powerpoint/2010/main" val="2186773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A7A8AD-0212-DF4E-89AC-16CD0A432D98}"/>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F1FAD51E-B244-A44D-BA83-D63DFC84B1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56E1FBC8-8B0E-934E-9C9D-47B4253F0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3646BDCB-B50F-204E-B429-61D4B37F6586}"/>
              </a:ext>
            </a:extLst>
          </p:cNvPr>
          <p:cNvSpPr>
            <a:spLocks noGrp="1"/>
          </p:cNvSpPr>
          <p:nvPr>
            <p:ph type="dt" sz="half" idx="10"/>
          </p:nvPr>
        </p:nvSpPr>
        <p:spPr/>
        <p:txBody>
          <a:bodyPr/>
          <a:lstStyle/>
          <a:p>
            <a:endParaRPr kumimoji="1" lang="zh-TW" altLang="en-US"/>
          </a:p>
        </p:txBody>
      </p:sp>
      <p:sp>
        <p:nvSpPr>
          <p:cNvPr id="6" name="頁尾版面配置區 5">
            <a:extLst>
              <a:ext uri="{FF2B5EF4-FFF2-40B4-BE49-F238E27FC236}">
                <a16:creationId xmlns:a16="http://schemas.microsoft.com/office/drawing/2014/main" id="{8A06CB5D-8054-AD49-9742-F54A0AF2BE14}"/>
              </a:ext>
            </a:extLst>
          </p:cNvPr>
          <p:cNvSpPr>
            <a:spLocks noGrp="1"/>
          </p:cNvSpPr>
          <p:nvPr>
            <p:ph type="ftr" sz="quarter" idx="11"/>
          </p:nvPr>
        </p:nvSpPr>
        <p:spPr>
          <a:xfrm>
            <a:off x="4038600" y="6356350"/>
            <a:ext cx="4114800" cy="365125"/>
          </a:xfrm>
          <a:prstGeom prst="rect">
            <a:avLst/>
          </a:prstGeom>
        </p:spPr>
        <p:txBody>
          <a:bodyPr/>
          <a:lstStyle/>
          <a:p>
            <a:endParaRPr kumimoji="1" lang="zh-TW" altLang="en-US"/>
          </a:p>
        </p:txBody>
      </p:sp>
      <p:sp>
        <p:nvSpPr>
          <p:cNvPr id="7" name="投影片編號版面配置區 6">
            <a:extLst>
              <a:ext uri="{FF2B5EF4-FFF2-40B4-BE49-F238E27FC236}">
                <a16:creationId xmlns:a16="http://schemas.microsoft.com/office/drawing/2014/main" id="{952D2356-EDB9-8A41-9ACA-8A0EF4ED31E6}"/>
              </a:ext>
            </a:extLst>
          </p:cNvPr>
          <p:cNvSpPr>
            <a:spLocks noGrp="1"/>
          </p:cNvSpPr>
          <p:nvPr>
            <p:ph type="sldNum" sz="quarter" idx="12"/>
          </p:nvPr>
        </p:nvSpPr>
        <p:spPr>
          <a:xfrm>
            <a:off x="9154610" y="6356350"/>
            <a:ext cx="2743200" cy="365125"/>
          </a:xfrm>
          <a:prstGeom prst="rect">
            <a:avLst/>
          </a:prstGeom>
        </p:spPr>
        <p:txBody>
          <a:bodyPr/>
          <a:lstStyle/>
          <a:p>
            <a:fld id="{1490CF33-D555-A345-BE28-C2DA5831FB31}" type="slidenum">
              <a:rPr kumimoji="1" lang="zh-TW" altLang="en-US" smtClean="0"/>
              <a:t>‹#›</a:t>
            </a:fld>
            <a:endParaRPr kumimoji="1" lang="zh-TW" altLang="en-US"/>
          </a:p>
        </p:txBody>
      </p:sp>
    </p:spTree>
    <p:extLst>
      <p:ext uri="{BB962C8B-B14F-4D97-AF65-F5344CB8AC3E}">
        <p14:creationId xmlns:p14="http://schemas.microsoft.com/office/powerpoint/2010/main" val="1889256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497D3846-AD26-344F-9C8E-318DEF4FF1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0F43CBF7-5D5F-B84B-8768-3D736B567C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905A55DB-E6F5-2244-B9B9-49EBF8F691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TW" altLang="en-US"/>
          </a:p>
        </p:txBody>
      </p:sp>
      <p:sp>
        <p:nvSpPr>
          <p:cNvPr id="7" name="頁尾版面配置區 6">
            <a:extLst>
              <a:ext uri="{FF2B5EF4-FFF2-40B4-BE49-F238E27FC236}">
                <a16:creationId xmlns:a16="http://schemas.microsoft.com/office/drawing/2014/main" id="{CAB11EDF-DFEA-8045-BC33-E9284F888D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8" name="投影片編號版面配置區 7">
            <a:extLst>
              <a:ext uri="{FF2B5EF4-FFF2-40B4-BE49-F238E27FC236}">
                <a16:creationId xmlns:a16="http://schemas.microsoft.com/office/drawing/2014/main" id="{0354B7CE-5F57-3849-9B8C-6630D2A10B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3C45EC-31E2-9A4F-A822-2CFC26329D83}" type="slidenum">
              <a:rPr kumimoji="1" lang="zh-TW" altLang="en-US" smtClean="0"/>
              <a:t>‹#›</a:t>
            </a:fld>
            <a:endParaRPr kumimoji="1" lang="zh-TW" altLang="en-US"/>
          </a:p>
        </p:txBody>
      </p:sp>
    </p:spTree>
    <p:extLst>
      <p:ext uri="{BB962C8B-B14F-4D97-AF65-F5344CB8AC3E}">
        <p14:creationId xmlns:p14="http://schemas.microsoft.com/office/powerpoint/2010/main" val="35665962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gradFill flip="none" rotWithShape="1">
          <a:gsLst>
            <a:gs pos="0">
              <a:srgbClr val="0D2A4D"/>
            </a:gs>
            <a:gs pos="97000">
              <a:srgbClr val="000F2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390" y="365781"/>
            <a:ext cx="10515224" cy="13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3898" tIns="31949" rIns="63898" bIns="31949" numCol="1" anchor="ctr" anchorCtr="0" compatLnSpc="1">
            <a:prstTxWarp prst="textNoShape">
              <a:avLst/>
            </a:prstTxWarp>
          </a:bodyPr>
          <a:lstStyle/>
          <a:p>
            <a:pPr lvl="0"/>
            <a:r>
              <a:rPr lang="zh-CN" altLang="en-US" noProof="1"/>
              <a:t>单击此处编辑母版标题样式</a:t>
            </a:r>
            <a:endParaRPr lang="zh-CN" noProof="1"/>
          </a:p>
        </p:txBody>
      </p:sp>
      <p:sp>
        <p:nvSpPr>
          <p:cNvPr id="1027" name="Text Placeholder 2"/>
          <p:cNvSpPr>
            <a:spLocks noGrp="1"/>
          </p:cNvSpPr>
          <p:nvPr>
            <p:ph type="body" idx="1"/>
          </p:nvPr>
        </p:nvSpPr>
        <p:spPr bwMode="auto">
          <a:xfrm>
            <a:off x="838390" y="1825891"/>
            <a:ext cx="10515224" cy="435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3898" tIns="31949" rIns="63898" bIns="31949" numCol="1" anchor="t" anchorCtr="0" compatLnSpc="1">
            <a:prstTxWarp prst="textNoShape">
              <a:avLst/>
            </a:prstTxWarp>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CN" noProof="1"/>
          </a:p>
        </p:txBody>
      </p:sp>
      <p:sp>
        <p:nvSpPr>
          <p:cNvPr id="4" name="Date Placeholder 3"/>
          <p:cNvSpPr>
            <a:spLocks noGrp="1"/>
          </p:cNvSpPr>
          <p:nvPr>
            <p:ph type="dt" sz="half" idx="2"/>
          </p:nvPr>
        </p:nvSpPr>
        <p:spPr>
          <a:xfrm>
            <a:off x="838389" y="6356747"/>
            <a:ext cx="2742448" cy="364275"/>
          </a:xfrm>
          <a:prstGeom prst="rect">
            <a:avLst/>
          </a:prstGeom>
        </p:spPr>
        <p:txBody>
          <a:bodyPr vert="horz" lIns="63898" tIns="31949" rIns="63898" bIns="31949" rtlCol="0" anchor="ctr"/>
          <a:lstStyle>
            <a:lvl1pPr algn="l" eaLnBrk="1" hangingPunct="1">
              <a:defRPr sz="1219" noProof="1" smtClean="0">
                <a:solidFill>
                  <a:schemeClr val="tx1">
                    <a:tint val="75000"/>
                  </a:schemeClr>
                </a:solidFill>
              </a:defRPr>
            </a:lvl1pPr>
          </a:lstStyle>
          <a:p>
            <a:pPr>
              <a:defRPr/>
            </a:pPr>
            <a:endParaRPr lang="zh-CN" altLang="en-US"/>
          </a:p>
        </p:txBody>
      </p:sp>
      <p:sp>
        <p:nvSpPr>
          <p:cNvPr id="5" name="Footer Placeholder 4"/>
          <p:cNvSpPr>
            <a:spLocks noGrp="1"/>
          </p:cNvSpPr>
          <p:nvPr>
            <p:ph type="ftr" sz="quarter" idx="3"/>
          </p:nvPr>
        </p:nvSpPr>
        <p:spPr>
          <a:xfrm>
            <a:off x="4038412" y="6356747"/>
            <a:ext cx="4115177" cy="364275"/>
          </a:xfrm>
          <a:prstGeom prst="rect">
            <a:avLst/>
          </a:prstGeom>
        </p:spPr>
        <p:txBody>
          <a:bodyPr vert="horz" lIns="63898" tIns="31949" rIns="63898" bIns="31949" rtlCol="0" anchor="ctr"/>
          <a:lstStyle>
            <a:lvl1pPr algn="ctr" eaLnBrk="1" hangingPunct="1">
              <a:defRPr sz="1219" noProof="1">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8611166" y="6356747"/>
            <a:ext cx="2742448" cy="364275"/>
          </a:xfrm>
          <a:prstGeom prst="rect">
            <a:avLst/>
          </a:prstGeom>
        </p:spPr>
        <p:txBody>
          <a:bodyPr vert="horz" wrap="square" lIns="63898" tIns="31949" rIns="63898" bIns="31949" numCol="1" anchor="ctr" anchorCtr="0" compatLnSpc="1">
            <a:prstTxWarp prst="textNoShape">
              <a:avLst/>
            </a:prstTxWarp>
          </a:bodyPr>
          <a:lstStyle>
            <a:lvl1pPr algn="r" eaLnBrk="1" hangingPunct="1">
              <a:defRPr sz="1084" noProof="1">
                <a:solidFill>
                  <a:srgbClr val="898989"/>
                </a:solidFill>
              </a:defRPr>
            </a:lvl1pPr>
          </a:lstStyle>
          <a:p>
            <a:fld id="{481A012C-3782-4128-B36B-91F05AF1EE8F}" type="slidenum">
              <a:rPr altLang="en-US"/>
              <a:pPr/>
              <a:t>‹#›</a:t>
            </a:fld>
            <a:endParaRPr lang="zh-CN" altLang="en-US"/>
          </a:p>
        </p:txBody>
      </p:sp>
    </p:spTree>
    <p:extLst>
      <p:ext uri="{BB962C8B-B14F-4D97-AF65-F5344CB8AC3E}">
        <p14:creationId xmlns:p14="http://schemas.microsoft.com/office/powerpoint/2010/main" val="1241208659"/>
      </p:ext>
    </p:extLst>
  </p:cSld>
  <p:clrMap bg1="lt1" tx1="dk1" bg2="lt2" tx2="dk2" accent1="accent1" accent2="accent2" accent3="accent3" accent4="accent4" accent5="accent5" accent6="accent6" hlink="hlink" folHlink="folHlink"/>
  <p:sldLayoutIdLst>
    <p:sldLayoutId id="2147483661" r:id="rId1"/>
    <p:sldLayoutId id="2147483663" r:id="rId2"/>
  </p:sldLayoutIdLst>
  <p:hf hdr="0" ftr="0" dt="0"/>
  <p:txStyles>
    <p:titleStyle>
      <a:lvl1pPr algn="l" defTabSz="912084" rtl="0" eaLnBrk="0" fontAlgn="base" hangingPunct="0">
        <a:lnSpc>
          <a:spcPct val="90000"/>
        </a:lnSpc>
        <a:spcBef>
          <a:spcPct val="0"/>
        </a:spcBef>
        <a:spcAft>
          <a:spcPct val="0"/>
        </a:spcAft>
        <a:defRPr sz="4334" kern="1200">
          <a:solidFill>
            <a:schemeClr val="tx1"/>
          </a:solidFill>
          <a:latin typeface="+mj-lt"/>
          <a:ea typeface="+mj-ea"/>
          <a:cs typeface="+mj-cs"/>
        </a:defRPr>
      </a:lvl1pPr>
      <a:lvl2pPr algn="l" defTabSz="912084" rtl="0" eaLnBrk="0" fontAlgn="base" hangingPunct="0">
        <a:lnSpc>
          <a:spcPct val="90000"/>
        </a:lnSpc>
        <a:spcBef>
          <a:spcPct val="0"/>
        </a:spcBef>
        <a:spcAft>
          <a:spcPct val="0"/>
        </a:spcAft>
        <a:defRPr sz="4334">
          <a:solidFill>
            <a:schemeClr val="tx1"/>
          </a:solidFill>
          <a:latin typeface="Calibri Light" panose="020F0302020204030204" pitchFamily="34" charset="0"/>
          <a:ea typeface="宋体" panose="02010600030101010101" pitchFamily="2" charset="-122"/>
        </a:defRPr>
      </a:lvl2pPr>
      <a:lvl3pPr algn="l" defTabSz="912084" rtl="0" eaLnBrk="0" fontAlgn="base" hangingPunct="0">
        <a:lnSpc>
          <a:spcPct val="90000"/>
        </a:lnSpc>
        <a:spcBef>
          <a:spcPct val="0"/>
        </a:spcBef>
        <a:spcAft>
          <a:spcPct val="0"/>
        </a:spcAft>
        <a:defRPr sz="4334">
          <a:solidFill>
            <a:schemeClr val="tx1"/>
          </a:solidFill>
          <a:latin typeface="Calibri Light" panose="020F0302020204030204" pitchFamily="34" charset="0"/>
          <a:ea typeface="宋体" panose="02010600030101010101" pitchFamily="2" charset="-122"/>
        </a:defRPr>
      </a:lvl3pPr>
      <a:lvl4pPr algn="l" defTabSz="912084" rtl="0" eaLnBrk="0" fontAlgn="base" hangingPunct="0">
        <a:lnSpc>
          <a:spcPct val="90000"/>
        </a:lnSpc>
        <a:spcBef>
          <a:spcPct val="0"/>
        </a:spcBef>
        <a:spcAft>
          <a:spcPct val="0"/>
        </a:spcAft>
        <a:defRPr sz="4334">
          <a:solidFill>
            <a:schemeClr val="tx1"/>
          </a:solidFill>
          <a:latin typeface="Calibri Light" panose="020F0302020204030204" pitchFamily="34" charset="0"/>
          <a:ea typeface="宋体" panose="02010600030101010101" pitchFamily="2" charset="-122"/>
        </a:defRPr>
      </a:lvl4pPr>
      <a:lvl5pPr algn="l" defTabSz="912084" rtl="0" eaLnBrk="0" fontAlgn="base" hangingPunct="0">
        <a:lnSpc>
          <a:spcPct val="90000"/>
        </a:lnSpc>
        <a:spcBef>
          <a:spcPct val="0"/>
        </a:spcBef>
        <a:spcAft>
          <a:spcPct val="0"/>
        </a:spcAft>
        <a:defRPr sz="4334">
          <a:solidFill>
            <a:schemeClr val="tx1"/>
          </a:solidFill>
          <a:latin typeface="Calibri Light" panose="020F0302020204030204" pitchFamily="34" charset="0"/>
          <a:ea typeface="宋体" panose="02010600030101010101" pitchFamily="2" charset="-122"/>
        </a:defRPr>
      </a:lvl5pPr>
      <a:lvl6pPr marL="432751" algn="l" defTabSz="912084" rtl="0" fontAlgn="base">
        <a:lnSpc>
          <a:spcPct val="90000"/>
        </a:lnSpc>
        <a:spcBef>
          <a:spcPct val="0"/>
        </a:spcBef>
        <a:spcAft>
          <a:spcPct val="0"/>
        </a:spcAft>
        <a:defRPr sz="4334">
          <a:solidFill>
            <a:schemeClr val="tx1"/>
          </a:solidFill>
          <a:latin typeface="Calibri Light" panose="020F0302020204030204" pitchFamily="34" charset="0"/>
          <a:ea typeface="宋体" panose="02010600030101010101" pitchFamily="2" charset="-122"/>
        </a:defRPr>
      </a:lvl6pPr>
      <a:lvl7pPr marL="865502" algn="l" defTabSz="912084" rtl="0" fontAlgn="base">
        <a:lnSpc>
          <a:spcPct val="90000"/>
        </a:lnSpc>
        <a:spcBef>
          <a:spcPct val="0"/>
        </a:spcBef>
        <a:spcAft>
          <a:spcPct val="0"/>
        </a:spcAft>
        <a:defRPr sz="4334">
          <a:solidFill>
            <a:schemeClr val="tx1"/>
          </a:solidFill>
          <a:latin typeface="Calibri Light" panose="020F0302020204030204" pitchFamily="34" charset="0"/>
          <a:ea typeface="宋体" panose="02010600030101010101" pitchFamily="2" charset="-122"/>
        </a:defRPr>
      </a:lvl7pPr>
      <a:lvl8pPr marL="1298253" algn="l" defTabSz="912084" rtl="0" fontAlgn="base">
        <a:lnSpc>
          <a:spcPct val="90000"/>
        </a:lnSpc>
        <a:spcBef>
          <a:spcPct val="0"/>
        </a:spcBef>
        <a:spcAft>
          <a:spcPct val="0"/>
        </a:spcAft>
        <a:defRPr sz="4334">
          <a:solidFill>
            <a:schemeClr val="tx1"/>
          </a:solidFill>
          <a:latin typeface="Calibri Light" panose="020F0302020204030204" pitchFamily="34" charset="0"/>
          <a:ea typeface="宋体" panose="02010600030101010101" pitchFamily="2" charset="-122"/>
        </a:defRPr>
      </a:lvl8pPr>
      <a:lvl9pPr marL="1731004" algn="l" defTabSz="912084" rtl="0" fontAlgn="base">
        <a:lnSpc>
          <a:spcPct val="90000"/>
        </a:lnSpc>
        <a:spcBef>
          <a:spcPct val="0"/>
        </a:spcBef>
        <a:spcAft>
          <a:spcPct val="0"/>
        </a:spcAft>
        <a:defRPr sz="4334">
          <a:solidFill>
            <a:schemeClr val="tx1"/>
          </a:solidFill>
          <a:latin typeface="Calibri Light" panose="020F0302020204030204" pitchFamily="34" charset="0"/>
          <a:ea typeface="宋体" panose="02010600030101010101" pitchFamily="2" charset="-122"/>
        </a:defRPr>
      </a:lvl9pPr>
    </p:titleStyle>
    <p:bodyStyle>
      <a:lvl1pPr marL="228396" indent="-228396" algn="l" defTabSz="912084" rtl="0" eaLnBrk="0" fontAlgn="base" hangingPunct="0">
        <a:lnSpc>
          <a:spcPct val="90000"/>
        </a:lnSpc>
        <a:spcBef>
          <a:spcPts val="994"/>
        </a:spcBef>
        <a:spcAft>
          <a:spcPct val="0"/>
        </a:spcAft>
        <a:buFont typeface="Arial" pitchFamily="34" charset="0"/>
        <a:buChar char="•"/>
        <a:defRPr sz="2709" kern="1200">
          <a:solidFill>
            <a:schemeClr val="tx1"/>
          </a:solidFill>
          <a:latin typeface="+mn-lt"/>
          <a:ea typeface="+mn-ea"/>
          <a:cs typeface="+mn-cs"/>
        </a:defRPr>
      </a:lvl1pPr>
      <a:lvl2pPr marL="685189" indent="-228396" algn="l" defTabSz="912084" rtl="0" eaLnBrk="0" fontAlgn="base" hangingPunct="0">
        <a:lnSpc>
          <a:spcPct val="90000"/>
        </a:lnSpc>
        <a:spcBef>
          <a:spcPts val="497"/>
        </a:spcBef>
        <a:spcAft>
          <a:spcPct val="0"/>
        </a:spcAft>
        <a:buFont typeface="Arial" pitchFamily="34" charset="0"/>
        <a:buChar char="•"/>
        <a:defRPr sz="2303" kern="1200">
          <a:solidFill>
            <a:schemeClr val="tx1"/>
          </a:solidFill>
          <a:latin typeface="+mn-lt"/>
          <a:ea typeface="+mn-ea"/>
          <a:cs typeface="+mn-cs"/>
        </a:defRPr>
      </a:lvl2pPr>
      <a:lvl3pPr marL="1140480" indent="-228396" algn="l" defTabSz="912084" rtl="0" eaLnBrk="0" fontAlgn="base" hangingPunct="0">
        <a:lnSpc>
          <a:spcPct val="90000"/>
        </a:lnSpc>
        <a:spcBef>
          <a:spcPts val="497"/>
        </a:spcBef>
        <a:spcAft>
          <a:spcPct val="0"/>
        </a:spcAft>
        <a:buFont typeface="Arial" pitchFamily="34" charset="0"/>
        <a:buChar char="•"/>
        <a:defRPr sz="2032" kern="1200">
          <a:solidFill>
            <a:schemeClr val="tx1"/>
          </a:solidFill>
          <a:latin typeface="+mn-lt"/>
          <a:ea typeface="+mn-ea"/>
          <a:cs typeface="+mn-cs"/>
        </a:defRPr>
      </a:lvl3pPr>
      <a:lvl4pPr marL="1597272" indent="-228396" algn="l" defTabSz="912084" rtl="0" eaLnBrk="0" fontAlgn="base" hangingPunct="0">
        <a:lnSpc>
          <a:spcPct val="90000"/>
        </a:lnSpc>
        <a:spcBef>
          <a:spcPts val="497"/>
        </a:spcBef>
        <a:spcAft>
          <a:spcPct val="0"/>
        </a:spcAft>
        <a:buFont typeface="Arial" pitchFamily="34" charset="0"/>
        <a:buChar char="•"/>
        <a:defRPr sz="1761" kern="1200">
          <a:solidFill>
            <a:schemeClr val="tx1"/>
          </a:solidFill>
          <a:latin typeface="+mn-lt"/>
          <a:ea typeface="+mn-ea"/>
          <a:cs typeface="+mn-cs"/>
        </a:defRPr>
      </a:lvl4pPr>
      <a:lvl5pPr marL="2054065" indent="-228396" algn="l" defTabSz="912084" rtl="0" eaLnBrk="0" fontAlgn="base" hangingPunct="0">
        <a:lnSpc>
          <a:spcPct val="90000"/>
        </a:lnSpc>
        <a:spcBef>
          <a:spcPts val="497"/>
        </a:spcBef>
        <a:spcAft>
          <a:spcPct val="0"/>
        </a:spcAft>
        <a:buFont typeface="Arial" pitchFamily="34" charset="0"/>
        <a:buChar char="•"/>
        <a:defRPr sz="1761" kern="1200">
          <a:solidFill>
            <a:schemeClr val="tx1"/>
          </a:solidFill>
          <a:latin typeface="+mn-lt"/>
          <a:ea typeface="+mn-ea"/>
          <a:cs typeface="+mn-cs"/>
        </a:defRPr>
      </a:lvl5pPr>
      <a:lvl6pPr marL="2509956" indent="-228396" algn="l" defTabSz="912383" rtl="0" eaLnBrk="1" latinLnBrk="0" hangingPunct="1">
        <a:lnSpc>
          <a:spcPct val="90000"/>
        </a:lnSpc>
        <a:spcBef>
          <a:spcPts val="497"/>
        </a:spcBef>
        <a:buFont typeface="Arial" panose="020B0604020202020204" pitchFamily="34" charset="0"/>
        <a:buChar char="•"/>
        <a:defRPr sz="1761" kern="1200">
          <a:solidFill>
            <a:schemeClr val="tx1"/>
          </a:solidFill>
          <a:latin typeface="+mn-lt"/>
          <a:ea typeface="+mn-ea"/>
          <a:cs typeface="+mn-cs"/>
        </a:defRPr>
      </a:lvl6pPr>
      <a:lvl7pPr marL="2966749" indent="-228396" algn="l" defTabSz="912383" rtl="0" eaLnBrk="1" latinLnBrk="0" hangingPunct="1">
        <a:lnSpc>
          <a:spcPct val="90000"/>
        </a:lnSpc>
        <a:spcBef>
          <a:spcPts val="497"/>
        </a:spcBef>
        <a:buFont typeface="Arial" panose="020B0604020202020204" pitchFamily="34" charset="0"/>
        <a:buChar char="•"/>
        <a:defRPr sz="1761" kern="1200">
          <a:solidFill>
            <a:schemeClr val="tx1"/>
          </a:solidFill>
          <a:latin typeface="+mn-lt"/>
          <a:ea typeface="+mn-ea"/>
          <a:cs typeface="+mn-cs"/>
        </a:defRPr>
      </a:lvl7pPr>
      <a:lvl8pPr marL="3422941" indent="-228396" algn="l" defTabSz="912383" rtl="0" eaLnBrk="1" latinLnBrk="0" hangingPunct="1">
        <a:lnSpc>
          <a:spcPct val="90000"/>
        </a:lnSpc>
        <a:spcBef>
          <a:spcPts val="497"/>
        </a:spcBef>
        <a:buFont typeface="Arial" panose="020B0604020202020204" pitchFamily="34" charset="0"/>
        <a:buChar char="•"/>
        <a:defRPr sz="1761" kern="1200">
          <a:solidFill>
            <a:schemeClr val="tx1"/>
          </a:solidFill>
          <a:latin typeface="+mn-lt"/>
          <a:ea typeface="+mn-ea"/>
          <a:cs typeface="+mn-cs"/>
        </a:defRPr>
      </a:lvl8pPr>
      <a:lvl9pPr marL="3879132" indent="-228396" algn="l" defTabSz="912383" rtl="0" eaLnBrk="1" latinLnBrk="0" hangingPunct="1">
        <a:lnSpc>
          <a:spcPct val="90000"/>
        </a:lnSpc>
        <a:spcBef>
          <a:spcPts val="497"/>
        </a:spcBef>
        <a:buFont typeface="Arial" panose="020B0604020202020204" pitchFamily="34" charset="0"/>
        <a:buChar char="•"/>
        <a:defRPr sz="1761" kern="1200">
          <a:solidFill>
            <a:schemeClr val="tx1"/>
          </a:solidFill>
          <a:latin typeface="+mn-lt"/>
          <a:ea typeface="+mn-ea"/>
          <a:cs typeface="+mn-cs"/>
        </a:defRPr>
      </a:lvl9pPr>
    </p:bodyStyle>
    <p:otherStyle>
      <a:defPPr>
        <a:defRPr lang="en-US"/>
      </a:defPPr>
      <a:lvl1pPr marL="0" algn="l" defTabSz="912383" rtl="0" eaLnBrk="1" latinLnBrk="0" hangingPunct="1">
        <a:defRPr sz="1761" kern="1200">
          <a:solidFill>
            <a:schemeClr val="tx1"/>
          </a:solidFill>
          <a:latin typeface="+mn-lt"/>
          <a:ea typeface="+mn-ea"/>
          <a:cs typeface="+mn-cs"/>
        </a:defRPr>
      </a:lvl1pPr>
      <a:lvl2pPr marL="456192" algn="l" defTabSz="912383" rtl="0" eaLnBrk="1" latinLnBrk="0" hangingPunct="1">
        <a:defRPr sz="1761" kern="1200">
          <a:solidFill>
            <a:schemeClr val="tx1"/>
          </a:solidFill>
          <a:latin typeface="+mn-lt"/>
          <a:ea typeface="+mn-ea"/>
          <a:cs typeface="+mn-cs"/>
        </a:defRPr>
      </a:lvl2pPr>
      <a:lvl3pPr marL="912984" algn="l" defTabSz="912383" rtl="0" eaLnBrk="1" latinLnBrk="0" hangingPunct="1">
        <a:defRPr sz="1761" kern="1200">
          <a:solidFill>
            <a:schemeClr val="tx1"/>
          </a:solidFill>
          <a:latin typeface="+mn-lt"/>
          <a:ea typeface="+mn-ea"/>
          <a:cs typeface="+mn-cs"/>
        </a:defRPr>
      </a:lvl3pPr>
      <a:lvl4pPr marL="1369176" algn="l" defTabSz="912383" rtl="0" eaLnBrk="1" latinLnBrk="0" hangingPunct="1">
        <a:defRPr sz="1761" kern="1200">
          <a:solidFill>
            <a:schemeClr val="tx1"/>
          </a:solidFill>
          <a:latin typeface="+mn-lt"/>
          <a:ea typeface="+mn-ea"/>
          <a:cs typeface="+mn-cs"/>
        </a:defRPr>
      </a:lvl4pPr>
      <a:lvl5pPr marL="1825368" algn="l" defTabSz="912383" rtl="0" eaLnBrk="1" latinLnBrk="0" hangingPunct="1">
        <a:defRPr sz="1761" kern="1200">
          <a:solidFill>
            <a:schemeClr val="tx1"/>
          </a:solidFill>
          <a:latin typeface="+mn-lt"/>
          <a:ea typeface="+mn-ea"/>
          <a:cs typeface="+mn-cs"/>
        </a:defRPr>
      </a:lvl5pPr>
      <a:lvl6pPr marL="2282160" algn="l" defTabSz="912383" rtl="0" eaLnBrk="1" latinLnBrk="0" hangingPunct="1">
        <a:defRPr sz="1761" kern="1200">
          <a:solidFill>
            <a:schemeClr val="tx1"/>
          </a:solidFill>
          <a:latin typeface="+mn-lt"/>
          <a:ea typeface="+mn-ea"/>
          <a:cs typeface="+mn-cs"/>
        </a:defRPr>
      </a:lvl6pPr>
      <a:lvl7pPr marL="2738352" algn="l" defTabSz="912383" rtl="0" eaLnBrk="1" latinLnBrk="0" hangingPunct="1">
        <a:defRPr sz="1761" kern="1200">
          <a:solidFill>
            <a:schemeClr val="tx1"/>
          </a:solidFill>
          <a:latin typeface="+mn-lt"/>
          <a:ea typeface="+mn-ea"/>
          <a:cs typeface="+mn-cs"/>
        </a:defRPr>
      </a:lvl7pPr>
      <a:lvl8pPr marL="3194544" algn="l" defTabSz="912383" rtl="0" eaLnBrk="1" latinLnBrk="0" hangingPunct="1">
        <a:defRPr sz="1761" kern="1200">
          <a:solidFill>
            <a:schemeClr val="tx1"/>
          </a:solidFill>
          <a:latin typeface="+mn-lt"/>
          <a:ea typeface="+mn-ea"/>
          <a:cs typeface="+mn-cs"/>
        </a:defRPr>
      </a:lvl8pPr>
      <a:lvl9pPr marL="3650736" algn="l" defTabSz="912383" rtl="0" eaLnBrk="1" latinLnBrk="0" hangingPunct="1">
        <a:defRPr sz="176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 8" descr="e48e1d0cbffed09322e60ec6a930eaf3"/>
          <p:cNvPicPr>
            <a:picLocks noChangeAspect="1"/>
          </p:cNvPicPr>
          <p:nvPr userDrawn="1"/>
        </p:nvPicPr>
        <p:blipFill>
          <a:blip r:embed="rId3"/>
          <a:srcRect l="2081" r="13876"/>
          <a:stretch>
            <a:fillRect/>
          </a:stretch>
        </p:blipFill>
        <p:spPr>
          <a:xfrm>
            <a:off x="-60325" y="-5080"/>
            <a:ext cx="12313285" cy="6868160"/>
          </a:xfrm>
          <a:prstGeom prst="rect">
            <a:avLst/>
          </a:prstGeom>
        </p:spPr>
      </p:pic>
      <p:sp>
        <p:nvSpPr>
          <p:cNvPr id="10" name="矩形 9"/>
          <p:cNvSpPr/>
          <p:nvPr userDrawn="1"/>
        </p:nvSpPr>
        <p:spPr>
          <a:xfrm>
            <a:off x="-60325" y="-5080"/>
            <a:ext cx="12313285" cy="686943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9471303"/>
      </p:ext>
    </p:extLst>
  </p:cSld>
  <p:clrMap bg1="lt1" tx1="dk1" bg2="lt2" tx2="dk2" accent1="accent1" accent2="accent2" accent3="accent3" accent4="accent4" accent5="accent5" accent6="accent6" hlink="hlink" folHlink="folHlink"/>
  <p:sldLayoutIdLst>
    <p:sldLayoutId id="2147483665" r:id="rId1"/>
  </p:sldLayoutIdLst>
  <p:transition spd="med" advClick="0" advTm="0">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8.xml"/><Relationship Id="rId7"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jpe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slideLayout" Target="../slideLayouts/slideLayout13.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slideLayout" Target="../slideLayouts/slideLayout2.xml"/><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tags" Target="../tags/tag33.xml"/><Relationship Id="rId2" Type="http://schemas.openxmlformats.org/officeDocument/2006/relationships/tags" Target="../tags/tag23.xml"/><Relationship Id="rId16" Type="http://schemas.openxmlformats.org/officeDocument/2006/relationships/image" Target="../media/image28.png"/><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5" Type="http://schemas.openxmlformats.org/officeDocument/2006/relationships/tags" Target="../tags/tag26.xml"/><Relationship Id="rId15" Type="http://schemas.openxmlformats.org/officeDocument/2006/relationships/image" Target="../media/image3.jpeg"/><Relationship Id="rId10" Type="http://schemas.openxmlformats.org/officeDocument/2006/relationships/tags" Target="../tags/tag31.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tags" Target="../tags/tag46.xml"/><Relationship Id="rId18" Type="http://schemas.openxmlformats.org/officeDocument/2006/relationships/tags" Target="../tags/tag51.xml"/><Relationship Id="rId26" Type="http://schemas.openxmlformats.org/officeDocument/2006/relationships/image" Target="../media/image32.png"/><Relationship Id="rId3" Type="http://schemas.openxmlformats.org/officeDocument/2006/relationships/tags" Target="../tags/tag36.xml"/><Relationship Id="rId21" Type="http://schemas.openxmlformats.org/officeDocument/2006/relationships/notesSlide" Target="../notesSlides/notesSlide18.xml"/><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tags" Target="../tags/tag50.xml"/><Relationship Id="rId25" Type="http://schemas.openxmlformats.org/officeDocument/2006/relationships/image" Target="../media/image31.png"/><Relationship Id="rId2" Type="http://schemas.openxmlformats.org/officeDocument/2006/relationships/tags" Target="../tags/tag35.xml"/><Relationship Id="rId16" Type="http://schemas.openxmlformats.org/officeDocument/2006/relationships/tags" Target="../tags/tag49.xml"/><Relationship Id="rId20" Type="http://schemas.openxmlformats.org/officeDocument/2006/relationships/slideLayout" Target="../slideLayouts/slideLayout2.xml"/><Relationship Id="rId29" Type="http://schemas.openxmlformats.org/officeDocument/2006/relationships/image" Target="../media/image35.pn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24" Type="http://schemas.openxmlformats.org/officeDocument/2006/relationships/image" Target="../media/image30.png"/><Relationship Id="rId5" Type="http://schemas.openxmlformats.org/officeDocument/2006/relationships/tags" Target="../tags/tag38.xml"/><Relationship Id="rId15" Type="http://schemas.openxmlformats.org/officeDocument/2006/relationships/tags" Target="../tags/tag48.xml"/><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tags" Target="../tags/tag43.xml"/><Relationship Id="rId19" Type="http://schemas.openxmlformats.org/officeDocument/2006/relationships/tags" Target="../tags/tag52.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 Id="rId22" Type="http://schemas.openxmlformats.org/officeDocument/2006/relationships/image" Target="../media/image3.jpeg"/><Relationship Id="rId27"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49.png"/><Relationship Id="rId5" Type="http://schemas.openxmlformats.org/officeDocument/2006/relationships/hyperlink" Target="http://www.rapidesign.cn/" TargetMode="External"/><Relationship Id="rId4" Type="http://schemas.openxmlformats.org/officeDocument/2006/relationships/image" Target="../media/image3.jpeg"/></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57.xml"/><Relationship Id="rId7" Type="http://schemas.openxmlformats.org/officeDocument/2006/relationships/slideLayout" Target="../slideLayouts/slideLayout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jp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726971" y="5102098"/>
            <a:ext cx="3167652" cy="172780"/>
            <a:chOff x="2726971" y="3520948"/>
            <a:chExt cx="3167652" cy="172780"/>
          </a:xfrm>
        </p:grpSpPr>
        <p:sp>
          <p:nvSpPr>
            <p:cNvPr id="9" name="PA_矩形 6"/>
            <p:cNvSpPr/>
            <p:nvPr>
              <p:custDataLst>
                <p:tags r:id="rId1"/>
              </p:custDataLst>
            </p:nvPr>
          </p:nvSpPr>
          <p:spPr>
            <a:xfrm rot="2700000">
              <a:off x="4245793" y="3520948"/>
              <a:ext cx="172780" cy="172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cs typeface="+mn-ea"/>
                <a:sym typeface="+mn-lt"/>
              </a:endParaRPr>
            </a:p>
          </p:txBody>
        </p:sp>
        <p:cxnSp>
          <p:nvCxnSpPr>
            <p:cNvPr id="10" name="PA_直接连接符 8"/>
            <p:cNvCxnSpPr/>
            <p:nvPr>
              <p:custDataLst>
                <p:tags r:id="rId2"/>
              </p:custDataLst>
            </p:nvPr>
          </p:nvCxnSpPr>
          <p:spPr>
            <a:xfrm flipH="1">
              <a:off x="2726971" y="3607338"/>
              <a:ext cx="1367849" cy="0"/>
            </a:xfrm>
            <a:prstGeom prst="line">
              <a:avLst/>
            </a:prstGeom>
            <a:solidFill>
              <a:schemeClr val="bg1"/>
            </a:solidFill>
            <a:ln>
              <a:gradFill flip="none" rotWithShape="1">
                <a:gsLst>
                  <a:gs pos="0">
                    <a:schemeClr val="accent1">
                      <a:lumMod val="5000"/>
                      <a:lumOff val="9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 name="PA_直接连接符 9"/>
            <p:cNvCxnSpPr/>
            <p:nvPr>
              <p:custDataLst>
                <p:tags r:id="rId3"/>
              </p:custDataLst>
            </p:nvPr>
          </p:nvCxnSpPr>
          <p:spPr>
            <a:xfrm flipH="1">
              <a:off x="4584367" y="3607338"/>
              <a:ext cx="1310256" cy="0"/>
            </a:xfrm>
            <a:prstGeom prst="line">
              <a:avLst/>
            </a:prstGeom>
            <a:solidFill>
              <a:schemeClr val="bg1"/>
            </a:solidFill>
            <a:ln>
              <a:gradFill flip="none" rotWithShape="1">
                <a:gsLst>
                  <a:gs pos="100000">
                    <a:schemeClr val="accent1">
                      <a:lumMod val="5000"/>
                      <a:lumOff val="95000"/>
                    </a:schemeClr>
                  </a:gs>
                  <a:gs pos="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 name="文本框 4">
            <a:extLst>
              <a:ext uri="{FF2B5EF4-FFF2-40B4-BE49-F238E27FC236}">
                <a16:creationId xmlns:a16="http://schemas.microsoft.com/office/drawing/2014/main" id="{0F2E5273-AD15-F847-A411-379AAAEB97CA}"/>
              </a:ext>
            </a:extLst>
          </p:cNvPr>
          <p:cNvSpPr txBox="1"/>
          <p:nvPr/>
        </p:nvSpPr>
        <p:spPr>
          <a:xfrm>
            <a:off x="275113" y="397042"/>
            <a:ext cx="11628407" cy="4647426"/>
          </a:xfrm>
          <a:prstGeom prst="rect">
            <a:avLst/>
          </a:prstGeom>
          <a:noFill/>
        </p:spPr>
        <p:txBody>
          <a:bodyPr wrap="square" rtlCol="0">
            <a:spAutoFit/>
          </a:bodyPr>
          <a:lstStyle/>
          <a:p>
            <a:pPr>
              <a:spcBef>
                <a:spcPct val="0"/>
              </a:spcBef>
            </a:pPr>
            <a:r>
              <a:rPr lang="zh-TW" altLang="en-US" sz="4000" b="1" dirty="0">
                <a:solidFill>
                  <a:schemeClr val="bg1"/>
                </a:solidFill>
                <a:latin typeface="標楷體" panose="03000509000000000000" pitchFamily="65" charset="-120"/>
                <a:ea typeface="標楷體" panose="03000509000000000000" pitchFamily="65" charset="-120"/>
              </a:rPr>
              <a:t>國防大學管理學院運籌管理學系</a:t>
            </a:r>
            <a:endParaRPr lang="en-US" altLang="zh-TW" sz="4000" b="1" dirty="0">
              <a:solidFill>
                <a:schemeClr val="bg1"/>
              </a:solidFill>
              <a:latin typeface="標楷體" panose="03000509000000000000" pitchFamily="65" charset="-120"/>
              <a:ea typeface="標楷體" panose="03000509000000000000" pitchFamily="65" charset="-120"/>
            </a:endParaRPr>
          </a:p>
          <a:p>
            <a:pPr>
              <a:spcBef>
                <a:spcPct val="0"/>
              </a:spcBef>
            </a:pPr>
            <a:r>
              <a:rPr lang="zh-TW" altLang="en-US" sz="4000" b="1" dirty="0">
                <a:solidFill>
                  <a:schemeClr val="bg1"/>
                </a:solidFill>
                <a:latin typeface="標楷體" panose="03000509000000000000" pitchFamily="65" charset="-120"/>
                <a:ea typeface="標楷體" panose="03000509000000000000" pitchFamily="65" charset="-120"/>
              </a:rPr>
              <a:t>碩士</a:t>
            </a:r>
            <a:r>
              <a:rPr lang="zh-TW" altLang="en-US" sz="4000" dirty="0">
                <a:solidFill>
                  <a:schemeClr val="bg1"/>
                </a:solidFill>
                <a:latin typeface="標楷體" panose="03000509000000000000" pitchFamily="65" charset="-120"/>
                <a:ea typeface="標楷體" panose="03000509000000000000" pitchFamily="65" charset="-120"/>
              </a:rPr>
              <a:t>論</a:t>
            </a:r>
            <a:r>
              <a:rPr lang="zh-TW" altLang="en-US" sz="4000" b="1" dirty="0">
                <a:solidFill>
                  <a:schemeClr val="bg1"/>
                </a:solidFill>
                <a:latin typeface="標楷體" panose="03000509000000000000" pitchFamily="65" charset="-120"/>
                <a:ea typeface="標楷體" panose="03000509000000000000" pitchFamily="65" charset="-120"/>
              </a:rPr>
              <a:t>文提報</a:t>
            </a:r>
            <a:endParaRPr lang="en-US" altLang="zh-TW" sz="4000" b="1" dirty="0">
              <a:solidFill>
                <a:schemeClr val="bg1"/>
              </a:solidFill>
              <a:latin typeface="標楷體" panose="03000509000000000000" pitchFamily="65" charset="-120"/>
              <a:ea typeface="標楷體" panose="03000509000000000000" pitchFamily="65" charset="-120"/>
            </a:endParaRPr>
          </a:p>
          <a:p>
            <a:pPr>
              <a:spcBef>
                <a:spcPct val="0"/>
              </a:spcBef>
            </a:pPr>
            <a:endParaRPr lang="en-US" altLang="zh-TW" sz="3600" b="1" dirty="0">
              <a:solidFill>
                <a:schemeClr val="bg1"/>
              </a:solidFill>
              <a:latin typeface="標楷體" panose="03000509000000000000" pitchFamily="65" charset="-120"/>
              <a:ea typeface="標楷體" panose="03000509000000000000" pitchFamily="65" charset="-120"/>
            </a:endParaRPr>
          </a:p>
          <a:p>
            <a:pPr>
              <a:spcBef>
                <a:spcPct val="0"/>
              </a:spcBef>
            </a:pPr>
            <a:r>
              <a:rPr lang="zh-TW" altLang="en-US" sz="3600" b="1" dirty="0">
                <a:solidFill>
                  <a:schemeClr val="bg1"/>
                </a:solidFill>
                <a:latin typeface="標楷體" panose="03000509000000000000" pitchFamily="65" charset="-120"/>
                <a:ea typeface="標楷體" panose="03000509000000000000" pitchFamily="65" charset="-120"/>
              </a:rPr>
              <a:t>運用長短期記憶網路演算法建構公部門</a:t>
            </a:r>
            <a:endParaRPr lang="en-US" altLang="zh-TW" sz="3600" b="1" dirty="0">
              <a:solidFill>
                <a:schemeClr val="bg1"/>
              </a:solidFill>
              <a:latin typeface="標楷體" panose="03000509000000000000" pitchFamily="65" charset="-120"/>
              <a:ea typeface="標楷體" panose="03000509000000000000" pitchFamily="65" charset="-120"/>
            </a:endParaRPr>
          </a:p>
          <a:p>
            <a:pPr>
              <a:spcBef>
                <a:spcPct val="0"/>
              </a:spcBef>
            </a:pPr>
            <a:r>
              <a:rPr lang="zh-TW" altLang="en-US" sz="3600" b="1" dirty="0">
                <a:solidFill>
                  <a:schemeClr val="bg1"/>
                </a:solidFill>
                <a:latin typeface="標楷體" panose="03000509000000000000" pitchFamily="65" charset="-120"/>
                <a:ea typeface="標楷體" panose="03000509000000000000" pitchFamily="65" charset="-120"/>
              </a:rPr>
              <a:t>船用油料庫儲需求量預測模型</a:t>
            </a:r>
          </a:p>
          <a:p>
            <a:pPr>
              <a:spcBef>
                <a:spcPct val="0"/>
              </a:spcBef>
            </a:pPr>
            <a:r>
              <a:rPr lang="en" altLang="zh-TW" sz="3600" b="1" dirty="0">
                <a:solidFill>
                  <a:schemeClr val="bg1"/>
                </a:solidFill>
                <a:latin typeface="標楷體" panose="03000509000000000000" pitchFamily="65" charset="-120"/>
                <a:ea typeface="標楷體" panose="03000509000000000000" pitchFamily="65" charset="-120"/>
              </a:rPr>
              <a:t>Using LSTM Algorithm to Construct </a:t>
            </a:r>
          </a:p>
          <a:p>
            <a:pPr>
              <a:spcBef>
                <a:spcPct val="0"/>
              </a:spcBef>
            </a:pPr>
            <a:r>
              <a:rPr lang="en" altLang="zh-TW" sz="3600" b="1" dirty="0">
                <a:solidFill>
                  <a:schemeClr val="bg1"/>
                </a:solidFill>
                <a:latin typeface="標楷體" panose="03000509000000000000" pitchFamily="65" charset="-120"/>
                <a:ea typeface="標楷體" panose="03000509000000000000" pitchFamily="65" charset="-120"/>
              </a:rPr>
              <a:t>Fuel Demand Forecasting Model for </a:t>
            </a:r>
          </a:p>
          <a:p>
            <a:pPr>
              <a:spcBef>
                <a:spcPct val="0"/>
              </a:spcBef>
            </a:pPr>
            <a:r>
              <a:rPr lang="en" altLang="zh-TW" sz="3600" b="1" dirty="0">
                <a:solidFill>
                  <a:schemeClr val="bg1"/>
                </a:solidFill>
                <a:latin typeface="標楷體" panose="03000509000000000000" pitchFamily="65" charset="-120"/>
                <a:ea typeface="標楷體" panose="03000509000000000000" pitchFamily="65" charset="-120"/>
              </a:rPr>
              <a:t>Public Marine Sector Warehouse </a:t>
            </a:r>
            <a:endParaRPr lang="zh-CN" altLang="en-US" sz="3600" b="1" dirty="0">
              <a:solidFill>
                <a:schemeClr val="bg1"/>
              </a:solidFill>
              <a:latin typeface="標楷體" panose="03000509000000000000" pitchFamily="65" charset="-120"/>
              <a:ea typeface="標楷體" panose="03000509000000000000" pitchFamily="65" charset="-120"/>
            </a:endParaRPr>
          </a:p>
        </p:txBody>
      </p:sp>
      <p:sp>
        <p:nvSpPr>
          <p:cNvPr id="14" name="文本框 5">
            <a:extLst>
              <a:ext uri="{FF2B5EF4-FFF2-40B4-BE49-F238E27FC236}">
                <a16:creationId xmlns:a16="http://schemas.microsoft.com/office/drawing/2014/main" id="{322695FB-07CD-224C-8F22-B696B6410250}"/>
              </a:ext>
            </a:extLst>
          </p:cNvPr>
          <p:cNvSpPr txBox="1"/>
          <p:nvPr/>
        </p:nvSpPr>
        <p:spPr>
          <a:xfrm>
            <a:off x="808325" y="5472953"/>
            <a:ext cx="7056784" cy="646331"/>
          </a:xfrm>
          <a:prstGeom prst="rect">
            <a:avLst/>
          </a:prstGeom>
          <a:noFill/>
        </p:spPr>
        <p:txBody>
          <a:bodyPr wrap="square" rtlCol="0">
            <a:spAutoFit/>
          </a:bodyPr>
          <a:lstStyle/>
          <a:p>
            <a:pPr algn="ctr"/>
            <a:r>
              <a:rPr lang="zh-CN" altLang="en-US" sz="3600" b="1" dirty="0">
                <a:solidFill>
                  <a:schemeClr val="bg1"/>
                </a:solidFill>
                <a:latin typeface="標楷體" panose="03000509000000000000" pitchFamily="65" charset="-120"/>
                <a:ea typeface="標楷體" panose="03000509000000000000" pitchFamily="65" charset="-120"/>
              </a:rPr>
              <a:t>研究生：羅婉甄</a:t>
            </a:r>
          </a:p>
        </p:txBody>
      </p:sp>
    </p:spTree>
    <p:extLst>
      <p:ext uri="{BB962C8B-B14F-4D97-AF65-F5344CB8AC3E}">
        <p14:creationId xmlns:p14="http://schemas.microsoft.com/office/powerpoint/2010/main" val="1025888145"/>
      </p:ext>
    </p:extLst>
  </p:cSld>
  <p:clrMapOvr>
    <a:masterClrMapping/>
  </p:clrMapOvr>
  <mc:AlternateContent xmlns:mc="http://schemas.openxmlformats.org/markup-compatibility/2006" xmlns:p14="http://schemas.microsoft.com/office/powerpoint/2010/main">
    <mc:Choice Requires="p14">
      <p:transition spd="slow" p14:dur="225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圖片 26">
            <a:extLst>
              <a:ext uri="{FF2B5EF4-FFF2-40B4-BE49-F238E27FC236}">
                <a16:creationId xmlns:a16="http://schemas.microsoft.com/office/drawing/2014/main" id="{AC473234-35FC-2D4F-9480-DAC8FD1E9502}"/>
              </a:ext>
            </a:extLst>
          </p:cNvPr>
          <p:cNvPicPr>
            <a:picLocks noChangeAspect="1"/>
          </p:cNvPicPr>
          <p:nvPr/>
        </p:nvPicPr>
        <p:blipFill>
          <a:blip r:embed="rId3"/>
          <a:stretch>
            <a:fillRect/>
          </a:stretch>
        </p:blipFill>
        <p:spPr>
          <a:xfrm>
            <a:off x="0" y="0"/>
            <a:ext cx="12192000" cy="6858000"/>
          </a:xfrm>
          <a:prstGeom prst="rect">
            <a:avLst/>
          </a:prstGeom>
        </p:spPr>
      </p:pic>
      <p:grpSp>
        <p:nvGrpSpPr>
          <p:cNvPr id="10" name="Group 2">
            <a:extLst>
              <a:ext uri="{FF2B5EF4-FFF2-40B4-BE49-F238E27FC236}">
                <a16:creationId xmlns:a16="http://schemas.microsoft.com/office/drawing/2014/main" id="{6CC0C5A5-1366-457E-85FD-8B39D4892904}"/>
              </a:ext>
            </a:extLst>
          </p:cNvPr>
          <p:cNvGrpSpPr/>
          <p:nvPr/>
        </p:nvGrpSpPr>
        <p:grpSpPr>
          <a:xfrm>
            <a:off x="5603417" y="481263"/>
            <a:ext cx="492524" cy="6089207"/>
            <a:chOff x="5888038" y="1230313"/>
            <a:chExt cx="354013" cy="7323137"/>
          </a:xfrm>
        </p:grpSpPr>
        <p:sp>
          <p:nvSpPr>
            <p:cNvPr id="16" name="Rectangle 44">
              <a:extLst>
                <a:ext uri="{FF2B5EF4-FFF2-40B4-BE49-F238E27FC236}">
                  <a16:creationId xmlns:a16="http://schemas.microsoft.com/office/drawing/2014/main" id="{13C8171A-BAB3-43A8-A0BA-5B09008EFC0D}"/>
                </a:ext>
              </a:extLst>
            </p:cNvPr>
            <p:cNvSpPr/>
            <p:nvPr/>
          </p:nvSpPr>
          <p:spPr bwMode="auto">
            <a:xfrm>
              <a:off x="5916613" y="1384300"/>
              <a:ext cx="300038" cy="7169150"/>
            </a:xfrm>
            <a:prstGeom prst="rect">
              <a:avLst/>
            </a:prstGeom>
            <a:solidFill>
              <a:srgbClr val="CDE4F6"/>
            </a:solidFill>
            <a:ln>
              <a:noFill/>
            </a:ln>
          </p:spPr>
          <p:txBody>
            <a:bodyPr anchor="ctr"/>
            <a:lstStyle/>
            <a:p>
              <a:pPr algn="ctr"/>
              <a:endParaRPr dirty="0">
                <a:solidFill>
                  <a:schemeClr val="tx1">
                    <a:lumMod val="75000"/>
                    <a:lumOff val="25000"/>
                  </a:schemeClr>
                </a:solidFill>
                <a:latin typeface="Times New Roman" panose="02020603050405020304" pitchFamily="18" charset="0"/>
                <a:ea typeface="幼圆" panose="02010509060101010101" pitchFamily="49" charset="-122"/>
                <a:cs typeface="Times New Roman" panose="02020603050405020304" pitchFamily="18" charset="0"/>
                <a:sym typeface="PangMenZhengDao" panose="02010600030101010101" pitchFamily="2" charset="-122"/>
              </a:endParaRPr>
            </a:p>
          </p:txBody>
        </p:sp>
        <p:sp>
          <p:nvSpPr>
            <p:cNvPr id="17" name="Rectangle 45">
              <a:extLst>
                <a:ext uri="{FF2B5EF4-FFF2-40B4-BE49-F238E27FC236}">
                  <a16:creationId xmlns:a16="http://schemas.microsoft.com/office/drawing/2014/main" id="{352E48EA-E887-4C18-8DD6-1A84EBB1C847}"/>
                </a:ext>
              </a:extLst>
            </p:cNvPr>
            <p:cNvSpPr/>
            <p:nvPr/>
          </p:nvSpPr>
          <p:spPr bwMode="auto">
            <a:xfrm>
              <a:off x="5888038" y="1230313"/>
              <a:ext cx="354013" cy="255588"/>
            </a:xfrm>
            <a:prstGeom prst="rect">
              <a:avLst/>
            </a:prstGeom>
            <a:solidFill>
              <a:srgbClr val="CDE4F6"/>
            </a:solidFill>
            <a:ln>
              <a:noFill/>
            </a:ln>
          </p:spPr>
          <p:txBody>
            <a:bodyPr anchor="ctr"/>
            <a:lstStyle/>
            <a:p>
              <a:pPr algn="ctr"/>
              <a:endParaRPr dirty="0">
                <a:solidFill>
                  <a:schemeClr val="tx1">
                    <a:lumMod val="75000"/>
                    <a:lumOff val="25000"/>
                  </a:schemeClr>
                </a:solidFill>
                <a:latin typeface="Times New Roman" panose="02020603050405020304" pitchFamily="18" charset="0"/>
                <a:ea typeface="幼圆" panose="02010509060101010101" pitchFamily="49" charset="-122"/>
                <a:cs typeface="Times New Roman" panose="02020603050405020304" pitchFamily="18" charset="0"/>
                <a:sym typeface="PangMenZhengDao" panose="02010600030101010101" pitchFamily="2" charset="-122"/>
              </a:endParaRPr>
            </a:p>
          </p:txBody>
        </p:sp>
      </p:grpSp>
      <p:grpSp>
        <p:nvGrpSpPr>
          <p:cNvPr id="3" name="群組 2">
            <a:extLst>
              <a:ext uri="{FF2B5EF4-FFF2-40B4-BE49-F238E27FC236}">
                <a16:creationId xmlns:a16="http://schemas.microsoft.com/office/drawing/2014/main" id="{268E9BBA-E122-8C41-974D-FA7CC25ECBA2}"/>
              </a:ext>
            </a:extLst>
          </p:cNvPr>
          <p:cNvGrpSpPr/>
          <p:nvPr/>
        </p:nvGrpSpPr>
        <p:grpSpPr>
          <a:xfrm>
            <a:off x="4437838" y="1350285"/>
            <a:ext cx="1733877" cy="663179"/>
            <a:chOff x="4881487" y="2468637"/>
            <a:chExt cx="1733877" cy="663179"/>
          </a:xfrm>
        </p:grpSpPr>
        <p:sp>
          <p:nvSpPr>
            <p:cNvPr id="13" name="Freeform: Shape 38">
              <a:extLst>
                <a:ext uri="{FF2B5EF4-FFF2-40B4-BE49-F238E27FC236}">
                  <a16:creationId xmlns:a16="http://schemas.microsoft.com/office/drawing/2014/main" id="{F7BA7FC4-C894-42AD-83FF-F18AABBC9830}"/>
                </a:ext>
              </a:extLst>
            </p:cNvPr>
            <p:cNvSpPr/>
            <p:nvPr/>
          </p:nvSpPr>
          <p:spPr bwMode="auto">
            <a:xfrm>
              <a:off x="4881487" y="2468637"/>
              <a:ext cx="1733877" cy="663179"/>
            </a:xfrm>
            <a:custGeom>
              <a:avLst/>
              <a:gdLst>
                <a:gd name="T0" fmla="*/ 1282 w 1282"/>
                <a:gd name="T1" fmla="*/ 311 h 341"/>
                <a:gd name="T2" fmla="*/ 1252 w 1282"/>
                <a:gd name="T3" fmla="*/ 341 h 341"/>
                <a:gd name="T4" fmla="*/ 30 w 1282"/>
                <a:gd name="T5" fmla="*/ 341 h 341"/>
                <a:gd name="T6" fmla="*/ 0 w 1282"/>
                <a:gd name="T7" fmla="*/ 311 h 341"/>
                <a:gd name="T8" fmla="*/ 0 w 1282"/>
                <a:gd name="T9" fmla="*/ 30 h 341"/>
                <a:gd name="T10" fmla="*/ 30 w 1282"/>
                <a:gd name="T11" fmla="*/ 0 h 341"/>
                <a:gd name="T12" fmla="*/ 1252 w 1282"/>
                <a:gd name="T13" fmla="*/ 0 h 341"/>
                <a:gd name="T14" fmla="*/ 1282 w 1282"/>
                <a:gd name="T15" fmla="*/ 30 h 341"/>
                <a:gd name="T16" fmla="*/ 1282 w 1282"/>
                <a:gd name="T17" fmla="*/ 31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2" h="341">
                  <a:moveTo>
                    <a:pt x="1282" y="311"/>
                  </a:moveTo>
                  <a:cubicBezTo>
                    <a:pt x="1282" y="327"/>
                    <a:pt x="1268" y="341"/>
                    <a:pt x="1252" y="341"/>
                  </a:cubicBezTo>
                  <a:cubicBezTo>
                    <a:pt x="30" y="341"/>
                    <a:pt x="30" y="341"/>
                    <a:pt x="30" y="341"/>
                  </a:cubicBezTo>
                  <a:cubicBezTo>
                    <a:pt x="13" y="341"/>
                    <a:pt x="0" y="327"/>
                    <a:pt x="0" y="311"/>
                  </a:cubicBezTo>
                  <a:cubicBezTo>
                    <a:pt x="0" y="30"/>
                    <a:pt x="0" y="30"/>
                    <a:pt x="0" y="30"/>
                  </a:cubicBezTo>
                  <a:cubicBezTo>
                    <a:pt x="0" y="13"/>
                    <a:pt x="13" y="0"/>
                    <a:pt x="30" y="0"/>
                  </a:cubicBezTo>
                  <a:cubicBezTo>
                    <a:pt x="1252" y="0"/>
                    <a:pt x="1252" y="0"/>
                    <a:pt x="1252" y="0"/>
                  </a:cubicBezTo>
                  <a:cubicBezTo>
                    <a:pt x="1268" y="0"/>
                    <a:pt x="1282" y="13"/>
                    <a:pt x="1282" y="30"/>
                  </a:cubicBezTo>
                  <a:lnTo>
                    <a:pt x="1282" y="311"/>
                  </a:lnTo>
                  <a:close/>
                </a:path>
              </a:pathLst>
            </a:custGeom>
            <a:solidFill>
              <a:srgbClr val="F7BFA4"/>
            </a:solidFill>
            <a:ln>
              <a:noFill/>
            </a:ln>
          </p:spPr>
          <p:txBody>
            <a:bodyPr anchor="ctr"/>
            <a:lstStyle/>
            <a:p>
              <a:pPr algn="ctr"/>
              <a:endParaRPr sz="1400" dirty="0">
                <a:solidFill>
                  <a:schemeClr val="tx1">
                    <a:lumMod val="75000"/>
                    <a:lumOff val="25000"/>
                  </a:schemeClr>
                </a:solidFill>
                <a:latin typeface="Times New Roman" panose="02020603050405020304" pitchFamily="18" charset="0"/>
                <a:ea typeface="幼圆" panose="02010509060101010101" pitchFamily="49" charset="-122"/>
                <a:cs typeface="Times New Roman" panose="02020603050405020304" pitchFamily="18" charset="0"/>
                <a:sym typeface="PangMenZhengDao" panose="02010600030101010101" pitchFamily="2" charset="-122"/>
              </a:endParaRPr>
            </a:p>
          </p:txBody>
        </p:sp>
        <p:sp>
          <p:nvSpPr>
            <p:cNvPr id="20" name="矩形 19">
              <a:extLst>
                <a:ext uri="{FF2B5EF4-FFF2-40B4-BE49-F238E27FC236}">
                  <a16:creationId xmlns:a16="http://schemas.microsoft.com/office/drawing/2014/main" id="{38025FA0-0173-4322-8000-CAA8A7CE4F5C}"/>
                </a:ext>
              </a:extLst>
            </p:cNvPr>
            <p:cNvSpPr/>
            <p:nvPr/>
          </p:nvSpPr>
          <p:spPr>
            <a:xfrm>
              <a:off x="4983475" y="2600171"/>
              <a:ext cx="1537013" cy="400110"/>
            </a:xfrm>
            <a:prstGeom prst="rect">
              <a:avLst/>
            </a:prstGeom>
          </p:spPr>
          <p:txBody>
            <a:bodyPr wrap="square">
              <a:spAutoFit/>
            </a:bodyPr>
            <a:lstStyle/>
            <a:p>
              <a:pPr algn="ctr"/>
              <a:r>
                <a:rPr kumimoji="1" lang="zh-CN" altLang="en-US" sz="2000">
                  <a:solidFill>
                    <a:schemeClr val="accent5">
                      <a:lumMod val="75000"/>
                    </a:schemeClr>
                  </a:solidFill>
                  <a:latin typeface="Times New Roman" panose="02020603050405020304" pitchFamily="18" charset="0"/>
                  <a:ea typeface="Kaiti SC" panose="02010600040101010101" pitchFamily="2" charset="-122"/>
                  <a:cs typeface="Times New Roman" panose="02020603050405020304" pitchFamily="18" charset="0"/>
                </a:rPr>
                <a:t>１</a:t>
              </a:r>
              <a:endParaRPr kumimoji="1" lang="zh-TW" altLang="en-US" sz="2000">
                <a:solidFill>
                  <a:schemeClr val="accent5">
                    <a:lumMod val="75000"/>
                  </a:schemeClr>
                </a:solidFill>
                <a:latin typeface="Times New Roman" panose="02020603050405020304" pitchFamily="18" charset="0"/>
                <a:ea typeface="Kaiti SC" panose="02010600040101010101" pitchFamily="2" charset="-122"/>
                <a:cs typeface="Times New Roman" panose="02020603050405020304" pitchFamily="18" charset="0"/>
              </a:endParaRPr>
            </a:p>
          </p:txBody>
        </p:sp>
      </p:grpSp>
      <p:grpSp>
        <p:nvGrpSpPr>
          <p:cNvPr id="6" name="群組 5">
            <a:extLst>
              <a:ext uri="{FF2B5EF4-FFF2-40B4-BE49-F238E27FC236}">
                <a16:creationId xmlns:a16="http://schemas.microsoft.com/office/drawing/2014/main" id="{C6E13CE1-FDA5-CC44-88A6-90E805569FA7}"/>
              </a:ext>
            </a:extLst>
          </p:cNvPr>
          <p:cNvGrpSpPr/>
          <p:nvPr/>
        </p:nvGrpSpPr>
        <p:grpSpPr>
          <a:xfrm>
            <a:off x="5487484" y="2468661"/>
            <a:ext cx="1678565" cy="661988"/>
            <a:chOff x="5705305" y="3742295"/>
            <a:chExt cx="1678565" cy="661988"/>
          </a:xfrm>
        </p:grpSpPr>
        <p:sp>
          <p:nvSpPr>
            <p:cNvPr id="14" name="Freeform: Shape 36">
              <a:extLst>
                <a:ext uri="{FF2B5EF4-FFF2-40B4-BE49-F238E27FC236}">
                  <a16:creationId xmlns:a16="http://schemas.microsoft.com/office/drawing/2014/main" id="{8AB2A625-747F-4FCC-967A-E60FC70F6E1C}"/>
                </a:ext>
              </a:extLst>
            </p:cNvPr>
            <p:cNvSpPr/>
            <p:nvPr/>
          </p:nvSpPr>
          <p:spPr bwMode="auto">
            <a:xfrm>
              <a:off x="5705305" y="3742295"/>
              <a:ext cx="1623963" cy="661988"/>
            </a:xfrm>
            <a:custGeom>
              <a:avLst/>
              <a:gdLst>
                <a:gd name="T0" fmla="*/ 1282 w 1282"/>
                <a:gd name="T1" fmla="*/ 311 h 341"/>
                <a:gd name="T2" fmla="*/ 1252 w 1282"/>
                <a:gd name="T3" fmla="*/ 341 h 341"/>
                <a:gd name="T4" fmla="*/ 30 w 1282"/>
                <a:gd name="T5" fmla="*/ 341 h 341"/>
                <a:gd name="T6" fmla="*/ 0 w 1282"/>
                <a:gd name="T7" fmla="*/ 311 h 341"/>
                <a:gd name="T8" fmla="*/ 0 w 1282"/>
                <a:gd name="T9" fmla="*/ 30 h 341"/>
                <a:gd name="T10" fmla="*/ 30 w 1282"/>
                <a:gd name="T11" fmla="*/ 0 h 341"/>
                <a:gd name="T12" fmla="*/ 1252 w 1282"/>
                <a:gd name="T13" fmla="*/ 0 h 341"/>
                <a:gd name="T14" fmla="*/ 1282 w 1282"/>
                <a:gd name="T15" fmla="*/ 30 h 341"/>
                <a:gd name="T16" fmla="*/ 1282 w 1282"/>
                <a:gd name="T17" fmla="*/ 31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2" h="341">
                  <a:moveTo>
                    <a:pt x="1282" y="311"/>
                  </a:moveTo>
                  <a:cubicBezTo>
                    <a:pt x="1282" y="327"/>
                    <a:pt x="1268" y="341"/>
                    <a:pt x="1252" y="341"/>
                  </a:cubicBezTo>
                  <a:cubicBezTo>
                    <a:pt x="30" y="341"/>
                    <a:pt x="30" y="341"/>
                    <a:pt x="30" y="341"/>
                  </a:cubicBezTo>
                  <a:cubicBezTo>
                    <a:pt x="13" y="341"/>
                    <a:pt x="0" y="327"/>
                    <a:pt x="0" y="311"/>
                  </a:cubicBezTo>
                  <a:cubicBezTo>
                    <a:pt x="0" y="30"/>
                    <a:pt x="0" y="30"/>
                    <a:pt x="0" y="30"/>
                  </a:cubicBezTo>
                  <a:cubicBezTo>
                    <a:pt x="0" y="13"/>
                    <a:pt x="13" y="0"/>
                    <a:pt x="30" y="0"/>
                  </a:cubicBezTo>
                  <a:cubicBezTo>
                    <a:pt x="1252" y="0"/>
                    <a:pt x="1252" y="0"/>
                    <a:pt x="1252" y="0"/>
                  </a:cubicBezTo>
                  <a:cubicBezTo>
                    <a:pt x="1268" y="0"/>
                    <a:pt x="1282" y="13"/>
                    <a:pt x="1282" y="30"/>
                  </a:cubicBezTo>
                  <a:lnTo>
                    <a:pt x="1282" y="311"/>
                  </a:lnTo>
                  <a:close/>
                </a:path>
              </a:pathLst>
            </a:custGeom>
            <a:solidFill>
              <a:srgbClr val="F7BFA4"/>
            </a:solidFill>
            <a:ln>
              <a:noFill/>
            </a:ln>
          </p:spPr>
          <p:txBody>
            <a:bodyPr anchor="ctr"/>
            <a:lstStyle/>
            <a:p>
              <a:pPr algn="ctr"/>
              <a:endParaRPr sz="1400" dirty="0">
                <a:solidFill>
                  <a:schemeClr val="tx1">
                    <a:lumMod val="75000"/>
                    <a:lumOff val="25000"/>
                  </a:schemeClr>
                </a:solidFill>
                <a:latin typeface="Times New Roman" panose="02020603050405020304" pitchFamily="18" charset="0"/>
                <a:ea typeface="幼圆" panose="02010509060101010101" pitchFamily="49" charset="-122"/>
                <a:cs typeface="Times New Roman" panose="02020603050405020304" pitchFamily="18" charset="0"/>
                <a:sym typeface="PangMenZhengDao" panose="02010600030101010101" pitchFamily="2" charset="-122"/>
              </a:endParaRPr>
            </a:p>
          </p:txBody>
        </p:sp>
        <p:sp>
          <p:nvSpPr>
            <p:cNvPr id="21" name="矩形 20">
              <a:extLst>
                <a:ext uri="{FF2B5EF4-FFF2-40B4-BE49-F238E27FC236}">
                  <a16:creationId xmlns:a16="http://schemas.microsoft.com/office/drawing/2014/main" id="{A536FF8E-5153-49E8-9E95-B134434366A3}"/>
                </a:ext>
              </a:extLst>
            </p:cNvPr>
            <p:cNvSpPr/>
            <p:nvPr/>
          </p:nvSpPr>
          <p:spPr>
            <a:xfrm>
              <a:off x="5846857" y="3873232"/>
              <a:ext cx="1537013" cy="400110"/>
            </a:xfrm>
            <a:prstGeom prst="rect">
              <a:avLst/>
            </a:prstGeom>
          </p:spPr>
          <p:txBody>
            <a:bodyPr wrap="square">
              <a:spAutoFit/>
            </a:bodyPr>
            <a:lstStyle/>
            <a:p>
              <a:pPr algn="ctr"/>
              <a:r>
                <a:rPr kumimoji="1" lang="en-US" altLang="zh-CN" sz="2000" dirty="0">
                  <a:solidFill>
                    <a:schemeClr val="accent5">
                      <a:lumMod val="75000"/>
                    </a:schemeClr>
                  </a:solidFill>
                  <a:latin typeface="Times New Roman" panose="02020603050405020304" pitchFamily="18" charset="0"/>
                  <a:ea typeface="Kaiti SC" panose="02010600040101010101" pitchFamily="2" charset="-122"/>
                  <a:cs typeface="Times New Roman" panose="02020603050405020304" pitchFamily="18" charset="0"/>
                </a:rPr>
                <a:t>2</a:t>
              </a:r>
              <a:endParaRPr kumimoji="1" lang="zh-TW" altLang="en-US" sz="2000">
                <a:solidFill>
                  <a:schemeClr val="accent5">
                    <a:lumMod val="75000"/>
                  </a:schemeClr>
                </a:solidFill>
                <a:latin typeface="Times New Roman" panose="02020603050405020304" pitchFamily="18" charset="0"/>
                <a:ea typeface="Kaiti SC" panose="02010600040101010101" pitchFamily="2" charset="-122"/>
                <a:cs typeface="Times New Roman" panose="02020603050405020304" pitchFamily="18" charset="0"/>
              </a:endParaRPr>
            </a:p>
          </p:txBody>
        </p:sp>
      </p:grpSp>
      <p:grpSp>
        <p:nvGrpSpPr>
          <p:cNvPr id="7" name="群組 6">
            <a:extLst>
              <a:ext uri="{FF2B5EF4-FFF2-40B4-BE49-F238E27FC236}">
                <a16:creationId xmlns:a16="http://schemas.microsoft.com/office/drawing/2014/main" id="{92AB42D2-243E-2342-8843-370C2419B189}"/>
              </a:ext>
            </a:extLst>
          </p:cNvPr>
          <p:cNvGrpSpPr/>
          <p:nvPr/>
        </p:nvGrpSpPr>
        <p:grpSpPr>
          <a:xfrm>
            <a:off x="4435589" y="4597401"/>
            <a:ext cx="1733878" cy="663179"/>
            <a:chOff x="4881489" y="5035677"/>
            <a:chExt cx="1733878" cy="663179"/>
          </a:xfrm>
        </p:grpSpPr>
        <p:sp>
          <p:nvSpPr>
            <p:cNvPr id="15" name="Freeform: Shape 42">
              <a:extLst>
                <a:ext uri="{FF2B5EF4-FFF2-40B4-BE49-F238E27FC236}">
                  <a16:creationId xmlns:a16="http://schemas.microsoft.com/office/drawing/2014/main" id="{E4D15C1A-8B9B-4171-9EAD-0D8525CA65EF}"/>
                </a:ext>
              </a:extLst>
            </p:cNvPr>
            <p:cNvSpPr/>
            <p:nvPr/>
          </p:nvSpPr>
          <p:spPr bwMode="auto">
            <a:xfrm>
              <a:off x="4881489" y="5035677"/>
              <a:ext cx="1733878" cy="663179"/>
            </a:xfrm>
            <a:custGeom>
              <a:avLst/>
              <a:gdLst>
                <a:gd name="T0" fmla="*/ 1282 w 1282"/>
                <a:gd name="T1" fmla="*/ 311 h 341"/>
                <a:gd name="T2" fmla="*/ 1252 w 1282"/>
                <a:gd name="T3" fmla="*/ 341 h 341"/>
                <a:gd name="T4" fmla="*/ 30 w 1282"/>
                <a:gd name="T5" fmla="*/ 341 h 341"/>
                <a:gd name="T6" fmla="*/ 0 w 1282"/>
                <a:gd name="T7" fmla="*/ 311 h 341"/>
                <a:gd name="T8" fmla="*/ 0 w 1282"/>
                <a:gd name="T9" fmla="*/ 30 h 341"/>
                <a:gd name="T10" fmla="*/ 30 w 1282"/>
                <a:gd name="T11" fmla="*/ 0 h 341"/>
                <a:gd name="T12" fmla="*/ 1252 w 1282"/>
                <a:gd name="T13" fmla="*/ 0 h 341"/>
                <a:gd name="T14" fmla="*/ 1282 w 1282"/>
                <a:gd name="T15" fmla="*/ 30 h 341"/>
                <a:gd name="T16" fmla="*/ 1282 w 1282"/>
                <a:gd name="T17" fmla="*/ 31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2" h="341">
                  <a:moveTo>
                    <a:pt x="1282" y="311"/>
                  </a:moveTo>
                  <a:cubicBezTo>
                    <a:pt x="1282" y="327"/>
                    <a:pt x="1268" y="341"/>
                    <a:pt x="1252" y="341"/>
                  </a:cubicBezTo>
                  <a:cubicBezTo>
                    <a:pt x="30" y="341"/>
                    <a:pt x="30" y="341"/>
                    <a:pt x="30" y="341"/>
                  </a:cubicBezTo>
                  <a:cubicBezTo>
                    <a:pt x="13" y="341"/>
                    <a:pt x="0" y="327"/>
                    <a:pt x="0" y="311"/>
                  </a:cubicBezTo>
                  <a:cubicBezTo>
                    <a:pt x="0" y="30"/>
                    <a:pt x="0" y="30"/>
                    <a:pt x="0" y="30"/>
                  </a:cubicBezTo>
                  <a:cubicBezTo>
                    <a:pt x="0" y="13"/>
                    <a:pt x="13" y="0"/>
                    <a:pt x="30" y="0"/>
                  </a:cubicBezTo>
                  <a:cubicBezTo>
                    <a:pt x="1252" y="0"/>
                    <a:pt x="1252" y="0"/>
                    <a:pt x="1252" y="0"/>
                  </a:cubicBezTo>
                  <a:cubicBezTo>
                    <a:pt x="1268" y="0"/>
                    <a:pt x="1282" y="13"/>
                    <a:pt x="1282" y="30"/>
                  </a:cubicBezTo>
                  <a:lnTo>
                    <a:pt x="1282" y="311"/>
                  </a:lnTo>
                  <a:close/>
                </a:path>
              </a:pathLst>
            </a:custGeom>
            <a:solidFill>
              <a:srgbClr val="F7BFA4"/>
            </a:solidFill>
            <a:ln>
              <a:noFill/>
            </a:ln>
          </p:spPr>
          <p:txBody>
            <a:bodyPr anchor="ctr"/>
            <a:lstStyle/>
            <a:p>
              <a:pPr algn="ctr"/>
              <a:endParaRPr sz="1400" dirty="0">
                <a:solidFill>
                  <a:schemeClr val="tx1">
                    <a:lumMod val="75000"/>
                    <a:lumOff val="25000"/>
                  </a:schemeClr>
                </a:solidFill>
                <a:latin typeface="Times New Roman" panose="02020603050405020304" pitchFamily="18" charset="0"/>
                <a:ea typeface="幼圆" panose="02010509060101010101" pitchFamily="49" charset="-122"/>
                <a:cs typeface="Times New Roman" panose="02020603050405020304" pitchFamily="18" charset="0"/>
                <a:sym typeface="PangMenZhengDao" panose="02010600030101010101" pitchFamily="2" charset="-122"/>
              </a:endParaRPr>
            </a:p>
          </p:txBody>
        </p:sp>
        <p:sp>
          <p:nvSpPr>
            <p:cNvPr id="22" name="矩形 21">
              <a:extLst>
                <a:ext uri="{FF2B5EF4-FFF2-40B4-BE49-F238E27FC236}">
                  <a16:creationId xmlns:a16="http://schemas.microsoft.com/office/drawing/2014/main" id="{BB43ABAA-F663-42EA-817E-F755E452321B}"/>
                </a:ext>
              </a:extLst>
            </p:cNvPr>
            <p:cNvSpPr/>
            <p:nvPr/>
          </p:nvSpPr>
          <p:spPr>
            <a:xfrm>
              <a:off x="4983474" y="5174421"/>
              <a:ext cx="1537013" cy="400110"/>
            </a:xfrm>
            <a:prstGeom prst="rect">
              <a:avLst/>
            </a:prstGeom>
          </p:spPr>
          <p:txBody>
            <a:bodyPr wrap="square">
              <a:spAutoFit/>
            </a:bodyPr>
            <a:lstStyle/>
            <a:p>
              <a:pPr algn="ctr"/>
              <a:r>
                <a:rPr kumimoji="1" lang="en-US" altLang="zh-CN" sz="2000" dirty="0">
                  <a:solidFill>
                    <a:schemeClr val="accent5">
                      <a:lumMod val="75000"/>
                    </a:schemeClr>
                  </a:solidFill>
                  <a:latin typeface="Times New Roman" panose="02020603050405020304" pitchFamily="18" charset="0"/>
                  <a:ea typeface="Kaiti SC" panose="02010600040101010101" pitchFamily="2" charset="-122"/>
                  <a:cs typeface="Times New Roman" panose="02020603050405020304" pitchFamily="18" charset="0"/>
                </a:rPr>
                <a:t>3</a:t>
              </a:r>
              <a:endParaRPr kumimoji="1" lang="zh-TW" altLang="en-US" sz="2000">
                <a:solidFill>
                  <a:schemeClr val="accent5">
                    <a:lumMod val="75000"/>
                  </a:schemeClr>
                </a:solidFill>
                <a:latin typeface="Times New Roman" panose="02020603050405020304" pitchFamily="18" charset="0"/>
                <a:ea typeface="Kaiti SC" panose="02010600040101010101" pitchFamily="2" charset="-122"/>
                <a:cs typeface="Times New Roman" panose="02020603050405020304" pitchFamily="18" charset="0"/>
              </a:endParaRPr>
            </a:p>
          </p:txBody>
        </p:sp>
      </p:grpSp>
      <p:sp>
        <p:nvSpPr>
          <p:cNvPr id="23" name="TextBox 54">
            <a:extLst>
              <a:ext uri="{FF2B5EF4-FFF2-40B4-BE49-F238E27FC236}">
                <a16:creationId xmlns:a16="http://schemas.microsoft.com/office/drawing/2014/main" id="{484368F6-9AE8-4371-9DF9-B581390386CE}"/>
              </a:ext>
            </a:extLst>
          </p:cNvPr>
          <p:cNvSpPr txBox="1"/>
          <p:nvPr/>
        </p:nvSpPr>
        <p:spPr>
          <a:xfrm>
            <a:off x="7205804" y="1336830"/>
            <a:ext cx="4609083" cy="2246769"/>
          </a:xfrm>
          <a:prstGeom prst="rect">
            <a:avLst/>
          </a:prstGeom>
          <a:noFill/>
        </p:spPr>
        <p:txBody>
          <a:bodyPr wrap="square" rtlCol="0">
            <a:spAutoFit/>
          </a:bodyPr>
          <a:lstStyle/>
          <a:p>
            <a:pPr lvl="0"/>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在「不和諧的年代（</a:t>
            </a:r>
            <a:r>
              <a:rPr lang="en" altLang="zh-TW" sz="2000" dirty="0">
                <a:latin typeface="Times New Roman" panose="02020603050405020304" pitchFamily="18" charset="0"/>
                <a:ea typeface="標楷體" panose="03000509000000000000" pitchFamily="65" charset="-120"/>
                <a:cs typeface="Times New Roman" panose="02020603050405020304" pitchFamily="18" charset="0"/>
              </a:rPr>
              <a:t>Ages of Discord</a:t>
            </a:r>
            <a:r>
              <a:rPr lang="zh-TW" altLang="en"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一書提到</a:t>
            </a:r>
            <a:r>
              <a:rPr lang="en" altLang="zh-TW" sz="2000" dirty="0">
                <a:latin typeface="Times New Roman" panose="02020603050405020304" pitchFamily="18" charset="0"/>
                <a:ea typeface="標楷體" panose="03000509000000000000" pitchFamily="65" charset="-120"/>
                <a:cs typeface="Times New Roman" panose="02020603050405020304" pitchFamily="18" charset="0"/>
              </a:rPr>
              <a:t>Peter </a:t>
            </a:r>
            <a:r>
              <a:rPr lang="en" altLang="zh-TW" sz="2000" dirty="0" err="1">
                <a:latin typeface="Times New Roman" panose="02020603050405020304" pitchFamily="18" charset="0"/>
                <a:ea typeface="標楷體" panose="03000509000000000000" pitchFamily="65" charset="-120"/>
                <a:cs typeface="Times New Roman" panose="02020603050405020304" pitchFamily="18" charset="0"/>
              </a:rPr>
              <a:t>Turchin</a:t>
            </a:r>
            <a:r>
              <a:rPr lang="zh-TW" altLang="en" sz="2000" dirty="0">
                <a:latin typeface="Times New Roman" panose="02020603050405020304" pitchFamily="18" charset="0"/>
                <a:ea typeface="標楷體" panose="03000509000000000000" pitchFamily="65" charset="-120"/>
                <a:cs typeface="Times New Roman" panose="02020603050405020304" pitchFamily="18" charset="0"/>
              </a:rPr>
              <a:t>（</a:t>
            </a:r>
            <a:r>
              <a:rPr lang="en" altLang="zh-TW" sz="2000" dirty="0">
                <a:latin typeface="Times New Roman" panose="02020603050405020304" pitchFamily="18" charset="0"/>
                <a:ea typeface="標楷體" panose="03000509000000000000" pitchFamily="65" charset="-120"/>
                <a:cs typeface="Times New Roman" panose="02020603050405020304" pitchFamily="18" charset="0"/>
              </a:rPr>
              <a:t>2016</a:t>
            </a:r>
            <a:r>
              <a:rPr lang="zh-TW" altLang="en"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，歷史數據可以分析未來會發生的事，歷史上很多樣態在當今社會中反復出現，由於類似的潛原因及軌跡周期性地出現類似的情形，提出可以利用數學統計模型來預測社會的興衰</a:t>
            </a:r>
            <a:endParaRPr lang="zh-CN"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4" name="TextBox 54">
            <a:extLst>
              <a:ext uri="{FF2B5EF4-FFF2-40B4-BE49-F238E27FC236}">
                <a16:creationId xmlns:a16="http://schemas.microsoft.com/office/drawing/2014/main" id="{8A4DBF87-CD68-44F0-932E-C49CED3A8B6E}"/>
              </a:ext>
            </a:extLst>
          </p:cNvPr>
          <p:cNvSpPr txBox="1"/>
          <p:nvPr/>
        </p:nvSpPr>
        <p:spPr>
          <a:xfrm>
            <a:off x="293914" y="1228343"/>
            <a:ext cx="4068149" cy="1015663"/>
          </a:xfrm>
          <a:prstGeom prst="rect">
            <a:avLst/>
          </a:prstGeom>
          <a:noFill/>
        </p:spPr>
        <p:txBody>
          <a:bodyPr wrap="square" rtlCol="0">
            <a:spAutoFit/>
          </a:bodyPr>
          <a:lstStyle/>
          <a:p>
            <a:pPr lvl="0"/>
            <a:r>
              <a:rPr lang="zh-CN" altLang="en-US" sz="2000" dirty="0">
                <a:latin typeface="Times New Roman" panose="02020603050405020304" pitchFamily="18" charset="0"/>
                <a:ea typeface="標楷體" panose="03000509000000000000" pitchFamily="65" charset="-120"/>
                <a:cs typeface="Times New Roman" panose="02020603050405020304" pitchFamily="18" charset="0"/>
              </a:rPr>
              <a:t>油料需求預測是屬於時間序列的議題，</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對時間之研究，稱之為時間序列分析</a:t>
            </a:r>
            <a:endParaRPr lang="zh-CN"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 name="TextBox 54">
            <a:extLst>
              <a:ext uri="{FF2B5EF4-FFF2-40B4-BE49-F238E27FC236}">
                <a16:creationId xmlns:a16="http://schemas.microsoft.com/office/drawing/2014/main" id="{2C478002-89B4-4E03-9055-DD442E741AC5}"/>
              </a:ext>
            </a:extLst>
          </p:cNvPr>
          <p:cNvSpPr txBox="1"/>
          <p:nvPr/>
        </p:nvSpPr>
        <p:spPr>
          <a:xfrm>
            <a:off x="197200" y="3661698"/>
            <a:ext cx="4164863" cy="2554545"/>
          </a:xfrm>
          <a:prstGeom prst="rect">
            <a:avLst/>
          </a:prstGeom>
          <a:noFill/>
        </p:spPr>
        <p:txBody>
          <a:bodyPr wrap="square" rtlCol="0">
            <a:spAutoFit/>
          </a:bodyPr>
          <a:lstStyle/>
          <a:p>
            <a:pPr lvl="0"/>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本研究針對古典時間序列的指數平滑法</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Exponential Smoothing</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ETS</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自我迴歸移動平均整合模式（</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Autoregressive Integrated Moving Average </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model,ARIMA</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）及長短期記憶神經網路（</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Long Short-Term </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Memory,LSTM</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等方法進行</a:t>
            </a:r>
            <a:r>
              <a:rPr lang="zh-CN" altLang="en-US" sz="2000" dirty="0">
                <a:latin typeface="Times New Roman" panose="02020603050405020304" pitchFamily="18" charset="0"/>
                <a:ea typeface="標楷體" panose="03000509000000000000" pitchFamily="65" charset="-120"/>
                <a:cs typeface="Times New Roman" panose="02020603050405020304" pitchFamily="18" charset="0"/>
              </a:rPr>
              <a:t>比較及</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探討</a:t>
            </a:r>
            <a:endParaRPr lang="zh-CN"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8" name="圖片 27">
            <a:extLst>
              <a:ext uri="{FF2B5EF4-FFF2-40B4-BE49-F238E27FC236}">
                <a16:creationId xmlns:a16="http://schemas.microsoft.com/office/drawing/2014/main" id="{62857B8A-F586-1D40-8498-9FB08BD57C2F}"/>
              </a:ext>
            </a:extLst>
          </p:cNvPr>
          <p:cNvPicPr>
            <a:picLocks noChangeAspect="1"/>
          </p:cNvPicPr>
          <p:nvPr/>
        </p:nvPicPr>
        <p:blipFill>
          <a:blip r:embed="rId4"/>
          <a:stretch>
            <a:fillRect/>
          </a:stretch>
        </p:blipFill>
        <p:spPr>
          <a:xfrm>
            <a:off x="6620384" y="3924942"/>
            <a:ext cx="4442368" cy="2527214"/>
          </a:xfrm>
          <a:prstGeom prst="rect">
            <a:avLst/>
          </a:prstGeom>
        </p:spPr>
      </p:pic>
      <p:sp>
        <p:nvSpPr>
          <p:cNvPr id="29" name="矩形 28">
            <a:extLst>
              <a:ext uri="{FF2B5EF4-FFF2-40B4-BE49-F238E27FC236}">
                <a16:creationId xmlns:a16="http://schemas.microsoft.com/office/drawing/2014/main" id="{BFCAD042-FD48-1542-AD43-3F01A8C99CE4}"/>
              </a:ext>
            </a:extLst>
          </p:cNvPr>
          <p:cNvSpPr/>
          <p:nvPr/>
        </p:nvSpPr>
        <p:spPr>
          <a:xfrm>
            <a:off x="217428" y="181246"/>
            <a:ext cx="2236510" cy="707886"/>
          </a:xfrm>
          <a:prstGeom prst="rect">
            <a:avLst/>
          </a:prstGeom>
          <a:noFill/>
        </p:spPr>
        <p:txBody>
          <a:bodyPr wrap="none" lIns="91440" tIns="45720" rIns="91440" bIns="45720">
            <a:spAutoFit/>
          </a:bodyPr>
          <a:lstStyle/>
          <a:p>
            <a:pPr algn="ctr"/>
            <a:r>
              <a:rPr kumimoji="1" lang="zh-CN"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時間序列</a:t>
            </a:r>
            <a:endParaRPr kumimoji="1" lang="zh-TW"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8E825F1C-7BBD-B345-82EA-DBDD561A244E}"/>
              </a:ext>
            </a:extLst>
          </p:cNvPr>
          <p:cNvSpPr>
            <a:spLocks noGrp="1"/>
          </p:cNvSpPr>
          <p:nvPr>
            <p:ph type="sldNum" sz="quarter" idx="12"/>
          </p:nvPr>
        </p:nvSpPr>
        <p:spPr/>
        <p:txBody>
          <a:bodyPr/>
          <a:lstStyle/>
          <a:p>
            <a:fld id="{1490CF33-D555-A345-BE28-C2DA5831FB31}" type="slidenum">
              <a:rPr kumimoji="1" lang="zh-TW" altLang="en-US" smtClean="0">
                <a:latin typeface="Times New Roman" panose="02020603050405020304" pitchFamily="18" charset="0"/>
                <a:cs typeface="Times New Roman" panose="02020603050405020304" pitchFamily="18" charset="0"/>
              </a:rPr>
              <a:t>10</a:t>
            </a:fld>
            <a:endParaRPr kumimoji="1" lang="zh-TW" altLang="en-US">
              <a:latin typeface="Times New Roman" panose="02020603050405020304" pitchFamily="18" charset="0"/>
              <a:cs typeface="Times New Roman" panose="02020603050405020304" pitchFamily="18" charset="0"/>
            </a:endParaRPr>
          </a:p>
        </p:txBody>
      </p:sp>
      <p:grpSp>
        <p:nvGrpSpPr>
          <p:cNvPr id="59" name="群組 58">
            <a:extLst>
              <a:ext uri="{FF2B5EF4-FFF2-40B4-BE49-F238E27FC236}">
                <a16:creationId xmlns:a16="http://schemas.microsoft.com/office/drawing/2014/main" id="{B4C8CF3F-863D-764C-9AB9-18C8D1C44FD9}"/>
              </a:ext>
            </a:extLst>
          </p:cNvPr>
          <p:cNvGrpSpPr/>
          <p:nvPr/>
        </p:nvGrpSpPr>
        <p:grpSpPr>
          <a:xfrm>
            <a:off x="7453498" y="26803"/>
            <a:ext cx="4738502" cy="872280"/>
            <a:chOff x="7453498" y="26803"/>
            <a:chExt cx="4738502" cy="872280"/>
          </a:xfrm>
        </p:grpSpPr>
        <p:grpSp>
          <p:nvGrpSpPr>
            <p:cNvPr id="60" name="群組 59">
              <a:extLst>
                <a:ext uri="{FF2B5EF4-FFF2-40B4-BE49-F238E27FC236}">
                  <a16:creationId xmlns:a16="http://schemas.microsoft.com/office/drawing/2014/main" id="{4EEA5CC9-64F9-6542-B61A-DE91BF614023}"/>
                </a:ext>
              </a:extLst>
            </p:cNvPr>
            <p:cNvGrpSpPr/>
            <p:nvPr/>
          </p:nvGrpSpPr>
          <p:grpSpPr>
            <a:xfrm>
              <a:off x="7453498" y="26803"/>
              <a:ext cx="4738502" cy="872280"/>
              <a:chOff x="7453498" y="26803"/>
              <a:chExt cx="4738502" cy="872280"/>
            </a:xfrm>
          </p:grpSpPr>
          <p:sp>
            <p:nvSpPr>
              <p:cNvPr id="67" name="圆角矩形 3">
                <a:extLst>
                  <a:ext uri="{FF2B5EF4-FFF2-40B4-BE49-F238E27FC236}">
                    <a16:creationId xmlns:a16="http://schemas.microsoft.com/office/drawing/2014/main" id="{2A79AFFC-11E2-5141-A7EC-FB78F7A785C7}"/>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8" name="圆角矩形 6">
                <a:extLst>
                  <a:ext uri="{FF2B5EF4-FFF2-40B4-BE49-F238E27FC236}">
                    <a16:creationId xmlns:a16="http://schemas.microsoft.com/office/drawing/2014/main" id="{72C3054B-82B4-6140-ADC9-06E51E0E71BC}"/>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9" name="圆角矩形 8">
                <a:extLst>
                  <a:ext uri="{FF2B5EF4-FFF2-40B4-BE49-F238E27FC236}">
                    <a16:creationId xmlns:a16="http://schemas.microsoft.com/office/drawing/2014/main" id="{4F7BE3F4-AB6E-844D-B670-F56763C34FF4}"/>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70" name="圆角矩形 10">
                <a:extLst>
                  <a:ext uri="{FF2B5EF4-FFF2-40B4-BE49-F238E27FC236}">
                    <a16:creationId xmlns:a16="http://schemas.microsoft.com/office/drawing/2014/main" id="{89714736-6216-1A45-A02D-897D3B539F39}"/>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71" name="左箭头 4">
                <a:extLst>
                  <a:ext uri="{FF2B5EF4-FFF2-40B4-BE49-F238E27FC236}">
                    <a16:creationId xmlns:a16="http://schemas.microsoft.com/office/drawing/2014/main" id="{33DE4E32-1287-8146-801A-66D23995ABB5}"/>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cs typeface="Times New Roman" panose="02020603050405020304" pitchFamily="18" charset="0"/>
                </a:endParaRPr>
              </a:p>
            </p:txBody>
          </p:sp>
          <p:sp>
            <p:nvSpPr>
              <p:cNvPr id="72" name="圆角矩形 1">
                <a:extLst>
                  <a:ext uri="{FF2B5EF4-FFF2-40B4-BE49-F238E27FC236}">
                    <a16:creationId xmlns:a16="http://schemas.microsoft.com/office/drawing/2014/main" id="{382C3AA5-0BEE-6F41-A743-E31BD1E3E7EE}"/>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73" name="圆角矩形 1">
                <a:extLst>
                  <a:ext uri="{FF2B5EF4-FFF2-40B4-BE49-F238E27FC236}">
                    <a16:creationId xmlns:a16="http://schemas.microsoft.com/office/drawing/2014/main" id="{E6C79170-8B85-2B42-84AF-05CA7F238F55}"/>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74" name="圆角矩形 1">
                <a:extLst>
                  <a:ext uri="{FF2B5EF4-FFF2-40B4-BE49-F238E27FC236}">
                    <a16:creationId xmlns:a16="http://schemas.microsoft.com/office/drawing/2014/main" id="{C4E4049C-4254-804D-AFD2-4A942DA811E5}"/>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75" name="圆角矩形 1">
                <a:extLst>
                  <a:ext uri="{FF2B5EF4-FFF2-40B4-BE49-F238E27FC236}">
                    <a16:creationId xmlns:a16="http://schemas.microsoft.com/office/drawing/2014/main" id="{9EFC9799-5F1C-4442-8B4D-D6C84D262872}"/>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cs typeface="Times New Roman" panose="02020603050405020304" pitchFamily="18" charset="0"/>
                </a:endParaRPr>
              </a:p>
            </p:txBody>
          </p:sp>
          <p:sp>
            <p:nvSpPr>
              <p:cNvPr id="76" name="圆角矩形 3">
                <a:extLst>
                  <a:ext uri="{FF2B5EF4-FFF2-40B4-BE49-F238E27FC236}">
                    <a16:creationId xmlns:a16="http://schemas.microsoft.com/office/drawing/2014/main" id="{39E7FE72-A691-EE4C-9FEA-21708BFC171D}"/>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77" name="圆角矩形 1">
                <a:extLst>
                  <a:ext uri="{FF2B5EF4-FFF2-40B4-BE49-F238E27FC236}">
                    <a16:creationId xmlns:a16="http://schemas.microsoft.com/office/drawing/2014/main" id="{39CB10CA-F418-C244-86D7-328D5F5E08D8}"/>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grpSp>
        <p:grpSp>
          <p:nvGrpSpPr>
            <p:cNvPr id="61" name="群組 60">
              <a:extLst>
                <a:ext uri="{FF2B5EF4-FFF2-40B4-BE49-F238E27FC236}">
                  <a16:creationId xmlns:a16="http://schemas.microsoft.com/office/drawing/2014/main" id="{94CCD64E-93A3-0144-B74F-50DB389F08DF}"/>
                </a:ext>
              </a:extLst>
            </p:cNvPr>
            <p:cNvGrpSpPr/>
            <p:nvPr/>
          </p:nvGrpSpPr>
          <p:grpSpPr>
            <a:xfrm>
              <a:off x="7756266" y="137835"/>
              <a:ext cx="4199935" cy="739537"/>
              <a:chOff x="7756266" y="-244943"/>
              <a:chExt cx="4199935" cy="739537"/>
            </a:xfrm>
          </p:grpSpPr>
          <p:sp>
            <p:nvSpPr>
              <p:cNvPr id="62" name="TextBox 24">
                <a:extLst>
                  <a:ext uri="{FF2B5EF4-FFF2-40B4-BE49-F238E27FC236}">
                    <a16:creationId xmlns:a16="http://schemas.microsoft.com/office/drawing/2014/main" id="{117EACE4-04EF-E74B-BB50-38B0FEF470F4}"/>
                  </a:ext>
                </a:extLst>
              </p:cNvPr>
              <p:cNvSpPr txBox="1"/>
              <p:nvPr/>
            </p:nvSpPr>
            <p:spPr bwMode="auto">
              <a:xfrm>
                <a:off x="7756266" y="-152791"/>
                <a:ext cx="826590" cy="492443"/>
              </a:xfrm>
              <a:prstGeom prst="rect">
                <a:avLst/>
              </a:prstGeom>
              <a:noFill/>
            </p:spPr>
            <p:txBody>
              <a:bodyPr wrap="square">
                <a:spAutoFit/>
              </a:bodyPr>
              <a:lstStyle/>
              <a:p>
                <a:pPr algn="just">
                  <a:lnSpc>
                    <a:spcPct val="130000"/>
                  </a:lnSpc>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緒論</a:t>
                </a:r>
              </a:p>
            </p:txBody>
          </p:sp>
          <p:sp>
            <p:nvSpPr>
              <p:cNvPr id="63" name="TextBox 24">
                <a:extLst>
                  <a:ext uri="{FF2B5EF4-FFF2-40B4-BE49-F238E27FC236}">
                    <a16:creationId xmlns:a16="http://schemas.microsoft.com/office/drawing/2014/main" id="{46ECBEEE-B945-5A4A-A4E4-2F5453DFF725}"/>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文獻</a:t>
                </a:r>
                <a:endParaRPr lang="en-US" altLang="zh-CN"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探討</a:t>
                </a:r>
              </a:p>
            </p:txBody>
          </p:sp>
          <p:sp>
            <p:nvSpPr>
              <p:cNvPr id="64" name="TextBox 24">
                <a:extLst>
                  <a:ext uri="{FF2B5EF4-FFF2-40B4-BE49-F238E27FC236}">
                    <a16:creationId xmlns:a16="http://schemas.microsoft.com/office/drawing/2014/main" id="{6F86FFA4-8882-2D4F-9FD9-AE3EB51601EA}"/>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5" name="TextBox 24">
                <a:extLst>
                  <a:ext uri="{FF2B5EF4-FFF2-40B4-BE49-F238E27FC236}">
                    <a16:creationId xmlns:a16="http://schemas.microsoft.com/office/drawing/2014/main" id="{9C0428AA-B65F-3A4B-B0AB-64019C943EE7}"/>
                  </a:ext>
                </a:extLst>
              </p:cNvPr>
              <p:cNvSpPr txBox="1"/>
              <p:nvPr/>
            </p:nvSpPr>
            <p:spPr bwMode="auto">
              <a:xfrm>
                <a:off x="10104638" y="-233390"/>
                <a:ext cx="936261"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實證</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6" name="TextBox 24">
                <a:extLst>
                  <a:ext uri="{FF2B5EF4-FFF2-40B4-BE49-F238E27FC236}">
                    <a16:creationId xmlns:a16="http://schemas.microsoft.com/office/drawing/2014/main" id="{73CFB3CB-85C3-054F-B69B-9D002FD39F92}"/>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結論與</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建議</a:t>
                </a:r>
                <a:endPar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grpSp>
    </p:spTree>
    <p:extLst>
      <p:ext uri="{BB962C8B-B14F-4D97-AF65-F5344CB8AC3E}">
        <p14:creationId xmlns:p14="http://schemas.microsoft.com/office/powerpoint/2010/main" val="66965742"/>
      </p:ext>
    </p:extLst>
  </p:cSld>
  <p:clrMapOvr>
    <a:masterClrMapping/>
  </p:clrMapOvr>
  <mc:AlternateContent xmlns:mc="http://schemas.openxmlformats.org/markup-compatibility/2006" xmlns:p14="http://schemas.microsoft.com/office/powerpoint/2010/main">
    <mc:Choice Requires="p14">
      <p:transition spd="slow"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500" fill="hold"/>
                                        <p:tgtEl>
                                          <p:spTgt spid="24"/>
                                        </p:tgtEl>
                                        <p:attrNameLst>
                                          <p:attrName>ppt_x</p:attrName>
                                        </p:attrNameLst>
                                      </p:cBhvr>
                                      <p:tavLst>
                                        <p:tav tm="0">
                                          <p:val>
                                            <p:strVal val="#ppt_x"/>
                                          </p:val>
                                        </p:tav>
                                        <p:tav tm="100000">
                                          <p:val>
                                            <p:strVal val="#ppt_x"/>
                                          </p:val>
                                        </p:tav>
                                      </p:tavLst>
                                    </p:anim>
                                    <p:anim calcmode="lin" valueType="num">
                                      <p:cBhvr additive="base">
                                        <p:cTn id="11" dur="500" fill="hold"/>
                                        <p:tgtEl>
                                          <p:spTgt spid="24"/>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
                                          </p:val>
                                        </p:tav>
                                        <p:tav tm="100000">
                                          <p:val>
                                            <p:strVal val="#ppt_x"/>
                                          </p:val>
                                        </p:tav>
                                      </p:tavLst>
                                    </p:anim>
                                    <p:anim calcmode="lin" valueType="num">
                                      <p:cBhvr additive="base">
                                        <p:cTn id="15" dur="500" fill="hold"/>
                                        <p:tgtEl>
                                          <p:spTgt spid="23"/>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ppt_x"/>
                                          </p:val>
                                        </p:tav>
                                        <p:tav tm="100000">
                                          <p:val>
                                            <p:strVal val="#ppt_x"/>
                                          </p:val>
                                        </p:tav>
                                      </p:tavLst>
                                    </p:anim>
                                    <p:anim calcmode="lin" valueType="num">
                                      <p:cBhvr additive="base">
                                        <p:cTn id="1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2F2A76CF-0215-8A48-84DD-8A51DD3214B2}"/>
              </a:ext>
            </a:extLst>
          </p:cNvPr>
          <p:cNvPicPr>
            <a:picLocks noChangeAspect="1"/>
          </p:cNvPicPr>
          <p:nvPr/>
        </p:nvPicPr>
        <p:blipFill>
          <a:blip r:embed="rId2"/>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9C3E22CC-23C4-544F-8EC1-C017E80BA5F5}"/>
              </a:ext>
            </a:extLst>
          </p:cNvPr>
          <p:cNvSpPr/>
          <p:nvPr/>
        </p:nvSpPr>
        <p:spPr>
          <a:xfrm>
            <a:off x="169079" y="178194"/>
            <a:ext cx="2935197" cy="707886"/>
          </a:xfrm>
          <a:prstGeom prst="rect">
            <a:avLst/>
          </a:prstGeom>
          <a:noFill/>
        </p:spPr>
        <p:txBody>
          <a:bodyPr wrap="square" lIns="91440" tIns="45720" rIns="91440" bIns="45720">
            <a:spAutoFit/>
          </a:bodyPr>
          <a:lstStyle/>
          <a:p>
            <a:pPr algn="ctr"/>
            <a:r>
              <a:rPr kumimoji="1" lang="zh-CN"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指數平滑法</a:t>
            </a:r>
            <a:endParaRPr kumimoji="1" lang="zh-TW"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52FC7D7E-5572-7D4D-9FED-E169BD347ADF}"/>
              </a:ext>
            </a:extLst>
          </p:cNvPr>
          <p:cNvGraphicFramePr>
            <a:graphicFrameLocks noGrp="1"/>
          </p:cNvGraphicFramePr>
          <p:nvPr>
            <p:extLst>
              <p:ext uri="{D42A27DB-BD31-4B8C-83A1-F6EECF244321}">
                <p14:modId xmlns:p14="http://schemas.microsoft.com/office/powerpoint/2010/main" val="3626599172"/>
              </p:ext>
            </p:extLst>
          </p:nvPr>
        </p:nvGraphicFramePr>
        <p:xfrm>
          <a:off x="476692" y="2336310"/>
          <a:ext cx="11195354" cy="3873830"/>
        </p:xfrm>
        <a:graphic>
          <a:graphicData uri="http://schemas.openxmlformats.org/drawingml/2006/table">
            <a:tbl>
              <a:tblPr firstRow="1" firstCol="1" bandRow="1">
                <a:tableStyleId>{5940675A-B579-460E-94D1-54222C63F5DA}</a:tableStyleId>
              </a:tblPr>
              <a:tblGrid>
                <a:gridCol w="894908">
                  <a:extLst>
                    <a:ext uri="{9D8B030D-6E8A-4147-A177-3AD203B41FA5}">
                      <a16:colId xmlns:a16="http://schemas.microsoft.com/office/drawing/2014/main" val="722516791"/>
                    </a:ext>
                  </a:extLst>
                </a:gridCol>
                <a:gridCol w="1665515">
                  <a:extLst>
                    <a:ext uri="{9D8B030D-6E8A-4147-A177-3AD203B41FA5}">
                      <a16:colId xmlns:a16="http://schemas.microsoft.com/office/drawing/2014/main" val="1743559176"/>
                    </a:ext>
                  </a:extLst>
                </a:gridCol>
                <a:gridCol w="2966870">
                  <a:extLst>
                    <a:ext uri="{9D8B030D-6E8A-4147-A177-3AD203B41FA5}">
                      <a16:colId xmlns:a16="http://schemas.microsoft.com/office/drawing/2014/main" val="1818038685"/>
                    </a:ext>
                  </a:extLst>
                </a:gridCol>
                <a:gridCol w="1500996">
                  <a:extLst>
                    <a:ext uri="{9D8B030D-6E8A-4147-A177-3AD203B41FA5}">
                      <a16:colId xmlns:a16="http://schemas.microsoft.com/office/drawing/2014/main" val="4143819566"/>
                    </a:ext>
                  </a:extLst>
                </a:gridCol>
                <a:gridCol w="4167065">
                  <a:extLst>
                    <a:ext uri="{9D8B030D-6E8A-4147-A177-3AD203B41FA5}">
                      <a16:colId xmlns:a16="http://schemas.microsoft.com/office/drawing/2014/main" val="2216314138"/>
                    </a:ext>
                  </a:extLst>
                </a:gridCol>
              </a:tblGrid>
              <a:tr h="445391">
                <a:tc>
                  <a:txBody>
                    <a:bodyPr/>
                    <a:lstStyle/>
                    <a:p>
                      <a:pPr indent="127000" algn="ctr" hangingPunct="0">
                        <a:lnSpc>
                          <a:spcPct val="150000"/>
                        </a:lnSpc>
                        <a:spcAft>
                          <a:spcPts val="0"/>
                        </a:spcAft>
                      </a:pPr>
                      <a:r>
                        <a:rPr lang="zh-TW" sz="2200" b="0" i="0" kern="100" dirty="0">
                          <a:effectLst/>
                          <a:latin typeface="標楷體" panose="03000509000000000000" pitchFamily="65" charset="-120"/>
                          <a:ea typeface="標楷體" panose="03000509000000000000" pitchFamily="65" charset="-120"/>
                        </a:rPr>
                        <a:t>項次</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zh-TW" sz="2200" b="0" i="0" kern="100">
                          <a:effectLst/>
                          <a:latin typeface="標楷體" panose="03000509000000000000" pitchFamily="65" charset="-120"/>
                          <a:ea typeface="標楷體" panose="03000509000000000000" pitchFamily="65" charset="-120"/>
                        </a:rPr>
                        <a:t>研究者</a:t>
                      </a:r>
                      <a:endParaRPr lang="zh-TW" sz="2200" b="0" i="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zh-TW" sz="2200" b="0" i="0" kern="100">
                          <a:effectLst/>
                          <a:latin typeface="標楷體" panose="03000509000000000000" pitchFamily="65" charset="-120"/>
                          <a:ea typeface="標楷體" panose="03000509000000000000" pitchFamily="65" charset="-120"/>
                        </a:rPr>
                        <a:t>論文及學刊</a:t>
                      </a:r>
                      <a:endParaRPr lang="zh-TW" sz="2200" b="0" i="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zh-TW" sz="2200" b="0" i="0" kern="100">
                          <a:effectLst/>
                          <a:latin typeface="標楷體" panose="03000509000000000000" pitchFamily="65" charset="-120"/>
                          <a:ea typeface="標楷體" panose="03000509000000000000" pitchFamily="65" charset="-120"/>
                        </a:rPr>
                        <a:t>研究方法</a:t>
                      </a:r>
                      <a:endParaRPr lang="zh-TW" sz="2200" b="0" i="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zh-TW" sz="2200" b="0" i="0" kern="100">
                          <a:effectLst/>
                          <a:latin typeface="標楷體" panose="03000509000000000000" pitchFamily="65" charset="-120"/>
                          <a:ea typeface="標楷體" panose="03000509000000000000" pitchFamily="65" charset="-120"/>
                        </a:rPr>
                        <a:t>研究結果</a:t>
                      </a:r>
                      <a:endParaRPr lang="zh-TW" sz="2200" b="0" i="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49346126"/>
                  </a:ext>
                </a:extLst>
              </a:tr>
              <a:tr h="1837005">
                <a:tc>
                  <a:txBody>
                    <a:bodyPr/>
                    <a:lstStyle/>
                    <a:p>
                      <a:pPr indent="127000" algn="ctr" hangingPunct="0">
                        <a:lnSpc>
                          <a:spcPct val="150000"/>
                        </a:lnSpc>
                        <a:spcAft>
                          <a:spcPts val="0"/>
                        </a:spcAft>
                      </a:pPr>
                      <a:r>
                        <a:rPr lang="en-US" sz="2200" b="0" i="0" kern="100">
                          <a:effectLst/>
                          <a:latin typeface="標楷體" panose="03000509000000000000" pitchFamily="65" charset="-120"/>
                          <a:ea typeface="標楷體" panose="03000509000000000000" pitchFamily="65" charset="-120"/>
                        </a:rPr>
                        <a:t>1</a:t>
                      </a:r>
                      <a:endParaRPr lang="zh-TW" sz="2200" b="0" i="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marL="0" marR="0" indent="0" algn="l" defTabSz="914400" rtl="0" eaLnBrk="1" fontAlgn="auto" latinLnBrk="0" hangingPunct="0">
                        <a:lnSpc>
                          <a:spcPct val="100000"/>
                        </a:lnSpc>
                        <a:spcBef>
                          <a:spcPts val="0"/>
                        </a:spcBef>
                        <a:spcAft>
                          <a:spcPts val="0"/>
                        </a:spcAft>
                        <a:buClrTx/>
                        <a:buSzTx/>
                        <a:buFontTx/>
                        <a:buNone/>
                        <a:tabLst/>
                        <a:defRPr/>
                      </a:pPr>
                      <a:r>
                        <a:rPr lang="en-US" sz="2200" b="0" i="0" u="none" strike="noStrike" kern="100" dirty="0">
                          <a:effectLst/>
                          <a:latin typeface="標楷體" panose="03000509000000000000" pitchFamily="65" charset="-120"/>
                          <a:ea typeface="標楷體" panose="03000509000000000000" pitchFamily="65" charset="-120"/>
                        </a:rPr>
                        <a:t>Hsu et al (2018) </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0" algn="l" hangingPunct="0">
                        <a:lnSpc>
                          <a:spcPct val="100000"/>
                        </a:lnSpc>
                        <a:spcAft>
                          <a:spcPts val="0"/>
                        </a:spcAft>
                      </a:pPr>
                      <a:r>
                        <a:rPr lang="zh-TW" sz="2200" b="0" i="0" kern="100" dirty="0">
                          <a:effectLst/>
                          <a:latin typeface="標楷體" panose="03000509000000000000" pitchFamily="65" charset="-120"/>
                          <a:ea typeface="標楷體" panose="03000509000000000000" pitchFamily="65" charset="-120"/>
                        </a:rPr>
                        <a:t>基於時間序列應用停車場選擇應用系統</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0" algn="ctr" hangingPunct="0">
                        <a:lnSpc>
                          <a:spcPct val="100000"/>
                        </a:lnSpc>
                        <a:spcAft>
                          <a:spcPts val="0"/>
                        </a:spcAft>
                      </a:pPr>
                      <a:r>
                        <a:rPr lang="zh-TW" sz="2200" b="0" i="0" kern="100" dirty="0">
                          <a:effectLst/>
                          <a:latin typeface="標楷體" panose="03000509000000000000" pitchFamily="65" charset="-120"/>
                          <a:ea typeface="標楷體" panose="03000509000000000000" pitchFamily="65" charset="-120"/>
                        </a:rPr>
                        <a:t>指數</a:t>
                      </a:r>
                      <a:endParaRPr lang="en-US" altLang="zh-TW" sz="2200" b="0" i="0" kern="100" dirty="0">
                        <a:effectLst/>
                        <a:latin typeface="標楷體" panose="03000509000000000000" pitchFamily="65" charset="-120"/>
                        <a:ea typeface="標楷體" panose="03000509000000000000" pitchFamily="65" charset="-120"/>
                      </a:endParaRPr>
                    </a:p>
                    <a:p>
                      <a:pPr indent="0" algn="ctr" hangingPunct="0">
                        <a:lnSpc>
                          <a:spcPct val="100000"/>
                        </a:lnSpc>
                        <a:spcAft>
                          <a:spcPts val="0"/>
                        </a:spcAft>
                      </a:pPr>
                      <a:r>
                        <a:rPr lang="zh-TW" sz="2200" b="0" i="0" kern="100" dirty="0">
                          <a:effectLst/>
                          <a:latin typeface="標楷體" panose="03000509000000000000" pitchFamily="65" charset="-120"/>
                          <a:ea typeface="標楷體" panose="03000509000000000000" pitchFamily="65" charset="-120"/>
                        </a:rPr>
                        <a:t>平滑法</a:t>
                      </a:r>
                      <a:endParaRPr lang="en-US" altLang="zh-TW" sz="2200" b="0" i="0" kern="100" dirty="0">
                        <a:effectLst/>
                        <a:latin typeface="標楷體" panose="03000509000000000000" pitchFamily="65" charset="-120"/>
                        <a:ea typeface="標楷體" panose="03000509000000000000" pitchFamily="65" charset="-120"/>
                      </a:endParaRPr>
                    </a:p>
                  </a:txBody>
                  <a:tcPr marL="68580" marR="68580" marT="0" marB="0" anchor="ctr"/>
                </a:tc>
                <a:tc>
                  <a:txBody>
                    <a:bodyPr/>
                    <a:lstStyle/>
                    <a:p>
                      <a:pPr indent="0" algn="l" hangingPunct="0">
                        <a:lnSpc>
                          <a:spcPct val="100000"/>
                        </a:lnSpc>
                        <a:spcAft>
                          <a:spcPts val="0"/>
                        </a:spcAft>
                      </a:pPr>
                      <a:r>
                        <a:rPr lang="zh-TW" sz="2200" b="0" i="0" kern="100" dirty="0">
                          <a:effectLst/>
                          <a:latin typeface="標楷體" panose="03000509000000000000" pitchFamily="65" charset="-120"/>
                          <a:ea typeface="標楷體" panose="03000509000000000000" pitchFamily="65" charset="-120"/>
                        </a:rPr>
                        <a:t>以簡單指數平滑法可以有效地預測每個停車場的空位數量與駕駛員到達時間的關係</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800209855"/>
                  </a:ext>
                </a:extLst>
              </a:tr>
              <a:tr h="1533905">
                <a:tc>
                  <a:txBody>
                    <a:bodyPr/>
                    <a:lstStyle/>
                    <a:p>
                      <a:pPr indent="127000" algn="ctr" hangingPunct="0">
                        <a:lnSpc>
                          <a:spcPct val="150000"/>
                        </a:lnSpc>
                        <a:spcAft>
                          <a:spcPts val="0"/>
                        </a:spcAft>
                      </a:pPr>
                      <a:r>
                        <a:rPr lang="en-US" sz="2200" b="0" i="0" kern="100">
                          <a:effectLst/>
                          <a:latin typeface="標楷體" panose="03000509000000000000" pitchFamily="65" charset="-120"/>
                          <a:ea typeface="標楷體" panose="03000509000000000000" pitchFamily="65" charset="-120"/>
                        </a:rPr>
                        <a:t>2</a:t>
                      </a:r>
                      <a:endParaRPr lang="zh-TW" sz="2200" b="0" i="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marL="0" marR="0" indent="0" algn="l" defTabSz="914400" rtl="0" eaLnBrk="1" fontAlgn="auto" latinLnBrk="0" hangingPunct="0">
                        <a:lnSpc>
                          <a:spcPct val="100000"/>
                        </a:lnSpc>
                        <a:spcBef>
                          <a:spcPts val="0"/>
                        </a:spcBef>
                        <a:spcAft>
                          <a:spcPts val="0"/>
                        </a:spcAft>
                        <a:buClrTx/>
                        <a:buSzTx/>
                        <a:buFontTx/>
                        <a:buNone/>
                        <a:tabLst/>
                        <a:defRPr/>
                      </a:pPr>
                      <a:r>
                        <a:rPr lang="en-US" sz="2200" b="0" i="0" u="none" strike="noStrike" kern="100" dirty="0">
                          <a:solidFill>
                            <a:schemeClr val="tx1"/>
                          </a:solidFill>
                          <a:effectLst/>
                          <a:latin typeface="標楷體" panose="03000509000000000000" pitchFamily="65" charset="-120"/>
                          <a:ea typeface="標楷體" panose="03000509000000000000" pitchFamily="65" charset="-120"/>
                          <a:cs typeface="+mn-cs"/>
                        </a:rPr>
                        <a:t>Otieno et al</a:t>
                      </a:r>
                      <a:endParaRPr lang="zh-TW" altLang="en-US" sz="2200" b="0" i="0" u="none" strike="noStrike" kern="100" dirty="0">
                        <a:solidFill>
                          <a:schemeClr val="tx1"/>
                        </a:solidFill>
                        <a:effectLst/>
                        <a:latin typeface="標楷體" panose="03000509000000000000" pitchFamily="65" charset="-120"/>
                        <a:ea typeface="標楷體" panose="03000509000000000000" pitchFamily="65" charset="-120"/>
                        <a:cs typeface="+mn-cs"/>
                      </a:endParaRPr>
                    </a:p>
                    <a:p>
                      <a:pPr marL="0" marR="0" indent="0" algn="l" defTabSz="914400" rtl="0" eaLnBrk="1" fontAlgn="auto" latinLnBrk="0" hangingPunct="0">
                        <a:lnSpc>
                          <a:spcPct val="100000"/>
                        </a:lnSpc>
                        <a:spcBef>
                          <a:spcPts val="0"/>
                        </a:spcBef>
                        <a:spcAft>
                          <a:spcPts val="0"/>
                        </a:spcAft>
                        <a:buClrTx/>
                        <a:buSzTx/>
                        <a:buFontTx/>
                        <a:buNone/>
                        <a:tabLst/>
                        <a:defRPr/>
                      </a:pPr>
                      <a:r>
                        <a:rPr lang="en-US" sz="2200" b="0" i="0" u="none" strike="noStrike" kern="100" dirty="0">
                          <a:solidFill>
                            <a:schemeClr val="tx1"/>
                          </a:solidFill>
                          <a:effectLst/>
                          <a:latin typeface="標楷體" panose="03000509000000000000" pitchFamily="65" charset="-120"/>
                          <a:ea typeface="標楷體" panose="03000509000000000000" pitchFamily="65" charset="-120"/>
                          <a:cs typeface="+mn-cs"/>
                        </a:rPr>
                        <a:t>(2018)</a:t>
                      </a:r>
                      <a:endParaRPr lang="zh-TW" altLang="en-US" sz="2200" b="0" i="0" u="none" strike="noStrike" kern="100" dirty="0">
                        <a:solidFill>
                          <a:schemeClr val="tx1"/>
                        </a:solidFill>
                        <a:effectLst/>
                        <a:latin typeface="標楷體" panose="03000509000000000000" pitchFamily="65" charset="-120"/>
                        <a:ea typeface="標楷體" panose="03000509000000000000" pitchFamily="65" charset="-120"/>
                        <a:cs typeface="+mn-cs"/>
                      </a:endParaRPr>
                    </a:p>
                  </a:txBody>
                  <a:tcPr marL="68580" marR="68580" marT="0" marB="0" anchor="ctr"/>
                </a:tc>
                <a:tc>
                  <a:txBody>
                    <a:bodyPr/>
                    <a:lstStyle/>
                    <a:p>
                      <a:pPr marL="0" marR="0" indent="0" algn="l" defTabSz="914400" rtl="0" eaLnBrk="1" fontAlgn="auto" latinLnBrk="0" hangingPunct="0">
                        <a:lnSpc>
                          <a:spcPct val="100000"/>
                        </a:lnSpc>
                        <a:spcBef>
                          <a:spcPts val="0"/>
                        </a:spcBef>
                        <a:spcAft>
                          <a:spcPts val="0"/>
                        </a:spcAft>
                        <a:buClrTx/>
                        <a:buSzTx/>
                        <a:buFontTx/>
                        <a:buNone/>
                        <a:tabLst/>
                        <a:defRPr/>
                      </a:pPr>
                      <a:r>
                        <a:rPr lang="zh-TW" altLang="en-US" sz="2200" b="0" i="0" u="none" strike="noStrike" kern="100" dirty="0">
                          <a:solidFill>
                            <a:schemeClr val="tx1"/>
                          </a:solidFill>
                          <a:effectLst/>
                          <a:latin typeface="標楷體" panose="03000509000000000000" pitchFamily="65" charset="-120"/>
                          <a:ea typeface="標楷體" panose="03000509000000000000" pitchFamily="65" charset="-120"/>
                          <a:cs typeface="+mn-cs"/>
                        </a:rPr>
                        <a:t>預測微電網的能源需求多重視野</a:t>
                      </a:r>
                    </a:p>
                  </a:txBody>
                  <a:tcPr marL="68580" marR="68580" marT="0" marB="0" anchor="ctr"/>
                </a:tc>
                <a:tc>
                  <a:txBody>
                    <a:bodyPr/>
                    <a:lstStyle/>
                    <a:p>
                      <a:pPr marL="0" marR="0" indent="0" algn="ctr" defTabSz="914400" rtl="0" eaLnBrk="1" fontAlgn="auto" latinLnBrk="0" hangingPunct="0">
                        <a:lnSpc>
                          <a:spcPct val="100000"/>
                        </a:lnSpc>
                        <a:spcBef>
                          <a:spcPts val="0"/>
                        </a:spcBef>
                        <a:spcAft>
                          <a:spcPts val="0"/>
                        </a:spcAft>
                        <a:buClrTx/>
                        <a:buSzTx/>
                        <a:buFontTx/>
                        <a:buNone/>
                        <a:tabLst/>
                        <a:defRPr/>
                      </a:pPr>
                      <a:r>
                        <a:rPr lang="zh-TW" altLang="en-US" sz="2200" b="0" i="0" u="none" strike="noStrike" kern="100" dirty="0">
                          <a:solidFill>
                            <a:schemeClr val="tx1"/>
                          </a:solidFill>
                          <a:effectLst/>
                          <a:latin typeface="標楷體" panose="03000509000000000000" pitchFamily="65" charset="-120"/>
                          <a:ea typeface="標楷體" panose="03000509000000000000" pitchFamily="65" charset="-120"/>
                          <a:cs typeface="+mn-cs"/>
                        </a:rPr>
                        <a:t>指數</a:t>
                      </a:r>
                    </a:p>
                    <a:p>
                      <a:pPr marL="0" marR="0" indent="0" algn="ctr" defTabSz="914400" rtl="0" eaLnBrk="1" fontAlgn="auto" latinLnBrk="0" hangingPunct="0">
                        <a:lnSpc>
                          <a:spcPct val="100000"/>
                        </a:lnSpc>
                        <a:spcBef>
                          <a:spcPts val="0"/>
                        </a:spcBef>
                        <a:spcAft>
                          <a:spcPts val="0"/>
                        </a:spcAft>
                        <a:buClrTx/>
                        <a:buSzTx/>
                        <a:buFontTx/>
                        <a:buNone/>
                        <a:tabLst/>
                        <a:defRPr/>
                      </a:pPr>
                      <a:r>
                        <a:rPr lang="zh-TW" altLang="en-US" sz="2200" b="0" i="0" u="none" strike="noStrike" kern="100" dirty="0">
                          <a:solidFill>
                            <a:schemeClr val="tx1"/>
                          </a:solidFill>
                          <a:effectLst/>
                          <a:latin typeface="標楷體" panose="03000509000000000000" pitchFamily="65" charset="-120"/>
                          <a:ea typeface="標楷體" panose="03000509000000000000" pitchFamily="65" charset="-120"/>
                          <a:cs typeface="+mn-cs"/>
                        </a:rPr>
                        <a:t>平滑法</a:t>
                      </a:r>
                    </a:p>
                  </a:txBody>
                  <a:tcPr marL="68580" marR="68580" marT="0" marB="0" anchor="ctr"/>
                </a:tc>
                <a:tc>
                  <a:txBody>
                    <a:bodyPr/>
                    <a:lstStyle/>
                    <a:p>
                      <a:pPr marL="0" marR="0" indent="0" algn="l" defTabSz="914400" rtl="0" eaLnBrk="1" fontAlgn="auto" latinLnBrk="0" hangingPunct="0">
                        <a:lnSpc>
                          <a:spcPct val="100000"/>
                        </a:lnSpc>
                        <a:spcBef>
                          <a:spcPts val="0"/>
                        </a:spcBef>
                        <a:spcAft>
                          <a:spcPts val="0"/>
                        </a:spcAft>
                        <a:buClrTx/>
                        <a:buSzTx/>
                        <a:buFontTx/>
                        <a:buNone/>
                        <a:tabLst/>
                        <a:defRPr/>
                      </a:pPr>
                      <a:r>
                        <a:rPr lang="zh-TW" altLang="en-US" sz="2200" b="0" i="0" u="none" strike="noStrike" kern="100" dirty="0">
                          <a:solidFill>
                            <a:schemeClr val="tx1"/>
                          </a:solidFill>
                          <a:effectLst/>
                          <a:latin typeface="標楷體" panose="03000509000000000000" pitchFamily="65" charset="-120"/>
                          <a:ea typeface="標楷體" panose="03000509000000000000" pitchFamily="65" charset="-120"/>
                          <a:cs typeface="+mn-cs"/>
                        </a:rPr>
                        <a:t>運用自迴歸、指數平滑法建立電力預測模型，實驗結果指數平滑準確度較優，並確定天氣和農業具有用電依賴性</a:t>
                      </a:r>
                    </a:p>
                  </a:txBody>
                  <a:tcPr marL="68580" marR="68580" marT="0" marB="0" anchor="ctr"/>
                </a:tc>
                <a:extLst>
                  <a:ext uri="{0D108BD9-81ED-4DB2-BD59-A6C34878D82A}">
                    <a16:rowId xmlns:a16="http://schemas.microsoft.com/office/drawing/2014/main" val="2213367494"/>
                  </a:ext>
                </a:extLst>
              </a:tr>
            </a:tbl>
          </a:graphicData>
        </a:graphic>
      </p:graphicFrame>
      <p:sp>
        <p:nvSpPr>
          <p:cNvPr id="3" name="投影片編號版面配置區 2">
            <a:extLst>
              <a:ext uri="{FF2B5EF4-FFF2-40B4-BE49-F238E27FC236}">
                <a16:creationId xmlns:a16="http://schemas.microsoft.com/office/drawing/2014/main" id="{566D0CC0-9740-654C-A45F-9ACE7FF47124}"/>
              </a:ext>
            </a:extLst>
          </p:cNvPr>
          <p:cNvSpPr>
            <a:spLocks noGrp="1"/>
          </p:cNvSpPr>
          <p:nvPr>
            <p:ph type="sldNum" sz="quarter" idx="12"/>
          </p:nvPr>
        </p:nvSpPr>
        <p:spPr/>
        <p:txBody>
          <a:bodyPr/>
          <a:lstStyle/>
          <a:p>
            <a:fld id="{1490CF33-D555-A345-BE28-C2DA5831FB31}" type="slidenum">
              <a:rPr kumimoji="1" lang="zh-TW" altLang="en-US" smtClean="0">
                <a:latin typeface="Times New Roman" panose="02020603050405020304" pitchFamily="18" charset="0"/>
                <a:ea typeface="標楷體" panose="03000509000000000000" pitchFamily="65" charset="-120"/>
                <a:cs typeface="Times New Roman" panose="02020603050405020304" pitchFamily="18" charset="0"/>
              </a:rPr>
              <a:t>11</a:t>
            </a:fld>
            <a:endParaRPr kumimoji="1"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字方塊 4">
            <a:extLst>
              <a:ext uri="{FF2B5EF4-FFF2-40B4-BE49-F238E27FC236}">
                <a16:creationId xmlns:a16="http://schemas.microsoft.com/office/drawing/2014/main" id="{8402D5F6-FA89-FF46-8252-0E1798C0975C}"/>
              </a:ext>
            </a:extLst>
          </p:cNvPr>
          <p:cNvSpPr txBox="1"/>
          <p:nvPr/>
        </p:nvSpPr>
        <p:spPr>
          <a:xfrm>
            <a:off x="293914" y="1143264"/>
            <a:ext cx="11740243" cy="830997"/>
          </a:xfrm>
          <a:prstGeom prst="rect">
            <a:avLst/>
          </a:prstGeom>
          <a:noFill/>
        </p:spPr>
        <p:txBody>
          <a:bodyPr wrap="square" rtlCol="0">
            <a:spAutoFit/>
          </a:bodyPr>
          <a:lstStyle/>
          <a:p>
            <a:r>
              <a:rPr lang="zh-TW" altLang="zh-TW" sz="2400" dirty="0">
                <a:latin typeface="Times New Roman" panose="02020603050405020304" pitchFamily="18" charset="0"/>
                <a:ea typeface="標楷體" panose="03000509000000000000" pitchFamily="65" charset="-120"/>
                <a:cs typeface="Times New Roman" panose="02020603050405020304" pitchFamily="18" charset="0"/>
              </a:rPr>
              <a:t>時間序列的方法有很多</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，其中指數平滑法是由</a:t>
            </a:r>
            <a:r>
              <a:rPr lang="en" altLang="zh-TW" sz="2400" dirty="0">
                <a:latin typeface="Times New Roman" panose="02020603050405020304" pitchFamily="18" charset="0"/>
                <a:ea typeface="標楷體" panose="03000509000000000000" pitchFamily="65" charset="-120"/>
                <a:cs typeface="Times New Roman" panose="02020603050405020304" pitchFamily="18" charset="0"/>
              </a:rPr>
              <a:t>Robert G. Brown</a:t>
            </a:r>
            <a:r>
              <a:rPr lang="zh-TW" altLang="en" sz="2400" dirty="0">
                <a:latin typeface="Times New Roman" panose="02020603050405020304" pitchFamily="18" charset="0"/>
                <a:ea typeface="標楷體" panose="03000509000000000000" pitchFamily="65" charset="-120"/>
                <a:cs typeface="Times New Roman" panose="02020603050405020304" pitchFamily="18" charset="0"/>
              </a:rPr>
              <a:t>（</a:t>
            </a:r>
            <a:r>
              <a:rPr lang="en" altLang="zh-TW" sz="2400" dirty="0">
                <a:latin typeface="Times New Roman" panose="02020603050405020304" pitchFamily="18" charset="0"/>
                <a:ea typeface="標楷體" panose="03000509000000000000" pitchFamily="65" charset="-120"/>
                <a:cs typeface="Times New Roman" panose="02020603050405020304" pitchFamily="18" charset="0"/>
              </a:rPr>
              <a:t>1964</a:t>
            </a:r>
            <a:r>
              <a:rPr lang="zh-TW" altLang="en" sz="24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在</a:t>
            </a:r>
            <a:r>
              <a:rPr lang="en" altLang="zh-TW" sz="2400" dirty="0">
                <a:latin typeface="Times New Roman" panose="02020603050405020304" pitchFamily="18" charset="0"/>
                <a:ea typeface="標楷體" panose="03000509000000000000" pitchFamily="65" charset="-120"/>
                <a:cs typeface="Times New Roman" panose="02020603050405020304" pitchFamily="18" charset="0"/>
              </a:rPr>
              <a:t>Forecasting and Prediction of Discrete Time Series</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一文中所提出</a:t>
            </a:r>
            <a:r>
              <a:rPr lang="zh-TW" altLang="zh-TW" sz="2400" dirty="0">
                <a:latin typeface="Times New Roman" panose="02020603050405020304" pitchFamily="18" charset="0"/>
                <a:ea typeface="標楷體" panose="03000509000000000000" pitchFamily="65" charset="-120"/>
                <a:cs typeface="Times New Roman" panose="02020603050405020304" pitchFamily="18" charset="0"/>
              </a:rPr>
              <a:t>，</a:t>
            </a:r>
            <a:r>
              <a:rPr lang="zh-CN" altLang="en-US" sz="2400" dirty="0">
                <a:latin typeface="Times New Roman" panose="02020603050405020304" pitchFamily="18" charset="0"/>
                <a:ea typeface="標楷體" panose="03000509000000000000" pitchFamily="65" charset="-120"/>
                <a:cs typeface="Times New Roman" panose="02020603050405020304" pitchFamily="18" charset="0"/>
              </a:rPr>
              <a:t>相關文獻如下表</a:t>
            </a:r>
            <a:endParaRPr kumimoji="1" lang="zh-TW" altLang="en-US" sz="2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圓角矩形 6">
            <a:extLst>
              <a:ext uri="{FF2B5EF4-FFF2-40B4-BE49-F238E27FC236}">
                <a16:creationId xmlns:a16="http://schemas.microsoft.com/office/drawing/2014/main" id="{76C1F983-705E-7B4C-B5B5-CCF90E865E00}"/>
              </a:ext>
            </a:extLst>
          </p:cNvPr>
          <p:cNvSpPr/>
          <p:nvPr/>
        </p:nvSpPr>
        <p:spPr>
          <a:xfrm>
            <a:off x="476692" y="2797459"/>
            <a:ext cx="11195354" cy="1866483"/>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grpSp>
        <p:nvGrpSpPr>
          <p:cNvPr id="46" name="群組 45">
            <a:extLst>
              <a:ext uri="{FF2B5EF4-FFF2-40B4-BE49-F238E27FC236}">
                <a16:creationId xmlns:a16="http://schemas.microsoft.com/office/drawing/2014/main" id="{B4C8CF3F-863D-764C-9AB9-18C8D1C44FD9}"/>
              </a:ext>
            </a:extLst>
          </p:cNvPr>
          <p:cNvGrpSpPr/>
          <p:nvPr/>
        </p:nvGrpSpPr>
        <p:grpSpPr>
          <a:xfrm>
            <a:off x="7453498" y="26803"/>
            <a:ext cx="4738502" cy="872280"/>
            <a:chOff x="7453498" y="26803"/>
            <a:chExt cx="4738502" cy="872280"/>
          </a:xfrm>
        </p:grpSpPr>
        <p:grpSp>
          <p:nvGrpSpPr>
            <p:cNvPr id="47" name="群組 46">
              <a:extLst>
                <a:ext uri="{FF2B5EF4-FFF2-40B4-BE49-F238E27FC236}">
                  <a16:creationId xmlns:a16="http://schemas.microsoft.com/office/drawing/2014/main" id="{4EEA5CC9-64F9-6542-B61A-DE91BF614023}"/>
                </a:ext>
              </a:extLst>
            </p:cNvPr>
            <p:cNvGrpSpPr/>
            <p:nvPr/>
          </p:nvGrpSpPr>
          <p:grpSpPr>
            <a:xfrm>
              <a:off x="7453498" y="26803"/>
              <a:ext cx="4738502" cy="872280"/>
              <a:chOff x="7453498" y="26803"/>
              <a:chExt cx="4738502" cy="872280"/>
            </a:xfrm>
          </p:grpSpPr>
          <p:sp>
            <p:nvSpPr>
              <p:cNvPr id="54" name="圆角矩形 3">
                <a:extLst>
                  <a:ext uri="{FF2B5EF4-FFF2-40B4-BE49-F238E27FC236}">
                    <a16:creationId xmlns:a16="http://schemas.microsoft.com/office/drawing/2014/main" id="{2A79AFFC-11E2-5141-A7EC-FB78F7A785C7}"/>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5" name="圆角矩形 6">
                <a:extLst>
                  <a:ext uri="{FF2B5EF4-FFF2-40B4-BE49-F238E27FC236}">
                    <a16:creationId xmlns:a16="http://schemas.microsoft.com/office/drawing/2014/main" id="{72C3054B-82B4-6140-ADC9-06E51E0E71BC}"/>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6" name="圆角矩形 8">
                <a:extLst>
                  <a:ext uri="{FF2B5EF4-FFF2-40B4-BE49-F238E27FC236}">
                    <a16:creationId xmlns:a16="http://schemas.microsoft.com/office/drawing/2014/main" id="{4F7BE3F4-AB6E-844D-B670-F56763C34FF4}"/>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7" name="圆角矩形 10">
                <a:extLst>
                  <a:ext uri="{FF2B5EF4-FFF2-40B4-BE49-F238E27FC236}">
                    <a16:creationId xmlns:a16="http://schemas.microsoft.com/office/drawing/2014/main" id="{89714736-6216-1A45-A02D-897D3B539F39}"/>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8" name="左箭头 4">
                <a:extLst>
                  <a:ext uri="{FF2B5EF4-FFF2-40B4-BE49-F238E27FC236}">
                    <a16:creationId xmlns:a16="http://schemas.microsoft.com/office/drawing/2014/main" id="{33DE4E32-1287-8146-801A-66D23995ABB5}"/>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cs typeface="Times New Roman" panose="02020603050405020304" pitchFamily="18" charset="0"/>
                </a:endParaRPr>
              </a:p>
            </p:txBody>
          </p:sp>
          <p:sp>
            <p:nvSpPr>
              <p:cNvPr id="59" name="圆角矩形 1">
                <a:extLst>
                  <a:ext uri="{FF2B5EF4-FFF2-40B4-BE49-F238E27FC236}">
                    <a16:creationId xmlns:a16="http://schemas.microsoft.com/office/drawing/2014/main" id="{382C3AA5-0BEE-6F41-A743-E31BD1E3E7EE}"/>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0" name="圆角矩形 1">
                <a:extLst>
                  <a:ext uri="{FF2B5EF4-FFF2-40B4-BE49-F238E27FC236}">
                    <a16:creationId xmlns:a16="http://schemas.microsoft.com/office/drawing/2014/main" id="{E6C79170-8B85-2B42-84AF-05CA7F238F55}"/>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1" name="圆角矩形 1">
                <a:extLst>
                  <a:ext uri="{FF2B5EF4-FFF2-40B4-BE49-F238E27FC236}">
                    <a16:creationId xmlns:a16="http://schemas.microsoft.com/office/drawing/2014/main" id="{C4E4049C-4254-804D-AFD2-4A942DA811E5}"/>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圆角矩形 1">
                <a:extLst>
                  <a:ext uri="{FF2B5EF4-FFF2-40B4-BE49-F238E27FC236}">
                    <a16:creationId xmlns:a16="http://schemas.microsoft.com/office/drawing/2014/main" id="{9EFC9799-5F1C-4442-8B4D-D6C84D262872}"/>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cs typeface="Times New Roman" panose="02020603050405020304" pitchFamily="18" charset="0"/>
                </a:endParaRPr>
              </a:p>
            </p:txBody>
          </p:sp>
          <p:sp>
            <p:nvSpPr>
              <p:cNvPr id="63" name="圆角矩形 3">
                <a:extLst>
                  <a:ext uri="{FF2B5EF4-FFF2-40B4-BE49-F238E27FC236}">
                    <a16:creationId xmlns:a16="http://schemas.microsoft.com/office/drawing/2014/main" id="{39E7FE72-A691-EE4C-9FEA-21708BFC171D}"/>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4" name="圆角矩形 1">
                <a:extLst>
                  <a:ext uri="{FF2B5EF4-FFF2-40B4-BE49-F238E27FC236}">
                    <a16:creationId xmlns:a16="http://schemas.microsoft.com/office/drawing/2014/main" id="{39CB10CA-F418-C244-86D7-328D5F5E08D8}"/>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grpSp>
        <p:grpSp>
          <p:nvGrpSpPr>
            <p:cNvPr id="48" name="群組 47">
              <a:extLst>
                <a:ext uri="{FF2B5EF4-FFF2-40B4-BE49-F238E27FC236}">
                  <a16:creationId xmlns:a16="http://schemas.microsoft.com/office/drawing/2014/main" id="{94CCD64E-93A3-0144-B74F-50DB389F08DF}"/>
                </a:ext>
              </a:extLst>
            </p:cNvPr>
            <p:cNvGrpSpPr/>
            <p:nvPr/>
          </p:nvGrpSpPr>
          <p:grpSpPr>
            <a:xfrm>
              <a:off x="7756266" y="137835"/>
              <a:ext cx="4199935" cy="739537"/>
              <a:chOff x="7756266" y="-244943"/>
              <a:chExt cx="4199935" cy="739537"/>
            </a:xfrm>
          </p:grpSpPr>
          <p:sp>
            <p:nvSpPr>
              <p:cNvPr id="49" name="TextBox 24">
                <a:extLst>
                  <a:ext uri="{FF2B5EF4-FFF2-40B4-BE49-F238E27FC236}">
                    <a16:creationId xmlns:a16="http://schemas.microsoft.com/office/drawing/2014/main" id="{117EACE4-04EF-E74B-BB50-38B0FEF470F4}"/>
                  </a:ext>
                </a:extLst>
              </p:cNvPr>
              <p:cNvSpPr txBox="1"/>
              <p:nvPr/>
            </p:nvSpPr>
            <p:spPr bwMode="auto">
              <a:xfrm>
                <a:off x="7756266" y="-152791"/>
                <a:ext cx="826590" cy="492443"/>
              </a:xfrm>
              <a:prstGeom prst="rect">
                <a:avLst/>
              </a:prstGeom>
              <a:noFill/>
            </p:spPr>
            <p:txBody>
              <a:bodyPr wrap="square">
                <a:spAutoFit/>
              </a:bodyPr>
              <a:lstStyle/>
              <a:p>
                <a:pPr algn="just">
                  <a:lnSpc>
                    <a:spcPct val="130000"/>
                  </a:lnSpc>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緒論</a:t>
                </a:r>
              </a:p>
            </p:txBody>
          </p:sp>
          <p:sp>
            <p:nvSpPr>
              <p:cNvPr id="50" name="TextBox 24">
                <a:extLst>
                  <a:ext uri="{FF2B5EF4-FFF2-40B4-BE49-F238E27FC236}">
                    <a16:creationId xmlns:a16="http://schemas.microsoft.com/office/drawing/2014/main" id="{46ECBEEE-B945-5A4A-A4E4-2F5453DFF725}"/>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文獻</a:t>
                </a:r>
                <a:endParaRPr lang="en-US" altLang="zh-CN"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探討</a:t>
                </a:r>
              </a:p>
            </p:txBody>
          </p:sp>
          <p:sp>
            <p:nvSpPr>
              <p:cNvPr id="51" name="TextBox 24">
                <a:extLst>
                  <a:ext uri="{FF2B5EF4-FFF2-40B4-BE49-F238E27FC236}">
                    <a16:creationId xmlns:a16="http://schemas.microsoft.com/office/drawing/2014/main" id="{6F86FFA4-8882-2D4F-9FD9-AE3EB51601EA}"/>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2" name="TextBox 24">
                <a:extLst>
                  <a:ext uri="{FF2B5EF4-FFF2-40B4-BE49-F238E27FC236}">
                    <a16:creationId xmlns:a16="http://schemas.microsoft.com/office/drawing/2014/main" id="{9C0428AA-B65F-3A4B-B0AB-64019C943EE7}"/>
                  </a:ext>
                </a:extLst>
              </p:cNvPr>
              <p:cNvSpPr txBox="1"/>
              <p:nvPr/>
            </p:nvSpPr>
            <p:spPr bwMode="auto">
              <a:xfrm>
                <a:off x="10104638" y="-233390"/>
                <a:ext cx="936261"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實證</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3" name="TextBox 24">
                <a:extLst>
                  <a:ext uri="{FF2B5EF4-FFF2-40B4-BE49-F238E27FC236}">
                    <a16:creationId xmlns:a16="http://schemas.microsoft.com/office/drawing/2014/main" id="{73CFB3CB-85C3-054F-B69B-9D002FD39F92}"/>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結論與</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建議</a:t>
                </a:r>
                <a:endPar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grpSp>
    </p:spTree>
    <p:extLst>
      <p:ext uri="{BB962C8B-B14F-4D97-AF65-F5344CB8AC3E}">
        <p14:creationId xmlns:p14="http://schemas.microsoft.com/office/powerpoint/2010/main" val="2596887321"/>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2F2A76CF-0215-8A48-84DD-8A51DD3214B2}"/>
              </a:ext>
            </a:extLst>
          </p:cNvPr>
          <p:cNvPicPr>
            <a:picLocks noChangeAspect="1"/>
          </p:cNvPicPr>
          <p:nvPr/>
        </p:nvPicPr>
        <p:blipFill>
          <a:blip r:embed="rId3"/>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9C3E22CC-23C4-544F-8EC1-C017E80BA5F5}"/>
              </a:ext>
            </a:extLst>
          </p:cNvPr>
          <p:cNvSpPr/>
          <p:nvPr/>
        </p:nvSpPr>
        <p:spPr>
          <a:xfrm>
            <a:off x="309399" y="182501"/>
            <a:ext cx="1895071" cy="707886"/>
          </a:xfrm>
          <a:prstGeom prst="rect">
            <a:avLst/>
          </a:prstGeom>
          <a:noFill/>
        </p:spPr>
        <p:txBody>
          <a:bodyPr wrap="none" lIns="91440" tIns="45720" rIns="91440" bIns="45720">
            <a:spAutoFit/>
          </a:bodyPr>
          <a:lstStyle/>
          <a:p>
            <a:pPr algn="ctr"/>
            <a:r>
              <a:rPr kumimoji="1" lang="en-US" altLang="zh-TW"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ARIMA</a:t>
            </a:r>
            <a:endParaRPr kumimoji="1" lang="zh-TW"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40AB83C2-1CDD-C64C-8325-538ADF3D7474}"/>
              </a:ext>
            </a:extLst>
          </p:cNvPr>
          <p:cNvGraphicFramePr>
            <a:graphicFrameLocks noGrp="1"/>
          </p:cNvGraphicFramePr>
          <p:nvPr>
            <p:extLst>
              <p:ext uri="{D42A27DB-BD31-4B8C-83A1-F6EECF244321}">
                <p14:modId xmlns:p14="http://schemas.microsoft.com/office/powerpoint/2010/main" val="3754256062"/>
              </p:ext>
            </p:extLst>
          </p:nvPr>
        </p:nvGraphicFramePr>
        <p:xfrm>
          <a:off x="248638" y="1888210"/>
          <a:ext cx="11665857" cy="4324980"/>
        </p:xfrm>
        <a:graphic>
          <a:graphicData uri="http://schemas.openxmlformats.org/drawingml/2006/table">
            <a:tbl>
              <a:tblPr firstRow="1" firstCol="1" bandRow="1">
                <a:tableStyleId>{5940675A-B579-460E-94D1-54222C63F5DA}</a:tableStyleId>
              </a:tblPr>
              <a:tblGrid>
                <a:gridCol w="1162874">
                  <a:extLst>
                    <a:ext uri="{9D8B030D-6E8A-4147-A177-3AD203B41FA5}">
                      <a16:colId xmlns:a16="http://schemas.microsoft.com/office/drawing/2014/main" val="4176693513"/>
                    </a:ext>
                  </a:extLst>
                </a:gridCol>
                <a:gridCol w="2329873">
                  <a:extLst>
                    <a:ext uri="{9D8B030D-6E8A-4147-A177-3AD203B41FA5}">
                      <a16:colId xmlns:a16="http://schemas.microsoft.com/office/drawing/2014/main" val="2398082975"/>
                    </a:ext>
                  </a:extLst>
                </a:gridCol>
                <a:gridCol w="2533306">
                  <a:extLst>
                    <a:ext uri="{9D8B030D-6E8A-4147-A177-3AD203B41FA5}">
                      <a16:colId xmlns:a16="http://schemas.microsoft.com/office/drawing/2014/main" val="3331516425"/>
                    </a:ext>
                  </a:extLst>
                </a:gridCol>
                <a:gridCol w="1575347">
                  <a:extLst>
                    <a:ext uri="{9D8B030D-6E8A-4147-A177-3AD203B41FA5}">
                      <a16:colId xmlns:a16="http://schemas.microsoft.com/office/drawing/2014/main" val="2284212037"/>
                    </a:ext>
                  </a:extLst>
                </a:gridCol>
                <a:gridCol w="4064457">
                  <a:extLst>
                    <a:ext uri="{9D8B030D-6E8A-4147-A177-3AD203B41FA5}">
                      <a16:colId xmlns:a16="http://schemas.microsoft.com/office/drawing/2014/main" val="2956572981"/>
                    </a:ext>
                  </a:extLst>
                </a:gridCol>
              </a:tblGrid>
              <a:tr h="400377">
                <a:tc>
                  <a:txBody>
                    <a:bodyPr/>
                    <a:lstStyle/>
                    <a:p>
                      <a:pPr indent="0" algn="ctr" hangingPunct="0">
                        <a:lnSpc>
                          <a:spcPct val="100000"/>
                        </a:lnSpc>
                        <a:spcAft>
                          <a:spcPts val="0"/>
                        </a:spcAft>
                      </a:pPr>
                      <a:r>
                        <a:rPr lang="zh-TW" sz="2200" b="0" i="0" kern="100" dirty="0">
                          <a:effectLst/>
                          <a:latin typeface="標楷體" panose="03000509000000000000" pitchFamily="65" charset="-120"/>
                          <a:ea typeface="標楷體" panose="03000509000000000000" pitchFamily="65" charset="-120"/>
                        </a:rPr>
                        <a:t>項次</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0" algn="ctr" hangingPunct="0">
                        <a:lnSpc>
                          <a:spcPct val="100000"/>
                        </a:lnSpc>
                        <a:spcAft>
                          <a:spcPts val="0"/>
                        </a:spcAft>
                      </a:pPr>
                      <a:r>
                        <a:rPr lang="zh-TW" sz="2200" b="0" i="0" kern="100" dirty="0">
                          <a:effectLst/>
                          <a:latin typeface="標楷體" panose="03000509000000000000" pitchFamily="65" charset="-120"/>
                          <a:ea typeface="標楷體" panose="03000509000000000000" pitchFamily="65" charset="-120"/>
                        </a:rPr>
                        <a:t>研究者</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0" algn="ctr" hangingPunct="0">
                        <a:lnSpc>
                          <a:spcPct val="100000"/>
                        </a:lnSpc>
                        <a:spcAft>
                          <a:spcPts val="0"/>
                        </a:spcAft>
                      </a:pPr>
                      <a:r>
                        <a:rPr lang="zh-TW" sz="2200" b="0" i="0" kern="100" dirty="0">
                          <a:effectLst/>
                          <a:latin typeface="標楷體" panose="03000509000000000000" pitchFamily="65" charset="-120"/>
                          <a:ea typeface="標楷體" panose="03000509000000000000" pitchFamily="65" charset="-120"/>
                        </a:rPr>
                        <a:t>論文及學刊</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0" algn="ctr" hangingPunct="0">
                        <a:lnSpc>
                          <a:spcPct val="100000"/>
                        </a:lnSpc>
                        <a:spcAft>
                          <a:spcPts val="0"/>
                        </a:spcAft>
                      </a:pPr>
                      <a:r>
                        <a:rPr lang="zh-TW" sz="2200" b="0" i="0" kern="100" dirty="0">
                          <a:effectLst/>
                          <a:latin typeface="標楷體" panose="03000509000000000000" pitchFamily="65" charset="-120"/>
                          <a:ea typeface="標楷體" panose="03000509000000000000" pitchFamily="65" charset="-120"/>
                        </a:rPr>
                        <a:t>研究方法</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0" algn="ctr" hangingPunct="0">
                        <a:lnSpc>
                          <a:spcPct val="100000"/>
                        </a:lnSpc>
                        <a:spcAft>
                          <a:spcPts val="0"/>
                        </a:spcAft>
                      </a:pPr>
                      <a:r>
                        <a:rPr lang="zh-TW" sz="2200" b="0" i="0" kern="100" dirty="0">
                          <a:effectLst/>
                          <a:latin typeface="標楷體" panose="03000509000000000000" pitchFamily="65" charset="-120"/>
                          <a:ea typeface="標楷體" panose="03000509000000000000" pitchFamily="65" charset="-120"/>
                        </a:rPr>
                        <a:t>研究結果</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940569497"/>
                  </a:ext>
                </a:extLst>
              </a:tr>
              <a:tr h="963489">
                <a:tc>
                  <a:txBody>
                    <a:bodyPr/>
                    <a:lstStyle/>
                    <a:p>
                      <a:pPr indent="127000" algn="ctr" hangingPunct="0">
                        <a:lnSpc>
                          <a:spcPct val="150000"/>
                        </a:lnSpc>
                        <a:spcAft>
                          <a:spcPts val="0"/>
                        </a:spcAft>
                      </a:pPr>
                      <a:r>
                        <a:rPr lang="en-US" sz="2200" b="0" i="0" kern="100">
                          <a:effectLst/>
                          <a:latin typeface="標楷體" panose="03000509000000000000" pitchFamily="65" charset="-120"/>
                          <a:ea typeface="標楷體" panose="03000509000000000000" pitchFamily="65" charset="-120"/>
                        </a:rPr>
                        <a:t>1</a:t>
                      </a:r>
                      <a:endParaRPr lang="zh-TW" sz="2200" b="0" i="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0" algn="l" hangingPunct="0">
                        <a:lnSpc>
                          <a:spcPct val="100000"/>
                        </a:lnSpc>
                        <a:spcAft>
                          <a:spcPts val="0"/>
                        </a:spcAft>
                      </a:pPr>
                      <a:r>
                        <a:rPr lang="en-US" sz="2200" b="0" i="0" kern="100" dirty="0" err="1">
                          <a:effectLst/>
                          <a:latin typeface="標楷體" panose="03000509000000000000" pitchFamily="65" charset="-120"/>
                          <a:ea typeface="標楷體" panose="03000509000000000000" pitchFamily="65" charset="-120"/>
                        </a:rPr>
                        <a:t>Matsila</a:t>
                      </a:r>
                      <a:r>
                        <a:rPr lang="en-US" sz="2200" b="0" i="0" kern="100" dirty="0">
                          <a:effectLst/>
                          <a:latin typeface="標楷體" panose="03000509000000000000" pitchFamily="65" charset="-120"/>
                          <a:ea typeface="標楷體" panose="03000509000000000000" pitchFamily="65" charset="-120"/>
                        </a:rPr>
                        <a:t>,  and </a:t>
                      </a:r>
                      <a:r>
                        <a:rPr lang="en-US" sz="2200" b="0" i="0" kern="100" dirty="0" err="1">
                          <a:effectLst/>
                          <a:latin typeface="標楷體" panose="03000509000000000000" pitchFamily="65" charset="-120"/>
                          <a:ea typeface="標楷體" panose="03000509000000000000" pitchFamily="65" charset="-120"/>
                        </a:rPr>
                        <a:t>Bokoro</a:t>
                      </a:r>
                      <a:r>
                        <a:rPr lang="zh-TW" sz="2200" b="0" i="0" kern="100" dirty="0">
                          <a:effectLst/>
                          <a:latin typeface="標楷體" panose="03000509000000000000" pitchFamily="65" charset="-120"/>
                          <a:ea typeface="標楷體" panose="03000509000000000000" pitchFamily="65" charset="-120"/>
                        </a:rPr>
                        <a:t>（</a:t>
                      </a:r>
                      <a:r>
                        <a:rPr lang="en-US" sz="2200" b="0" i="0" kern="100" dirty="0">
                          <a:effectLst/>
                          <a:latin typeface="標楷體" panose="03000509000000000000" pitchFamily="65" charset="-120"/>
                          <a:ea typeface="標楷體" panose="03000509000000000000" pitchFamily="65" charset="-120"/>
                        </a:rPr>
                        <a:t>2018</a:t>
                      </a:r>
                      <a:r>
                        <a:rPr lang="zh-TW" sz="2200" b="0" i="0" kern="100" dirty="0">
                          <a:effectLst/>
                          <a:latin typeface="標楷體" panose="03000509000000000000" pitchFamily="65" charset="-120"/>
                          <a:ea typeface="標楷體" panose="03000509000000000000" pitchFamily="65" charset="-120"/>
                        </a:rPr>
                        <a:t>）</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0" algn="l" hangingPunct="0">
                        <a:lnSpc>
                          <a:spcPct val="100000"/>
                        </a:lnSpc>
                        <a:spcAft>
                          <a:spcPts val="0"/>
                        </a:spcAft>
                      </a:pPr>
                      <a:r>
                        <a:rPr lang="zh-TW" sz="2200" b="0" i="0" kern="100" dirty="0">
                          <a:effectLst/>
                          <a:latin typeface="標楷體" panose="03000509000000000000" pitchFamily="65" charset="-120"/>
                          <a:ea typeface="標楷體" panose="03000509000000000000" pitchFamily="65" charset="-120"/>
                        </a:rPr>
                        <a:t>應用統計時間序列模型建立中壓配電網耗電預測</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0" algn="ctr" hangingPunct="0">
                        <a:lnSpc>
                          <a:spcPct val="100000"/>
                        </a:lnSpc>
                        <a:spcAft>
                          <a:spcPts val="0"/>
                        </a:spcAft>
                      </a:pPr>
                      <a:r>
                        <a:rPr lang="en-US" sz="2200" b="0" i="0" kern="100">
                          <a:effectLst/>
                          <a:latin typeface="標楷體" panose="03000509000000000000" pitchFamily="65" charset="-120"/>
                          <a:ea typeface="標楷體" panose="03000509000000000000" pitchFamily="65" charset="-120"/>
                        </a:rPr>
                        <a:t>ARIMA</a:t>
                      </a:r>
                      <a:endParaRPr lang="zh-TW" sz="2200" b="0" i="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0" algn="l" hangingPunct="0">
                        <a:lnSpc>
                          <a:spcPct val="100000"/>
                        </a:lnSpc>
                        <a:spcAft>
                          <a:spcPts val="0"/>
                        </a:spcAft>
                      </a:pPr>
                      <a:r>
                        <a:rPr lang="en-US" sz="2200" b="0" i="0" kern="100" dirty="0">
                          <a:effectLst/>
                          <a:latin typeface="標楷體" panose="03000509000000000000" pitchFamily="65" charset="-120"/>
                          <a:ea typeface="標楷體" panose="03000509000000000000" pitchFamily="65" charset="-120"/>
                        </a:rPr>
                        <a:t>ARIMA</a:t>
                      </a:r>
                      <a:r>
                        <a:rPr lang="zh-TW" sz="2200" b="0" i="0" kern="100" dirty="0">
                          <a:effectLst/>
                          <a:latin typeface="標楷體" panose="03000509000000000000" pitchFamily="65" charset="-120"/>
                          <a:ea typeface="標楷體" panose="03000509000000000000" pitchFamily="65" charset="-120"/>
                        </a:rPr>
                        <a:t>模型預測未來需求，準確度是良好的</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455448005"/>
                  </a:ext>
                </a:extLst>
              </a:tr>
              <a:tr h="1605814">
                <a:tc>
                  <a:txBody>
                    <a:bodyPr/>
                    <a:lstStyle/>
                    <a:p>
                      <a:pPr indent="127000" algn="ctr" hangingPunct="0">
                        <a:lnSpc>
                          <a:spcPct val="150000"/>
                        </a:lnSpc>
                        <a:spcAft>
                          <a:spcPts val="0"/>
                        </a:spcAft>
                      </a:pPr>
                      <a:r>
                        <a:rPr lang="en-US" sz="2200" b="0" i="0" kern="100">
                          <a:effectLst/>
                          <a:latin typeface="標楷體" panose="03000509000000000000" pitchFamily="65" charset="-120"/>
                          <a:ea typeface="標楷體" panose="03000509000000000000" pitchFamily="65" charset="-120"/>
                        </a:rPr>
                        <a:t>2</a:t>
                      </a:r>
                      <a:endParaRPr lang="zh-TW" sz="2200" b="0" i="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0" algn="l" hangingPunct="0">
                        <a:lnSpc>
                          <a:spcPct val="100000"/>
                        </a:lnSpc>
                        <a:spcAft>
                          <a:spcPts val="0"/>
                        </a:spcAft>
                      </a:pPr>
                      <a:r>
                        <a:rPr lang="en-US" sz="2200" b="0" i="0" kern="100" err="1">
                          <a:effectLst/>
                          <a:latin typeface="標楷體" panose="03000509000000000000" pitchFamily="65" charset="-120"/>
                          <a:ea typeface="標楷體" panose="03000509000000000000" pitchFamily="65" charset="-120"/>
                        </a:rPr>
                        <a:t>Khanarsa</a:t>
                      </a:r>
                      <a:r>
                        <a:rPr lang="en-US" sz="2200" b="0" i="0" kern="100">
                          <a:effectLst/>
                          <a:latin typeface="標楷體" panose="03000509000000000000" pitchFamily="65" charset="-120"/>
                          <a:ea typeface="標楷體" panose="03000509000000000000" pitchFamily="65" charset="-120"/>
                        </a:rPr>
                        <a:t> and </a:t>
                      </a:r>
                      <a:r>
                        <a:rPr lang="en-US" sz="2200" b="0" i="0" kern="100" err="1">
                          <a:effectLst/>
                          <a:latin typeface="標楷體" panose="03000509000000000000" pitchFamily="65" charset="-120"/>
                          <a:ea typeface="標楷體" panose="03000509000000000000" pitchFamily="65" charset="-120"/>
                        </a:rPr>
                        <a:t>Sinapiromsaran</a:t>
                      </a:r>
                      <a:r>
                        <a:rPr lang="zh-TW" sz="2200" b="0" i="0" kern="100">
                          <a:effectLst/>
                          <a:latin typeface="標楷體" panose="03000509000000000000" pitchFamily="65" charset="-120"/>
                          <a:ea typeface="標楷體" panose="03000509000000000000" pitchFamily="65" charset="-120"/>
                        </a:rPr>
                        <a:t>（</a:t>
                      </a:r>
                      <a:r>
                        <a:rPr lang="en-US" sz="2200" b="0" i="0" kern="100">
                          <a:effectLst/>
                          <a:latin typeface="標楷體" panose="03000509000000000000" pitchFamily="65" charset="-120"/>
                          <a:ea typeface="標楷體" panose="03000509000000000000" pitchFamily="65" charset="-120"/>
                        </a:rPr>
                        <a:t>2017</a:t>
                      </a:r>
                      <a:r>
                        <a:rPr lang="zh-TW" sz="2200" b="0" i="0" kern="100">
                          <a:effectLst/>
                          <a:latin typeface="標楷體" panose="03000509000000000000" pitchFamily="65" charset="-120"/>
                          <a:ea typeface="標楷體" panose="03000509000000000000" pitchFamily="65" charset="-120"/>
                        </a:rPr>
                        <a:t>）</a:t>
                      </a:r>
                      <a:endParaRPr lang="zh-TW" sz="2200" b="0" i="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0" algn="l" hangingPunct="0">
                        <a:lnSpc>
                          <a:spcPct val="100000"/>
                        </a:lnSpc>
                        <a:spcAft>
                          <a:spcPts val="0"/>
                        </a:spcAft>
                      </a:pPr>
                      <a:r>
                        <a:rPr lang="zh-TW" sz="2200" b="0" i="0" kern="100" dirty="0">
                          <a:effectLst/>
                          <a:latin typeface="標楷體" panose="03000509000000000000" pitchFamily="65" charset="-120"/>
                          <a:ea typeface="標楷體" panose="03000509000000000000" pitchFamily="65" charset="-120"/>
                        </a:rPr>
                        <a:t>多個</a:t>
                      </a:r>
                      <a:r>
                        <a:rPr lang="en-US" sz="2200" b="0" i="0" kern="100" dirty="0">
                          <a:effectLst/>
                          <a:latin typeface="標楷體" panose="03000509000000000000" pitchFamily="65" charset="-120"/>
                          <a:ea typeface="標楷體" panose="03000509000000000000" pitchFamily="65" charset="-120"/>
                        </a:rPr>
                        <a:t>ARIMA</a:t>
                      </a:r>
                      <a:r>
                        <a:rPr lang="zh-TW" sz="2200" b="0" i="0" kern="100" dirty="0">
                          <a:effectLst/>
                          <a:latin typeface="標楷體" panose="03000509000000000000" pitchFamily="65" charset="-120"/>
                          <a:ea typeface="標楷體" panose="03000509000000000000" pitchFamily="65" charset="-120"/>
                        </a:rPr>
                        <a:t>子序列匯總時間序列模型來預測</a:t>
                      </a:r>
                      <a:r>
                        <a:rPr lang="en-US" sz="2200" b="0" i="0" kern="100" dirty="0">
                          <a:effectLst/>
                          <a:latin typeface="標楷體" panose="03000509000000000000" pitchFamily="65" charset="-120"/>
                          <a:ea typeface="標楷體" panose="03000509000000000000" pitchFamily="65" charset="-120"/>
                        </a:rPr>
                        <a:t>ATM</a:t>
                      </a:r>
                      <a:r>
                        <a:rPr lang="zh-TW" sz="2200" b="0" i="0" kern="100" dirty="0">
                          <a:effectLst/>
                          <a:latin typeface="標楷體" panose="03000509000000000000" pitchFamily="65" charset="-120"/>
                          <a:ea typeface="標楷體" panose="03000509000000000000" pitchFamily="65" charset="-120"/>
                        </a:rPr>
                        <a:t>中的現金</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0" algn="ctr" hangingPunct="0">
                        <a:lnSpc>
                          <a:spcPct val="100000"/>
                        </a:lnSpc>
                        <a:spcAft>
                          <a:spcPts val="0"/>
                        </a:spcAft>
                      </a:pPr>
                      <a:r>
                        <a:rPr lang="en-US" sz="2200" b="0" i="0" kern="100" dirty="0">
                          <a:effectLst/>
                          <a:latin typeface="標楷體" panose="03000509000000000000" pitchFamily="65" charset="-120"/>
                          <a:ea typeface="標楷體" panose="03000509000000000000" pitchFamily="65" charset="-120"/>
                        </a:rPr>
                        <a:t>ARIMA</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0" algn="l" hangingPunct="0">
                        <a:lnSpc>
                          <a:spcPct val="100000"/>
                        </a:lnSpc>
                        <a:spcAft>
                          <a:spcPts val="0"/>
                        </a:spcAft>
                      </a:pPr>
                      <a:r>
                        <a:rPr lang="zh-TW" sz="2200" b="0" i="0" kern="100" dirty="0">
                          <a:effectLst/>
                          <a:latin typeface="標楷體" panose="03000509000000000000" pitchFamily="65" charset="-120"/>
                          <a:ea typeface="標楷體" panose="03000509000000000000" pitchFamily="65" charset="-120"/>
                        </a:rPr>
                        <a:t>使用</a:t>
                      </a:r>
                      <a:r>
                        <a:rPr lang="en-US" sz="2200" b="0" i="0" kern="100" dirty="0">
                          <a:effectLst/>
                          <a:latin typeface="標楷體" panose="03000509000000000000" pitchFamily="65" charset="-120"/>
                          <a:ea typeface="標楷體" panose="03000509000000000000" pitchFamily="65" charset="-120"/>
                        </a:rPr>
                        <a:t>ARIMA</a:t>
                      </a:r>
                      <a:r>
                        <a:rPr lang="zh-TW" sz="2200" b="0" i="0" kern="100" dirty="0">
                          <a:effectLst/>
                          <a:latin typeface="標楷體" panose="03000509000000000000" pitchFamily="65" charset="-120"/>
                          <a:ea typeface="標楷體" panose="03000509000000000000" pitchFamily="65" charset="-120"/>
                        </a:rPr>
                        <a:t>預測提款機鈔票適當需求量，為精準預測就能控制營運成本，均利用簡單數據分析預測方式，獲得顯著的成果</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055609002"/>
                  </a:ext>
                </a:extLst>
              </a:tr>
              <a:tr h="1312949">
                <a:tc>
                  <a:txBody>
                    <a:bodyPr/>
                    <a:lstStyle/>
                    <a:p>
                      <a:pPr indent="127000" algn="ctr" hangingPunct="0">
                        <a:lnSpc>
                          <a:spcPct val="150000"/>
                        </a:lnSpc>
                        <a:spcAft>
                          <a:spcPts val="0"/>
                        </a:spcAft>
                      </a:pPr>
                      <a:r>
                        <a:rPr lang="en-US" sz="2200" b="0" i="0" kern="100">
                          <a:effectLst/>
                          <a:latin typeface="標楷體" panose="03000509000000000000" pitchFamily="65" charset="-120"/>
                          <a:ea typeface="標楷體" panose="03000509000000000000" pitchFamily="65" charset="-120"/>
                        </a:rPr>
                        <a:t>3</a:t>
                      </a:r>
                      <a:endParaRPr lang="zh-TW" sz="2200" b="0" i="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0" algn="l" hangingPunct="0">
                        <a:lnSpc>
                          <a:spcPct val="100000"/>
                        </a:lnSpc>
                        <a:spcAft>
                          <a:spcPts val="0"/>
                        </a:spcAft>
                      </a:pPr>
                      <a:r>
                        <a:rPr lang="en-US" sz="2200" b="0" i="0" kern="100">
                          <a:effectLst/>
                          <a:latin typeface="標楷體" panose="03000509000000000000" pitchFamily="65" charset="-120"/>
                          <a:ea typeface="標楷體" panose="03000509000000000000" pitchFamily="65" charset="-120"/>
                        </a:rPr>
                        <a:t>Omkar and Kumar</a:t>
                      </a:r>
                      <a:r>
                        <a:rPr lang="zh-TW" sz="2200" b="0" i="0" kern="100">
                          <a:effectLst/>
                          <a:latin typeface="標楷體" panose="03000509000000000000" pitchFamily="65" charset="-120"/>
                          <a:ea typeface="標楷體" panose="03000509000000000000" pitchFamily="65" charset="-120"/>
                        </a:rPr>
                        <a:t>（</a:t>
                      </a:r>
                      <a:r>
                        <a:rPr lang="en-US" sz="2200" b="0" i="0" kern="100">
                          <a:effectLst/>
                          <a:latin typeface="標楷體" panose="03000509000000000000" pitchFamily="65" charset="-120"/>
                          <a:ea typeface="標楷體" panose="03000509000000000000" pitchFamily="65" charset="-120"/>
                        </a:rPr>
                        <a:t>2017</a:t>
                      </a:r>
                      <a:r>
                        <a:rPr lang="zh-TW" sz="2200" b="0" i="0" kern="100">
                          <a:effectLst/>
                          <a:latin typeface="標楷體" panose="03000509000000000000" pitchFamily="65" charset="-120"/>
                          <a:ea typeface="標楷體" panose="03000509000000000000" pitchFamily="65" charset="-120"/>
                        </a:rPr>
                        <a:t>）</a:t>
                      </a:r>
                      <a:endParaRPr lang="zh-TW" sz="2200" b="0" i="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0" algn="l" hangingPunct="0">
                        <a:lnSpc>
                          <a:spcPct val="100000"/>
                        </a:lnSpc>
                        <a:spcAft>
                          <a:spcPts val="0"/>
                        </a:spcAft>
                      </a:pPr>
                      <a:r>
                        <a:rPr lang="zh-TW" sz="2200" b="0" i="0" kern="100">
                          <a:effectLst/>
                          <a:latin typeface="標楷體" panose="03000509000000000000" pitchFamily="65" charset="-120"/>
                          <a:ea typeface="標楷體" panose="03000509000000000000" pitchFamily="65" charset="-120"/>
                        </a:rPr>
                        <a:t>交通流的時間序列分解模型城市中段路段的預報</a:t>
                      </a:r>
                      <a:endParaRPr lang="zh-TW" sz="2200" b="0" i="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0" algn="ctr" hangingPunct="0">
                        <a:lnSpc>
                          <a:spcPct val="100000"/>
                        </a:lnSpc>
                        <a:spcAft>
                          <a:spcPts val="0"/>
                        </a:spcAft>
                      </a:pPr>
                      <a:r>
                        <a:rPr lang="en-US" sz="2200" b="0" i="0" kern="100">
                          <a:effectLst/>
                          <a:latin typeface="標楷體" panose="03000509000000000000" pitchFamily="65" charset="-120"/>
                          <a:ea typeface="標楷體" panose="03000509000000000000" pitchFamily="65" charset="-120"/>
                        </a:rPr>
                        <a:t>ARIMA</a:t>
                      </a:r>
                      <a:endParaRPr lang="zh-TW" sz="2200" b="0" i="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0" algn="l" hangingPunct="0">
                        <a:lnSpc>
                          <a:spcPct val="100000"/>
                        </a:lnSpc>
                        <a:spcAft>
                          <a:spcPts val="0"/>
                        </a:spcAft>
                      </a:pPr>
                      <a:r>
                        <a:rPr lang="zh-TW" sz="2200" b="0" i="0" kern="100" dirty="0">
                          <a:effectLst/>
                          <a:latin typeface="標楷體" panose="03000509000000000000" pitchFamily="65" charset="-120"/>
                          <a:ea typeface="標楷體" panose="03000509000000000000" pitchFamily="65" charset="-120"/>
                        </a:rPr>
                        <a:t>應用時間序列分解模型預測都市交通流，使用乘法分解建立模型，分解法適用短期預測</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26676361"/>
                  </a:ext>
                </a:extLst>
              </a:tr>
            </a:tbl>
          </a:graphicData>
        </a:graphic>
      </p:graphicFrame>
      <p:sp>
        <p:nvSpPr>
          <p:cNvPr id="3" name="投影片編號版面配置區 2">
            <a:extLst>
              <a:ext uri="{FF2B5EF4-FFF2-40B4-BE49-F238E27FC236}">
                <a16:creationId xmlns:a16="http://schemas.microsoft.com/office/drawing/2014/main" id="{08ED82BD-896C-744B-85EF-A8A769831FAB}"/>
              </a:ext>
            </a:extLst>
          </p:cNvPr>
          <p:cNvSpPr>
            <a:spLocks noGrp="1"/>
          </p:cNvSpPr>
          <p:nvPr>
            <p:ph type="sldNum" sz="quarter" idx="12"/>
          </p:nvPr>
        </p:nvSpPr>
        <p:spPr/>
        <p:txBody>
          <a:bodyPr/>
          <a:lstStyle/>
          <a:p>
            <a:fld id="{1490CF33-D555-A345-BE28-C2DA5831FB31}" type="slidenum">
              <a:rPr kumimoji="1" lang="zh-TW" altLang="en-US" smtClean="0">
                <a:latin typeface="Times New Roman" panose="02020603050405020304" pitchFamily="18" charset="0"/>
                <a:ea typeface="標楷體" panose="03000509000000000000" pitchFamily="65" charset="-120"/>
                <a:cs typeface="Times New Roman" panose="02020603050405020304" pitchFamily="18" charset="0"/>
              </a:rPr>
              <a:t>12</a:t>
            </a:fld>
            <a:endParaRPr kumimoji="1"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文字方塊 6">
            <a:extLst>
              <a:ext uri="{FF2B5EF4-FFF2-40B4-BE49-F238E27FC236}">
                <a16:creationId xmlns:a16="http://schemas.microsoft.com/office/drawing/2014/main" id="{2BC05E55-6CF0-DA4D-84B2-99BBE487F490}"/>
              </a:ext>
            </a:extLst>
          </p:cNvPr>
          <p:cNvSpPr txBox="1"/>
          <p:nvPr/>
        </p:nvSpPr>
        <p:spPr>
          <a:xfrm>
            <a:off x="357823" y="1046034"/>
            <a:ext cx="11491954" cy="830997"/>
          </a:xfrm>
          <a:prstGeom prst="rect">
            <a:avLst/>
          </a:prstGeom>
          <a:noFill/>
        </p:spPr>
        <p:txBody>
          <a:bodyPr wrap="square" rtlCol="0">
            <a:spAutoFit/>
          </a:bodyPr>
          <a:lstStyle/>
          <a:p>
            <a:r>
              <a:rPr lang="en" altLang="zh-TW" sz="2400" dirty="0">
                <a:latin typeface="Times New Roman" panose="02020603050405020304" pitchFamily="18" charset="0"/>
                <a:ea typeface="標楷體" panose="03000509000000000000" pitchFamily="65" charset="-120"/>
                <a:cs typeface="Times New Roman" panose="02020603050405020304" pitchFamily="18" charset="0"/>
              </a:rPr>
              <a:t>ARIMA </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模式最早由 </a:t>
            </a:r>
            <a:r>
              <a:rPr lang="en" altLang="zh-TW" sz="2400" dirty="0">
                <a:latin typeface="Times New Roman" panose="02020603050405020304" pitchFamily="18" charset="0"/>
                <a:ea typeface="標楷體" panose="03000509000000000000" pitchFamily="65" charset="-120"/>
                <a:cs typeface="Times New Roman" panose="02020603050405020304" pitchFamily="18" charset="0"/>
              </a:rPr>
              <a:t>Box and Jenkin (1977) </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提出 ，</a:t>
            </a:r>
            <a:r>
              <a:rPr lang="zh-TW" altLang="zh-TW" sz="2400" dirty="0">
                <a:latin typeface="Times New Roman" panose="02020603050405020304" pitchFamily="18" charset="0"/>
                <a:ea typeface="標楷體" panose="03000509000000000000" pitchFamily="65" charset="-120"/>
                <a:cs typeface="Times New Roman" panose="02020603050405020304" pitchFamily="18" charset="0"/>
              </a:rPr>
              <a:t>摘列</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相關</a:t>
            </a:r>
            <a:r>
              <a:rPr lang="zh-TW" altLang="zh-TW" sz="2400" dirty="0">
                <a:latin typeface="Times New Roman" panose="02020603050405020304" pitchFamily="18" charset="0"/>
                <a:ea typeface="標楷體" panose="03000509000000000000" pitchFamily="65" charset="-120"/>
                <a:cs typeface="Times New Roman" panose="02020603050405020304" pitchFamily="18" charset="0"/>
              </a:rPr>
              <a:t>學者提出</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的</a:t>
            </a:r>
            <a:r>
              <a:rPr lang="en" altLang="zh-TW" sz="2400" dirty="0">
                <a:latin typeface="Times New Roman" panose="02020603050405020304" pitchFamily="18" charset="0"/>
                <a:ea typeface="標楷體" panose="03000509000000000000" pitchFamily="65" charset="-120"/>
                <a:cs typeface="Times New Roman" panose="02020603050405020304" pitchFamily="18" charset="0"/>
              </a:rPr>
              <a:t>ARIMA</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模型，</a:t>
            </a:r>
            <a:r>
              <a:rPr lang="zh-TW" altLang="zh-TW" sz="2400" dirty="0">
                <a:latin typeface="Times New Roman" panose="02020603050405020304" pitchFamily="18" charset="0"/>
                <a:ea typeface="標楷體" panose="03000509000000000000" pitchFamily="65" charset="-120"/>
                <a:cs typeface="Times New Roman" panose="02020603050405020304" pitchFamily="18" charset="0"/>
              </a:rPr>
              <a:t>統整如</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下表</a:t>
            </a:r>
            <a:endParaRPr kumimoji="1" lang="zh-TW" altLang="en-US" sz="2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圓角矩形 7">
            <a:extLst>
              <a:ext uri="{FF2B5EF4-FFF2-40B4-BE49-F238E27FC236}">
                <a16:creationId xmlns:a16="http://schemas.microsoft.com/office/drawing/2014/main" id="{61F731DE-CBC9-4B46-9416-96F93FBEECB3}"/>
              </a:ext>
            </a:extLst>
          </p:cNvPr>
          <p:cNvSpPr/>
          <p:nvPr/>
        </p:nvSpPr>
        <p:spPr>
          <a:xfrm>
            <a:off x="248638" y="2297521"/>
            <a:ext cx="11665857" cy="102795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grpSp>
        <p:nvGrpSpPr>
          <p:cNvPr id="46" name="群組 45">
            <a:extLst>
              <a:ext uri="{FF2B5EF4-FFF2-40B4-BE49-F238E27FC236}">
                <a16:creationId xmlns:a16="http://schemas.microsoft.com/office/drawing/2014/main" id="{B4C8CF3F-863D-764C-9AB9-18C8D1C44FD9}"/>
              </a:ext>
            </a:extLst>
          </p:cNvPr>
          <p:cNvGrpSpPr/>
          <p:nvPr/>
        </p:nvGrpSpPr>
        <p:grpSpPr>
          <a:xfrm>
            <a:off x="7453498" y="26803"/>
            <a:ext cx="4738502" cy="872280"/>
            <a:chOff x="7453498" y="26803"/>
            <a:chExt cx="4738502" cy="872280"/>
          </a:xfrm>
        </p:grpSpPr>
        <p:grpSp>
          <p:nvGrpSpPr>
            <p:cNvPr id="47" name="群組 46">
              <a:extLst>
                <a:ext uri="{FF2B5EF4-FFF2-40B4-BE49-F238E27FC236}">
                  <a16:creationId xmlns:a16="http://schemas.microsoft.com/office/drawing/2014/main" id="{4EEA5CC9-64F9-6542-B61A-DE91BF614023}"/>
                </a:ext>
              </a:extLst>
            </p:cNvPr>
            <p:cNvGrpSpPr/>
            <p:nvPr/>
          </p:nvGrpSpPr>
          <p:grpSpPr>
            <a:xfrm>
              <a:off x="7453498" y="26803"/>
              <a:ext cx="4738502" cy="872280"/>
              <a:chOff x="7453498" y="26803"/>
              <a:chExt cx="4738502" cy="872280"/>
            </a:xfrm>
          </p:grpSpPr>
          <p:sp>
            <p:nvSpPr>
              <p:cNvPr id="54" name="圆角矩形 3">
                <a:extLst>
                  <a:ext uri="{FF2B5EF4-FFF2-40B4-BE49-F238E27FC236}">
                    <a16:creationId xmlns:a16="http://schemas.microsoft.com/office/drawing/2014/main" id="{2A79AFFC-11E2-5141-A7EC-FB78F7A785C7}"/>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5" name="圆角矩形 6">
                <a:extLst>
                  <a:ext uri="{FF2B5EF4-FFF2-40B4-BE49-F238E27FC236}">
                    <a16:creationId xmlns:a16="http://schemas.microsoft.com/office/drawing/2014/main" id="{72C3054B-82B4-6140-ADC9-06E51E0E71BC}"/>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6" name="圆角矩形 8">
                <a:extLst>
                  <a:ext uri="{FF2B5EF4-FFF2-40B4-BE49-F238E27FC236}">
                    <a16:creationId xmlns:a16="http://schemas.microsoft.com/office/drawing/2014/main" id="{4F7BE3F4-AB6E-844D-B670-F56763C34FF4}"/>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7" name="圆角矩形 10">
                <a:extLst>
                  <a:ext uri="{FF2B5EF4-FFF2-40B4-BE49-F238E27FC236}">
                    <a16:creationId xmlns:a16="http://schemas.microsoft.com/office/drawing/2014/main" id="{89714736-6216-1A45-A02D-897D3B539F39}"/>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8" name="左箭头 4">
                <a:extLst>
                  <a:ext uri="{FF2B5EF4-FFF2-40B4-BE49-F238E27FC236}">
                    <a16:creationId xmlns:a16="http://schemas.microsoft.com/office/drawing/2014/main" id="{33DE4E32-1287-8146-801A-66D23995ABB5}"/>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cs typeface="Times New Roman" panose="02020603050405020304" pitchFamily="18" charset="0"/>
                </a:endParaRPr>
              </a:p>
            </p:txBody>
          </p:sp>
          <p:sp>
            <p:nvSpPr>
              <p:cNvPr id="59" name="圆角矩形 1">
                <a:extLst>
                  <a:ext uri="{FF2B5EF4-FFF2-40B4-BE49-F238E27FC236}">
                    <a16:creationId xmlns:a16="http://schemas.microsoft.com/office/drawing/2014/main" id="{382C3AA5-0BEE-6F41-A743-E31BD1E3E7EE}"/>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0" name="圆角矩形 1">
                <a:extLst>
                  <a:ext uri="{FF2B5EF4-FFF2-40B4-BE49-F238E27FC236}">
                    <a16:creationId xmlns:a16="http://schemas.microsoft.com/office/drawing/2014/main" id="{E6C79170-8B85-2B42-84AF-05CA7F238F55}"/>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1" name="圆角矩形 1">
                <a:extLst>
                  <a:ext uri="{FF2B5EF4-FFF2-40B4-BE49-F238E27FC236}">
                    <a16:creationId xmlns:a16="http://schemas.microsoft.com/office/drawing/2014/main" id="{C4E4049C-4254-804D-AFD2-4A942DA811E5}"/>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圆角矩形 1">
                <a:extLst>
                  <a:ext uri="{FF2B5EF4-FFF2-40B4-BE49-F238E27FC236}">
                    <a16:creationId xmlns:a16="http://schemas.microsoft.com/office/drawing/2014/main" id="{9EFC9799-5F1C-4442-8B4D-D6C84D262872}"/>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cs typeface="Times New Roman" panose="02020603050405020304" pitchFamily="18" charset="0"/>
                </a:endParaRPr>
              </a:p>
            </p:txBody>
          </p:sp>
          <p:sp>
            <p:nvSpPr>
              <p:cNvPr id="63" name="圆角矩形 3">
                <a:extLst>
                  <a:ext uri="{FF2B5EF4-FFF2-40B4-BE49-F238E27FC236}">
                    <a16:creationId xmlns:a16="http://schemas.microsoft.com/office/drawing/2014/main" id="{39E7FE72-A691-EE4C-9FEA-21708BFC171D}"/>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4" name="圆角矩形 1">
                <a:extLst>
                  <a:ext uri="{FF2B5EF4-FFF2-40B4-BE49-F238E27FC236}">
                    <a16:creationId xmlns:a16="http://schemas.microsoft.com/office/drawing/2014/main" id="{39CB10CA-F418-C244-86D7-328D5F5E08D8}"/>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grpSp>
        <p:grpSp>
          <p:nvGrpSpPr>
            <p:cNvPr id="48" name="群組 47">
              <a:extLst>
                <a:ext uri="{FF2B5EF4-FFF2-40B4-BE49-F238E27FC236}">
                  <a16:creationId xmlns:a16="http://schemas.microsoft.com/office/drawing/2014/main" id="{94CCD64E-93A3-0144-B74F-50DB389F08DF}"/>
                </a:ext>
              </a:extLst>
            </p:cNvPr>
            <p:cNvGrpSpPr/>
            <p:nvPr/>
          </p:nvGrpSpPr>
          <p:grpSpPr>
            <a:xfrm>
              <a:off x="7756266" y="137835"/>
              <a:ext cx="4199935" cy="739537"/>
              <a:chOff x="7756266" y="-244943"/>
              <a:chExt cx="4199935" cy="739537"/>
            </a:xfrm>
          </p:grpSpPr>
          <p:sp>
            <p:nvSpPr>
              <p:cNvPr id="49" name="TextBox 24">
                <a:extLst>
                  <a:ext uri="{FF2B5EF4-FFF2-40B4-BE49-F238E27FC236}">
                    <a16:creationId xmlns:a16="http://schemas.microsoft.com/office/drawing/2014/main" id="{117EACE4-04EF-E74B-BB50-38B0FEF470F4}"/>
                  </a:ext>
                </a:extLst>
              </p:cNvPr>
              <p:cNvSpPr txBox="1"/>
              <p:nvPr/>
            </p:nvSpPr>
            <p:spPr bwMode="auto">
              <a:xfrm>
                <a:off x="7756266" y="-152791"/>
                <a:ext cx="826590" cy="492443"/>
              </a:xfrm>
              <a:prstGeom prst="rect">
                <a:avLst/>
              </a:prstGeom>
              <a:noFill/>
            </p:spPr>
            <p:txBody>
              <a:bodyPr wrap="square">
                <a:spAutoFit/>
              </a:bodyPr>
              <a:lstStyle/>
              <a:p>
                <a:pPr algn="just">
                  <a:lnSpc>
                    <a:spcPct val="130000"/>
                  </a:lnSpc>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緒論</a:t>
                </a:r>
              </a:p>
            </p:txBody>
          </p:sp>
          <p:sp>
            <p:nvSpPr>
              <p:cNvPr id="50" name="TextBox 24">
                <a:extLst>
                  <a:ext uri="{FF2B5EF4-FFF2-40B4-BE49-F238E27FC236}">
                    <a16:creationId xmlns:a16="http://schemas.microsoft.com/office/drawing/2014/main" id="{46ECBEEE-B945-5A4A-A4E4-2F5453DFF725}"/>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文獻</a:t>
                </a:r>
                <a:endParaRPr lang="en-US" altLang="zh-CN"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探討</a:t>
                </a:r>
              </a:p>
            </p:txBody>
          </p:sp>
          <p:sp>
            <p:nvSpPr>
              <p:cNvPr id="51" name="TextBox 24">
                <a:extLst>
                  <a:ext uri="{FF2B5EF4-FFF2-40B4-BE49-F238E27FC236}">
                    <a16:creationId xmlns:a16="http://schemas.microsoft.com/office/drawing/2014/main" id="{6F86FFA4-8882-2D4F-9FD9-AE3EB51601EA}"/>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2" name="TextBox 24">
                <a:extLst>
                  <a:ext uri="{FF2B5EF4-FFF2-40B4-BE49-F238E27FC236}">
                    <a16:creationId xmlns:a16="http://schemas.microsoft.com/office/drawing/2014/main" id="{9C0428AA-B65F-3A4B-B0AB-64019C943EE7}"/>
                  </a:ext>
                </a:extLst>
              </p:cNvPr>
              <p:cNvSpPr txBox="1"/>
              <p:nvPr/>
            </p:nvSpPr>
            <p:spPr bwMode="auto">
              <a:xfrm>
                <a:off x="10104638" y="-233390"/>
                <a:ext cx="936261"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實證</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3" name="TextBox 24">
                <a:extLst>
                  <a:ext uri="{FF2B5EF4-FFF2-40B4-BE49-F238E27FC236}">
                    <a16:creationId xmlns:a16="http://schemas.microsoft.com/office/drawing/2014/main" id="{73CFB3CB-85C3-054F-B69B-9D002FD39F92}"/>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結論與</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建議</a:t>
                </a:r>
                <a:endPar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grpSp>
    </p:spTree>
    <p:extLst>
      <p:ext uri="{BB962C8B-B14F-4D97-AF65-F5344CB8AC3E}">
        <p14:creationId xmlns:p14="http://schemas.microsoft.com/office/powerpoint/2010/main" val="2537072780"/>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2F2A76CF-0215-8A48-84DD-8A51DD3214B2}"/>
              </a:ext>
            </a:extLst>
          </p:cNvPr>
          <p:cNvPicPr>
            <a:picLocks noChangeAspect="1"/>
          </p:cNvPicPr>
          <p:nvPr/>
        </p:nvPicPr>
        <p:blipFill>
          <a:blip r:embed="rId2"/>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9C3E22CC-23C4-544F-8EC1-C017E80BA5F5}"/>
              </a:ext>
            </a:extLst>
          </p:cNvPr>
          <p:cNvSpPr/>
          <p:nvPr/>
        </p:nvSpPr>
        <p:spPr>
          <a:xfrm>
            <a:off x="258300" y="182240"/>
            <a:ext cx="1552028" cy="707886"/>
          </a:xfrm>
          <a:prstGeom prst="rect">
            <a:avLst/>
          </a:prstGeom>
          <a:noFill/>
        </p:spPr>
        <p:txBody>
          <a:bodyPr wrap="none" lIns="91440" tIns="45720" rIns="91440" bIns="45720">
            <a:spAutoFit/>
          </a:bodyPr>
          <a:lstStyle/>
          <a:p>
            <a:pPr algn="ctr"/>
            <a:r>
              <a:rPr kumimoji="1" lang="en-US" altLang="zh-TW"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LSTM</a:t>
            </a:r>
            <a:endParaRPr kumimoji="1" lang="zh-TW"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96507FC5-D7BF-704F-9CE7-7545B5C6BA52}"/>
              </a:ext>
            </a:extLst>
          </p:cNvPr>
          <p:cNvGraphicFramePr>
            <a:graphicFrameLocks noGrp="1"/>
          </p:cNvGraphicFramePr>
          <p:nvPr>
            <p:extLst>
              <p:ext uri="{D42A27DB-BD31-4B8C-83A1-F6EECF244321}">
                <p14:modId xmlns:p14="http://schemas.microsoft.com/office/powerpoint/2010/main" val="1029938337"/>
              </p:ext>
            </p:extLst>
          </p:nvPr>
        </p:nvGraphicFramePr>
        <p:xfrm>
          <a:off x="267451" y="2610874"/>
          <a:ext cx="11537865" cy="3408406"/>
        </p:xfrm>
        <a:graphic>
          <a:graphicData uri="http://schemas.openxmlformats.org/drawingml/2006/table">
            <a:tbl>
              <a:tblPr firstRow="1" firstCol="1" bandRow="1">
                <a:tableStyleId>{5940675A-B579-460E-94D1-54222C63F5DA}</a:tableStyleId>
              </a:tblPr>
              <a:tblGrid>
                <a:gridCol w="836503">
                  <a:extLst>
                    <a:ext uri="{9D8B030D-6E8A-4147-A177-3AD203B41FA5}">
                      <a16:colId xmlns:a16="http://schemas.microsoft.com/office/drawing/2014/main" val="571296848"/>
                    </a:ext>
                  </a:extLst>
                </a:gridCol>
                <a:gridCol w="2310047">
                  <a:extLst>
                    <a:ext uri="{9D8B030D-6E8A-4147-A177-3AD203B41FA5}">
                      <a16:colId xmlns:a16="http://schemas.microsoft.com/office/drawing/2014/main" val="3357555189"/>
                    </a:ext>
                  </a:extLst>
                </a:gridCol>
                <a:gridCol w="2813388">
                  <a:extLst>
                    <a:ext uri="{9D8B030D-6E8A-4147-A177-3AD203B41FA5}">
                      <a16:colId xmlns:a16="http://schemas.microsoft.com/office/drawing/2014/main" val="3372753128"/>
                    </a:ext>
                  </a:extLst>
                </a:gridCol>
                <a:gridCol w="1373381">
                  <a:extLst>
                    <a:ext uri="{9D8B030D-6E8A-4147-A177-3AD203B41FA5}">
                      <a16:colId xmlns:a16="http://schemas.microsoft.com/office/drawing/2014/main" val="3203677827"/>
                    </a:ext>
                  </a:extLst>
                </a:gridCol>
                <a:gridCol w="4204546">
                  <a:extLst>
                    <a:ext uri="{9D8B030D-6E8A-4147-A177-3AD203B41FA5}">
                      <a16:colId xmlns:a16="http://schemas.microsoft.com/office/drawing/2014/main" val="613931581"/>
                    </a:ext>
                  </a:extLst>
                </a:gridCol>
              </a:tblGrid>
              <a:tr h="390886">
                <a:tc>
                  <a:txBody>
                    <a:bodyPr/>
                    <a:lstStyle/>
                    <a:p>
                      <a:pPr indent="0" algn="ctr" hangingPunct="0">
                        <a:lnSpc>
                          <a:spcPct val="100000"/>
                        </a:lnSpc>
                        <a:spcAft>
                          <a:spcPts val="0"/>
                        </a:spcAft>
                      </a:pPr>
                      <a:r>
                        <a:rPr lang="zh-TW" sz="2200" b="0" i="0" kern="100" dirty="0">
                          <a:effectLst/>
                          <a:latin typeface="標楷體" panose="03000509000000000000" pitchFamily="65" charset="-120"/>
                          <a:ea typeface="標楷體" panose="03000509000000000000" pitchFamily="65" charset="-120"/>
                        </a:rPr>
                        <a:t>項次</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8790" marR="58790" marT="0" marB="0" anchor="ctr"/>
                </a:tc>
                <a:tc>
                  <a:txBody>
                    <a:bodyPr/>
                    <a:lstStyle/>
                    <a:p>
                      <a:pPr indent="0" algn="ctr" hangingPunct="0">
                        <a:lnSpc>
                          <a:spcPct val="100000"/>
                        </a:lnSpc>
                        <a:spcAft>
                          <a:spcPts val="0"/>
                        </a:spcAft>
                      </a:pPr>
                      <a:r>
                        <a:rPr lang="zh-TW" sz="2200" b="0" i="0" kern="100" dirty="0">
                          <a:effectLst/>
                          <a:latin typeface="標楷體" panose="03000509000000000000" pitchFamily="65" charset="-120"/>
                          <a:ea typeface="標楷體" panose="03000509000000000000" pitchFamily="65" charset="-120"/>
                        </a:rPr>
                        <a:t>研究者</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8790" marR="58790" marT="0" marB="0" anchor="ctr"/>
                </a:tc>
                <a:tc>
                  <a:txBody>
                    <a:bodyPr/>
                    <a:lstStyle/>
                    <a:p>
                      <a:pPr indent="0" algn="ctr" hangingPunct="0">
                        <a:lnSpc>
                          <a:spcPct val="100000"/>
                        </a:lnSpc>
                        <a:spcAft>
                          <a:spcPts val="0"/>
                        </a:spcAft>
                      </a:pPr>
                      <a:r>
                        <a:rPr lang="zh-TW" sz="2200" b="0" i="0" kern="100" dirty="0">
                          <a:effectLst/>
                          <a:latin typeface="標楷體" panose="03000509000000000000" pitchFamily="65" charset="-120"/>
                          <a:ea typeface="標楷體" panose="03000509000000000000" pitchFamily="65" charset="-120"/>
                        </a:rPr>
                        <a:t>論文及學刊</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8790" marR="58790" marT="0" marB="0" anchor="ctr"/>
                </a:tc>
                <a:tc>
                  <a:txBody>
                    <a:bodyPr/>
                    <a:lstStyle/>
                    <a:p>
                      <a:pPr indent="0" algn="ctr" hangingPunct="0">
                        <a:lnSpc>
                          <a:spcPct val="100000"/>
                        </a:lnSpc>
                        <a:spcAft>
                          <a:spcPts val="0"/>
                        </a:spcAft>
                      </a:pPr>
                      <a:r>
                        <a:rPr lang="zh-TW" sz="2200" b="0" i="0" kern="100" dirty="0">
                          <a:effectLst/>
                          <a:latin typeface="標楷體" panose="03000509000000000000" pitchFamily="65" charset="-120"/>
                          <a:ea typeface="標楷體" panose="03000509000000000000" pitchFamily="65" charset="-120"/>
                        </a:rPr>
                        <a:t>研究方法</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8790" marR="58790" marT="0" marB="0" anchor="ctr"/>
                </a:tc>
                <a:tc>
                  <a:txBody>
                    <a:bodyPr/>
                    <a:lstStyle/>
                    <a:p>
                      <a:pPr indent="0" algn="ctr" hangingPunct="0">
                        <a:lnSpc>
                          <a:spcPct val="100000"/>
                        </a:lnSpc>
                        <a:spcAft>
                          <a:spcPts val="0"/>
                        </a:spcAft>
                      </a:pPr>
                      <a:r>
                        <a:rPr lang="zh-TW" sz="2200" b="0" i="0" kern="100" dirty="0">
                          <a:effectLst/>
                          <a:latin typeface="標楷體" panose="03000509000000000000" pitchFamily="65" charset="-120"/>
                          <a:ea typeface="標楷體" panose="03000509000000000000" pitchFamily="65" charset="-120"/>
                        </a:rPr>
                        <a:t>研究結果</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8790" marR="58790" marT="0" marB="0" anchor="ctr"/>
                </a:tc>
                <a:extLst>
                  <a:ext uri="{0D108BD9-81ED-4DB2-BD59-A6C34878D82A}">
                    <a16:rowId xmlns:a16="http://schemas.microsoft.com/office/drawing/2014/main" val="2169256812"/>
                  </a:ext>
                </a:extLst>
              </a:tr>
              <a:tr h="1123306">
                <a:tc>
                  <a:txBody>
                    <a:bodyPr/>
                    <a:lstStyle/>
                    <a:p>
                      <a:pPr indent="127000" algn="ctr" hangingPunct="0">
                        <a:lnSpc>
                          <a:spcPct val="150000"/>
                        </a:lnSpc>
                        <a:spcAft>
                          <a:spcPts val="0"/>
                        </a:spcAft>
                      </a:pPr>
                      <a:r>
                        <a:rPr lang="en-US" sz="2200" b="0" i="0" kern="100">
                          <a:effectLst/>
                          <a:latin typeface="標楷體" panose="03000509000000000000" pitchFamily="65" charset="-120"/>
                          <a:ea typeface="標楷體" panose="03000509000000000000" pitchFamily="65" charset="-120"/>
                        </a:rPr>
                        <a:t>1</a:t>
                      </a:r>
                      <a:endParaRPr lang="zh-TW" sz="2200" b="0" i="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58790" marR="58790" marT="0" marB="0" anchor="ctr"/>
                </a:tc>
                <a:tc>
                  <a:txBody>
                    <a:bodyPr/>
                    <a:lstStyle/>
                    <a:p>
                      <a:pPr indent="0" algn="l" hangingPunct="0">
                        <a:lnSpc>
                          <a:spcPct val="100000"/>
                        </a:lnSpc>
                        <a:spcAft>
                          <a:spcPts val="0"/>
                        </a:spcAft>
                      </a:pPr>
                      <a:r>
                        <a:rPr lang="en-US" sz="2200" b="0" i="0" kern="100" dirty="0">
                          <a:effectLst/>
                          <a:latin typeface="標楷體" panose="03000509000000000000" pitchFamily="65" charset="-120"/>
                          <a:ea typeface="標楷體" panose="03000509000000000000" pitchFamily="65" charset="-120"/>
                        </a:rPr>
                        <a:t>Hu et al (2019) </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0" algn="l" hangingPunct="0">
                        <a:lnSpc>
                          <a:spcPct val="100000"/>
                        </a:lnSpc>
                        <a:spcAft>
                          <a:spcPts val="0"/>
                        </a:spcAft>
                      </a:pPr>
                      <a:r>
                        <a:rPr lang="zh-TW" sz="2200" b="0" i="0" kern="100" dirty="0">
                          <a:effectLst/>
                          <a:latin typeface="標楷體" panose="03000509000000000000" pitchFamily="65" charset="-120"/>
                          <a:ea typeface="標楷體" panose="03000509000000000000" pitchFamily="65" charset="-120"/>
                        </a:rPr>
                        <a:t>具有知識嵌入的基於注意力的擴展</a:t>
                      </a:r>
                      <a:r>
                        <a:rPr lang="en-US" sz="2200" b="0" i="0" kern="100" dirty="0">
                          <a:effectLst/>
                          <a:latin typeface="標楷體" panose="03000509000000000000" pitchFamily="65" charset="-120"/>
                          <a:ea typeface="標楷體" panose="03000509000000000000" pitchFamily="65" charset="-120"/>
                        </a:rPr>
                        <a:t>LSTM</a:t>
                      </a:r>
                      <a:r>
                        <a:rPr lang="zh-TW" sz="2200" b="0" i="0" kern="100" dirty="0">
                          <a:effectLst/>
                          <a:latin typeface="標楷體" panose="03000509000000000000" pitchFamily="65" charset="-120"/>
                          <a:ea typeface="標楷體" panose="03000509000000000000" pitchFamily="65" charset="-120"/>
                        </a:rPr>
                        <a:t>，用於方面級別的情感分析</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0" algn="ctr" hangingPunct="0">
                        <a:lnSpc>
                          <a:spcPct val="100000"/>
                        </a:lnSpc>
                        <a:spcAft>
                          <a:spcPts val="0"/>
                        </a:spcAft>
                      </a:pPr>
                      <a:r>
                        <a:rPr lang="en-US" sz="2200" b="0" i="0" kern="100" dirty="0">
                          <a:effectLst/>
                          <a:latin typeface="標楷體" panose="03000509000000000000" pitchFamily="65" charset="-120"/>
                          <a:ea typeface="標楷體" panose="03000509000000000000" pitchFamily="65" charset="-120"/>
                        </a:rPr>
                        <a:t>LTSM</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0" algn="l" hangingPunct="0">
                        <a:lnSpc>
                          <a:spcPct val="100000"/>
                        </a:lnSpc>
                        <a:spcAft>
                          <a:spcPts val="0"/>
                        </a:spcAft>
                      </a:pPr>
                      <a:r>
                        <a:rPr lang="zh-TW" sz="2200" b="0" i="0" kern="100" dirty="0">
                          <a:effectLst/>
                          <a:latin typeface="標楷體" panose="03000509000000000000" pitchFamily="65" charset="-120"/>
                          <a:ea typeface="標楷體" panose="03000509000000000000" pitchFamily="65" charset="-120"/>
                        </a:rPr>
                        <a:t>一種基於注意力機制的</a:t>
                      </a:r>
                      <a:r>
                        <a:rPr lang="en-US" sz="2200" b="0" i="0" kern="100" dirty="0">
                          <a:effectLst/>
                          <a:latin typeface="標楷體" panose="03000509000000000000" pitchFamily="65" charset="-120"/>
                          <a:ea typeface="標楷體" panose="03000509000000000000" pitchFamily="65" charset="-120"/>
                        </a:rPr>
                        <a:t>LSTM</a:t>
                      </a:r>
                      <a:r>
                        <a:rPr lang="zh-TW" sz="2200" b="0" i="0" kern="100" dirty="0">
                          <a:effectLst/>
                          <a:latin typeface="標楷體" panose="03000509000000000000" pitchFamily="65" charset="-120"/>
                          <a:ea typeface="標楷體" panose="03000509000000000000" pitchFamily="65" charset="-120"/>
                        </a:rPr>
                        <a:t>擴展，將顯性知識與隱性知識相結合，以提高水平情感分析模型的準確性</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0907219"/>
                  </a:ext>
                </a:extLst>
              </a:tr>
              <a:tr h="1509072">
                <a:tc>
                  <a:txBody>
                    <a:bodyPr/>
                    <a:lstStyle/>
                    <a:p>
                      <a:pPr indent="127000" algn="ctr" hangingPunct="0">
                        <a:lnSpc>
                          <a:spcPct val="150000"/>
                        </a:lnSpc>
                        <a:spcAft>
                          <a:spcPts val="0"/>
                        </a:spcAft>
                      </a:pPr>
                      <a:r>
                        <a:rPr lang="en-US" sz="2200" b="0" i="0" kern="100">
                          <a:effectLst/>
                          <a:latin typeface="標楷體" panose="03000509000000000000" pitchFamily="65" charset="-120"/>
                          <a:ea typeface="標楷體" panose="03000509000000000000" pitchFamily="65" charset="-120"/>
                        </a:rPr>
                        <a:t>2</a:t>
                      </a:r>
                      <a:endParaRPr lang="zh-TW" sz="2200" b="0" i="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58790" marR="58790" marT="0" marB="0" anchor="ctr"/>
                </a:tc>
                <a:tc>
                  <a:txBody>
                    <a:bodyPr/>
                    <a:lstStyle/>
                    <a:p>
                      <a:pPr indent="0" algn="l" hangingPunct="0">
                        <a:lnSpc>
                          <a:spcPct val="100000"/>
                        </a:lnSpc>
                        <a:spcAft>
                          <a:spcPts val="0"/>
                        </a:spcAft>
                      </a:pPr>
                      <a:r>
                        <a:rPr lang="en-US" sz="2200" b="0" i="0" kern="100" dirty="0" err="1">
                          <a:effectLst/>
                          <a:latin typeface="標楷體" panose="03000509000000000000" pitchFamily="65" charset="-120"/>
                          <a:ea typeface="標楷體" panose="03000509000000000000" pitchFamily="65" charset="-120"/>
                        </a:rPr>
                        <a:t>Xiong</a:t>
                      </a:r>
                      <a:r>
                        <a:rPr lang="en-US" sz="2200" b="0" i="0" kern="100" dirty="0">
                          <a:effectLst/>
                          <a:latin typeface="標楷體" panose="03000509000000000000" pitchFamily="65" charset="-120"/>
                          <a:ea typeface="標楷體" panose="03000509000000000000" pitchFamily="65" charset="-120"/>
                        </a:rPr>
                        <a:t> et al (2019) </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0" algn="l" hangingPunct="0">
                        <a:lnSpc>
                          <a:spcPct val="100000"/>
                        </a:lnSpc>
                        <a:spcAft>
                          <a:spcPts val="0"/>
                        </a:spcAft>
                      </a:pPr>
                      <a:r>
                        <a:rPr lang="zh-TW" sz="2200" b="0" i="0" kern="100" dirty="0">
                          <a:effectLst/>
                          <a:latin typeface="標楷體" panose="03000509000000000000" pitchFamily="65" charset="-120"/>
                          <a:ea typeface="標楷體" panose="03000509000000000000" pitchFamily="65" charset="-120"/>
                        </a:rPr>
                        <a:t>使用</a:t>
                      </a:r>
                      <a:r>
                        <a:rPr lang="en-US" sz="2200" b="0" i="0" kern="100" dirty="0">
                          <a:effectLst/>
                          <a:latin typeface="標楷體" panose="03000509000000000000" pitchFamily="65" charset="-120"/>
                          <a:ea typeface="標楷體" panose="03000509000000000000" pitchFamily="65" charset="-120"/>
                        </a:rPr>
                        <a:t>LSTM</a:t>
                      </a:r>
                      <a:r>
                        <a:rPr lang="zh-TW" sz="2200" b="0" i="0" kern="100" dirty="0">
                          <a:effectLst/>
                          <a:latin typeface="標楷體" panose="03000509000000000000" pitchFamily="65" charset="-120"/>
                          <a:ea typeface="標楷體" panose="03000509000000000000" pitchFamily="65" charset="-120"/>
                        </a:rPr>
                        <a:t>預測</a:t>
                      </a:r>
                      <a:r>
                        <a:rPr lang="en-US" sz="2200" b="0" i="0" kern="100" dirty="0">
                          <a:effectLst/>
                          <a:latin typeface="標楷體" panose="03000509000000000000" pitchFamily="65" charset="-120"/>
                          <a:ea typeface="標楷體" panose="03000509000000000000" pitchFamily="65" charset="-120"/>
                        </a:rPr>
                        <a:t>MOOC</a:t>
                      </a:r>
                      <a:r>
                        <a:rPr lang="zh-TW" sz="2200" b="0" i="0" kern="100" dirty="0">
                          <a:effectLst/>
                          <a:latin typeface="標楷體" panose="03000509000000000000" pitchFamily="65" charset="-120"/>
                          <a:ea typeface="標楷體" panose="03000509000000000000" pitchFamily="65" charset="-120"/>
                        </a:rPr>
                        <a:t>中的學習狀態</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0" algn="ctr" hangingPunct="0">
                        <a:lnSpc>
                          <a:spcPct val="100000"/>
                        </a:lnSpc>
                        <a:spcAft>
                          <a:spcPts val="0"/>
                        </a:spcAft>
                      </a:pPr>
                      <a:r>
                        <a:rPr lang="en-US" sz="2200" b="0" i="0" kern="100" dirty="0">
                          <a:effectLst/>
                          <a:latin typeface="標楷體" panose="03000509000000000000" pitchFamily="65" charset="-120"/>
                          <a:ea typeface="標楷體" panose="03000509000000000000" pitchFamily="65" charset="-120"/>
                        </a:rPr>
                        <a:t>RNN-LSTM</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indent="0" algn="l" hangingPunct="0">
                        <a:lnSpc>
                          <a:spcPct val="100000"/>
                        </a:lnSpc>
                        <a:spcAft>
                          <a:spcPts val="0"/>
                        </a:spcAft>
                      </a:pPr>
                      <a:r>
                        <a:rPr lang="zh-TW" sz="2200" b="0" i="0" kern="100" dirty="0">
                          <a:effectLst/>
                          <a:latin typeface="標楷體" panose="03000509000000000000" pitchFamily="65" charset="-120"/>
                          <a:ea typeface="標楷體" panose="03000509000000000000" pitchFamily="65" charset="-120"/>
                        </a:rPr>
                        <a:t>本文的預測任務本質上是一個時間序列預測問題，因此本文提出了一種基於</a:t>
                      </a:r>
                      <a:r>
                        <a:rPr lang="en-US" sz="2200" b="0" i="0" kern="100" dirty="0">
                          <a:effectLst/>
                          <a:latin typeface="標楷體" panose="03000509000000000000" pitchFamily="65" charset="-120"/>
                          <a:ea typeface="標楷體" panose="03000509000000000000" pitchFamily="65" charset="-120"/>
                        </a:rPr>
                        <a:t>RNN-LSTM</a:t>
                      </a:r>
                      <a:r>
                        <a:rPr lang="zh-TW" sz="2200" b="0" i="0" kern="100" dirty="0">
                          <a:effectLst/>
                          <a:latin typeface="標楷體" panose="03000509000000000000" pitchFamily="65" charset="-120"/>
                          <a:ea typeface="標楷體" panose="03000509000000000000" pitchFamily="65" charset="-120"/>
                        </a:rPr>
                        <a:t>和優化技術的預測模型，平均值模型輸出的準確性約為</a:t>
                      </a:r>
                      <a:r>
                        <a:rPr lang="en-US" sz="2200" b="0" i="0" kern="100" dirty="0">
                          <a:effectLst/>
                          <a:latin typeface="標楷體" panose="03000509000000000000" pitchFamily="65" charset="-120"/>
                          <a:ea typeface="標楷體" panose="03000509000000000000" pitchFamily="65" charset="-120"/>
                        </a:rPr>
                        <a:t>90</a:t>
                      </a:r>
                      <a:r>
                        <a:rPr lang="zh-TW" sz="2200" b="0" i="0" kern="100" dirty="0">
                          <a:effectLst/>
                          <a:latin typeface="標楷體" panose="03000509000000000000" pitchFamily="65" charset="-120"/>
                          <a:ea typeface="標楷體" panose="03000509000000000000" pitchFamily="65" charset="-120"/>
                        </a:rPr>
                        <a:t>％</a:t>
                      </a:r>
                      <a:endParaRPr lang="zh-TW" sz="2200" b="0" i="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020164077"/>
                  </a:ext>
                </a:extLst>
              </a:tr>
            </a:tbl>
          </a:graphicData>
        </a:graphic>
      </p:graphicFrame>
      <p:sp>
        <p:nvSpPr>
          <p:cNvPr id="3" name="投影片編號版面配置區 2">
            <a:extLst>
              <a:ext uri="{FF2B5EF4-FFF2-40B4-BE49-F238E27FC236}">
                <a16:creationId xmlns:a16="http://schemas.microsoft.com/office/drawing/2014/main" id="{8CA55213-951A-2F4F-9DD3-0A944158DCD4}"/>
              </a:ext>
            </a:extLst>
          </p:cNvPr>
          <p:cNvSpPr>
            <a:spLocks noGrp="1"/>
          </p:cNvSpPr>
          <p:nvPr>
            <p:ph type="sldNum" sz="quarter" idx="12"/>
          </p:nvPr>
        </p:nvSpPr>
        <p:spPr/>
        <p:txBody>
          <a:bodyPr/>
          <a:lstStyle/>
          <a:p>
            <a:fld id="{1490CF33-D555-A345-BE28-C2DA5831FB31}" type="slidenum">
              <a:rPr kumimoji="1" lang="zh-TW" altLang="en-US" smtClean="0">
                <a:latin typeface="Times New Roman" panose="02020603050405020304" pitchFamily="18" charset="0"/>
                <a:ea typeface="標楷體" panose="03000509000000000000" pitchFamily="65" charset="-120"/>
                <a:cs typeface="Times New Roman" panose="02020603050405020304" pitchFamily="18" charset="0"/>
              </a:rPr>
              <a:t>13</a:t>
            </a:fld>
            <a:endParaRPr kumimoji="1"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文字方塊 6">
            <a:extLst>
              <a:ext uri="{FF2B5EF4-FFF2-40B4-BE49-F238E27FC236}">
                <a16:creationId xmlns:a16="http://schemas.microsoft.com/office/drawing/2014/main" id="{A9007604-BC14-2E42-9D04-331EED208784}"/>
              </a:ext>
            </a:extLst>
          </p:cNvPr>
          <p:cNvSpPr txBox="1"/>
          <p:nvPr/>
        </p:nvSpPr>
        <p:spPr>
          <a:xfrm>
            <a:off x="267450" y="1154649"/>
            <a:ext cx="11754220" cy="1200329"/>
          </a:xfrm>
          <a:prstGeom prst="rect">
            <a:avLst/>
          </a:prstGeom>
          <a:noFill/>
        </p:spPr>
        <p:txBody>
          <a:bodyPr wrap="square" rtlCol="0">
            <a:spAutoFit/>
          </a:bodyPr>
          <a:lstStyle/>
          <a:p>
            <a:r>
              <a:rPr lang="en" altLang="zh-TW" sz="2400" dirty="0">
                <a:latin typeface="Times New Roman" panose="02020603050405020304" pitchFamily="18" charset="0"/>
                <a:ea typeface="標楷體" panose="03000509000000000000" pitchFamily="65" charset="-120"/>
                <a:cs typeface="Times New Roman" panose="02020603050405020304" pitchFamily="18" charset="0"/>
              </a:rPr>
              <a:t>RNN</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對於長時間記憶因為無法處理梯度爆炸及梯度消失的問題，而</a:t>
            </a:r>
            <a:r>
              <a:rPr lang="en" altLang="zh-TW" sz="2400" dirty="0">
                <a:latin typeface="Times New Roman" panose="02020603050405020304" pitchFamily="18" charset="0"/>
                <a:ea typeface="標楷體" panose="03000509000000000000" pitchFamily="65" charset="-120"/>
                <a:cs typeface="Times New Roman" panose="02020603050405020304" pitchFamily="18" charset="0"/>
              </a:rPr>
              <a:t>LSTM </a:t>
            </a:r>
            <a:r>
              <a:rPr lang="zh-CN" altLang="en-US" sz="2400" dirty="0">
                <a:latin typeface="Times New Roman" panose="02020603050405020304" pitchFamily="18" charset="0"/>
                <a:ea typeface="標楷體" panose="03000509000000000000" pitchFamily="65" charset="-120"/>
                <a:cs typeface="Times New Roman" panose="02020603050405020304" pitchFamily="18" charset="0"/>
              </a:rPr>
              <a:t>的</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創新在於，他在神經元中加入了遺忘、更新及輸出三個步驟，進而大幅提高在長期記憶中的表現，相關文獻</a:t>
            </a:r>
            <a:r>
              <a:rPr lang="zh-TW" altLang="zh-TW" sz="2400" dirty="0">
                <a:latin typeface="Times New Roman" panose="02020603050405020304" pitchFamily="18" charset="0"/>
                <a:ea typeface="標楷體" panose="03000509000000000000" pitchFamily="65" charset="-120"/>
                <a:cs typeface="Times New Roman" panose="02020603050405020304" pitchFamily="18" charset="0"/>
              </a:rPr>
              <a:t>統整如</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下表</a:t>
            </a:r>
            <a:endParaRPr kumimoji="1" lang="zh-TW" altLang="en-US" sz="2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圓角矩形 7">
            <a:extLst>
              <a:ext uri="{FF2B5EF4-FFF2-40B4-BE49-F238E27FC236}">
                <a16:creationId xmlns:a16="http://schemas.microsoft.com/office/drawing/2014/main" id="{46859802-F5CA-B540-B0D9-0B730F8CF9AE}"/>
              </a:ext>
            </a:extLst>
          </p:cNvPr>
          <p:cNvSpPr/>
          <p:nvPr/>
        </p:nvSpPr>
        <p:spPr>
          <a:xfrm>
            <a:off x="267450" y="2974944"/>
            <a:ext cx="11537866" cy="138329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grpSp>
        <p:nvGrpSpPr>
          <p:cNvPr id="46" name="群組 45">
            <a:extLst>
              <a:ext uri="{FF2B5EF4-FFF2-40B4-BE49-F238E27FC236}">
                <a16:creationId xmlns:a16="http://schemas.microsoft.com/office/drawing/2014/main" id="{B4C8CF3F-863D-764C-9AB9-18C8D1C44FD9}"/>
              </a:ext>
            </a:extLst>
          </p:cNvPr>
          <p:cNvGrpSpPr/>
          <p:nvPr/>
        </p:nvGrpSpPr>
        <p:grpSpPr>
          <a:xfrm>
            <a:off x="7453498" y="26803"/>
            <a:ext cx="4738502" cy="872280"/>
            <a:chOff x="7453498" y="26803"/>
            <a:chExt cx="4738502" cy="872280"/>
          </a:xfrm>
        </p:grpSpPr>
        <p:grpSp>
          <p:nvGrpSpPr>
            <p:cNvPr id="47" name="群組 46">
              <a:extLst>
                <a:ext uri="{FF2B5EF4-FFF2-40B4-BE49-F238E27FC236}">
                  <a16:creationId xmlns:a16="http://schemas.microsoft.com/office/drawing/2014/main" id="{4EEA5CC9-64F9-6542-B61A-DE91BF614023}"/>
                </a:ext>
              </a:extLst>
            </p:cNvPr>
            <p:cNvGrpSpPr/>
            <p:nvPr/>
          </p:nvGrpSpPr>
          <p:grpSpPr>
            <a:xfrm>
              <a:off x="7453498" y="26803"/>
              <a:ext cx="4738502" cy="872280"/>
              <a:chOff x="7453498" y="26803"/>
              <a:chExt cx="4738502" cy="872280"/>
            </a:xfrm>
          </p:grpSpPr>
          <p:sp>
            <p:nvSpPr>
              <p:cNvPr id="54" name="圆角矩形 3">
                <a:extLst>
                  <a:ext uri="{FF2B5EF4-FFF2-40B4-BE49-F238E27FC236}">
                    <a16:creationId xmlns:a16="http://schemas.microsoft.com/office/drawing/2014/main" id="{2A79AFFC-11E2-5141-A7EC-FB78F7A785C7}"/>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5" name="圆角矩形 6">
                <a:extLst>
                  <a:ext uri="{FF2B5EF4-FFF2-40B4-BE49-F238E27FC236}">
                    <a16:creationId xmlns:a16="http://schemas.microsoft.com/office/drawing/2014/main" id="{72C3054B-82B4-6140-ADC9-06E51E0E71BC}"/>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6" name="圆角矩形 8">
                <a:extLst>
                  <a:ext uri="{FF2B5EF4-FFF2-40B4-BE49-F238E27FC236}">
                    <a16:creationId xmlns:a16="http://schemas.microsoft.com/office/drawing/2014/main" id="{4F7BE3F4-AB6E-844D-B670-F56763C34FF4}"/>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7" name="圆角矩形 10">
                <a:extLst>
                  <a:ext uri="{FF2B5EF4-FFF2-40B4-BE49-F238E27FC236}">
                    <a16:creationId xmlns:a16="http://schemas.microsoft.com/office/drawing/2014/main" id="{89714736-6216-1A45-A02D-897D3B539F39}"/>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58" name="左箭头 4">
                <a:extLst>
                  <a:ext uri="{FF2B5EF4-FFF2-40B4-BE49-F238E27FC236}">
                    <a16:creationId xmlns:a16="http://schemas.microsoft.com/office/drawing/2014/main" id="{33DE4E32-1287-8146-801A-66D23995ABB5}"/>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cs typeface="Times New Roman" panose="02020603050405020304" pitchFamily="18" charset="0"/>
                </a:endParaRPr>
              </a:p>
            </p:txBody>
          </p:sp>
          <p:sp>
            <p:nvSpPr>
              <p:cNvPr id="59" name="圆角矩形 1">
                <a:extLst>
                  <a:ext uri="{FF2B5EF4-FFF2-40B4-BE49-F238E27FC236}">
                    <a16:creationId xmlns:a16="http://schemas.microsoft.com/office/drawing/2014/main" id="{382C3AA5-0BEE-6F41-A743-E31BD1E3E7EE}"/>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0" name="圆角矩形 1">
                <a:extLst>
                  <a:ext uri="{FF2B5EF4-FFF2-40B4-BE49-F238E27FC236}">
                    <a16:creationId xmlns:a16="http://schemas.microsoft.com/office/drawing/2014/main" id="{E6C79170-8B85-2B42-84AF-05CA7F238F55}"/>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1" name="圆角矩形 1">
                <a:extLst>
                  <a:ext uri="{FF2B5EF4-FFF2-40B4-BE49-F238E27FC236}">
                    <a16:creationId xmlns:a16="http://schemas.microsoft.com/office/drawing/2014/main" id="{C4E4049C-4254-804D-AFD2-4A942DA811E5}"/>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2" name="圆角矩形 1">
                <a:extLst>
                  <a:ext uri="{FF2B5EF4-FFF2-40B4-BE49-F238E27FC236}">
                    <a16:creationId xmlns:a16="http://schemas.microsoft.com/office/drawing/2014/main" id="{9EFC9799-5F1C-4442-8B4D-D6C84D262872}"/>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cs typeface="Times New Roman" panose="02020603050405020304" pitchFamily="18" charset="0"/>
                </a:endParaRPr>
              </a:p>
            </p:txBody>
          </p:sp>
          <p:sp>
            <p:nvSpPr>
              <p:cNvPr id="63" name="圆角矩形 3">
                <a:extLst>
                  <a:ext uri="{FF2B5EF4-FFF2-40B4-BE49-F238E27FC236}">
                    <a16:creationId xmlns:a16="http://schemas.microsoft.com/office/drawing/2014/main" id="{39E7FE72-A691-EE4C-9FEA-21708BFC171D}"/>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4" name="圆角矩形 1">
                <a:extLst>
                  <a:ext uri="{FF2B5EF4-FFF2-40B4-BE49-F238E27FC236}">
                    <a16:creationId xmlns:a16="http://schemas.microsoft.com/office/drawing/2014/main" id="{39CB10CA-F418-C244-86D7-328D5F5E08D8}"/>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grpSp>
        <p:grpSp>
          <p:nvGrpSpPr>
            <p:cNvPr id="48" name="群組 47">
              <a:extLst>
                <a:ext uri="{FF2B5EF4-FFF2-40B4-BE49-F238E27FC236}">
                  <a16:creationId xmlns:a16="http://schemas.microsoft.com/office/drawing/2014/main" id="{94CCD64E-93A3-0144-B74F-50DB389F08DF}"/>
                </a:ext>
              </a:extLst>
            </p:cNvPr>
            <p:cNvGrpSpPr/>
            <p:nvPr/>
          </p:nvGrpSpPr>
          <p:grpSpPr>
            <a:xfrm>
              <a:off x="7756266" y="137835"/>
              <a:ext cx="4199935" cy="739537"/>
              <a:chOff x="7756266" y="-244943"/>
              <a:chExt cx="4199935" cy="739537"/>
            </a:xfrm>
          </p:grpSpPr>
          <p:sp>
            <p:nvSpPr>
              <p:cNvPr id="49" name="TextBox 24">
                <a:extLst>
                  <a:ext uri="{FF2B5EF4-FFF2-40B4-BE49-F238E27FC236}">
                    <a16:creationId xmlns:a16="http://schemas.microsoft.com/office/drawing/2014/main" id="{117EACE4-04EF-E74B-BB50-38B0FEF470F4}"/>
                  </a:ext>
                </a:extLst>
              </p:cNvPr>
              <p:cNvSpPr txBox="1"/>
              <p:nvPr/>
            </p:nvSpPr>
            <p:spPr bwMode="auto">
              <a:xfrm>
                <a:off x="7756266" y="-152791"/>
                <a:ext cx="826590" cy="492443"/>
              </a:xfrm>
              <a:prstGeom prst="rect">
                <a:avLst/>
              </a:prstGeom>
              <a:noFill/>
            </p:spPr>
            <p:txBody>
              <a:bodyPr wrap="square">
                <a:spAutoFit/>
              </a:bodyPr>
              <a:lstStyle/>
              <a:p>
                <a:pPr algn="just">
                  <a:lnSpc>
                    <a:spcPct val="130000"/>
                  </a:lnSpc>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緒論</a:t>
                </a:r>
              </a:p>
            </p:txBody>
          </p:sp>
          <p:sp>
            <p:nvSpPr>
              <p:cNvPr id="50" name="TextBox 24">
                <a:extLst>
                  <a:ext uri="{FF2B5EF4-FFF2-40B4-BE49-F238E27FC236}">
                    <a16:creationId xmlns:a16="http://schemas.microsoft.com/office/drawing/2014/main" id="{46ECBEEE-B945-5A4A-A4E4-2F5453DFF725}"/>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文獻</a:t>
                </a:r>
                <a:endParaRPr lang="en-US" altLang="zh-CN"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探討</a:t>
                </a:r>
              </a:p>
            </p:txBody>
          </p:sp>
          <p:sp>
            <p:nvSpPr>
              <p:cNvPr id="51" name="TextBox 24">
                <a:extLst>
                  <a:ext uri="{FF2B5EF4-FFF2-40B4-BE49-F238E27FC236}">
                    <a16:creationId xmlns:a16="http://schemas.microsoft.com/office/drawing/2014/main" id="{6F86FFA4-8882-2D4F-9FD9-AE3EB51601EA}"/>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2" name="TextBox 24">
                <a:extLst>
                  <a:ext uri="{FF2B5EF4-FFF2-40B4-BE49-F238E27FC236}">
                    <a16:creationId xmlns:a16="http://schemas.microsoft.com/office/drawing/2014/main" id="{9C0428AA-B65F-3A4B-B0AB-64019C943EE7}"/>
                  </a:ext>
                </a:extLst>
              </p:cNvPr>
              <p:cNvSpPr txBox="1"/>
              <p:nvPr/>
            </p:nvSpPr>
            <p:spPr bwMode="auto">
              <a:xfrm>
                <a:off x="10104638" y="-233390"/>
                <a:ext cx="936261"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實證</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3" name="TextBox 24">
                <a:extLst>
                  <a:ext uri="{FF2B5EF4-FFF2-40B4-BE49-F238E27FC236}">
                    <a16:creationId xmlns:a16="http://schemas.microsoft.com/office/drawing/2014/main" id="{73CFB3CB-85C3-054F-B69B-9D002FD39F92}"/>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結論與</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建議</a:t>
                </a:r>
                <a:endPar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grpSp>
    </p:spTree>
    <p:extLst>
      <p:ext uri="{BB962C8B-B14F-4D97-AF65-F5344CB8AC3E}">
        <p14:creationId xmlns:p14="http://schemas.microsoft.com/office/powerpoint/2010/main" val="710511934"/>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圖片 93">
            <a:extLst>
              <a:ext uri="{FF2B5EF4-FFF2-40B4-BE49-F238E27FC236}">
                <a16:creationId xmlns:a16="http://schemas.microsoft.com/office/drawing/2014/main" id="{DBE98472-015D-1941-BFC7-43BD8F34D2FE}"/>
              </a:ext>
            </a:extLst>
          </p:cNvPr>
          <p:cNvPicPr>
            <a:picLocks noChangeAspect="1"/>
          </p:cNvPicPr>
          <p:nvPr/>
        </p:nvPicPr>
        <p:blipFill>
          <a:blip r:embed="rId8"/>
          <a:stretch>
            <a:fillRect/>
          </a:stretch>
        </p:blipFill>
        <p:spPr>
          <a:xfrm>
            <a:off x="0" y="0"/>
            <a:ext cx="12192000" cy="6858000"/>
          </a:xfrm>
          <a:prstGeom prst="rect">
            <a:avLst/>
          </a:prstGeom>
        </p:spPr>
      </p:pic>
      <p:grpSp>
        <p:nvGrpSpPr>
          <p:cNvPr id="6" name="PA_chenying0907 5"/>
          <p:cNvGrpSpPr/>
          <p:nvPr>
            <p:custDataLst>
              <p:tags r:id="rId1"/>
            </p:custDataLst>
          </p:nvPr>
        </p:nvGrpSpPr>
        <p:grpSpPr>
          <a:xfrm>
            <a:off x="1499475" y="1349045"/>
            <a:ext cx="2489609" cy="2223464"/>
            <a:chOff x="6208713" y="1243013"/>
            <a:chExt cx="706438" cy="620713"/>
          </a:xfrm>
          <a:solidFill>
            <a:schemeClr val="tx1"/>
          </a:solidFill>
        </p:grpSpPr>
        <p:sp>
          <p:nvSpPr>
            <p:cNvPr id="7" name="chenying0907 804"/>
            <p:cNvSpPr>
              <a:spLocks/>
            </p:cNvSpPr>
            <p:nvPr/>
          </p:nvSpPr>
          <p:spPr bwMode="auto">
            <a:xfrm>
              <a:off x="6270626" y="1622425"/>
              <a:ext cx="26988" cy="68263"/>
            </a:xfrm>
            <a:custGeom>
              <a:avLst/>
              <a:gdLst/>
              <a:ahLst/>
              <a:cxnLst>
                <a:cxn ang="0">
                  <a:pos x="51" y="5"/>
                </a:cxn>
                <a:cxn ang="0">
                  <a:pos x="51" y="5"/>
                </a:cxn>
                <a:cxn ang="0">
                  <a:pos x="50" y="3"/>
                </a:cxn>
                <a:cxn ang="0">
                  <a:pos x="49" y="1"/>
                </a:cxn>
                <a:cxn ang="0">
                  <a:pos x="48" y="1"/>
                </a:cxn>
                <a:cxn ang="0">
                  <a:pos x="46" y="0"/>
                </a:cxn>
                <a:cxn ang="0">
                  <a:pos x="44" y="1"/>
                </a:cxn>
                <a:cxn ang="0">
                  <a:pos x="43" y="1"/>
                </a:cxn>
                <a:cxn ang="0">
                  <a:pos x="42" y="3"/>
                </a:cxn>
                <a:cxn ang="0">
                  <a:pos x="41" y="5"/>
                </a:cxn>
                <a:cxn ang="0">
                  <a:pos x="41" y="5"/>
                </a:cxn>
                <a:cxn ang="0">
                  <a:pos x="40" y="14"/>
                </a:cxn>
                <a:cxn ang="0">
                  <a:pos x="37" y="25"/>
                </a:cxn>
                <a:cxn ang="0">
                  <a:pos x="34" y="35"/>
                </a:cxn>
                <a:cxn ang="0">
                  <a:pos x="30" y="44"/>
                </a:cxn>
                <a:cxn ang="0">
                  <a:pos x="21" y="64"/>
                </a:cxn>
                <a:cxn ang="0">
                  <a:pos x="13" y="82"/>
                </a:cxn>
                <a:cxn ang="0">
                  <a:pos x="13" y="82"/>
                </a:cxn>
                <a:cxn ang="0">
                  <a:pos x="9" y="92"/>
                </a:cxn>
                <a:cxn ang="0">
                  <a:pos x="3" y="105"/>
                </a:cxn>
                <a:cxn ang="0">
                  <a:pos x="1" y="112"/>
                </a:cxn>
                <a:cxn ang="0">
                  <a:pos x="0" y="119"/>
                </a:cxn>
                <a:cxn ang="0">
                  <a:pos x="1" y="124"/>
                </a:cxn>
                <a:cxn ang="0">
                  <a:pos x="2" y="126"/>
                </a:cxn>
                <a:cxn ang="0">
                  <a:pos x="4" y="128"/>
                </a:cxn>
                <a:cxn ang="0">
                  <a:pos x="4" y="128"/>
                </a:cxn>
                <a:cxn ang="0">
                  <a:pos x="6" y="129"/>
                </a:cxn>
                <a:cxn ang="0">
                  <a:pos x="9" y="129"/>
                </a:cxn>
                <a:cxn ang="0">
                  <a:pos x="12" y="128"/>
                </a:cxn>
                <a:cxn ang="0">
                  <a:pos x="13" y="126"/>
                </a:cxn>
                <a:cxn ang="0">
                  <a:pos x="13" y="125"/>
                </a:cxn>
                <a:cxn ang="0">
                  <a:pos x="13" y="123"/>
                </a:cxn>
                <a:cxn ang="0">
                  <a:pos x="11" y="122"/>
                </a:cxn>
                <a:cxn ang="0">
                  <a:pos x="11" y="122"/>
                </a:cxn>
                <a:cxn ang="0">
                  <a:pos x="11" y="120"/>
                </a:cxn>
                <a:cxn ang="0">
                  <a:pos x="10" y="117"/>
                </a:cxn>
                <a:cxn ang="0">
                  <a:pos x="11" y="109"/>
                </a:cxn>
                <a:cxn ang="0">
                  <a:pos x="14" y="100"/>
                </a:cxn>
                <a:cxn ang="0">
                  <a:pos x="19" y="90"/>
                </a:cxn>
                <a:cxn ang="0">
                  <a:pos x="27" y="69"/>
                </a:cxn>
                <a:cxn ang="0">
                  <a:pos x="33" y="58"/>
                </a:cxn>
                <a:cxn ang="0">
                  <a:pos x="33" y="58"/>
                </a:cxn>
                <a:cxn ang="0">
                  <a:pos x="43" y="36"/>
                </a:cxn>
                <a:cxn ang="0">
                  <a:pos x="46" y="26"/>
                </a:cxn>
                <a:cxn ang="0">
                  <a:pos x="49" y="14"/>
                </a:cxn>
                <a:cxn ang="0">
                  <a:pos x="49" y="14"/>
                </a:cxn>
                <a:cxn ang="0">
                  <a:pos x="50" y="13"/>
                </a:cxn>
                <a:cxn ang="0">
                  <a:pos x="51" y="11"/>
                </a:cxn>
                <a:cxn ang="0">
                  <a:pos x="51" y="5"/>
                </a:cxn>
              </a:cxnLst>
              <a:rect l="0" t="0" r="r" b="b"/>
              <a:pathLst>
                <a:path w="51" h="129">
                  <a:moveTo>
                    <a:pt x="51" y="5"/>
                  </a:moveTo>
                  <a:lnTo>
                    <a:pt x="51" y="5"/>
                  </a:lnTo>
                  <a:lnTo>
                    <a:pt x="50" y="3"/>
                  </a:lnTo>
                  <a:lnTo>
                    <a:pt x="49" y="1"/>
                  </a:lnTo>
                  <a:lnTo>
                    <a:pt x="48" y="1"/>
                  </a:lnTo>
                  <a:lnTo>
                    <a:pt x="46" y="0"/>
                  </a:lnTo>
                  <a:lnTo>
                    <a:pt x="44" y="1"/>
                  </a:lnTo>
                  <a:lnTo>
                    <a:pt x="43" y="1"/>
                  </a:lnTo>
                  <a:lnTo>
                    <a:pt x="42" y="3"/>
                  </a:lnTo>
                  <a:lnTo>
                    <a:pt x="41" y="5"/>
                  </a:lnTo>
                  <a:lnTo>
                    <a:pt x="41" y="5"/>
                  </a:lnTo>
                  <a:lnTo>
                    <a:pt x="40" y="14"/>
                  </a:lnTo>
                  <a:lnTo>
                    <a:pt x="37" y="25"/>
                  </a:lnTo>
                  <a:lnTo>
                    <a:pt x="34" y="35"/>
                  </a:lnTo>
                  <a:lnTo>
                    <a:pt x="30" y="44"/>
                  </a:lnTo>
                  <a:lnTo>
                    <a:pt x="21" y="64"/>
                  </a:lnTo>
                  <a:lnTo>
                    <a:pt x="13" y="82"/>
                  </a:lnTo>
                  <a:lnTo>
                    <a:pt x="13" y="82"/>
                  </a:lnTo>
                  <a:lnTo>
                    <a:pt x="9" y="92"/>
                  </a:lnTo>
                  <a:lnTo>
                    <a:pt x="3" y="105"/>
                  </a:lnTo>
                  <a:lnTo>
                    <a:pt x="1" y="112"/>
                  </a:lnTo>
                  <a:lnTo>
                    <a:pt x="0" y="119"/>
                  </a:lnTo>
                  <a:lnTo>
                    <a:pt x="1" y="124"/>
                  </a:lnTo>
                  <a:lnTo>
                    <a:pt x="2" y="126"/>
                  </a:lnTo>
                  <a:lnTo>
                    <a:pt x="4" y="128"/>
                  </a:lnTo>
                  <a:lnTo>
                    <a:pt x="4" y="128"/>
                  </a:lnTo>
                  <a:lnTo>
                    <a:pt x="6" y="129"/>
                  </a:lnTo>
                  <a:lnTo>
                    <a:pt x="9" y="129"/>
                  </a:lnTo>
                  <a:lnTo>
                    <a:pt x="12" y="128"/>
                  </a:lnTo>
                  <a:lnTo>
                    <a:pt x="13" y="126"/>
                  </a:lnTo>
                  <a:lnTo>
                    <a:pt x="13" y="125"/>
                  </a:lnTo>
                  <a:lnTo>
                    <a:pt x="13" y="123"/>
                  </a:lnTo>
                  <a:lnTo>
                    <a:pt x="11" y="122"/>
                  </a:lnTo>
                  <a:lnTo>
                    <a:pt x="11" y="122"/>
                  </a:lnTo>
                  <a:lnTo>
                    <a:pt x="11" y="120"/>
                  </a:lnTo>
                  <a:lnTo>
                    <a:pt x="10" y="117"/>
                  </a:lnTo>
                  <a:lnTo>
                    <a:pt x="11" y="109"/>
                  </a:lnTo>
                  <a:lnTo>
                    <a:pt x="14" y="100"/>
                  </a:lnTo>
                  <a:lnTo>
                    <a:pt x="19" y="90"/>
                  </a:lnTo>
                  <a:lnTo>
                    <a:pt x="27" y="69"/>
                  </a:lnTo>
                  <a:lnTo>
                    <a:pt x="33" y="58"/>
                  </a:lnTo>
                  <a:lnTo>
                    <a:pt x="33" y="58"/>
                  </a:lnTo>
                  <a:lnTo>
                    <a:pt x="43" y="36"/>
                  </a:lnTo>
                  <a:lnTo>
                    <a:pt x="46" y="26"/>
                  </a:lnTo>
                  <a:lnTo>
                    <a:pt x="49" y="14"/>
                  </a:lnTo>
                  <a:lnTo>
                    <a:pt x="49" y="14"/>
                  </a:lnTo>
                  <a:lnTo>
                    <a:pt x="50" y="13"/>
                  </a:lnTo>
                  <a:lnTo>
                    <a:pt x="51" y="11"/>
                  </a:lnTo>
                  <a:lnTo>
                    <a:pt x="51" y="5"/>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8" name="chenying0907 805"/>
            <p:cNvSpPr>
              <a:spLocks/>
            </p:cNvSpPr>
            <p:nvPr/>
          </p:nvSpPr>
          <p:spPr bwMode="auto">
            <a:xfrm>
              <a:off x="6315076" y="1671638"/>
              <a:ext cx="15875" cy="41275"/>
            </a:xfrm>
            <a:custGeom>
              <a:avLst/>
              <a:gdLst/>
              <a:ahLst/>
              <a:cxnLst>
                <a:cxn ang="0">
                  <a:pos x="20" y="3"/>
                </a:cxn>
                <a:cxn ang="0">
                  <a:pos x="20" y="3"/>
                </a:cxn>
                <a:cxn ang="0">
                  <a:pos x="7" y="38"/>
                </a:cxn>
                <a:cxn ang="0">
                  <a:pos x="2" y="56"/>
                </a:cxn>
                <a:cxn ang="0">
                  <a:pos x="1" y="65"/>
                </a:cxn>
                <a:cxn ang="0">
                  <a:pos x="0" y="74"/>
                </a:cxn>
                <a:cxn ang="0">
                  <a:pos x="0" y="74"/>
                </a:cxn>
                <a:cxn ang="0">
                  <a:pos x="1" y="76"/>
                </a:cxn>
                <a:cxn ang="0">
                  <a:pos x="2" y="77"/>
                </a:cxn>
                <a:cxn ang="0">
                  <a:pos x="3" y="78"/>
                </a:cxn>
                <a:cxn ang="0">
                  <a:pos x="5" y="78"/>
                </a:cxn>
                <a:cxn ang="0">
                  <a:pos x="6" y="78"/>
                </a:cxn>
                <a:cxn ang="0">
                  <a:pos x="8" y="77"/>
                </a:cxn>
                <a:cxn ang="0">
                  <a:pos x="9" y="76"/>
                </a:cxn>
                <a:cxn ang="0">
                  <a:pos x="9" y="74"/>
                </a:cxn>
                <a:cxn ang="0">
                  <a:pos x="9" y="74"/>
                </a:cxn>
                <a:cxn ang="0">
                  <a:pos x="10" y="65"/>
                </a:cxn>
                <a:cxn ang="0">
                  <a:pos x="11" y="57"/>
                </a:cxn>
                <a:cxn ang="0">
                  <a:pos x="16" y="39"/>
                </a:cxn>
                <a:cxn ang="0">
                  <a:pos x="29" y="6"/>
                </a:cxn>
                <a:cxn ang="0">
                  <a:pos x="29" y="6"/>
                </a:cxn>
                <a:cxn ang="0">
                  <a:pos x="29" y="4"/>
                </a:cxn>
                <a:cxn ang="0">
                  <a:pos x="28" y="2"/>
                </a:cxn>
                <a:cxn ang="0">
                  <a:pos x="27" y="1"/>
                </a:cxn>
                <a:cxn ang="0">
                  <a:pos x="26" y="0"/>
                </a:cxn>
                <a:cxn ang="0">
                  <a:pos x="24" y="0"/>
                </a:cxn>
                <a:cxn ang="0">
                  <a:pos x="22" y="1"/>
                </a:cxn>
                <a:cxn ang="0">
                  <a:pos x="21" y="2"/>
                </a:cxn>
                <a:cxn ang="0">
                  <a:pos x="20" y="3"/>
                </a:cxn>
                <a:cxn ang="0">
                  <a:pos x="20" y="3"/>
                </a:cxn>
              </a:cxnLst>
              <a:rect l="0" t="0" r="r" b="b"/>
              <a:pathLst>
                <a:path w="29" h="78">
                  <a:moveTo>
                    <a:pt x="20" y="3"/>
                  </a:moveTo>
                  <a:lnTo>
                    <a:pt x="20" y="3"/>
                  </a:lnTo>
                  <a:lnTo>
                    <a:pt x="7" y="38"/>
                  </a:lnTo>
                  <a:lnTo>
                    <a:pt x="2" y="56"/>
                  </a:lnTo>
                  <a:lnTo>
                    <a:pt x="1" y="65"/>
                  </a:lnTo>
                  <a:lnTo>
                    <a:pt x="0" y="74"/>
                  </a:lnTo>
                  <a:lnTo>
                    <a:pt x="0" y="74"/>
                  </a:lnTo>
                  <a:lnTo>
                    <a:pt x="1" y="76"/>
                  </a:lnTo>
                  <a:lnTo>
                    <a:pt x="2" y="77"/>
                  </a:lnTo>
                  <a:lnTo>
                    <a:pt x="3" y="78"/>
                  </a:lnTo>
                  <a:lnTo>
                    <a:pt x="5" y="78"/>
                  </a:lnTo>
                  <a:lnTo>
                    <a:pt x="6" y="78"/>
                  </a:lnTo>
                  <a:lnTo>
                    <a:pt x="8" y="77"/>
                  </a:lnTo>
                  <a:lnTo>
                    <a:pt x="9" y="76"/>
                  </a:lnTo>
                  <a:lnTo>
                    <a:pt x="9" y="74"/>
                  </a:lnTo>
                  <a:lnTo>
                    <a:pt x="9" y="74"/>
                  </a:lnTo>
                  <a:lnTo>
                    <a:pt x="10" y="65"/>
                  </a:lnTo>
                  <a:lnTo>
                    <a:pt x="11" y="57"/>
                  </a:lnTo>
                  <a:lnTo>
                    <a:pt x="16" y="39"/>
                  </a:lnTo>
                  <a:lnTo>
                    <a:pt x="29" y="6"/>
                  </a:lnTo>
                  <a:lnTo>
                    <a:pt x="29" y="6"/>
                  </a:lnTo>
                  <a:lnTo>
                    <a:pt x="29" y="4"/>
                  </a:lnTo>
                  <a:lnTo>
                    <a:pt x="28" y="2"/>
                  </a:lnTo>
                  <a:lnTo>
                    <a:pt x="27" y="1"/>
                  </a:lnTo>
                  <a:lnTo>
                    <a:pt x="26" y="0"/>
                  </a:lnTo>
                  <a:lnTo>
                    <a:pt x="24" y="0"/>
                  </a:lnTo>
                  <a:lnTo>
                    <a:pt x="22" y="1"/>
                  </a:lnTo>
                  <a:lnTo>
                    <a:pt x="21" y="2"/>
                  </a:lnTo>
                  <a:lnTo>
                    <a:pt x="20" y="3"/>
                  </a:lnTo>
                  <a:lnTo>
                    <a:pt x="20" y="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9" name="chenying0907 806"/>
            <p:cNvSpPr>
              <a:spLocks/>
            </p:cNvSpPr>
            <p:nvPr/>
          </p:nvSpPr>
          <p:spPr bwMode="auto">
            <a:xfrm>
              <a:off x="6359526" y="1677988"/>
              <a:ext cx="20638" cy="69850"/>
            </a:xfrm>
            <a:custGeom>
              <a:avLst/>
              <a:gdLst/>
              <a:ahLst/>
              <a:cxnLst>
                <a:cxn ang="0">
                  <a:pos x="32" y="4"/>
                </a:cxn>
                <a:cxn ang="0">
                  <a:pos x="32" y="4"/>
                </a:cxn>
                <a:cxn ang="0">
                  <a:pos x="20" y="33"/>
                </a:cxn>
                <a:cxn ang="0">
                  <a:pos x="11" y="63"/>
                </a:cxn>
                <a:cxn ang="0">
                  <a:pos x="6" y="79"/>
                </a:cxn>
                <a:cxn ang="0">
                  <a:pos x="3" y="94"/>
                </a:cxn>
                <a:cxn ang="0">
                  <a:pos x="1" y="110"/>
                </a:cxn>
                <a:cxn ang="0">
                  <a:pos x="0" y="125"/>
                </a:cxn>
                <a:cxn ang="0">
                  <a:pos x="0" y="125"/>
                </a:cxn>
                <a:cxn ang="0">
                  <a:pos x="0" y="127"/>
                </a:cxn>
                <a:cxn ang="0">
                  <a:pos x="1" y="128"/>
                </a:cxn>
                <a:cxn ang="0">
                  <a:pos x="3" y="129"/>
                </a:cxn>
                <a:cxn ang="0">
                  <a:pos x="4" y="130"/>
                </a:cxn>
                <a:cxn ang="0">
                  <a:pos x="6" y="129"/>
                </a:cxn>
                <a:cxn ang="0">
                  <a:pos x="7" y="128"/>
                </a:cxn>
                <a:cxn ang="0">
                  <a:pos x="9" y="127"/>
                </a:cxn>
                <a:cxn ang="0">
                  <a:pos x="9" y="125"/>
                </a:cxn>
                <a:cxn ang="0">
                  <a:pos x="9" y="125"/>
                </a:cxn>
                <a:cxn ang="0">
                  <a:pos x="10" y="110"/>
                </a:cxn>
                <a:cxn ang="0">
                  <a:pos x="12" y="94"/>
                </a:cxn>
                <a:cxn ang="0">
                  <a:pos x="16" y="80"/>
                </a:cxn>
                <a:cxn ang="0">
                  <a:pos x="20" y="64"/>
                </a:cxn>
                <a:cxn ang="0">
                  <a:pos x="30" y="35"/>
                </a:cxn>
                <a:cxn ang="0">
                  <a:pos x="40" y="6"/>
                </a:cxn>
                <a:cxn ang="0">
                  <a:pos x="40" y="6"/>
                </a:cxn>
                <a:cxn ang="0">
                  <a:pos x="41" y="4"/>
                </a:cxn>
                <a:cxn ang="0">
                  <a:pos x="40" y="2"/>
                </a:cxn>
                <a:cxn ang="0">
                  <a:pos x="39" y="1"/>
                </a:cxn>
                <a:cxn ang="0">
                  <a:pos x="37" y="1"/>
                </a:cxn>
                <a:cxn ang="0">
                  <a:pos x="36" y="0"/>
                </a:cxn>
                <a:cxn ang="0">
                  <a:pos x="34" y="1"/>
                </a:cxn>
                <a:cxn ang="0">
                  <a:pos x="33" y="2"/>
                </a:cxn>
                <a:cxn ang="0">
                  <a:pos x="32" y="4"/>
                </a:cxn>
                <a:cxn ang="0">
                  <a:pos x="32" y="4"/>
                </a:cxn>
              </a:cxnLst>
              <a:rect l="0" t="0" r="r" b="b"/>
              <a:pathLst>
                <a:path w="41" h="130">
                  <a:moveTo>
                    <a:pt x="32" y="4"/>
                  </a:moveTo>
                  <a:lnTo>
                    <a:pt x="32" y="4"/>
                  </a:lnTo>
                  <a:lnTo>
                    <a:pt x="20" y="33"/>
                  </a:lnTo>
                  <a:lnTo>
                    <a:pt x="11" y="63"/>
                  </a:lnTo>
                  <a:lnTo>
                    <a:pt x="6" y="79"/>
                  </a:lnTo>
                  <a:lnTo>
                    <a:pt x="3" y="94"/>
                  </a:lnTo>
                  <a:lnTo>
                    <a:pt x="1" y="110"/>
                  </a:lnTo>
                  <a:lnTo>
                    <a:pt x="0" y="125"/>
                  </a:lnTo>
                  <a:lnTo>
                    <a:pt x="0" y="125"/>
                  </a:lnTo>
                  <a:lnTo>
                    <a:pt x="0" y="127"/>
                  </a:lnTo>
                  <a:lnTo>
                    <a:pt x="1" y="128"/>
                  </a:lnTo>
                  <a:lnTo>
                    <a:pt x="3" y="129"/>
                  </a:lnTo>
                  <a:lnTo>
                    <a:pt x="4" y="130"/>
                  </a:lnTo>
                  <a:lnTo>
                    <a:pt x="6" y="129"/>
                  </a:lnTo>
                  <a:lnTo>
                    <a:pt x="7" y="128"/>
                  </a:lnTo>
                  <a:lnTo>
                    <a:pt x="9" y="127"/>
                  </a:lnTo>
                  <a:lnTo>
                    <a:pt x="9" y="125"/>
                  </a:lnTo>
                  <a:lnTo>
                    <a:pt x="9" y="125"/>
                  </a:lnTo>
                  <a:lnTo>
                    <a:pt x="10" y="110"/>
                  </a:lnTo>
                  <a:lnTo>
                    <a:pt x="12" y="94"/>
                  </a:lnTo>
                  <a:lnTo>
                    <a:pt x="16" y="80"/>
                  </a:lnTo>
                  <a:lnTo>
                    <a:pt x="20" y="64"/>
                  </a:lnTo>
                  <a:lnTo>
                    <a:pt x="30" y="35"/>
                  </a:lnTo>
                  <a:lnTo>
                    <a:pt x="40" y="6"/>
                  </a:lnTo>
                  <a:lnTo>
                    <a:pt x="40" y="6"/>
                  </a:lnTo>
                  <a:lnTo>
                    <a:pt x="41" y="4"/>
                  </a:lnTo>
                  <a:lnTo>
                    <a:pt x="40" y="2"/>
                  </a:lnTo>
                  <a:lnTo>
                    <a:pt x="39" y="1"/>
                  </a:lnTo>
                  <a:lnTo>
                    <a:pt x="37" y="1"/>
                  </a:lnTo>
                  <a:lnTo>
                    <a:pt x="36" y="0"/>
                  </a:lnTo>
                  <a:lnTo>
                    <a:pt x="34" y="1"/>
                  </a:lnTo>
                  <a:lnTo>
                    <a:pt x="33" y="2"/>
                  </a:lnTo>
                  <a:lnTo>
                    <a:pt x="32" y="4"/>
                  </a:lnTo>
                  <a:lnTo>
                    <a:pt x="32" y="4"/>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10" name="chenying0907 807"/>
            <p:cNvSpPr>
              <a:spLocks/>
            </p:cNvSpPr>
            <p:nvPr/>
          </p:nvSpPr>
          <p:spPr bwMode="auto">
            <a:xfrm>
              <a:off x="6392863" y="1708150"/>
              <a:ext cx="20638" cy="55563"/>
            </a:xfrm>
            <a:custGeom>
              <a:avLst/>
              <a:gdLst/>
              <a:ahLst/>
              <a:cxnLst>
                <a:cxn ang="0">
                  <a:pos x="32" y="4"/>
                </a:cxn>
                <a:cxn ang="0">
                  <a:pos x="32" y="4"/>
                </a:cxn>
                <a:cxn ang="0">
                  <a:pos x="27" y="17"/>
                </a:cxn>
                <a:cxn ang="0">
                  <a:pos x="23" y="28"/>
                </a:cxn>
                <a:cxn ang="0">
                  <a:pos x="13" y="51"/>
                </a:cxn>
                <a:cxn ang="0">
                  <a:pos x="8" y="63"/>
                </a:cxn>
                <a:cxn ang="0">
                  <a:pos x="4" y="74"/>
                </a:cxn>
                <a:cxn ang="0">
                  <a:pos x="1" y="87"/>
                </a:cxn>
                <a:cxn ang="0">
                  <a:pos x="0" y="100"/>
                </a:cxn>
                <a:cxn ang="0">
                  <a:pos x="0" y="100"/>
                </a:cxn>
                <a:cxn ang="0">
                  <a:pos x="0" y="102"/>
                </a:cxn>
                <a:cxn ang="0">
                  <a:pos x="1" y="103"/>
                </a:cxn>
                <a:cxn ang="0">
                  <a:pos x="3" y="104"/>
                </a:cxn>
                <a:cxn ang="0">
                  <a:pos x="4" y="104"/>
                </a:cxn>
                <a:cxn ang="0">
                  <a:pos x="6" y="104"/>
                </a:cxn>
                <a:cxn ang="0">
                  <a:pos x="8" y="103"/>
                </a:cxn>
                <a:cxn ang="0">
                  <a:pos x="9" y="102"/>
                </a:cxn>
                <a:cxn ang="0">
                  <a:pos x="9" y="100"/>
                </a:cxn>
                <a:cxn ang="0">
                  <a:pos x="9" y="100"/>
                </a:cxn>
                <a:cxn ang="0">
                  <a:pos x="10" y="87"/>
                </a:cxn>
                <a:cxn ang="0">
                  <a:pos x="13" y="75"/>
                </a:cxn>
                <a:cxn ang="0">
                  <a:pos x="17" y="64"/>
                </a:cxn>
                <a:cxn ang="0">
                  <a:pos x="22" y="53"/>
                </a:cxn>
                <a:cxn ang="0">
                  <a:pos x="33" y="30"/>
                </a:cxn>
                <a:cxn ang="0">
                  <a:pos x="37" y="19"/>
                </a:cxn>
                <a:cxn ang="0">
                  <a:pos x="41" y="6"/>
                </a:cxn>
                <a:cxn ang="0">
                  <a:pos x="41" y="6"/>
                </a:cxn>
                <a:cxn ang="0">
                  <a:pos x="41" y="4"/>
                </a:cxn>
                <a:cxn ang="0">
                  <a:pos x="40" y="2"/>
                </a:cxn>
                <a:cxn ang="0">
                  <a:pos x="39" y="1"/>
                </a:cxn>
                <a:cxn ang="0">
                  <a:pos x="37" y="1"/>
                </a:cxn>
                <a:cxn ang="0">
                  <a:pos x="35" y="0"/>
                </a:cxn>
                <a:cxn ang="0">
                  <a:pos x="34" y="1"/>
                </a:cxn>
                <a:cxn ang="0">
                  <a:pos x="33" y="2"/>
                </a:cxn>
                <a:cxn ang="0">
                  <a:pos x="32" y="4"/>
                </a:cxn>
                <a:cxn ang="0">
                  <a:pos x="32" y="4"/>
                </a:cxn>
              </a:cxnLst>
              <a:rect l="0" t="0" r="r" b="b"/>
              <a:pathLst>
                <a:path w="41" h="104">
                  <a:moveTo>
                    <a:pt x="32" y="4"/>
                  </a:moveTo>
                  <a:lnTo>
                    <a:pt x="32" y="4"/>
                  </a:lnTo>
                  <a:lnTo>
                    <a:pt x="27" y="17"/>
                  </a:lnTo>
                  <a:lnTo>
                    <a:pt x="23" y="28"/>
                  </a:lnTo>
                  <a:lnTo>
                    <a:pt x="13" y="51"/>
                  </a:lnTo>
                  <a:lnTo>
                    <a:pt x="8" y="63"/>
                  </a:lnTo>
                  <a:lnTo>
                    <a:pt x="4" y="74"/>
                  </a:lnTo>
                  <a:lnTo>
                    <a:pt x="1" y="87"/>
                  </a:lnTo>
                  <a:lnTo>
                    <a:pt x="0" y="100"/>
                  </a:lnTo>
                  <a:lnTo>
                    <a:pt x="0" y="100"/>
                  </a:lnTo>
                  <a:lnTo>
                    <a:pt x="0" y="102"/>
                  </a:lnTo>
                  <a:lnTo>
                    <a:pt x="1" y="103"/>
                  </a:lnTo>
                  <a:lnTo>
                    <a:pt x="3" y="104"/>
                  </a:lnTo>
                  <a:lnTo>
                    <a:pt x="4" y="104"/>
                  </a:lnTo>
                  <a:lnTo>
                    <a:pt x="6" y="104"/>
                  </a:lnTo>
                  <a:lnTo>
                    <a:pt x="8" y="103"/>
                  </a:lnTo>
                  <a:lnTo>
                    <a:pt x="9" y="102"/>
                  </a:lnTo>
                  <a:lnTo>
                    <a:pt x="9" y="100"/>
                  </a:lnTo>
                  <a:lnTo>
                    <a:pt x="9" y="100"/>
                  </a:lnTo>
                  <a:lnTo>
                    <a:pt x="10" y="87"/>
                  </a:lnTo>
                  <a:lnTo>
                    <a:pt x="13" y="75"/>
                  </a:lnTo>
                  <a:lnTo>
                    <a:pt x="17" y="64"/>
                  </a:lnTo>
                  <a:lnTo>
                    <a:pt x="22" y="53"/>
                  </a:lnTo>
                  <a:lnTo>
                    <a:pt x="33" y="30"/>
                  </a:lnTo>
                  <a:lnTo>
                    <a:pt x="37" y="19"/>
                  </a:lnTo>
                  <a:lnTo>
                    <a:pt x="41" y="6"/>
                  </a:lnTo>
                  <a:lnTo>
                    <a:pt x="41" y="6"/>
                  </a:lnTo>
                  <a:lnTo>
                    <a:pt x="41" y="4"/>
                  </a:lnTo>
                  <a:lnTo>
                    <a:pt x="40" y="2"/>
                  </a:lnTo>
                  <a:lnTo>
                    <a:pt x="39" y="1"/>
                  </a:lnTo>
                  <a:lnTo>
                    <a:pt x="37" y="1"/>
                  </a:lnTo>
                  <a:lnTo>
                    <a:pt x="35" y="0"/>
                  </a:lnTo>
                  <a:lnTo>
                    <a:pt x="34" y="1"/>
                  </a:lnTo>
                  <a:lnTo>
                    <a:pt x="33" y="2"/>
                  </a:lnTo>
                  <a:lnTo>
                    <a:pt x="32" y="4"/>
                  </a:lnTo>
                  <a:lnTo>
                    <a:pt x="32" y="4"/>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11" name="chenying0907 809"/>
            <p:cNvSpPr>
              <a:spLocks/>
            </p:cNvSpPr>
            <p:nvPr/>
          </p:nvSpPr>
          <p:spPr bwMode="auto">
            <a:xfrm>
              <a:off x="6438900" y="1719263"/>
              <a:ext cx="31750" cy="65088"/>
            </a:xfrm>
            <a:custGeom>
              <a:avLst/>
              <a:gdLst/>
              <a:ahLst/>
              <a:cxnLst>
                <a:cxn ang="0">
                  <a:pos x="51" y="2"/>
                </a:cxn>
                <a:cxn ang="0">
                  <a:pos x="51" y="2"/>
                </a:cxn>
                <a:cxn ang="0">
                  <a:pos x="37" y="25"/>
                </a:cxn>
                <a:cxn ang="0">
                  <a:pos x="25" y="44"/>
                </a:cxn>
                <a:cxn ang="0">
                  <a:pos x="14" y="64"/>
                </a:cxn>
                <a:cxn ang="0">
                  <a:pos x="6" y="83"/>
                </a:cxn>
                <a:cxn ang="0">
                  <a:pos x="2" y="93"/>
                </a:cxn>
                <a:cxn ang="0">
                  <a:pos x="0" y="101"/>
                </a:cxn>
                <a:cxn ang="0">
                  <a:pos x="0" y="108"/>
                </a:cxn>
                <a:cxn ang="0">
                  <a:pos x="1" y="114"/>
                </a:cxn>
                <a:cxn ang="0">
                  <a:pos x="2" y="116"/>
                </a:cxn>
                <a:cxn ang="0">
                  <a:pos x="5" y="119"/>
                </a:cxn>
                <a:cxn ang="0">
                  <a:pos x="7" y="120"/>
                </a:cxn>
                <a:cxn ang="0">
                  <a:pos x="10" y="123"/>
                </a:cxn>
                <a:cxn ang="0">
                  <a:pos x="10" y="123"/>
                </a:cxn>
                <a:cxn ang="0">
                  <a:pos x="12" y="123"/>
                </a:cxn>
                <a:cxn ang="0">
                  <a:pos x="14" y="123"/>
                </a:cxn>
                <a:cxn ang="0">
                  <a:pos x="15" y="120"/>
                </a:cxn>
                <a:cxn ang="0">
                  <a:pos x="16" y="119"/>
                </a:cxn>
                <a:cxn ang="0">
                  <a:pos x="15" y="115"/>
                </a:cxn>
                <a:cxn ang="0">
                  <a:pos x="14" y="114"/>
                </a:cxn>
                <a:cxn ang="0">
                  <a:pos x="13" y="113"/>
                </a:cxn>
                <a:cxn ang="0">
                  <a:pos x="13" y="113"/>
                </a:cxn>
                <a:cxn ang="0">
                  <a:pos x="11" y="112"/>
                </a:cxn>
                <a:cxn ang="0">
                  <a:pos x="10" y="111"/>
                </a:cxn>
                <a:cxn ang="0">
                  <a:pos x="10" y="107"/>
                </a:cxn>
                <a:cxn ang="0">
                  <a:pos x="10" y="102"/>
                </a:cxn>
                <a:cxn ang="0">
                  <a:pos x="12" y="96"/>
                </a:cxn>
                <a:cxn ang="0">
                  <a:pos x="18" y="80"/>
                </a:cxn>
                <a:cxn ang="0">
                  <a:pos x="27" y="62"/>
                </a:cxn>
                <a:cxn ang="0">
                  <a:pos x="47" y="27"/>
                </a:cxn>
                <a:cxn ang="0">
                  <a:pos x="59" y="7"/>
                </a:cxn>
                <a:cxn ang="0">
                  <a:pos x="59" y="7"/>
                </a:cxn>
                <a:cxn ang="0">
                  <a:pos x="60" y="5"/>
                </a:cxn>
                <a:cxn ang="0">
                  <a:pos x="59" y="3"/>
                </a:cxn>
                <a:cxn ang="0">
                  <a:pos x="59" y="1"/>
                </a:cxn>
                <a:cxn ang="0">
                  <a:pos x="57" y="0"/>
                </a:cxn>
                <a:cxn ang="0">
                  <a:pos x="56" y="0"/>
                </a:cxn>
                <a:cxn ang="0">
                  <a:pos x="54" y="0"/>
                </a:cxn>
                <a:cxn ang="0">
                  <a:pos x="52" y="0"/>
                </a:cxn>
                <a:cxn ang="0">
                  <a:pos x="51" y="2"/>
                </a:cxn>
                <a:cxn ang="0">
                  <a:pos x="51" y="2"/>
                </a:cxn>
              </a:cxnLst>
              <a:rect l="0" t="0" r="r" b="b"/>
              <a:pathLst>
                <a:path w="60" h="123">
                  <a:moveTo>
                    <a:pt x="51" y="2"/>
                  </a:moveTo>
                  <a:lnTo>
                    <a:pt x="51" y="2"/>
                  </a:lnTo>
                  <a:lnTo>
                    <a:pt x="37" y="25"/>
                  </a:lnTo>
                  <a:lnTo>
                    <a:pt x="25" y="44"/>
                  </a:lnTo>
                  <a:lnTo>
                    <a:pt x="14" y="64"/>
                  </a:lnTo>
                  <a:lnTo>
                    <a:pt x="6" y="83"/>
                  </a:lnTo>
                  <a:lnTo>
                    <a:pt x="2" y="93"/>
                  </a:lnTo>
                  <a:lnTo>
                    <a:pt x="0" y="101"/>
                  </a:lnTo>
                  <a:lnTo>
                    <a:pt x="0" y="108"/>
                  </a:lnTo>
                  <a:lnTo>
                    <a:pt x="1" y="114"/>
                  </a:lnTo>
                  <a:lnTo>
                    <a:pt x="2" y="116"/>
                  </a:lnTo>
                  <a:lnTo>
                    <a:pt x="5" y="119"/>
                  </a:lnTo>
                  <a:lnTo>
                    <a:pt x="7" y="120"/>
                  </a:lnTo>
                  <a:lnTo>
                    <a:pt x="10" y="123"/>
                  </a:lnTo>
                  <a:lnTo>
                    <a:pt x="10" y="123"/>
                  </a:lnTo>
                  <a:lnTo>
                    <a:pt x="12" y="123"/>
                  </a:lnTo>
                  <a:lnTo>
                    <a:pt x="14" y="123"/>
                  </a:lnTo>
                  <a:lnTo>
                    <a:pt x="15" y="120"/>
                  </a:lnTo>
                  <a:lnTo>
                    <a:pt x="16" y="119"/>
                  </a:lnTo>
                  <a:lnTo>
                    <a:pt x="15" y="115"/>
                  </a:lnTo>
                  <a:lnTo>
                    <a:pt x="14" y="114"/>
                  </a:lnTo>
                  <a:lnTo>
                    <a:pt x="13" y="113"/>
                  </a:lnTo>
                  <a:lnTo>
                    <a:pt x="13" y="113"/>
                  </a:lnTo>
                  <a:lnTo>
                    <a:pt x="11" y="112"/>
                  </a:lnTo>
                  <a:lnTo>
                    <a:pt x="10" y="111"/>
                  </a:lnTo>
                  <a:lnTo>
                    <a:pt x="10" y="107"/>
                  </a:lnTo>
                  <a:lnTo>
                    <a:pt x="10" y="102"/>
                  </a:lnTo>
                  <a:lnTo>
                    <a:pt x="12" y="96"/>
                  </a:lnTo>
                  <a:lnTo>
                    <a:pt x="18" y="80"/>
                  </a:lnTo>
                  <a:lnTo>
                    <a:pt x="27" y="62"/>
                  </a:lnTo>
                  <a:lnTo>
                    <a:pt x="47" y="27"/>
                  </a:lnTo>
                  <a:lnTo>
                    <a:pt x="59" y="7"/>
                  </a:lnTo>
                  <a:lnTo>
                    <a:pt x="59" y="7"/>
                  </a:lnTo>
                  <a:lnTo>
                    <a:pt x="60" y="5"/>
                  </a:lnTo>
                  <a:lnTo>
                    <a:pt x="59" y="3"/>
                  </a:lnTo>
                  <a:lnTo>
                    <a:pt x="59" y="1"/>
                  </a:lnTo>
                  <a:lnTo>
                    <a:pt x="57" y="0"/>
                  </a:lnTo>
                  <a:lnTo>
                    <a:pt x="56" y="0"/>
                  </a:lnTo>
                  <a:lnTo>
                    <a:pt x="54" y="0"/>
                  </a:lnTo>
                  <a:lnTo>
                    <a:pt x="52" y="0"/>
                  </a:lnTo>
                  <a:lnTo>
                    <a:pt x="51" y="2"/>
                  </a:lnTo>
                  <a:lnTo>
                    <a:pt x="51"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12" name="chenying0907 810"/>
            <p:cNvSpPr>
              <a:spLocks/>
            </p:cNvSpPr>
            <p:nvPr/>
          </p:nvSpPr>
          <p:spPr bwMode="auto">
            <a:xfrm>
              <a:off x="6478588" y="1731963"/>
              <a:ext cx="28575" cy="65088"/>
            </a:xfrm>
            <a:custGeom>
              <a:avLst/>
              <a:gdLst/>
              <a:ahLst/>
              <a:cxnLst>
                <a:cxn ang="0">
                  <a:pos x="45" y="1"/>
                </a:cxn>
                <a:cxn ang="0">
                  <a:pos x="45" y="1"/>
                </a:cxn>
                <a:cxn ang="0">
                  <a:pos x="40" y="8"/>
                </a:cxn>
                <a:cxn ang="0">
                  <a:pos x="34" y="14"/>
                </a:cxn>
                <a:cxn ang="0">
                  <a:pos x="25" y="26"/>
                </a:cxn>
                <a:cxn ang="0">
                  <a:pos x="16" y="41"/>
                </a:cxn>
                <a:cxn ang="0">
                  <a:pos x="10" y="55"/>
                </a:cxn>
                <a:cxn ang="0">
                  <a:pos x="6" y="71"/>
                </a:cxn>
                <a:cxn ang="0">
                  <a:pos x="3" y="87"/>
                </a:cxn>
                <a:cxn ang="0">
                  <a:pos x="1" y="103"/>
                </a:cxn>
                <a:cxn ang="0">
                  <a:pos x="0" y="119"/>
                </a:cxn>
                <a:cxn ang="0">
                  <a:pos x="0" y="119"/>
                </a:cxn>
                <a:cxn ang="0">
                  <a:pos x="0" y="121"/>
                </a:cxn>
                <a:cxn ang="0">
                  <a:pos x="1" y="122"/>
                </a:cxn>
                <a:cxn ang="0">
                  <a:pos x="3" y="123"/>
                </a:cxn>
                <a:cxn ang="0">
                  <a:pos x="5" y="123"/>
                </a:cxn>
                <a:cxn ang="0">
                  <a:pos x="6" y="123"/>
                </a:cxn>
                <a:cxn ang="0">
                  <a:pos x="8" y="122"/>
                </a:cxn>
                <a:cxn ang="0">
                  <a:pos x="9" y="121"/>
                </a:cxn>
                <a:cxn ang="0">
                  <a:pos x="9" y="119"/>
                </a:cxn>
                <a:cxn ang="0">
                  <a:pos x="9" y="119"/>
                </a:cxn>
                <a:cxn ang="0">
                  <a:pos x="10" y="104"/>
                </a:cxn>
                <a:cxn ang="0">
                  <a:pos x="12" y="88"/>
                </a:cxn>
                <a:cxn ang="0">
                  <a:pos x="15" y="74"/>
                </a:cxn>
                <a:cxn ang="0">
                  <a:pos x="19" y="59"/>
                </a:cxn>
                <a:cxn ang="0">
                  <a:pos x="25" y="45"/>
                </a:cxn>
                <a:cxn ang="0">
                  <a:pos x="33" y="31"/>
                </a:cxn>
                <a:cxn ang="0">
                  <a:pos x="41" y="19"/>
                </a:cxn>
                <a:cxn ang="0">
                  <a:pos x="53" y="9"/>
                </a:cxn>
                <a:cxn ang="0">
                  <a:pos x="53" y="9"/>
                </a:cxn>
                <a:cxn ang="0">
                  <a:pos x="54" y="7"/>
                </a:cxn>
                <a:cxn ang="0">
                  <a:pos x="54" y="6"/>
                </a:cxn>
                <a:cxn ang="0">
                  <a:pos x="54" y="3"/>
                </a:cxn>
                <a:cxn ang="0">
                  <a:pos x="53" y="2"/>
                </a:cxn>
                <a:cxn ang="0">
                  <a:pos x="50" y="1"/>
                </a:cxn>
                <a:cxn ang="0">
                  <a:pos x="49" y="0"/>
                </a:cxn>
                <a:cxn ang="0">
                  <a:pos x="47" y="0"/>
                </a:cxn>
                <a:cxn ang="0">
                  <a:pos x="45" y="1"/>
                </a:cxn>
                <a:cxn ang="0">
                  <a:pos x="45" y="1"/>
                </a:cxn>
              </a:cxnLst>
              <a:rect l="0" t="0" r="r" b="b"/>
              <a:pathLst>
                <a:path w="54" h="123">
                  <a:moveTo>
                    <a:pt x="45" y="1"/>
                  </a:moveTo>
                  <a:lnTo>
                    <a:pt x="45" y="1"/>
                  </a:lnTo>
                  <a:lnTo>
                    <a:pt x="40" y="8"/>
                  </a:lnTo>
                  <a:lnTo>
                    <a:pt x="34" y="14"/>
                  </a:lnTo>
                  <a:lnTo>
                    <a:pt x="25" y="26"/>
                  </a:lnTo>
                  <a:lnTo>
                    <a:pt x="16" y="41"/>
                  </a:lnTo>
                  <a:lnTo>
                    <a:pt x="10" y="55"/>
                  </a:lnTo>
                  <a:lnTo>
                    <a:pt x="6" y="71"/>
                  </a:lnTo>
                  <a:lnTo>
                    <a:pt x="3" y="87"/>
                  </a:lnTo>
                  <a:lnTo>
                    <a:pt x="1" y="103"/>
                  </a:lnTo>
                  <a:lnTo>
                    <a:pt x="0" y="119"/>
                  </a:lnTo>
                  <a:lnTo>
                    <a:pt x="0" y="119"/>
                  </a:lnTo>
                  <a:lnTo>
                    <a:pt x="0" y="121"/>
                  </a:lnTo>
                  <a:lnTo>
                    <a:pt x="1" y="122"/>
                  </a:lnTo>
                  <a:lnTo>
                    <a:pt x="3" y="123"/>
                  </a:lnTo>
                  <a:lnTo>
                    <a:pt x="5" y="123"/>
                  </a:lnTo>
                  <a:lnTo>
                    <a:pt x="6" y="123"/>
                  </a:lnTo>
                  <a:lnTo>
                    <a:pt x="8" y="122"/>
                  </a:lnTo>
                  <a:lnTo>
                    <a:pt x="9" y="121"/>
                  </a:lnTo>
                  <a:lnTo>
                    <a:pt x="9" y="119"/>
                  </a:lnTo>
                  <a:lnTo>
                    <a:pt x="9" y="119"/>
                  </a:lnTo>
                  <a:lnTo>
                    <a:pt x="10" y="104"/>
                  </a:lnTo>
                  <a:lnTo>
                    <a:pt x="12" y="88"/>
                  </a:lnTo>
                  <a:lnTo>
                    <a:pt x="15" y="74"/>
                  </a:lnTo>
                  <a:lnTo>
                    <a:pt x="19" y="59"/>
                  </a:lnTo>
                  <a:lnTo>
                    <a:pt x="25" y="45"/>
                  </a:lnTo>
                  <a:lnTo>
                    <a:pt x="33" y="31"/>
                  </a:lnTo>
                  <a:lnTo>
                    <a:pt x="41" y="19"/>
                  </a:lnTo>
                  <a:lnTo>
                    <a:pt x="53" y="9"/>
                  </a:lnTo>
                  <a:lnTo>
                    <a:pt x="53" y="9"/>
                  </a:lnTo>
                  <a:lnTo>
                    <a:pt x="54" y="7"/>
                  </a:lnTo>
                  <a:lnTo>
                    <a:pt x="54" y="6"/>
                  </a:lnTo>
                  <a:lnTo>
                    <a:pt x="54" y="3"/>
                  </a:lnTo>
                  <a:lnTo>
                    <a:pt x="53" y="2"/>
                  </a:lnTo>
                  <a:lnTo>
                    <a:pt x="50" y="1"/>
                  </a:lnTo>
                  <a:lnTo>
                    <a:pt x="49" y="0"/>
                  </a:lnTo>
                  <a:lnTo>
                    <a:pt x="47" y="0"/>
                  </a:lnTo>
                  <a:lnTo>
                    <a:pt x="45" y="1"/>
                  </a:lnTo>
                  <a:lnTo>
                    <a:pt x="45"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13" name="chenying0907 811"/>
            <p:cNvSpPr>
              <a:spLocks/>
            </p:cNvSpPr>
            <p:nvPr/>
          </p:nvSpPr>
          <p:spPr bwMode="auto">
            <a:xfrm>
              <a:off x="6523038" y="1739900"/>
              <a:ext cx="25400" cy="61913"/>
            </a:xfrm>
            <a:custGeom>
              <a:avLst/>
              <a:gdLst/>
              <a:ahLst/>
              <a:cxnLst>
                <a:cxn ang="0">
                  <a:pos x="39" y="3"/>
                </a:cxn>
                <a:cxn ang="0">
                  <a:pos x="39" y="3"/>
                </a:cxn>
                <a:cxn ang="0">
                  <a:pos x="27" y="29"/>
                </a:cxn>
                <a:cxn ang="0">
                  <a:pos x="17" y="56"/>
                </a:cxn>
                <a:cxn ang="0">
                  <a:pos x="8" y="82"/>
                </a:cxn>
                <a:cxn ang="0">
                  <a:pos x="4" y="96"/>
                </a:cxn>
                <a:cxn ang="0">
                  <a:pos x="0" y="110"/>
                </a:cxn>
                <a:cxn ang="0">
                  <a:pos x="0" y="110"/>
                </a:cxn>
                <a:cxn ang="0">
                  <a:pos x="0" y="112"/>
                </a:cxn>
                <a:cxn ang="0">
                  <a:pos x="1" y="113"/>
                </a:cxn>
                <a:cxn ang="0">
                  <a:pos x="4" y="116"/>
                </a:cxn>
                <a:cxn ang="0">
                  <a:pos x="6" y="117"/>
                </a:cxn>
                <a:cxn ang="0">
                  <a:pos x="8" y="116"/>
                </a:cxn>
                <a:cxn ang="0">
                  <a:pos x="9" y="114"/>
                </a:cxn>
                <a:cxn ang="0">
                  <a:pos x="10" y="112"/>
                </a:cxn>
                <a:cxn ang="0">
                  <a:pos x="10" y="112"/>
                </a:cxn>
                <a:cxn ang="0">
                  <a:pos x="13" y="99"/>
                </a:cxn>
                <a:cxn ang="0">
                  <a:pos x="16" y="85"/>
                </a:cxn>
                <a:cxn ang="0">
                  <a:pos x="25" y="58"/>
                </a:cxn>
                <a:cxn ang="0">
                  <a:pos x="37" y="32"/>
                </a:cxn>
                <a:cxn ang="0">
                  <a:pos x="47" y="5"/>
                </a:cxn>
                <a:cxn ang="0">
                  <a:pos x="47" y="5"/>
                </a:cxn>
                <a:cxn ang="0">
                  <a:pos x="48" y="3"/>
                </a:cxn>
                <a:cxn ang="0">
                  <a:pos x="47" y="2"/>
                </a:cxn>
                <a:cxn ang="0">
                  <a:pos x="46" y="1"/>
                </a:cxn>
                <a:cxn ang="0">
                  <a:pos x="45" y="0"/>
                </a:cxn>
                <a:cxn ang="0">
                  <a:pos x="41" y="0"/>
                </a:cxn>
                <a:cxn ang="0">
                  <a:pos x="40" y="1"/>
                </a:cxn>
                <a:cxn ang="0">
                  <a:pos x="39" y="3"/>
                </a:cxn>
                <a:cxn ang="0">
                  <a:pos x="39" y="3"/>
                </a:cxn>
              </a:cxnLst>
              <a:rect l="0" t="0" r="r" b="b"/>
              <a:pathLst>
                <a:path w="48" h="117">
                  <a:moveTo>
                    <a:pt x="39" y="3"/>
                  </a:moveTo>
                  <a:lnTo>
                    <a:pt x="39" y="3"/>
                  </a:lnTo>
                  <a:lnTo>
                    <a:pt x="27" y="29"/>
                  </a:lnTo>
                  <a:lnTo>
                    <a:pt x="17" y="56"/>
                  </a:lnTo>
                  <a:lnTo>
                    <a:pt x="8" y="82"/>
                  </a:lnTo>
                  <a:lnTo>
                    <a:pt x="4" y="96"/>
                  </a:lnTo>
                  <a:lnTo>
                    <a:pt x="0" y="110"/>
                  </a:lnTo>
                  <a:lnTo>
                    <a:pt x="0" y="110"/>
                  </a:lnTo>
                  <a:lnTo>
                    <a:pt x="0" y="112"/>
                  </a:lnTo>
                  <a:lnTo>
                    <a:pt x="1" y="113"/>
                  </a:lnTo>
                  <a:lnTo>
                    <a:pt x="4" y="116"/>
                  </a:lnTo>
                  <a:lnTo>
                    <a:pt x="6" y="117"/>
                  </a:lnTo>
                  <a:lnTo>
                    <a:pt x="8" y="116"/>
                  </a:lnTo>
                  <a:lnTo>
                    <a:pt x="9" y="114"/>
                  </a:lnTo>
                  <a:lnTo>
                    <a:pt x="10" y="112"/>
                  </a:lnTo>
                  <a:lnTo>
                    <a:pt x="10" y="112"/>
                  </a:lnTo>
                  <a:lnTo>
                    <a:pt x="13" y="99"/>
                  </a:lnTo>
                  <a:lnTo>
                    <a:pt x="16" y="85"/>
                  </a:lnTo>
                  <a:lnTo>
                    <a:pt x="25" y="58"/>
                  </a:lnTo>
                  <a:lnTo>
                    <a:pt x="37" y="32"/>
                  </a:lnTo>
                  <a:lnTo>
                    <a:pt x="47" y="5"/>
                  </a:lnTo>
                  <a:lnTo>
                    <a:pt x="47" y="5"/>
                  </a:lnTo>
                  <a:lnTo>
                    <a:pt x="48" y="3"/>
                  </a:lnTo>
                  <a:lnTo>
                    <a:pt x="47" y="2"/>
                  </a:lnTo>
                  <a:lnTo>
                    <a:pt x="46" y="1"/>
                  </a:lnTo>
                  <a:lnTo>
                    <a:pt x="45" y="0"/>
                  </a:lnTo>
                  <a:lnTo>
                    <a:pt x="41" y="0"/>
                  </a:lnTo>
                  <a:lnTo>
                    <a:pt x="40" y="1"/>
                  </a:lnTo>
                  <a:lnTo>
                    <a:pt x="39" y="3"/>
                  </a:lnTo>
                  <a:lnTo>
                    <a:pt x="39" y="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14" name="chenying0907 812"/>
            <p:cNvSpPr>
              <a:spLocks/>
            </p:cNvSpPr>
            <p:nvPr/>
          </p:nvSpPr>
          <p:spPr bwMode="auto">
            <a:xfrm>
              <a:off x="6572250" y="1743075"/>
              <a:ext cx="28575" cy="61913"/>
            </a:xfrm>
            <a:custGeom>
              <a:avLst/>
              <a:gdLst/>
              <a:ahLst/>
              <a:cxnLst>
                <a:cxn ang="0">
                  <a:pos x="45" y="2"/>
                </a:cxn>
                <a:cxn ang="0">
                  <a:pos x="45" y="2"/>
                </a:cxn>
                <a:cxn ang="0">
                  <a:pos x="37" y="14"/>
                </a:cxn>
                <a:cxn ang="0">
                  <a:pos x="28" y="27"/>
                </a:cxn>
                <a:cxn ang="0">
                  <a:pos x="22" y="40"/>
                </a:cxn>
                <a:cxn ang="0">
                  <a:pos x="16" y="54"/>
                </a:cxn>
                <a:cxn ang="0">
                  <a:pos x="11" y="67"/>
                </a:cxn>
                <a:cxn ang="0">
                  <a:pos x="7" y="82"/>
                </a:cxn>
                <a:cxn ang="0">
                  <a:pos x="3" y="96"/>
                </a:cxn>
                <a:cxn ang="0">
                  <a:pos x="0" y="111"/>
                </a:cxn>
                <a:cxn ang="0">
                  <a:pos x="0" y="111"/>
                </a:cxn>
                <a:cxn ang="0">
                  <a:pos x="0" y="114"/>
                </a:cxn>
                <a:cxn ang="0">
                  <a:pos x="3" y="116"/>
                </a:cxn>
                <a:cxn ang="0">
                  <a:pos x="6" y="117"/>
                </a:cxn>
                <a:cxn ang="0">
                  <a:pos x="8" y="115"/>
                </a:cxn>
                <a:cxn ang="0">
                  <a:pos x="14" y="108"/>
                </a:cxn>
                <a:cxn ang="0">
                  <a:pos x="14" y="108"/>
                </a:cxn>
                <a:cxn ang="0">
                  <a:pos x="16" y="106"/>
                </a:cxn>
                <a:cxn ang="0">
                  <a:pos x="15" y="104"/>
                </a:cxn>
                <a:cxn ang="0">
                  <a:pos x="14" y="102"/>
                </a:cxn>
                <a:cxn ang="0">
                  <a:pos x="12" y="101"/>
                </a:cxn>
                <a:cxn ang="0">
                  <a:pos x="12" y="101"/>
                </a:cxn>
                <a:cxn ang="0">
                  <a:pos x="18" y="75"/>
                </a:cxn>
                <a:cxn ang="0">
                  <a:pos x="22" y="63"/>
                </a:cxn>
                <a:cxn ang="0">
                  <a:pos x="27" y="52"/>
                </a:cxn>
                <a:cxn ang="0">
                  <a:pos x="33" y="39"/>
                </a:cxn>
                <a:cxn ang="0">
                  <a:pos x="39" y="28"/>
                </a:cxn>
                <a:cxn ang="0">
                  <a:pos x="45" y="18"/>
                </a:cxn>
                <a:cxn ang="0">
                  <a:pos x="53" y="6"/>
                </a:cxn>
                <a:cxn ang="0">
                  <a:pos x="53" y="6"/>
                </a:cxn>
                <a:cxn ang="0">
                  <a:pos x="54" y="5"/>
                </a:cxn>
                <a:cxn ang="0">
                  <a:pos x="54" y="3"/>
                </a:cxn>
                <a:cxn ang="0">
                  <a:pos x="53" y="2"/>
                </a:cxn>
                <a:cxn ang="0">
                  <a:pos x="52" y="1"/>
                </a:cxn>
                <a:cxn ang="0">
                  <a:pos x="48" y="0"/>
                </a:cxn>
                <a:cxn ang="0">
                  <a:pos x="46" y="0"/>
                </a:cxn>
                <a:cxn ang="0">
                  <a:pos x="45" y="2"/>
                </a:cxn>
                <a:cxn ang="0">
                  <a:pos x="45" y="2"/>
                </a:cxn>
              </a:cxnLst>
              <a:rect l="0" t="0" r="r" b="b"/>
              <a:pathLst>
                <a:path w="54" h="117">
                  <a:moveTo>
                    <a:pt x="45" y="2"/>
                  </a:moveTo>
                  <a:lnTo>
                    <a:pt x="45" y="2"/>
                  </a:lnTo>
                  <a:lnTo>
                    <a:pt x="37" y="14"/>
                  </a:lnTo>
                  <a:lnTo>
                    <a:pt x="28" y="27"/>
                  </a:lnTo>
                  <a:lnTo>
                    <a:pt x="22" y="40"/>
                  </a:lnTo>
                  <a:lnTo>
                    <a:pt x="16" y="54"/>
                  </a:lnTo>
                  <a:lnTo>
                    <a:pt x="11" y="67"/>
                  </a:lnTo>
                  <a:lnTo>
                    <a:pt x="7" y="82"/>
                  </a:lnTo>
                  <a:lnTo>
                    <a:pt x="3" y="96"/>
                  </a:lnTo>
                  <a:lnTo>
                    <a:pt x="0" y="111"/>
                  </a:lnTo>
                  <a:lnTo>
                    <a:pt x="0" y="111"/>
                  </a:lnTo>
                  <a:lnTo>
                    <a:pt x="0" y="114"/>
                  </a:lnTo>
                  <a:lnTo>
                    <a:pt x="3" y="116"/>
                  </a:lnTo>
                  <a:lnTo>
                    <a:pt x="6" y="117"/>
                  </a:lnTo>
                  <a:lnTo>
                    <a:pt x="8" y="115"/>
                  </a:lnTo>
                  <a:lnTo>
                    <a:pt x="14" y="108"/>
                  </a:lnTo>
                  <a:lnTo>
                    <a:pt x="14" y="108"/>
                  </a:lnTo>
                  <a:lnTo>
                    <a:pt x="16" y="106"/>
                  </a:lnTo>
                  <a:lnTo>
                    <a:pt x="15" y="104"/>
                  </a:lnTo>
                  <a:lnTo>
                    <a:pt x="14" y="102"/>
                  </a:lnTo>
                  <a:lnTo>
                    <a:pt x="12" y="101"/>
                  </a:lnTo>
                  <a:lnTo>
                    <a:pt x="12" y="101"/>
                  </a:lnTo>
                  <a:lnTo>
                    <a:pt x="18" y="75"/>
                  </a:lnTo>
                  <a:lnTo>
                    <a:pt x="22" y="63"/>
                  </a:lnTo>
                  <a:lnTo>
                    <a:pt x="27" y="52"/>
                  </a:lnTo>
                  <a:lnTo>
                    <a:pt x="33" y="39"/>
                  </a:lnTo>
                  <a:lnTo>
                    <a:pt x="39" y="28"/>
                  </a:lnTo>
                  <a:lnTo>
                    <a:pt x="45" y="18"/>
                  </a:lnTo>
                  <a:lnTo>
                    <a:pt x="53" y="6"/>
                  </a:lnTo>
                  <a:lnTo>
                    <a:pt x="53" y="6"/>
                  </a:lnTo>
                  <a:lnTo>
                    <a:pt x="54" y="5"/>
                  </a:lnTo>
                  <a:lnTo>
                    <a:pt x="54" y="3"/>
                  </a:lnTo>
                  <a:lnTo>
                    <a:pt x="53" y="2"/>
                  </a:lnTo>
                  <a:lnTo>
                    <a:pt x="52" y="1"/>
                  </a:lnTo>
                  <a:lnTo>
                    <a:pt x="48" y="0"/>
                  </a:lnTo>
                  <a:lnTo>
                    <a:pt x="46" y="0"/>
                  </a:lnTo>
                  <a:lnTo>
                    <a:pt x="45" y="2"/>
                  </a:lnTo>
                  <a:lnTo>
                    <a:pt x="45"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15" name="chenying0907 813"/>
            <p:cNvSpPr>
              <a:spLocks/>
            </p:cNvSpPr>
            <p:nvPr/>
          </p:nvSpPr>
          <p:spPr bwMode="auto">
            <a:xfrm>
              <a:off x="6629400" y="1741488"/>
              <a:ext cx="28575" cy="55563"/>
            </a:xfrm>
            <a:custGeom>
              <a:avLst/>
              <a:gdLst/>
              <a:ahLst/>
              <a:cxnLst>
                <a:cxn ang="0">
                  <a:pos x="44" y="3"/>
                </a:cxn>
                <a:cxn ang="0">
                  <a:pos x="44" y="3"/>
                </a:cxn>
                <a:cxn ang="0">
                  <a:pos x="39" y="14"/>
                </a:cxn>
                <a:cxn ang="0">
                  <a:pos x="35" y="26"/>
                </a:cxn>
                <a:cxn ang="0">
                  <a:pos x="35" y="26"/>
                </a:cxn>
                <a:cxn ang="0">
                  <a:pos x="34" y="32"/>
                </a:cxn>
                <a:cxn ang="0">
                  <a:pos x="33" y="38"/>
                </a:cxn>
                <a:cxn ang="0">
                  <a:pos x="32" y="44"/>
                </a:cxn>
                <a:cxn ang="0">
                  <a:pos x="31" y="48"/>
                </a:cxn>
                <a:cxn ang="0">
                  <a:pos x="30" y="50"/>
                </a:cxn>
                <a:cxn ang="0">
                  <a:pos x="30" y="50"/>
                </a:cxn>
                <a:cxn ang="0">
                  <a:pos x="25" y="55"/>
                </a:cxn>
                <a:cxn ang="0">
                  <a:pos x="22" y="61"/>
                </a:cxn>
                <a:cxn ang="0">
                  <a:pos x="15" y="73"/>
                </a:cxn>
                <a:cxn ang="0">
                  <a:pos x="9" y="86"/>
                </a:cxn>
                <a:cxn ang="0">
                  <a:pos x="5" y="91"/>
                </a:cxn>
                <a:cxn ang="0">
                  <a:pos x="1" y="97"/>
                </a:cxn>
                <a:cxn ang="0">
                  <a:pos x="1" y="97"/>
                </a:cxn>
                <a:cxn ang="0">
                  <a:pos x="0" y="98"/>
                </a:cxn>
                <a:cxn ang="0">
                  <a:pos x="0" y="100"/>
                </a:cxn>
                <a:cxn ang="0">
                  <a:pos x="0" y="102"/>
                </a:cxn>
                <a:cxn ang="0">
                  <a:pos x="1" y="103"/>
                </a:cxn>
                <a:cxn ang="0">
                  <a:pos x="3" y="104"/>
                </a:cxn>
                <a:cxn ang="0">
                  <a:pos x="4" y="105"/>
                </a:cxn>
                <a:cxn ang="0">
                  <a:pos x="6" y="104"/>
                </a:cxn>
                <a:cxn ang="0">
                  <a:pos x="7" y="103"/>
                </a:cxn>
                <a:cxn ang="0">
                  <a:pos x="7" y="103"/>
                </a:cxn>
                <a:cxn ang="0">
                  <a:pos x="14" y="94"/>
                </a:cxn>
                <a:cxn ang="0">
                  <a:pos x="21" y="84"/>
                </a:cxn>
                <a:cxn ang="0">
                  <a:pos x="31" y="63"/>
                </a:cxn>
                <a:cxn ang="0">
                  <a:pos x="31" y="63"/>
                </a:cxn>
                <a:cxn ang="0">
                  <a:pos x="34" y="60"/>
                </a:cxn>
                <a:cxn ang="0">
                  <a:pos x="37" y="57"/>
                </a:cxn>
                <a:cxn ang="0">
                  <a:pos x="39" y="54"/>
                </a:cxn>
                <a:cxn ang="0">
                  <a:pos x="40" y="50"/>
                </a:cxn>
                <a:cxn ang="0">
                  <a:pos x="40" y="50"/>
                </a:cxn>
                <a:cxn ang="0">
                  <a:pos x="42" y="38"/>
                </a:cxn>
                <a:cxn ang="0">
                  <a:pos x="44" y="28"/>
                </a:cxn>
                <a:cxn ang="0">
                  <a:pos x="48" y="18"/>
                </a:cxn>
                <a:cxn ang="0">
                  <a:pos x="53" y="7"/>
                </a:cxn>
                <a:cxn ang="0">
                  <a:pos x="53" y="7"/>
                </a:cxn>
                <a:cxn ang="0">
                  <a:pos x="53" y="5"/>
                </a:cxn>
                <a:cxn ang="0">
                  <a:pos x="53" y="4"/>
                </a:cxn>
                <a:cxn ang="0">
                  <a:pos x="51" y="1"/>
                </a:cxn>
                <a:cxn ang="0">
                  <a:pos x="48" y="0"/>
                </a:cxn>
                <a:cxn ang="0">
                  <a:pos x="47" y="0"/>
                </a:cxn>
                <a:cxn ang="0">
                  <a:pos x="45" y="1"/>
                </a:cxn>
                <a:cxn ang="0">
                  <a:pos x="44" y="3"/>
                </a:cxn>
                <a:cxn ang="0">
                  <a:pos x="44" y="3"/>
                </a:cxn>
              </a:cxnLst>
              <a:rect l="0" t="0" r="r" b="b"/>
              <a:pathLst>
                <a:path w="53" h="105">
                  <a:moveTo>
                    <a:pt x="44" y="3"/>
                  </a:moveTo>
                  <a:lnTo>
                    <a:pt x="44" y="3"/>
                  </a:lnTo>
                  <a:lnTo>
                    <a:pt x="39" y="14"/>
                  </a:lnTo>
                  <a:lnTo>
                    <a:pt x="35" y="26"/>
                  </a:lnTo>
                  <a:lnTo>
                    <a:pt x="35" y="26"/>
                  </a:lnTo>
                  <a:lnTo>
                    <a:pt x="34" y="32"/>
                  </a:lnTo>
                  <a:lnTo>
                    <a:pt x="33" y="38"/>
                  </a:lnTo>
                  <a:lnTo>
                    <a:pt x="32" y="44"/>
                  </a:lnTo>
                  <a:lnTo>
                    <a:pt x="31" y="48"/>
                  </a:lnTo>
                  <a:lnTo>
                    <a:pt x="30" y="50"/>
                  </a:lnTo>
                  <a:lnTo>
                    <a:pt x="30" y="50"/>
                  </a:lnTo>
                  <a:lnTo>
                    <a:pt x="25" y="55"/>
                  </a:lnTo>
                  <a:lnTo>
                    <a:pt x="22" y="61"/>
                  </a:lnTo>
                  <a:lnTo>
                    <a:pt x="15" y="73"/>
                  </a:lnTo>
                  <a:lnTo>
                    <a:pt x="9" y="86"/>
                  </a:lnTo>
                  <a:lnTo>
                    <a:pt x="5" y="91"/>
                  </a:lnTo>
                  <a:lnTo>
                    <a:pt x="1" y="97"/>
                  </a:lnTo>
                  <a:lnTo>
                    <a:pt x="1" y="97"/>
                  </a:lnTo>
                  <a:lnTo>
                    <a:pt x="0" y="98"/>
                  </a:lnTo>
                  <a:lnTo>
                    <a:pt x="0" y="100"/>
                  </a:lnTo>
                  <a:lnTo>
                    <a:pt x="0" y="102"/>
                  </a:lnTo>
                  <a:lnTo>
                    <a:pt x="1" y="103"/>
                  </a:lnTo>
                  <a:lnTo>
                    <a:pt x="3" y="104"/>
                  </a:lnTo>
                  <a:lnTo>
                    <a:pt x="4" y="105"/>
                  </a:lnTo>
                  <a:lnTo>
                    <a:pt x="6" y="104"/>
                  </a:lnTo>
                  <a:lnTo>
                    <a:pt x="7" y="103"/>
                  </a:lnTo>
                  <a:lnTo>
                    <a:pt x="7" y="103"/>
                  </a:lnTo>
                  <a:lnTo>
                    <a:pt x="14" y="94"/>
                  </a:lnTo>
                  <a:lnTo>
                    <a:pt x="21" y="84"/>
                  </a:lnTo>
                  <a:lnTo>
                    <a:pt x="31" y="63"/>
                  </a:lnTo>
                  <a:lnTo>
                    <a:pt x="31" y="63"/>
                  </a:lnTo>
                  <a:lnTo>
                    <a:pt x="34" y="60"/>
                  </a:lnTo>
                  <a:lnTo>
                    <a:pt x="37" y="57"/>
                  </a:lnTo>
                  <a:lnTo>
                    <a:pt x="39" y="54"/>
                  </a:lnTo>
                  <a:lnTo>
                    <a:pt x="40" y="50"/>
                  </a:lnTo>
                  <a:lnTo>
                    <a:pt x="40" y="50"/>
                  </a:lnTo>
                  <a:lnTo>
                    <a:pt x="42" y="38"/>
                  </a:lnTo>
                  <a:lnTo>
                    <a:pt x="44" y="28"/>
                  </a:lnTo>
                  <a:lnTo>
                    <a:pt x="48" y="18"/>
                  </a:lnTo>
                  <a:lnTo>
                    <a:pt x="53" y="7"/>
                  </a:lnTo>
                  <a:lnTo>
                    <a:pt x="53" y="7"/>
                  </a:lnTo>
                  <a:lnTo>
                    <a:pt x="53" y="5"/>
                  </a:lnTo>
                  <a:lnTo>
                    <a:pt x="53" y="4"/>
                  </a:lnTo>
                  <a:lnTo>
                    <a:pt x="51" y="1"/>
                  </a:lnTo>
                  <a:lnTo>
                    <a:pt x="48" y="0"/>
                  </a:lnTo>
                  <a:lnTo>
                    <a:pt x="47" y="0"/>
                  </a:lnTo>
                  <a:lnTo>
                    <a:pt x="45" y="1"/>
                  </a:lnTo>
                  <a:lnTo>
                    <a:pt x="44" y="3"/>
                  </a:lnTo>
                  <a:lnTo>
                    <a:pt x="44" y="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16" name="chenying0907 814"/>
            <p:cNvSpPr>
              <a:spLocks/>
            </p:cNvSpPr>
            <p:nvPr/>
          </p:nvSpPr>
          <p:spPr bwMode="auto">
            <a:xfrm>
              <a:off x="6673850" y="1739900"/>
              <a:ext cx="20638" cy="53975"/>
            </a:xfrm>
            <a:custGeom>
              <a:avLst/>
              <a:gdLst/>
              <a:ahLst/>
              <a:cxnLst>
                <a:cxn ang="0">
                  <a:pos x="32" y="4"/>
                </a:cxn>
                <a:cxn ang="0">
                  <a:pos x="32" y="4"/>
                </a:cxn>
                <a:cxn ang="0">
                  <a:pos x="29" y="16"/>
                </a:cxn>
                <a:cxn ang="0">
                  <a:pos x="26" y="28"/>
                </a:cxn>
                <a:cxn ang="0">
                  <a:pos x="22" y="40"/>
                </a:cxn>
                <a:cxn ang="0">
                  <a:pos x="18" y="51"/>
                </a:cxn>
                <a:cxn ang="0">
                  <a:pos x="8" y="74"/>
                </a:cxn>
                <a:cxn ang="0">
                  <a:pos x="4" y="86"/>
                </a:cxn>
                <a:cxn ang="0">
                  <a:pos x="0" y="98"/>
                </a:cxn>
                <a:cxn ang="0">
                  <a:pos x="0" y="98"/>
                </a:cxn>
                <a:cxn ang="0">
                  <a:pos x="0" y="100"/>
                </a:cxn>
                <a:cxn ang="0">
                  <a:pos x="1" y="101"/>
                </a:cxn>
                <a:cxn ang="0">
                  <a:pos x="2" y="102"/>
                </a:cxn>
                <a:cxn ang="0">
                  <a:pos x="4" y="103"/>
                </a:cxn>
                <a:cxn ang="0">
                  <a:pos x="5" y="103"/>
                </a:cxn>
                <a:cxn ang="0">
                  <a:pos x="7" y="103"/>
                </a:cxn>
                <a:cxn ang="0">
                  <a:pos x="8" y="102"/>
                </a:cxn>
                <a:cxn ang="0">
                  <a:pos x="9" y="100"/>
                </a:cxn>
                <a:cxn ang="0">
                  <a:pos x="9" y="100"/>
                </a:cxn>
                <a:cxn ang="0">
                  <a:pos x="12" y="88"/>
                </a:cxn>
                <a:cxn ang="0">
                  <a:pos x="17" y="76"/>
                </a:cxn>
                <a:cxn ang="0">
                  <a:pos x="27" y="53"/>
                </a:cxn>
                <a:cxn ang="0">
                  <a:pos x="32" y="41"/>
                </a:cxn>
                <a:cxn ang="0">
                  <a:pos x="36" y="29"/>
                </a:cxn>
                <a:cxn ang="0">
                  <a:pos x="39" y="16"/>
                </a:cxn>
                <a:cxn ang="0">
                  <a:pos x="41" y="4"/>
                </a:cxn>
                <a:cxn ang="0">
                  <a:pos x="41" y="4"/>
                </a:cxn>
                <a:cxn ang="0">
                  <a:pos x="41" y="2"/>
                </a:cxn>
                <a:cxn ang="0">
                  <a:pos x="40" y="1"/>
                </a:cxn>
                <a:cxn ang="0">
                  <a:pos x="38" y="0"/>
                </a:cxn>
                <a:cxn ang="0">
                  <a:pos x="36" y="0"/>
                </a:cxn>
                <a:cxn ang="0">
                  <a:pos x="35" y="0"/>
                </a:cxn>
                <a:cxn ang="0">
                  <a:pos x="33" y="1"/>
                </a:cxn>
                <a:cxn ang="0">
                  <a:pos x="32" y="2"/>
                </a:cxn>
                <a:cxn ang="0">
                  <a:pos x="32" y="4"/>
                </a:cxn>
                <a:cxn ang="0">
                  <a:pos x="32" y="4"/>
                </a:cxn>
              </a:cxnLst>
              <a:rect l="0" t="0" r="r" b="b"/>
              <a:pathLst>
                <a:path w="41" h="103">
                  <a:moveTo>
                    <a:pt x="32" y="4"/>
                  </a:moveTo>
                  <a:lnTo>
                    <a:pt x="32" y="4"/>
                  </a:lnTo>
                  <a:lnTo>
                    <a:pt x="29" y="16"/>
                  </a:lnTo>
                  <a:lnTo>
                    <a:pt x="26" y="28"/>
                  </a:lnTo>
                  <a:lnTo>
                    <a:pt x="22" y="40"/>
                  </a:lnTo>
                  <a:lnTo>
                    <a:pt x="18" y="51"/>
                  </a:lnTo>
                  <a:lnTo>
                    <a:pt x="8" y="74"/>
                  </a:lnTo>
                  <a:lnTo>
                    <a:pt x="4" y="86"/>
                  </a:lnTo>
                  <a:lnTo>
                    <a:pt x="0" y="98"/>
                  </a:lnTo>
                  <a:lnTo>
                    <a:pt x="0" y="98"/>
                  </a:lnTo>
                  <a:lnTo>
                    <a:pt x="0" y="100"/>
                  </a:lnTo>
                  <a:lnTo>
                    <a:pt x="1" y="101"/>
                  </a:lnTo>
                  <a:lnTo>
                    <a:pt x="2" y="102"/>
                  </a:lnTo>
                  <a:lnTo>
                    <a:pt x="4" y="103"/>
                  </a:lnTo>
                  <a:lnTo>
                    <a:pt x="5" y="103"/>
                  </a:lnTo>
                  <a:lnTo>
                    <a:pt x="7" y="103"/>
                  </a:lnTo>
                  <a:lnTo>
                    <a:pt x="8" y="102"/>
                  </a:lnTo>
                  <a:lnTo>
                    <a:pt x="9" y="100"/>
                  </a:lnTo>
                  <a:lnTo>
                    <a:pt x="9" y="100"/>
                  </a:lnTo>
                  <a:lnTo>
                    <a:pt x="12" y="88"/>
                  </a:lnTo>
                  <a:lnTo>
                    <a:pt x="17" y="76"/>
                  </a:lnTo>
                  <a:lnTo>
                    <a:pt x="27" y="53"/>
                  </a:lnTo>
                  <a:lnTo>
                    <a:pt x="32" y="41"/>
                  </a:lnTo>
                  <a:lnTo>
                    <a:pt x="36" y="29"/>
                  </a:lnTo>
                  <a:lnTo>
                    <a:pt x="39" y="16"/>
                  </a:lnTo>
                  <a:lnTo>
                    <a:pt x="41" y="4"/>
                  </a:lnTo>
                  <a:lnTo>
                    <a:pt x="41" y="4"/>
                  </a:lnTo>
                  <a:lnTo>
                    <a:pt x="41" y="2"/>
                  </a:lnTo>
                  <a:lnTo>
                    <a:pt x="40" y="1"/>
                  </a:lnTo>
                  <a:lnTo>
                    <a:pt x="38" y="0"/>
                  </a:lnTo>
                  <a:lnTo>
                    <a:pt x="36" y="0"/>
                  </a:lnTo>
                  <a:lnTo>
                    <a:pt x="35" y="0"/>
                  </a:lnTo>
                  <a:lnTo>
                    <a:pt x="33" y="1"/>
                  </a:lnTo>
                  <a:lnTo>
                    <a:pt x="32" y="2"/>
                  </a:lnTo>
                  <a:lnTo>
                    <a:pt x="32" y="4"/>
                  </a:lnTo>
                  <a:lnTo>
                    <a:pt x="32" y="4"/>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17" name="chenying0907 815"/>
            <p:cNvSpPr>
              <a:spLocks/>
            </p:cNvSpPr>
            <p:nvPr/>
          </p:nvSpPr>
          <p:spPr bwMode="auto">
            <a:xfrm>
              <a:off x="6811963" y="1671638"/>
              <a:ext cx="9525" cy="38100"/>
            </a:xfrm>
            <a:custGeom>
              <a:avLst/>
              <a:gdLst/>
              <a:ahLst/>
              <a:cxnLst>
                <a:cxn ang="0">
                  <a:pos x="11" y="58"/>
                </a:cxn>
                <a:cxn ang="0">
                  <a:pos x="11" y="58"/>
                </a:cxn>
                <a:cxn ang="0">
                  <a:pos x="10" y="51"/>
                </a:cxn>
                <a:cxn ang="0">
                  <a:pos x="9" y="44"/>
                </a:cxn>
                <a:cxn ang="0">
                  <a:pos x="10" y="33"/>
                </a:cxn>
                <a:cxn ang="0">
                  <a:pos x="10" y="33"/>
                </a:cxn>
                <a:cxn ang="0">
                  <a:pos x="11" y="5"/>
                </a:cxn>
                <a:cxn ang="0">
                  <a:pos x="11" y="5"/>
                </a:cxn>
                <a:cxn ang="0">
                  <a:pos x="11" y="3"/>
                </a:cxn>
                <a:cxn ang="0">
                  <a:pos x="10" y="1"/>
                </a:cxn>
                <a:cxn ang="0">
                  <a:pos x="8" y="0"/>
                </a:cxn>
                <a:cxn ang="0">
                  <a:pos x="7" y="0"/>
                </a:cxn>
                <a:cxn ang="0">
                  <a:pos x="5" y="0"/>
                </a:cxn>
                <a:cxn ang="0">
                  <a:pos x="4" y="1"/>
                </a:cxn>
                <a:cxn ang="0">
                  <a:pos x="3" y="3"/>
                </a:cxn>
                <a:cxn ang="0">
                  <a:pos x="2" y="5"/>
                </a:cxn>
                <a:cxn ang="0">
                  <a:pos x="2" y="5"/>
                </a:cxn>
                <a:cxn ang="0">
                  <a:pos x="1" y="20"/>
                </a:cxn>
                <a:cxn ang="0">
                  <a:pos x="0" y="40"/>
                </a:cxn>
                <a:cxn ang="0">
                  <a:pos x="0" y="50"/>
                </a:cxn>
                <a:cxn ang="0">
                  <a:pos x="2" y="59"/>
                </a:cxn>
                <a:cxn ang="0">
                  <a:pos x="3" y="63"/>
                </a:cxn>
                <a:cxn ang="0">
                  <a:pos x="5" y="66"/>
                </a:cxn>
                <a:cxn ang="0">
                  <a:pos x="7" y="69"/>
                </a:cxn>
                <a:cxn ang="0">
                  <a:pos x="11" y="72"/>
                </a:cxn>
                <a:cxn ang="0">
                  <a:pos x="11" y="72"/>
                </a:cxn>
                <a:cxn ang="0">
                  <a:pos x="13" y="72"/>
                </a:cxn>
                <a:cxn ang="0">
                  <a:pos x="15" y="72"/>
                </a:cxn>
                <a:cxn ang="0">
                  <a:pos x="17" y="70"/>
                </a:cxn>
                <a:cxn ang="0">
                  <a:pos x="17" y="68"/>
                </a:cxn>
                <a:cxn ang="0">
                  <a:pos x="17" y="62"/>
                </a:cxn>
                <a:cxn ang="0">
                  <a:pos x="17" y="62"/>
                </a:cxn>
                <a:cxn ang="0">
                  <a:pos x="17" y="59"/>
                </a:cxn>
                <a:cxn ang="0">
                  <a:pos x="15" y="58"/>
                </a:cxn>
                <a:cxn ang="0">
                  <a:pos x="13" y="57"/>
                </a:cxn>
                <a:cxn ang="0">
                  <a:pos x="11" y="58"/>
                </a:cxn>
                <a:cxn ang="0">
                  <a:pos x="11" y="58"/>
                </a:cxn>
              </a:cxnLst>
              <a:rect l="0" t="0" r="r" b="b"/>
              <a:pathLst>
                <a:path w="17" h="72">
                  <a:moveTo>
                    <a:pt x="11" y="58"/>
                  </a:moveTo>
                  <a:lnTo>
                    <a:pt x="11" y="58"/>
                  </a:lnTo>
                  <a:lnTo>
                    <a:pt x="10" y="51"/>
                  </a:lnTo>
                  <a:lnTo>
                    <a:pt x="9" y="44"/>
                  </a:lnTo>
                  <a:lnTo>
                    <a:pt x="10" y="33"/>
                  </a:lnTo>
                  <a:lnTo>
                    <a:pt x="10" y="33"/>
                  </a:lnTo>
                  <a:lnTo>
                    <a:pt x="11" y="5"/>
                  </a:lnTo>
                  <a:lnTo>
                    <a:pt x="11" y="5"/>
                  </a:lnTo>
                  <a:lnTo>
                    <a:pt x="11" y="3"/>
                  </a:lnTo>
                  <a:lnTo>
                    <a:pt x="10" y="1"/>
                  </a:lnTo>
                  <a:lnTo>
                    <a:pt x="8" y="0"/>
                  </a:lnTo>
                  <a:lnTo>
                    <a:pt x="7" y="0"/>
                  </a:lnTo>
                  <a:lnTo>
                    <a:pt x="5" y="0"/>
                  </a:lnTo>
                  <a:lnTo>
                    <a:pt x="4" y="1"/>
                  </a:lnTo>
                  <a:lnTo>
                    <a:pt x="3" y="3"/>
                  </a:lnTo>
                  <a:lnTo>
                    <a:pt x="2" y="5"/>
                  </a:lnTo>
                  <a:lnTo>
                    <a:pt x="2" y="5"/>
                  </a:lnTo>
                  <a:lnTo>
                    <a:pt x="1" y="20"/>
                  </a:lnTo>
                  <a:lnTo>
                    <a:pt x="0" y="40"/>
                  </a:lnTo>
                  <a:lnTo>
                    <a:pt x="0" y="50"/>
                  </a:lnTo>
                  <a:lnTo>
                    <a:pt x="2" y="59"/>
                  </a:lnTo>
                  <a:lnTo>
                    <a:pt x="3" y="63"/>
                  </a:lnTo>
                  <a:lnTo>
                    <a:pt x="5" y="66"/>
                  </a:lnTo>
                  <a:lnTo>
                    <a:pt x="7" y="69"/>
                  </a:lnTo>
                  <a:lnTo>
                    <a:pt x="11" y="72"/>
                  </a:lnTo>
                  <a:lnTo>
                    <a:pt x="11" y="72"/>
                  </a:lnTo>
                  <a:lnTo>
                    <a:pt x="13" y="72"/>
                  </a:lnTo>
                  <a:lnTo>
                    <a:pt x="15" y="72"/>
                  </a:lnTo>
                  <a:lnTo>
                    <a:pt x="17" y="70"/>
                  </a:lnTo>
                  <a:lnTo>
                    <a:pt x="17" y="68"/>
                  </a:lnTo>
                  <a:lnTo>
                    <a:pt x="17" y="62"/>
                  </a:lnTo>
                  <a:lnTo>
                    <a:pt x="17" y="62"/>
                  </a:lnTo>
                  <a:lnTo>
                    <a:pt x="17" y="59"/>
                  </a:lnTo>
                  <a:lnTo>
                    <a:pt x="15" y="58"/>
                  </a:lnTo>
                  <a:lnTo>
                    <a:pt x="13" y="57"/>
                  </a:lnTo>
                  <a:lnTo>
                    <a:pt x="11" y="58"/>
                  </a:lnTo>
                  <a:lnTo>
                    <a:pt x="11" y="58"/>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18" name="chenying0907 816"/>
            <p:cNvSpPr>
              <a:spLocks/>
            </p:cNvSpPr>
            <p:nvPr/>
          </p:nvSpPr>
          <p:spPr bwMode="auto">
            <a:xfrm>
              <a:off x="6843713" y="1644650"/>
              <a:ext cx="22225" cy="55563"/>
            </a:xfrm>
            <a:custGeom>
              <a:avLst/>
              <a:gdLst/>
              <a:ahLst/>
              <a:cxnLst>
                <a:cxn ang="0">
                  <a:pos x="33" y="1"/>
                </a:cxn>
                <a:cxn ang="0">
                  <a:pos x="33" y="1"/>
                </a:cxn>
                <a:cxn ang="0">
                  <a:pos x="29" y="6"/>
                </a:cxn>
                <a:cxn ang="0">
                  <a:pos x="26" y="12"/>
                </a:cxn>
                <a:cxn ang="0">
                  <a:pos x="20" y="23"/>
                </a:cxn>
                <a:cxn ang="0">
                  <a:pos x="16" y="35"/>
                </a:cxn>
                <a:cxn ang="0">
                  <a:pos x="13" y="48"/>
                </a:cxn>
                <a:cxn ang="0">
                  <a:pos x="8" y="73"/>
                </a:cxn>
                <a:cxn ang="0">
                  <a:pos x="5" y="86"/>
                </a:cxn>
                <a:cxn ang="0">
                  <a:pos x="1" y="97"/>
                </a:cxn>
                <a:cxn ang="0">
                  <a:pos x="1" y="97"/>
                </a:cxn>
                <a:cxn ang="0">
                  <a:pos x="0" y="99"/>
                </a:cxn>
                <a:cxn ang="0">
                  <a:pos x="1" y="101"/>
                </a:cxn>
                <a:cxn ang="0">
                  <a:pos x="3" y="103"/>
                </a:cxn>
                <a:cxn ang="0">
                  <a:pos x="5" y="104"/>
                </a:cxn>
                <a:cxn ang="0">
                  <a:pos x="6" y="104"/>
                </a:cxn>
                <a:cxn ang="0">
                  <a:pos x="8" y="103"/>
                </a:cxn>
                <a:cxn ang="0">
                  <a:pos x="9" y="102"/>
                </a:cxn>
                <a:cxn ang="0">
                  <a:pos x="9" y="102"/>
                </a:cxn>
                <a:cxn ang="0">
                  <a:pos x="13" y="91"/>
                </a:cxn>
                <a:cxn ang="0">
                  <a:pos x="17" y="81"/>
                </a:cxn>
                <a:cxn ang="0">
                  <a:pos x="23" y="58"/>
                </a:cxn>
                <a:cxn ang="0">
                  <a:pos x="23" y="58"/>
                </a:cxn>
                <a:cxn ang="0">
                  <a:pos x="25" y="45"/>
                </a:cxn>
                <a:cxn ang="0">
                  <a:pos x="28" y="32"/>
                </a:cxn>
                <a:cxn ang="0">
                  <a:pos x="30" y="26"/>
                </a:cxn>
                <a:cxn ang="0">
                  <a:pos x="33" y="20"/>
                </a:cxn>
                <a:cxn ang="0">
                  <a:pos x="36" y="14"/>
                </a:cxn>
                <a:cxn ang="0">
                  <a:pos x="40" y="8"/>
                </a:cxn>
                <a:cxn ang="0">
                  <a:pos x="40" y="8"/>
                </a:cxn>
                <a:cxn ang="0">
                  <a:pos x="41" y="6"/>
                </a:cxn>
                <a:cxn ang="0">
                  <a:pos x="41" y="4"/>
                </a:cxn>
                <a:cxn ang="0">
                  <a:pos x="40" y="3"/>
                </a:cxn>
                <a:cxn ang="0">
                  <a:pos x="39" y="1"/>
                </a:cxn>
                <a:cxn ang="0">
                  <a:pos x="38" y="0"/>
                </a:cxn>
                <a:cxn ang="0">
                  <a:pos x="36" y="0"/>
                </a:cxn>
                <a:cxn ang="0">
                  <a:pos x="35" y="0"/>
                </a:cxn>
                <a:cxn ang="0">
                  <a:pos x="33" y="1"/>
                </a:cxn>
                <a:cxn ang="0">
                  <a:pos x="33" y="1"/>
                </a:cxn>
              </a:cxnLst>
              <a:rect l="0" t="0" r="r" b="b"/>
              <a:pathLst>
                <a:path w="41" h="104">
                  <a:moveTo>
                    <a:pt x="33" y="1"/>
                  </a:moveTo>
                  <a:lnTo>
                    <a:pt x="33" y="1"/>
                  </a:lnTo>
                  <a:lnTo>
                    <a:pt x="29" y="6"/>
                  </a:lnTo>
                  <a:lnTo>
                    <a:pt x="26" y="12"/>
                  </a:lnTo>
                  <a:lnTo>
                    <a:pt x="20" y="23"/>
                  </a:lnTo>
                  <a:lnTo>
                    <a:pt x="16" y="35"/>
                  </a:lnTo>
                  <a:lnTo>
                    <a:pt x="13" y="48"/>
                  </a:lnTo>
                  <a:lnTo>
                    <a:pt x="8" y="73"/>
                  </a:lnTo>
                  <a:lnTo>
                    <a:pt x="5" y="86"/>
                  </a:lnTo>
                  <a:lnTo>
                    <a:pt x="1" y="97"/>
                  </a:lnTo>
                  <a:lnTo>
                    <a:pt x="1" y="97"/>
                  </a:lnTo>
                  <a:lnTo>
                    <a:pt x="0" y="99"/>
                  </a:lnTo>
                  <a:lnTo>
                    <a:pt x="1" y="101"/>
                  </a:lnTo>
                  <a:lnTo>
                    <a:pt x="3" y="103"/>
                  </a:lnTo>
                  <a:lnTo>
                    <a:pt x="5" y="104"/>
                  </a:lnTo>
                  <a:lnTo>
                    <a:pt x="6" y="104"/>
                  </a:lnTo>
                  <a:lnTo>
                    <a:pt x="8" y="103"/>
                  </a:lnTo>
                  <a:lnTo>
                    <a:pt x="9" y="102"/>
                  </a:lnTo>
                  <a:lnTo>
                    <a:pt x="9" y="102"/>
                  </a:lnTo>
                  <a:lnTo>
                    <a:pt x="13" y="91"/>
                  </a:lnTo>
                  <a:lnTo>
                    <a:pt x="17" y="81"/>
                  </a:lnTo>
                  <a:lnTo>
                    <a:pt x="23" y="58"/>
                  </a:lnTo>
                  <a:lnTo>
                    <a:pt x="23" y="58"/>
                  </a:lnTo>
                  <a:lnTo>
                    <a:pt x="25" y="45"/>
                  </a:lnTo>
                  <a:lnTo>
                    <a:pt x="28" y="32"/>
                  </a:lnTo>
                  <a:lnTo>
                    <a:pt x="30" y="26"/>
                  </a:lnTo>
                  <a:lnTo>
                    <a:pt x="33" y="20"/>
                  </a:lnTo>
                  <a:lnTo>
                    <a:pt x="36" y="14"/>
                  </a:lnTo>
                  <a:lnTo>
                    <a:pt x="40" y="8"/>
                  </a:lnTo>
                  <a:lnTo>
                    <a:pt x="40" y="8"/>
                  </a:lnTo>
                  <a:lnTo>
                    <a:pt x="41" y="6"/>
                  </a:lnTo>
                  <a:lnTo>
                    <a:pt x="41" y="4"/>
                  </a:lnTo>
                  <a:lnTo>
                    <a:pt x="40" y="3"/>
                  </a:lnTo>
                  <a:lnTo>
                    <a:pt x="39" y="1"/>
                  </a:lnTo>
                  <a:lnTo>
                    <a:pt x="38" y="0"/>
                  </a:lnTo>
                  <a:lnTo>
                    <a:pt x="36" y="0"/>
                  </a:lnTo>
                  <a:lnTo>
                    <a:pt x="35" y="0"/>
                  </a:lnTo>
                  <a:lnTo>
                    <a:pt x="33" y="1"/>
                  </a:lnTo>
                  <a:lnTo>
                    <a:pt x="33"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19" name="chenying0907 817"/>
            <p:cNvSpPr>
              <a:spLocks/>
            </p:cNvSpPr>
            <p:nvPr/>
          </p:nvSpPr>
          <p:spPr bwMode="auto">
            <a:xfrm>
              <a:off x="6719888" y="1743075"/>
              <a:ext cx="9525" cy="47625"/>
            </a:xfrm>
            <a:custGeom>
              <a:avLst/>
              <a:gdLst/>
              <a:ahLst/>
              <a:cxnLst>
                <a:cxn ang="0">
                  <a:pos x="16" y="4"/>
                </a:cxn>
                <a:cxn ang="0">
                  <a:pos x="16" y="4"/>
                </a:cxn>
                <a:cxn ang="0">
                  <a:pos x="16" y="2"/>
                </a:cxn>
                <a:cxn ang="0">
                  <a:pos x="15" y="1"/>
                </a:cxn>
                <a:cxn ang="0">
                  <a:pos x="13" y="0"/>
                </a:cxn>
                <a:cxn ang="0">
                  <a:pos x="11" y="0"/>
                </a:cxn>
                <a:cxn ang="0">
                  <a:pos x="10" y="0"/>
                </a:cxn>
                <a:cxn ang="0">
                  <a:pos x="8" y="1"/>
                </a:cxn>
                <a:cxn ang="0">
                  <a:pos x="7" y="2"/>
                </a:cxn>
                <a:cxn ang="0">
                  <a:pos x="7" y="4"/>
                </a:cxn>
                <a:cxn ang="0">
                  <a:pos x="7" y="4"/>
                </a:cxn>
                <a:cxn ang="0">
                  <a:pos x="8" y="25"/>
                </a:cxn>
                <a:cxn ang="0">
                  <a:pos x="8" y="44"/>
                </a:cxn>
                <a:cxn ang="0">
                  <a:pos x="8" y="55"/>
                </a:cxn>
                <a:cxn ang="0">
                  <a:pos x="7" y="65"/>
                </a:cxn>
                <a:cxn ang="0">
                  <a:pos x="4" y="74"/>
                </a:cxn>
                <a:cxn ang="0">
                  <a:pos x="0" y="84"/>
                </a:cxn>
                <a:cxn ang="0">
                  <a:pos x="0" y="84"/>
                </a:cxn>
                <a:cxn ang="0">
                  <a:pos x="0" y="86"/>
                </a:cxn>
                <a:cxn ang="0">
                  <a:pos x="0" y="88"/>
                </a:cxn>
                <a:cxn ang="0">
                  <a:pos x="3" y="91"/>
                </a:cxn>
                <a:cxn ang="0">
                  <a:pos x="4" y="91"/>
                </a:cxn>
                <a:cxn ang="0">
                  <a:pos x="7" y="91"/>
                </a:cxn>
                <a:cxn ang="0">
                  <a:pos x="8" y="91"/>
                </a:cxn>
                <a:cxn ang="0">
                  <a:pos x="9" y="89"/>
                </a:cxn>
                <a:cxn ang="0">
                  <a:pos x="9" y="89"/>
                </a:cxn>
                <a:cxn ang="0">
                  <a:pos x="13" y="79"/>
                </a:cxn>
                <a:cxn ang="0">
                  <a:pos x="15" y="68"/>
                </a:cxn>
                <a:cxn ang="0">
                  <a:pos x="17" y="58"/>
                </a:cxn>
                <a:cxn ang="0">
                  <a:pos x="17" y="48"/>
                </a:cxn>
                <a:cxn ang="0">
                  <a:pos x="17" y="26"/>
                </a:cxn>
                <a:cxn ang="0">
                  <a:pos x="16" y="4"/>
                </a:cxn>
                <a:cxn ang="0">
                  <a:pos x="16" y="4"/>
                </a:cxn>
              </a:cxnLst>
              <a:rect l="0" t="0" r="r" b="b"/>
              <a:pathLst>
                <a:path w="17" h="91">
                  <a:moveTo>
                    <a:pt x="16" y="4"/>
                  </a:moveTo>
                  <a:lnTo>
                    <a:pt x="16" y="4"/>
                  </a:lnTo>
                  <a:lnTo>
                    <a:pt x="16" y="2"/>
                  </a:lnTo>
                  <a:lnTo>
                    <a:pt x="15" y="1"/>
                  </a:lnTo>
                  <a:lnTo>
                    <a:pt x="13" y="0"/>
                  </a:lnTo>
                  <a:lnTo>
                    <a:pt x="11" y="0"/>
                  </a:lnTo>
                  <a:lnTo>
                    <a:pt x="10" y="0"/>
                  </a:lnTo>
                  <a:lnTo>
                    <a:pt x="8" y="1"/>
                  </a:lnTo>
                  <a:lnTo>
                    <a:pt x="7" y="2"/>
                  </a:lnTo>
                  <a:lnTo>
                    <a:pt x="7" y="4"/>
                  </a:lnTo>
                  <a:lnTo>
                    <a:pt x="7" y="4"/>
                  </a:lnTo>
                  <a:lnTo>
                    <a:pt x="8" y="25"/>
                  </a:lnTo>
                  <a:lnTo>
                    <a:pt x="8" y="44"/>
                  </a:lnTo>
                  <a:lnTo>
                    <a:pt x="8" y="55"/>
                  </a:lnTo>
                  <a:lnTo>
                    <a:pt x="7" y="65"/>
                  </a:lnTo>
                  <a:lnTo>
                    <a:pt x="4" y="74"/>
                  </a:lnTo>
                  <a:lnTo>
                    <a:pt x="0" y="84"/>
                  </a:lnTo>
                  <a:lnTo>
                    <a:pt x="0" y="84"/>
                  </a:lnTo>
                  <a:lnTo>
                    <a:pt x="0" y="86"/>
                  </a:lnTo>
                  <a:lnTo>
                    <a:pt x="0" y="88"/>
                  </a:lnTo>
                  <a:lnTo>
                    <a:pt x="3" y="91"/>
                  </a:lnTo>
                  <a:lnTo>
                    <a:pt x="4" y="91"/>
                  </a:lnTo>
                  <a:lnTo>
                    <a:pt x="7" y="91"/>
                  </a:lnTo>
                  <a:lnTo>
                    <a:pt x="8" y="91"/>
                  </a:lnTo>
                  <a:lnTo>
                    <a:pt x="9" y="89"/>
                  </a:lnTo>
                  <a:lnTo>
                    <a:pt x="9" y="89"/>
                  </a:lnTo>
                  <a:lnTo>
                    <a:pt x="13" y="79"/>
                  </a:lnTo>
                  <a:lnTo>
                    <a:pt x="15" y="68"/>
                  </a:lnTo>
                  <a:lnTo>
                    <a:pt x="17" y="58"/>
                  </a:lnTo>
                  <a:lnTo>
                    <a:pt x="17" y="48"/>
                  </a:lnTo>
                  <a:lnTo>
                    <a:pt x="17" y="26"/>
                  </a:lnTo>
                  <a:lnTo>
                    <a:pt x="16" y="4"/>
                  </a:lnTo>
                  <a:lnTo>
                    <a:pt x="16" y="4"/>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20" name="chenying0907 818"/>
            <p:cNvSpPr>
              <a:spLocks/>
            </p:cNvSpPr>
            <p:nvPr/>
          </p:nvSpPr>
          <p:spPr bwMode="auto">
            <a:xfrm>
              <a:off x="6754813" y="1758950"/>
              <a:ext cx="12700" cy="49213"/>
            </a:xfrm>
            <a:custGeom>
              <a:avLst/>
              <a:gdLst/>
              <a:ahLst/>
              <a:cxnLst>
                <a:cxn ang="0">
                  <a:pos x="24" y="5"/>
                </a:cxn>
                <a:cxn ang="0">
                  <a:pos x="24" y="5"/>
                </a:cxn>
                <a:cxn ang="0">
                  <a:pos x="24" y="3"/>
                </a:cxn>
                <a:cxn ang="0">
                  <a:pos x="23" y="1"/>
                </a:cxn>
                <a:cxn ang="0">
                  <a:pos x="22" y="0"/>
                </a:cxn>
                <a:cxn ang="0">
                  <a:pos x="20" y="0"/>
                </a:cxn>
                <a:cxn ang="0">
                  <a:pos x="18" y="0"/>
                </a:cxn>
                <a:cxn ang="0">
                  <a:pos x="17" y="1"/>
                </a:cxn>
                <a:cxn ang="0">
                  <a:pos x="16" y="3"/>
                </a:cxn>
                <a:cxn ang="0">
                  <a:pos x="15" y="5"/>
                </a:cxn>
                <a:cxn ang="0">
                  <a:pos x="15" y="5"/>
                </a:cxn>
                <a:cxn ang="0">
                  <a:pos x="15" y="18"/>
                </a:cxn>
                <a:cxn ang="0">
                  <a:pos x="13" y="30"/>
                </a:cxn>
                <a:cxn ang="0">
                  <a:pos x="11" y="42"/>
                </a:cxn>
                <a:cxn ang="0">
                  <a:pos x="8" y="55"/>
                </a:cxn>
                <a:cxn ang="0">
                  <a:pos x="8" y="55"/>
                </a:cxn>
                <a:cxn ang="0">
                  <a:pos x="5" y="63"/>
                </a:cxn>
                <a:cxn ang="0">
                  <a:pos x="2" y="72"/>
                </a:cxn>
                <a:cxn ang="0">
                  <a:pos x="0" y="76"/>
                </a:cxn>
                <a:cxn ang="0">
                  <a:pos x="0" y="82"/>
                </a:cxn>
                <a:cxn ang="0">
                  <a:pos x="2" y="86"/>
                </a:cxn>
                <a:cxn ang="0">
                  <a:pos x="4" y="90"/>
                </a:cxn>
                <a:cxn ang="0">
                  <a:pos x="4" y="90"/>
                </a:cxn>
                <a:cxn ang="0">
                  <a:pos x="5" y="91"/>
                </a:cxn>
                <a:cxn ang="0">
                  <a:pos x="7" y="92"/>
                </a:cxn>
                <a:cxn ang="0">
                  <a:pos x="8" y="92"/>
                </a:cxn>
                <a:cxn ang="0">
                  <a:pos x="10" y="91"/>
                </a:cxn>
                <a:cxn ang="0">
                  <a:pos x="11" y="90"/>
                </a:cxn>
                <a:cxn ang="0">
                  <a:pos x="12" y="88"/>
                </a:cxn>
                <a:cxn ang="0">
                  <a:pos x="12" y="87"/>
                </a:cxn>
                <a:cxn ang="0">
                  <a:pos x="12" y="85"/>
                </a:cxn>
                <a:cxn ang="0">
                  <a:pos x="12" y="85"/>
                </a:cxn>
                <a:cxn ang="0">
                  <a:pos x="10" y="82"/>
                </a:cxn>
                <a:cxn ang="0">
                  <a:pos x="10" y="77"/>
                </a:cxn>
                <a:cxn ang="0">
                  <a:pos x="11" y="72"/>
                </a:cxn>
                <a:cxn ang="0">
                  <a:pos x="13" y="68"/>
                </a:cxn>
                <a:cxn ang="0">
                  <a:pos x="16" y="59"/>
                </a:cxn>
                <a:cxn ang="0">
                  <a:pos x="18" y="51"/>
                </a:cxn>
                <a:cxn ang="0">
                  <a:pos x="18" y="51"/>
                </a:cxn>
                <a:cxn ang="0">
                  <a:pos x="20" y="39"/>
                </a:cxn>
                <a:cxn ang="0">
                  <a:pos x="22" y="28"/>
                </a:cxn>
                <a:cxn ang="0">
                  <a:pos x="24" y="17"/>
                </a:cxn>
                <a:cxn ang="0">
                  <a:pos x="24" y="5"/>
                </a:cxn>
                <a:cxn ang="0">
                  <a:pos x="24" y="5"/>
                </a:cxn>
              </a:cxnLst>
              <a:rect l="0" t="0" r="r" b="b"/>
              <a:pathLst>
                <a:path w="24" h="92">
                  <a:moveTo>
                    <a:pt x="24" y="5"/>
                  </a:moveTo>
                  <a:lnTo>
                    <a:pt x="24" y="5"/>
                  </a:lnTo>
                  <a:lnTo>
                    <a:pt x="24" y="3"/>
                  </a:lnTo>
                  <a:lnTo>
                    <a:pt x="23" y="1"/>
                  </a:lnTo>
                  <a:lnTo>
                    <a:pt x="22" y="0"/>
                  </a:lnTo>
                  <a:lnTo>
                    <a:pt x="20" y="0"/>
                  </a:lnTo>
                  <a:lnTo>
                    <a:pt x="18" y="0"/>
                  </a:lnTo>
                  <a:lnTo>
                    <a:pt x="17" y="1"/>
                  </a:lnTo>
                  <a:lnTo>
                    <a:pt x="16" y="3"/>
                  </a:lnTo>
                  <a:lnTo>
                    <a:pt x="15" y="5"/>
                  </a:lnTo>
                  <a:lnTo>
                    <a:pt x="15" y="5"/>
                  </a:lnTo>
                  <a:lnTo>
                    <a:pt x="15" y="18"/>
                  </a:lnTo>
                  <a:lnTo>
                    <a:pt x="13" y="30"/>
                  </a:lnTo>
                  <a:lnTo>
                    <a:pt x="11" y="42"/>
                  </a:lnTo>
                  <a:lnTo>
                    <a:pt x="8" y="55"/>
                  </a:lnTo>
                  <a:lnTo>
                    <a:pt x="8" y="55"/>
                  </a:lnTo>
                  <a:lnTo>
                    <a:pt x="5" y="63"/>
                  </a:lnTo>
                  <a:lnTo>
                    <a:pt x="2" y="72"/>
                  </a:lnTo>
                  <a:lnTo>
                    <a:pt x="0" y="76"/>
                  </a:lnTo>
                  <a:lnTo>
                    <a:pt x="0" y="82"/>
                  </a:lnTo>
                  <a:lnTo>
                    <a:pt x="2" y="86"/>
                  </a:lnTo>
                  <a:lnTo>
                    <a:pt x="4" y="90"/>
                  </a:lnTo>
                  <a:lnTo>
                    <a:pt x="4" y="90"/>
                  </a:lnTo>
                  <a:lnTo>
                    <a:pt x="5" y="91"/>
                  </a:lnTo>
                  <a:lnTo>
                    <a:pt x="7" y="92"/>
                  </a:lnTo>
                  <a:lnTo>
                    <a:pt x="8" y="92"/>
                  </a:lnTo>
                  <a:lnTo>
                    <a:pt x="10" y="91"/>
                  </a:lnTo>
                  <a:lnTo>
                    <a:pt x="11" y="90"/>
                  </a:lnTo>
                  <a:lnTo>
                    <a:pt x="12" y="88"/>
                  </a:lnTo>
                  <a:lnTo>
                    <a:pt x="12" y="87"/>
                  </a:lnTo>
                  <a:lnTo>
                    <a:pt x="12" y="85"/>
                  </a:lnTo>
                  <a:lnTo>
                    <a:pt x="12" y="85"/>
                  </a:lnTo>
                  <a:lnTo>
                    <a:pt x="10" y="82"/>
                  </a:lnTo>
                  <a:lnTo>
                    <a:pt x="10" y="77"/>
                  </a:lnTo>
                  <a:lnTo>
                    <a:pt x="11" y="72"/>
                  </a:lnTo>
                  <a:lnTo>
                    <a:pt x="13" y="68"/>
                  </a:lnTo>
                  <a:lnTo>
                    <a:pt x="16" y="59"/>
                  </a:lnTo>
                  <a:lnTo>
                    <a:pt x="18" y="51"/>
                  </a:lnTo>
                  <a:lnTo>
                    <a:pt x="18" y="51"/>
                  </a:lnTo>
                  <a:lnTo>
                    <a:pt x="20" y="39"/>
                  </a:lnTo>
                  <a:lnTo>
                    <a:pt x="22" y="28"/>
                  </a:lnTo>
                  <a:lnTo>
                    <a:pt x="24" y="17"/>
                  </a:lnTo>
                  <a:lnTo>
                    <a:pt x="24" y="5"/>
                  </a:lnTo>
                  <a:lnTo>
                    <a:pt x="24" y="5"/>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25" name="chenying0907 821"/>
            <p:cNvSpPr>
              <a:spLocks/>
            </p:cNvSpPr>
            <p:nvPr/>
          </p:nvSpPr>
          <p:spPr bwMode="auto">
            <a:xfrm>
              <a:off x="6418263" y="1346200"/>
              <a:ext cx="39688" cy="65088"/>
            </a:xfrm>
            <a:custGeom>
              <a:avLst/>
              <a:gdLst/>
              <a:ahLst/>
              <a:cxnLst>
                <a:cxn ang="0">
                  <a:pos x="63" y="3"/>
                </a:cxn>
                <a:cxn ang="0">
                  <a:pos x="63" y="3"/>
                </a:cxn>
                <a:cxn ang="0">
                  <a:pos x="61" y="12"/>
                </a:cxn>
                <a:cxn ang="0">
                  <a:pos x="59" y="19"/>
                </a:cxn>
                <a:cxn ang="0">
                  <a:pos x="52" y="33"/>
                </a:cxn>
                <a:cxn ang="0">
                  <a:pos x="43" y="48"/>
                </a:cxn>
                <a:cxn ang="0">
                  <a:pos x="33" y="61"/>
                </a:cxn>
                <a:cxn ang="0">
                  <a:pos x="24" y="75"/>
                </a:cxn>
                <a:cxn ang="0">
                  <a:pos x="15" y="88"/>
                </a:cxn>
                <a:cxn ang="0">
                  <a:pos x="6" y="102"/>
                </a:cxn>
                <a:cxn ang="0">
                  <a:pos x="3" y="110"/>
                </a:cxn>
                <a:cxn ang="0">
                  <a:pos x="0" y="117"/>
                </a:cxn>
                <a:cxn ang="0">
                  <a:pos x="0" y="117"/>
                </a:cxn>
                <a:cxn ang="0">
                  <a:pos x="0" y="119"/>
                </a:cxn>
                <a:cxn ang="0">
                  <a:pos x="0" y="121"/>
                </a:cxn>
                <a:cxn ang="0">
                  <a:pos x="2" y="122"/>
                </a:cxn>
                <a:cxn ang="0">
                  <a:pos x="3" y="123"/>
                </a:cxn>
                <a:cxn ang="0">
                  <a:pos x="5" y="123"/>
                </a:cxn>
                <a:cxn ang="0">
                  <a:pos x="6" y="123"/>
                </a:cxn>
                <a:cxn ang="0">
                  <a:pos x="8" y="121"/>
                </a:cxn>
                <a:cxn ang="0">
                  <a:pos x="10" y="120"/>
                </a:cxn>
                <a:cxn ang="0">
                  <a:pos x="10" y="120"/>
                </a:cxn>
                <a:cxn ang="0">
                  <a:pos x="13" y="112"/>
                </a:cxn>
                <a:cxn ang="0">
                  <a:pos x="16" y="105"/>
                </a:cxn>
                <a:cxn ang="0">
                  <a:pos x="24" y="90"/>
                </a:cxn>
                <a:cxn ang="0">
                  <a:pos x="33" y="77"/>
                </a:cxn>
                <a:cxn ang="0">
                  <a:pos x="43" y="63"/>
                </a:cxn>
                <a:cxn ang="0">
                  <a:pos x="52" y="50"/>
                </a:cxn>
                <a:cxn ang="0">
                  <a:pos x="61" y="36"/>
                </a:cxn>
                <a:cxn ang="0">
                  <a:pos x="67" y="22"/>
                </a:cxn>
                <a:cxn ang="0">
                  <a:pos x="70" y="14"/>
                </a:cxn>
                <a:cxn ang="0">
                  <a:pos x="73" y="6"/>
                </a:cxn>
                <a:cxn ang="0">
                  <a:pos x="73" y="6"/>
                </a:cxn>
                <a:cxn ang="0">
                  <a:pos x="73" y="4"/>
                </a:cxn>
                <a:cxn ang="0">
                  <a:pos x="71" y="2"/>
                </a:cxn>
                <a:cxn ang="0">
                  <a:pos x="70" y="1"/>
                </a:cxn>
                <a:cxn ang="0">
                  <a:pos x="69" y="0"/>
                </a:cxn>
                <a:cxn ang="0">
                  <a:pos x="67" y="0"/>
                </a:cxn>
                <a:cxn ang="0">
                  <a:pos x="65" y="0"/>
                </a:cxn>
                <a:cxn ang="0">
                  <a:pos x="64" y="1"/>
                </a:cxn>
                <a:cxn ang="0">
                  <a:pos x="63" y="3"/>
                </a:cxn>
                <a:cxn ang="0">
                  <a:pos x="63" y="3"/>
                </a:cxn>
              </a:cxnLst>
              <a:rect l="0" t="0" r="r" b="b"/>
              <a:pathLst>
                <a:path w="73" h="123">
                  <a:moveTo>
                    <a:pt x="63" y="3"/>
                  </a:moveTo>
                  <a:lnTo>
                    <a:pt x="63" y="3"/>
                  </a:lnTo>
                  <a:lnTo>
                    <a:pt x="61" y="12"/>
                  </a:lnTo>
                  <a:lnTo>
                    <a:pt x="59" y="19"/>
                  </a:lnTo>
                  <a:lnTo>
                    <a:pt x="52" y="33"/>
                  </a:lnTo>
                  <a:lnTo>
                    <a:pt x="43" y="48"/>
                  </a:lnTo>
                  <a:lnTo>
                    <a:pt x="33" y="61"/>
                  </a:lnTo>
                  <a:lnTo>
                    <a:pt x="24" y="75"/>
                  </a:lnTo>
                  <a:lnTo>
                    <a:pt x="15" y="88"/>
                  </a:lnTo>
                  <a:lnTo>
                    <a:pt x="6" y="102"/>
                  </a:lnTo>
                  <a:lnTo>
                    <a:pt x="3" y="110"/>
                  </a:lnTo>
                  <a:lnTo>
                    <a:pt x="0" y="117"/>
                  </a:lnTo>
                  <a:lnTo>
                    <a:pt x="0" y="117"/>
                  </a:lnTo>
                  <a:lnTo>
                    <a:pt x="0" y="119"/>
                  </a:lnTo>
                  <a:lnTo>
                    <a:pt x="0" y="121"/>
                  </a:lnTo>
                  <a:lnTo>
                    <a:pt x="2" y="122"/>
                  </a:lnTo>
                  <a:lnTo>
                    <a:pt x="3" y="123"/>
                  </a:lnTo>
                  <a:lnTo>
                    <a:pt x="5" y="123"/>
                  </a:lnTo>
                  <a:lnTo>
                    <a:pt x="6" y="123"/>
                  </a:lnTo>
                  <a:lnTo>
                    <a:pt x="8" y="121"/>
                  </a:lnTo>
                  <a:lnTo>
                    <a:pt x="10" y="120"/>
                  </a:lnTo>
                  <a:lnTo>
                    <a:pt x="10" y="120"/>
                  </a:lnTo>
                  <a:lnTo>
                    <a:pt x="13" y="112"/>
                  </a:lnTo>
                  <a:lnTo>
                    <a:pt x="16" y="105"/>
                  </a:lnTo>
                  <a:lnTo>
                    <a:pt x="24" y="90"/>
                  </a:lnTo>
                  <a:lnTo>
                    <a:pt x="33" y="77"/>
                  </a:lnTo>
                  <a:lnTo>
                    <a:pt x="43" y="63"/>
                  </a:lnTo>
                  <a:lnTo>
                    <a:pt x="52" y="50"/>
                  </a:lnTo>
                  <a:lnTo>
                    <a:pt x="61" y="36"/>
                  </a:lnTo>
                  <a:lnTo>
                    <a:pt x="67" y="22"/>
                  </a:lnTo>
                  <a:lnTo>
                    <a:pt x="70" y="14"/>
                  </a:lnTo>
                  <a:lnTo>
                    <a:pt x="73" y="6"/>
                  </a:lnTo>
                  <a:lnTo>
                    <a:pt x="73" y="6"/>
                  </a:lnTo>
                  <a:lnTo>
                    <a:pt x="73" y="4"/>
                  </a:lnTo>
                  <a:lnTo>
                    <a:pt x="71" y="2"/>
                  </a:lnTo>
                  <a:lnTo>
                    <a:pt x="70" y="1"/>
                  </a:lnTo>
                  <a:lnTo>
                    <a:pt x="69" y="0"/>
                  </a:lnTo>
                  <a:lnTo>
                    <a:pt x="67" y="0"/>
                  </a:lnTo>
                  <a:lnTo>
                    <a:pt x="65" y="0"/>
                  </a:lnTo>
                  <a:lnTo>
                    <a:pt x="64" y="1"/>
                  </a:lnTo>
                  <a:lnTo>
                    <a:pt x="63" y="3"/>
                  </a:lnTo>
                  <a:lnTo>
                    <a:pt x="63" y="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26" name="chenying0907 822"/>
            <p:cNvSpPr>
              <a:spLocks/>
            </p:cNvSpPr>
            <p:nvPr/>
          </p:nvSpPr>
          <p:spPr bwMode="auto">
            <a:xfrm>
              <a:off x="6462713" y="1366838"/>
              <a:ext cx="34925" cy="50800"/>
            </a:xfrm>
            <a:custGeom>
              <a:avLst/>
              <a:gdLst/>
              <a:ahLst/>
              <a:cxnLst>
                <a:cxn ang="0">
                  <a:pos x="58" y="2"/>
                </a:cxn>
                <a:cxn ang="0">
                  <a:pos x="58" y="2"/>
                </a:cxn>
                <a:cxn ang="0">
                  <a:pos x="42" y="24"/>
                </a:cxn>
                <a:cxn ang="0">
                  <a:pos x="29" y="46"/>
                </a:cxn>
                <a:cxn ang="0">
                  <a:pos x="1" y="90"/>
                </a:cxn>
                <a:cxn ang="0">
                  <a:pos x="1" y="90"/>
                </a:cxn>
                <a:cxn ang="0">
                  <a:pos x="0" y="92"/>
                </a:cxn>
                <a:cxn ang="0">
                  <a:pos x="1" y="94"/>
                </a:cxn>
                <a:cxn ang="0">
                  <a:pos x="1" y="95"/>
                </a:cxn>
                <a:cxn ang="0">
                  <a:pos x="3" y="97"/>
                </a:cxn>
                <a:cxn ang="0">
                  <a:pos x="4" y="97"/>
                </a:cxn>
                <a:cxn ang="0">
                  <a:pos x="6" y="97"/>
                </a:cxn>
                <a:cxn ang="0">
                  <a:pos x="8" y="97"/>
                </a:cxn>
                <a:cxn ang="0">
                  <a:pos x="9" y="95"/>
                </a:cxn>
                <a:cxn ang="0">
                  <a:pos x="9" y="95"/>
                </a:cxn>
                <a:cxn ang="0">
                  <a:pos x="37" y="51"/>
                </a:cxn>
                <a:cxn ang="0">
                  <a:pos x="50" y="28"/>
                </a:cxn>
                <a:cxn ang="0">
                  <a:pos x="66" y="7"/>
                </a:cxn>
                <a:cxn ang="0">
                  <a:pos x="66" y="7"/>
                </a:cxn>
                <a:cxn ang="0">
                  <a:pos x="67" y="6"/>
                </a:cxn>
                <a:cxn ang="0">
                  <a:pos x="67" y="3"/>
                </a:cxn>
                <a:cxn ang="0">
                  <a:pos x="66" y="2"/>
                </a:cxn>
                <a:cxn ang="0">
                  <a:pos x="65" y="1"/>
                </a:cxn>
                <a:cxn ang="0">
                  <a:pos x="61" y="0"/>
                </a:cxn>
                <a:cxn ang="0">
                  <a:pos x="60" y="0"/>
                </a:cxn>
                <a:cxn ang="0">
                  <a:pos x="58" y="2"/>
                </a:cxn>
                <a:cxn ang="0">
                  <a:pos x="58" y="2"/>
                </a:cxn>
              </a:cxnLst>
              <a:rect l="0" t="0" r="r" b="b"/>
              <a:pathLst>
                <a:path w="67" h="97">
                  <a:moveTo>
                    <a:pt x="58" y="2"/>
                  </a:moveTo>
                  <a:lnTo>
                    <a:pt x="58" y="2"/>
                  </a:lnTo>
                  <a:lnTo>
                    <a:pt x="42" y="24"/>
                  </a:lnTo>
                  <a:lnTo>
                    <a:pt x="29" y="46"/>
                  </a:lnTo>
                  <a:lnTo>
                    <a:pt x="1" y="90"/>
                  </a:lnTo>
                  <a:lnTo>
                    <a:pt x="1" y="90"/>
                  </a:lnTo>
                  <a:lnTo>
                    <a:pt x="0" y="92"/>
                  </a:lnTo>
                  <a:lnTo>
                    <a:pt x="1" y="94"/>
                  </a:lnTo>
                  <a:lnTo>
                    <a:pt x="1" y="95"/>
                  </a:lnTo>
                  <a:lnTo>
                    <a:pt x="3" y="97"/>
                  </a:lnTo>
                  <a:lnTo>
                    <a:pt x="4" y="97"/>
                  </a:lnTo>
                  <a:lnTo>
                    <a:pt x="6" y="97"/>
                  </a:lnTo>
                  <a:lnTo>
                    <a:pt x="8" y="97"/>
                  </a:lnTo>
                  <a:lnTo>
                    <a:pt x="9" y="95"/>
                  </a:lnTo>
                  <a:lnTo>
                    <a:pt x="9" y="95"/>
                  </a:lnTo>
                  <a:lnTo>
                    <a:pt x="37" y="51"/>
                  </a:lnTo>
                  <a:lnTo>
                    <a:pt x="50" y="28"/>
                  </a:lnTo>
                  <a:lnTo>
                    <a:pt x="66" y="7"/>
                  </a:lnTo>
                  <a:lnTo>
                    <a:pt x="66" y="7"/>
                  </a:lnTo>
                  <a:lnTo>
                    <a:pt x="67" y="6"/>
                  </a:lnTo>
                  <a:lnTo>
                    <a:pt x="67" y="3"/>
                  </a:lnTo>
                  <a:lnTo>
                    <a:pt x="66" y="2"/>
                  </a:lnTo>
                  <a:lnTo>
                    <a:pt x="65" y="1"/>
                  </a:lnTo>
                  <a:lnTo>
                    <a:pt x="61" y="0"/>
                  </a:lnTo>
                  <a:lnTo>
                    <a:pt x="60" y="0"/>
                  </a:lnTo>
                  <a:lnTo>
                    <a:pt x="58" y="2"/>
                  </a:lnTo>
                  <a:lnTo>
                    <a:pt x="58"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27" name="chenying0907 823"/>
            <p:cNvSpPr>
              <a:spLocks/>
            </p:cNvSpPr>
            <p:nvPr/>
          </p:nvSpPr>
          <p:spPr bwMode="auto">
            <a:xfrm>
              <a:off x="6569075" y="1604963"/>
              <a:ext cx="28575" cy="68263"/>
            </a:xfrm>
            <a:custGeom>
              <a:avLst/>
              <a:gdLst/>
              <a:ahLst/>
              <a:cxnLst>
                <a:cxn ang="0">
                  <a:pos x="45" y="3"/>
                </a:cxn>
                <a:cxn ang="0">
                  <a:pos x="45" y="3"/>
                </a:cxn>
                <a:cxn ang="0">
                  <a:pos x="43" y="10"/>
                </a:cxn>
                <a:cxn ang="0">
                  <a:pos x="40" y="16"/>
                </a:cxn>
                <a:cxn ang="0">
                  <a:pos x="32" y="29"/>
                </a:cxn>
                <a:cxn ang="0">
                  <a:pos x="25" y="41"/>
                </a:cxn>
                <a:cxn ang="0">
                  <a:pos x="22" y="47"/>
                </a:cxn>
                <a:cxn ang="0">
                  <a:pos x="20" y="53"/>
                </a:cxn>
                <a:cxn ang="0">
                  <a:pos x="20" y="53"/>
                </a:cxn>
                <a:cxn ang="0">
                  <a:pos x="14" y="71"/>
                </a:cxn>
                <a:cxn ang="0">
                  <a:pos x="9" y="89"/>
                </a:cxn>
                <a:cxn ang="0">
                  <a:pos x="3" y="106"/>
                </a:cxn>
                <a:cxn ang="0">
                  <a:pos x="1" y="115"/>
                </a:cxn>
                <a:cxn ang="0">
                  <a:pos x="0" y="125"/>
                </a:cxn>
                <a:cxn ang="0">
                  <a:pos x="0" y="125"/>
                </a:cxn>
                <a:cxn ang="0">
                  <a:pos x="1" y="127"/>
                </a:cxn>
                <a:cxn ang="0">
                  <a:pos x="2" y="128"/>
                </a:cxn>
                <a:cxn ang="0">
                  <a:pos x="3" y="129"/>
                </a:cxn>
                <a:cxn ang="0">
                  <a:pos x="5" y="129"/>
                </a:cxn>
                <a:cxn ang="0">
                  <a:pos x="6" y="129"/>
                </a:cxn>
                <a:cxn ang="0">
                  <a:pos x="9" y="128"/>
                </a:cxn>
                <a:cxn ang="0">
                  <a:pos x="10" y="127"/>
                </a:cxn>
                <a:cxn ang="0">
                  <a:pos x="10" y="125"/>
                </a:cxn>
                <a:cxn ang="0">
                  <a:pos x="10" y="125"/>
                </a:cxn>
                <a:cxn ang="0">
                  <a:pos x="12" y="108"/>
                </a:cxn>
                <a:cxn ang="0">
                  <a:pos x="16" y="93"/>
                </a:cxn>
                <a:cxn ang="0">
                  <a:pos x="21" y="78"/>
                </a:cxn>
                <a:cxn ang="0">
                  <a:pos x="28" y="64"/>
                </a:cxn>
                <a:cxn ang="0">
                  <a:pos x="42" y="35"/>
                </a:cxn>
                <a:cxn ang="0">
                  <a:pos x="49" y="20"/>
                </a:cxn>
                <a:cxn ang="0">
                  <a:pos x="54" y="6"/>
                </a:cxn>
                <a:cxn ang="0">
                  <a:pos x="54" y="6"/>
                </a:cxn>
                <a:cxn ang="0">
                  <a:pos x="54" y="4"/>
                </a:cxn>
                <a:cxn ang="0">
                  <a:pos x="54" y="2"/>
                </a:cxn>
                <a:cxn ang="0">
                  <a:pos x="53" y="1"/>
                </a:cxn>
                <a:cxn ang="0">
                  <a:pos x="51" y="0"/>
                </a:cxn>
                <a:cxn ang="0">
                  <a:pos x="49" y="0"/>
                </a:cxn>
                <a:cxn ang="0">
                  <a:pos x="48" y="1"/>
                </a:cxn>
                <a:cxn ang="0">
                  <a:pos x="46" y="2"/>
                </a:cxn>
                <a:cxn ang="0">
                  <a:pos x="45" y="3"/>
                </a:cxn>
                <a:cxn ang="0">
                  <a:pos x="45" y="3"/>
                </a:cxn>
              </a:cxnLst>
              <a:rect l="0" t="0" r="r" b="b"/>
              <a:pathLst>
                <a:path w="54" h="129">
                  <a:moveTo>
                    <a:pt x="45" y="3"/>
                  </a:moveTo>
                  <a:lnTo>
                    <a:pt x="45" y="3"/>
                  </a:lnTo>
                  <a:lnTo>
                    <a:pt x="43" y="10"/>
                  </a:lnTo>
                  <a:lnTo>
                    <a:pt x="40" y="16"/>
                  </a:lnTo>
                  <a:lnTo>
                    <a:pt x="32" y="29"/>
                  </a:lnTo>
                  <a:lnTo>
                    <a:pt x="25" y="41"/>
                  </a:lnTo>
                  <a:lnTo>
                    <a:pt x="22" y="47"/>
                  </a:lnTo>
                  <a:lnTo>
                    <a:pt x="20" y="53"/>
                  </a:lnTo>
                  <a:lnTo>
                    <a:pt x="20" y="53"/>
                  </a:lnTo>
                  <a:lnTo>
                    <a:pt x="14" y="71"/>
                  </a:lnTo>
                  <a:lnTo>
                    <a:pt x="9" y="89"/>
                  </a:lnTo>
                  <a:lnTo>
                    <a:pt x="3" y="106"/>
                  </a:lnTo>
                  <a:lnTo>
                    <a:pt x="1" y="115"/>
                  </a:lnTo>
                  <a:lnTo>
                    <a:pt x="0" y="125"/>
                  </a:lnTo>
                  <a:lnTo>
                    <a:pt x="0" y="125"/>
                  </a:lnTo>
                  <a:lnTo>
                    <a:pt x="1" y="127"/>
                  </a:lnTo>
                  <a:lnTo>
                    <a:pt x="2" y="128"/>
                  </a:lnTo>
                  <a:lnTo>
                    <a:pt x="3" y="129"/>
                  </a:lnTo>
                  <a:lnTo>
                    <a:pt x="5" y="129"/>
                  </a:lnTo>
                  <a:lnTo>
                    <a:pt x="6" y="129"/>
                  </a:lnTo>
                  <a:lnTo>
                    <a:pt x="9" y="128"/>
                  </a:lnTo>
                  <a:lnTo>
                    <a:pt x="10" y="127"/>
                  </a:lnTo>
                  <a:lnTo>
                    <a:pt x="10" y="125"/>
                  </a:lnTo>
                  <a:lnTo>
                    <a:pt x="10" y="125"/>
                  </a:lnTo>
                  <a:lnTo>
                    <a:pt x="12" y="108"/>
                  </a:lnTo>
                  <a:lnTo>
                    <a:pt x="16" y="93"/>
                  </a:lnTo>
                  <a:lnTo>
                    <a:pt x="21" y="78"/>
                  </a:lnTo>
                  <a:lnTo>
                    <a:pt x="28" y="64"/>
                  </a:lnTo>
                  <a:lnTo>
                    <a:pt x="42" y="35"/>
                  </a:lnTo>
                  <a:lnTo>
                    <a:pt x="49" y="20"/>
                  </a:lnTo>
                  <a:lnTo>
                    <a:pt x="54" y="6"/>
                  </a:lnTo>
                  <a:lnTo>
                    <a:pt x="54" y="6"/>
                  </a:lnTo>
                  <a:lnTo>
                    <a:pt x="54" y="4"/>
                  </a:lnTo>
                  <a:lnTo>
                    <a:pt x="54" y="2"/>
                  </a:lnTo>
                  <a:lnTo>
                    <a:pt x="53" y="1"/>
                  </a:lnTo>
                  <a:lnTo>
                    <a:pt x="51" y="0"/>
                  </a:lnTo>
                  <a:lnTo>
                    <a:pt x="49" y="0"/>
                  </a:lnTo>
                  <a:lnTo>
                    <a:pt x="48" y="1"/>
                  </a:lnTo>
                  <a:lnTo>
                    <a:pt x="46" y="2"/>
                  </a:lnTo>
                  <a:lnTo>
                    <a:pt x="45" y="3"/>
                  </a:lnTo>
                  <a:lnTo>
                    <a:pt x="45" y="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28" name="chenying0907 824"/>
            <p:cNvSpPr>
              <a:spLocks/>
            </p:cNvSpPr>
            <p:nvPr/>
          </p:nvSpPr>
          <p:spPr bwMode="auto">
            <a:xfrm>
              <a:off x="6619875" y="1614488"/>
              <a:ext cx="25400" cy="44450"/>
            </a:xfrm>
            <a:custGeom>
              <a:avLst/>
              <a:gdLst/>
              <a:ahLst/>
              <a:cxnLst>
                <a:cxn ang="0">
                  <a:pos x="40" y="2"/>
                </a:cxn>
                <a:cxn ang="0">
                  <a:pos x="40" y="2"/>
                </a:cxn>
                <a:cxn ang="0">
                  <a:pos x="32" y="11"/>
                </a:cxn>
                <a:cxn ang="0">
                  <a:pos x="25" y="19"/>
                </a:cxn>
                <a:cxn ang="0">
                  <a:pos x="19" y="28"/>
                </a:cxn>
                <a:cxn ang="0">
                  <a:pos x="13" y="39"/>
                </a:cxn>
                <a:cxn ang="0">
                  <a:pos x="8" y="49"/>
                </a:cxn>
                <a:cxn ang="0">
                  <a:pos x="4" y="59"/>
                </a:cxn>
                <a:cxn ang="0">
                  <a:pos x="1" y="71"/>
                </a:cxn>
                <a:cxn ang="0">
                  <a:pos x="0" y="81"/>
                </a:cxn>
                <a:cxn ang="0">
                  <a:pos x="0" y="81"/>
                </a:cxn>
                <a:cxn ang="0">
                  <a:pos x="0" y="83"/>
                </a:cxn>
                <a:cxn ang="0">
                  <a:pos x="1" y="85"/>
                </a:cxn>
                <a:cxn ang="0">
                  <a:pos x="3" y="86"/>
                </a:cxn>
                <a:cxn ang="0">
                  <a:pos x="5" y="86"/>
                </a:cxn>
                <a:cxn ang="0">
                  <a:pos x="6" y="86"/>
                </a:cxn>
                <a:cxn ang="0">
                  <a:pos x="9" y="85"/>
                </a:cxn>
                <a:cxn ang="0">
                  <a:pos x="10" y="83"/>
                </a:cxn>
                <a:cxn ang="0">
                  <a:pos x="10" y="81"/>
                </a:cxn>
                <a:cxn ang="0">
                  <a:pos x="10" y="81"/>
                </a:cxn>
                <a:cxn ang="0">
                  <a:pos x="11" y="71"/>
                </a:cxn>
                <a:cxn ang="0">
                  <a:pos x="14" y="61"/>
                </a:cxn>
                <a:cxn ang="0">
                  <a:pos x="17" y="51"/>
                </a:cxn>
                <a:cxn ang="0">
                  <a:pos x="22" y="42"/>
                </a:cxn>
                <a:cxn ang="0">
                  <a:pos x="27" y="33"/>
                </a:cxn>
                <a:cxn ang="0">
                  <a:pos x="33" y="24"/>
                </a:cxn>
                <a:cxn ang="0">
                  <a:pos x="40" y="16"/>
                </a:cxn>
                <a:cxn ang="0">
                  <a:pos x="47" y="9"/>
                </a:cxn>
                <a:cxn ang="0">
                  <a:pos x="47" y="9"/>
                </a:cxn>
                <a:cxn ang="0">
                  <a:pos x="48" y="8"/>
                </a:cxn>
                <a:cxn ang="0">
                  <a:pos x="48" y="5"/>
                </a:cxn>
                <a:cxn ang="0">
                  <a:pos x="47" y="3"/>
                </a:cxn>
                <a:cxn ang="0">
                  <a:pos x="46" y="2"/>
                </a:cxn>
                <a:cxn ang="0">
                  <a:pos x="45" y="1"/>
                </a:cxn>
                <a:cxn ang="0">
                  <a:pos x="43" y="0"/>
                </a:cxn>
                <a:cxn ang="0">
                  <a:pos x="42" y="1"/>
                </a:cxn>
                <a:cxn ang="0">
                  <a:pos x="40" y="2"/>
                </a:cxn>
                <a:cxn ang="0">
                  <a:pos x="40" y="2"/>
                </a:cxn>
              </a:cxnLst>
              <a:rect l="0" t="0" r="r" b="b"/>
              <a:pathLst>
                <a:path w="48" h="86">
                  <a:moveTo>
                    <a:pt x="40" y="2"/>
                  </a:moveTo>
                  <a:lnTo>
                    <a:pt x="40" y="2"/>
                  </a:lnTo>
                  <a:lnTo>
                    <a:pt x="32" y="11"/>
                  </a:lnTo>
                  <a:lnTo>
                    <a:pt x="25" y="19"/>
                  </a:lnTo>
                  <a:lnTo>
                    <a:pt x="19" y="28"/>
                  </a:lnTo>
                  <a:lnTo>
                    <a:pt x="13" y="39"/>
                  </a:lnTo>
                  <a:lnTo>
                    <a:pt x="8" y="49"/>
                  </a:lnTo>
                  <a:lnTo>
                    <a:pt x="4" y="59"/>
                  </a:lnTo>
                  <a:lnTo>
                    <a:pt x="1" y="71"/>
                  </a:lnTo>
                  <a:lnTo>
                    <a:pt x="0" y="81"/>
                  </a:lnTo>
                  <a:lnTo>
                    <a:pt x="0" y="81"/>
                  </a:lnTo>
                  <a:lnTo>
                    <a:pt x="0" y="83"/>
                  </a:lnTo>
                  <a:lnTo>
                    <a:pt x="1" y="85"/>
                  </a:lnTo>
                  <a:lnTo>
                    <a:pt x="3" y="86"/>
                  </a:lnTo>
                  <a:lnTo>
                    <a:pt x="5" y="86"/>
                  </a:lnTo>
                  <a:lnTo>
                    <a:pt x="6" y="86"/>
                  </a:lnTo>
                  <a:lnTo>
                    <a:pt x="9" y="85"/>
                  </a:lnTo>
                  <a:lnTo>
                    <a:pt x="10" y="83"/>
                  </a:lnTo>
                  <a:lnTo>
                    <a:pt x="10" y="81"/>
                  </a:lnTo>
                  <a:lnTo>
                    <a:pt x="10" y="81"/>
                  </a:lnTo>
                  <a:lnTo>
                    <a:pt x="11" y="71"/>
                  </a:lnTo>
                  <a:lnTo>
                    <a:pt x="14" y="61"/>
                  </a:lnTo>
                  <a:lnTo>
                    <a:pt x="17" y="51"/>
                  </a:lnTo>
                  <a:lnTo>
                    <a:pt x="22" y="42"/>
                  </a:lnTo>
                  <a:lnTo>
                    <a:pt x="27" y="33"/>
                  </a:lnTo>
                  <a:lnTo>
                    <a:pt x="33" y="24"/>
                  </a:lnTo>
                  <a:lnTo>
                    <a:pt x="40" y="16"/>
                  </a:lnTo>
                  <a:lnTo>
                    <a:pt x="47" y="9"/>
                  </a:lnTo>
                  <a:lnTo>
                    <a:pt x="47" y="9"/>
                  </a:lnTo>
                  <a:lnTo>
                    <a:pt x="48" y="8"/>
                  </a:lnTo>
                  <a:lnTo>
                    <a:pt x="48" y="5"/>
                  </a:lnTo>
                  <a:lnTo>
                    <a:pt x="47" y="3"/>
                  </a:lnTo>
                  <a:lnTo>
                    <a:pt x="46" y="2"/>
                  </a:lnTo>
                  <a:lnTo>
                    <a:pt x="45" y="1"/>
                  </a:lnTo>
                  <a:lnTo>
                    <a:pt x="43" y="0"/>
                  </a:lnTo>
                  <a:lnTo>
                    <a:pt x="42" y="1"/>
                  </a:lnTo>
                  <a:lnTo>
                    <a:pt x="40" y="2"/>
                  </a:lnTo>
                  <a:lnTo>
                    <a:pt x="40"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29" name="chenying0907 825"/>
            <p:cNvSpPr>
              <a:spLocks/>
            </p:cNvSpPr>
            <p:nvPr/>
          </p:nvSpPr>
          <p:spPr bwMode="auto">
            <a:xfrm>
              <a:off x="6659563" y="1624013"/>
              <a:ext cx="28575" cy="46038"/>
            </a:xfrm>
            <a:custGeom>
              <a:avLst/>
              <a:gdLst/>
              <a:ahLst/>
              <a:cxnLst>
                <a:cxn ang="0">
                  <a:pos x="44" y="2"/>
                </a:cxn>
                <a:cxn ang="0">
                  <a:pos x="44" y="2"/>
                </a:cxn>
                <a:cxn ang="0">
                  <a:pos x="38" y="10"/>
                </a:cxn>
                <a:cxn ang="0">
                  <a:pos x="32" y="17"/>
                </a:cxn>
                <a:cxn ang="0">
                  <a:pos x="25" y="26"/>
                </a:cxn>
                <a:cxn ang="0">
                  <a:pos x="19" y="34"/>
                </a:cxn>
                <a:cxn ang="0">
                  <a:pos x="19" y="34"/>
                </a:cxn>
                <a:cxn ang="0">
                  <a:pos x="13" y="44"/>
                </a:cxn>
                <a:cxn ang="0">
                  <a:pos x="9" y="56"/>
                </a:cxn>
                <a:cxn ang="0">
                  <a:pos x="5" y="67"/>
                </a:cxn>
                <a:cxn ang="0">
                  <a:pos x="0" y="77"/>
                </a:cxn>
                <a:cxn ang="0">
                  <a:pos x="0" y="77"/>
                </a:cxn>
                <a:cxn ang="0">
                  <a:pos x="0" y="79"/>
                </a:cxn>
                <a:cxn ang="0">
                  <a:pos x="0" y="82"/>
                </a:cxn>
                <a:cxn ang="0">
                  <a:pos x="2" y="85"/>
                </a:cxn>
                <a:cxn ang="0">
                  <a:pos x="4" y="85"/>
                </a:cxn>
                <a:cxn ang="0">
                  <a:pos x="5" y="85"/>
                </a:cxn>
                <a:cxn ang="0">
                  <a:pos x="7" y="85"/>
                </a:cxn>
                <a:cxn ang="0">
                  <a:pos x="8" y="83"/>
                </a:cxn>
                <a:cxn ang="0">
                  <a:pos x="8" y="83"/>
                </a:cxn>
                <a:cxn ang="0">
                  <a:pos x="16" y="63"/>
                </a:cxn>
                <a:cxn ang="0">
                  <a:pos x="26" y="42"/>
                </a:cxn>
                <a:cxn ang="0">
                  <a:pos x="26" y="42"/>
                </a:cxn>
                <a:cxn ang="0">
                  <a:pos x="28" y="37"/>
                </a:cxn>
                <a:cxn ang="0">
                  <a:pos x="31" y="33"/>
                </a:cxn>
                <a:cxn ang="0">
                  <a:pos x="38" y="25"/>
                </a:cxn>
                <a:cxn ang="0">
                  <a:pos x="46" y="15"/>
                </a:cxn>
                <a:cxn ang="0">
                  <a:pos x="52" y="7"/>
                </a:cxn>
                <a:cxn ang="0">
                  <a:pos x="52" y="7"/>
                </a:cxn>
                <a:cxn ang="0">
                  <a:pos x="53" y="5"/>
                </a:cxn>
                <a:cxn ang="0">
                  <a:pos x="52" y="3"/>
                </a:cxn>
                <a:cxn ang="0">
                  <a:pos x="52" y="2"/>
                </a:cxn>
                <a:cxn ang="0">
                  <a:pos x="50" y="0"/>
                </a:cxn>
                <a:cxn ang="0">
                  <a:pos x="49" y="0"/>
                </a:cxn>
                <a:cxn ang="0">
                  <a:pos x="47" y="0"/>
                </a:cxn>
                <a:cxn ang="0">
                  <a:pos x="45" y="1"/>
                </a:cxn>
                <a:cxn ang="0">
                  <a:pos x="44" y="2"/>
                </a:cxn>
                <a:cxn ang="0">
                  <a:pos x="44" y="2"/>
                </a:cxn>
              </a:cxnLst>
              <a:rect l="0" t="0" r="r" b="b"/>
              <a:pathLst>
                <a:path w="53" h="85">
                  <a:moveTo>
                    <a:pt x="44" y="2"/>
                  </a:moveTo>
                  <a:lnTo>
                    <a:pt x="44" y="2"/>
                  </a:lnTo>
                  <a:lnTo>
                    <a:pt x="38" y="10"/>
                  </a:lnTo>
                  <a:lnTo>
                    <a:pt x="32" y="17"/>
                  </a:lnTo>
                  <a:lnTo>
                    <a:pt x="25" y="26"/>
                  </a:lnTo>
                  <a:lnTo>
                    <a:pt x="19" y="34"/>
                  </a:lnTo>
                  <a:lnTo>
                    <a:pt x="19" y="34"/>
                  </a:lnTo>
                  <a:lnTo>
                    <a:pt x="13" y="44"/>
                  </a:lnTo>
                  <a:lnTo>
                    <a:pt x="9" y="56"/>
                  </a:lnTo>
                  <a:lnTo>
                    <a:pt x="5" y="67"/>
                  </a:lnTo>
                  <a:lnTo>
                    <a:pt x="0" y="77"/>
                  </a:lnTo>
                  <a:lnTo>
                    <a:pt x="0" y="77"/>
                  </a:lnTo>
                  <a:lnTo>
                    <a:pt x="0" y="79"/>
                  </a:lnTo>
                  <a:lnTo>
                    <a:pt x="0" y="82"/>
                  </a:lnTo>
                  <a:lnTo>
                    <a:pt x="2" y="85"/>
                  </a:lnTo>
                  <a:lnTo>
                    <a:pt x="4" y="85"/>
                  </a:lnTo>
                  <a:lnTo>
                    <a:pt x="5" y="85"/>
                  </a:lnTo>
                  <a:lnTo>
                    <a:pt x="7" y="85"/>
                  </a:lnTo>
                  <a:lnTo>
                    <a:pt x="8" y="83"/>
                  </a:lnTo>
                  <a:lnTo>
                    <a:pt x="8" y="83"/>
                  </a:lnTo>
                  <a:lnTo>
                    <a:pt x="16" y="63"/>
                  </a:lnTo>
                  <a:lnTo>
                    <a:pt x="26" y="42"/>
                  </a:lnTo>
                  <a:lnTo>
                    <a:pt x="26" y="42"/>
                  </a:lnTo>
                  <a:lnTo>
                    <a:pt x="28" y="37"/>
                  </a:lnTo>
                  <a:lnTo>
                    <a:pt x="31" y="33"/>
                  </a:lnTo>
                  <a:lnTo>
                    <a:pt x="38" y="25"/>
                  </a:lnTo>
                  <a:lnTo>
                    <a:pt x="46" y="15"/>
                  </a:lnTo>
                  <a:lnTo>
                    <a:pt x="52" y="7"/>
                  </a:lnTo>
                  <a:lnTo>
                    <a:pt x="52" y="7"/>
                  </a:lnTo>
                  <a:lnTo>
                    <a:pt x="53" y="5"/>
                  </a:lnTo>
                  <a:lnTo>
                    <a:pt x="52" y="3"/>
                  </a:lnTo>
                  <a:lnTo>
                    <a:pt x="52" y="2"/>
                  </a:lnTo>
                  <a:lnTo>
                    <a:pt x="50" y="0"/>
                  </a:lnTo>
                  <a:lnTo>
                    <a:pt x="49" y="0"/>
                  </a:lnTo>
                  <a:lnTo>
                    <a:pt x="47" y="0"/>
                  </a:lnTo>
                  <a:lnTo>
                    <a:pt x="45" y="1"/>
                  </a:lnTo>
                  <a:lnTo>
                    <a:pt x="44" y="2"/>
                  </a:lnTo>
                  <a:lnTo>
                    <a:pt x="44"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30" name="chenying0907 826"/>
            <p:cNvSpPr>
              <a:spLocks/>
            </p:cNvSpPr>
            <p:nvPr/>
          </p:nvSpPr>
          <p:spPr bwMode="auto">
            <a:xfrm>
              <a:off x="6746875" y="1463675"/>
              <a:ext cx="23813" cy="41275"/>
            </a:xfrm>
            <a:custGeom>
              <a:avLst/>
              <a:gdLst/>
              <a:ahLst/>
              <a:cxnLst>
                <a:cxn ang="0">
                  <a:pos x="39" y="1"/>
                </a:cxn>
                <a:cxn ang="0">
                  <a:pos x="39" y="1"/>
                </a:cxn>
                <a:cxn ang="0">
                  <a:pos x="32" y="10"/>
                </a:cxn>
                <a:cxn ang="0">
                  <a:pos x="27" y="18"/>
                </a:cxn>
                <a:cxn ang="0">
                  <a:pos x="22" y="27"/>
                </a:cxn>
                <a:cxn ang="0">
                  <a:pos x="18" y="35"/>
                </a:cxn>
                <a:cxn ang="0">
                  <a:pos x="9" y="54"/>
                </a:cxn>
                <a:cxn ang="0">
                  <a:pos x="5" y="63"/>
                </a:cxn>
                <a:cxn ang="0">
                  <a:pos x="0" y="73"/>
                </a:cxn>
                <a:cxn ang="0">
                  <a:pos x="0" y="73"/>
                </a:cxn>
                <a:cxn ang="0">
                  <a:pos x="0" y="74"/>
                </a:cxn>
                <a:cxn ang="0">
                  <a:pos x="0" y="76"/>
                </a:cxn>
                <a:cxn ang="0">
                  <a:pos x="1" y="78"/>
                </a:cxn>
                <a:cxn ang="0">
                  <a:pos x="2" y="79"/>
                </a:cxn>
                <a:cxn ang="0">
                  <a:pos x="3" y="79"/>
                </a:cxn>
                <a:cxn ang="0">
                  <a:pos x="5" y="79"/>
                </a:cxn>
                <a:cxn ang="0">
                  <a:pos x="7" y="79"/>
                </a:cxn>
                <a:cxn ang="0">
                  <a:pos x="8" y="77"/>
                </a:cxn>
                <a:cxn ang="0">
                  <a:pos x="8" y="77"/>
                </a:cxn>
                <a:cxn ang="0">
                  <a:pos x="13" y="68"/>
                </a:cxn>
                <a:cxn ang="0">
                  <a:pos x="18" y="59"/>
                </a:cxn>
                <a:cxn ang="0">
                  <a:pos x="26" y="42"/>
                </a:cxn>
                <a:cxn ang="0">
                  <a:pos x="30" y="32"/>
                </a:cxn>
                <a:cxn ang="0">
                  <a:pos x="34" y="24"/>
                </a:cxn>
                <a:cxn ang="0">
                  <a:pos x="39" y="16"/>
                </a:cxn>
                <a:cxn ang="0">
                  <a:pos x="45" y="8"/>
                </a:cxn>
                <a:cxn ang="0">
                  <a:pos x="45" y="8"/>
                </a:cxn>
                <a:cxn ang="0">
                  <a:pos x="46" y="6"/>
                </a:cxn>
                <a:cxn ang="0">
                  <a:pos x="46" y="4"/>
                </a:cxn>
                <a:cxn ang="0">
                  <a:pos x="46" y="3"/>
                </a:cxn>
                <a:cxn ang="0">
                  <a:pos x="45" y="1"/>
                </a:cxn>
                <a:cxn ang="0">
                  <a:pos x="44" y="0"/>
                </a:cxn>
                <a:cxn ang="0">
                  <a:pos x="42" y="0"/>
                </a:cxn>
                <a:cxn ang="0">
                  <a:pos x="40" y="0"/>
                </a:cxn>
                <a:cxn ang="0">
                  <a:pos x="39" y="1"/>
                </a:cxn>
                <a:cxn ang="0">
                  <a:pos x="39" y="1"/>
                </a:cxn>
              </a:cxnLst>
              <a:rect l="0" t="0" r="r" b="b"/>
              <a:pathLst>
                <a:path w="46" h="79">
                  <a:moveTo>
                    <a:pt x="39" y="1"/>
                  </a:moveTo>
                  <a:lnTo>
                    <a:pt x="39" y="1"/>
                  </a:lnTo>
                  <a:lnTo>
                    <a:pt x="32" y="10"/>
                  </a:lnTo>
                  <a:lnTo>
                    <a:pt x="27" y="18"/>
                  </a:lnTo>
                  <a:lnTo>
                    <a:pt x="22" y="27"/>
                  </a:lnTo>
                  <a:lnTo>
                    <a:pt x="18" y="35"/>
                  </a:lnTo>
                  <a:lnTo>
                    <a:pt x="9" y="54"/>
                  </a:lnTo>
                  <a:lnTo>
                    <a:pt x="5" y="63"/>
                  </a:lnTo>
                  <a:lnTo>
                    <a:pt x="0" y="73"/>
                  </a:lnTo>
                  <a:lnTo>
                    <a:pt x="0" y="73"/>
                  </a:lnTo>
                  <a:lnTo>
                    <a:pt x="0" y="74"/>
                  </a:lnTo>
                  <a:lnTo>
                    <a:pt x="0" y="76"/>
                  </a:lnTo>
                  <a:lnTo>
                    <a:pt x="1" y="78"/>
                  </a:lnTo>
                  <a:lnTo>
                    <a:pt x="2" y="79"/>
                  </a:lnTo>
                  <a:lnTo>
                    <a:pt x="3" y="79"/>
                  </a:lnTo>
                  <a:lnTo>
                    <a:pt x="5" y="79"/>
                  </a:lnTo>
                  <a:lnTo>
                    <a:pt x="7" y="79"/>
                  </a:lnTo>
                  <a:lnTo>
                    <a:pt x="8" y="77"/>
                  </a:lnTo>
                  <a:lnTo>
                    <a:pt x="8" y="77"/>
                  </a:lnTo>
                  <a:lnTo>
                    <a:pt x="13" y="68"/>
                  </a:lnTo>
                  <a:lnTo>
                    <a:pt x="18" y="59"/>
                  </a:lnTo>
                  <a:lnTo>
                    <a:pt x="26" y="42"/>
                  </a:lnTo>
                  <a:lnTo>
                    <a:pt x="30" y="32"/>
                  </a:lnTo>
                  <a:lnTo>
                    <a:pt x="34" y="24"/>
                  </a:lnTo>
                  <a:lnTo>
                    <a:pt x="39" y="16"/>
                  </a:lnTo>
                  <a:lnTo>
                    <a:pt x="45" y="8"/>
                  </a:lnTo>
                  <a:lnTo>
                    <a:pt x="45" y="8"/>
                  </a:lnTo>
                  <a:lnTo>
                    <a:pt x="46" y="6"/>
                  </a:lnTo>
                  <a:lnTo>
                    <a:pt x="46" y="4"/>
                  </a:lnTo>
                  <a:lnTo>
                    <a:pt x="46" y="3"/>
                  </a:lnTo>
                  <a:lnTo>
                    <a:pt x="45" y="1"/>
                  </a:lnTo>
                  <a:lnTo>
                    <a:pt x="44" y="0"/>
                  </a:lnTo>
                  <a:lnTo>
                    <a:pt x="42" y="0"/>
                  </a:lnTo>
                  <a:lnTo>
                    <a:pt x="40" y="0"/>
                  </a:lnTo>
                  <a:lnTo>
                    <a:pt x="39" y="1"/>
                  </a:lnTo>
                  <a:lnTo>
                    <a:pt x="39"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31" name="chenying0907 827"/>
            <p:cNvSpPr>
              <a:spLocks/>
            </p:cNvSpPr>
            <p:nvPr/>
          </p:nvSpPr>
          <p:spPr bwMode="auto">
            <a:xfrm>
              <a:off x="6792913" y="1493838"/>
              <a:ext cx="9525" cy="7938"/>
            </a:xfrm>
            <a:custGeom>
              <a:avLst/>
              <a:gdLst/>
              <a:ahLst/>
              <a:cxnLst>
                <a:cxn ang="0">
                  <a:pos x="8" y="1"/>
                </a:cxn>
                <a:cxn ang="0">
                  <a:pos x="2" y="8"/>
                </a:cxn>
                <a:cxn ang="0">
                  <a:pos x="2" y="8"/>
                </a:cxn>
                <a:cxn ang="0">
                  <a:pos x="1" y="9"/>
                </a:cxn>
                <a:cxn ang="0">
                  <a:pos x="0" y="11"/>
                </a:cxn>
                <a:cxn ang="0">
                  <a:pos x="1" y="13"/>
                </a:cxn>
                <a:cxn ang="0">
                  <a:pos x="2" y="14"/>
                </a:cxn>
                <a:cxn ang="0">
                  <a:pos x="3" y="16"/>
                </a:cxn>
                <a:cxn ang="0">
                  <a:pos x="5" y="16"/>
                </a:cxn>
                <a:cxn ang="0">
                  <a:pos x="7" y="16"/>
                </a:cxn>
                <a:cxn ang="0">
                  <a:pos x="8" y="14"/>
                </a:cxn>
                <a:cxn ang="0">
                  <a:pos x="14" y="8"/>
                </a:cxn>
                <a:cxn ang="0">
                  <a:pos x="14" y="8"/>
                </a:cxn>
                <a:cxn ang="0">
                  <a:pos x="15" y="6"/>
                </a:cxn>
                <a:cxn ang="0">
                  <a:pos x="16" y="5"/>
                </a:cxn>
                <a:cxn ang="0">
                  <a:pos x="15" y="3"/>
                </a:cxn>
                <a:cxn ang="0">
                  <a:pos x="14" y="1"/>
                </a:cxn>
                <a:cxn ang="0">
                  <a:pos x="13" y="0"/>
                </a:cxn>
                <a:cxn ang="0">
                  <a:pos x="11" y="0"/>
                </a:cxn>
                <a:cxn ang="0">
                  <a:pos x="9" y="0"/>
                </a:cxn>
                <a:cxn ang="0">
                  <a:pos x="8" y="1"/>
                </a:cxn>
                <a:cxn ang="0">
                  <a:pos x="8" y="1"/>
                </a:cxn>
              </a:cxnLst>
              <a:rect l="0" t="0" r="r" b="b"/>
              <a:pathLst>
                <a:path w="16" h="16">
                  <a:moveTo>
                    <a:pt x="8" y="1"/>
                  </a:moveTo>
                  <a:lnTo>
                    <a:pt x="2" y="8"/>
                  </a:lnTo>
                  <a:lnTo>
                    <a:pt x="2" y="8"/>
                  </a:lnTo>
                  <a:lnTo>
                    <a:pt x="1" y="9"/>
                  </a:lnTo>
                  <a:lnTo>
                    <a:pt x="0" y="11"/>
                  </a:lnTo>
                  <a:lnTo>
                    <a:pt x="1" y="13"/>
                  </a:lnTo>
                  <a:lnTo>
                    <a:pt x="2" y="14"/>
                  </a:lnTo>
                  <a:lnTo>
                    <a:pt x="3" y="16"/>
                  </a:lnTo>
                  <a:lnTo>
                    <a:pt x="5" y="16"/>
                  </a:lnTo>
                  <a:lnTo>
                    <a:pt x="7" y="16"/>
                  </a:lnTo>
                  <a:lnTo>
                    <a:pt x="8" y="14"/>
                  </a:lnTo>
                  <a:lnTo>
                    <a:pt x="14" y="8"/>
                  </a:lnTo>
                  <a:lnTo>
                    <a:pt x="14" y="8"/>
                  </a:lnTo>
                  <a:lnTo>
                    <a:pt x="15" y="6"/>
                  </a:lnTo>
                  <a:lnTo>
                    <a:pt x="16" y="5"/>
                  </a:lnTo>
                  <a:lnTo>
                    <a:pt x="15" y="3"/>
                  </a:lnTo>
                  <a:lnTo>
                    <a:pt x="14" y="1"/>
                  </a:lnTo>
                  <a:lnTo>
                    <a:pt x="13" y="0"/>
                  </a:lnTo>
                  <a:lnTo>
                    <a:pt x="11" y="0"/>
                  </a:lnTo>
                  <a:lnTo>
                    <a:pt x="9" y="0"/>
                  </a:lnTo>
                  <a:lnTo>
                    <a:pt x="8" y="1"/>
                  </a:lnTo>
                  <a:lnTo>
                    <a:pt x="8"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32" name="chenying0907 828"/>
            <p:cNvSpPr>
              <a:spLocks noEditPoints="1"/>
            </p:cNvSpPr>
            <p:nvPr/>
          </p:nvSpPr>
          <p:spPr bwMode="auto">
            <a:xfrm>
              <a:off x="6208713" y="1243013"/>
              <a:ext cx="706438" cy="620713"/>
            </a:xfrm>
            <a:custGeom>
              <a:avLst/>
              <a:gdLst/>
              <a:ahLst/>
              <a:cxnLst>
                <a:cxn ang="0">
                  <a:pos x="1208" y="1175"/>
                </a:cxn>
                <a:cxn ang="0">
                  <a:pos x="1095" y="1131"/>
                </a:cxn>
                <a:cxn ang="0">
                  <a:pos x="938" y="1062"/>
                </a:cxn>
                <a:cxn ang="0">
                  <a:pos x="899" y="1051"/>
                </a:cxn>
                <a:cxn ang="0">
                  <a:pos x="728" y="1088"/>
                </a:cxn>
                <a:cxn ang="0">
                  <a:pos x="531" y="1080"/>
                </a:cxn>
                <a:cxn ang="0">
                  <a:pos x="322" y="1026"/>
                </a:cxn>
                <a:cxn ang="0">
                  <a:pos x="161" y="920"/>
                </a:cxn>
                <a:cxn ang="0">
                  <a:pos x="51" y="762"/>
                </a:cxn>
                <a:cxn ang="0">
                  <a:pos x="8" y="609"/>
                </a:cxn>
                <a:cxn ang="0">
                  <a:pos x="4" y="424"/>
                </a:cxn>
                <a:cxn ang="0">
                  <a:pos x="39" y="285"/>
                </a:cxn>
                <a:cxn ang="0">
                  <a:pos x="97" y="185"/>
                </a:cxn>
                <a:cxn ang="0">
                  <a:pos x="167" y="114"/>
                </a:cxn>
                <a:cxn ang="0">
                  <a:pos x="255" y="62"/>
                </a:cxn>
                <a:cxn ang="0">
                  <a:pos x="439" y="14"/>
                </a:cxn>
                <a:cxn ang="0">
                  <a:pos x="700" y="5"/>
                </a:cxn>
                <a:cxn ang="0">
                  <a:pos x="714" y="7"/>
                </a:cxn>
                <a:cxn ang="0">
                  <a:pos x="803" y="0"/>
                </a:cxn>
                <a:cxn ang="0">
                  <a:pos x="994" y="43"/>
                </a:cxn>
                <a:cxn ang="0">
                  <a:pos x="1175" y="156"/>
                </a:cxn>
                <a:cxn ang="0">
                  <a:pos x="1247" y="243"/>
                </a:cxn>
                <a:cxn ang="0">
                  <a:pos x="1289" y="328"/>
                </a:cxn>
                <a:cxn ang="0">
                  <a:pos x="1324" y="456"/>
                </a:cxn>
                <a:cxn ang="0">
                  <a:pos x="1336" y="593"/>
                </a:cxn>
                <a:cxn ang="0">
                  <a:pos x="1319" y="726"/>
                </a:cxn>
                <a:cxn ang="0">
                  <a:pos x="1266" y="842"/>
                </a:cxn>
                <a:cxn ang="0">
                  <a:pos x="1204" y="907"/>
                </a:cxn>
                <a:cxn ang="0">
                  <a:pos x="1205" y="990"/>
                </a:cxn>
                <a:cxn ang="0">
                  <a:pos x="1239" y="1150"/>
                </a:cxn>
                <a:cxn ang="0">
                  <a:pos x="1234" y="1167"/>
                </a:cxn>
                <a:cxn ang="0">
                  <a:pos x="912" y="999"/>
                </a:cxn>
                <a:cxn ang="0">
                  <a:pos x="967" y="1032"/>
                </a:cxn>
                <a:cxn ang="0">
                  <a:pos x="1119" y="1098"/>
                </a:cxn>
                <a:cxn ang="0">
                  <a:pos x="1181" y="1067"/>
                </a:cxn>
                <a:cxn ang="0">
                  <a:pos x="1156" y="912"/>
                </a:cxn>
                <a:cxn ang="0">
                  <a:pos x="1170" y="893"/>
                </a:cxn>
                <a:cxn ang="0">
                  <a:pos x="1193" y="864"/>
                </a:cxn>
                <a:cxn ang="0">
                  <a:pos x="1262" y="762"/>
                </a:cxn>
                <a:cxn ang="0">
                  <a:pos x="1294" y="636"/>
                </a:cxn>
                <a:cxn ang="0">
                  <a:pos x="1293" y="502"/>
                </a:cxn>
                <a:cxn ang="0">
                  <a:pos x="1265" y="373"/>
                </a:cxn>
                <a:cxn ang="0">
                  <a:pos x="1214" y="265"/>
                </a:cxn>
                <a:cxn ang="0">
                  <a:pos x="1124" y="168"/>
                </a:cxn>
                <a:cxn ang="0">
                  <a:pos x="962" y="75"/>
                </a:cxn>
                <a:cxn ang="0">
                  <a:pos x="786" y="39"/>
                </a:cxn>
                <a:cxn ang="0">
                  <a:pos x="705" y="49"/>
                </a:cxn>
                <a:cxn ang="0">
                  <a:pos x="686" y="45"/>
                </a:cxn>
                <a:cxn ang="0">
                  <a:pos x="459" y="52"/>
                </a:cxn>
                <a:cxn ang="0">
                  <a:pos x="295" y="89"/>
                </a:cxn>
                <a:cxn ang="0">
                  <a:pos x="184" y="153"/>
                </a:cxn>
                <a:cxn ang="0">
                  <a:pos x="109" y="238"/>
                </a:cxn>
                <a:cxn ang="0">
                  <a:pos x="62" y="340"/>
                </a:cxn>
                <a:cxn ang="0">
                  <a:pos x="40" y="448"/>
                </a:cxn>
                <a:cxn ang="0">
                  <a:pos x="55" y="647"/>
                </a:cxn>
                <a:cxn ang="0">
                  <a:pos x="121" y="805"/>
                </a:cxn>
                <a:cxn ang="0">
                  <a:pos x="251" y="941"/>
                </a:cxn>
                <a:cxn ang="0">
                  <a:pos x="434" y="1017"/>
                </a:cxn>
                <a:cxn ang="0">
                  <a:pos x="592" y="1043"/>
                </a:cxn>
                <a:cxn ang="0">
                  <a:pos x="736" y="1045"/>
                </a:cxn>
                <a:cxn ang="0">
                  <a:pos x="890" y="1012"/>
                </a:cxn>
                <a:cxn ang="0">
                  <a:pos x="900" y="1005"/>
                </a:cxn>
              </a:cxnLst>
              <a:rect l="0" t="0" r="r" b="b"/>
              <a:pathLst>
                <a:path w="1336" h="1175">
                  <a:moveTo>
                    <a:pt x="1214" y="1175"/>
                  </a:moveTo>
                  <a:lnTo>
                    <a:pt x="1214" y="1175"/>
                  </a:lnTo>
                  <a:lnTo>
                    <a:pt x="1210" y="1175"/>
                  </a:lnTo>
                  <a:lnTo>
                    <a:pt x="1209" y="1175"/>
                  </a:lnTo>
                  <a:lnTo>
                    <a:pt x="1208" y="1175"/>
                  </a:lnTo>
                  <a:lnTo>
                    <a:pt x="1208" y="1175"/>
                  </a:lnTo>
                  <a:lnTo>
                    <a:pt x="1202" y="1174"/>
                  </a:lnTo>
                  <a:lnTo>
                    <a:pt x="1198" y="1173"/>
                  </a:lnTo>
                  <a:lnTo>
                    <a:pt x="1198" y="1173"/>
                  </a:lnTo>
                  <a:lnTo>
                    <a:pt x="1172" y="1162"/>
                  </a:lnTo>
                  <a:lnTo>
                    <a:pt x="1147" y="1152"/>
                  </a:lnTo>
                  <a:lnTo>
                    <a:pt x="1095" y="1131"/>
                  </a:lnTo>
                  <a:lnTo>
                    <a:pt x="1095" y="1131"/>
                  </a:lnTo>
                  <a:lnTo>
                    <a:pt x="1050" y="1113"/>
                  </a:lnTo>
                  <a:lnTo>
                    <a:pt x="1005" y="1095"/>
                  </a:lnTo>
                  <a:lnTo>
                    <a:pt x="982" y="1084"/>
                  </a:lnTo>
                  <a:lnTo>
                    <a:pt x="960" y="1073"/>
                  </a:lnTo>
                  <a:lnTo>
                    <a:pt x="938" y="1062"/>
                  </a:lnTo>
                  <a:lnTo>
                    <a:pt x="918" y="1048"/>
                  </a:lnTo>
                  <a:lnTo>
                    <a:pt x="911" y="1044"/>
                  </a:lnTo>
                  <a:lnTo>
                    <a:pt x="904" y="1048"/>
                  </a:lnTo>
                  <a:lnTo>
                    <a:pt x="904" y="1048"/>
                  </a:lnTo>
                  <a:lnTo>
                    <a:pt x="899" y="1051"/>
                  </a:lnTo>
                  <a:lnTo>
                    <a:pt x="899" y="1051"/>
                  </a:lnTo>
                  <a:lnTo>
                    <a:pt x="873" y="1061"/>
                  </a:lnTo>
                  <a:lnTo>
                    <a:pt x="847" y="1068"/>
                  </a:lnTo>
                  <a:lnTo>
                    <a:pt x="819" y="1075"/>
                  </a:lnTo>
                  <a:lnTo>
                    <a:pt x="789" y="1080"/>
                  </a:lnTo>
                  <a:lnTo>
                    <a:pt x="759" y="1084"/>
                  </a:lnTo>
                  <a:lnTo>
                    <a:pt x="728" y="1088"/>
                  </a:lnTo>
                  <a:lnTo>
                    <a:pt x="696" y="1090"/>
                  </a:lnTo>
                  <a:lnTo>
                    <a:pt x="664" y="1090"/>
                  </a:lnTo>
                  <a:lnTo>
                    <a:pt x="664" y="1090"/>
                  </a:lnTo>
                  <a:lnTo>
                    <a:pt x="620" y="1089"/>
                  </a:lnTo>
                  <a:lnTo>
                    <a:pt x="576" y="1086"/>
                  </a:lnTo>
                  <a:lnTo>
                    <a:pt x="531" y="1080"/>
                  </a:lnTo>
                  <a:lnTo>
                    <a:pt x="488" y="1073"/>
                  </a:lnTo>
                  <a:lnTo>
                    <a:pt x="445" y="1064"/>
                  </a:lnTo>
                  <a:lnTo>
                    <a:pt x="402" y="1052"/>
                  </a:lnTo>
                  <a:lnTo>
                    <a:pt x="361" y="1040"/>
                  </a:lnTo>
                  <a:lnTo>
                    <a:pt x="322" y="1026"/>
                  </a:lnTo>
                  <a:lnTo>
                    <a:pt x="322" y="1026"/>
                  </a:lnTo>
                  <a:lnTo>
                    <a:pt x="292" y="1012"/>
                  </a:lnTo>
                  <a:lnTo>
                    <a:pt x="263" y="997"/>
                  </a:lnTo>
                  <a:lnTo>
                    <a:pt x="235" y="980"/>
                  </a:lnTo>
                  <a:lnTo>
                    <a:pt x="209" y="962"/>
                  </a:lnTo>
                  <a:lnTo>
                    <a:pt x="184" y="942"/>
                  </a:lnTo>
                  <a:lnTo>
                    <a:pt x="161" y="920"/>
                  </a:lnTo>
                  <a:lnTo>
                    <a:pt x="138" y="898"/>
                  </a:lnTo>
                  <a:lnTo>
                    <a:pt x="117" y="873"/>
                  </a:lnTo>
                  <a:lnTo>
                    <a:pt x="99" y="847"/>
                  </a:lnTo>
                  <a:lnTo>
                    <a:pt x="81" y="820"/>
                  </a:lnTo>
                  <a:lnTo>
                    <a:pt x="66" y="792"/>
                  </a:lnTo>
                  <a:lnTo>
                    <a:pt x="51" y="762"/>
                  </a:lnTo>
                  <a:lnTo>
                    <a:pt x="39" y="732"/>
                  </a:lnTo>
                  <a:lnTo>
                    <a:pt x="28" y="700"/>
                  </a:lnTo>
                  <a:lnTo>
                    <a:pt x="19" y="668"/>
                  </a:lnTo>
                  <a:lnTo>
                    <a:pt x="12" y="634"/>
                  </a:lnTo>
                  <a:lnTo>
                    <a:pt x="12" y="634"/>
                  </a:lnTo>
                  <a:lnTo>
                    <a:pt x="8" y="609"/>
                  </a:lnTo>
                  <a:lnTo>
                    <a:pt x="5" y="582"/>
                  </a:lnTo>
                  <a:lnTo>
                    <a:pt x="2" y="554"/>
                  </a:lnTo>
                  <a:lnTo>
                    <a:pt x="1" y="524"/>
                  </a:lnTo>
                  <a:lnTo>
                    <a:pt x="0" y="492"/>
                  </a:lnTo>
                  <a:lnTo>
                    <a:pt x="1" y="459"/>
                  </a:lnTo>
                  <a:lnTo>
                    <a:pt x="4" y="424"/>
                  </a:lnTo>
                  <a:lnTo>
                    <a:pt x="9" y="389"/>
                  </a:lnTo>
                  <a:lnTo>
                    <a:pt x="16" y="354"/>
                  </a:lnTo>
                  <a:lnTo>
                    <a:pt x="21" y="337"/>
                  </a:lnTo>
                  <a:lnTo>
                    <a:pt x="26" y="320"/>
                  </a:lnTo>
                  <a:lnTo>
                    <a:pt x="33" y="303"/>
                  </a:lnTo>
                  <a:lnTo>
                    <a:pt x="39" y="285"/>
                  </a:lnTo>
                  <a:lnTo>
                    <a:pt x="46" y="267"/>
                  </a:lnTo>
                  <a:lnTo>
                    <a:pt x="54" y="251"/>
                  </a:lnTo>
                  <a:lnTo>
                    <a:pt x="64" y="234"/>
                  </a:lnTo>
                  <a:lnTo>
                    <a:pt x="74" y="218"/>
                  </a:lnTo>
                  <a:lnTo>
                    <a:pt x="84" y="201"/>
                  </a:lnTo>
                  <a:lnTo>
                    <a:pt x="97" y="185"/>
                  </a:lnTo>
                  <a:lnTo>
                    <a:pt x="109" y="169"/>
                  </a:lnTo>
                  <a:lnTo>
                    <a:pt x="123" y="154"/>
                  </a:lnTo>
                  <a:lnTo>
                    <a:pt x="138" y="139"/>
                  </a:lnTo>
                  <a:lnTo>
                    <a:pt x="153" y="125"/>
                  </a:lnTo>
                  <a:lnTo>
                    <a:pt x="153" y="125"/>
                  </a:lnTo>
                  <a:lnTo>
                    <a:pt x="167" y="114"/>
                  </a:lnTo>
                  <a:lnTo>
                    <a:pt x="180" y="103"/>
                  </a:lnTo>
                  <a:lnTo>
                    <a:pt x="195" y="94"/>
                  </a:lnTo>
                  <a:lnTo>
                    <a:pt x="209" y="86"/>
                  </a:lnTo>
                  <a:lnTo>
                    <a:pt x="224" y="76"/>
                  </a:lnTo>
                  <a:lnTo>
                    <a:pt x="239" y="69"/>
                  </a:lnTo>
                  <a:lnTo>
                    <a:pt x="255" y="62"/>
                  </a:lnTo>
                  <a:lnTo>
                    <a:pt x="270" y="56"/>
                  </a:lnTo>
                  <a:lnTo>
                    <a:pt x="303" y="43"/>
                  </a:lnTo>
                  <a:lnTo>
                    <a:pt x="336" y="34"/>
                  </a:lnTo>
                  <a:lnTo>
                    <a:pt x="369" y="26"/>
                  </a:lnTo>
                  <a:lnTo>
                    <a:pt x="403" y="20"/>
                  </a:lnTo>
                  <a:lnTo>
                    <a:pt x="439" y="14"/>
                  </a:lnTo>
                  <a:lnTo>
                    <a:pt x="473" y="11"/>
                  </a:lnTo>
                  <a:lnTo>
                    <a:pt x="507" y="8"/>
                  </a:lnTo>
                  <a:lnTo>
                    <a:pt x="541" y="6"/>
                  </a:lnTo>
                  <a:lnTo>
                    <a:pt x="607" y="5"/>
                  </a:lnTo>
                  <a:lnTo>
                    <a:pt x="669" y="5"/>
                  </a:lnTo>
                  <a:lnTo>
                    <a:pt x="700" y="5"/>
                  </a:lnTo>
                  <a:lnTo>
                    <a:pt x="700" y="5"/>
                  </a:lnTo>
                  <a:lnTo>
                    <a:pt x="704" y="5"/>
                  </a:lnTo>
                  <a:lnTo>
                    <a:pt x="708" y="6"/>
                  </a:lnTo>
                  <a:lnTo>
                    <a:pt x="711" y="7"/>
                  </a:lnTo>
                  <a:lnTo>
                    <a:pt x="714" y="7"/>
                  </a:lnTo>
                  <a:lnTo>
                    <a:pt x="714" y="7"/>
                  </a:lnTo>
                  <a:lnTo>
                    <a:pt x="732" y="4"/>
                  </a:lnTo>
                  <a:lnTo>
                    <a:pt x="749" y="2"/>
                  </a:lnTo>
                  <a:lnTo>
                    <a:pt x="768" y="1"/>
                  </a:lnTo>
                  <a:lnTo>
                    <a:pt x="787" y="0"/>
                  </a:lnTo>
                  <a:lnTo>
                    <a:pt x="787" y="0"/>
                  </a:lnTo>
                  <a:lnTo>
                    <a:pt x="803" y="0"/>
                  </a:lnTo>
                  <a:lnTo>
                    <a:pt x="821" y="1"/>
                  </a:lnTo>
                  <a:lnTo>
                    <a:pt x="856" y="5"/>
                  </a:lnTo>
                  <a:lnTo>
                    <a:pt x="891" y="11"/>
                  </a:lnTo>
                  <a:lnTo>
                    <a:pt x="926" y="21"/>
                  </a:lnTo>
                  <a:lnTo>
                    <a:pt x="960" y="31"/>
                  </a:lnTo>
                  <a:lnTo>
                    <a:pt x="994" y="43"/>
                  </a:lnTo>
                  <a:lnTo>
                    <a:pt x="1028" y="59"/>
                  </a:lnTo>
                  <a:lnTo>
                    <a:pt x="1060" y="75"/>
                  </a:lnTo>
                  <a:lnTo>
                    <a:pt x="1091" y="93"/>
                  </a:lnTo>
                  <a:lnTo>
                    <a:pt x="1121" y="112"/>
                  </a:lnTo>
                  <a:lnTo>
                    <a:pt x="1149" y="134"/>
                  </a:lnTo>
                  <a:lnTo>
                    <a:pt x="1175" y="156"/>
                  </a:lnTo>
                  <a:lnTo>
                    <a:pt x="1199" y="180"/>
                  </a:lnTo>
                  <a:lnTo>
                    <a:pt x="1210" y="192"/>
                  </a:lnTo>
                  <a:lnTo>
                    <a:pt x="1220" y="204"/>
                  </a:lnTo>
                  <a:lnTo>
                    <a:pt x="1230" y="217"/>
                  </a:lnTo>
                  <a:lnTo>
                    <a:pt x="1239" y="229"/>
                  </a:lnTo>
                  <a:lnTo>
                    <a:pt x="1247" y="243"/>
                  </a:lnTo>
                  <a:lnTo>
                    <a:pt x="1256" y="255"/>
                  </a:lnTo>
                  <a:lnTo>
                    <a:pt x="1256" y="255"/>
                  </a:lnTo>
                  <a:lnTo>
                    <a:pt x="1264" y="273"/>
                  </a:lnTo>
                  <a:lnTo>
                    <a:pt x="1272" y="290"/>
                  </a:lnTo>
                  <a:lnTo>
                    <a:pt x="1280" y="310"/>
                  </a:lnTo>
                  <a:lnTo>
                    <a:pt x="1289" y="328"/>
                  </a:lnTo>
                  <a:lnTo>
                    <a:pt x="1296" y="349"/>
                  </a:lnTo>
                  <a:lnTo>
                    <a:pt x="1302" y="370"/>
                  </a:lnTo>
                  <a:lnTo>
                    <a:pt x="1308" y="390"/>
                  </a:lnTo>
                  <a:lnTo>
                    <a:pt x="1314" y="412"/>
                  </a:lnTo>
                  <a:lnTo>
                    <a:pt x="1320" y="434"/>
                  </a:lnTo>
                  <a:lnTo>
                    <a:pt x="1324" y="456"/>
                  </a:lnTo>
                  <a:lnTo>
                    <a:pt x="1328" y="478"/>
                  </a:lnTo>
                  <a:lnTo>
                    <a:pt x="1331" y="501"/>
                  </a:lnTo>
                  <a:lnTo>
                    <a:pt x="1333" y="524"/>
                  </a:lnTo>
                  <a:lnTo>
                    <a:pt x="1335" y="547"/>
                  </a:lnTo>
                  <a:lnTo>
                    <a:pt x="1336" y="570"/>
                  </a:lnTo>
                  <a:lnTo>
                    <a:pt x="1336" y="593"/>
                  </a:lnTo>
                  <a:lnTo>
                    <a:pt x="1335" y="616"/>
                  </a:lnTo>
                  <a:lnTo>
                    <a:pt x="1334" y="638"/>
                  </a:lnTo>
                  <a:lnTo>
                    <a:pt x="1332" y="660"/>
                  </a:lnTo>
                  <a:lnTo>
                    <a:pt x="1328" y="683"/>
                  </a:lnTo>
                  <a:lnTo>
                    <a:pt x="1324" y="704"/>
                  </a:lnTo>
                  <a:lnTo>
                    <a:pt x="1319" y="726"/>
                  </a:lnTo>
                  <a:lnTo>
                    <a:pt x="1312" y="747"/>
                  </a:lnTo>
                  <a:lnTo>
                    <a:pt x="1305" y="767"/>
                  </a:lnTo>
                  <a:lnTo>
                    <a:pt x="1297" y="787"/>
                  </a:lnTo>
                  <a:lnTo>
                    <a:pt x="1288" y="806"/>
                  </a:lnTo>
                  <a:lnTo>
                    <a:pt x="1277" y="824"/>
                  </a:lnTo>
                  <a:lnTo>
                    <a:pt x="1266" y="842"/>
                  </a:lnTo>
                  <a:lnTo>
                    <a:pt x="1253" y="859"/>
                  </a:lnTo>
                  <a:lnTo>
                    <a:pt x="1239" y="875"/>
                  </a:lnTo>
                  <a:lnTo>
                    <a:pt x="1225" y="890"/>
                  </a:lnTo>
                  <a:lnTo>
                    <a:pt x="1208" y="904"/>
                  </a:lnTo>
                  <a:lnTo>
                    <a:pt x="1208" y="904"/>
                  </a:lnTo>
                  <a:lnTo>
                    <a:pt x="1204" y="907"/>
                  </a:lnTo>
                  <a:lnTo>
                    <a:pt x="1197" y="911"/>
                  </a:lnTo>
                  <a:lnTo>
                    <a:pt x="1197" y="918"/>
                  </a:lnTo>
                  <a:lnTo>
                    <a:pt x="1197" y="918"/>
                  </a:lnTo>
                  <a:lnTo>
                    <a:pt x="1198" y="937"/>
                  </a:lnTo>
                  <a:lnTo>
                    <a:pt x="1200" y="954"/>
                  </a:lnTo>
                  <a:lnTo>
                    <a:pt x="1205" y="990"/>
                  </a:lnTo>
                  <a:lnTo>
                    <a:pt x="1212" y="1026"/>
                  </a:lnTo>
                  <a:lnTo>
                    <a:pt x="1220" y="1061"/>
                  </a:lnTo>
                  <a:lnTo>
                    <a:pt x="1220" y="1061"/>
                  </a:lnTo>
                  <a:lnTo>
                    <a:pt x="1231" y="1104"/>
                  </a:lnTo>
                  <a:lnTo>
                    <a:pt x="1235" y="1127"/>
                  </a:lnTo>
                  <a:lnTo>
                    <a:pt x="1239" y="1150"/>
                  </a:lnTo>
                  <a:lnTo>
                    <a:pt x="1239" y="1150"/>
                  </a:lnTo>
                  <a:lnTo>
                    <a:pt x="1239" y="1154"/>
                  </a:lnTo>
                  <a:lnTo>
                    <a:pt x="1238" y="1159"/>
                  </a:lnTo>
                  <a:lnTo>
                    <a:pt x="1236" y="1163"/>
                  </a:lnTo>
                  <a:lnTo>
                    <a:pt x="1234" y="1167"/>
                  </a:lnTo>
                  <a:lnTo>
                    <a:pt x="1234" y="1167"/>
                  </a:lnTo>
                  <a:lnTo>
                    <a:pt x="1230" y="1170"/>
                  </a:lnTo>
                  <a:lnTo>
                    <a:pt x="1225" y="1173"/>
                  </a:lnTo>
                  <a:lnTo>
                    <a:pt x="1219" y="1175"/>
                  </a:lnTo>
                  <a:lnTo>
                    <a:pt x="1214" y="1175"/>
                  </a:lnTo>
                  <a:lnTo>
                    <a:pt x="1214" y="1175"/>
                  </a:lnTo>
                  <a:close/>
                  <a:moveTo>
                    <a:pt x="912" y="999"/>
                  </a:moveTo>
                  <a:lnTo>
                    <a:pt x="912" y="999"/>
                  </a:lnTo>
                  <a:lnTo>
                    <a:pt x="916" y="1000"/>
                  </a:lnTo>
                  <a:lnTo>
                    <a:pt x="920" y="1003"/>
                  </a:lnTo>
                  <a:lnTo>
                    <a:pt x="920" y="1003"/>
                  </a:lnTo>
                  <a:lnTo>
                    <a:pt x="944" y="1018"/>
                  </a:lnTo>
                  <a:lnTo>
                    <a:pt x="967" y="1032"/>
                  </a:lnTo>
                  <a:lnTo>
                    <a:pt x="992" y="1045"/>
                  </a:lnTo>
                  <a:lnTo>
                    <a:pt x="1017" y="1057"/>
                  </a:lnTo>
                  <a:lnTo>
                    <a:pt x="1043" y="1068"/>
                  </a:lnTo>
                  <a:lnTo>
                    <a:pt x="1069" y="1078"/>
                  </a:lnTo>
                  <a:lnTo>
                    <a:pt x="1119" y="1098"/>
                  </a:lnTo>
                  <a:lnTo>
                    <a:pt x="1119" y="1098"/>
                  </a:lnTo>
                  <a:lnTo>
                    <a:pt x="1173" y="1120"/>
                  </a:lnTo>
                  <a:lnTo>
                    <a:pt x="1195" y="1128"/>
                  </a:lnTo>
                  <a:lnTo>
                    <a:pt x="1189" y="1105"/>
                  </a:lnTo>
                  <a:lnTo>
                    <a:pt x="1189" y="1105"/>
                  </a:lnTo>
                  <a:lnTo>
                    <a:pt x="1181" y="1067"/>
                  </a:lnTo>
                  <a:lnTo>
                    <a:pt x="1181" y="1067"/>
                  </a:lnTo>
                  <a:lnTo>
                    <a:pt x="1172" y="1029"/>
                  </a:lnTo>
                  <a:lnTo>
                    <a:pt x="1165" y="990"/>
                  </a:lnTo>
                  <a:lnTo>
                    <a:pt x="1162" y="971"/>
                  </a:lnTo>
                  <a:lnTo>
                    <a:pt x="1158" y="951"/>
                  </a:lnTo>
                  <a:lnTo>
                    <a:pt x="1157" y="932"/>
                  </a:lnTo>
                  <a:lnTo>
                    <a:pt x="1156" y="912"/>
                  </a:lnTo>
                  <a:lnTo>
                    <a:pt x="1156" y="912"/>
                  </a:lnTo>
                  <a:lnTo>
                    <a:pt x="1156" y="907"/>
                  </a:lnTo>
                  <a:lnTo>
                    <a:pt x="1158" y="903"/>
                  </a:lnTo>
                  <a:lnTo>
                    <a:pt x="1161" y="899"/>
                  </a:lnTo>
                  <a:lnTo>
                    <a:pt x="1165" y="896"/>
                  </a:lnTo>
                  <a:lnTo>
                    <a:pt x="1170" y="893"/>
                  </a:lnTo>
                  <a:lnTo>
                    <a:pt x="1171" y="887"/>
                  </a:lnTo>
                  <a:lnTo>
                    <a:pt x="1171" y="887"/>
                  </a:lnTo>
                  <a:lnTo>
                    <a:pt x="1173" y="882"/>
                  </a:lnTo>
                  <a:lnTo>
                    <a:pt x="1177" y="878"/>
                  </a:lnTo>
                  <a:lnTo>
                    <a:pt x="1177" y="878"/>
                  </a:lnTo>
                  <a:lnTo>
                    <a:pt x="1193" y="864"/>
                  </a:lnTo>
                  <a:lnTo>
                    <a:pt x="1207" y="849"/>
                  </a:lnTo>
                  <a:lnTo>
                    <a:pt x="1220" y="833"/>
                  </a:lnTo>
                  <a:lnTo>
                    <a:pt x="1233" y="817"/>
                  </a:lnTo>
                  <a:lnTo>
                    <a:pt x="1243" y="799"/>
                  </a:lnTo>
                  <a:lnTo>
                    <a:pt x="1253" y="782"/>
                  </a:lnTo>
                  <a:lnTo>
                    <a:pt x="1262" y="762"/>
                  </a:lnTo>
                  <a:lnTo>
                    <a:pt x="1270" y="743"/>
                  </a:lnTo>
                  <a:lnTo>
                    <a:pt x="1276" y="723"/>
                  </a:lnTo>
                  <a:lnTo>
                    <a:pt x="1282" y="701"/>
                  </a:lnTo>
                  <a:lnTo>
                    <a:pt x="1287" y="681"/>
                  </a:lnTo>
                  <a:lnTo>
                    <a:pt x="1291" y="659"/>
                  </a:lnTo>
                  <a:lnTo>
                    <a:pt x="1294" y="636"/>
                  </a:lnTo>
                  <a:lnTo>
                    <a:pt x="1296" y="614"/>
                  </a:lnTo>
                  <a:lnTo>
                    <a:pt x="1297" y="592"/>
                  </a:lnTo>
                  <a:lnTo>
                    <a:pt x="1297" y="569"/>
                  </a:lnTo>
                  <a:lnTo>
                    <a:pt x="1296" y="546"/>
                  </a:lnTo>
                  <a:lnTo>
                    <a:pt x="1295" y="525"/>
                  </a:lnTo>
                  <a:lnTo>
                    <a:pt x="1293" y="502"/>
                  </a:lnTo>
                  <a:lnTo>
                    <a:pt x="1290" y="479"/>
                  </a:lnTo>
                  <a:lnTo>
                    <a:pt x="1286" y="457"/>
                  </a:lnTo>
                  <a:lnTo>
                    <a:pt x="1281" y="436"/>
                  </a:lnTo>
                  <a:lnTo>
                    <a:pt x="1276" y="414"/>
                  </a:lnTo>
                  <a:lnTo>
                    <a:pt x="1271" y="393"/>
                  </a:lnTo>
                  <a:lnTo>
                    <a:pt x="1265" y="373"/>
                  </a:lnTo>
                  <a:lnTo>
                    <a:pt x="1258" y="353"/>
                  </a:lnTo>
                  <a:lnTo>
                    <a:pt x="1250" y="334"/>
                  </a:lnTo>
                  <a:lnTo>
                    <a:pt x="1242" y="316"/>
                  </a:lnTo>
                  <a:lnTo>
                    <a:pt x="1233" y="298"/>
                  </a:lnTo>
                  <a:lnTo>
                    <a:pt x="1225" y="281"/>
                  </a:lnTo>
                  <a:lnTo>
                    <a:pt x="1214" y="265"/>
                  </a:lnTo>
                  <a:lnTo>
                    <a:pt x="1205" y="251"/>
                  </a:lnTo>
                  <a:lnTo>
                    <a:pt x="1205" y="251"/>
                  </a:lnTo>
                  <a:lnTo>
                    <a:pt x="1187" y="229"/>
                  </a:lnTo>
                  <a:lnTo>
                    <a:pt x="1169" y="208"/>
                  </a:lnTo>
                  <a:lnTo>
                    <a:pt x="1147" y="187"/>
                  </a:lnTo>
                  <a:lnTo>
                    <a:pt x="1124" y="168"/>
                  </a:lnTo>
                  <a:lnTo>
                    <a:pt x="1101" y="150"/>
                  </a:lnTo>
                  <a:lnTo>
                    <a:pt x="1075" y="132"/>
                  </a:lnTo>
                  <a:lnTo>
                    <a:pt x="1048" y="116"/>
                  </a:lnTo>
                  <a:lnTo>
                    <a:pt x="1020" y="101"/>
                  </a:lnTo>
                  <a:lnTo>
                    <a:pt x="991" y="88"/>
                  </a:lnTo>
                  <a:lnTo>
                    <a:pt x="962" y="75"/>
                  </a:lnTo>
                  <a:lnTo>
                    <a:pt x="932" y="65"/>
                  </a:lnTo>
                  <a:lnTo>
                    <a:pt x="902" y="56"/>
                  </a:lnTo>
                  <a:lnTo>
                    <a:pt x="872" y="49"/>
                  </a:lnTo>
                  <a:lnTo>
                    <a:pt x="843" y="44"/>
                  </a:lnTo>
                  <a:lnTo>
                    <a:pt x="815" y="41"/>
                  </a:lnTo>
                  <a:lnTo>
                    <a:pt x="786" y="39"/>
                  </a:lnTo>
                  <a:lnTo>
                    <a:pt x="786" y="39"/>
                  </a:lnTo>
                  <a:lnTo>
                    <a:pt x="765" y="40"/>
                  </a:lnTo>
                  <a:lnTo>
                    <a:pt x="744" y="42"/>
                  </a:lnTo>
                  <a:lnTo>
                    <a:pt x="725" y="45"/>
                  </a:lnTo>
                  <a:lnTo>
                    <a:pt x="705" y="49"/>
                  </a:lnTo>
                  <a:lnTo>
                    <a:pt x="705" y="49"/>
                  </a:lnTo>
                  <a:lnTo>
                    <a:pt x="700" y="50"/>
                  </a:lnTo>
                  <a:lnTo>
                    <a:pt x="700" y="50"/>
                  </a:lnTo>
                  <a:lnTo>
                    <a:pt x="695" y="49"/>
                  </a:lnTo>
                  <a:lnTo>
                    <a:pt x="690" y="47"/>
                  </a:lnTo>
                  <a:lnTo>
                    <a:pt x="686" y="45"/>
                  </a:lnTo>
                  <a:lnTo>
                    <a:pt x="686" y="45"/>
                  </a:lnTo>
                  <a:lnTo>
                    <a:pt x="633" y="44"/>
                  </a:lnTo>
                  <a:lnTo>
                    <a:pt x="633" y="44"/>
                  </a:lnTo>
                  <a:lnTo>
                    <a:pt x="575" y="45"/>
                  </a:lnTo>
                  <a:lnTo>
                    <a:pt x="516" y="47"/>
                  </a:lnTo>
                  <a:lnTo>
                    <a:pt x="488" y="49"/>
                  </a:lnTo>
                  <a:lnTo>
                    <a:pt x="459" y="52"/>
                  </a:lnTo>
                  <a:lnTo>
                    <a:pt x="430" y="56"/>
                  </a:lnTo>
                  <a:lnTo>
                    <a:pt x="402" y="60"/>
                  </a:lnTo>
                  <a:lnTo>
                    <a:pt x="374" y="65"/>
                  </a:lnTo>
                  <a:lnTo>
                    <a:pt x="348" y="71"/>
                  </a:lnTo>
                  <a:lnTo>
                    <a:pt x="321" y="79"/>
                  </a:lnTo>
                  <a:lnTo>
                    <a:pt x="295" y="89"/>
                  </a:lnTo>
                  <a:lnTo>
                    <a:pt x="270" y="99"/>
                  </a:lnTo>
                  <a:lnTo>
                    <a:pt x="245" y="111"/>
                  </a:lnTo>
                  <a:lnTo>
                    <a:pt x="223" y="125"/>
                  </a:lnTo>
                  <a:lnTo>
                    <a:pt x="200" y="140"/>
                  </a:lnTo>
                  <a:lnTo>
                    <a:pt x="200" y="140"/>
                  </a:lnTo>
                  <a:lnTo>
                    <a:pt x="184" y="153"/>
                  </a:lnTo>
                  <a:lnTo>
                    <a:pt x="169" y="165"/>
                  </a:lnTo>
                  <a:lnTo>
                    <a:pt x="156" y="179"/>
                  </a:lnTo>
                  <a:lnTo>
                    <a:pt x="142" y="193"/>
                  </a:lnTo>
                  <a:lnTo>
                    <a:pt x="131" y="208"/>
                  </a:lnTo>
                  <a:lnTo>
                    <a:pt x="119" y="223"/>
                  </a:lnTo>
                  <a:lnTo>
                    <a:pt x="109" y="238"/>
                  </a:lnTo>
                  <a:lnTo>
                    <a:pt x="99" y="254"/>
                  </a:lnTo>
                  <a:lnTo>
                    <a:pt x="90" y="271"/>
                  </a:lnTo>
                  <a:lnTo>
                    <a:pt x="82" y="287"/>
                  </a:lnTo>
                  <a:lnTo>
                    <a:pt x="74" y="305"/>
                  </a:lnTo>
                  <a:lnTo>
                    <a:pt x="68" y="321"/>
                  </a:lnTo>
                  <a:lnTo>
                    <a:pt x="62" y="340"/>
                  </a:lnTo>
                  <a:lnTo>
                    <a:pt x="56" y="357"/>
                  </a:lnTo>
                  <a:lnTo>
                    <a:pt x="52" y="375"/>
                  </a:lnTo>
                  <a:lnTo>
                    <a:pt x="48" y="393"/>
                  </a:lnTo>
                  <a:lnTo>
                    <a:pt x="45" y="412"/>
                  </a:lnTo>
                  <a:lnTo>
                    <a:pt x="42" y="431"/>
                  </a:lnTo>
                  <a:lnTo>
                    <a:pt x="40" y="448"/>
                  </a:lnTo>
                  <a:lnTo>
                    <a:pt x="39" y="467"/>
                  </a:lnTo>
                  <a:lnTo>
                    <a:pt x="38" y="504"/>
                  </a:lnTo>
                  <a:lnTo>
                    <a:pt x="39" y="541"/>
                  </a:lnTo>
                  <a:lnTo>
                    <a:pt x="43" y="577"/>
                  </a:lnTo>
                  <a:lnTo>
                    <a:pt x="48" y="612"/>
                  </a:lnTo>
                  <a:lnTo>
                    <a:pt x="55" y="647"/>
                  </a:lnTo>
                  <a:lnTo>
                    <a:pt x="65" y="679"/>
                  </a:lnTo>
                  <a:lnTo>
                    <a:pt x="65" y="679"/>
                  </a:lnTo>
                  <a:lnTo>
                    <a:pt x="77" y="713"/>
                  </a:lnTo>
                  <a:lnTo>
                    <a:pt x="90" y="745"/>
                  </a:lnTo>
                  <a:lnTo>
                    <a:pt x="105" y="776"/>
                  </a:lnTo>
                  <a:lnTo>
                    <a:pt x="121" y="805"/>
                  </a:lnTo>
                  <a:lnTo>
                    <a:pt x="139" y="831"/>
                  </a:lnTo>
                  <a:lnTo>
                    <a:pt x="159" y="856"/>
                  </a:lnTo>
                  <a:lnTo>
                    <a:pt x="179" y="880"/>
                  </a:lnTo>
                  <a:lnTo>
                    <a:pt x="201" y="902"/>
                  </a:lnTo>
                  <a:lnTo>
                    <a:pt x="225" y="922"/>
                  </a:lnTo>
                  <a:lnTo>
                    <a:pt x="251" y="941"/>
                  </a:lnTo>
                  <a:lnTo>
                    <a:pt x="277" y="957"/>
                  </a:lnTo>
                  <a:lnTo>
                    <a:pt x="305" y="973"/>
                  </a:lnTo>
                  <a:lnTo>
                    <a:pt x="335" y="986"/>
                  </a:lnTo>
                  <a:lnTo>
                    <a:pt x="367" y="998"/>
                  </a:lnTo>
                  <a:lnTo>
                    <a:pt x="400" y="1008"/>
                  </a:lnTo>
                  <a:lnTo>
                    <a:pt x="434" y="1017"/>
                  </a:lnTo>
                  <a:lnTo>
                    <a:pt x="434" y="1017"/>
                  </a:lnTo>
                  <a:lnTo>
                    <a:pt x="468" y="1025"/>
                  </a:lnTo>
                  <a:lnTo>
                    <a:pt x="500" y="1031"/>
                  </a:lnTo>
                  <a:lnTo>
                    <a:pt x="533" y="1036"/>
                  </a:lnTo>
                  <a:lnTo>
                    <a:pt x="562" y="1040"/>
                  </a:lnTo>
                  <a:lnTo>
                    <a:pt x="592" y="1043"/>
                  </a:lnTo>
                  <a:lnTo>
                    <a:pt x="622" y="1045"/>
                  </a:lnTo>
                  <a:lnTo>
                    <a:pt x="650" y="1046"/>
                  </a:lnTo>
                  <a:lnTo>
                    <a:pt x="678" y="1047"/>
                  </a:lnTo>
                  <a:lnTo>
                    <a:pt x="678" y="1047"/>
                  </a:lnTo>
                  <a:lnTo>
                    <a:pt x="707" y="1046"/>
                  </a:lnTo>
                  <a:lnTo>
                    <a:pt x="736" y="1045"/>
                  </a:lnTo>
                  <a:lnTo>
                    <a:pt x="764" y="1042"/>
                  </a:lnTo>
                  <a:lnTo>
                    <a:pt x="791" y="1038"/>
                  </a:lnTo>
                  <a:lnTo>
                    <a:pt x="817" y="1033"/>
                  </a:lnTo>
                  <a:lnTo>
                    <a:pt x="842" y="1028"/>
                  </a:lnTo>
                  <a:lnTo>
                    <a:pt x="866" y="1020"/>
                  </a:lnTo>
                  <a:lnTo>
                    <a:pt x="890" y="1012"/>
                  </a:lnTo>
                  <a:lnTo>
                    <a:pt x="890" y="1012"/>
                  </a:lnTo>
                  <a:lnTo>
                    <a:pt x="892" y="1011"/>
                  </a:lnTo>
                  <a:lnTo>
                    <a:pt x="895" y="1010"/>
                  </a:lnTo>
                  <a:lnTo>
                    <a:pt x="897" y="1007"/>
                  </a:lnTo>
                  <a:lnTo>
                    <a:pt x="897" y="1007"/>
                  </a:lnTo>
                  <a:lnTo>
                    <a:pt x="900" y="1005"/>
                  </a:lnTo>
                  <a:lnTo>
                    <a:pt x="903" y="1002"/>
                  </a:lnTo>
                  <a:lnTo>
                    <a:pt x="912" y="999"/>
                  </a:lnTo>
                  <a:lnTo>
                    <a:pt x="912" y="999"/>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33" name="chenying0907 829"/>
            <p:cNvSpPr>
              <a:spLocks/>
            </p:cNvSpPr>
            <p:nvPr/>
          </p:nvSpPr>
          <p:spPr bwMode="auto">
            <a:xfrm>
              <a:off x="6411913" y="1501775"/>
              <a:ext cx="71438" cy="65088"/>
            </a:xfrm>
            <a:custGeom>
              <a:avLst/>
              <a:gdLst/>
              <a:ahLst/>
              <a:cxnLst>
                <a:cxn ang="0">
                  <a:pos x="76" y="123"/>
                </a:cxn>
                <a:cxn ang="0">
                  <a:pos x="76" y="123"/>
                </a:cxn>
                <a:cxn ang="0">
                  <a:pos x="71" y="123"/>
                </a:cxn>
                <a:cxn ang="0">
                  <a:pos x="66" y="122"/>
                </a:cxn>
                <a:cxn ang="0">
                  <a:pos x="64" y="121"/>
                </a:cxn>
                <a:cxn ang="0">
                  <a:pos x="64" y="121"/>
                </a:cxn>
                <a:cxn ang="0">
                  <a:pos x="57" y="121"/>
                </a:cxn>
                <a:cxn ang="0">
                  <a:pos x="57" y="121"/>
                </a:cxn>
                <a:cxn ang="0">
                  <a:pos x="55" y="121"/>
                </a:cxn>
                <a:cxn ang="0">
                  <a:pos x="55" y="121"/>
                </a:cxn>
                <a:cxn ang="0">
                  <a:pos x="45" y="119"/>
                </a:cxn>
                <a:cxn ang="0">
                  <a:pos x="36" y="115"/>
                </a:cxn>
                <a:cxn ang="0">
                  <a:pos x="27" y="110"/>
                </a:cxn>
                <a:cxn ang="0">
                  <a:pos x="19" y="104"/>
                </a:cxn>
                <a:cxn ang="0">
                  <a:pos x="13" y="98"/>
                </a:cxn>
                <a:cxn ang="0">
                  <a:pos x="8" y="89"/>
                </a:cxn>
                <a:cxn ang="0">
                  <a:pos x="4" y="81"/>
                </a:cxn>
                <a:cxn ang="0">
                  <a:pos x="1" y="73"/>
                </a:cxn>
                <a:cxn ang="0">
                  <a:pos x="1" y="73"/>
                </a:cxn>
                <a:cxn ang="0">
                  <a:pos x="0" y="63"/>
                </a:cxn>
                <a:cxn ang="0">
                  <a:pos x="1" y="53"/>
                </a:cxn>
                <a:cxn ang="0">
                  <a:pos x="2" y="44"/>
                </a:cxn>
                <a:cxn ang="0">
                  <a:pos x="5" y="36"/>
                </a:cxn>
                <a:cxn ang="0">
                  <a:pos x="9" y="27"/>
                </a:cxn>
                <a:cxn ang="0">
                  <a:pos x="13" y="20"/>
                </a:cxn>
                <a:cxn ang="0">
                  <a:pos x="19" y="14"/>
                </a:cxn>
                <a:cxn ang="0">
                  <a:pos x="27" y="8"/>
                </a:cxn>
                <a:cxn ang="0">
                  <a:pos x="27" y="8"/>
                </a:cxn>
                <a:cxn ang="0">
                  <a:pos x="33" y="5"/>
                </a:cxn>
                <a:cxn ang="0">
                  <a:pos x="40" y="2"/>
                </a:cxn>
                <a:cxn ang="0">
                  <a:pos x="47" y="1"/>
                </a:cxn>
                <a:cxn ang="0">
                  <a:pos x="56" y="0"/>
                </a:cxn>
                <a:cxn ang="0">
                  <a:pos x="56" y="0"/>
                </a:cxn>
                <a:cxn ang="0">
                  <a:pos x="64" y="1"/>
                </a:cxn>
                <a:cxn ang="0">
                  <a:pos x="72" y="3"/>
                </a:cxn>
                <a:cxn ang="0">
                  <a:pos x="80" y="6"/>
                </a:cxn>
                <a:cxn ang="0">
                  <a:pos x="89" y="9"/>
                </a:cxn>
                <a:cxn ang="0">
                  <a:pos x="89" y="9"/>
                </a:cxn>
                <a:cxn ang="0">
                  <a:pos x="99" y="15"/>
                </a:cxn>
                <a:cxn ang="0">
                  <a:pos x="108" y="22"/>
                </a:cxn>
                <a:cxn ang="0">
                  <a:pos x="118" y="31"/>
                </a:cxn>
                <a:cxn ang="0">
                  <a:pos x="125" y="40"/>
                </a:cxn>
                <a:cxn ang="0">
                  <a:pos x="130" y="49"/>
                </a:cxn>
                <a:cxn ang="0">
                  <a:pos x="132" y="54"/>
                </a:cxn>
                <a:cxn ang="0">
                  <a:pos x="134" y="59"/>
                </a:cxn>
                <a:cxn ang="0">
                  <a:pos x="134" y="65"/>
                </a:cxn>
                <a:cxn ang="0">
                  <a:pos x="134" y="70"/>
                </a:cxn>
                <a:cxn ang="0">
                  <a:pos x="134" y="75"/>
                </a:cxn>
                <a:cxn ang="0">
                  <a:pos x="132" y="80"/>
                </a:cxn>
                <a:cxn ang="0">
                  <a:pos x="132" y="80"/>
                </a:cxn>
                <a:cxn ang="0">
                  <a:pos x="128" y="88"/>
                </a:cxn>
                <a:cxn ang="0">
                  <a:pos x="123" y="96"/>
                </a:cxn>
                <a:cxn ang="0">
                  <a:pos x="116" y="103"/>
                </a:cxn>
                <a:cxn ang="0">
                  <a:pos x="109" y="110"/>
                </a:cxn>
                <a:cxn ang="0">
                  <a:pos x="101" y="115"/>
                </a:cxn>
                <a:cxn ang="0">
                  <a:pos x="93" y="120"/>
                </a:cxn>
                <a:cxn ang="0">
                  <a:pos x="84" y="122"/>
                </a:cxn>
                <a:cxn ang="0">
                  <a:pos x="76" y="123"/>
                </a:cxn>
                <a:cxn ang="0">
                  <a:pos x="76" y="123"/>
                </a:cxn>
              </a:cxnLst>
              <a:rect l="0" t="0" r="r" b="b"/>
              <a:pathLst>
                <a:path w="134" h="123">
                  <a:moveTo>
                    <a:pt x="76" y="123"/>
                  </a:moveTo>
                  <a:lnTo>
                    <a:pt x="76" y="123"/>
                  </a:lnTo>
                  <a:lnTo>
                    <a:pt x="71" y="123"/>
                  </a:lnTo>
                  <a:lnTo>
                    <a:pt x="66" y="122"/>
                  </a:lnTo>
                  <a:lnTo>
                    <a:pt x="64" y="121"/>
                  </a:lnTo>
                  <a:lnTo>
                    <a:pt x="64" y="121"/>
                  </a:lnTo>
                  <a:lnTo>
                    <a:pt x="57" y="121"/>
                  </a:lnTo>
                  <a:lnTo>
                    <a:pt x="57" y="121"/>
                  </a:lnTo>
                  <a:lnTo>
                    <a:pt x="55" y="121"/>
                  </a:lnTo>
                  <a:lnTo>
                    <a:pt x="55" y="121"/>
                  </a:lnTo>
                  <a:lnTo>
                    <a:pt x="45" y="119"/>
                  </a:lnTo>
                  <a:lnTo>
                    <a:pt x="36" y="115"/>
                  </a:lnTo>
                  <a:lnTo>
                    <a:pt x="27" y="110"/>
                  </a:lnTo>
                  <a:lnTo>
                    <a:pt x="19" y="104"/>
                  </a:lnTo>
                  <a:lnTo>
                    <a:pt x="13" y="98"/>
                  </a:lnTo>
                  <a:lnTo>
                    <a:pt x="8" y="89"/>
                  </a:lnTo>
                  <a:lnTo>
                    <a:pt x="4" y="81"/>
                  </a:lnTo>
                  <a:lnTo>
                    <a:pt x="1" y="73"/>
                  </a:lnTo>
                  <a:lnTo>
                    <a:pt x="1" y="73"/>
                  </a:lnTo>
                  <a:lnTo>
                    <a:pt x="0" y="63"/>
                  </a:lnTo>
                  <a:lnTo>
                    <a:pt x="1" y="53"/>
                  </a:lnTo>
                  <a:lnTo>
                    <a:pt x="2" y="44"/>
                  </a:lnTo>
                  <a:lnTo>
                    <a:pt x="5" y="36"/>
                  </a:lnTo>
                  <a:lnTo>
                    <a:pt x="9" y="27"/>
                  </a:lnTo>
                  <a:lnTo>
                    <a:pt x="13" y="20"/>
                  </a:lnTo>
                  <a:lnTo>
                    <a:pt x="19" y="14"/>
                  </a:lnTo>
                  <a:lnTo>
                    <a:pt x="27" y="8"/>
                  </a:lnTo>
                  <a:lnTo>
                    <a:pt x="27" y="8"/>
                  </a:lnTo>
                  <a:lnTo>
                    <a:pt x="33" y="5"/>
                  </a:lnTo>
                  <a:lnTo>
                    <a:pt x="40" y="2"/>
                  </a:lnTo>
                  <a:lnTo>
                    <a:pt x="47" y="1"/>
                  </a:lnTo>
                  <a:lnTo>
                    <a:pt x="56" y="0"/>
                  </a:lnTo>
                  <a:lnTo>
                    <a:pt x="56" y="0"/>
                  </a:lnTo>
                  <a:lnTo>
                    <a:pt x="64" y="1"/>
                  </a:lnTo>
                  <a:lnTo>
                    <a:pt x="72" y="3"/>
                  </a:lnTo>
                  <a:lnTo>
                    <a:pt x="80" y="6"/>
                  </a:lnTo>
                  <a:lnTo>
                    <a:pt x="89" y="9"/>
                  </a:lnTo>
                  <a:lnTo>
                    <a:pt x="89" y="9"/>
                  </a:lnTo>
                  <a:lnTo>
                    <a:pt x="99" y="15"/>
                  </a:lnTo>
                  <a:lnTo>
                    <a:pt x="108" y="22"/>
                  </a:lnTo>
                  <a:lnTo>
                    <a:pt x="118" y="31"/>
                  </a:lnTo>
                  <a:lnTo>
                    <a:pt x="125" y="40"/>
                  </a:lnTo>
                  <a:lnTo>
                    <a:pt x="130" y="49"/>
                  </a:lnTo>
                  <a:lnTo>
                    <a:pt x="132" y="54"/>
                  </a:lnTo>
                  <a:lnTo>
                    <a:pt x="134" y="59"/>
                  </a:lnTo>
                  <a:lnTo>
                    <a:pt x="134" y="65"/>
                  </a:lnTo>
                  <a:lnTo>
                    <a:pt x="134" y="70"/>
                  </a:lnTo>
                  <a:lnTo>
                    <a:pt x="134" y="75"/>
                  </a:lnTo>
                  <a:lnTo>
                    <a:pt x="132" y="80"/>
                  </a:lnTo>
                  <a:lnTo>
                    <a:pt x="132" y="80"/>
                  </a:lnTo>
                  <a:lnTo>
                    <a:pt x="128" y="88"/>
                  </a:lnTo>
                  <a:lnTo>
                    <a:pt x="123" y="96"/>
                  </a:lnTo>
                  <a:lnTo>
                    <a:pt x="116" y="103"/>
                  </a:lnTo>
                  <a:lnTo>
                    <a:pt x="109" y="110"/>
                  </a:lnTo>
                  <a:lnTo>
                    <a:pt x="101" y="115"/>
                  </a:lnTo>
                  <a:lnTo>
                    <a:pt x="93" y="120"/>
                  </a:lnTo>
                  <a:lnTo>
                    <a:pt x="84" y="122"/>
                  </a:lnTo>
                  <a:lnTo>
                    <a:pt x="76" y="123"/>
                  </a:lnTo>
                  <a:lnTo>
                    <a:pt x="76" y="12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34" name="chenying0907 830"/>
            <p:cNvSpPr>
              <a:spLocks/>
            </p:cNvSpPr>
            <p:nvPr/>
          </p:nvSpPr>
          <p:spPr bwMode="auto">
            <a:xfrm>
              <a:off x="6535738" y="1511300"/>
              <a:ext cx="63500" cy="57150"/>
            </a:xfrm>
            <a:custGeom>
              <a:avLst/>
              <a:gdLst/>
              <a:ahLst/>
              <a:cxnLst>
                <a:cxn ang="0">
                  <a:pos x="66" y="110"/>
                </a:cxn>
                <a:cxn ang="0">
                  <a:pos x="46" y="106"/>
                </a:cxn>
                <a:cxn ang="0">
                  <a:pos x="44" y="106"/>
                </a:cxn>
                <a:cxn ang="0">
                  <a:pos x="42" y="106"/>
                </a:cxn>
                <a:cxn ang="0">
                  <a:pos x="38" y="106"/>
                </a:cxn>
                <a:cxn ang="0">
                  <a:pos x="33" y="104"/>
                </a:cxn>
                <a:cxn ang="0">
                  <a:pos x="29" y="100"/>
                </a:cxn>
                <a:cxn ang="0">
                  <a:pos x="28" y="99"/>
                </a:cxn>
                <a:cxn ang="0">
                  <a:pos x="11" y="83"/>
                </a:cxn>
                <a:cxn ang="0">
                  <a:pos x="1" y="62"/>
                </a:cxn>
                <a:cxn ang="0">
                  <a:pos x="0" y="52"/>
                </a:cxn>
                <a:cxn ang="0">
                  <a:pos x="3" y="33"/>
                </a:cxn>
                <a:cxn ang="0">
                  <a:pos x="7" y="26"/>
                </a:cxn>
                <a:cxn ang="0">
                  <a:pos x="15" y="18"/>
                </a:cxn>
                <a:cxn ang="0">
                  <a:pos x="35" y="5"/>
                </a:cxn>
                <a:cxn ang="0">
                  <a:pos x="49" y="1"/>
                </a:cxn>
                <a:cxn ang="0">
                  <a:pos x="58" y="0"/>
                </a:cxn>
                <a:cxn ang="0">
                  <a:pos x="61" y="0"/>
                </a:cxn>
                <a:cxn ang="0">
                  <a:pos x="63" y="0"/>
                </a:cxn>
                <a:cxn ang="0">
                  <a:pos x="80" y="1"/>
                </a:cxn>
                <a:cxn ang="0">
                  <a:pos x="89" y="4"/>
                </a:cxn>
                <a:cxn ang="0">
                  <a:pos x="102" y="11"/>
                </a:cxn>
                <a:cxn ang="0">
                  <a:pos x="112" y="21"/>
                </a:cxn>
                <a:cxn ang="0">
                  <a:pos x="119" y="35"/>
                </a:cxn>
                <a:cxn ang="0">
                  <a:pos x="120" y="43"/>
                </a:cxn>
                <a:cxn ang="0">
                  <a:pos x="120" y="60"/>
                </a:cxn>
                <a:cxn ang="0">
                  <a:pos x="116" y="76"/>
                </a:cxn>
                <a:cxn ang="0">
                  <a:pos x="109" y="91"/>
                </a:cxn>
                <a:cxn ang="0">
                  <a:pos x="99" y="100"/>
                </a:cxn>
                <a:cxn ang="0">
                  <a:pos x="99" y="103"/>
                </a:cxn>
                <a:cxn ang="0">
                  <a:pos x="93" y="105"/>
                </a:cxn>
                <a:cxn ang="0">
                  <a:pos x="85" y="109"/>
                </a:cxn>
                <a:cxn ang="0">
                  <a:pos x="76" y="109"/>
                </a:cxn>
                <a:cxn ang="0">
                  <a:pos x="66" y="110"/>
                </a:cxn>
              </a:cxnLst>
              <a:rect l="0" t="0" r="r" b="b"/>
              <a:pathLst>
                <a:path w="121" h="110">
                  <a:moveTo>
                    <a:pt x="66" y="110"/>
                  </a:moveTo>
                  <a:lnTo>
                    <a:pt x="66" y="110"/>
                  </a:lnTo>
                  <a:lnTo>
                    <a:pt x="56" y="109"/>
                  </a:lnTo>
                  <a:lnTo>
                    <a:pt x="46" y="106"/>
                  </a:lnTo>
                  <a:lnTo>
                    <a:pt x="46" y="106"/>
                  </a:lnTo>
                  <a:lnTo>
                    <a:pt x="44" y="106"/>
                  </a:lnTo>
                  <a:lnTo>
                    <a:pt x="42" y="106"/>
                  </a:lnTo>
                  <a:lnTo>
                    <a:pt x="42" y="106"/>
                  </a:lnTo>
                  <a:lnTo>
                    <a:pt x="38" y="106"/>
                  </a:lnTo>
                  <a:lnTo>
                    <a:pt x="38" y="106"/>
                  </a:lnTo>
                  <a:lnTo>
                    <a:pt x="36" y="105"/>
                  </a:lnTo>
                  <a:lnTo>
                    <a:pt x="33" y="104"/>
                  </a:lnTo>
                  <a:lnTo>
                    <a:pt x="29" y="100"/>
                  </a:lnTo>
                  <a:lnTo>
                    <a:pt x="29" y="100"/>
                  </a:lnTo>
                  <a:lnTo>
                    <a:pt x="28" y="99"/>
                  </a:lnTo>
                  <a:lnTo>
                    <a:pt x="28" y="99"/>
                  </a:lnTo>
                  <a:lnTo>
                    <a:pt x="18" y="92"/>
                  </a:lnTo>
                  <a:lnTo>
                    <a:pt x="11" y="83"/>
                  </a:lnTo>
                  <a:lnTo>
                    <a:pt x="4" y="73"/>
                  </a:lnTo>
                  <a:lnTo>
                    <a:pt x="1" y="62"/>
                  </a:lnTo>
                  <a:lnTo>
                    <a:pt x="1" y="62"/>
                  </a:lnTo>
                  <a:lnTo>
                    <a:pt x="0" y="52"/>
                  </a:lnTo>
                  <a:lnTo>
                    <a:pt x="0" y="42"/>
                  </a:lnTo>
                  <a:lnTo>
                    <a:pt x="3" y="33"/>
                  </a:lnTo>
                  <a:lnTo>
                    <a:pt x="7" y="26"/>
                  </a:lnTo>
                  <a:lnTo>
                    <a:pt x="7" y="26"/>
                  </a:lnTo>
                  <a:lnTo>
                    <a:pt x="11" y="21"/>
                  </a:lnTo>
                  <a:lnTo>
                    <a:pt x="15" y="18"/>
                  </a:lnTo>
                  <a:lnTo>
                    <a:pt x="24" y="10"/>
                  </a:lnTo>
                  <a:lnTo>
                    <a:pt x="35" y="5"/>
                  </a:lnTo>
                  <a:lnTo>
                    <a:pt x="49" y="1"/>
                  </a:lnTo>
                  <a:lnTo>
                    <a:pt x="49" y="1"/>
                  </a:lnTo>
                  <a:lnTo>
                    <a:pt x="54" y="0"/>
                  </a:lnTo>
                  <a:lnTo>
                    <a:pt x="58" y="0"/>
                  </a:lnTo>
                  <a:lnTo>
                    <a:pt x="58" y="0"/>
                  </a:lnTo>
                  <a:lnTo>
                    <a:pt x="61" y="0"/>
                  </a:lnTo>
                  <a:lnTo>
                    <a:pt x="63" y="0"/>
                  </a:lnTo>
                  <a:lnTo>
                    <a:pt x="63" y="0"/>
                  </a:lnTo>
                  <a:lnTo>
                    <a:pt x="71" y="0"/>
                  </a:lnTo>
                  <a:lnTo>
                    <a:pt x="80" y="1"/>
                  </a:lnTo>
                  <a:lnTo>
                    <a:pt x="80" y="1"/>
                  </a:lnTo>
                  <a:lnTo>
                    <a:pt x="89" y="4"/>
                  </a:lnTo>
                  <a:lnTo>
                    <a:pt x="96" y="7"/>
                  </a:lnTo>
                  <a:lnTo>
                    <a:pt x="102" y="11"/>
                  </a:lnTo>
                  <a:lnTo>
                    <a:pt x="108" y="16"/>
                  </a:lnTo>
                  <a:lnTo>
                    <a:pt x="112" y="21"/>
                  </a:lnTo>
                  <a:lnTo>
                    <a:pt x="115" y="25"/>
                  </a:lnTo>
                  <a:lnTo>
                    <a:pt x="119" y="35"/>
                  </a:lnTo>
                  <a:lnTo>
                    <a:pt x="119" y="35"/>
                  </a:lnTo>
                  <a:lnTo>
                    <a:pt x="120" y="43"/>
                  </a:lnTo>
                  <a:lnTo>
                    <a:pt x="121" y="52"/>
                  </a:lnTo>
                  <a:lnTo>
                    <a:pt x="120" y="60"/>
                  </a:lnTo>
                  <a:lnTo>
                    <a:pt x="119" y="68"/>
                  </a:lnTo>
                  <a:lnTo>
                    <a:pt x="116" y="76"/>
                  </a:lnTo>
                  <a:lnTo>
                    <a:pt x="113" y="84"/>
                  </a:lnTo>
                  <a:lnTo>
                    <a:pt x="109" y="91"/>
                  </a:lnTo>
                  <a:lnTo>
                    <a:pt x="104" y="97"/>
                  </a:lnTo>
                  <a:lnTo>
                    <a:pt x="99" y="100"/>
                  </a:lnTo>
                  <a:lnTo>
                    <a:pt x="99" y="103"/>
                  </a:lnTo>
                  <a:lnTo>
                    <a:pt x="99" y="103"/>
                  </a:lnTo>
                  <a:lnTo>
                    <a:pt x="97" y="103"/>
                  </a:lnTo>
                  <a:lnTo>
                    <a:pt x="93" y="105"/>
                  </a:lnTo>
                  <a:lnTo>
                    <a:pt x="93" y="105"/>
                  </a:lnTo>
                  <a:lnTo>
                    <a:pt x="85" y="109"/>
                  </a:lnTo>
                  <a:lnTo>
                    <a:pt x="77" y="109"/>
                  </a:lnTo>
                  <a:lnTo>
                    <a:pt x="76" y="109"/>
                  </a:lnTo>
                  <a:lnTo>
                    <a:pt x="76" y="109"/>
                  </a:lnTo>
                  <a:lnTo>
                    <a:pt x="66" y="110"/>
                  </a:lnTo>
                  <a:lnTo>
                    <a:pt x="66" y="110"/>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35" name="chenying0907 831"/>
            <p:cNvSpPr>
              <a:spLocks/>
            </p:cNvSpPr>
            <p:nvPr/>
          </p:nvSpPr>
          <p:spPr bwMode="auto">
            <a:xfrm>
              <a:off x="6656388" y="1506538"/>
              <a:ext cx="73025" cy="68263"/>
            </a:xfrm>
            <a:custGeom>
              <a:avLst/>
              <a:gdLst/>
              <a:ahLst/>
              <a:cxnLst>
                <a:cxn ang="0">
                  <a:pos x="62" y="128"/>
                </a:cxn>
                <a:cxn ang="0">
                  <a:pos x="46" y="124"/>
                </a:cxn>
                <a:cxn ang="0">
                  <a:pos x="42" y="122"/>
                </a:cxn>
                <a:cxn ang="0">
                  <a:pos x="30" y="109"/>
                </a:cxn>
                <a:cxn ang="0">
                  <a:pos x="18" y="85"/>
                </a:cxn>
                <a:cxn ang="0">
                  <a:pos x="15" y="79"/>
                </a:cxn>
                <a:cxn ang="0">
                  <a:pos x="11" y="75"/>
                </a:cxn>
                <a:cxn ang="0">
                  <a:pos x="4" y="64"/>
                </a:cxn>
                <a:cxn ang="0">
                  <a:pos x="0" y="51"/>
                </a:cxn>
                <a:cxn ang="0">
                  <a:pos x="3" y="39"/>
                </a:cxn>
                <a:cxn ang="0">
                  <a:pos x="6" y="34"/>
                </a:cxn>
                <a:cxn ang="0">
                  <a:pos x="18" y="20"/>
                </a:cxn>
                <a:cxn ang="0">
                  <a:pos x="35" y="10"/>
                </a:cxn>
                <a:cxn ang="0">
                  <a:pos x="53" y="3"/>
                </a:cxn>
                <a:cxn ang="0">
                  <a:pos x="72" y="0"/>
                </a:cxn>
                <a:cxn ang="0">
                  <a:pos x="80" y="1"/>
                </a:cxn>
                <a:cxn ang="0">
                  <a:pos x="94" y="6"/>
                </a:cxn>
                <a:cxn ang="0">
                  <a:pos x="102" y="13"/>
                </a:cxn>
                <a:cxn ang="0">
                  <a:pos x="105" y="14"/>
                </a:cxn>
                <a:cxn ang="0">
                  <a:pos x="114" y="18"/>
                </a:cxn>
                <a:cxn ang="0">
                  <a:pos x="122" y="26"/>
                </a:cxn>
                <a:cxn ang="0">
                  <a:pos x="135" y="45"/>
                </a:cxn>
                <a:cxn ang="0">
                  <a:pos x="138" y="56"/>
                </a:cxn>
                <a:cxn ang="0">
                  <a:pos x="139" y="70"/>
                </a:cxn>
                <a:cxn ang="0">
                  <a:pos x="136" y="81"/>
                </a:cxn>
                <a:cxn ang="0">
                  <a:pos x="134" y="86"/>
                </a:cxn>
                <a:cxn ang="0">
                  <a:pos x="120" y="98"/>
                </a:cxn>
                <a:cxn ang="0">
                  <a:pos x="104" y="104"/>
                </a:cxn>
                <a:cxn ang="0">
                  <a:pos x="96" y="109"/>
                </a:cxn>
                <a:cxn ang="0">
                  <a:pos x="90" y="116"/>
                </a:cxn>
                <a:cxn ang="0">
                  <a:pos x="84" y="121"/>
                </a:cxn>
                <a:cxn ang="0">
                  <a:pos x="70" y="128"/>
                </a:cxn>
                <a:cxn ang="0">
                  <a:pos x="62" y="128"/>
                </a:cxn>
              </a:cxnLst>
              <a:rect l="0" t="0" r="r" b="b"/>
              <a:pathLst>
                <a:path w="139" h="128">
                  <a:moveTo>
                    <a:pt x="62" y="128"/>
                  </a:moveTo>
                  <a:lnTo>
                    <a:pt x="62" y="128"/>
                  </a:lnTo>
                  <a:lnTo>
                    <a:pt x="54" y="127"/>
                  </a:lnTo>
                  <a:lnTo>
                    <a:pt x="46" y="124"/>
                  </a:lnTo>
                  <a:lnTo>
                    <a:pt x="46" y="124"/>
                  </a:lnTo>
                  <a:lnTo>
                    <a:pt x="42" y="122"/>
                  </a:lnTo>
                  <a:lnTo>
                    <a:pt x="38" y="118"/>
                  </a:lnTo>
                  <a:lnTo>
                    <a:pt x="30" y="109"/>
                  </a:lnTo>
                  <a:lnTo>
                    <a:pt x="24" y="98"/>
                  </a:lnTo>
                  <a:lnTo>
                    <a:pt x="18" y="85"/>
                  </a:lnTo>
                  <a:lnTo>
                    <a:pt x="17" y="81"/>
                  </a:lnTo>
                  <a:lnTo>
                    <a:pt x="15" y="79"/>
                  </a:lnTo>
                  <a:lnTo>
                    <a:pt x="15" y="79"/>
                  </a:lnTo>
                  <a:lnTo>
                    <a:pt x="11" y="75"/>
                  </a:lnTo>
                  <a:lnTo>
                    <a:pt x="7" y="70"/>
                  </a:lnTo>
                  <a:lnTo>
                    <a:pt x="4" y="64"/>
                  </a:lnTo>
                  <a:lnTo>
                    <a:pt x="2" y="58"/>
                  </a:lnTo>
                  <a:lnTo>
                    <a:pt x="0" y="51"/>
                  </a:lnTo>
                  <a:lnTo>
                    <a:pt x="0" y="45"/>
                  </a:lnTo>
                  <a:lnTo>
                    <a:pt x="3" y="39"/>
                  </a:lnTo>
                  <a:lnTo>
                    <a:pt x="6" y="34"/>
                  </a:lnTo>
                  <a:lnTo>
                    <a:pt x="6" y="34"/>
                  </a:lnTo>
                  <a:lnTo>
                    <a:pt x="11" y="27"/>
                  </a:lnTo>
                  <a:lnTo>
                    <a:pt x="18" y="20"/>
                  </a:lnTo>
                  <a:lnTo>
                    <a:pt x="26" y="15"/>
                  </a:lnTo>
                  <a:lnTo>
                    <a:pt x="35" y="10"/>
                  </a:lnTo>
                  <a:lnTo>
                    <a:pt x="44" y="6"/>
                  </a:lnTo>
                  <a:lnTo>
                    <a:pt x="53" y="3"/>
                  </a:lnTo>
                  <a:lnTo>
                    <a:pt x="62" y="1"/>
                  </a:lnTo>
                  <a:lnTo>
                    <a:pt x="72" y="0"/>
                  </a:lnTo>
                  <a:lnTo>
                    <a:pt x="72" y="0"/>
                  </a:lnTo>
                  <a:lnTo>
                    <a:pt x="80" y="1"/>
                  </a:lnTo>
                  <a:lnTo>
                    <a:pt x="87" y="3"/>
                  </a:lnTo>
                  <a:lnTo>
                    <a:pt x="94" y="6"/>
                  </a:lnTo>
                  <a:lnTo>
                    <a:pt x="100" y="11"/>
                  </a:lnTo>
                  <a:lnTo>
                    <a:pt x="102" y="13"/>
                  </a:lnTo>
                  <a:lnTo>
                    <a:pt x="105" y="14"/>
                  </a:lnTo>
                  <a:lnTo>
                    <a:pt x="105" y="14"/>
                  </a:lnTo>
                  <a:lnTo>
                    <a:pt x="114" y="18"/>
                  </a:lnTo>
                  <a:lnTo>
                    <a:pt x="114" y="18"/>
                  </a:lnTo>
                  <a:lnTo>
                    <a:pt x="118" y="22"/>
                  </a:lnTo>
                  <a:lnTo>
                    <a:pt x="122" y="26"/>
                  </a:lnTo>
                  <a:lnTo>
                    <a:pt x="130" y="35"/>
                  </a:lnTo>
                  <a:lnTo>
                    <a:pt x="135" y="45"/>
                  </a:lnTo>
                  <a:lnTo>
                    <a:pt x="138" y="56"/>
                  </a:lnTo>
                  <a:lnTo>
                    <a:pt x="138" y="56"/>
                  </a:lnTo>
                  <a:lnTo>
                    <a:pt x="139" y="63"/>
                  </a:lnTo>
                  <a:lnTo>
                    <a:pt x="139" y="70"/>
                  </a:lnTo>
                  <a:lnTo>
                    <a:pt x="137" y="78"/>
                  </a:lnTo>
                  <a:lnTo>
                    <a:pt x="136" y="81"/>
                  </a:lnTo>
                  <a:lnTo>
                    <a:pt x="134" y="86"/>
                  </a:lnTo>
                  <a:lnTo>
                    <a:pt x="134" y="86"/>
                  </a:lnTo>
                  <a:lnTo>
                    <a:pt x="128" y="92"/>
                  </a:lnTo>
                  <a:lnTo>
                    <a:pt x="120" y="98"/>
                  </a:lnTo>
                  <a:lnTo>
                    <a:pt x="113" y="101"/>
                  </a:lnTo>
                  <a:lnTo>
                    <a:pt x="104" y="104"/>
                  </a:lnTo>
                  <a:lnTo>
                    <a:pt x="99" y="105"/>
                  </a:lnTo>
                  <a:lnTo>
                    <a:pt x="96" y="109"/>
                  </a:lnTo>
                  <a:lnTo>
                    <a:pt x="96" y="109"/>
                  </a:lnTo>
                  <a:lnTo>
                    <a:pt x="90" y="116"/>
                  </a:lnTo>
                  <a:lnTo>
                    <a:pt x="90" y="116"/>
                  </a:lnTo>
                  <a:lnTo>
                    <a:pt x="84" y="121"/>
                  </a:lnTo>
                  <a:lnTo>
                    <a:pt x="78" y="125"/>
                  </a:lnTo>
                  <a:lnTo>
                    <a:pt x="70" y="128"/>
                  </a:lnTo>
                  <a:lnTo>
                    <a:pt x="62" y="128"/>
                  </a:lnTo>
                  <a:lnTo>
                    <a:pt x="62" y="128"/>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grpSp>
      <p:grpSp>
        <p:nvGrpSpPr>
          <p:cNvPr id="36" name="PA_chenying0907 35"/>
          <p:cNvGrpSpPr/>
          <p:nvPr>
            <p:custDataLst>
              <p:tags r:id="rId2"/>
            </p:custDataLst>
          </p:nvPr>
        </p:nvGrpSpPr>
        <p:grpSpPr>
          <a:xfrm>
            <a:off x="4807232" y="1349049"/>
            <a:ext cx="2489609" cy="2223464"/>
            <a:chOff x="6208713" y="1243013"/>
            <a:chExt cx="706438" cy="620713"/>
          </a:xfrm>
          <a:solidFill>
            <a:srgbClr val="FFCC66"/>
          </a:solidFill>
        </p:grpSpPr>
        <p:sp>
          <p:nvSpPr>
            <p:cNvPr id="37" name="chenying0907 804"/>
            <p:cNvSpPr>
              <a:spLocks/>
            </p:cNvSpPr>
            <p:nvPr/>
          </p:nvSpPr>
          <p:spPr bwMode="auto">
            <a:xfrm>
              <a:off x="6270626" y="1622425"/>
              <a:ext cx="26988" cy="68263"/>
            </a:xfrm>
            <a:custGeom>
              <a:avLst/>
              <a:gdLst/>
              <a:ahLst/>
              <a:cxnLst>
                <a:cxn ang="0">
                  <a:pos x="51" y="5"/>
                </a:cxn>
                <a:cxn ang="0">
                  <a:pos x="51" y="5"/>
                </a:cxn>
                <a:cxn ang="0">
                  <a:pos x="50" y="3"/>
                </a:cxn>
                <a:cxn ang="0">
                  <a:pos x="49" y="1"/>
                </a:cxn>
                <a:cxn ang="0">
                  <a:pos x="48" y="1"/>
                </a:cxn>
                <a:cxn ang="0">
                  <a:pos x="46" y="0"/>
                </a:cxn>
                <a:cxn ang="0">
                  <a:pos x="44" y="1"/>
                </a:cxn>
                <a:cxn ang="0">
                  <a:pos x="43" y="1"/>
                </a:cxn>
                <a:cxn ang="0">
                  <a:pos x="42" y="3"/>
                </a:cxn>
                <a:cxn ang="0">
                  <a:pos x="41" y="5"/>
                </a:cxn>
                <a:cxn ang="0">
                  <a:pos x="41" y="5"/>
                </a:cxn>
                <a:cxn ang="0">
                  <a:pos x="40" y="14"/>
                </a:cxn>
                <a:cxn ang="0">
                  <a:pos x="37" y="25"/>
                </a:cxn>
                <a:cxn ang="0">
                  <a:pos x="34" y="35"/>
                </a:cxn>
                <a:cxn ang="0">
                  <a:pos x="30" y="44"/>
                </a:cxn>
                <a:cxn ang="0">
                  <a:pos x="21" y="64"/>
                </a:cxn>
                <a:cxn ang="0">
                  <a:pos x="13" y="82"/>
                </a:cxn>
                <a:cxn ang="0">
                  <a:pos x="13" y="82"/>
                </a:cxn>
                <a:cxn ang="0">
                  <a:pos x="9" y="92"/>
                </a:cxn>
                <a:cxn ang="0">
                  <a:pos x="3" y="105"/>
                </a:cxn>
                <a:cxn ang="0">
                  <a:pos x="1" y="112"/>
                </a:cxn>
                <a:cxn ang="0">
                  <a:pos x="0" y="119"/>
                </a:cxn>
                <a:cxn ang="0">
                  <a:pos x="1" y="124"/>
                </a:cxn>
                <a:cxn ang="0">
                  <a:pos x="2" y="126"/>
                </a:cxn>
                <a:cxn ang="0">
                  <a:pos x="4" y="128"/>
                </a:cxn>
                <a:cxn ang="0">
                  <a:pos x="4" y="128"/>
                </a:cxn>
                <a:cxn ang="0">
                  <a:pos x="6" y="129"/>
                </a:cxn>
                <a:cxn ang="0">
                  <a:pos x="9" y="129"/>
                </a:cxn>
                <a:cxn ang="0">
                  <a:pos x="12" y="128"/>
                </a:cxn>
                <a:cxn ang="0">
                  <a:pos x="13" y="126"/>
                </a:cxn>
                <a:cxn ang="0">
                  <a:pos x="13" y="125"/>
                </a:cxn>
                <a:cxn ang="0">
                  <a:pos x="13" y="123"/>
                </a:cxn>
                <a:cxn ang="0">
                  <a:pos x="11" y="122"/>
                </a:cxn>
                <a:cxn ang="0">
                  <a:pos x="11" y="122"/>
                </a:cxn>
                <a:cxn ang="0">
                  <a:pos x="11" y="120"/>
                </a:cxn>
                <a:cxn ang="0">
                  <a:pos x="10" y="117"/>
                </a:cxn>
                <a:cxn ang="0">
                  <a:pos x="11" y="109"/>
                </a:cxn>
                <a:cxn ang="0">
                  <a:pos x="14" y="100"/>
                </a:cxn>
                <a:cxn ang="0">
                  <a:pos x="19" y="90"/>
                </a:cxn>
                <a:cxn ang="0">
                  <a:pos x="27" y="69"/>
                </a:cxn>
                <a:cxn ang="0">
                  <a:pos x="33" y="58"/>
                </a:cxn>
                <a:cxn ang="0">
                  <a:pos x="33" y="58"/>
                </a:cxn>
                <a:cxn ang="0">
                  <a:pos x="43" y="36"/>
                </a:cxn>
                <a:cxn ang="0">
                  <a:pos x="46" y="26"/>
                </a:cxn>
                <a:cxn ang="0">
                  <a:pos x="49" y="14"/>
                </a:cxn>
                <a:cxn ang="0">
                  <a:pos x="49" y="14"/>
                </a:cxn>
                <a:cxn ang="0">
                  <a:pos x="50" y="13"/>
                </a:cxn>
                <a:cxn ang="0">
                  <a:pos x="51" y="11"/>
                </a:cxn>
                <a:cxn ang="0">
                  <a:pos x="51" y="5"/>
                </a:cxn>
              </a:cxnLst>
              <a:rect l="0" t="0" r="r" b="b"/>
              <a:pathLst>
                <a:path w="51" h="129">
                  <a:moveTo>
                    <a:pt x="51" y="5"/>
                  </a:moveTo>
                  <a:lnTo>
                    <a:pt x="51" y="5"/>
                  </a:lnTo>
                  <a:lnTo>
                    <a:pt x="50" y="3"/>
                  </a:lnTo>
                  <a:lnTo>
                    <a:pt x="49" y="1"/>
                  </a:lnTo>
                  <a:lnTo>
                    <a:pt x="48" y="1"/>
                  </a:lnTo>
                  <a:lnTo>
                    <a:pt x="46" y="0"/>
                  </a:lnTo>
                  <a:lnTo>
                    <a:pt x="44" y="1"/>
                  </a:lnTo>
                  <a:lnTo>
                    <a:pt x="43" y="1"/>
                  </a:lnTo>
                  <a:lnTo>
                    <a:pt x="42" y="3"/>
                  </a:lnTo>
                  <a:lnTo>
                    <a:pt x="41" y="5"/>
                  </a:lnTo>
                  <a:lnTo>
                    <a:pt x="41" y="5"/>
                  </a:lnTo>
                  <a:lnTo>
                    <a:pt x="40" y="14"/>
                  </a:lnTo>
                  <a:lnTo>
                    <a:pt x="37" y="25"/>
                  </a:lnTo>
                  <a:lnTo>
                    <a:pt x="34" y="35"/>
                  </a:lnTo>
                  <a:lnTo>
                    <a:pt x="30" y="44"/>
                  </a:lnTo>
                  <a:lnTo>
                    <a:pt x="21" y="64"/>
                  </a:lnTo>
                  <a:lnTo>
                    <a:pt x="13" y="82"/>
                  </a:lnTo>
                  <a:lnTo>
                    <a:pt x="13" y="82"/>
                  </a:lnTo>
                  <a:lnTo>
                    <a:pt x="9" y="92"/>
                  </a:lnTo>
                  <a:lnTo>
                    <a:pt x="3" y="105"/>
                  </a:lnTo>
                  <a:lnTo>
                    <a:pt x="1" y="112"/>
                  </a:lnTo>
                  <a:lnTo>
                    <a:pt x="0" y="119"/>
                  </a:lnTo>
                  <a:lnTo>
                    <a:pt x="1" y="124"/>
                  </a:lnTo>
                  <a:lnTo>
                    <a:pt x="2" y="126"/>
                  </a:lnTo>
                  <a:lnTo>
                    <a:pt x="4" y="128"/>
                  </a:lnTo>
                  <a:lnTo>
                    <a:pt x="4" y="128"/>
                  </a:lnTo>
                  <a:lnTo>
                    <a:pt x="6" y="129"/>
                  </a:lnTo>
                  <a:lnTo>
                    <a:pt x="9" y="129"/>
                  </a:lnTo>
                  <a:lnTo>
                    <a:pt x="12" y="128"/>
                  </a:lnTo>
                  <a:lnTo>
                    <a:pt x="13" y="126"/>
                  </a:lnTo>
                  <a:lnTo>
                    <a:pt x="13" y="125"/>
                  </a:lnTo>
                  <a:lnTo>
                    <a:pt x="13" y="123"/>
                  </a:lnTo>
                  <a:lnTo>
                    <a:pt x="11" y="122"/>
                  </a:lnTo>
                  <a:lnTo>
                    <a:pt x="11" y="122"/>
                  </a:lnTo>
                  <a:lnTo>
                    <a:pt x="11" y="120"/>
                  </a:lnTo>
                  <a:lnTo>
                    <a:pt x="10" y="117"/>
                  </a:lnTo>
                  <a:lnTo>
                    <a:pt x="11" y="109"/>
                  </a:lnTo>
                  <a:lnTo>
                    <a:pt x="14" y="100"/>
                  </a:lnTo>
                  <a:lnTo>
                    <a:pt x="19" y="90"/>
                  </a:lnTo>
                  <a:lnTo>
                    <a:pt x="27" y="69"/>
                  </a:lnTo>
                  <a:lnTo>
                    <a:pt x="33" y="58"/>
                  </a:lnTo>
                  <a:lnTo>
                    <a:pt x="33" y="58"/>
                  </a:lnTo>
                  <a:lnTo>
                    <a:pt x="43" y="36"/>
                  </a:lnTo>
                  <a:lnTo>
                    <a:pt x="46" y="26"/>
                  </a:lnTo>
                  <a:lnTo>
                    <a:pt x="49" y="14"/>
                  </a:lnTo>
                  <a:lnTo>
                    <a:pt x="49" y="14"/>
                  </a:lnTo>
                  <a:lnTo>
                    <a:pt x="50" y="13"/>
                  </a:lnTo>
                  <a:lnTo>
                    <a:pt x="51" y="11"/>
                  </a:lnTo>
                  <a:lnTo>
                    <a:pt x="51" y="5"/>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38" name="chenying0907 805"/>
            <p:cNvSpPr>
              <a:spLocks/>
            </p:cNvSpPr>
            <p:nvPr/>
          </p:nvSpPr>
          <p:spPr bwMode="auto">
            <a:xfrm>
              <a:off x="6315076" y="1671638"/>
              <a:ext cx="15875" cy="41275"/>
            </a:xfrm>
            <a:custGeom>
              <a:avLst/>
              <a:gdLst/>
              <a:ahLst/>
              <a:cxnLst>
                <a:cxn ang="0">
                  <a:pos x="20" y="3"/>
                </a:cxn>
                <a:cxn ang="0">
                  <a:pos x="20" y="3"/>
                </a:cxn>
                <a:cxn ang="0">
                  <a:pos x="7" y="38"/>
                </a:cxn>
                <a:cxn ang="0">
                  <a:pos x="2" y="56"/>
                </a:cxn>
                <a:cxn ang="0">
                  <a:pos x="1" y="65"/>
                </a:cxn>
                <a:cxn ang="0">
                  <a:pos x="0" y="74"/>
                </a:cxn>
                <a:cxn ang="0">
                  <a:pos x="0" y="74"/>
                </a:cxn>
                <a:cxn ang="0">
                  <a:pos x="1" y="76"/>
                </a:cxn>
                <a:cxn ang="0">
                  <a:pos x="2" y="77"/>
                </a:cxn>
                <a:cxn ang="0">
                  <a:pos x="3" y="78"/>
                </a:cxn>
                <a:cxn ang="0">
                  <a:pos x="5" y="78"/>
                </a:cxn>
                <a:cxn ang="0">
                  <a:pos x="6" y="78"/>
                </a:cxn>
                <a:cxn ang="0">
                  <a:pos x="8" y="77"/>
                </a:cxn>
                <a:cxn ang="0">
                  <a:pos x="9" y="76"/>
                </a:cxn>
                <a:cxn ang="0">
                  <a:pos x="9" y="74"/>
                </a:cxn>
                <a:cxn ang="0">
                  <a:pos x="9" y="74"/>
                </a:cxn>
                <a:cxn ang="0">
                  <a:pos x="10" y="65"/>
                </a:cxn>
                <a:cxn ang="0">
                  <a:pos x="11" y="57"/>
                </a:cxn>
                <a:cxn ang="0">
                  <a:pos x="16" y="39"/>
                </a:cxn>
                <a:cxn ang="0">
                  <a:pos x="29" y="6"/>
                </a:cxn>
                <a:cxn ang="0">
                  <a:pos x="29" y="6"/>
                </a:cxn>
                <a:cxn ang="0">
                  <a:pos x="29" y="4"/>
                </a:cxn>
                <a:cxn ang="0">
                  <a:pos x="28" y="2"/>
                </a:cxn>
                <a:cxn ang="0">
                  <a:pos x="27" y="1"/>
                </a:cxn>
                <a:cxn ang="0">
                  <a:pos x="26" y="0"/>
                </a:cxn>
                <a:cxn ang="0">
                  <a:pos x="24" y="0"/>
                </a:cxn>
                <a:cxn ang="0">
                  <a:pos x="22" y="1"/>
                </a:cxn>
                <a:cxn ang="0">
                  <a:pos x="21" y="2"/>
                </a:cxn>
                <a:cxn ang="0">
                  <a:pos x="20" y="3"/>
                </a:cxn>
                <a:cxn ang="0">
                  <a:pos x="20" y="3"/>
                </a:cxn>
              </a:cxnLst>
              <a:rect l="0" t="0" r="r" b="b"/>
              <a:pathLst>
                <a:path w="29" h="78">
                  <a:moveTo>
                    <a:pt x="20" y="3"/>
                  </a:moveTo>
                  <a:lnTo>
                    <a:pt x="20" y="3"/>
                  </a:lnTo>
                  <a:lnTo>
                    <a:pt x="7" y="38"/>
                  </a:lnTo>
                  <a:lnTo>
                    <a:pt x="2" y="56"/>
                  </a:lnTo>
                  <a:lnTo>
                    <a:pt x="1" y="65"/>
                  </a:lnTo>
                  <a:lnTo>
                    <a:pt x="0" y="74"/>
                  </a:lnTo>
                  <a:lnTo>
                    <a:pt x="0" y="74"/>
                  </a:lnTo>
                  <a:lnTo>
                    <a:pt x="1" y="76"/>
                  </a:lnTo>
                  <a:lnTo>
                    <a:pt x="2" y="77"/>
                  </a:lnTo>
                  <a:lnTo>
                    <a:pt x="3" y="78"/>
                  </a:lnTo>
                  <a:lnTo>
                    <a:pt x="5" y="78"/>
                  </a:lnTo>
                  <a:lnTo>
                    <a:pt x="6" y="78"/>
                  </a:lnTo>
                  <a:lnTo>
                    <a:pt x="8" y="77"/>
                  </a:lnTo>
                  <a:lnTo>
                    <a:pt x="9" y="76"/>
                  </a:lnTo>
                  <a:lnTo>
                    <a:pt x="9" y="74"/>
                  </a:lnTo>
                  <a:lnTo>
                    <a:pt x="9" y="74"/>
                  </a:lnTo>
                  <a:lnTo>
                    <a:pt x="10" y="65"/>
                  </a:lnTo>
                  <a:lnTo>
                    <a:pt x="11" y="57"/>
                  </a:lnTo>
                  <a:lnTo>
                    <a:pt x="16" y="39"/>
                  </a:lnTo>
                  <a:lnTo>
                    <a:pt x="29" y="6"/>
                  </a:lnTo>
                  <a:lnTo>
                    <a:pt x="29" y="6"/>
                  </a:lnTo>
                  <a:lnTo>
                    <a:pt x="29" y="4"/>
                  </a:lnTo>
                  <a:lnTo>
                    <a:pt x="28" y="2"/>
                  </a:lnTo>
                  <a:lnTo>
                    <a:pt x="27" y="1"/>
                  </a:lnTo>
                  <a:lnTo>
                    <a:pt x="26" y="0"/>
                  </a:lnTo>
                  <a:lnTo>
                    <a:pt x="24" y="0"/>
                  </a:lnTo>
                  <a:lnTo>
                    <a:pt x="22" y="1"/>
                  </a:lnTo>
                  <a:lnTo>
                    <a:pt x="21" y="2"/>
                  </a:lnTo>
                  <a:lnTo>
                    <a:pt x="20" y="3"/>
                  </a:lnTo>
                  <a:lnTo>
                    <a:pt x="20" y="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39" name="chenying0907 806"/>
            <p:cNvSpPr>
              <a:spLocks/>
            </p:cNvSpPr>
            <p:nvPr/>
          </p:nvSpPr>
          <p:spPr bwMode="auto">
            <a:xfrm>
              <a:off x="6359526" y="1677988"/>
              <a:ext cx="20638" cy="69850"/>
            </a:xfrm>
            <a:custGeom>
              <a:avLst/>
              <a:gdLst/>
              <a:ahLst/>
              <a:cxnLst>
                <a:cxn ang="0">
                  <a:pos x="32" y="4"/>
                </a:cxn>
                <a:cxn ang="0">
                  <a:pos x="32" y="4"/>
                </a:cxn>
                <a:cxn ang="0">
                  <a:pos x="20" y="33"/>
                </a:cxn>
                <a:cxn ang="0">
                  <a:pos x="11" y="63"/>
                </a:cxn>
                <a:cxn ang="0">
                  <a:pos x="6" y="79"/>
                </a:cxn>
                <a:cxn ang="0">
                  <a:pos x="3" y="94"/>
                </a:cxn>
                <a:cxn ang="0">
                  <a:pos x="1" y="110"/>
                </a:cxn>
                <a:cxn ang="0">
                  <a:pos x="0" y="125"/>
                </a:cxn>
                <a:cxn ang="0">
                  <a:pos x="0" y="125"/>
                </a:cxn>
                <a:cxn ang="0">
                  <a:pos x="0" y="127"/>
                </a:cxn>
                <a:cxn ang="0">
                  <a:pos x="1" y="128"/>
                </a:cxn>
                <a:cxn ang="0">
                  <a:pos x="3" y="129"/>
                </a:cxn>
                <a:cxn ang="0">
                  <a:pos x="4" y="130"/>
                </a:cxn>
                <a:cxn ang="0">
                  <a:pos x="6" y="129"/>
                </a:cxn>
                <a:cxn ang="0">
                  <a:pos x="7" y="128"/>
                </a:cxn>
                <a:cxn ang="0">
                  <a:pos x="9" y="127"/>
                </a:cxn>
                <a:cxn ang="0">
                  <a:pos x="9" y="125"/>
                </a:cxn>
                <a:cxn ang="0">
                  <a:pos x="9" y="125"/>
                </a:cxn>
                <a:cxn ang="0">
                  <a:pos x="10" y="110"/>
                </a:cxn>
                <a:cxn ang="0">
                  <a:pos x="12" y="94"/>
                </a:cxn>
                <a:cxn ang="0">
                  <a:pos x="16" y="80"/>
                </a:cxn>
                <a:cxn ang="0">
                  <a:pos x="20" y="64"/>
                </a:cxn>
                <a:cxn ang="0">
                  <a:pos x="30" y="35"/>
                </a:cxn>
                <a:cxn ang="0">
                  <a:pos x="40" y="6"/>
                </a:cxn>
                <a:cxn ang="0">
                  <a:pos x="40" y="6"/>
                </a:cxn>
                <a:cxn ang="0">
                  <a:pos x="41" y="4"/>
                </a:cxn>
                <a:cxn ang="0">
                  <a:pos x="40" y="2"/>
                </a:cxn>
                <a:cxn ang="0">
                  <a:pos x="39" y="1"/>
                </a:cxn>
                <a:cxn ang="0">
                  <a:pos x="37" y="1"/>
                </a:cxn>
                <a:cxn ang="0">
                  <a:pos x="36" y="0"/>
                </a:cxn>
                <a:cxn ang="0">
                  <a:pos x="34" y="1"/>
                </a:cxn>
                <a:cxn ang="0">
                  <a:pos x="33" y="2"/>
                </a:cxn>
                <a:cxn ang="0">
                  <a:pos x="32" y="4"/>
                </a:cxn>
                <a:cxn ang="0">
                  <a:pos x="32" y="4"/>
                </a:cxn>
              </a:cxnLst>
              <a:rect l="0" t="0" r="r" b="b"/>
              <a:pathLst>
                <a:path w="41" h="130">
                  <a:moveTo>
                    <a:pt x="32" y="4"/>
                  </a:moveTo>
                  <a:lnTo>
                    <a:pt x="32" y="4"/>
                  </a:lnTo>
                  <a:lnTo>
                    <a:pt x="20" y="33"/>
                  </a:lnTo>
                  <a:lnTo>
                    <a:pt x="11" y="63"/>
                  </a:lnTo>
                  <a:lnTo>
                    <a:pt x="6" y="79"/>
                  </a:lnTo>
                  <a:lnTo>
                    <a:pt x="3" y="94"/>
                  </a:lnTo>
                  <a:lnTo>
                    <a:pt x="1" y="110"/>
                  </a:lnTo>
                  <a:lnTo>
                    <a:pt x="0" y="125"/>
                  </a:lnTo>
                  <a:lnTo>
                    <a:pt x="0" y="125"/>
                  </a:lnTo>
                  <a:lnTo>
                    <a:pt x="0" y="127"/>
                  </a:lnTo>
                  <a:lnTo>
                    <a:pt x="1" y="128"/>
                  </a:lnTo>
                  <a:lnTo>
                    <a:pt x="3" y="129"/>
                  </a:lnTo>
                  <a:lnTo>
                    <a:pt x="4" y="130"/>
                  </a:lnTo>
                  <a:lnTo>
                    <a:pt x="6" y="129"/>
                  </a:lnTo>
                  <a:lnTo>
                    <a:pt x="7" y="128"/>
                  </a:lnTo>
                  <a:lnTo>
                    <a:pt x="9" y="127"/>
                  </a:lnTo>
                  <a:lnTo>
                    <a:pt x="9" y="125"/>
                  </a:lnTo>
                  <a:lnTo>
                    <a:pt x="9" y="125"/>
                  </a:lnTo>
                  <a:lnTo>
                    <a:pt x="10" y="110"/>
                  </a:lnTo>
                  <a:lnTo>
                    <a:pt x="12" y="94"/>
                  </a:lnTo>
                  <a:lnTo>
                    <a:pt x="16" y="80"/>
                  </a:lnTo>
                  <a:lnTo>
                    <a:pt x="20" y="64"/>
                  </a:lnTo>
                  <a:lnTo>
                    <a:pt x="30" y="35"/>
                  </a:lnTo>
                  <a:lnTo>
                    <a:pt x="40" y="6"/>
                  </a:lnTo>
                  <a:lnTo>
                    <a:pt x="40" y="6"/>
                  </a:lnTo>
                  <a:lnTo>
                    <a:pt x="41" y="4"/>
                  </a:lnTo>
                  <a:lnTo>
                    <a:pt x="40" y="2"/>
                  </a:lnTo>
                  <a:lnTo>
                    <a:pt x="39" y="1"/>
                  </a:lnTo>
                  <a:lnTo>
                    <a:pt x="37" y="1"/>
                  </a:lnTo>
                  <a:lnTo>
                    <a:pt x="36" y="0"/>
                  </a:lnTo>
                  <a:lnTo>
                    <a:pt x="34" y="1"/>
                  </a:lnTo>
                  <a:lnTo>
                    <a:pt x="33" y="2"/>
                  </a:lnTo>
                  <a:lnTo>
                    <a:pt x="32" y="4"/>
                  </a:lnTo>
                  <a:lnTo>
                    <a:pt x="32" y="4"/>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40" name="chenying0907 807"/>
            <p:cNvSpPr>
              <a:spLocks/>
            </p:cNvSpPr>
            <p:nvPr/>
          </p:nvSpPr>
          <p:spPr bwMode="auto">
            <a:xfrm>
              <a:off x="6392863" y="1708150"/>
              <a:ext cx="20638" cy="55563"/>
            </a:xfrm>
            <a:custGeom>
              <a:avLst/>
              <a:gdLst/>
              <a:ahLst/>
              <a:cxnLst>
                <a:cxn ang="0">
                  <a:pos x="32" y="4"/>
                </a:cxn>
                <a:cxn ang="0">
                  <a:pos x="32" y="4"/>
                </a:cxn>
                <a:cxn ang="0">
                  <a:pos x="27" y="17"/>
                </a:cxn>
                <a:cxn ang="0">
                  <a:pos x="23" y="28"/>
                </a:cxn>
                <a:cxn ang="0">
                  <a:pos x="13" y="51"/>
                </a:cxn>
                <a:cxn ang="0">
                  <a:pos x="8" y="63"/>
                </a:cxn>
                <a:cxn ang="0">
                  <a:pos x="4" y="74"/>
                </a:cxn>
                <a:cxn ang="0">
                  <a:pos x="1" y="87"/>
                </a:cxn>
                <a:cxn ang="0">
                  <a:pos x="0" y="100"/>
                </a:cxn>
                <a:cxn ang="0">
                  <a:pos x="0" y="100"/>
                </a:cxn>
                <a:cxn ang="0">
                  <a:pos x="0" y="102"/>
                </a:cxn>
                <a:cxn ang="0">
                  <a:pos x="1" y="103"/>
                </a:cxn>
                <a:cxn ang="0">
                  <a:pos x="3" y="104"/>
                </a:cxn>
                <a:cxn ang="0">
                  <a:pos x="4" y="104"/>
                </a:cxn>
                <a:cxn ang="0">
                  <a:pos x="6" y="104"/>
                </a:cxn>
                <a:cxn ang="0">
                  <a:pos x="8" y="103"/>
                </a:cxn>
                <a:cxn ang="0">
                  <a:pos x="9" y="102"/>
                </a:cxn>
                <a:cxn ang="0">
                  <a:pos x="9" y="100"/>
                </a:cxn>
                <a:cxn ang="0">
                  <a:pos x="9" y="100"/>
                </a:cxn>
                <a:cxn ang="0">
                  <a:pos x="10" y="87"/>
                </a:cxn>
                <a:cxn ang="0">
                  <a:pos x="13" y="75"/>
                </a:cxn>
                <a:cxn ang="0">
                  <a:pos x="17" y="64"/>
                </a:cxn>
                <a:cxn ang="0">
                  <a:pos x="22" y="53"/>
                </a:cxn>
                <a:cxn ang="0">
                  <a:pos x="33" y="30"/>
                </a:cxn>
                <a:cxn ang="0">
                  <a:pos x="37" y="19"/>
                </a:cxn>
                <a:cxn ang="0">
                  <a:pos x="41" y="6"/>
                </a:cxn>
                <a:cxn ang="0">
                  <a:pos x="41" y="6"/>
                </a:cxn>
                <a:cxn ang="0">
                  <a:pos x="41" y="4"/>
                </a:cxn>
                <a:cxn ang="0">
                  <a:pos x="40" y="2"/>
                </a:cxn>
                <a:cxn ang="0">
                  <a:pos x="39" y="1"/>
                </a:cxn>
                <a:cxn ang="0">
                  <a:pos x="37" y="1"/>
                </a:cxn>
                <a:cxn ang="0">
                  <a:pos x="35" y="0"/>
                </a:cxn>
                <a:cxn ang="0">
                  <a:pos x="34" y="1"/>
                </a:cxn>
                <a:cxn ang="0">
                  <a:pos x="33" y="2"/>
                </a:cxn>
                <a:cxn ang="0">
                  <a:pos x="32" y="4"/>
                </a:cxn>
                <a:cxn ang="0">
                  <a:pos x="32" y="4"/>
                </a:cxn>
              </a:cxnLst>
              <a:rect l="0" t="0" r="r" b="b"/>
              <a:pathLst>
                <a:path w="41" h="104">
                  <a:moveTo>
                    <a:pt x="32" y="4"/>
                  </a:moveTo>
                  <a:lnTo>
                    <a:pt x="32" y="4"/>
                  </a:lnTo>
                  <a:lnTo>
                    <a:pt x="27" y="17"/>
                  </a:lnTo>
                  <a:lnTo>
                    <a:pt x="23" y="28"/>
                  </a:lnTo>
                  <a:lnTo>
                    <a:pt x="13" y="51"/>
                  </a:lnTo>
                  <a:lnTo>
                    <a:pt x="8" y="63"/>
                  </a:lnTo>
                  <a:lnTo>
                    <a:pt x="4" y="74"/>
                  </a:lnTo>
                  <a:lnTo>
                    <a:pt x="1" y="87"/>
                  </a:lnTo>
                  <a:lnTo>
                    <a:pt x="0" y="100"/>
                  </a:lnTo>
                  <a:lnTo>
                    <a:pt x="0" y="100"/>
                  </a:lnTo>
                  <a:lnTo>
                    <a:pt x="0" y="102"/>
                  </a:lnTo>
                  <a:lnTo>
                    <a:pt x="1" y="103"/>
                  </a:lnTo>
                  <a:lnTo>
                    <a:pt x="3" y="104"/>
                  </a:lnTo>
                  <a:lnTo>
                    <a:pt x="4" y="104"/>
                  </a:lnTo>
                  <a:lnTo>
                    <a:pt x="6" y="104"/>
                  </a:lnTo>
                  <a:lnTo>
                    <a:pt x="8" y="103"/>
                  </a:lnTo>
                  <a:lnTo>
                    <a:pt x="9" y="102"/>
                  </a:lnTo>
                  <a:lnTo>
                    <a:pt x="9" y="100"/>
                  </a:lnTo>
                  <a:lnTo>
                    <a:pt x="9" y="100"/>
                  </a:lnTo>
                  <a:lnTo>
                    <a:pt x="10" y="87"/>
                  </a:lnTo>
                  <a:lnTo>
                    <a:pt x="13" y="75"/>
                  </a:lnTo>
                  <a:lnTo>
                    <a:pt x="17" y="64"/>
                  </a:lnTo>
                  <a:lnTo>
                    <a:pt x="22" y="53"/>
                  </a:lnTo>
                  <a:lnTo>
                    <a:pt x="33" y="30"/>
                  </a:lnTo>
                  <a:lnTo>
                    <a:pt x="37" y="19"/>
                  </a:lnTo>
                  <a:lnTo>
                    <a:pt x="41" y="6"/>
                  </a:lnTo>
                  <a:lnTo>
                    <a:pt x="41" y="6"/>
                  </a:lnTo>
                  <a:lnTo>
                    <a:pt x="41" y="4"/>
                  </a:lnTo>
                  <a:lnTo>
                    <a:pt x="40" y="2"/>
                  </a:lnTo>
                  <a:lnTo>
                    <a:pt x="39" y="1"/>
                  </a:lnTo>
                  <a:lnTo>
                    <a:pt x="37" y="1"/>
                  </a:lnTo>
                  <a:lnTo>
                    <a:pt x="35" y="0"/>
                  </a:lnTo>
                  <a:lnTo>
                    <a:pt x="34" y="1"/>
                  </a:lnTo>
                  <a:lnTo>
                    <a:pt x="33" y="2"/>
                  </a:lnTo>
                  <a:lnTo>
                    <a:pt x="32" y="4"/>
                  </a:lnTo>
                  <a:lnTo>
                    <a:pt x="32" y="4"/>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41" name="chenying0907 809"/>
            <p:cNvSpPr>
              <a:spLocks/>
            </p:cNvSpPr>
            <p:nvPr/>
          </p:nvSpPr>
          <p:spPr bwMode="auto">
            <a:xfrm>
              <a:off x="6438900" y="1719263"/>
              <a:ext cx="31750" cy="65088"/>
            </a:xfrm>
            <a:custGeom>
              <a:avLst/>
              <a:gdLst/>
              <a:ahLst/>
              <a:cxnLst>
                <a:cxn ang="0">
                  <a:pos x="51" y="2"/>
                </a:cxn>
                <a:cxn ang="0">
                  <a:pos x="51" y="2"/>
                </a:cxn>
                <a:cxn ang="0">
                  <a:pos x="37" y="25"/>
                </a:cxn>
                <a:cxn ang="0">
                  <a:pos x="25" y="44"/>
                </a:cxn>
                <a:cxn ang="0">
                  <a:pos x="14" y="64"/>
                </a:cxn>
                <a:cxn ang="0">
                  <a:pos x="6" y="83"/>
                </a:cxn>
                <a:cxn ang="0">
                  <a:pos x="2" y="93"/>
                </a:cxn>
                <a:cxn ang="0">
                  <a:pos x="0" y="101"/>
                </a:cxn>
                <a:cxn ang="0">
                  <a:pos x="0" y="108"/>
                </a:cxn>
                <a:cxn ang="0">
                  <a:pos x="1" y="114"/>
                </a:cxn>
                <a:cxn ang="0">
                  <a:pos x="2" y="116"/>
                </a:cxn>
                <a:cxn ang="0">
                  <a:pos x="5" y="119"/>
                </a:cxn>
                <a:cxn ang="0">
                  <a:pos x="7" y="120"/>
                </a:cxn>
                <a:cxn ang="0">
                  <a:pos x="10" y="123"/>
                </a:cxn>
                <a:cxn ang="0">
                  <a:pos x="10" y="123"/>
                </a:cxn>
                <a:cxn ang="0">
                  <a:pos x="12" y="123"/>
                </a:cxn>
                <a:cxn ang="0">
                  <a:pos x="14" y="123"/>
                </a:cxn>
                <a:cxn ang="0">
                  <a:pos x="15" y="120"/>
                </a:cxn>
                <a:cxn ang="0">
                  <a:pos x="16" y="119"/>
                </a:cxn>
                <a:cxn ang="0">
                  <a:pos x="15" y="115"/>
                </a:cxn>
                <a:cxn ang="0">
                  <a:pos x="14" y="114"/>
                </a:cxn>
                <a:cxn ang="0">
                  <a:pos x="13" y="113"/>
                </a:cxn>
                <a:cxn ang="0">
                  <a:pos x="13" y="113"/>
                </a:cxn>
                <a:cxn ang="0">
                  <a:pos x="11" y="112"/>
                </a:cxn>
                <a:cxn ang="0">
                  <a:pos x="10" y="111"/>
                </a:cxn>
                <a:cxn ang="0">
                  <a:pos x="10" y="107"/>
                </a:cxn>
                <a:cxn ang="0">
                  <a:pos x="10" y="102"/>
                </a:cxn>
                <a:cxn ang="0">
                  <a:pos x="12" y="96"/>
                </a:cxn>
                <a:cxn ang="0">
                  <a:pos x="18" y="80"/>
                </a:cxn>
                <a:cxn ang="0">
                  <a:pos x="27" y="62"/>
                </a:cxn>
                <a:cxn ang="0">
                  <a:pos x="47" y="27"/>
                </a:cxn>
                <a:cxn ang="0">
                  <a:pos x="59" y="7"/>
                </a:cxn>
                <a:cxn ang="0">
                  <a:pos x="59" y="7"/>
                </a:cxn>
                <a:cxn ang="0">
                  <a:pos x="60" y="5"/>
                </a:cxn>
                <a:cxn ang="0">
                  <a:pos x="59" y="3"/>
                </a:cxn>
                <a:cxn ang="0">
                  <a:pos x="59" y="1"/>
                </a:cxn>
                <a:cxn ang="0">
                  <a:pos x="57" y="0"/>
                </a:cxn>
                <a:cxn ang="0">
                  <a:pos x="56" y="0"/>
                </a:cxn>
                <a:cxn ang="0">
                  <a:pos x="54" y="0"/>
                </a:cxn>
                <a:cxn ang="0">
                  <a:pos x="52" y="0"/>
                </a:cxn>
                <a:cxn ang="0">
                  <a:pos x="51" y="2"/>
                </a:cxn>
                <a:cxn ang="0">
                  <a:pos x="51" y="2"/>
                </a:cxn>
              </a:cxnLst>
              <a:rect l="0" t="0" r="r" b="b"/>
              <a:pathLst>
                <a:path w="60" h="123">
                  <a:moveTo>
                    <a:pt x="51" y="2"/>
                  </a:moveTo>
                  <a:lnTo>
                    <a:pt x="51" y="2"/>
                  </a:lnTo>
                  <a:lnTo>
                    <a:pt x="37" y="25"/>
                  </a:lnTo>
                  <a:lnTo>
                    <a:pt x="25" y="44"/>
                  </a:lnTo>
                  <a:lnTo>
                    <a:pt x="14" y="64"/>
                  </a:lnTo>
                  <a:lnTo>
                    <a:pt x="6" y="83"/>
                  </a:lnTo>
                  <a:lnTo>
                    <a:pt x="2" y="93"/>
                  </a:lnTo>
                  <a:lnTo>
                    <a:pt x="0" y="101"/>
                  </a:lnTo>
                  <a:lnTo>
                    <a:pt x="0" y="108"/>
                  </a:lnTo>
                  <a:lnTo>
                    <a:pt x="1" y="114"/>
                  </a:lnTo>
                  <a:lnTo>
                    <a:pt x="2" y="116"/>
                  </a:lnTo>
                  <a:lnTo>
                    <a:pt x="5" y="119"/>
                  </a:lnTo>
                  <a:lnTo>
                    <a:pt x="7" y="120"/>
                  </a:lnTo>
                  <a:lnTo>
                    <a:pt x="10" y="123"/>
                  </a:lnTo>
                  <a:lnTo>
                    <a:pt x="10" y="123"/>
                  </a:lnTo>
                  <a:lnTo>
                    <a:pt x="12" y="123"/>
                  </a:lnTo>
                  <a:lnTo>
                    <a:pt x="14" y="123"/>
                  </a:lnTo>
                  <a:lnTo>
                    <a:pt x="15" y="120"/>
                  </a:lnTo>
                  <a:lnTo>
                    <a:pt x="16" y="119"/>
                  </a:lnTo>
                  <a:lnTo>
                    <a:pt x="15" y="115"/>
                  </a:lnTo>
                  <a:lnTo>
                    <a:pt x="14" y="114"/>
                  </a:lnTo>
                  <a:lnTo>
                    <a:pt x="13" y="113"/>
                  </a:lnTo>
                  <a:lnTo>
                    <a:pt x="13" y="113"/>
                  </a:lnTo>
                  <a:lnTo>
                    <a:pt x="11" y="112"/>
                  </a:lnTo>
                  <a:lnTo>
                    <a:pt x="10" y="111"/>
                  </a:lnTo>
                  <a:lnTo>
                    <a:pt x="10" y="107"/>
                  </a:lnTo>
                  <a:lnTo>
                    <a:pt x="10" y="102"/>
                  </a:lnTo>
                  <a:lnTo>
                    <a:pt x="12" y="96"/>
                  </a:lnTo>
                  <a:lnTo>
                    <a:pt x="18" y="80"/>
                  </a:lnTo>
                  <a:lnTo>
                    <a:pt x="27" y="62"/>
                  </a:lnTo>
                  <a:lnTo>
                    <a:pt x="47" y="27"/>
                  </a:lnTo>
                  <a:lnTo>
                    <a:pt x="59" y="7"/>
                  </a:lnTo>
                  <a:lnTo>
                    <a:pt x="59" y="7"/>
                  </a:lnTo>
                  <a:lnTo>
                    <a:pt x="60" y="5"/>
                  </a:lnTo>
                  <a:lnTo>
                    <a:pt x="59" y="3"/>
                  </a:lnTo>
                  <a:lnTo>
                    <a:pt x="59" y="1"/>
                  </a:lnTo>
                  <a:lnTo>
                    <a:pt x="57" y="0"/>
                  </a:lnTo>
                  <a:lnTo>
                    <a:pt x="56" y="0"/>
                  </a:lnTo>
                  <a:lnTo>
                    <a:pt x="54" y="0"/>
                  </a:lnTo>
                  <a:lnTo>
                    <a:pt x="52" y="0"/>
                  </a:lnTo>
                  <a:lnTo>
                    <a:pt x="51" y="2"/>
                  </a:lnTo>
                  <a:lnTo>
                    <a:pt x="51"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42" name="chenying0907 810"/>
            <p:cNvSpPr>
              <a:spLocks/>
            </p:cNvSpPr>
            <p:nvPr/>
          </p:nvSpPr>
          <p:spPr bwMode="auto">
            <a:xfrm>
              <a:off x="6478588" y="1731963"/>
              <a:ext cx="28575" cy="65088"/>
            </a:xfrm>
            <a:custGeom>
              <a:avLst/>
              <a:gdLst/>
              <a:ahLst/>
              <a:cxnLst>
                <a:cxn ang="0">
                  <a:pos x="45" y="1"/>
                </a:cxn>
                <a:cxn ang="0">
                  <a:pos x="45" y="1"/>
                </a:cxn>
                <a:cxn ang="0">
                  <a:pos x="40" y="8"/>
                </a:cxn>
                <a:cxn ang="0">
                  <a:pos x="34" y="14"/>
                </a:cxn>
                <a:cxn ang="0">
                  <a:pos x="25" y="26"/>
                </a:cxn>
                <a:cxn ang="0">
                  <a:pos x="16" y="41"/>
                </a:cxn>
                <a:cxn ang="0">
                  <a:pos x="10" y="55"/>
                </a:cxn>
                <a:cxn ang="0">
                  <a:pos x="6" y="71"/>
                </a:cxn>
                <a:cxn ang="0">
                  <a:pos x="3" y="87"/>
                </a:cxn>
                <a:cxn ang="0">
                  <a:pos x="1" y="103"/>
                </a:cxn>
                <a:cxn ang="0">
                  <a:pos x="0" y="119"/>
                </a:cxn>
                <a:cxn ang="0">
                  <a:pos x="0" y="119"/>
                </a:cxn>
                <a:cxn ang="0">
                  <a:pos x="0" y="121"/>
                </a:cxn>
                <a:cxn ang="0">
                  <a:pos x="1" y="122"/>
                </a:cxn>
                <a:cxn ang="0">
                  <a:pos x="3" y="123"/>
                </a:cxn>
                <a:cxn ang="0">
                  <a:pos x="5" y="123"/>
                </a:cxn>
                <a:cxn ang="0">
                  <a:pos x="6" y="123"/>
                </a:cxn>
                <a:cxn ang="0">
                  <a:pos x="8" y="122"/>
                </a:cxn>
                <a:cxn ang="0">
                  <a:pos x="9" y="121"/>
                </a:cxn>
                <a:cxn ang="0">
                  <a:pos x="9" y="119"/>
                </a:cxn>
                <a:cxn ang="0">
                  <a:pos x="9" y="119"/>
                </a:cxn>
                <a:cxn ang="0">
                  <a:pos x="10" y="104"/>
                </a:cxn>
                <a:cxn ang="0">
                  <a:pos x="12" y="88"/>
                </a:cxn>
                <a:cxn ang="0">
                  <a:pos x="15" y="74"/>
                </a:cxn>
                <a:cxn ang="0">
                  <a:pos x="19" y="59"/>
                </a:cxn>
                <a:cxn ang="0">
                  <a:pos x="25" y="45"/>
                </a:cxn>
                <a:cxn ang="0">
                  <a:pos x="33" y="31"/>
                </a:cxn>
                <a:cxn ang="0">
                  <a:pos x="41" y="19"/>
                </a:cxn>
                <a:cxn ang="0">
                  <a:pos x="53" y="9"/>
                </a:cxn>
                <a:cxn ang="0">
                  <a:pos x="53" y="9"/>
                </a:cxn>
                <a:cxn ang="0">
                  <a:pos x="54" y="7"/>
                </a:cxn>
                <a:cxn ang="0">
                  <a:pos x="54" y="6"/>
                </a:cxn>
                <a:cxn ang="0">
                  <a:pos x="54" y="3"/>
                </a:cxn>
                <a:cxn ang="0">
                  <a:pos x="53" y="2"/>
                </a:cxn>
                <a:cxn ang="0">
                  <a:pos x="50" y="1"/>
                </a:cxn>
                <a:cxn ang="0">
                  <a:pos x="49" y="0"/>
                </a:cxn>
                <a:cxn ang="0">
                  <a:pos x="47" y="0"/>
                </a:cxn>
                <a:cxn ang="0">
                  <a:pos x="45" y="1"/>
                </a:cxn>
                <a:cxn ang="0">
                  <a:pos x="45" y="1"/>
                </a:cxn>
              </a:cxnLst>
              <a:rect l="0" t="0" r="r" b="b"/>
              <a:pathLst>
                <a:path w="54" h="123">
                  <a:moveTo>
                    <a:pt x="45" y="1"/>
                  </a:moveTo>
                  <a:lnTo>
                    <a:pt x="45" y="1"/>
                  </a:lnTo>
                  <a:lnTo>
                    <a:pt x="40" y="8"/>
                  </a:lnTo>
                  <a:lnTo>
                    <a:pt x="34" y="14"/>
                  </a:lnTo>
                  <a:lnTo>
                    <a:pt x="25" y="26"/>
                  </a:lnTo>
                  <a:lnTo>
                    <a:pt x="16" y="41"/>
                  </a:lnTo>
                  <a:lnTo>
                    <a:pt x="10" y="55"/>
                  </a:lnTo>
                  <a:lnTo>
                    <a:pt x="6" y="71"/>
                  </a:lnTo>
                  <a:lnTo>
                    <a:pt x="3" y="87"/>
                  </a:lnTo>
                  <a:lnTo>
                    <a:pt x="1" y="103"/>
                  </a:lnTo>
                  <a:lnTo>
                    <a:pt x="0" y="119"/>
                  </a:lnTo>
                  <a:lnTo>
                    <a:pt x="0" y="119"/>
                  </a:lnTo>
                  <a:lnTo>
                    <a:pt x="0" y="121"/>
                  </a:lnTo>
                  <a:lnTo>
                    <a:pt x="1" y="122"/>
                  </a:lnTo>
                  <a:lnTo>
                    <a:pt x="3" y="123"/>
                  </a:lnTo>
                  <a:lnTo>
                    <a:pt x="5" y="123"/>
                  </a:lnTo>
                  <a:lnTo>
                    <a:pt x="6" y="123"/>
                  </a:lnTo>
                  <a:lnTo>
                    <a:pt x="8" y="122"/>
                  </a:lnTo>
                  <a:lnTo>
                    <a:pt x="9" y="121"/>
                  </a:lnTo>
                  <a:lnTo>
                    <a:pt x="9" y="119"/>
                  </a:lnTo>
                  <a:lnTo>
                    <a:pt x="9" y="119"/>
                  </a:lnTo>
                  <a:lnTo>
                    <a:pt x="10" y="104"/>
                  </a:lnTo>
                  <a:lnTo>
                    <a:pt x="12" y="88"/>
                  </a:lnTo>
                  <a:lnTo>
                    <a:pt x="15" y="74"/>
                  </a:lnTo>
                  <a:lnTo>
                    <a:pt x="19" y="59"/>
                  </a:lnTo>
                  <a:lnTo>
                    <a:pt x="25" y="45"/>
                  </a:lnTo>
                  <a:lnTo>
                    <a:pt x="33" y="31"/>
                  </a:lnTo>
                  <a:lnTo>
                    <a:pt x="41" y="19"/>
                  </a:lnTo>
                  <a:lnTo>
                    <a:pt x="53" y="9"/>
                  </a:lnTo>
                  <a:lnTo>
                    <a:pt x="53" y="9"/>
                  </a:lnTo>
                  <a:lnTo>
                    <a:pt x="54" y="7"/>
                  </a:lnTo>
                  <a:lnTo>
                    <a:pt x="54" y="6"/>
                  </a:lnTo>
                  <a:lnTo>
                    <a:pt x="54" y="3"/>
                  </a:lnTo>
                  <a:lnTo>
                    <a:pt x="53" y="2"/>
                  </a:lnTo>
                  <a:lnTo>
                    <a:pt x="50" y="1"/>
                  </a:lnTo>
                  <a:lnTo>
                    <a:pt x="49" y="0"/>
                  </a:lnTo>
                  <a:lnTo>
                    <a:pt x="47" y="0"/>
                  </a:lnTo>
                  <a:lnTo>
                    <a:pt x="45" y="1"/>
                  </a:lnTo>
                  <a:lnTo>
                    <a:pt x="45"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43" name="chenying0907 811"/>
            <p:cNvSpPr>
              <a:spLocks/>
            </p:cNvSpPr>
            <p:nvPr/>
          </p:nvSpPr>
          <p:spPr bwMode="auto">
            <a:xfrm>
              <a:off x="6523038" y="1739900"/>
              <a:ext cx="25400" cy="61913"/>
            </a:xfrm>
            <a:custGeom>
              <a:avLst/>
              <a:gdLst/>
              <a:ahLst/>
              <a:cxnLst>
                <a:cxn ang="0">
                  <a:pos x="39" y="3"/>
                </a:cxn>
                <a:cxn ang="0">
                  <a:pos x="39" y="3"/>
                </a:cxn>
                <a:cxn ang="0">
                  <a:pos x="27" y="29"/>
                </a:cxn>
                <a:cxn ang="0">
                  <a:pos x="17" y="56"/>
                </a:cxn>
                <a:cxn ang="0">
                  <a:pos x="8" y="82"/>
                </a:cxn>
                <a:cxn ang="0">
                  <a:pos x="4" y="96"/>
                </a:cxn>
                <a:cxn ang="0">
                  <a:pos x="0" y="110"/>
                </a:cxn>
                <a:cxn ang="0">
                  <a:pos x="0" y="110"/>
                </a:cxn>
                <a:cxn ang="0">
                  <a:pos x="0" y="112"/>
                </a:cxn>
                <a:cxn ang="0">
                  <a:pos x="1" y="113"/>
                </a:cxn>
                <a:cxn ang="0">
                  <a:pos x="4" y="116"/>
                </a:cxn>
                <a:cxn ang="0">
                  <a:pos x="6" y="117"/>
                </a:cxn>
                <a:cxn ang="0">
                  <a:pos x="8" y="116"/>
                </a:cxn>
                <a:cxn ang="0">
                  <a:pos x="9" y="114"/>
                </a:cxn>
                <a:cxn ang="0">
                  <a:pos x="10" y="112"/>
                </a:cxn>
                <a:cxn ang="0">
                  <a:pos x="10" y="112"/>
                </a:cxn>
                <a:cxn ang="0">
                  <a:pos x="13" y="99"/>
                </a:cxn>
                <a:cxn ang="0">
                  <a:pos x="16" y="85"/>
                </a:cxn>
                <a:cxn ang="0">
                  <a:pos x="25" y="58"/>
                </a:cxn>
                <a:cxn ang="0">
                  <a:pos x="37" y="32"/>
                </a:cxn>
                <a:cxn ang="0">
                  <a:pos x="47" y="5"/>
                </a:cxn>
                <a:cxn ang="0">
                  <a:pos x="47" y="5"/>
                </a:cxn>
                <a:cxn ang="0">
                  <a:pos x="48" y="3"/>
                </a:cxn>
                <a:cxn ang="0">
                  <a:pos x="47" y="2"/>
                </a:cxn>
                <a:cxn ang="0">
                  <a:pos x="46" y="1"/>
                </a:cxn>
                <a:cxn ang="0">
                  <a:pos x="45" y="0"/>
                </a:cxn>
                <a:cxn ang="0">
                  <a:pos x="41" y="0"/>
                </a:cxn>
                <a:cxn ang="0">
                  <a:pos x="40" y="1"/>
                </a:cxn>
                <a:cxn ang="0">
                  <a:pos x="39" y="3"/>
                </a:cxn>
                <a:cxn ang="0">
                  <a:pos x="39" y="3"/>
                </a:cxn>
              </a:cxnLst>
              <a:rect l="0" t="0" r="r" b="b"/>
              <a:pathLst>
                <a:path w="48" h="117">
                  <a:moveTo>
                    <a:pt x="39" y="3"/>
                  </a:moveTo>
                  <a:lnTo>
                    <a:pt x="39" y="3"/>
                  </a:lnTo>
                  <a:lnTo>
                    <a:pt x="27" y="29"/>
                  </a:lnTo>
                  <a:lnTo>
                    <a:pt x="17" y="56"/>
                  </a:lnTo>
                  <a:lnTo>
                    <a:pt x="8" y="82"/>
                  </a:lnTo>
                  <a:lnTo>
                    <a:pt x="4" y="96"/>
                  </a:lnTo>
                  <a:lnTo>
                    <a:pt x="0" y="110"/>
                  </a:lnTo>
                  <a:lnTo>
                    <a:pt x="0" y="110"/>
                  </a:lnTo>
                  <a:lnTo>
                    <a:pt x="0" y="112"/>
                  </a:lnTo>
                  <a:lnTo>
                    <a:pt x="1" y="113"/>
                  </a:lnTo>
                  <a:lnTo>
                    <a:pt x="4" y="116"/>
                  </a:lnTo>
                  <a:lnTo>
                    <a:pt x="6" y="117"/>
                  </a:lnTo>
                  <a:lnTo>
                    <a:pt x="8" y="116"/>
                  </a:lnTo>
                  <a:lnTo>
                    <a:pt x="9" y="114"/>
                  </a:lnTo>
                  <a:lnTo>
                    <a:pt x="10" y="112"/>
                  </a:lnTo>
                  <a:lnTo>
                    <a:pt x="10" y="112"/>
                  </a:lnTo>
                  <a:lnTo>
                    <a:pt x="13" y="99"/>
                  </a:lnTo>
                  <a:lnTo>
                    <a:pt x="16" y="85"/>
                  </a:lnTo>
                  <a:lnTo>
                    <a:pt x="25" y="58"/>
                  </a:lnTo>
                  <a:lnTo>
                    <a:pt x="37" y="32"/>
                  </a:lnTo>
                  <a:lnTo>
                    <a:pt x="47" y="5"/>
                  </a:lnTo>
                  <a:lnTo>
                    <a:pt x="47" y="5"/>
                  </a:lnTo>
                  <a:lnTo>
                    <a:pt x="48" y="3"/>
                  </a:lnTo>
                  <a:lnTo>
                    <a:pt x="47" y="2"/>
                  </a:lnTo>
                  <a:lnTo>
                    <a:pt x="46" y="1"/>
                  </a:lnTo>
                  <a:lnTo>
                    <a:pt x="45" y="0"/>
                  </a:lnTo>
                  <a:lnTo>
                    <a:pt x="41" y="0"/>
                  </a:lnTo>
                  <a:lnTo>
                    <a:pt x="40" y="1"/>
                  </a:lnTo>
                  <a:lnTo>
                    <a:pt x="39" y="3"/>
                  </a:lnTo>
                  <a:lnTo>
                    <a:pt x="39" y="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44" name="chenying0907 812"/>
            <p:cNvSpPr>
              <a:spLocks/>
            </p:cNvSpPr>
            <p:nvPr/>
          </p:nvSpPr>
          <p:spPr bwMode="auto">
            <a:xfrm>
              <a:off x="6572250" y="1743075"/>
              <a:ext cx="28575" cy="61913"/>
            </a:xfrm>
            <a:custGeom>
              <a:avLst/>
              <a:gdLst/>
              <a:ahLst/>
              <a:cxnLst>
                <a:cxn ang="0">
                  <a:pos x="45" y="2"/>
                </a:cxn>
                <a:cxn ang="0">
                  <a:pos x="45" y="2"/>
                </a:cxn>
                <a:cxn ang="0">
                  <a:pos x="37" y="14"/>
                </a:cxn>
                <a:cxn ang="0">
                  <a:pos x="28" y="27"/>
                </a:cxn>
                <a:cxn ang="0">
                  <a:pos x="22" y="40"/>
                </a:cxn>
                <a:cxn ang="0">
                  <a:pos x="16" y="54"/>
                </a:cxn>
                <a:cxn ang="0">
                  <a:pos x="11" y="67"/>
                </a:cxn>
                <a:cxn ang="0">
                  <a:pos x="7" y="82"/>
                </a:cxn>
                <a:cxn ang="0">
                  <a:pos x="3" y="96"/>
                </a:cxn>
                <a:cxn ang="0">
                  <a:pos x="0" y="111"/>
                </a:cxn>
                <a:cxn ang="0">
                  <a:pos x="0" y="111"/>
                </a:cxn>
                <a:cxn ang="0">
                  <a:pos x="0" y="114"/>
                </a:cxn>
                <a:cxn ang="0">
                  <a:pos x="3" y="116"/>
                </a:cxn>
                <a:cxn ang="0">
                  <a:pos x="6" y="117"/>
                </a:cxn>
                <a:cxn ang="0">
                  <a:pos x="8" y="115"/>
                </a:cxn>
                <a:cxn ang="0">
                  <a:pos x="14" y="108"/>
                </a:cxn>
                <a:cxn ang="0">
                  <a:pos x="14" y="108"/>
                </a:cxn>
                <a:cxn ang="0">
                  <a:pos x="16" y="106"/>
                </a:cxn>
                <a:cxn ang="0">
                  <a:pos x="15" y="104"/>
                </a:cxn>
                <a:cxn ang="0">
                  <a:pos x="14" y="102"/>
                </a:cxn>
                <a:cxn ang="0">
                  <a:pos x="12" y="101"/>
                </a:cxn>
                <a:cxn ang="0">
                  <a:pos x="12" y="101"/>
                </a:cxn>
                <a:cxn ang="0">
                  <a:pos x="18" y="75"/>
                </a:cxn>
                <a:cxn ang="0">
                  <a:pos x="22" y="63"/>
                </a:cxn>
                <a:cxn ang="0">
                  <a:pos x="27" y="52"/>
                </a:cxn>
                <a:cxn ang="0">
                  <a:pos x="33" y="39"/>
                </a:cxn>
                <a:cxn ang="0">
                  <a:pos x="39" y="28"/>
                </a:cxn>
                <a:cxn ang="0">
                  <a:pos x="45" y="18"/>
                </a:cxn>
                <a:cxn ang="0">
                  <a:pos x="53" y="6"/>
                </a:cxn>
                <a:cxn ang="0">
                  <a:pos x="53" y="6"/>
                </a:cxn>
                <a:cxn ang="0">
                  <a:pos x="54" y="5"/>
                </a:cxn>
                <a:cxn ang="0">
                  <a:pos x="54" y="3"/>
                </a:cxn>
                <a:cxn ang="0">
                  <a:pos x="53" y="2"/>
                </a:cxn>
                <a:cxn ang="0">
                  <a:pos x="52" y="1"/>
                </a:cxn>
                <a:cxn ang="0">
                  <a:pos x="48" y="0"/>
                </a:cxn>
                <a:cxn ang="0">
                  <a:pos x="46" y="0"/>
                </a:cxn>
                <a:cxn ang="0">
                  <a:pos x="45" y="2"/>
                </a:cxn>
                <a:cxn ang="0">
                  <a:pos x="45" y="2"/>
                </a:cxn>
              </a:cxnLst>
              <a:rect l="0" t="0" r="r" b="b"/>
              <a:pathLst>
                <a:path w="54" h="117">
                  <a:moveTo>
                    <a:pt x="45" y="2"/>
                  </a:moveTo>
                  <a:lnTo>
                    <a:pt x="45" y="2"/>
                  </a:lnTo>
                  <a:lnTo>
                    <a:pt x="37" y="14"/>
                  </a:lnTo>
                  <a:lnTo>
                    <a:pt x="28" y="27"/>
                  </a:lnTo>
                  <a:lnTo>
                    <a:pt x="22" y="40"/>
                  </a:lnTo>
                  <a:lnTo>
                    <a:pt x="16" y="54"/>
                  </a:lnTo>
                  <a:lnTo>
                    <a:pt x="11" y="67"/>
                  </a:lnTo>
                  <a:lnTo>
                    <a:pt x="7" y="82"/>
                  </a:lnTo>
                  <a:lnTo>
                    <a:pt x="3" y="96"/>
                  </a:lnTo>
                  <a:lnTo>
                    <a:pt x="0" y="111"/>
                  </a:lnTo>
                  <a:lnTo>
                    <a:pt x="0" y="111"/>
                  </a:lnTo>
                  <a:lnTo>
                    <a:pt x="0" y="114"/>
                  </a:lnTo>
                  <a:lnTo>
                    <a:pt x="3" y="116"/>
                  </a:lnTo>
                  <a:lnTo>
                    <a:pt x="6" y="117"/>
                  </a:lnTo>
                  <a:lnTo>
                    <a:pt x="8" y="115"/>
                  </a:lnTo>
                  <a:lnTo>
                    <a:pt x="14" y="108"/>
                  </a:lnTo>
                  <a:lnTo>
                    <a:pt x="14" y="108"/>
                  </a:lnTo>
                  <a:lnTo>
                    <a:pt x="16" y="106"/>
                  </a:lnTo>
                  <a:lnTo>
                    <a:pt x="15" y="104"/>
                  </a:lnTo>
                  <a:lnTo>
                    <a:pt x="14" y="102"/>
                  </a:lnTo>
                  <a:lnTo>
                    <a:pt x="12" y="101"/>
                  </a:lnTo>
                  <a:lnTo>
                    <a:pt x="12" y="101"/>
                  </a:lnTo>
                  <a:lnTo>
                    <a:pt x="18" y="75"/>
                  </a:lnTo>
                  <a:lnTo>
                    <a:pt x="22" y="63"/>
                  </a:lnTo>
                  <a:lnTo>
                    <a:pt x="27" y="52"/>
                  </a:lnTo>
                  <a:lnTo>
                    <a:pt x="33" y="39"/>
                  </a:lnTo>
                  <a:lnTo>
                    <a:pt x="39" y="28"/>
                  </a:lnTo>
                  <a:lnTo>
                    <a:pt x="45" y="18"/>
                  </a:lnTo>
                  <a:lnTo>
                    <a:pt x="53" y="6"/>
                  </a:lnTo>
                  <a:lnTo>
                    <a:pt x="53" y="6"/>
                  </a:lnTo>
                  <a:lnTo>
                    <a:pt x="54" y="5"/>
                  </a:lnTo>
                  <a:lnTo>
                    <a:pt x="54" y="3"/>
                  </a:lnTo>
                  <a:lnTo>
                    <a:pt x="53" y="2"/>
                  </a:lnTo>
                  <a:lnTo>
                    <a:pt x="52" y="1"/>
                  </a:lnTo>
                  <a:lnTo>
                    <a:pt x="48" y="0"/>
                  </a:lnTo>
                  <a:lnTo>
                    <a:pt x="46" y="0"/>
                  </a:lnTo>
                  <a:lnTo>
                    <a:pt x="45" y="2"/>
                  </a:lnTo>
                  <a:lnTo>
                    <a:pt x="45"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45" name="chenying0907 813"/>
            <p:cNvSpPr>
              <a:spLocks/>
            </p:cNvSpPr>
            <p:nvPr/>
          </p:nvSpPr>
          <p:spPr bwMode="auto">
            <a:xfrm>
              <a:off x="6629400" y="1741488"/>
              <a:ext cx="28575" cy="55563"/>
            </a:xfrm>
            <a:custGeom>
              <a:avLst/>
              <a:gdLst/>
              <a:ahLst/>
              <a:cxnLst>
                <a:cxn ang="0">
                  <a:pos x="44" y="3"/>
                </a:cxn>
                <a:cxn ang="0">
                  <a:pos x="44" y="3"/>
                </a:cxn>
                <a:cxn ang="0">
                  <a:pos x="39" y="14"/>
                </a:cxn>
                <a:cxn ang="0">
                  <a:pos x="35" y="26"/>
                </a:cxn>
                <a:cxn ang="0">
                  <a:pos x="35" y="26"/>
                </a:cxn>
                <a:cxn ang="0">
                  <a:pos x="34" y="32"/>
                </a:cxn>
                <a:cxn ang="0">
                  <a:pos x="33" y="38"/>
                </a:cxn>
                <a:cxn ang="0">
                  <a:pos x="32" y="44"/>
                </a:cxn>
                <a:cxn ang="0">
                  <a:pos x="31" y="48"/>
                </a:cxn>
                <a:cxn ang="0">
                  <a:pos x="30" y="50"/>
                </a:cxn>
                <a:cxn ang="0">
                  <a:pos x="30" y="50"/>
                </a:cxn>
                <a:cxn ang="0">
                  <a:pos x="25" y="55"/>
                </a:cxn>
                <a:cxn ang="0">
                  <a:pos x="22" y="61"/>
                </a:cxn>
                <a:cxn ang="0">
                  <a:pos x="15" y="73"/>
                </a:cxn>
                <a:cxn ang="0">
                  <a:pos x="9" y="86"/>
                </a:cxn>
                <a:cxn ang="0">
                  <a:pos x="5" y="91"/>
                </a:cxn>
                <a:cxn ang="0">
                  <a:pos x="1" y="97"/>
                </a:cxn>
                <a:cxn ang="0">
                  <a:pos x="1" y="97"/>
                </a:cxn>
                <a:cxn ang="0">
                  <a:pos x="0" y="98"/>
                </a:cxn>
                <a:cxn ang="0">
                  <a:pos x="0" y="100"/>
                </a:cxn>
                <a:cxn ang="0">
                  <a:pos x="0" y="102"/>
                </a:cxn>
                <a:cxn ang="0">
                  <a:pos x="1" y="103"/>
                </a:cxn>
                <a:cxn ang="0">
                  <a:pos x="3" y="104"/>
                </a:cxn>
                <a:cxn ang="0">
                  <a:pos x="4" y="105"/>
                </a:cxn>
                <a:cxn ang="0">
                  <a:pos x="6" y="104"/>
                </a:cxn>
                <a:cxn ang="0">
                  <a:pos x="7" y="103"/>
                </a:cxn>
                <a:cxn ang="0">
                  <a:pos x="7" y="103"/>
                </a:cxn>
                <a:cxn ang="0">
                  <a:pos x="14" y="94"/>
                </a:cxn>
                <a:cxn ang="0">
                  <a:pos x="21" y="84"/>
                </a:cxn>
                <a:cxn ang="0">
                  <a:pos x="31" y="63"/>
                </a:cxn>
                <a:cxn ang="0">
                  <a:pos x="31" y="63"/>
                </a:cxn>
                <a:cxn ang="0">
                  <a:pos x="34" y="60"/>
                </a:cxn>
                <a:cxn ang="0">
                  <a:pos x="37" y="57"/>
                </a:cxn>
                <a:cxn ang="0">
                  <a:pos x="39" y="54"/>
                </a:cxn>
                <a:cxn ang="0">
                  <a:pos x="40" y="50"/>
                </a:cxn>
                <a:cxn ang="0">
                  <a:pos x="40" y="50"/>
                </a:cxn>
                <a:cxn ang="0">
                  <a:pos x="42" y="38"/>
                </a:cxn>
                <a:cxn ang="0">
                  <a:pos x="44" y="28"/>
                </a:cxn>
                <a:cxn ang="0">
                  <a:pos x="48" y="18"/>
                </a:cxn>
                <a:cxn ang="0">
                  <a:pos x="53" y="7"/>
                </a:cxn>
                <a:cxn ang="0">
                  <a:pos x="53" y="7"/>
                </a:cxn>
                <a:cxn ang="0">
                  <a:pos x="53" y="5"/>
                </a:cxn>
                <a:cxn ang="0">
                  <a:pos x="53" y="4"/>
                </a:cxn>
                <a:cxn ang="0">
                  <a:pos x="51" y="1"/>
                </a:cxn>
                <a:cxn ang="0">
                  <a:pos x="48" y="0"/>
                </a:cxn>
                <a:cxn ang="0">
                  <a:pos x="47" y="0"/>
                </a:cxn>
                <a:cxn ang="0">
                  <a:pos x="45" y="1"/>
                </a:cxn>
                <a:cxn ang="0">
                  <a:pos x="44" y="3"/>
                </a:cxn>
                <a:cxn ang="0">
                  <a:pos x="44" y="3"/>
                </a:cxn>
              </a:cxnLst>
              <a:rect l="0" t="0" r="r" b="b"/>
              <a:pathLst>
                <a:path w="53" h="105">
                  <a:moveTo>
                    <a:pt x="44" y="3"/>
                  </a:moveTo>
                  <a:lnTo>
                    <a:pt x="44" y="3"/>
                  </a:lnTo>
                  <a:lnTo>
                    <a:pt x="39" y="14"/>
                  </a:lnTo>
                  <a:lnTo>
                    <a:pt x="35" y="26"/>
                  </a:lnTo>
                  <a:lnTo>
                    <a:pt x="35" y="26"/>
                  </a:lnTo>
                  <a:lnTo>
                    <a:pt x="34" y="32"/>
                  </a:lnTo>
                  <a:lnTo>
                    <a:pt x="33" y="38"/>
                  </a:lnTo>
                  <a:lnTo>
                    <a:pt x="32" y="44"/>
                  </a:lnTo>
                  <a:lnTo>
                    <a:pt x="31" y="48"/>
                  </a:lnTo>
                  <a:lnTo>
                    <a:pt x="30" y="50"/>
                  </a:lnTo>
                  <a:lnTo>
                    <a:pt x="30" y="50"/>
                  </a:lnTo>
                  <a:lnTo>
                    <a:pt x="25" y="55"/>
                  </a:lnTo>
                  <a:lnTo>
                    <a:pt x="22" y="61"/>
                  </a:lnTo>
                  <a:lnTo>
                    <a:pt x="15" y="73"/>
                  </a:lnTo>
                  <a:lnTo>
                    <a:pt x="9" y="86"/>
                  </a:lnTo>
                  <a:lnTo>
                    <a:pt x="5" y="91"/>
                  </a:lnTo>
                  <a:lnTo>
                    <a:pt x="1" y="97"/>
                  </a:lnTo>
                  <a:lnTo>
                    <a:pt x="1" y="97"/>
                  </a:lnTo>
                  <a:lnTo>
                    <a:pt x="0" y="98"/>
                  </a:lnTo>
                  <a:lnTo>
                    <a:pt x="0" y="100"/>
                  </a:lnTo>
                  <a:lnTo>
                    <a:pt x="0" y="102"/>
                  </a:lnTo>
                  <a:lnTo>
                    <a:pt x="1" y="103"/>
                  </a:lnTo>
                  <a:lnTo>
                    <a:pt x="3" y="104"/>
                  </a:lnTo>
                  <a:lnTo>
                    <a:pt x="4" y="105"/>
                  </a:lnTo>
                  <a:lnTo>
                    <a:pt x="6" y="104"/>
                  </a:lnTo>
                  <a:lnTo>
                    <a:pt x="7" y="103"/>
                  </a:lnTo>
                  <a:lnTo>
                    <a:pt x="7" y="103"/>
                  </a:lnTo>
                  <a:lnTo>
                    <a:pt x="14" y="94"/>
                  </a:lnTo>
                  <a:lnTo>
                    <a:pt x="21" y="84"/>
                  </a:lnTo>
                  <a:lnTo>
                    <a:pt x="31" y="63"/>
                  </a:lnTo>
                  <a:lnTo>
                    <a:pt x="31" y="63"/>
                  </a:lnTo>
                  <a:lnTo>
                    <a:pt x="34" y="60"/>
                  </a:lnTo>
                  <a:lnTo>
                    <a:pt x="37" y="57"/>
                  </a:lnTo>
                  <a:lnTo>
                    <a:pt x="39" y="54"/>
                  </a:lnTo>
                  <a:lnTo>
                    <a:pt x="40" y="50"/>
                  </a:lnTo>
                  <a:lnTo>
                    <a:pt x="40" y="50"/>
                  </a:lnTo>
                  <a:lnTo>
                    <a:pt x="42" y="38"/>
                  </a:lnTo>
                  <a:lnTo>
                    <a:pt x="44" y="28"/>
                  </a:lnTo>
                  <a:lnTo>
                    <a:pt x="48" y="18"/>
                  </a:lnTo>
                  <a:lnTo>
                    <a:pt x="53" y="7"/>
                  </a:lnTo>
                  <a:lnTo>
                    <a:pt x="53" y="7"/>
                  </a:lnTo>
                  <a:lnTo>
                    <a:pt x="53" y="5"/>
                  </a:lnTo>
                  <a:lnTo>
                    <a:pt x="53" y="4"/>
                  </a:lnTo>
                  <a:lnTo>
                    <a:pt x="51" y="1"/>
                  </a:lnTo>
                  <a:lnTo>
                    <a:pt x="48" y="0"/>
                  </a:lnTo>
                  <a:lnTo>
                    <a:pt x="47" y="0"/>
                  </a:lnTo>
                  <a:lnTo>
                    <a:pt x="45" y="1"/>
                  </a:lnTo>
                  <a:lnTo>
                    <a:pt x="44" y="3"/>
                  </a:lnTo>
                  <a:lnTo>
                    <a:pt x="44" y="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46" name="chenying0907 814"/>
            <p:cNvSpPr>
              <a:spLocks/>
            </p:cNvSpPr>
            <p:nvPr/>
          </p:nvSpPr>
          <p:spPr bwMode="auto">
            <a:xfrm>
              <a:off x="6673850" y="1739900"/>
              <a:ext cx="20638" cy="53975"/>
            </a:xfrm>
            <a:custGeom>
              <a:avLst/>
              <a:gdLst/>
              <a:ahLst/>
              <a:cxnLst>
                <a:cxn ang="0">
                  <a:pos x="32" y="4"/>
                </a:cxn>
                <a:cxn ang="0">
                  <a:pos x="32" y="4"/>
                </a:cxn>
                <a:cxn ang="0">
                  <a:pos x="29" y="16"/>
                </a:cxn>
                <a:cxn ang="0">
                  <a:pos x="26" y="28"/>
                </a:cxn>
                <a:cxn ang="0">
                  <a:pos x="22" y="40"/>
                </a:cxn>
                <a:cxn ang="0">
                  <a:pos x="18" y="51"/>
                </a:cxn>
                <a:cxn ang="0">
                  <a:pos x="8" y="74"/>
                </a:cxn>
                <a:cxn ang="0">
                  <a:pos x="4" y="86"/>
                </a:cxn>
                <a:cxn ang="0">
                  <a:pos x="0" y="98"/>
                </a:cxn>
                <a:cxn ang="0">
                  <a:pos x="0" y="98"/>
                </a:cxn>
                <a:cxn ang="0">
                  <a:pos x="0" y="100"/>
                </a:cxn>
                <a:cxn ang="0">
                  <a:pos x="1" y="101"/>
                </a:cxn>
                <a:cxn ang="0">
                  <a:pos x="2" y="102"/>
                </a:cxn>
                <a:cxn ang="0">
                  <a:pos x="4" y="103"/>
                </a:cxn>
                <a:cxn ang="0">
                  <a:pos x="5" y="103"/>
                </a:cxn>
                <a:cxn ang="0">
                  <a:pos x="7" y="103"/>
                </a:cxn>
                <a:cxn ang="0">
                  <a:pos x="8" y="102"/>
                </a:cxn>
                <a:cxn ang="0">
                  <a:pos x="9" y="100"/>
                </a:cxn>
                <a:cxn ang="0">
                  <a:pos x="9" y="100"/>
                </a:cxn>
                <a:cxn ang="0">
                  <a:pos x="12" y="88"/>
                </a:cxn>
                <a:cxn ang="0">
                  <a:pos x="17" y="76"/>
                </a:cxn>
                <a:cxn ang="0">
                  <a:pos x="27" y="53"/>
                </a:cxn>
                <a:cxn ang="0">
                  <a:pos x="32" y="41"/>
                </a:cxn>
                <a:cxn ang="0">
                  <a:pos x="36" y="29"/>
                </a:cxn>
                <a:cxn ang="0">
                  <a:pos x="39" y="16"/>
                </a:cxn>
                <a:cxn ang="0">
                  <a:pos x="41" y="4"/>
                </a:cxn>
                <a:cxn ang="0">
                  <a:pos x="41" y="4"/>
                </a:cxn>
                <a:cxn ang="0">
                  <a:pos x="41" y="2"/>
                </a:cxn>
                <a:cxn ang="0">
                  <a:pos x="40" y="1"/>
                </a:cxn>
                <a:cxn ang="0">
                  <a:pos x="38" y="0"/>
                </a:cxn>
                <a:cxn ang="0">
                  <a:pos x="36" y="0"/>
                </a:cxn>
                <a:cxn ang="0">
                  <a:pos x="35" y="0"/>
                </a:cxn>
                <a:cxn ang="0">
                  <a:pos x="33" y="1"/>
                </a:cxn>
                <a:cxn ang="0">
                  <a:pos x="32" y="2"/>
                </a:cxn>
                <a:cxn ang="0">
                  <a:pos x="32" y="4"/>
                </a:cxn>
                <a:cxn ang="0">
                  <a:pos x="32" y="4"/>
                </a:cxn>
              </a:cxnLst>
              <a:rect l="0" t="0" r="r" b="b"/>
              <a:pathLst>
                <a:path w="41" h="103">
                  <a:moveTo>
                    <a:pt x="32" y="4"/>
                  </a:moveTo>
                  <a:lnTo>
                    <a:pt x="32" y="4"/>
                  </a:lnTo>
                  <a:lnTo>
                    <a:pt x="29" y="16"/>
                  </a:lnTo>
                  <a:lnTo>
                    <a:pt x="26" y="28"/>
                  </a:lnTo>
                  <a:lnTo>
                    <a:pt x="22" y="40"/>
                  </a:lnTo>
                  <a:lnTo>
                    <a:pt x="18" y="51"/>
                  </a:lnTo>
                  <a:lnTo>
                    <a:pt x="8" y="74"/>
                  </a:lnTo>
                  <a:lnTo>
                    <a:pt x="4" y="86"/>
                  </a:lnTo>
                  <a:lnTo>
                    <a:pt x="0" y="98"/>
                  </a:lnTo>
                  <a:lnTo>
                    <a:pt x="0" y="98"/>
                  </a:lnTo>
                  <a:lnTo>
                    <a:pt x="0" y="100"/>
                  </a:lnTo>
                  <a:lnTo>
                    <a:pt x="1" y="101"/>
                  </a:lnTo>
                  <a:lnTo>
                    <a:pt x="2" y="102"/>
                  </a:lnTo>
                  <a:lnTo>
                    <a:pt x="4" y="103"/>
                  </a:lnTo>
                  <a:lnTo>
                    <a:pt x="5" y="103"/>
                  </a:lnTo>
                  <a:lnTo>
                    <a:pt x="7" y="103"/>
                  </a:lnTo>
                  <a:lnTo>
                    <a:pt x="8" y="102"/>
                  </a:lnTo>
                  <a:lnTo>
                    <a:pt x="9" y="100"/>
                  </a:lnTo>
                  <a:lnTo>
                    <a:pt x="9" y="100"/>
                  </a:lnTo>
                  <a:lnTo>
                    <a:pt x="12" y="88"/>
                  </a:lnTo>
                  <a:lnTo>
                    <a:pt x="17" y="76"/>
                  </a:lnTo>
                  <a:lnTo>
                    <a:pt x="27" y="53"/>
                  </a:lnTo>
                  <a:lnTo>
                    <a:pt x="32" y="41"/>
                  </a:lnTo>
                  <a:lnTo>
                    <a:pt x="36" y="29"/>
                  </a:lnTo>
                  <a:lnTo>
                    <a:pt x="39" y="16"/>
                  </a:lnTo>
                  <a:lnTo>
                    <a:pt x="41" y="4"/>
                  </a:lnTo>
                  <a:lnTo>
                    <a:pt x="41" y="4"/>
                  </a:lnTo>
                  <a:lnTo>
                    <a:pt x="41" y="2"/>
                  </a:lnTo>
                  <a:lnTo>
                    <a:pt x="40" y="1"/>
                  </a:lnTo>
                  <a:lnTo>
                    <a:pt x="38" y="0"/>
                  </a:lnTo>
                  <a:lnTo>
                    <a:pt x="36" y="0"/>
                  </a:lnTo>
                  <a:lnTo>
                    <a:pt x="35" y="0"/>
                  </a:lnTo>
                  <a:lnTo>
                    <a:pt x="33" y="1"/>
                  </a:lnTo>
                  <a:lnTo>
                    <a:pt x="32" y="2"/>
                  </a:lnTo>
                  <a:lnTo>
                    <a:pt x="32" y="4"/>
                  </a:lnTo>
                  <a:lnTo>
                    <a:pt x="32" y="4"/>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47" name="chenying0907 815"/>
            <p:cNvSpPr>
              <a:spLocks/>
            </p:cNvSpPr>
            <p:nvPr/>
          </p:nvSpPr>
          <p:spPr bwMode="auto">
            <a:xfrm>
              <a:off x="6811963" y="1671638"/>
              <a:ext cx="9525" cy="38100"/>
            </a:xfrm>
            <a:custGeom>
              <a:avLst/>
              <a:gdLst/>
              <a:ahLst/>
              <a:cxnLst>
                <a:cxn ang="0">
                  <a:pos x="11" y="58"/>
                </a:cxn>
                <a:cxn ang="0">
                  <a:pos x="11" y="58"/>
                </a:cxn>
                <a:cxn ang="0">
                  <a:pos x="10" y="51"/>
                </a:cxn>
                <a:cxn ang="0">
                  <a:pos x="9" y="44"/>
                </a:cxn>
                <a:cxn ang="0">
                  <a:pos x="10" y="33"/>
                </a:cxn>
                <a:cxn ang="0">
                  <a:pos x="10" y="33"/>
                </a:cxn>
                <a:cxn ang="0">
                  <a:pos x="11" y="5"/>
                </a:cxn>
                <a:cxn ang="0">
                  <a:pos x="11" y="5"/>
                </a:cxn>
                <a:cxn ang="0">
                  <a:pos x="11" y="3"/>
                </a:cxn>
                <a:cxn ang="0">
                  <a:pos x="10" y="1"/>
                </a:cxn>
                <a:cxn ang="0">
                  <a:pos x="8" y="0"/>
                </a:cxn>
                <a:cxn ang="0">
                  <a:pos x="7" y="0"/>
                </a:cxn>
                <a:cxn ang="0">
                  <a:pos x="5" y="0"/>
                </a:cxn>
                <a:cxn ang="0">
                  <a:pos x="4" y="1"/>
                </a:cxn>
                <a:cxn ang="0">
                  <a:pos x="3" y="3"/>
                </a:cxn>
                <a:cxn ang="0">
                  <a:pos x="2" y="5"/>
                </a:cxn>
                <a:cxn ang="0">
                  <a:pos x="2" y="5"/>
                </a:cxn>
                <a:cxn ang="0">
                  <a:pos x="1" y="20"/>
                </a:cxn>
                <a:cxn ang="0">
                  <a:pos x="0" y="40"/>
                </a:cxn>
                <a:cxn ang="0">
                  <a:pos x="0" y="50"/>
                </a:cxn>
                <a:cxn ang="0">
                  <a:pos x="2" y="59"/>
                </a:cxn>
                <a:cxn ang="0">
                  <a:pos x="3" y="63"/>
                </a:cxn>
                <a:cxn ang="0">
                  <a:pos x="5" y="66"/>
                </a:cxn>
                <a:cxn ang="0">
                  <a:pos x="7" y="69"/>
                </a:cxn>
                <a:cxn ang="0">
                  <a:pos x="11" y="72"/>
                </a:cxn>
                <a:cxn ang="0">
                  <a:pos x="11" y="72"/>
                </a:cxn>
                <a:cxn ang="0">
                  <a:pos x="13" y="72"/>
                </a:cxn>
                <a:cxn ang="0">
                  <a:pos x="15" y="72"/>
                </a:cxn>
                <a:cxn ang="0">
                  <a:pos x="17" y="70"/>
                </a:cxn>
                <a:cxn ang="0">
                  <a:pos x="17" y="68"/>
                </a:cxn>
                <a:cxn ang="0">
                  <a:pos x="17" y="62"/>
                </a:cxn>
                <a:cxn ang="0">
                  <a:pos x="17" y="62"/>
                </a:cxn>
                <a:cxn ang="0">
                  <a:pos x="17" y="59"/>
                </a:cxn>
                <a:cxn ang="0">
                  <a:pos x="15" y="58"/>
                </a:cxn>
                <a:cxn ang="0">
                  <a:pos x="13" y="57"/>
                </a:cxn>
                <a:cxn ang="0">
                  <a:pos x="11" y="58"/>
                </a:cxn>
                <a:cxn ang="0">
                  <a:pos x="11" y="58"/>
                </a:cxn>
              </a:cxnLst>
              <a:rect l="0" t="0" r="r" b="b"/>
              <a:pathLst>
                <a:path w="17" h="72">
                  <a:moveTo>
                    <a:pt x="11" y="58"/>
                  </a:moveTo>
                  <a:lnTo>
                    <a:pt x="11" y="58"/>
                  </a:lnTo>
                  <a:lnTo>
                    <a:pt x="10" y="51"/>
                  </a:lnTo>
                  <a:lnTo>
                    <a:pt x="9" y="44"/>
                  </a:lnTo>
                  <a:lnTo>
                    <a:pt x="10" y="33"/>
                  </a:lnTo>
                  <a:lnTo>
                    <a:pt x="10" y="33"/>
                  </a:lnTo>
                  <a:lnTo>
                    <a:pt x="11" y="5"/>
                  </a:lnTo>
                  <a:lnTo>
                    <a:pt x="11" y="5"/>
                  </a:lnTo>
                  <a:lnTo>
                    <a:pt x="11" y="3"/>
                  </a:lnTo>
                  <a:lnTo>
                    <a:pt x="10" y="1"/>
                  </a:lnTo>
                  <a:lnTo>
                    <a:pt x="8" y="0"/>
                  </a:lnTo>
                  <a:lnTo>
                    <a:pt x="7" y="0"/>
                  </a:lnTo>
                  <a:lnTo>
                    <a:pt x="5" y="0"/>
                  </a:lnTo>
                  <a:lnTo>
                    <a:pt x="4" y="1"/>
                  </a:lnTo>
                  <a:lnTo>
                    <a:pt x="3" y="3"/>
                  </a:lnTo>
                  <a:lnTo>
                    <a:pt x="2" y="5"/>
                  </a:lnTo>
                  <a:lnTo>
                    <a:pt x="2" y="5"/>
                  </a:lnTo>
                  <a:lnTo>
                    <a:pt x="1" y="20"/>
                  </a:lnTo>
                  <a:lnTo>
                    <a:pt x="0" y="40"/>
                  </a:lnTo>
                  <a:lnTo>
                    <a:pt x="0" y="50"/>
                  </a:lnTo>
                  <a:lnTo>
                    <a:pt x="2" y="59"/>
                  </a:lnTo>
                  <a:lnTo>
                    <a:pt x="3" y="63"/>
                  </a:lnTo>
                  <a:lnTo>
                    <a:pt x="5" y="66"/>
                  </a:lnTo>
                  <a:lnTo>
                    <a:pt x="7" y="69"/>
                  </a:lnTo>
                  <a:lnTo>
                    <a:pt x="11" y="72"/>
                  </a:lnTo>
                  <a:lnTo>
                    <a:pt x="11" y="72"/>
                  </a:lnTo>
                  <a:lnTo>
                    <a:pt x="13" y="72"/>
                  </a:lnTo>
                  <a:lnTo>
                    <a:pt x="15" y="72"/>
                  </a:lnTo>
                  <a:lnTo>
                    <a:pt x="17" y="70"/>
                  </a:lnTo>
                  <a:lnTo>
                    <a:pt x="17" y="68"/>
                  </a:lnTo>
                  <a:lnTo>
                    <a:pt x="17" y="62"/>
                  </a:lnTo>
                  <a:lnTo>
                    <a:pt x="17" y="62"/>
                  </a:lnTo>
                  <a:lnTo>
                    <a:pt x="17" y="59"/>
                  </a:lnTo>
                  <a:lnTo>
                    <a:pt x="15" y="58"/>
                  </a:lnTo>
                  <a:lnTo>
                    <a:pt x="13" y="57"/>
                  </a:lnTo>
                  <a:lnTo>
                    <a:pt x="11" y="58"/>
                  </a:lnTo>
                  <a:lnTo>
                    <a:pt x="11" y="58"/>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48" name="chenying0907 816"/>
            <p:cNvSpPr>
              <a:spLocks/>
            </p:cNvSpPr>
            <p:nvPr/>
          </p:nvSpPr>
          <p:spPr bwMode="auto">
            <a:xfrm>
              <a:off x="6843713" y="1644650"/>
              <a:ext cx="22225" cy="55563"/>
            </a:xfrm>
            <a:custGeom>
              <a:avLst/>
              <a:gdLst/>
              <a:ahLst/>
              <a:cxnLst>
                <a:cxn ang="0">
                  <a:pos x="33" y="1"/>
                </a:cxn>
                <a:cxn ang="0">
                  <a:pos x="33" y="1"/>
                </a:cxn>
                <a:cxn ang="0">
                  <a:pos x="29" y="6"/>
                </a:cxn>
                <a:cxn ang="0">
                  <a:pos x="26" y="12"/>
                </a:cxn>
                <a:cxn ang="0">
                  <a:pos x="20" y="23"/>
                </a:cxn>
                <a:cxn ang="0">
                  <a:pos x="16" y="35"/>
                </a:cxn>
                <a:cxn ang="0">
                  <a:pos x="13" y="48"/>
                </a:cxn>
                <a:cxn ang="0">
                  <a:pos x="8" y="73"/>
                </a:cxn>
                <a:cxn ang="0">
                  <a:pos x="5" y="86"/>
                </a:cxn>
                <a:cxn ang="0">
                  <a:pos x="1" y="97"/>
                </a:cxn>
                <a:cxn ang="0">
                  <a:pos x="1" y="97"/>
                </a:cxn>
                <a:cxn ang="0">
                  <a:pos x="0" y="99"/>
                </a:cxn>
                <a:cxn ang="0">
                  <a:pos x="1" y="101"/>
                </a:cxn>
                <a:cxn ang="0">
                  <a:pos x="3" y="103"/>
                </a:cxn>
                <a:cxn ang="0">
                  <a:pos x="5" y="104"/>
                </a:cxn>
                <a:cxn ang="0">
                  <a:pos x="6" y="104"/>
                </a:cxn>
                <a:cxn ang="0">
                  <a:pos x="8" y="103"/>
                </a:cxn>
                <a:cxn ang="0">
                  <a:pos x="9" y="102"/>
                </a:cxn>
                <a:cxn ang="0">
                  <a:pos x="9" y="102"/>
                </a:cxn>
                <a:cxn ang="0">
                  <a:pos x="13" y="91"/>
                </a:cxn>
                <a:cxn ang="0">
                  <a:pos x="17" y="81"/>
                </a:cxn>
                <a:cxn ang="0">
                  <a:pos x="23" y="58"/>
                </a:cxn>
                <a:cxn ang="0">
                  <a:pos x="23" y="58"/>
                </a:cxn>
                <a:cxn ang="0">
                  <a:pos x="25" y="45"/>
                </a:cxn>
                <a:cxn ang="0">
                  <a:pos x="28" y="32"/>
                </a:cxn>
                <a:cxn ang="0">
                  <a:pos x="30" y="26"/>
                </a:cxn>
                <a:cxn ang="0">
                  <a:pos x="33" y="20"/>
                </a:cxn>
                <a:cxn ang="0">
                  <a:pos x="36" y="14"/>
                </a:cxn>
                <a:cxn ang="0">
                  <a:pos x="40" y="8"/>
                </a:cxn>
                <a:cxn ang="0">
                  <a:pos x="40" y="8"/>
                </a:cxn>
                <a:cxn ang="0">
                  <a:pos x="41" y="6"/>
                </a:cxn>
                <a:cxn ang="0">
                  <a:pos x="41" y="4"/>
                </a:cxn>
                <a:cxn ang="0">
                  <a:pos x="40" y="3"/>
                </a:cxn>
                <a:cxn ang="0">
                  <a:pos x="39" y="1"/>
                </a:cxn>
                <a:cxn ang="0">
                  <a:pos x="38" y="0"/>
                </a:cxn>
                <a:cxn ang="0">
                  <a:pos x="36" y="0"/>
                </a:cxn>
                <a:cxn ang="0">
                  <a:pos x="35" y="0"/>
                </a:cxn>
                <a:cxn ang="0">
                  <a:pos x="33" y="1"/>
                </a:cxn>
                <a:cxn ang="0">
                  <a:pos x="33" y="1"/>
                </a:cxn>
              </a:cxnLst>
              <a:rect l="0" t="0" r="r" b="b"/>
              <a:pathLst>
                <a:path w="41" h="104">
                  <a:moveTo>
                    <a:pt x="33" y="1"/>
                  </a:moveTo>
                  <a:lnTo>
                    <a:pt x="33" y="1"/>
                  </a:lnTo>
                  <a:lnTo>
                    <a:pt x="29" y="6"/>
                  </a:lnTo>
                  <a:lnTo>
                    <a:pt x="26" y="12"/>
                  </a:lnTo>
                  <a:lnTo>
                    <a:pt x="20" y="23"/>
                  </a:lnTo>
                  <a:lnTo>
                    <a:pt x="16" y="35"/>
                  </a:lnTo>
                  <a:lnTo>
                    <a:pt x="13" y="48"/>
                  </a:lnTo>
                  <a:lnTo>
                    <a:pt x="8" y="73"/>
                  </a:lnTo>
                  <a:lnTo>
                    <a:pt x="5" y="86"/>
                  </a:lnTo>
                  <a:lnTo>
                    <a:pt x="1" y="97"/>
                  </a:lnTo>
                  <a:lnTo>
                    <a:pt x="1" y="97"/>
                  </a:lnTo>
                  <a:lnTo>
                    <a:pt x="0" y="99"/>
                  </a:lnTo>
                  <a:lnTo>
                    <a:pt x="1" y="101"/>
                  </a:lnTo>
                  <a:lnTo>
                    <a:pt x="3" y="103"/>
                  </a:lnTo>
                  <a:lnTo>
                    <a:pt x="5" y="104"/>
                  </a:lnTo>
                  <a:lnTo>
                    <a:pt x="6" y="104"/>
                  </a:lnTo>
                  <a:lnTo>
                    <a:pt x="8" y="103"/>
                  </a:lnTo>
                  <a:lnTo>
                    <a:pt x="9" y="102"/>
                  </a:lnTo>
                  <a:lnTo>
                    <a:pt x="9" y="102"/>
                  </a:lnTo>
                  <a:lnTo>
                    <a:pt x="13" y="91"/>
                  </a:lnTo>
                  <a:lnTo>
                    <a:pt x="17" y="81"/>
                  </a:lnTo>
                  <a:lnTo>
                    <a:pt x="23" y="58"/>
                  </a:lnTo>
                  <a:lnTo>
                    <a:pt x="23" y="58"/>
                  </a:lnTo>
                  <a:lnTo>
                    <a:pt x="25" y="45"/>
                  </a:lnTo>
                  <a:lnTo>
                    <a:pt x="28" y="32"/>
                  </a:lnTo>
                  <a:lnTo>
                    <a:pt x="30" y="26"/>
                  </a:lnTo>
                  <a:lnTo>
                    <a:pt x="33" y="20"/>
                  </a:lnTo>
                  <a:lnTo>
                    <a:pt x="36" y="14"/>
                  </a:lnTo>
                  <a:lnTo>
                    <a:pt x="40" y="8"/>
                  </a:lnTo>
                  <a:lnTo>
                    <a:pt x="40" y="8"/>
                  </a:lnTo>
                  <a:lnTo>
                    <a:pt x="41" y="6"/>
                  </a:lnTo>
                  <a:lnTo>
                    <a:pt x="41" y="4"/>
                  </a:lnTo>
                  <a:lnTo>
                    <a:pt x="40" y="3"/>
                  </a:lnTo>
                  <a:lnTo>
                    <a:pt x="39" y="1"/>
                  </a:lnTo>
                  <a:lnTo>
                    <a:pt x="38" y="0"/>
                  </a:lnTo>
                  <a:lnTo>
                    <a:pt x="36" y="0"/>
                  </a:lnTo>
                  <a:lnTo>
                    <a:pt x="35" y="0"/>
                  </a:lnTo>
                  <a:lnTo>
                    <a:pt x="33" y="1"/>
                  </a:lnTo>
                  <a:lnTo>
                    <a:pt x="33"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49" name="chenying0907 817"/>
            <p:cNvSpPr>
              <a:spLocks/>
            </p:cNvSpPr>
            <p:nvPr/>
          </p:nvSpPr>
          <p:spPr bwMode="auto">
            <a:xfrm>
              <a:off x="6719888" y="1743075"/>
              <a:ext cx="9525" cy="47625"/>
            </a:xfrm>
            <a:custGeom>
              <a:avLst/>
              <a:gdLst/>
              <a:ahLst/>
              <a:cxnLst>
                <a:cxn ang="0">
                  <a:pos x="16" y="4"/>
                </a:cxn>
                <a:cxn ang="0">
                  <a:pos x="16" y="4"/>
                </a:cxn>
                <a:cxn ang="0">
                  <a:pos x="16" y="2"/>
                </a:cxn>
                <a:cxn ang="0">
                  <a:pos x="15" y="1"/>
                </a:cxn>
                <a:cxn ang="0">
                  <a:pos x="13" y="0"/>
                </a:cxn>
                <a:cxn ang="0">
                  <a:pos x="11" y="0"/>
                </a:cxn>
                <a:cxn ang="0">
                  <a:pos x="10" y="0"/>
                </a:cxn>
                <a:cxn ang="0">
                  <a:pos x="8" y="1"/>
                </a:cxn>
                <a:cxn ang="0">
                  <a:pos x="7" y="2"/>
                </a:cxn>
                <a:cxn ang="0">
                  <a:pos x="7" y="4"/>
                </a:cxn>
                <a:cxn ang="0">
                  <a:pos x="7" y="4"/>
                </a:cxn>
                <a:cxn ang="0">
                  <a:pos x="8" y="25"/>
                </a:cxn>
                <a:cxn ang="0">
                  <a:pos x="8" y="44"/>
                </a:cxn>
                <a:cxn ang="0">
                  <a:pos x="8" y="55"/>
                </a:cxn>
                <a:cxn ang="0">
                  <a:pos x="7" y="65"/>
                </a:cxn>
                <a:cxn ang="0">
                  <a:pos x="4" y="74"/>
                </a:cxn>
                <a:cxn ang="0">
                  <a:pos x="0" y="84"/>
                </a:cxn>
                <a:cxn ang="0">
                  <a:pos x="0" y="84"/>
                </a:cxn>
                <a:cxn ang="0">
                  <a:pos x="0" y="86"/>
                </a:cxn>
                <a:cxn ang="0">
                  <a:pos x="0" y="88"/>
                </a:cxn>
                <a:cxn ang="0">
                  <a:pos x="3" y="91"/>
                </a:cxn>
                <a:cxn ang="0">
                  <a:pos x="4" y="91"/>
                </a:cxn>
                <a:cxn ang="0">
                  <a:pos x="7" y="91"/>
                </a:cxn>
                <a:cxn ang="0">
                  <a:pos x="8" y="91"/>
                </a:cxn>
                <a:cxn ang="0">
                  <a:pos x="9" y="89"/>
                </a:cxn>
                <a:cxn ang="0">
                  <a:pos x="9" y="89"/>
                </a:cxn>
                <a:cxn ang="0">
                  <a:pos x="13" y="79"/>
                </a:cxn>
                <a:cxn ang="0">
                  <a:pos x="15" y="68"/>
                </a:cxn>
                <a:cxn ang="0">
                  <a:pos x="17" y="58"/>
                </a:cxn>
                <a:cxn ang="0">
                  <a:pos x="17" y="48"/>
                </a:cxn>
                <a:cxn ang="0">
                  <a:pos x="17" y="26"/>
                </a:cxn>
                <a:cxn ang="0">
                  <a:pos x="16" y="4"/>
                </a:cxn>
                <a:cxn ang="0">
                  <a:pos x="16" y="4"/>
                </a:cxn>
              </a:cxnLst>
              <a:rect l="0" t="0" r="r" b="b"/>
              <a:pathLst>
                <a:path w="17" h="91">
                  <a:moveTo>
                    <a:pt x="16" y="4"/>
                  </a:moveTo>
                  <a:lnTo>
                    <a:pt x="16" y="4"/>
                  </a:lnTo>
                  <a:lnTo>
                    <a:pt x="16" y="2"/>
                  </a:lnTo>
                  <a:lnTo>
                    <a:pt x="15" y="1"/>
                  </a:lnTo>
                  <a:lnTo>
                    <a:pt x="13" y="0"/>
                  </a:lnTo>
                  <a:lnTo>
                    <a:pt x="11" y="0"/>
                  </a:lnTo>
                  <a:lnTo>
                    <a:pt x="10" y="0"/>
                  </a:lnTo>
                  <a:lnTo>
                    <a:pt x="8" y="1"/>
                  </a:lnTo>
                  <a:lnTo>
                    <a:pt x="7" y="2"/>
                  </a:lnTo>
                  <a:lnTo>
                    <a:pt x="7" y="4"/>
                  </a:lnTo>
                  <a:lnTo>
                    <a:pt x="7" y="4"/>
                  </a:lnTo>
                  <a:lnTo>
                    <a:pt x="8" y="25"/>
                  </a:lnTo>
                  <a:lnTo>
                    <a:pt x="8" y="44"/>
                  </a:lnTo>
                  <a:lnTo>
                    <a:pt x="8" y="55"/>
                  </a:lnTo>
                  <a:lnTo>
                    <a:pt x="7" y="65"/>
                  </a:lnTo>
                  <a:lnTo>
                    <a:pt x="4" y="74"/>
                  </a:lnTo>
                  <a:lnTo>
                    <a:pt x="0" y="84"/>
                  </a:lnTo>
                  <a:lnTo>
                    <a:pt x="0" y="84"/>
                  </a:lnTo>
                  <a:lnTo>
                    <a:pt x="0" y="86"/>
                  </a:lnTo>
                  <a:lnTo>
                    <a:pt x="0" y="88"/>
                  </a:lnTo>
                  <a:lnTo>
                    <a:pt x="3" y="91"/>
                  </a:lnTo>
                  <a:lnTo>
                    <a:pt x="4" y="91"/>
                  </a:lnTo>
                  <a:lnTo>
                    <a:pt x="7" y="91"/>
                  </a:lnTo>
                  <a:lnTo>
                    <a:pt x="8" y="91"/>
                  </a:lnTo>
                  <a:lnTo>
                    <a:pt x="9" y="89"/>
                  </a:lnTo>
                  <a:lnTo>
                    <a:pt x="9" y="89"/>
                  </a:lnTo>
                  <a:lnTo>
                    <a:pt x="13" y="79"/>
                  </a:lnTo>
                  <a:lnTo>
                    <a:pt x="15" y="68"/>
                  </a:lnTo>
                  <a:lnTo>
                    <a:pt x="17" y="58"/>
                  </a:lnTo>
                  <a:lnTo>
                    <a:pt x="17" y="48"/>
                  </a:lnTo>
                  <a:lnTo>
                    <a:pt x="17" y="26"/>
                  </a:lnTo>
                  <a:lnTo>
                    <a:pt x="16" y="4"/>
                  </a:lnTo>
                  <a:lnTo>
                    <a:pt x="16" y="4"/>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50" name="chenying0907 818"/>
            <p:cNvSpPr>
              <a:spLocks/>
            </p:cNvSpPr>
            <p:nvPr/>
          </p:nvSpPr>
          <p:spPr bwMode="auto">
            <a:xfrm>
              <a:off x="6754813" y="1758950"/>
              <a:ext cx="12700" cy="49213"/>
            </a:xfrm>
            <a:custGeom>
              <a:avLst/>
              <a:gdLst/>
              <a:ahLst/>
              <a:cxnLst>
                <a:cxn ang="0">
                  <a:pos x="24" y="5"/>
                </a:cxn>
                <a:cxn ang="0">
                  <a:pos x="24" y="5"/>
                </a:cxn>
                <a:cxn ang="0">
                  <a:pos x="24" y="3"/>
                </a:cxn>
                <a:cxn ang="0">
                  <a:pos x="23" y="1"/>
                </a:cxn>
                <a:cxn ang="0">
                  <a:pos x="22" y="0"/>
                </a:cxn>
                <a:cxn ang="0">
                  <a:pos x="20" y="0"/>
                </a:cxn>
                <a:cxn ang="0">
                  <a:pos x="18" y="0"/>
                </a:cxn>
                <a:cxn ang="0">
                  <a:pos x="17" y="1"/>
                </a:cxn>
                <a:cxn ang="0">
                  <a:pos x="16" y="3"/>
                </a:cxn>
                <a:cxn ang="0">
                  <a:pos x="15" y="5"/>
                </a:cxn>
                <a:cxn ang="0">
                  <a:pos x="15" y="5"/>
                </a:cxn>
                <a:cxn ang="0">
                  <a:pos x="15" y="18"/>
                </a:cxn>
                <a:cxn ang="0">
                  <a:pos x="13" y="30"/>
                </a:cxn>
                <a:cxn ang="0">
                  <a:pos x="11" y="42"/>
                </a:cxn>
                <a:cxn ang="0">
                  <a:pos x="8" y="55"/>
                </a:cxn>
                <a:cxn ang="0">
                  <a:pos x="8" y="55"/>
                </a:cxn>
                <a:cxn ang="0">
                  <a:pos x="5" y="63"/>
                </a:cxn>
                <a:cxn ang="0">
                  <a:pos x="2" y="72"/>
                </a:cxn>
                <a:cxn ang="0">
                  <a:pos x="0" y="76"/>
                </a:cxn>
                <a:cxn ang="0">
                  <a:pos x="0" y="82"/>
                </a:cxn>
                <a:cxn ang="0">
                  <a:pos x="2" y="86"/>
                </a:cxn>
                <a:cxn ang="0">
                  <a:pos x="4" y="90"/>
                </a:cxn>
                <a:cxn ang="0">
                  <a:pos x="4" y="90"/>
                </a:cxn>
                <a:cxn ang="0">
                  <a:pos x="5" y="91"/>
                </a:cxn>
                <a:cxn ang="0">
                  <a:pos x="7" y="92"/>
                </a:cxn>
                <a:cxn ang="0">
                  <a:pos x="8" y="92"/>
                </a:cxn>
                <a:cxn ang="0">
                  <a:pos x="10" y="91"/>
                </a:cxn>
                <a:cxn ang="0">
                  <a:pos x="11" y="90"/>
                </a:cxn>
                <a:cxn ang="0">
                  <a:pos x="12" y="88"/>
                </a:cxn>
                <a:cxn ang="0">
                  <a:pos x="12" y="87"/>
                </a:cxn>
                <a:cxn ang="0">
                  <a:pos x="12" y="85"/>
                </a:cxn>
                <a:cxn ang="0">
                  <a:pos x="12" y="85"/>
                </a:cxn>
                <a:cxn ang="0">
                  <a:pos x="10" y="82"/>
                </a:cxn>
                <a:cxn ang="0">
                  <a:pos x="10" y="77"/>
                </a:cxn>
                <a:cxn ang="0">
                  <a:pos x="11" y="72"/>
                </a:cxn>
                <a:cxn ang="0">
                  <a:pos x="13" y="68"/>
                </a:cxn>
                <a:cxn ang="0">
                  <a:pos x="16" y="59"/>
                </a:cxn>
                <a:cxn ang="0">
                  <a:pos x="18" y="51"/>
                </a:cxn>
                <a:cxn ang="0">
                  <a:pos x="18" y="51"/>
                </a:cxn>
                <a:cxn ang="0">
                  <a:pos x="20" y="39"/>
                </a:cxn>
                <a:cxn ang="0">
                  <a:pos x="22" y="28"/>
                </a:cxn>
                <a:cxn ang="0">
                  <a:pos x="24" y="17"/>
                </a:cxn>
                <a:cxn ang="0">
                  <a:pos x="24" y="5"/>
                </a:cxn>
                <a:cxn ang="0">
                  <a:pos x="24" y="5"/>
                </a:cxn>
              </a:cxnLst>
              <a:rect l="0" t="0" r="r" b="b"/>
              <a:pathLst>
                <a:path w="24" h="92">
                  <a:moveTo>
                    <a:pt x="24" y="5"/>
                  </a:moveTo>
                  <a:lnTo>
                    <a:pt x="24" y="5"/>
                  </a:lnTo>
                  <a:lnTo>
                    <a:pt x="24" y="3"/>
                  </a:lnTo>
                  <a:lnTo>
                    <a:pt x="23" y="1"/>
                  </a:lnTo>
                  <a:lnTo>
                    <a:pt x="22" y="0"/>
                  </a:lnTo>
                  <a:lnTo>
                    <a:pt x="20" y="0"/>
                  </a:lnTo>
                  <a:lnTo>
                    <a:pt x="18" y="0"/>
                  </a:lnTo>
                  <a:lnTo>
                    <a:pt x="17" y="1"/>
                  </a:lnTo>
                  <a:lnTo>
                    <a:pt x="16" y="3"/>
                  </a:lnTo>
                  <a:lnTo>
                    <a:pt x="15" y="5"/>
                  </a:lnTo>
                  <a:lnTo>
                    <a:pt x="15" y="5"/>
                  </a:lnTo>
                  <a:lnTo>
                    <a:pt x="15" y="18"/>
                  </a:lnTo>
                  <a:lnTo>
                    <a:pt x="13" y="30"/>
                  </a:lnTo>
                  <a:lnTo>
                    <a:pt x="11" y="42"/>
                  </a:lnTo>
                  <a:lnTo>
                    <a:pt x="8" y="55"/>
                  </a:lnTo>
                  <a:lnTo>
                    <a:pt x="8" y="55"/>
                  </a:lnTo>
                  <a:lnTo>
                    <a:pt x="5" y="63"/>
                  </a:lnTo>
                  <a:lnTo>
                    <a:pt x="2" y="72"/>
                  </a:lnTo>
                  <a:lnTo>
                    <a:pt x="0" y="76"/>
                  </a:lnTo>
                  <a:lnTo>
                    <a:pt x="0" y="82"/>
                  </a:lnTo>
                  <a:lnTo>
                    <a:pt x="2" y="86"/>
                  </a:lnTo>
                  <a:lnTo>
                    <a:pt x="4" y="90"/>
                  </a:lnTo>
                  <a:lnTo>
                    <a:pt x="4" y="90"/>
                  </a:lnTo>
                  <a:lnTo>
                    <a:pt x="5" y="91"/>
                  </a:lnTo>
                  <a:lnTo>
                    <a:pt x="7" y="92"/>
                  </a:lnTo>
                  <a:lnTo>
                    <a:pt x="8" y="92"/>
                  </a:lnTo>
                  <a:lnTo>
                    <a:pt x="10" y="91"/>
                  </a:lnTo>
                  <a:lnTo>
                    <a:pt x="11" y="90"/>
                  </a:lnTo>
                  <a:lnTo>
                    <a:pt x="12" y="88"/>
                  </a:lnTo>
                  <a:lnTo>
                    <a:pt x="12" y="87"/>
                  </a:lnTo>
                  <a:lnTo>
                    <a:pt x="12" y="85"/>
                  </a:lnTo>
                  <a:lnTo>
                    <a:pt x="12" y="85"/>
                  </a:lnTo>
                  <a:lnTo>
                    <a:pt x="10" y="82"/>
                  </a:lnTo>
                  <a:lnTo>
                    <a:pt x="10" y="77"/>
                  </a:lnTo>
                  <a:lnTo>
                    <a:pt x="11" y="72"/>
                  </a:lnTo>
                  <a:lnTo>
                    <a:pt x="13" y="68"/>
                  </a:lnTo>
                  <a:lnTo>
                    <a:pt x="16" y="59"/>
                  </a:lnTo>
                  <a:lnTo>
                    <a:pt x="18" y="51"/>
                  </a:lnTo>
                  <a:lnTo>
                    <a:pt x="18" y="51"/>
                  </a:lnTo>
                  <a:lnTo>
                    <a:pt x="20" y="39"/>
                  </a:lnTo>
                  <a:lnTo>
                    <a:pt x="22" y="28"/>
                  </a:lnTo>
                  <a:lnTo>
                    <a:pt x="24" y="17"/>
                  </a:lnTo>
                  <a:lnTo>
                    <a:pt x="24" y="5"/>
                  </a:lnTo>
                  <a:lnTo>
                    <a:pt x="24" y="5"/>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51" name="chenying0907 821"/>
            <p:cNvSpPr>
              <a:spLocks/>
            </p:cNvSpPr>
            <p:nvPr/>
          </p:nvSpPr>
          <p:spPr bwMode="auto">
            <a:xfrm>
              <a:off x="6418263" y="1346200"/>
              <a:ext cx="39688" cy="65088"/>
            </a:xfrm>
            <a:custGeom>
              <a:avLst/>
              <a:gdLst/>
              <a:ahLst/>
              <a:cxnLst>
                <a:cxn ang="0">
                  <a:pos x="63" y="3"/>
                </a:cxn>
                <a:cxn ang="0">
                  <a:pos x="63" y="3"/>
                </a:cxn>
                <a:cxn ang="0">
                  <a:pos x="61" y="12"/>
                </a:cxn>
                <a:cxn ang="0">
                  <a:pos x="59" y="19"/>
                </a:cxn>
                <a:cxn ang="0">
                  <a:pos x="52" y="33"/>
                </a:cxn>
                <a:cxn ang="0">
                  <a:pos x="43" y="48"/>
                </a:cxn>
                <a:cxn ang="0">
                  <a:pos x="33" y="61"/>
                </a:cxn>
                <a:cxn ang="0">
                  <a:pos x="24" y="75"/>
                </a:cxn>
                <a:cxn ang="0">
                  <a:pos x="15" y="88"/>
                </a:cxn>
                <a:cxn ang="0">
                  <a:pos x="6" y="102"/>
                </a:cxn>
                <a:cxn ang="0">
                  <a:pos x="3" y="110"/>
                </a:cxn>
                <a:cxn ang="0">
                  <a:pos x="0" y="117"/>
                </a:cxn>
                <a:cxn ang="0">
                  <a:pos x="0" y="117"/>
                </a:cxn>
                <a:cxn ang="0">
                  <a:pos x="0" y="119"/>
                </a:cxn>
                <a:cxn ang="0">
                  <a:pos x="0" y="121"/>
                </a:cxn>
                <a:cxn ang="0">
                  <a:pos x="2" y="122"/>
                </a:cxn>
                <a:cxn ang="0">
                  <a:pos x="3" y="123"/>
                </a:cxn>
                <a:cxn ang="0">
                  <a:pos x="5" y="123"/>
                </a:cxn>
                <a:cxn ang="0">
                  <a:pos x="6" y="123"/>
                </a:cxn>
                <a:cxn ang="0">
                  <a:pos x="8" y="121"/>
                </a:cxn>
                <a:cxn ang="0">
                  <a:pos x="10" y="120"/>
                </a:cxn>
                <a:cxn ang="0">
                  <a:pos x="10" y="120"/>
                </a:cxn>
                <a:cxn ang="0">
                  <a:pos x="13" y="112"/>
                </a:cxn>
                <a:cxn ang="0">
                  <a:pos x="16" y="105"/>
                </a:cxn>
                <a:cxn ang="0">
                  <a:pos x="24" y="90"/>
                </a:cxn>
                <a:cxn ang="0">
                  <a:pos x="33" y="77"/>
                </a:cxn>
                <a:cxn ang="0">
                  <a:pos x="43" y="63"/>
                </a:cxn>
                <a:cxn ang="0">
                  <a:pos x="52" y="50"/>
                </a:cxn>
                <a:cxn ang="0">
                  <a:pos x="61" y="36"/>
                </a:cxn>
                <a:cxn ang="0">
                  <a:pos x="67" y="22"/>
                </a:cxn>
                <a:cxn ang="0">
                  <a:pos x="70" y="14"/>
                </a:cxn>
                <a:cxn ang="0">
                  <a:pos x="73" y="6"/>
                </a:cxn>
                <a:cxn ang="0">
                  <a:pos x="73" y="6"/>
                </a:cxn>
                <a:cxn ang="0">
                  <a:pos x="73" y="4"/>
                </a:cxn>
                <a:cxn ang="0">
                  <a:pos x="71" y="2"/>
                </a:cxn>
                <a:cxn ang="0">
                  <a:pos x="70" y="1"/>
                </a:cxn>
                <a:cxn ang="0">
                  <a:pos x="69" y="0"/>
                </a:cxn>
                <a:cxn ang="0">
                  <a:pos x="67" y="0"/>
                </a:cxn>
                <a:cxn ang="0">
                  <a:pos x="65" y="0"/>
                </a:cxn>
                <a:cxn ang="0">
                  <a:pos x="64" y="1"/>
                </a:cxn>
                <a:cxn ang="0">
                  <a:pos x="63" y="3"/>
                </a:cxn>
                <a:cxn ang="0">
                  <a:pos x="63" y="3"/>
                </a:cxn>
              </a:cxnLst>
              <a:rect l="0" t="0" r="r" b="b"/>
              <a:pathLst>
                <a:path w="73" h="123">
                  <a:moveTo>
                    <a:pt x="63" y="3"/>
                  </a:moveTo>
                  <a:lnTo>
                    <a:pt x="63" y="3"/>
                  </a:lnTo>
                  <a:lnTo>
                    <a:pt x="61" y="12"/>
                  </a:lnTo>
                  <a:lnTo>
                    <a:pt x="59" y="19"/>
                  </a:lnTo>
                  <a:lnTo>
                    <a:pt x="52" y="33"/>
                  </a:lnTo>
                  <a:lnTo>
                    <a:pt x="43" y="48"/>
                  </a:lnTo>
                  <a:lnTo>
                    <a:pt x="33" y="61"/>
                  </a:lnTo>
                  <a:lnTo>
                    <a:pt x="24" y="75"/>
                  </a:lnTo>
                  <a:lnTo>
                    <a:pt x="15" y="88"/>
                  </a:lnTo>
                  <a:lnTo>
                    <a:pt x="6" y="102"/>
                  </a:lnTo>
                  <a:lnTo>
                    <a:pt x="3" y="110"/>
                  </a:lnTo>
                  <a:lnTo>
                    <a:pt x="0" y="117"/>
                  </a:lnTo>
                  <a:lnTo>
                    <a:pt x="0" y="117"/>
                  </a:lnTo>
                  <a:lnTo>
                    <a:pt x="0" y="119"/>
                  </a:lnTo>
                  <a:lnTo>
                    <a:pt x="0" y="121"/>
                  </a:lnTo>
                  <a:lnTo>
                    <a:pt x="2" y="122"/>
                  </a:lnTo>
                  <a:lnTo>
                    <a:pt x="3" y="123"/>
                  </a:lnTo>
                  <a:lnTo>
                    <a:pt x="5" y="123"/>
                  </a:lnTo>
                  <a:lnTo>
                    <a:pt x="6" y="123"/>
                  </a:lnTo>
                  <a:lnTo>
                    <a:pt x="8" y="121"/>
                  </a:lnTo>
                  <a:lnTo>
                    <a:pt x="10" y="120"/>
                  </a:lnTo>
                  <a:lnTo>
                    <a:pt x="10" y="120"/>
                  </a:lnTo>
                  <a:lnTo>
                    <a:pt x="13" y="112"/>
                  </a:lnTo>
                  <a:lnTo>
                    <a:pt x="16" y="105"/>
                  </a:lnTo>
                  <a:lnTo>
                    <a:pt x="24" y="90"/>
                  </a:lnTo>
                  <a:lnTo>
                    <a:pt x="33" y="77"/>
                  </a:lnTo>
                  <a:lnTo>
                    <a:pt x="43" y="63"/>
                  </a:lnTo>
                  <a:lnTo>
                    <a:pt x="52" y="50"/>
                  </a:lnTo>
                  <a:lnTo>
                    <a:pt x="61" y="36"/>
                  </a:lnTo>
                  <a:lnTo>
                    <a:pt x="67" y="22"/>
                  </a:lnTo>
                  <a:lnTo>
                    <a:pt x="70" y="14"/>
                  </a:lnTo>
                  <a:lnTo>
                    <a:pt x="73" y="6"/>
                  </a:lnTo>
                  <a:lnTo>
                    <a:pt x="73" y="6"/>
                  </a:lnTo>
                  <a:lnTo>
                    <a:pt x="73" y="4"/>
                  </a:lnTo>
                  <a:lnTo>
                    <a:pt x="71" y="2"/>
                  </a:lnTo>
                  <a:lnTo>
                    <a:pt x="70" y="1"/>
                  </a:lnTo>
                  <a:lnTo>
                    <a:pt x="69" y="0"/>
                  </a:lnTo>
                  <a:lnTo>
                    <a:pt x="67" y="0"/>
                  </a:lnTo>
                  <a:lnTo>
                    <a:pt x="65" y="0"/>
                  </a:lnTo>
                  <a:lnTo>
                    <a:pt x="64" y="1"/>
                  </a:lnTo>
                  <a:lnTo>
                    <a:pt x="63" y="3"/>
                  </a:lnTo>
                  <a:lnTo>
                    <a:pt x="63" y="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52" name="chenying0907 822"/>
            <p:cNvSpPr>
              <a:spLocks/>
            </p:cNvSpPr>
            <p:nvPr/>
          </p:nvSpPr>
          <p:spPr bwMode="auto">
            <a:xfrm>
              <a:off x="6462713" y="1366838"/>
              <a:ext cx="34925" cy="50800"/>
            </a:xfrm>
            <a:custGeom>
              <a:avLst/>
              <a:gdLst/>
              <a:ahLst/>
              <a:cxnLst>
                <a:cxn ang="0">
                  <a:pos x="58" y="2"/>
                </a:cxn>
                <a:cxn ang="0">
                  <a:pos x="58" y="2"/>
                </a:cxn>
                <a:cxn ang="0">
                  <a:pos x="42" y="24"/>
                </a:cxn>
                <a:cxn ang="0">
                  <a:pos x="29" y="46"/>
                </a:cxn>
                <a:cxn ang="0">
                  <a:pos x="1" y="90"/>
                </a:cxn>
                <a:cxn ang="0">
                  <a:pos x="1" y="90"/>
                </a:cxn>
                <a:cxn ang="0">
                  <a:pos x="0" y="92"/>
                </a:cxn>
                <a:cxn ang="0">
                  <a:pos x="1" y="94"/>
                </a:cxn>
                <a:cxn ang="0">
                  <a:pos x="1" y="95"/>
                </a:cxn>
                <a:cxn ang="0">
                  <a:pos x="3" y="97"/>
                </a:cxn>
                <a:cxn ang="0">
                  <a:pos x="4" y="97"/>
                </a:cxn>
                <a:cxn ang="0">
                  <a:pos x="6" y="97"/>
                </a:cxn>
                <a:cxn ang="0">
                  <a:pos x="8" y="97"/>
                </a:cxn>
                <a:cxn ang="0">
                  <a:pos x="9" y="95"/>
                </a:cxn>
                <a:cxn ang="0">
                  <a:pos x="9" y="95"/>
                </a:cxn>
                <a:cxn ang="0">
                  <a:pos x="37" y="51"/>
                </a:cxn>
                <a:cxn ang="0">
                  <a:pos x="50" y="28"/>
                </a:cxn>
                <a:cxn ang="0">
                  <a:pos x="66" y="7"/>
                </a:cxn>
                <a:cxn ang="0">
                  <a:pos x="66" y="7"/>
                </a:cxn>
                <a:cxn ang="0">
                  <a:pos x="67" y="6"/>
                </a:cxn>
                <a:cxn ang="0">
                  <a:pos x="67" y="3"/>
                </a:cxn>
                <a:cxn ang="0">
                  <a:pos x="66" y="2"/>
                </a:cxn>
                <a:cxn ang="0">
                  <a:pos x="65" y="1"/>
                </a:cxn>
                <a:cxn ang="0">
                  <a:pos x="61" y="0"/>
                </a:cxn>
                <a:cxn ang="0">
                  <a:pos x="60" y="0"/>
                </a:cxn>
                <a:cxn ang="0">
                  <a:pos x="58" y="2"/>
                </a:cxn>
                <a:cxn ang="0">
                  <a:pos x="58" y="2"/>
                </a:cxn>
              </a:cxnLst>
              <a:rect l="0" t="0" r="r" b="b"/>
              <a:pathLst>
                <a:path w="67" h="97">
                  <a:moveTo>
                    <a:pt x="58" y="2"/>
                  </a:moveTo>
                  <a:lnTo>
                    <a:pt x="58" y="2"/>
                  </a:lnTo>
                  <a:lnTo>
                    <a:pt x="42" y="24"/>
                  </a:lnTo>
                  <a:lnTo>
                    <a:pt x="29" y="46"/>
                  </a:lnTo>
                  <a:lnTo>
                    <a:pt x="1" y="90"/>
                  </a:lnTo>
                  <a:lnTo>
                    <a:pt x="1" y="90"/>
                  </a:lnTo>
                  <a:lnTo>
                    <a:pt x="0" y="92"/>
                  </a:lnTo>
                  <a:lnTo>
                    <a:pt x="1" y="94"/>
                  </a:lnTo>
                  <a:lnTo>
                    <a:pt x="1" y="95"/>
                  </a:lnTo>
                  <a:lnTo>
                    <a:pt x="3" y="97"/>
                  </a:lnTo>
                  <a:lnTo>
                    <a:pt x="4" y="97"/>
                  </a:lnTo>
                  <a:lnTo>
                    <a:pt x="6" y="97"/>
                  </a:lnTo>
                  <a:lnTo>
                    <a:pt x="8" y="97"/>
                  </a:lnTo>
                  <a:lnTo>
                    <a:pt x="9" y="95"/>
                  </a:lnTo>
                  <a:lnTo>
                    <a:pt x="9" y="95"/>
                  </a:lnTo>
                  <a:lnTo>
                    <a:pt x="37" y="51"/>
                  </a:lnTo>
                  <a:lnTo>
                    <a:pt x="50" y="28"/>
                  </a:lnTo>
                  <a:lnTo>
                    <a:pt x="66" y="7"/>
                  </a:lnTo>
                  <a:lnTo>
                    <a:pt x="66" y="7"/>
                  </a:lnTo>
                  <a:lnTo>
                    <a:pt x="67" y="6"/>
                  </a:lnTo>
                  <a:lnTo>
                    <a:pt x="67" y="3"/>
                  </a:lnTo>
                  <a:lnTo>
                    <a:pt x="66" y="2"/>
                  </a:lnTo>
                  <a:lnTo>
                    <a:pt x="65" y="1"/>
                  </a:lnTo>
                  <a:lnTo>
                    <a:pt x="61" y="0"/>
                  </a:lnTo>
                  <a:lnTo>
                    <a:pt x="60" y="0"/>
                  </a:lnTo>
                  <a:lnTo>
                    <a:pt x="58" y="2"/>
                  </a:lnTo>
                  <a:lnTo>
                    <a:pt x="58"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53" name="chenying0907 823"/>
            <p:cNvSpPr>
              <a:spLocks/>
            </p:cNvSpPr>
            <p:nvPr/>
          </p:nvSpPr>
          <p:spPr bwMode="auto">
            <a:xfrm>
              <a:off x="6569075" y="1604963"/>
              <a:ext cx="28575" cy="68263"/>
            </a:xfrm>
            <a:custGeom>
              <a:avLst/>
              <a:gdLst/>
              <a:ahLst/>
              <a:cxnLst>
                <a:cxn ang="0">
                  <a:pos x="45" y="3"/>
                </a:cxn>
                <a:cxn ang="0">
                  <a:pos x="45" y="3"/>
                </a:cxn>
                <a:cxn ang="0">
                  <a:pos x="43" y="10"/>
                </a:cxn>
                <a:cxn ang="0">
                  <a:pos x="40" y="16"/>
                </a:cxn>
                <a:cxn ang="0">
                  <a:pos x="32" y="29"/>
                </a:cxn>
                <a:cxn ang="0">
                  <a:pos x="25" y="41"/>
                </a:cxn>
                <a:cxn ang="0">
                  <a:pos x="22" y="47"/>
                </a:cxn>
                <a:cxn ang="0">
                  <a:pos x="20" y="53"/>
                </a:cxn>
                <a:cxn ang="0">
                  <a:pos x="20" y="53"/>
                </a:cxn>
                <a:cxn ang="0">
                  <a:pos x="14" y="71"/>
                </a:cxn>
                <a:cxn ang="0">
                  <a:pos x="9" y="89"/>
                </a:cxn>
                <a:cxn ang="0">
                  <a:pos x="3" y="106"/>
                </a:cxn>
                <a:cxn ang="0">
                  <a:pos x="1" y="115"/>
                </a:cxn>
                <a:cxn ang="0">
                  <a:pos x="0" y="125"/>
                </a:cxn>
                <a:cxn ang="0">
                  <a:pos x="0" y="125"/>
                </a:cxn>
                <a:cxn ang="0">
                  <a:pos x="1" y="127"/>
                </a:cxn>
                <a:cxn ang="0">
                  <a:pos x="2" y="128"/>
                </a:cxn>
                <a:cxn ang="0">
                  <a:pos x="3" y="129"/>
                </a:cxn>
                <a:cxn ang="0">
                  <a:pos x="5" y="129"/>
                </a:cxn>
                <a:cxn ang="0">
                  <a:pos x="6" y="129"/>
                </a:cxn>
                <a:cxn ang="0">
                  <a:pos x="9" y="128"/>
                </a:cxn>
                <a:cxn ang="0">
                  <a:pos x="10" y="127"/>
                </a:cxn>
                <a:cxn ang="0">
                  <a:pos x="10" y="125"/>
                </a:cxn>
                <a:cxn ang="0">
                  <a:pos x="10" y="125"/>
                </a:cxn>
                <a:cxn ang="0">
                  <a:pos x="12" y="108"/>
                </a:cxn>
                <a:cxn ang="0">
                  <a:pos x="16" y="93"/>
                </a:cxn>
                <a:cxn ang="0">
                  <a:pos x="21" y="78"/>
                </a:cxn>
                <a:cxn ang="0">
                  <a:pos x="28" y="64"/>
                </a:cxn>
                <a:cxn ang="0">
                  <a:pos x="42" y="35"/>
                </a:cxn>
                <a:cxn ang="0">
                  <a:pos x="49" y="20"/>
                </a:cxn>
                <a:cxn ang="0">
                  <a:pos x="54" y="6"/>
                </a:cxn>
                <a:cxn ang="0">
                  <a:pos x="54" y="6"/>
                </a:cxn>
                <a:cxn ang="0">
                  <a:pos x="54" y="4"/>
                </a:cxn>
                <a:cxn ang="0">
                  <a:pos x="54" y="2"/>
                </a:cxn>
                <a:cxn ang="0">
                  <a:pos x="53" y="1"/>
                </a:cxn>
                <a:cxn ang="0">
                  <a:pos x="51" y="0"/>
                </a:cxn>
                <a:cxn ang="0">
                  <a:pos x="49" y="0"/>
                </a:cxn>
                <a:cxn ang="0">
                  <a:pos x="48" y="1"/>
                </a:cxn>
                <a:cxn ang="0">
                  <a:pos x="46" y="2"/>
                </a:cxn>
                <a:cxn ang="0">
                  <a:pos x="45" y="3"/>
                </a:cxn>
                <a:cxn ang="0">
                  <a:pos x="45" y="3"/>
                </a:cxn>
              </a:cxnLst>
              <a:rect l="0" t="0" r="r" b="b"/>
              <a:pathLst>
                <a:path w="54" h="129">
                  <a:moveTo>
                    <a:pt x="45" y="3"/>
                  </a:moveTo>
                  <a:lnTo>
                    <a:pt x="45" y="3"/>
                  </a:lnTo>
                  <a:lnTo>
                    <a:pt x="43" y="10"/>
                  </a:lnTo>
                  <a:lnTo>
                    <a:pt x="40" y="16"/>
                  </a:lnTo>
                  <a:lnTo>
                    <a:pt x="32" y="29"/>
                  </a:lnTo>
                  <a:lnTo>
                    <a:pt x="25" y="41"/>
                  </a:lnTo>
                  <a:lnTo>
                    <a:pt x="22" y="47"/>
                  </a:lnTo>
                  <a:lnTo>
                    <a:pt x="20" y="53"/>
                  </a:lnTo>
                  <a:lnTo>
                    <a:pt x="20" y="53"/>
                  </a:lnTo>
                  <a:lnTo>
                    <a:pt x="14" y="71"/>
                  </a:lnTo>
                  <a:lnTo>
                    <a:pt x="9" y="89"/>
                  </a:lnTo>
                  <a:lnTo>
                    <a:pt x="3" y="106"/>
                  </a:lnTo>
                  <a:lnTo>
                    <a:pt x="1" y="115"/>
                  </a:lnTo>
                  <a:lnTo>
                    <a:pt x="0" y="125"/>
                  </a:lnTo>
                  <a:lnTo>
                    <a:pt x="0" y="125"/>
                  </a:lnTo>
                  <a:lnTo>
                    <a:pt x="1" y="127"/>
                  </a:lnTo>
                  <a:lnTo>
                    <a:pt x="2" y="128"/>
                  </a:lnTo>
                  <a:lnTo>
                    <a:pt x="3" y="129"/>
                  </a:lnTo>
                  <a:lnTo>
                    <a:pt x="5" y="129"/>
                  </a:lnTo>
                  <a:lnTo>
                    <a:pt x="6" y="129"/>
                  </a:lnTo>
                  <a:lnTo>
                    <a:pt x="9" y="128"/>
                  </a:lnTo>
                  <a:lnTo>
                    <a:pt x="10" y="127"/>
                  </a:lnTo>
                  <a:lnTo>
                    <a:pt x="10" y="125"/>
                  </a:lnTo>
                  <a:lnTo>
                    <a:pt x="10" y="125"/>
                  </a:lnTo>
                  <a:lnTo>
                    <a:pt x="12" y="108"/>
                  </a:lnTo>
                  <a:lnTo>
                    <a:pt x="16" y="93"/>
                  </a:lnTo>
                  <a:lnTo>
                    <a:pt x="21" y="78"/>
                  </a:lnTo>
                  <a:lnTo>
                    <a:pt x="28" y="64"/>
                  </a:lnTo>
                  <a:lnTo>
                    <a:pt x="42" y="35"/>
                  </a:lnTo>
                  <a:lnTo>
                    <a:pt x="49" y="20"/>
                  </a:lnTo>
                  <a:lnTo>
                    <a:pt x="54" y="6"/>
                  </a:lnTo>
                  <a:lnTo>
                    <a:pt x="54" y="6"/>
                  </a:lnTo>
                  <a:lnTo>
                    <a:pt x="54" y="4"/>
                  </a:lnTo>
                  <a:lnTo>
                    <a:pt x="54" y="2"/>
                  </a:lnTo>
                  <a:lnTo>
                    <a:pt x="53" y="1"/>
                  </a:lnTo>
                  <a:lnTo>
                    <a:pt x="51" y="0"/>
                  </a:lnTo>
                  <a:lnTo>
                    <a:pt x="49" y="0"/>
                  </a:lnTo>
                  <a:lnTo>
                    <a:pt x="48" y="1"/>
                  </a:lnTo>
                  <a:lnTo>
                    <a:pt x="46" y="2"/>
                  </a:lnTo>
                  <a:lnTo>
                    <a:pt x="45" y="3"/>
                  </a:lnTo>
                  <a:lnTo>
                    <a:pt x="45" y="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54" name="chenying0907 824"/>
            <p:cNvSpPr>
              <a:spLocks/>
            </p:cNvSpPr>
            <p:nvPr/>
          </p:nvSpPr>
          <p:spPr bwMode="auto">
            <a:xfrm>
              <a:off x="6619875" y="1614488"/>
              <a:ext cx="25400" cy="44450"/>
            </a:xfrm>
            <a:custGeom>
              <a:avLst/>
              <a:gdLst/>
              <a:ahLst/>
              <a:cxnLst>
                <a:cxn ang="0">
                  <a:pos x="40" y="2"/>
                </a:cxn>
                <a:cxn ang="0">
                  <a:pos x="40" y="2"/>
                </a:cxn>
                <a:cxn ang="0">
                  <a:pos x="32" y="11"/>
                </a:cxn>
                <a:cxn ang="0">
                  <a:pos x="25" y="19"/>
                </a:cxn>
                <a:cxn ang="0">
                  <a:pos x="19" y="28"/>
                </a:cxn>
                <a:cxn ang="0">
                  <a:pos x="13" y="39"/>
                </a:cxn>
                <a:cxn ang="0">
                  <a:pos x="8" y="49"/>
                </a:cxn>
                <a:cxn ang="0">
                  <a:pos x="4" y="59"/>
                </a:cxn>
                <a:cxn ang="0">
                  <a:pos x="1" y="71"/>
                </a:cxn>
                <a:cxn ang="0">
                  <a:pos x="0" y="81"/>
                </a:cxn>
                <a:cxn ang="0">
                  <a:pos x="0" y="81"/>
                </a:cxn>
                <a:cxn ang="0">
                  <a:pos x="0" y="83"/>
                </a:cxn>
                <a:cxn ang="0">
                  <a:pos x="1" y="85"/>
                </a:cxn>
                <a:cxn ang="0">
                  <a:pos x="3" y="86"/>
                </a:cxn>
                <a:cxn ang="0">
                  <a:pos x="5" y="86"/>
                </a:cxn>
                <a:cxn ang="0">
                  <a:pos x="6" y="86"/>
                </a:cxn>
                <a:cxn ang="0">
                  <a:pos x="9" y="85"/>
                </a:cxn>
                <a:cxn ang="0">
                  <a:pos x="10" y="83"/>
                </a:cxn>
                <a:cxn ang="0">
                  <a:pos x="10" y="81"/>
                </a:cxn>
                <a:cxn ang="0">
                  <a:pos x="10" y="81"/>
                </a:cxn>
                <a:cxn ang="0">
                  <a:pos x="11" y="71"/>
                </a:cxn>
                <a:cxn ang="0">
                  <a:pos x="14" y="61"/>
                </a:cxn>
                <a:cxn ang="0">
                  <a:pos x="17" y="51"/>
                </a:cxn>
                <a:cxn ang="0">
                  <a:pos x="22" y="42"/>
                </a:cxn>
                <a:cxn ang="0">
                  <a:pos x="27" y="33"/>
                </a:cxn>
                <a:cxn ang="0">
                  <a:pos x="33" y="24"/>
                </a:cxn>
                <a:cxn ang="0">
                  <a:pos x="40" y="16"/>
                </a:cxn>
                <a:cxn ang="0">
                  <a:pos x="47" y="9"/>
                </a:cxn>
                <a:cxn ang="0">
                  <a:pos x="47" y="9"/>
                </a:cxn>
                <a:cxn ang="0">
                  <a:pos x="48" y="8"/>
                </a:cxn>
                <a:cxn ang="0">
                  <a:pos x="48" y="5"/>
                </a:cxn>
                <a:cxn ang="0">
                  <a:pos x="47" y="3"/>
                </a:cxn>
                <a:cxn ang="0">
                  <a:pos x="46" y="2"/>
                </a:cxn>
                <a:cxn ang="0">
                  <a:pos x="45" y="1"/>
                </a:cxn>
                <a:cxn ang="0">
                  <a:pos x="43" y="0"/>
                </a:cxn>
                <a:cxn ang="0">
                  <a:pos x="42" y="1"/>
                </a:cxn>
                <a:cxn ang="0">
                  <a:pos x="40" y="2"/>
                </a:cxn>
                <a:cxn ang="0">
                  <a:pos x="40" y="2"/>
                </a:cxn>
              </a:cxnLst>
              <a:rect l="0" t="0" r="r" b="b"/>
              <a:pathLst>
                <a:path w="48" h="86">
                  <a:moveTo>
                    <a:pt x="40" y="2"/>
                  </a:moveTo>
                  <a:lnTo>
                    <a:pt x="40" y="2"/>
                  </a:lnTo>
                  <a:lnTo>
                    <a:pt x="32" y="11"/>
                  </a:lnTo>
                  <a:lnTo>
                    <a:pt x="25" y="19"/>
                  </a:lnTo>
                  <a:lnTo>
                    <a:pt x="19" y="28"/>
                  </a:lnTo>
                  <a:lnTo>
                    <a:pt x="13" y="39"/>
                  </a:lnTo>
                  <a:lnTo>
                    <a:pt x="8" y="49"/>
                  </a:lnTo>
                  <a:lnTo>
                    <a:pt x="4" y="59"/>
                  </a:lnTo>
                  <a:lnTo>
                    <a:pt x="1" y="71"/>
                  </a:lnTo>
                  <a:lnTo>
                    <a:pt x="0" y="81"/>
                  </a:lnTo>
                  <a:lnTo>
                    <a:pt x="0" y="81"/>
                  </a:lnTo>
                  <a:lnTo>
                    <a:pt x="0" y="83"/>
                  </a:lnTo>
                  <a:lnTo>
                    <a:pt x="1" y="85"/>
                  </a:lnTo>
                  <a:lnTo>
                    <a:pt x="3" y="86"/>
                  </a:lnTo>
                  <a:lnTo>
                    <a:pt x="5" y="86"/>
                  </a:lnTo>
                  <a:lnTo>
                    <a:pt x="6" y="86"/>
                  </a:lnTo>
                  <a:lnTo>
                    <a:pt x="9" y="85"/>
                  </a:lnTo>
                  <a:lnTo>
                    <a:pt x="10" y="83"/>
                  </a:lnTo>
                  <a:lnTo>
                    <a:pt x="10" y="81"/>
                  </a:lnTo>
                  <a:lnTo>
                    <a:pt x="10" y="81"/>
                  </a:lnTo>
                  <a:lnTo>
                    <a:pt x="11" y="71"/>
                  </a:lnTo>
                  <a:lnTo>
                    <a:pt x="14" y="61"/>
                  </a:lnTo>
                  <a:lnTo>
                    <a:pt x="17" y="51"/>
                  </a:lnTo>
                  <a:lnTo>
                    <a:pt x="22" y="42"/>
                  </a:lnTo>
                  <a:lnTo>
                    <a:pt x="27" y="33"/>
                  </a:lnTo>
                  <a:lnTo>
                    <a:pt x="33" y="24"/>
                  </a:lnTo>
                  <a:lnTo>
                    <a:pt x="40" y="16"/>
                  </a:lnTo>
                  <a:lnTo>
                    <a:pt x="47" y="9"/>
                  </a:lnTo>
                  <a:lnTo>
                    <a:pt x="47" y="9"/>
                  </a:lnTo>
                  <a:lnTo>
                    <a:pt x="48" y="8"/>
                  </a:lnTo>
                  <a:lnTo>
                    <a:pt x="48" y="5"/>
                  </a:lnTo>
                  <a:lnTo>
                    <a:pt x="47" y="3"/>
                  </a:lnTo>
                  <a:lnTo>
                    <a:pt x="46" y="2"/>
                  </a:lnTo>
                  <a:lnTo>
                    <a:pt x="45" y="1"/>
                  </a:lnTo>
                  <a:lnTo>
                    <a:pt x="43" y="0"/>
                  </a:lnTo>
                  <a:lnTo>
                    <a:pt x="42" y="1"/>
                  </a:lnTo>
                  <a:lnTo>
                    <a:pt x="40" y="2"/>
                  </a:lnTo>
                  <a:lnTo>
                    <a:pt x="40"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55" name="chenying0907 825"/>
            <p:cNvSpPr>
              <a:spLocks/>
            </p:cNvSpPr>
            <p:nvPr/>
          </p:nvSpPr>
          <p:spPr bwMode="auto">
            <a:xfrm>
              <a:off x="6659563" y="1624013"/>
              <a:ext cx="28575" cy="46038"/>
            </a:xfrm>
            <a:custGeom>
              <a:avLst/>
              <a:gdLst/>
              <a:ahLst/>
              <a:cxnLst>
                <a:cxn ang="0">
                  <a:pos x="44" y="2"/>
                </a:cxn>
                <a:cxn ang="0">
                  <a:pos x="44" y="2"/>
                </a:cxn>
                <a:cxn ang="0">
                  <a:pos x="38" y="10"/>
                </a:cxn>
                <a:cxn ang="0">
                  <a:pos x="32" y="17"/>
                </a:cxn>
                <a:cxn ang="0">
                  <a:pos x="25" y="26"/>
                </a:cxn>
                <a:cxn ang="0">
                  <a:pos x="19" y="34"/>
                </a:cxn>
                <a:cxn ang="0">
                  <a:pos x="19" y="34"/>
                </a:cxn>
                <a:cxn ang="0">
                  <a:pos x="13" y="44"/>
                </a:cxn>
                <a:cxn ang="0">
                  <a:pos x="9" y="56"/>
                </a:cxn>
                <a:cxn ang="0">
                  <a:pos x="5" y="67"/>
                </a:cxn>
                <a:cxn ang="0">
                  <a:pos x="0" y="77"/>
                </a:cxn>
                <a:cxn ang="0">
                  <a:pos x="0" y="77"/>
                </a:cxn>
                <a:cxn ang="0">
                  <a:pos x="0" y="79"/>
                </a:cxn>
                <a:cxn ang="0">
                  <a:pos x="0" y="82"/>
                </a:cxn>
                <a:cxn ang="0">
                  <a:pos x="2" y="85"/>
                </a:cxn>
                <a:cxn ang="0">
                  <a:pos x="4" y="85"/>
                </a:cxn>
                <a:cxn ang="0">
                  <a:pos x="5" y="85"/>
                </a:cxn>
                <a:cxn ang="0">
                  <a:pos x="7" y="85"/>
                </a:cxn>
                <a:cxn ang="0">
                  <a:pos x="8" y="83"/>
                </a:cxn>
                <a:cxn ang="0">
                  <a:pos x="8" y="83"/>
                </a:cxn>
                <a:cxn ang="0">
                  <a:pos x="16" y="63"/>
                </a:cxn>
                <a:cxn ang="0">
                  <a:pos x="26" y="42"/>
                </a:cxn>
                <a:cxn ang="0">
                  <a:pos x="26" y="42"/>
                </a:cxn>
                <a:cxn ang="0">
                  <a:pos x="28" y="37"/>
                </a:cxn>
                <a:cxn ang="0">
                  <a:pos x="31" y="33"/>
                </a:cxn>
                <a:cxn ang="0">
                  <a:pos x="38" y="25"/>
                </a:cxn>
                <a:cxn ang="0">
                  <a:pos x="46" y="15"/>
                </a:cxn>
                <a:cxn ang="0">
                  <a:pos x="52" y="7"/>
                </a:cxn>
                <a:cxn ang="0">
                  <a:pos x="52" y="7"/>
                </a:cxn>
                <a:cxn ang="0">
                  <a:pos x="53" y="5"/>
                </a:cxn>
                <a:cxn ang="0">
                  <a:pos x="52" y="3"/>
                </a:cxn>
                <a:cxn ang="0">
                  <a:pos x="52" y="2"/>
                </a:cxn>
                <a:cxn ang="0">
                  <a:pos x="50" y="0"/>
                </a:cxn>
                <a:cxn ang="0">
                  <a:pos x="49" y="0"/>
                </a:cxn>
                <a:cxn ang="0">
                  <a:pos x="47" y="0"/>
                </a:cxn>
                <a:cxn ang="0">
                  <a:pos x="45" y="1"/>
                </a:cxn>
                <a:cxn ang="0">
                  <a:pos x="44" y="2"/>
                </a:cxn>
                <a:cxn ang="0">
                  <a:pos x="44" y="2"/>
                </a:cxn>
              </a:cxnLst>
              <a:rect l="0" t="0" r="r" b="b"/>
              <a:pathLst>
                <a:path w="53" h="85">
                  <a:moveTo>
                    <a:pt x="44" y="2"/>
                  </a:moveTo>
                  <a:lnTo>
                    <a:pt x="44" y="2"/>
                  </a:lnTo>
                  <a:lnTo>
                    <a:pt x="38" y="10"/>
                  </a:lnTo>
                  <a:lnTo>
                    <a:pt x="32" y="17"/>
                  </a:lnTo>
                  <a:lnTo>
                    <a:pt x="25" y="26"/>
                  </a:lnTo>
                  <a:lnTo>
                    <a:pt x="19" y="34"/>
                  </a:lnTo>
                  <a:lnTo>
                    <a:pt x="19" y="34"/>
                  </a:lnTo>
                  <a:lnTo>
                    <a:pt x="13" y="44"/>
                  </a:lnTo>
                  <a:lnTo>
                    <a:pt x="9" y="56"/>
                  </a:lnTo>
                  <a:lnTo>
                    <a:pt x="5" y="67"/>
                  </a:lnTo>
                  <a:lnTo>
                    <a:pt x="0" y="77"/>
                  </a:lnTo>
                  <a:lnTo>
                    <a:pt x="0" y="77"/>
                  </a:lnTo>
                  <a:lnTo>
                    <a:pt x="0" y="79"/>
                  </a:lnTo>
                  <a:lnTo>
                    <a:pt x="0" y="82"/>
                  </a:lnTo>
                  <a:lnTo>
                    <a:pt x="2" y="85"/>
                  </a:lnTo>
                  <a:lnTo>
                    <a:pt x="4" y="85"/>
                  </a:lnTo>
                  <a:lnTo>
                    <a:pt x="5" y="85"/>
                  </a:lnTo>
                  <a:lnTo>
                    <a:pt x="7" y="85"/>
                  </a:lnTo>
                  <a:lnTo>
                    <a:pt x="8" y="83"/>
                  </a:lnTo>
                  <a:lnTo>
                    <a:pt x="8" y="83"/>
                  </a:lnTo>
                  <a:lnTo>
                    <a:pt x="16" y="63"/>
                  </a:lnTo>
                  <a:lnTo>
                    <a:pt x="26" y="42"/>
                  </a:lnTo>
                  <a:lnTo>
                    <a:pt x="26" y="42"/>
                  </a:lnTo>
                  <a:lnTo>
                    <a:pt x="28" y="37"/>
                  </a:lnTo>
                  <a:lnTo>
                    <a:pt x="31" y="33"/>
                  </a:lnTo>
                  <a:lnTo>
                    <a:pt x="38" y="25"/>
                  </a:lnTo>
                  <a:lnTo>
                    <a:pt x="46" y="15"/>
                  </a:lnTo>
                  <a:lnTo>
                    <a:pt x="52" y="7"/>
                  </a:lnTo>
                  <a:lnTo>
                    <a:pt x="52" y="7"/>
                  </a:lnTo>
                  <a:lnTo>
                    <a:pt x="53" y="5"/>
                  </a:lnTo>
                  <a:lnTo>
                    <a:pt x="52" y="3"/>
                  </a:lnTo>
                  <a:lnTo>
                    <a:pt x="52" y="2"/>
                  </a:lnTo>
                  <a:lnTo>
                    <a:pt x="50" y="0"/>
                  </a:lnTo>
                  <a:lnTo>
                    <a:pt x="49" y="0"/>
                  </a:lnTo>
                  <a:lnTo>
                    <a:pt x="47" y="0"/>
                  </a:lnTo>
                  <a:lnTo>
                    <a:pt x="45" y="1"/>
                  </a:lnTo>
                  <a:lnTo>
                    <a:pt x="44" y="2"/>
                  </a:lnTo>
                  <a:lnTo>
                    <a:pt x="44"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56" name="chenying0907 826"/>
            <p:cNvSpPr>
              <a:spLocks/>
            </p:cNvSpPr>
            <p:nvPr/>
          </p:nvSpPr>
          <p:spPr bwMode="auto">
            <a:xfrm>
              <a:off x="6746875" y="1463675"/>
              <a:ext cx="23813" cy="41275"/>
            </a:xfrm>
            <a:custGeom>
              <a:avLst/>
              <a:gdLst/>
              <a:ahLst/>
              <a:cxnLst>
                <a:cxn ang="0">
                  <a:pos x="39" y="1"/>
                </a:cxn>
                <a:cxn ang="0">
                  <a:pos x="39" y="1"/>
                </a:cxn>
                <a:cxn ang="0">
                  <a:pos x="32" y="10"/>
                </a:cxn>
                <a:cxn ang="0">
                  <a:pos x="27" y="18"/>
                </a:cxn>
                <a:cxn ang="0">
                  <a:pos x="22" y="27"/>
                </a:cxn>
                <a:cxn ang="0">
                  <a:pos x="18" y="35"/>
                </a:cxn>
                <a:cxn ang="0">
                  <a:pos x="9" y="54"/>
                </a:cxn>
                <a:cxn ang="0">
                  <a:pos x="5" y="63"/>
                </a:cxn>
                <a:cxn ang="0">
                  <a:pos x="0" y="73"/>
                </a:cxn>
                <a:cxn ang="0">
                  <a:pos x="0" y="73"/>
                </a:cxn>
                <a:cxn ang="0">
                  <a:pos x="0" y="74"/>
                </a:cxn>
                <a:cxn ang="0">
                  <a:pos x="0" y="76"/>
                </a:cxn>
                <a:cxn ang="0">
                  <a:pos x="1" y="78"/>
                </a:cxn>
                <a:cxn ang="0">
                  <a:pos x="2" y="79"/>
                </a:cxn>
                <a:cxn ang="0">
                  <a:pos x="3" y="79"/>
                </a:cxn>
                <a:cxn ang="0">
                  <a:pos x="5" y="79"/>
                </a:cxn>
                <a:cxn ang="0">
                  <a:pos x="7" y="79"/>
                </a:cxn>
                <a:cxn ang="0">
                  <a:pos x="8" y="77"/>
                </a:cxn>
                <a:cxn ang="0">
                  <a:pos x="8" y="77"/>
                </a:cxn>
                <a:cxn ang="0">
                  <a:pos x="13" y="68"/>
                </a:cxn>
                <a:cxn ang="0">
                  <a:pos x="18" y="59"/>
                </a:cxn>
                <a:cxn ang="0">
                  <a:pos x="26" y="42"/>
                </a:cxn>
                <a:cxn ang="0">
                  <a:pos x="30" y="32"/>
                </a:cxn>
                <a:cxn ang="0">
                  <a:pos x="34" y="24"/>
                </a:cxn>
                <a:cxn ang="0">
                  <a:pos x="39" y="16"/>
                </a:cxn>
                <a:cxn ang="0">
                  <a:pos x="45" y="8"/>
                </a:cxn>
                <a:cxn ang="0">
                  <a:pos x="45" y="8"/>
                </a:cxn>
                <a:cxn ang="0">
                  <a:pos x="46" y="6"/>
                </a:cxn>
                <a:cxn ang="0">
                  <a:pos x="46" y="4"/>
                </a:cxn>
                <a:cxn ang="0">
                  <a:pos x="46" y="3"/>
                </a:cxn>
                <a:cxn ang="0">
                  <a:pos x="45" y="1"/>
                </a:cxn>
                <a:cxn ang="0">
                  <a:pos x="44" y="0"/>
                </a:cxn>
                <a:cxn ang="0">
                  <a:pos x="42" y="0"/>
                </a:cxn>
                <a:cxn ang="0">
                  <a:pos x="40" y="0"/>
                </a:cxn>
                <a:cxn ang="0">
                  <a:pos x="39" y="1"/>
                </a:cxn>
                <a:cxn ang="0">
                  <a:pos x="39" y="1"/>
                </a:cxn>
              </a:cxnLst>
              <a:rect l="0" t="0" r="r" b="b"/>
              <a:pathLst>
                <a:path w="46" h="79">
                  <a:moveTo>
                    <a:pt x="39" y="1"/>
                  </a:moveTo>
                  <a:lnTo>
                    <a:pt x="39" y="1"/>
                  </a:lnTo>
                  <a:lnTo>
                    <a:pt x="32" y="10"/>
                  </a:lnTo>
                  <a:lnTo>
                    <a:pt x="27" y="18"/>
                  </a:lnTo>
                  <a:lnTo>
                    <a:pt x="22" y="27"/>
                  </a:lnTo>
                  <a:lnTo>
                    <a:pt x="18" y="35"/>
                  </a:lnTo>
                  <a:lnTo>
                    <a:pt x="9" y="54"/>
                  </a:lnTo>
                  <a:lnTo>
                    <a:pt x="5" y="63"/>
                  </a:lnTo>
                  <a:lnTo>
                    <a:pt x="0" y="73"/>
                  </a:lnTo>
                  <a:lnTo>
                    <a:pt x="0" y="73"/>
                  </a:lnTo>
                  <a:lnTo>
                    <a:pt x="0" y="74"/>
                  </a:lnTo>
                  <a:lnTo>
                    <a:pt x="0" y="76"/>
                  </a:lnTo>
                  <a:lnTo>
                    <a:pt x="1" y="78"/>
                  </a:lnTo>
                  <a:lnTo>
                    <a:pt x="2" y="79"/>
                  </a:lnTo>
                  <a:lnTo>
                    <a:pt x="3" y="79"/>
                  </a:lnTo>
                  <a:lnTo>
                    <a:pt x="5" y="79"/>
                  </a:lnTo>
                  <a:lnTo>
                    <a:pt x="7" y="79"/>
                  </a:lnTo>
                  <a:lnTo>
                    <a:pt x="8" y="77"/>
                  </a:lnTo>
                  <a:lnTo>
                    <a:pt x="8" y="77"/>
                  </a:lnTo>
                  <a:lnTo>
                    <a:pt x="13" y="68"/>
                  </a:lnTo>
                  <a:lnTo>
                    <a:pt x="18" y="59"/>
                  </a:lnTo>
                  <a:lnTo>
                    <a:pt x="26" y="42"/>
                  </a:lnTo>
                  <a:lnTo>
                    <a:pt x="30" y="32"/>
                  </a:lnTo>
                  <a:lnTo>
                    <a:pt x="34" y="24"/>
                  </a:lnTo>
                  <a:lnTo>
                    <a:pt x="39" y="16"/>
                  </a:lnTo>
                  <a:lnTo>
                    <a:pt x="45" y="8"/>
                  </a:lnTo>
                  <a:lnTo>
                    <a:pt x="45" y="8"/>
                  </a:lnTo>
                  <a:lnTo>
                    <a:pt x="46" y="6"/>
                  </a:lnTo>
                  <a:lnTo>
                    <a:pt x="46" y="4"/>
                  </a:lnTo>
                  <a:lnTo>
                    <a:pt x="46" y="3"/>
                  </a:lnTo>
                  <a:lnTo>
                    <a:pt x="45" y="1"/>
                  </a:lnTo>
                  <a:lnTo>
                    <a:pt x="44" y="0"/>
                  </a:lnTo>
                  <a:lnTo>
                    <a:pt x="42" y="0"/>
                  </a:lnTo>
                  <a:lnTo>
                    <a:pt x="40" y="0"/>
                  </a:lnTo>
                  <a:lnTo>
                    <a:pt x="39" y="1"/>
                  </a:lnTo>
                  <a:lnTo>
                    <a:pt x="39"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57" name="chenying0907 827"/>
            <p:cNvSpPr>
              <a:spLocks/>
            </p:cNvSpPr>
            <p:nvPr/>
          </p:nvSpPr>
          <p:spPr bwMode="auto">
            <a:xfrm>
              <a:off x="6792913" y="1493838"/>
              <a:ext cx="9525" cy="7938"/>
            </a:xfrm>
            <a:custGeom>
              <a:avLst/>
              <a:gdLst/>
              <a:ahLst/>
              <a:cxnLst>
                <a:cxn ang="0">
                  <a:pos x="8" y="1"/>
                </a:cxn>
                <a:cxn ang="0">
                  <a:pos x="2" y="8"/>
                </a:cxn>
                <a:cxn ang="0">
                  <a:pos x="2" y="8"/>
                </a:cxn>
                <a:cxn ang="0">
                  <a:pos x="1" y="9"/>
                </a:cxn>
                <a:cxn ang="0">
                  <a:pos x="0" y="11"/>
                </a:cxn>
                <a:cxn ang="0">
                  <a:pos x="1" y="13"/>
                </a:cxn>
                <a:cxn ang="0">
                  <a:pos x="2" y="14"/>
                </a:cxn>
                <a:cxn ang="0">
                  <a:pos x="3" y="16"/>
                </a:cxn>
                <a:cxn ang="0">
                  <a:pos x="5" y="16"/>
                </a:cxn>
                <a:cxn ang="0">
                  <a:pos x="7" y="16"/>
                </a:cxn>
                <a:cxn ang="0">
                  <a:pos x="8" y="14"/>
                </a:cxn>
                <a:cxn ang="0">
                  <a:pos x="14" y="8"/>
                </a:cxn>
                <a:cxn ang="0">
                  <a:pos x="14" y="8"/>
                </a:cxn>
                <a:cxn ang="0">
                  <a:pos x="15" y="6"/>
                </a:cxn>
                <a:cxn ang="0">
                  <a:pos x="16" y="5"/>
                </a:cxn>
                <a:cxn ang="0">
                  <a:pos x="15" y="3"/>
                </a:cxn>
                <a:cxn ang="0">
                  <a:pos x="14" y="1"/>
                </a:cxn>
                <a:cxn ang="0">
                  <a:pos x="13" y="0"/>
                </a:cxn>
                <a:cxn ang="0">
                  <a:pos x="11" y="0"/>
                </a:cxn>
                <a:cxn ang="0">
                  <a:pos x="9" y="0"/>
                </a:cxn>
                <a:cxn ang="0">
                  <a:pos x="8" y="1"/>
                </a:cxn>
                <a:cxn ang="0">
                  <a:pos x="8" y="1"/>
                </a:cxn>
              </a:cxnLst>
              <a:rect l="0" t="0" r="r" b="b"/>
              <a:pathLst>
                <a:path w="16" h="16">
                  <a:moveTo>
                    <a:pt x="8" y="1"/>
                  </a:moveTo>
                  <a:lnTo>
                    <a:pt x="2" y="8"/>
                  </a:lnTo>
                  <a:lnTo>
                    <a:pt x="2" y="8"/>
                  </a:lnTo>
                  <a:lnTo>
                    <a:pt x="1" y="9"/>
                  </a:lnTo>
                  <a:lnTo>
                    <a:pt x="0" y="11"/>
                  </a:lnTo>
                  <a:lnTo>
                    <a:pt x="1" y="13"/>
                  </a:lnTo>
                  <a:lnTo>
                    <a:pt x="2" y="14"/>
                  </a:lnTo>
                  <a:lnTo>
                    <a:pt x="3" y="16"/>
                  </a:lnTo>
                  <a:lnTo>
                    <a:pt x="5" y="16"/>
                  </a:lnTo>
                  <a:lnTo>
                    <a:pt x="7" y="16"/>
                  </a:lnTo>
                  <a:lnTo>
                    <a:pt x="8" y="14"/>
                  </a:lnTo>
                  <a:lnTo>
                    <a:pt x="14" y="8"/>
                  </a:lnTo>
                  <a:lnTo>
                    <a:pt x="14" y="8"/>
                  </a:lnTo>
                  <a:lnTo>
                    <a:pt x="15" y="6"/>
                  </a:lnTo>
                  <a:lnTo>
                    <a:pt x="16" y="5"/>
                  </a:lnTo>
                  <a:lnTo>
                    <a:pt x="15" y="3"/>
                  </a:lnTo>
                  <a:lnTo>
                    <a:pt x="14" y="1"/>
                  </a:lnTo>
                  <a:lnTo>
                    <a:pt x="13" y="0"/>
                  </a:lnTo>
                  <a:lnTo>
                    <a:pt x="11" y="0"/>
                  </a:lnTo>
                  <a:lnTo>
                    <a:pt x="9" y="0"/>
                  </a:lnTo>
                  <a:lnTo>
                    <a:pt x="8" y="1"/>
                  </a:lnTo>
                  <a:lnTo>
                    <a:pt x="8"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58" name="chenying0907 828"/>
            <p:cNvSpPr>
              <a:spLocks noEditPoints="1"/>
            </p:cNvSpPr>
            <p:nvPr/>
          </p:nvSpPr>
          <p:spPr bwMode="auto">
            <a:xfrm>
              <a:off x="6208713" y="1243013"/>
              <a:ext cx="706438" cy="620713"/>
            </a:xfrm>
            <a:custGeom>
              <a:avLst/>
              <a:gdLst/>
              <a:ahLst/>
              <a:cxnLst>
                <a:cxn ang="0">
                  <a:pos x="1208" y="1175"/>
                </a:cxn>
                <a:cxn ang="0">
                  <a:pos x="1095" y="1131"/>
                </a:cxn>
                <a:cxn ang="0">
                  <a:pos x="938" y="1062"/>
                </a:cxn>
                <a:cxn ang="0">
                  <a:pos x="899" y="1051"/>
                </a:cxn>
                <a:cxn ang="0">
                  <a:pos x="728" y="1088"/>
                </a:cxn>
                <a:cxn ang="0">
                  <a:pos x="531" y="1080"/>
                </a:cxn>
                <a:cxn ang="0">
                  <a:pos x="322" y="1026"/>
                </a:cxn>
                <a:cxn ang="0">
                  <a:pos x="161" y="920"/>
                </a:cxn>
                <a:cxn ang="0">
                  <a:pos x="51" y="762"/>
                </a:cxn>
                <a:cxn ang="0">
                  <a:pos x="8" y="609"/>
                </a:cxn>
                <a:cxn ang="0">
                  <a:pos x="4" y="424"/>
                </a:cxn>
                <a:cxn ang="0">
                  <a:pos x="39" y="285"/>
                </a:cxn>
                <a:cxn ang="0">
                  <a:pos x="97" y="185"/>
                </a:cxn>
                <a:cxn ang="0">
                  <a:pos x="167" y="114"/>
                </a:cxn>
                <a:cxn ang="0">
                  <a:pos x="255" y="62"/>
                </a:cxn>
                <a:cxn ang="0">
                  <a:pos x="439" y="14"/>
                </a:cxn>
                <a:cxn ang="0">
                  <a:pos x="700" y="5"/>
                </a:cxn>
                <a:cxn ang="0">
                  <a:pos x="714" y="7"/>
                </a:cxn>
                <a:cxn ang="0">
                  <a:pos x="803" y="0"/>
                </a:cxn>
                <a:cxn ang="0">
                  <a:pos x="994" y="43"/>
                </a:cxn>
                <a:cxn ang="0">
                  <a:pos x="1175" y="156"/>
                </a:cxn>
                <a:cxn ang="0">
                  <a:pos x="1247" y="243"/>
                </a:cxn>
                <a:cxn ang="0">
                  <a:pos x="1289" y="328"/>
                </a:cxn>
                <a:cxn ang="0">
                  <a:pos x="1324" y="456"/>
                </a:cxn>
                <a:cxn ang="0">
                  <a:pos x="1336" y="593"/>
                </a:cxn>
                <a:cxn ang="0">
                  <a:pos x="1319" y="726"/>
                </a:cxn>
                <a:cxn ang="0">
                  <a:pos x="1266" y="842"/>
                </a:cxn>
                <a:cxn ang="0">
                  <a:pos x="1204" y="907"/>
                </a:cxn>
                <a:cxn ang="0">
                  <a:pos x="1205" y="990"/>
                </a:cxn>
                <a:cxn ang="0">
                  <a:pos x="1239" y="1150"/>
                </a:cxn>
                <a:cxn ang="0">
                  <a:pos x="1234" y="1167"/>
                </a:cxn>
                <a:cxn ang="0">
                  <a:pos x="912" y="999"/>
                </a:cxn>
                <a:cxn ang="0">
                  <a:pos x="967" y="1032"/>
                </a:cxn>
                <a:cxn ang="0">
                  <a:pos x="1119" y="1098"/>
                </a:cxn>
                <a:cxn ang="0">
                  <a:pos x="1181" y="1067"/>
                </a:cxn>
                <a:cxn ang="0">
                  <a:pos x="1156" y="912"/>
                </a:cxn>
                <a:cxn ang="0">
                  <a:pos x="1170" y="893"/>
                </a:cxn>
                <a:cxn ang="0">
                  <a:pos x="1193" y="864"/>
                </a:cxn>
                <a:cxn ang="0">
                  <a:pos x="1262" y="762"/>
                </a:cxn>
                <a:cxn ang="0">
                  <a:pos x="1294" y="636"/>
                </a:cxn>
                <a:cxn ang="0">
                  <a:pos x="1293" y="502"/>
                </a:cxn>
                <a:cxn ang="0">
                  <a:pos x="1265" y="373"/>
                </a:cxn>
                <a:cxn ang="0">
                  <a:pos x="1214" y="265"/>
                </a:cxn>
                <a:cxn ang="0">
                  <a:pos x="1124" y="168"/>
                </a:cxn>
                <a:cxn ang="0">
                  <a:pos x="962" y="75"/>
                </a:cxn>
                <a:cxn ang="0">
                  <a:pos x="786" y="39"/>
                </a:cxn>
                <a:cxn ang="0">
                  <a:pos x="705" y="49"/>
                </a:cxn>
                <a:cxn ang="0">
                  <a:pos x="686" y="45"/>
                </a:cxn>
                <a:cxn ang="0">
                  <a:pos x="459" y="52"/>
                </a:cxn>
                <a:cxn ang="0">
                  <a:pos x="295" y="89"/>
                </a:cxn>
                <a:cxn ang="0">
                  <a:pos x="184" y="153"/>
                </a:cxn>
                <a:cxn ang="0">
                  <a:pos x="109" y="238"/>
                </a:cxn>
                <a:cxn ang="0">
                  <a:pos x="62" y="340"/>
                </a:cxn>
                <a:cxn ang="0">
                  <a:pos x="40" y="448"/>
                </a:cxn>
                <a:cxn ang="0">
                  <a:pos x="55" y="647"/>
                </a:cxn>
                <a:cxn ang="0">
                  <a:pos x="121" y="805"/>
                </a:cxn>
                <a:cxn ang="0">
                  <a:pos x="251" y="941"/>
                </a:cxn>
                <a:cxn ang="0">
                  <a:pos x="434" y="1017"/>
                </a:cxn>
                <a:cxn ang="0">
                  <a:pos x="592" y="1043"/>
                </a:cxn>
                <a:cxn ang="0">
                  <a:pos x="736" y="1045"/>
                </a:cxn>
                <a:cxn ang="0">
                  <a:pos x="890" y="1012"/>
                </a:cxn>
                <a:cxn ang="0">
                  <a:pos x="900" y="1005"/>
                </a:cxn>
              </a:cxnLst>
              <a:rect l="0" t="0" r="r" b="b"/>
              <a:pathLst>
                <a:path w="1336" h="1175">
                  <a:moveTo>
                    <a:pt x="1214" y="1175"/>
                  </a:moveTo>
                  <a:lnTo>
                    <a:pt x="1214" y="1175"/>
                  </a:lnTo>
                  <a:lnTo>
                    <a:pt x="1210" y="1175"/>
                  </a:lnTo>
                  <a:lnTo>
                    <a:pt x="1209" y="1175"/>
                  </a:lnTo>
                  <a:lnTo>
                    <a:pt x="1208" y="1175"/>
                  </a:lnTo>
                  <a:lnTo>
                    <a:pt x="1208" y="1175"/>
                  </a:lnTo>
                  <a:lnTo>
                    <a:pt x="1202" y="1174"/>
                  </a:lnTo>
                  <a:lnTo>
                    <a:pt x="1198" y="1173"/>
                  </a:lnTo>
                  <a:lnTo>
                    <a:pt x="1198" y="1173"/>
                  </a:lnTo>
                  <a:lnTo>
                    <a:pt x="1172" y="1162"/>
                  </a:lnTo>
                  <a:lnTo>
                    <a:pt x="1147" y="1152"/>
                  </a:lnTo>
                  <a:lnTo>
                    <a:pt x="1095" y="1131"/>
                  </a:lnTo>
                  <a:lnTo>
                    <a:pt x="1095" y="1131"/>
                  </a:lnTo>
                  <a:lnTo>
                    <a:pt x="1050" y="1113"/>
                  </a:lnTo>
                  <a:lnTo>
                    <a:pt x="1005" y="1095"/>
                  </a:lnTo>
                  <a:lnTo>
                    <a:pt x="982" y="1084"/>
                  </a:lnTo>
                  <a:lnTo>
                    <a:pt x="960" y="1073"/>
                  </a:lnTo>
                  <a:lnTo>
                    <a:pt x="938" y="1062"/>
                  </a:lnTo>
                  <a:lnTo>
                    <a:pt x="918" y="1048"/>
                  </a:lnTo>
                  <a:lnTo>
                    <a:pt x="911" y="1044"/>
                  </a:lnTo>
                  <a:lnTo>
                    <a:pt x="904" y="1048"/>
                  </a:lnTo>
                  <a:lnTo>
                    <a:pt x="904" y="1048"/>
                  </a:lnTo>
                  <a:lnTo>
                    <a:pt x="899" y="1051"/>
                  </a:lnTo>
                  <a:lnTo>
                    <a:pt x="899" y="1051"/>
                  </a:lnTo>
                  <a:lnTo>
                    <a:pt x="873" y="1061"/>
                  </a:lnTo>
                  <a:lnTo>
                    <a:pt x="847" y="1068"/>
                  </a:lnTo>
                  <a:lnTo>
                    <a:pt x="819" y="1075"/>
                  </a:lnTo>
                  <a:lnTo>
                    <a:pt x="789" y="1080"/>
                  </a:lnTo>
                  <a:lnTo>
                    <a:pt x="759" y="1084"/>
                  </a:lnTo>
                  <a:lnTo>
                    <a:pt x="728" y="1088"/>
                  </a:lnTo>
                  <a:lnTo>
                    <a:pt x="696" y="1090"/>
                  </a:lnTo>
                  <a:lnTo>
                    <a:pt x="664" y="1090"/>
                  </a:lnTo>
                  <a:lnTo>
                    <a:pt x="664" y="1090"/>
                  </a:lnTo>
                  <a:lnTo>
                    <a:pt x="620" y="1089"/>
                  </a:lnTo>
                  <a:lnTo>
                    <a:pt x="576" y="1086"/>
                  </a:lnTo>
                  <a:lnTo>
                    <a:pt x="531" y="1080"/>
                  </a:lnTo>
                  <a:lnTo>
                    <a:pt x="488" y="1073"/>
                  </a:lnTo>
                  <a:lnTo>
                    <a:pt x="445" y="1064"/>
                  </a:lnTo>
                  <a:lnTo>
                    <a:pt x="402" y="1052"/>
                  </a:lnTo>
                  <a:lnTo>
                    <a:pt x="361" y="1040"/>
                  </a:lnTo>
                  <a:lnTo>
                    <a:pt x="322" y="1026"/>
                  </a:lnTo>
                  <a:lnTo>
                    <a:pt x="322" y="1026"/>
                  </a:lnTo>
                  <a:lnTo>
                    <a:pt x="292" y="1012"/>
                  </a:lnTo>
                  <a:lnTo>
                    <a:pt x="263" y="997"/>
                  </a:lnTo>
                  <a:lnTo>
                    <a:pt x="235" y="980"/>
                  </a:lnTo>
                  <a:lnTo>
                    <a:pt x="209" y="962"/>
                  </a:lnTo>
                  <a:lnTo>
                    <a:pt x="184" y="942"/>
                  </a:lnTo>
                  <a:lnTo>
                    <a:pt x="161" y="920"/>
                  </a:lnTo>
                  <a:lnTo>
                    <a:pt x="138" y="898"/>
                  </a:lnTo>
                  <a:lnTo>
                    <a:pt x="117" y="873"/>
                  </a:lnTo>
                  <a:lnTo>
                    <a:pt x="99" y="847"/>
                  </a:lnTo>
                  <a:lnTo>
                    <a:pt x="81" y="820"/>
                  </a:lnTo>
                  <a:lnTo>
                    <a:pt x="66" y="792"/>
                  </a:lnTo>
                  <a:lnTo>
                    <a:pt x="51" y="762"/>
                  </a:lnTo>
                  <a:lnTo>
                    <a:pt x="39" y="732"/>
                  </a:lnTo>
                  <a:lnTo>
                    <a:pt x="28" y="700"/>
                  </a:lnTo>
                  <a:lnTo>
                    <a:pt x="19" y="668"/>
                  </a:lnTo>
                  <a:lnTo>
                    <a:pt x="12" y="634"/>
                  </a:lnTo>
                  <a:lnTo>
                    <a:pt x="12" y="634"/>
                  </a:lnTo>
                  <a:lnTo>
                    <a:pt x="8" y="609"/>
                  </a:lnTo>
                  <a:lnTo>
                    <a:pt x="5" y="582"/>
                  </a:lnTo>
                  <a:lnTo>
                    <a:pt x="2" y="554"/>
                  </a:lnTo>
                  <a:lnTo>
                    <a:pt x="1" y="524"/>
                  </a:lnTo>
                  <a:lnTo>
                    <a:pt x="0" y="492"/>
                  </a:lnTo>
                  <a:lnTo>
                    <a:pt x="1" y="459"/>
                  </a:lnTo>
                  <a:lnTo>
                    <a:pt x="4" y="424"/>
                  </a:lnTo>
                  <a:lnTo>
                    <a:pt x="9" y="389"/>
                  </a:lnTo>
                  <a:lnTo>
                    <a:pt x="16" y="354"/>
                  </a:lnTo>
                  <a:lnTo>
                    <a:pt x="21" y="337"/>
                  </a:lnTo>
                  <a:lnTo>
                    <a:pt x="26" y="320"/>
                  </a:lnTo>
                  <a:lnTo>
                    <a:pt x="33" y="303"/>
                  </a:lnTo>
                  <a:lnTo>
                    <a:pt x="39" y="285"/>
                  </a:lnTo>
                  <a:lnTo>
                    <a:pt x="46" y="267"/>
                  </a:lnTo>
                  <a:lnTo>
                    <a:pt x="54" y="251"/>
                  </a:lnTo>
                  <a:lnTo>
                    <a:pt x="64" y="234"/>
                  </a:lnTo>
                  <a:lnTo>
                    <a:pt x="74" y="218"/>
                  </a:lnTo>
                  <a:lnTo>
                    <a:pt x="84" y="201"/>
                  </a:lnTo>
                  <a:lnTo>
                    <a:pt x="97" y="185"/>
                  </a:lnTo>
                  <a:lnTo>
                    <a:pt x="109" y="169"/>
                  </a:lnTo>
                  <a:lnTo>
                    <a:pt x="123" y="154"/>
                  </a:lnTo>
                  <a:lnTo>
                    <a:pt x="138" y="139"/>
                  </a:lnTo>
                  <a:lnTo>
                    <a:pt x="153" y="125"/>
                  </a:lnTo>
                  <a:lnTo>
                    <a:pt x="153" y="125"/>
                  </a:lnTo>
                  <a:lnTo>
                    <a:pt x="167" y="114"/>
                  </a:lnTo>
                  <a:lnTo>
                    <a:pt x="180" y="103"/>
                  </a:lnTo>
                  <a:lnTo>
                    <a:pt x="195" y="94"/>
                  </a:lnTo>
                  <a:lnTo>
                    <a:pt x="209" y="86"/>
                  </a:lnTo>
                  <a:lnTo>
                    <a:pt x="224" y="76"/>
                  </a:lnTo>
                  <a:lnTo>
                    <a:pt x="239" y="69"/>
                  </a:lnTo>
                  <a:lnTo>
                    <a:pt x="255" y="62"/>
                  </a:lnTo>
                  <a:lnTo>
                    <a:pt x="270" y="56"/>
                  </a:lnTo>
                  <a:lnTo>
                    <a:pt x="303" y="43"/>
                  </a:lnTo>
                  <a:lnTo>
                    <a:pt x="336" y="34"/>
                  </a:lnTo>
                  <a:lnTo>
                    <a:pt x="369" y="26"/>
                  </a:lnTo>
                  <a:lnTo>
                    <a:pt x="403" y="20"/>
                  </a:lnTo>
                  <a:lnTo>
                    <a:pt x="439" y="14"/>
                  </a:lnTo>
                  <a:lnTo>
                    <a:pt x="473" y="11"/>
                  </a:lnTo>
                  <a:lnTo>
                    <a:pt x="507" y="8"/>
                  </a:lnTo>
                  <a:lnTo>
                    <a:pt x="541" y="6"/>
                  </a:lnTo>
                  <a:lnTo>
                    <a:pt x="607" y="5"/>
                  </a:lnTo>
                  <a:lnTo>
                    <a:pt x="669" y="5"/>
                  </a:lnTo>
                  <a:lnTo>
                    <a:pt x="700" y="5"/>
                  </a:lnTo>
                  <a:lnTo>
                    <a:pt x="700" y="5"/>
                  </a:lnTo>
                  <a:lnTo>
                    <a:pt x="704" y="5"/>
                  </a:lnTo>
                  <a:lnTo>
                    <a:pt x="708" y="6"/>
                  </a:lnTo>
                  <a:lnTo>
                    <a:pt x="711" y="7"/>
                  </a:lnTo>
                  <a:lnTo>
                    <a:pt x="714" y="7"/>
                  </a:lnTo>
                  <a:lnTo>
                    <a:pt x="714" y="7"/>
                  </a:lnTo>
                  <a:lnTo>
                    <a:pt x="732" y="4"/>
                  </a:lnTo>
                  <a:lnTo>
                    <a:pt x="749" y="2"/>
                  </a:lnTo>
                  <a:lnTo>
                    <a:pt x="768" y="1"/>
                  </a:lnTo>
                  <a:lnTo>
                    <a:pt x="787" y="0"/>
                  </a:lnTo>
                  <a:lnTo>
                    <a:pt x="787" y="0"/>
                  </a:lnTo>
                  <a:lnTo>
                    <a:pt x="803" y="0"/>
                  </a:lnTo>
                  <a:lnTo>
                    <a:pt x="821" y="1"/>
                  </a:lnTo>
                  <a:lnTo>
                    <a:pt x="856" y="5"/>
                  </a:lnTo>
                  <a:lnTo>
                    <a:pt x="891" y="11"/>
                  </a:lnTo>
                  <a:lnTo>
                    <a:pt x="926" y="21"/>
                  </a:lnTo>
                  <a:lnTo>
                    <a:pt x="960" y="31"/>
                  </a:lnTo>
                  <a:lnTo>
                    <a:pt x="994" y="43"/>
                  </a:lnTo>
                  <a:lnTo>
                    <a:pt x="1028" y="59"/>
                  </a:lnTo>
                  <a:lnTo>
                    <a:pt x="1060" y="75"/>
                  </a:lnTo>
                  <a:lnTo>
                    <a:pt x="1091" y="93"/>
                  </a:lnTo>
                  <a:lnTo>
                    <a:pt x="1121" y="112"/>
                  </a:lnTo>
                  <a:lnTo>
                    <a:pt x="1149" y="134"/>
                  </a:lnTo>
                  <a:lnTo>
                    <a:pt x="1175" y="156"/>
                  </a:lnTo>
                  <a:lnTo>
                    <a:pt x="1199" y="180"/>
                  </a:lnTo>
                  <a:lnTo>
                    <a:pt x="1210" y="192"/>
                  </a:lnTo>
                  <a:lnTo>
                    <a:pt x="1220" y="204"/>
                  </a:lnTo>
                  <a:lnTo>
                    <a:pt x="1230" y="217"/>
                  </a:lnTo>
                  <a:lnTo>
                    <a:pt x="1239" y="229"/>
                  </a:lnTo>
                  <a:lnTo>
                    <a:pt x="1247" y="243"/>
                  </a:lnTo>
                  <a:lnTo>
                    <a:pt x="1256" y="255"/>
                  </a:lnTo>
                  <a:lnTo>
                    <a:pt x="1256" y="255"/>
                  </a:lnTo>
                  <a:lnTo>
                    <a:pt x="1264" y="273"/>
                  </a:lnTo>
                  <a:lnTo>
                    <a:pt x="1272" y="290"/>
                  </a:lnTo>
                  <a:lnTo>
                    <a:pt x="1280" y="310"/>
                  </a:lnTo>
                  <a:lnTo>
                    <a:pt x="1289" y="328"/>
                  </a:lnTo>
                  <a:lnTo>
                    <a:pt x="1296" y="349"/>
                  </a:lnTo>
                  <a:lnTo>
                    <a:pt x="1302" y="370"/>
                  </a:lnTo>
                  <a:lnTo>
                    <a:pt x="1308" y="390"/>
                  </a:lnTo>
                  <a:lnTo>
                    <a:pt x="1314" y="412"/>
                  </a:lnTo>
                  <a:lnTo>
                    <a:pt x="1320" y="434"/>
                  </a:lnTo>
                  <a:lnTo>
                    <a:pt x="1324" y="456"/>
                  </a:lnTo>
                  <a:lnTo>
                    <a:pt x="1328" y="478"/>
                  </a:lnTo>
                  <a:lnTo>
                    <a:pt x="1331" y="501"/>
                  </a:lnTo>
                  <a:lnTo>
                    <a:pt x="1333" y="524"/>
                  </a:lnTo>
                  <a:lnTo>
                    <a:pt x="1335" y="547"/>
                  </a:lnTo>
                  <a:lnTo>
                    <a:pt x="1336" y="570"/>
                  </a:lnTo>
                  <a:lnTo>
                    <a:pt x="1336" y="593"/>
                  </a:lnTo>
                  <a:lnTo>
                    <a:pt x="1335" y="616"/>
                  </a:lnTo>
                  <a:lnTo>
                    <a:pt x="1334" y="638"/>
                  </a:lnTo>
                  <a:lnTo>
                    <a:pt x="1332" y="660"/>
                  </a:lnTo>
                  <a:lnTo>
                    <a:pt x="1328" y="683"/>
                  </a:lnTo>
                  <a:lnTo>
                    <a:pt x="1324" y="704"/>
                  </a:lnTo>
                  <a:lnTo>
                    <a:pt x="1319" y="726"/>
                  </a:lnTo>
                  <a:lnTo>
                    <a:pt x="1312" y="747"/>
                  </a:lnTo>
                  <a:lnTo>
                    <a:pt x="1305" y="767"/>
                  </a:lnTo>
                  <a:lnTo>
                    <a:pt x="1297" y="787"/>
                  </a:lnTo>
                  <a:lnTo>
                    <a:pt x="1288" y="806"/>
                  </a:lnTo>
                  <a:lnTo>
                    <a:pt x="1277" y="824"/>
                  </a:lnTo>
                  <a:lnTo>
                    <a:pt x="1266" y="842"/>
                  </a:lnTo>
                  <a:lnTo>
                    <a:pt x="1253" y="859"/>
                  </a:lnTo>
                  <a:lnTo>
                    <a:pt x="1239" y="875"/>
                  </a:lnTo>
                  <a:lnTo>
                    <a:pt x="1225" y="890"/>
                  </a:lnTo>
                  <a:lnTo>
                    <a:pt x="1208" y="904"/>
                  </a:lnTo>
                  <a:lnTo>
                    <a:pt x="1208" y="904"/>
                  </a:lnTo>
                  <a:lnTo>
                    <a:pt x="1204" y="907"/>
                  </a:lnTo>
                  <a:lnTo>
                    <a:pt x="1197" y="911"/>
                  </a:lnTo>
                  <a:lnTo>
                    <a:pt x="1197" y="918"/>
                  </a:lnTo>
                  <a:lnTo>
                    <a:pt x="1197" y="918"/>
                  </a:lnTo>
                  <a:lnTo>
                    <a:pt x="1198" y="937"/>
                  </a:lnTo>
                  <a:lnTo>
                    <a:pt x="1200" y="954"/>
                  </a:lnTo>
                  <a:lnTo>
                    <a:pt x="1205" y="990"/>
                  </a:lnTo>
                  <a:lnTo>
                    <a:pt x="1212" y="1026"/>
                  </a:lnTo>
                  <a:lnTo>
                    <a:pt x="1220" y="1061"/>
                  </a:lnTo>
                  <a:lnTo>
                    <a:pt x="1220" y="1061"/>
                  </a:lnTo>
                  <a:lnTo>
                    <a:pt x="1231" y="1104"/>
                  </a:lnTo>
                  <a:lnTo>
                    <a:pt x="1235" y="1127"/>
                  </a:lnTo>
                  <a:lnTo>
                    <a:pt x="1239" y="1150"/>
                  </a:lnTo>
                  <a:lnTo>
                    <a:pt x="1239" y="1150"/>
                  </a:lnTo>
                  <a:lnTo>
                    <a:pt x="1239" y="1154"/>
                  </a:lnTo>
                  <a:lnTo>
                    <a:pt x="1238" y="1159"/>
                  </a:lnTo>
                  <a:lnTo>
                    <a:pt x="1236" y="1163"/>
                  </a:lnTo>
                  <a:lnTo>
                    <a:pt x="1234" y="1167"/>
                  </a:lnTo>
                  <a:lnTo>
                    <a:pt x="1234" y="1167"/>
                  </a:lnTo>
                  <a:lnTo>
                    <a:pt x="1230" y="1170"/>
                  </a:lnTo>
                  <a:lnTo>
                    <a:pt x="1225" y="1173"/>
                  </a:lnTo>
                  <a:lnTo>
                    <a:pt x="1219" y="1175"/>
                  </a:lnTo>
                  <a:lnTo>
                    <a:pt x="1214" y="1175"/>
                  </a:lnTo>
                  <a:lnTo>
                    <a:pt x="1214" y="1175"/>
                  </a:lnTo>
                  <a:close/>
                  <a:moveTo>
                    <a:pt x="912" y="999"/>
                  </a:moveTo>
                  <a:lnTo>
                    <a:pt x="912" y="999"/>
                  </a:lnTo>
                  <a:lnTo>
                    <a:pt x="916" y="1000"/>
                  </a:lnTo>
                  <a:lnTo>
                    <a:pt x="920" y="1003"/>
                  </a:lnTo>
                  <a:lnTo>
                    <a:pt x="920" y="1003"/>
                  </a:lnTo>
                  <a:lnTo>
                    <a:pt x="944" y="1018"/>
                  </a:lnTo>
                  <a:lnTo>
                    <a:pt x="967" y="1032"/>
                  </a:lnTo>
                  <a:lnTo>
                    <a:pt x="992" y="1045"/>
                  </a:lnTo>
                  <a:lnTo>
                    <a:pt x="1017" y="1057"/>
                  </a:lnTo>
                  <a:lnTo>
                    <a:pt x="1043" y="1068"/>
                  </a:lnTo>
                  <a:lnTo>
                    <a:pt x="1069" y="1078"/>
                  </a:lnTo>
                  <a:lnTo>
                    <a:pt x="1119" y="1098"/>
                  </a:lnTo>
                  <a:lnTo>
                    <a:pt x="1119" y="1098"/>
                  </a:lnTo>
                  <a:lnTo>
                    <a:pt x="1173" y="1120"/>
                  </a:lnTo>
                  <a:lnTo>
                    <a:pt x="1195" y="1128"/>
                  </a:lnTo>
                  <a:lnTo>
                    <a:pt x="1189" y="1105"/>
                  </a:lnTo>
                  <a:lnTo>
                    <a:pt x="1189" y="1105"/>
                  </a:lnTo>
                  <a:lnTo>
                    <a:pt x="1181" y="1067"/>
                  </a:lnTo>
                  <a:lnTo>
                    <a:pt x="1181" y="1067"/>
                  </a:lnTo>
                  <a:lnTo>
                    <a:pt x="1172" y="1029"/>
                  </a:lnTo>
                  <a:lnTo>
                    <a:pt x="1165" y="990"/>
                  </a:lnTo>
                  <a:lnTo>
                    <a:pt x="1162" y="971"/>
                  </a:lnTo>
                  <a:lnTo>
                    <a:pt x="1158" y="951"/>
                  </a:lnTo>
                  <a:lnTo>
                    <a:pt x="1157" y="932"/>
                  </a:lnTo>
                  <a:lnTo>
                    <a:pt x="1156" y="912"/>
                  </a:lnTo>
                  <a:lnTo>
                    <a:pt x="1156" y="912"/>
                  </a:lnTo>
                  <a:lnTo>
                    <a:pt x="1156" y="907"/>
                  </a:lnTo>
                  <a:lnTo>
                    <a:pt x="1158" y="903"/>
                  </a:lnTo>
                  <a:lnTo>
                    <a:pt x="1161" y="899"/>
                  </a:lnTo>
                  <a:lnTo>
                    <a:pt x="1165" y="896"/>
                  </a:lnTo>
                  <a:lnTo>
                    <a:pt x="1170" y="893"/>
                  </a:lnTo>
                  <a:lnTo>
                    <a:pt x="1171" y="887"/>
                  </a:lnTo>
                  <a:lnTo>
                    <a:pt x="1171" y="887"/>
                  </a:lnTo>
                  <a:lnTo>
                    <a:pt x="1173" y="882"/>
                  </a:lnTo>
                  <a:lnTo>
                    <a:pt x="1177" y="878"/>
                  </a:lnTo>
                  <a:lnTo>
                    <a:pt x="1177" y="878"/>
                  </a:lnTo>
                  <a:lnTo>
                    <a:pt x="1193" y="864"/>
                  </a:lnTo>
                  <a:lnTo>
                    <a:pt x="1207" y="849"/>
                  </a:lnTo>
                  <a:lnTo>
                    <a:pt x="1220" y="833"/>
                  </a:lnTo>
                  <a:lnTo>
                    <a:pt x="1233" y="817"/>
                  </a:lnTo>
                  <a:lnTo>
                    <a:pt x="1243" y="799"/>
                  </a:lnTo>
                  <a:lnTo>
                    <a:pt x="1253" y="782"/>
                  </a:lnTo>
                  <a:lnTo>
                    <a:pt x="1262" y="762"/>
                  </a:lnTo>
                  <a:lnTo>
                    <a:pt x="1270" y="743"/>
                  </a:lnTo>
                  <a:lnTo>
                    <a:pt x="1276" y="723"/>
                  </a:lnTo>
                  <a:lnTo>
                    <a:pt x="1282" y="701"/>
                  </a:lnTo>
                  <a:lnTo>
                    <a:pt x="1287" y="681"/>
                  </a:lnTo>
                  <a:lnTo>
                    <a:pt x="1291" y="659"/>
                  </a:lnTo>
                  <a:lnTo>
                    <a:pt x="1294" y="636"/>
                  </a:lnTo>
                  <a:lnTo>
                    <a:pt x="1296" y="614"/>
                  </a:lnTo>
                  <a:lnTo>
                    <a:pt x="1297" y="592"/>
                  </a:lnTo>
                  <a:lnTo>
                    <a:pt x="1297" y="569"/>
                  </a:lnTo>
                  <a:lnTo>
                    <a:pt x="1296" y="546"/>
                  </a:lnTo>
                  <a:lnTo>
                    <a:pt x="1295" y="525"/>
                  </a:lnTo>
                  <a:lnTo>
                    <a:pt x="1293" y="502"/>
                  </a:lnTo>
                  <a:lnTo>
                    <a:pt x="1290" y="479"/>
                  </a:lnTo>
                  <a:lnTo>
                    <a:pt x="1286" y="457"/>
                  </a:lnTo>
                  <a:lnTo>
                    <a:pt x="1281" y="436"/>
                  </a:lnTo>
                  <a:lnTo>
                    <a:pt x="1276" y="414"/>
                  </a:lnTo>
                  <a:lnTo>
                    <a:pt x="1271" y="393"/>
                  </a:lnTo>
                  <a:lnTo>
                    <a:pt x="1265" y="373"/>
                  </a:lnTo>
                  <a:lnTo>
                    <a:pt x="1258" y="353"/>
                  </a:lnTo>
                  <a:lnTo>
                    <a:pt x="1250" y="334"/>
                  </a:lnTo>
                  <a:lnTo>
                    <a:pt x="1242" y="316"/>
                  </a:lnTo>
                  <a:lnTo>
                    <a:pt x="1233" y="298"/>
                  </a:lnTo>
                  <a:lnTo>
                    <a:pt x="1225" y="281"/>
                  </a:lnTo>
                  <a:lnTo>
                    <a:pt x="1214" y="265"/>
                  </a:lnTo>
                  <a:lnTo>
                    <a:pt x="1205" y="251"/>
                  </a:lnTo>
                  <a:lnTo>
                    <a:pt x="1205" y="251"/>
                  </a:lnTo>
                  <a:lnTo>
                    <a:pt x="1187" y="229"/>
                  </a:lnTo>
                  <a:lnTo>
                    <a:pt x="1169" y="208"/>
                  </a:lnTo>
                  <a:lnTo>
                    <a:pt x="1147" y="187"/>
                  </a:lnTo>
                  <a:lnTo>
                    <a:pt x="1124" y="168"/>
                  </a:lnTo>
                  <a:lnTo>
                    <a:pt x="1101" y="150"/>
                  </a:lnTo>
                  <a:lnTo>
                    <a:pt x="1075" y="132"/>
                  </a:lnTo>
                  <a:lnTo>
                    <a:pt x="1048" y="116"/>
                  </a:lnTo>
                  <a:lnTo>
                    <a:pt x="1020" y="101"/>
                  </a:lnTo>
                  <a:lnTo>
                    <a:pt x="991" y="88"/>
                  </a:lnTo>
                  <a:lnTo>
                    <a:pt x="962" y="75"/>
                  </a:lnTo>
                  <a:lnTo>
                    <a:pt x="932" y="65"/>
                  </a:lnTo>
                  <a:lnTo>
                    <a:pt x="902" y="56"/>
                  </a:lnTo>
                  <a:lnTo>
                    <a:pt x="872" y="49"/>
                  </a:lnTo>
                  <a:lnTo>
                    <a:pt x="843" y="44"/>
                  </a:lnTo>
                  <a:lnTo>
                    <a:pt x="815" y="41"/>
                  </a:lnTo>
                  <a:lnTo>
                    <a:pt x="786" y="39"/>
                  </a:lnTo>
                  <a:lnTo>
                    <a:pt x="786" y="39"/>
                  </a:lnTo>
                  <a:lnTo>
                    <a:pt x="765" y="40"/>
                  </a:lnTo>
                  <a:lnTo>
                    <a:pt x="744" y="42"/>
                  </a:lnTo>
                  <a:lnTo>
                    <a:pt x="725" y="45"/>
                  </a:lnTo>
                  <a:lnTo>
                    <a:pt x="705" y="49"/>
                  </a:lnTo>
                  <a:lnTo>
                    <a:pt x="705" y="49"/>
                  </a:lnTo>
                  <a:lnTo>
                    <a:pt x="700" y="50"/>
                  </a:lnTo>
                  <a:lnTo>
                    <a:pt x="700" y="50"/>
                  </a:lnTo>
                  <a:lnTo>
                    <a:pt x="695" y="49"/>
                  </a:lnTo>
                  <a:lnTo>
                    <a:pt x="690" y="47"/>
                  </a:lnTo>
                  <a:lnTo>
                    <a:pt x="686" y="45"/>
                  </a:lnTo>
                  <a:lnTo>
                    <a:pt x="686" y="45"/>
                  </a:lnTo>
                  <a:lnTo>
                    <a:pt x="633" y="44"/>
                  </a:lnTo>
                  <a:lnTo>
                    <a:pt x="633" y="44"/>
                  </a:lnTo>
                  <a:lnTo>
                    <a:pt x="575" y="45"/>
                  </a:lnTo>
                  <a:lnTo>
                    <a:pt x="516" y="47"/>
                  </a:lnTo>
                  <a:lnTo>
                    <a:pt x="488" y="49"/>
                  </a:lnTo>
                  <a:lnTo>
                    <a:pt x="459" y="52"/>
                  </a:lnTo>
                  <a:lnTo>
                    <a:pt x="430" y="56"/>
                  </a:lnTo>
                  <a:lnTo>
                    <a:pt x="402" y="60"/>
                  </a:lnTo>
                  <a:lnTo>
                    <a:pt x="374" y="65"/>
                  </a:lnTo>
                  <a:lnTo>
                    <a:pt x="348" y="71"/>
                  </a:lnTo>
                  <a:lnTo>
                    <a:pt x="321" y="79"/>
                  </a:lnTo>
                  <a:lnTo>
                    <a:pt x="295" y="89"/>
                  </a:lnTo>
                  <a:lnTo>
                    <a:pt x="270" y="99"/>
                  </a:lnTo>
                  <a:lnTo>
                    <a:pt x="245" y="111"/>
                  </a:lnTo>
                  <a:lnTo>
                    <a:pt x="223" y="125"/>
                  </a:lnTo>
                  <a:lnTo>
                    <a:pt x="200" y="140"/>
                  </a:lnTo>
                  <a:lnTo>
                    <a:pt x="200" y="140"/>
                  </a:lnTo>
                  <a:lnTo>
                    <a:pt x="184" y="153"/>
                  </a:lnTo>
                  <a:lnTo>
                    <a:pt x="169" y="165"/>
                  </a:lnTo>
                  <a:lnTo>
                    <a:pt x="156" y="179"/>
                  </a:lnTo>
                  <a:lnTo>
                    <a:pt x="142" y="193"/>
                  </a:lnTo>
                  <a:lnTo>
                    <a:pt x="131" y="208"/>
                  </a:lnTo>
                  <a:lnTo>
                    <a:pt x="119" y="223"/>
                  </a:lnTo>
                  <a:lnTo>
                    <a:pt x="109" y="238"/>
                  </a:lnTo>
                  <a:lnTo>
                    <a:pt x="99" y="254"/>
                  </a:lnTo>
                  <a:lnTo>
                    <a:pt x="90" y="271"/>
                  </a:lnTo>
                  <a:lnTo>
                    <a:pt x="82" y="287"/>
                  </a:lnTo>
                  <a:lnTo>
                    <a:pt x="74" y="305"/>
                  </a:lnTo>
                  <a:lnTo>
                    <a:pt x="68" y="321"/>
                  </a:lnTo>
                  <a:lnTo>
                    <a:pt x="62" y="340"/>
                  </a:lnTo>
                  <a:lnTo>
                    <a:pt x="56" y="357"/>
                  </a:lnTo>
                  <a:lnTo>
                    <a:pt x="52" y="375"/>
                  </a:lnTo>
                  <a:lnTo>
                    <a:pt x="48" y="393"/>
                  </a:lnTo>
                  <a:lnTo>
                    <a:pt x="45" y="412"/>
                  </a:lnTo>
                  <a:lnTo>
                    <a:pt x="42" y="431"/>
                  </a:lnTo>
                  <a:lnTo>
                    <a:pt x="40" y="448"/>
                  </a:lnTo>
                  <a:lnTo>
                    <a:pt x="39" y="467"/>
                  </a:lnTo>
                  <a:lnTo>
                    <a:pt x="38" y="504"/>
                  </a:lnTo>
                  <a:lnTo>
                    <a:pt x="39" y="541"/>
                  </a:lnTo>
                  <a:lnTo>
                    <a:pt x="43" y="577"/>
                  </a:lnTo>
                  <a:lnTo>
                    <a:pt x="48" y="612"/>
                  </a:lnTo>
                  <a:lnTo>
                    <a:pt x="55" y="647"/>
                  </a:lnTo>
                  <a:lnTo>
                    <a:pt x="65" y="679"/>
                  </a:lnTo>
                  <a:lnTo>
                    <a:pt x="65" y="679"/>
                  </a:lnTo>
                  <a:lnTo>
                    <a:pt x="77" y="713"/>
                  </a:lnTo>
                  <a:lnTo>
                    <a:pt x="90" y="745"/>
                  </a:lnTo>
                  <a:lnTo>
                    <a:pt x="105" y="776"/>
                  </a:lnTo>
                  <a:lnTo>
                    <a:pt x="121" y="805"/>
                  </a:lnTo>
                  <a:lnTo>
                    <a:pt x="139" y="831"/>
                  </a:lnTo>
                  <a:lnTo>
                    <a:pt x="159" y="856"/>
                  </a:lnTo>
                  <a:lnTo>
                    <a:pt x="179" y="880"/>
                  </a:lnTo>
                  <a:lnTo>
                    <a:pt x="201" y="902"/>
                  </a:lnTo>
                  <a:lnTo>
                    <a:pt x="225" y="922"/>
                  </a:lnTo>
                  <a:lnTo>
                    <a:pt x="251" y="941"/>
                  </a:lnTo>
                  <a:lnTo>
                    <a:pt x="277" y="957"/>
                  </a:lnTo>
                  <a:lnTo>
                    <a:pt x="305" y="973"/>
                  </a:lnTo>
                  <a:lnTo>
                    <a:pt x="335" y="986"/>
                  </a:lnTo>
                  <a:lnTo>
                    <a:pt x="367" y="998"/>
                  </a:lnTo>
                  <a:lnTo>
                    <a:pt x="400" y="1008"/>
                  </a:lnTo>
                  <a:lnTo>
                    <a:pt x="434" y="1017"/>
                  </a:lnTo>
                  <a:lnTo>
                    <a:pt x="434" y="1017"/>
                  </a:lnTo>
                  <a:lnTo>
                    <a:pt x="468" y="1025"/>
                  </a:lnTo>
                  <a:lnTo>
                    <a:pt x="500" y="1031"/>
                  </a:lnTo>
                  <a:lnTo>
                    <a:pt x="533" y="1036"/>
                  </a:lnTo>
                  <a:lnTo>
                    <a:pt x="562" y="1040"/>
                  </a:lnTo>
                  <a:lnTo>
                    <a:pt x="592" y="1043"/>
                  </a:lnTo>
                  <a:lnTo>
                    <a:pt x="622" y="1045"/>
                  </a:lnTo>
                  <a:lnTo>
                    <a:pt x="650" y="1046"/>
                  </a:lnTo>
                  <a:lnTo>
                    <a:pt x="678" y="1047"/>
                  </a:lnTo>
                  <a:lnTo>
                    <a:pt x="678" y="1047"/>
                  </a:lnTo>
                  <a:lnTo>
                    <a:pt x="707" y="1046"/>
                  </a:lnTo>
                  <a:lnTo>
                    <a:pt x="736" y="1045"/>
                  </a:lnTo>
                  <a:lnTo>
                    <a:pt x="764" y="1042"/>
                  </a:lnTo>
                  <a:lnTo>
                    <a:pt x="791" y="1038"/>
                  </a:lnTo>
                  <a:lnTo>
                    <a:pt x="817" y="1033"/>
                  </a:lnTo>
                  <a:lnTo>
                    <a:pt x="842" y="1028"/>
                  </a:lnTo>
                  <a:lnTo>
                    <a:pt x="866" y="1020"/>
                  </a:lnTo>
                  <a:lnTo>
                    <a:pt x="890" y="1012"/>
                  </a:lnTo>
                  <a:lnTo>
                    <a:pt x="890" y="1012"/>
                  </a:lnTo>
                  <a:lnTo>
                    <a:pt x="892" y="1011"/>
                  </a:lnTo>
                  <a:lnTo>
                    <a:pt x="895" y="1010"/>
                  </a:lnTo>
                  <a:lnTo>
                    <a:pt x="897" y="1007"/>
                  </a:lnTo>
                  <a:lnTo>
                    <a:pt x="897" y="1007"/>
                  </a:lnTo>
                  <a:lnTo>
                    <a:pt x="900" y="1005"/>
                  </a:lnTo>
                  <a:lnTo>
                    <a:pt x="903" y="1002"/>
                  </a:lnTo>
                  <a:lnTo>
                    <a:pt x="912" y="999"/>
                  </a:lnTo>
                  <a:lnTo>
                    <a:pt x="912" y="999"/>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59" name="chenying0907 829"/>
            <p:cNvSpPr>
              <a:spLocks/>
            </p:cNvSpPr>
            <p:nvPr/>
          </p:nvSpPr>
          <p:spPr bwMode="auto">
            <a:xfrm>
              <a:off x="6411913" y="1501775"/>
              <a:ext cx="71438" cy="65088"/>
            </a:xfrm>
            <a:custGeom>
              <a:avLst/>
              <a:gdLst/>
              <a:ahLst/>
              <a:cxnLst>
                <a:cxn ang="0">
                  <a:pos x="76" y="123"/>
                </a:cxn>
                <a:cxn ang="0">
                  <a:pos x="76" y="123"/>
                </a:cxn>
                <a:cxn ang="0">
                  <a:pos x="71" y="123"/>
                </a:cxn>
                <a:cxn ang="0">
                  <a:pos x="66" y="122"/>
                </a:cxn>
                <a:cxn ang="0">
                  <a:pos x="64" y="121"/>
                </a:cxn>
                <a:cxn ang="0">
                  <a:pos x="64" y="121"/>
                </a:cxn>
                <a:cxn ang="0">
                  <a:pos x="57" y="121"/>
                </a:cxn>
                <a:cxn ang="0">
                  <a:pos x="57" y="121"/>
                </a:cxn>
                <a:cxn ang="0">
                  <a:pos x="55" y="121"/>
                </a:cxn>
                <a:cxn ang="0">
                  <a:pos x="55" y="121"/>
                </a:cxn>
                <a:cxn ang="0">
                  <a:pos x="45" y="119"/>
                </a:cxn>
                <a:cxn ang="0">
                  <a:pos x="36" y="115"/>
                </a:cxn>
                <a:cxn ang="0">
                  <a:pos x="27" y="110"/>
                </a:cxn>
                <a:cxn ang="0">
                  <a:pos x="19" y="104"/>
                </a:cxn>
                <a:cxn ang="0">
                  <a:pos x="13" y="98"/>
                </a:cxn>
                <a:cxn ang="0">
                  <a:pos x="8" y="89"/>
                </a:cxn>
                <a:cxn ang="0">
                  <a:pos x="4" y="81"/>
                </a:cxn>
                <a:cxn ang="0">
                  <a:pos x="1" y="73"/>
                </a:cxn>
                <a:cxn ang="0">
                  <a:pos x="1" y="73"/>
                </a:cxn>
                <a:cxn ang="0">
                  <a:pos x="0" y="63"/>
                </a:cxn>
                <a:cxn ang="0">
                  <a:pos x="1" y="53"/>
                </a:cxn>
                <a:cxn ang="0">
                  <a:pos x="2" y="44"/>
                </a:cxn>
                <a:cxn ang="0">
                  <a:pos x="5" y="36"/>
                </a:cxn>
                <a:cxn ang="0">
                  <a:pos x="9" y="27"/>
                </a:cxn>
                <a:cxn ang="0">
                  <a:pos x="13" y="20"/>
                </a:cxn>
                <a:cxn ang="0">
                  <a:pos x="19" y="14"/>
                </a:cxn>
                <a:cxn ang="0">
                  <a:pos x="27" y="8"/>
                </a:cxn>
                <a:cxn ang="0">
                  <a:pos x="27" y="8"/>
                </a:cxn>
                <a:cxn ang="0">
                  <a:pos x="33" y="5"/>
                </a:cxn>
                <a:cxn ang="0">
                  <a:pos x="40" y="2"/>
                </a:cxn>
                <a:cxn ang="0">
                  <a:pos x="47" y="1"/>
                </a:cxn>
                <a:cxn ang="0">
                  <a:pos x="56" y="0"/>
                </a:cxn>
                <a:cxn ang="0">
                  <a:pos x="56" y="0"/>
                </a:cxn>
                <a:cxn ang="0">
                  <a:pos x="64" y="1"/>
                </a:cxn>
                <a:cxn ang="0">
                  <a:pos x="72" y="3"/>
                </a:cxn>
                <a:cxn ang="0">
                  <a:pos x="80" y="6"/>
                </a:cxn>
                <a:cxn ang="0">
                  <a:pos x="89" y="9"/>
                </a:cxn>
                <a:cxn ang="0">
                  <a:pos x="89" y="9"/>
                </a:cxn>
                <a:cxn ang="0">
                  <a:pos x="99" y="15"/>
                </a:cxn>
                <a:cxn ang="0">
                  <a:pos x="108" y="22"/>
                </a:cxn>
                <a:cxn ang="0">
                  <a:pos x="118" y="31"/>
                </a:cxn>
                <a:cxn ang="0">
                  <a:pos x="125" y="40"/>
                </a:cxn>
                <a:cxn ang="0">
                  <a:pos x="130" y="49"/>
                </a:cxn>
                <a:cxn ang="0">
                  <a:pos x="132" y="54"/>
                </a:cxn>
                <a:cxn ang="0">
                  <a:pos x="134" y="59"/>
                </a:cxn>
                <a:cxn ang="0">
                  <a:pos x="134" y="65"/>
                </a:cxn>
                <a:cxn ang="0">
                  <a:pos x="134" y="70"/>
                </a:cxn>
                <a:cxn ang="0">
                  <a:pos x="134" y="75"/>
                </a:cxn>
                <a:cxn ang="0">
                  <a:pos x="132" y="80"/>
                </a:cxn>
                <a:cxn ang="0">
                  <a:pos x="132" y="80"/>
                </a:cxn>
                <a:cxn ang="0">
                  <a:pos x="128" y="88"/>
                </a:cxn>
                <a:cxn ang="0">
                  <a:pos x="123" y="96"/>
                </a:cxn>
                <a:cxn ang="0">
                  <a:pos x="116" y="103"/>
                </a:cxn>
                <a:cxn ang="0">
                  <a:pos x="109" y="110"/>
                </a:cxn>
                <a:cxn ang="0">
                  <a:pos x="101" y="115"/>
                </a:cxn>
                <a:cxn ang="0">
                  <a:pos x="93" y="120"/>
                </a:cxn>
                <a:cxn ang="0">
                  <a:pos x="84" y="122"/>
                </a:cxn>
                <a:cxn ang="0">
                  <a:pos x="76" y="123"/>
                </a:cxn>
                <a:cxn ang="0">
                  <a:pos x="76" y="123"/>
                </a:cxn>
              </a:cxnLst>
              <a:rect l="0" t="0" r="r" b="b"/>
              <a:pathLst>
                <a:path w="134" h="123">
                  <a:moveTo>
                    <a:pt x="76" y="123"/>
                  </a:moveTo>
                  <a:lnTo>
                    <a:pt x="76" y="123"/>
                  </a:lnTo>
                  <a:lnTo>
                    <a:pt x="71" y="123"/>
                  </a:lnTo>
                  <a:lnTo>
                    <a:pt x="66" y="122"/>
                  </a:lnTo>
                  <a:lnTo>
                    <a:pt x="64" y="121"/>
                  </a:lnTo>
                  <a:lnTo>
                    <a:pt x="64" y="121"/>
                  </a:lnTo>
                  <a:lnTo>
                    <a:pt x="57" y="121"/>
                  </a:lnTo>
                  <a:lnTo>
                    <a:pt x="57" y="121"/>
                  </a:lnTo>
                  <a:lnTo>
                    <a:pt x="55" y="121"/>
                  </a:lnTo>
                  <a:lnTo>
                    <a:pt x="55" y="121"/>
                  </a:lnTo>
                  <a:lnTo>
                    <a:pt x="45" y="119"/>
                  </a:lnTo>
                  <a:lnTo>
                    <a:pt x="36" y="115"/>
                  </a:lnTo>
                  <a:lnTo>
                    <a:pt x="27" y="110"/>
                  </a:lnTo>
                  <a:lnTo>
                    <a:pt x="19" y="104"/>
                  </a:lnTo>
                  <a:lnTo>
                    <a:pt x="13" y="98"/>
                  </a:lnTo>
                  <a:lnTo>
                    <a:pt x="8" y="89"/>
                  </a:lnTo>
                  <a:lnTo>
                    <a:pt x="4" y="81"/>
                  </a:lnTo>
                  <a:lnTo>
                    <a:pt x="1" y="73"/>
                  </a:lnTo>
                  <a:lnTo>
                    <a:pt x="1" y="73"/>
                  </a:lnTo>
                  <a:lnTo>
                    <a:pt x="0" y="63"/>
                  </a:lnTo>
                  <a:lnTo>
                    <a:pt x="1" y="53"/>
                  </a:lnTo>
                  <a:lnTo>
                    <a:pt x="2" y="44"/>
                  </a:lnTo>
                  <a:lnTo>
                    <a:pt x="5" y="36"/>
                  </a:lnTo>
                  <a:lnTo>
                    <a:pt x="9" y="27"/>
                  </a:lnTo>
                  <a:lnTo>
                    <a:pt x="13" y="20"/>
                  </a:lnTo>
                  <a:lnTo>
                    <a:pt x="19" y="14"/>
                  </a:lnTo>
                  <a:lnTo>
                    <a:pt x="27" y="8"/>
                  </a:lnTo>
                  <a:lnTo>
                    <a:pt x="27" y="8"/>
                  </a:lnTo>
                  <a:lnTo>
                    <a:pt x="33" y="5"/>
                  </a:lnTo>
                  <a:lnTo>
                    <a:pt x="40" y="2"/>
                  </a:lnTo>
                  <a:lnTo>
                    <a:pt x="47" y="1"/>
                  </a:lnTo>
                  <a:lnTo>
                    <a:pt x="56" y="0"/>
                  </a:lnTo>
                  <a:lnTo>
                    <a:pt x="56" y="0"/>
                  </a:lnTo>
                  <a:lnTo>
                    <a:pt x="64" y="1"/>
                  </a:lnTo>
                  <a:lnTo>
                    <a:pt x="72" y="3"/>
                  </a:lnTo>
                  <a:lnTo>
                    <a:pt x="80" y="6"/>
                  </a:lnTo>
                  <a:lnTo>
                    <a:pt x="89" y="9"/>
                  </a:lnTo>
                  <a:lnTo>
                    <a:pt x="89" y="9"/>
                  </a:lnTo>
                  <a:lnTo>
                    <a:pt x="99" y="15"/>
                  </a:lnTo>
                  <a:lnTo>
                    <a:pt x="108" y="22"/>
                  </a:lnTo>
                  <a:lnTo>
                    <a:pt x="118" y="31"/>
                  </a:lnTo>
                  <a:lnTo>
                    <a:pt x="125" y="40"/>
                  </a:lnTo>
                  <a:lnTo>
                    <a:pt x="130" y="49"/>
                  </a:lnTo>
                  <a:lnTo>
                    <a:pt x="132" y="54"/>
                  </a:lnTo>
                  <a:lnTo>
                    <a:pt x="134" y="59"/>
                  </a:lnTo>
                  <a:lnTo>
                    <a:pt x="134" y="65"/>
                  </a:lnTo>
                  <a:lnTo>
                    <a:pt x="134" y="70"/>
                  </a:lnTo>
                  <a:lnTo>
                    <a:pt x="134" y="75"/>
                  </a:lnTo>
                  <a:lnTo>
                    <a:pt x="132" y="80"/>
                  </a:lnTo>
                  <a:lnTo>
                    <a:pt x="132" y="80"/>
                  </a:lnTo>
                  <a:lnTo>
                    <a:pt x="128" y="88"/>
                  </a:lnTo>
                  <a:lnTo>
                    <a:pt x="123" y="96"/>
                  </a:lnTo>
                  <a:lnTo>
                    <a:pt x="116" y="103"/>
                  </a:lnTo>
                  <a:lnTo>
                    <a:pt x="109" y="110"/>
                  </a:lnTo>
                  <a:lnTo>
                    <a:pt x="101" y="115"/>
                  </a:lnTo>
                  <a:lnTo>
                    <a:pt x="93" y="120"/>
                  </a:lnTo>
                  <a:lnTo>
                    <a:pt x="84" y="122"/>
                  </a:lnTo>
                  <a:lnTo>
                    <a:pt x="76" y="123"/>
                  </a:lnTo>
                  <a:lnTo>
                    <a:pt x="76" y="12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60" name="chenying0907 830"/>
            <p:cNvSpPr>
              <a:spLocks/>
            </p:cNvSpPr>
            <p:nvPr/>
          </p:nvSpPr>
          <p:spPr bwMode="auto">
            <a:xfrm>
              <a:off x="6535738" y="1511300"/>
              <a:ext cx="63500" cy="57150"/>
            </a:xfrm>
            <a:custGeom>
              <a:avLst/>
              <a:gdLst/>
              <a:ahLst/>
              <a:cxnLst>
                <a:cxn ang="0">
                  <a:pos x="66" y="110"/>
                </a:cxn>
                <a:cxn ang="0">
                  <a:pos x="46" y="106"/>
                </a:cxn>
                <a:cxn ang="0">
                  <a:pos x="44" y="106"/>
                </a:cxn>
                <a:cxn ang="0">
                  <a:pos x="42" y="106"/>
                </a:cxn>
                <a:cxn ang="0">
                  <a:pos x="38" y="106"/>
                </a:cxn>
                <a:cxn ang="0">
                  <a:pos x="33" y="104"/>
                </a:cxn>
                <a:cxn ang="0">
                  <a:pos x="29" y="100"/>
                </a:cxn>
                <a:cxn ang="0">
                  <a:pos x="28" y="99"/>
                </a:cxn>
                <a:cxn ang="0">
                  <a:pos x="11" y="83"/>
                </a:cxn>
                <a:cxn ang="0">
                  <a:pos x="1" y="62"/>
                </a:cxn>
                <a:cxn ang="0">
                  <a:pos x="0" y="52"/>
                </a:cxn>
                <a:cxn ang="0">
                  <a:pos x="3" y="33"/>
                </a:cxn>
                <a:cxn ang="0">
                  <a:pos x="7" y="26"/>
                </a:cxn>
                <a:cxn ang="0">
                  <a:pos x="15" y="18"/>
                </a:cxn>
                <a:cxn ang="0">
                  <a:pos x="35" y="5"/>
                </a:cxn>
                <a:cxn ang="0">
                  <a:pos x="49" y="1"/>
                </a:cxn>
                <a:cxn ang="0">
                  <a:pos x="58" y="0"/>
                </a:cxn>
                <a:cxn ang="0">
                  <a:pos x="61" y="0"/>
                </a:cxn>
                <a:cxn ang="0">
                  <a:pos x="63" y="0"/>
                </a:cxn>
                <a:cxn ang="0">
                  <a:pos x="80" y="1"/>
                </a:cxn>
                <a:cxn ang="0">
                  <a:pos x="89" y="4"/>
                </a:cxn>
                <a:cxn ang="0">
                  <a:pos x="102" y="11"/>
                </a:cxn>
                <a:cxn ang="0">
                  <a:pos x="112" y="21"/>
                </a:cxn>
                <a:cxn ang="0">
                  <a:pos x="119" y="35"/>
                </a:cxn>
                <a:cxn ang="0">
                  <a:pos x="120" y="43"/>
                </a:cxn>
                <a:cxn ang="0">
                  <a:pos x="120" y="60"/>
                </a:cxn>
                <a:cxn ang="0">
                  <a:pos x="116" y="76"/>
                </a:cxn>
                <a:cxn ang="0">
                  <a:pos x="109" y="91"/>
                </a:cxn>
                <a:cxn ang="0">
                  <a:pos x="99" y="100"/>
                </a:cxn>
                <a:cxn ang="0">
                  <a:pos x="99" y="103"/>
                </a:cxn>
                <a:cxn ang="0">
                  <a:pos x="93" y="105"/>
                </a:cxn>
                <a:cxn ang="0">
                  <a:pos x="85" y="109"/>
                </a:cxn>
                <a:cxn ang="0">
                  <a:pos x="76" y="109"/>
                </a:cxn>
                <a:cxn ang="0">
                  <a:pos x="66" y="110"/>
                </a:cxn>
              </a:cxnLst>
              <a:rect l="0" t="0" r="r" b="b"/>
              <a:pathLst>
                <a:path w="121" h="110">
                  <a:moveTo>
                    <a:pt x="66" y="110"/>
                  </a:moveTo>
                  <a:lnTo>
                    <a:pt x="66" y="110"/>
                  </a:lnTo>
                  <a:lnTo>
                    <a:pt x="56" y="109"/>
                  </a:lnTo>
                  <a:lnTo>
                    <a:pt x="46" y="106"/>
                  </a:lnTo>
                  <a:lnTo>
                    <a:pt x="46" y="106"/>
                  </a:lnTo>
                  <a:lnTo>
                    <a:pt x="44" y="106"/>
                  </a:lnTo>
                  <a:lnTo>
                    <a:pt x="42" y="106"/>
                  </a:lnTo>
                  <a:lnTo>
                    <a:pt x="42" y="106"/>
                  </a:lnTo>
                  <a:lnTo>
                    <a:pt x="38" y="106"/>
                  </a:lnTo>
                  <a:lnTo>
                    <a:pt x="38" y="106"/>
                  </a:lnTo>
                  <a:lnTo>
                    <a:pt x="36" y="105"/>
                  </a:lnTo>
                  <a:lnTo>
                    <a:pt x="33" y="104"/>
                  </a:lnTo>
                  <a:lnTo>
                    <a:pt x="29" y="100"/>
                  </a:lnTo>
                  <a:lnTo>
                    <a:pt x="29" y="100"/>
                  </a:lnTo>
                  <a:lnTo>
                    <a:pt x="28" y="99"/>
                  </a:lnTo>
                  <a:lnTo>
                    <a:pt x="28" y="99"/>
                  </a:lnTo>
                  <a:lnTo>
                    <a:pt x="18" y="92"/>
                  </a:lnTo>
                  <a:lnTo>
                    <a:pt x="11" y="83"/>
                  </a:lnTo>
                  <a:lnTo>
                    <a:pt x="4" y="73"/>
                  </a:lnTo>
                  <a:lnTo>
                    <a:pt x="1" y="62"/>
                  </a:lnTo>
                  <a:lnTo>
                    <a:pt x="1" y="62"/>
                  </a:lnTo>
                  <a:lnTo>
                    <a:pt x="0" y="52"/>
                  </a:lnTo>
                  <a:lnTo>
                    <a:pt x="0" y="42"/>
                  </a:lnTo>
                  <a:lnTo>
                    <a:pt x="3" y="33"/>
                  </a:lnTo>
                  <a:lnTo>
                    <a:pt x="7" y="26"/>
                  </a:lnTo>
                  <a:lnTo>
                    <a:pt x="7" y="26"/>
                  </a:lnTo>
                  <a:lnTo>
                    <a:pt x="11" y="21"/>
                  </a:lnTo>
                  <a:lnTo>
                    <a:pt x="15" y="18"/>
                  </a:lnTo>
                  <a:lnTo>
                    <a:pt x="24" y="10"/>
                  </a:lnTo>
                  <a:lnTo>
                    <a:pt x="35" y="5"/>
                  </a:lnTo>
                  <a:lnTo>
                    <a:pt x="49" y="1"/>
                  </a:lnTo>
                  <a:lnTo>
                    <a:pt x="49" y="1"/>
                  </a:lnTo>
                  <a:lnTo>
                    <a:pt x="54" y="0"/>
                  </a:lnTo>
                  <a:lnTo>
                    <a:pt x="58" y="0"/>
                  </a:lnTo>
                  <a:lnTo>
                    <a:pt x="58" y="0"/>
                  </a:lnTo>
                  <a:lnTo>
                    <a:pt x="61" y="0"/>
                  </a:lnTo>
                  <a:lnTo>
                    <a:pt x="63" y="0"/>
                  </a:lnTo>
                  <a:lnTo>
                    <a:pt x="63" y="0"/>
                  </a:lnTo>
                  <a:lnTo>
                    <a:pt x="71" y="0"/>
                  </a:lnTo>
                  <a:lnTo>
                    <a:pt x="80" y="1"/>
                  </a:lnTo>
                  <a:lnTo>
                    <a:pt x="80" y="1"/>
                  </a:lnTo>
                  <a:lnTo>
                    <a:pt x="89" y="4"/>
                  </a:lnTo>
                  <a:lnTo>
                    <a:pt x="96" y="7"/>
                  </a:lnTo>
                  <a:lnTo>
                    <a:pt x="102" y="11"/>
                  </a:lnTo>
                  <a:lnTo>
                    <a:pt x="108" y="16"/>
                  </a:lnTo>
                  <a:lnTo>
                    <a:pt x="112" y="21"/>
                  </a:lnTo>
                  <a:lnTo>
                    <a:pt x="115" y="25"/>
                  </a:lnTo>
                  <a:lnTo>
                    <a:pt x="119" y="35"/>
                  </a:lnTo>
                  <a:lnTo>
                    <a:pt x="119" y="35"/>
                  </a:lnTo>
                  <a:lnTo>
                    <a:pt x="120" y="43"/>
                  </a:lnTo>
                  <a:lnTo>
                    <a:pt x="121" y="52"/>
                  </a:lnTo>
                  <a:lnTo>
                    <a:pt x="120" y="60"/>
                  </a:lnTo>
                  <a:lnTo>
                    <a:pt x="119" y="68"/>
                  </a:lnTo>
                  <a:lnTo>
                    <a:pt x="116" y="76"/>
                  </a:lnTo>
                  <a:lnTo>
                    <a:pt x="113" y="84"/>
                  </a:lnTo>
                  <a:lnTo>
                    <a:pt x="109" y="91"/>
                  </a:lnTo>
                  <a:lnTo>
                    <a:pt x="104" y="97"/>
                  </a:lnTo>
                  <a:lnTo>
                    <a:pt x="99" y="100"/>
                  </a:lnTo>
                  <a:lnTo>
                    <a:pt x="99" y="103"/>
                  </a:lnTo>
                  <a:lnTo>
                    <a:pt x="99" y="103"/>
                  </a:lnTo>
                  <a:lnTo>
                    <a:pt x="97" y="103"/>
                  </a:lnTo>
                  <a:lnTo>
                    <a:pt x="93" y="105"/>
                  </a:lnTo>
                  <a:lnTo>
                    <a:pt x="93" y="105"/>
                  </a:lnTo>
                  <a:lnTo>
                    <a:pt x="85" y="109"/>
                  </a:lnTo>
                  <a:lnTo>
                    <a:pt x="77" y="109"/>
                  </a:lnTo>
                  <a:lnTo>
                    <a:pt x="76" y="109"/>
                  </a:lnTo>
                  <a:lnTo>
                    <a:pt x="76" y="109"/>
                  </a:lnTo>
                  <a:lnTo>
                    <a:pt x="66" y="110"/>
                  </a:lnTo>
                  <a:lnTo>
                    <a:pt x="66" y="110"/>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61" name="chenying0907 831"/>
            <p:cNvSpPr>
              <a:spLocks/>
            </p:cNvSpPr>
            <p:nvPr/>
          </p:nvSpPr>
          <p:spPr bwMode="auto">
            <a:xfrm>
              <a:off x="6656388" y="1506538"/>
              <a:ext cx="73025" cy="68263"/>
            </a:xfrm>
            <a:custGeom>
              <a:avLst/>
              <a:gdLst/>
              <a:ahLst/>
              <a:cxnLst>
                <a:cxn ang="0">
                  <a:pos x="62" y="128"/>
                </a:cxn>
                <a:cxn ang="0">
                  <a:pos x="46" y="124"/>
                </a:cxn>
                <a:cxn ang="0">
                  <a:pos x="42" y="122"/>
                </a:cxn>
                <a:cxn ang="0">
                  <a:pos x="30" y="109"/>
                </a:cxn>
                <a:cxn ang="0">
                  <a:pos x="18" y="85"/>
                </a:cxn>
                <a:cxn ang="0">
                  <a:pos x="15" y="79"/>
                </a:cxn>
                <a:cxn ang="0">
                  <a:pos x="11" y="75"/>
                </a:cxn>
                <a:cxn ang="0">
                  <a:pos x="4" y="64"/>
                </a:cxn>
                <a:cxn ang="0">
                  <a:pos x="0" y="51"/>
                </a:cxn>
                <a:cxn ang="0">
                  <a:pos x="3" y="39"/>
                </a:cxn>
                <a:cxn ang="0">
                  <a:pos x="6" y="34"/>
                </a:cxn>
                <a:cxn ang="0">
                  <a:pos x="18" y="20"/>
                </a:cxn>
                <a:cxn ang="0">
                  <a:pos x="35" y="10"/>
                </a:cxn>
                <a:cxn ang="0">
                  <a:pos x="53" y="3"/>
                </a:cxn>
                <a:cxn ang="0">
                  <a:pos x="72" y="0"/>
                </a:cxn>
                <a:cxn ang="0">
                  <a:pos x="80" y="1"/>
                </a:cxn>
                <a:cxn ang="0">
                  <a:pos x="94" y="6"/>
                </a:cxn>
                <a:cxn ang="0">
                  <a:pos x="102" y="13"/>
                </a:cxn>
                <a:cxn ang="0">
                  <a:pos x="105" y="14"/>
                </a:cxn>
                <a:cxn ang="0">
                  <a:pos x="114" y="18"/>
                </a:cxn>
                <a:cxn ang="0">
                  <a:pos x="122" y="26"/>
                </a:cxn>
                <a:cxn ang="0">
                  <a:pos x="135" y="45"/>
                </a:cxn>
                <a:cxn ang="0">
                  <a:pos x="138" y="56"/>
                </a:cxn>
                <a:cxn ang="0">
                  <a:pos x="139" y="70"/>
                </a:cxn>
                <a:cxn ang="0">
                  <a:pos x="136" y="81"/>
                </a:cxn>
                <a:cxn ang="0">
                  <a:pos x="134" y="86"/>
                </a:cxn>
                <a:cxn ang="0">
                  <a:pos x="120" y="98"/>
                </a:cxn>
                <a:cxn ang="0">
                  <a:pos x="104" y="104"/>
                </a:cxn>
                <a:cxn ang="0">
                  <a:pos x="96" y="109"/>
                </a:cxn>
                <a:cxn ang="0">
                  <a:pos x="90" y="116"/>
                </a:cxn>
                <a:cxn ang="0">
                  <a:pos x="84" y="121"/>
                </a:cxn>
                <a:cxn ang="0">
                  <a:pos x="70" y="128"/>
                </a:cxn>
                <a:cxn ang="0">
                  <a:pos x="62" y="128"/>
                </a:cxn>
              </a:cxnLst>
              <a:rect l="0" t="0" r="r" b="b"/>
              <a:pathLst>
                <a:path w="139" h="128">
                  <a:moveTo>
                    <a:pt x="62" y="128"/>
                  </a:moveTo>
                  <a:lnTo>
                    <a:pt x="62" y="128"/>
                  </a:lnTo>
                  <a:lnTo>
                    <a:pt x="54" y="127"/>
                  </a:lnTo>
                  <a:lnTo>
                    <a:pt x="46" y="124"/>
                  </a:lnTo>
                  <a:lnTo>
                    <a:pt x="46" y="124"/>
                  </a:lnTo>
                  <a:lnTo>
                    <a:pt x="42" y="122"/>
                  </a:lnTo>
                  <a:lnTo>
                    <a:pt x="38" y="118"/>
                  </a:lnTo>
                  <a:lnTo>
                    <a:pt x="30" y="109"/>
                  </a:lnTo>
                  <a:lnTo>
                    <a:pt x="24" y="98"/>
                  </a:lnTo>
                  <a:lnTo>
                    <a:pt x="18" y="85"/>
                  </a:lnTo>
                  <a:lnTo>
                    <a:pt x="17" y="81"/>
                  </a:lnTo>
                  <a:lnTo>
                    <a:pt x="15" y="79"/>
                  </a:lnTo>
                  <a:lnTo>
                    <a:pt x="15" y="79"/>
                  </a:lnTo>
                  <a:lnTo>
                    <a:pt x="11" y="75"/>
                  </a:lnTo>
                  <a:lnTo>
                    <a:pt x="7" y="70"/>
                  </a:lnTo>
                  <a:lnTo>
                    <a:pt x="4" y="64"/>
                  </a:lnTo>
                  <a:lnTo>
                    <a:pt x="2" y="58"/>
                  </a:lnTo>
                  <a:lnTo>
                    <a:pt x="0" y="51"/>
                  </a:lnTo>
                  <a:lnTo>
                    <a:pt x="0" y="45"/>
                  </a:lnTo>
                  <a:lnTo>
                    <a:pt x="3" y="39"/>
                  </a:lnTo>
                  <a:lnTo>
                    <a:pt x="6" y="34"/>
                  </a:lnTo>
                  <a:lnTo>
                    <a:pt x="6" y="34"/>
                  </a:lnTo>
                  <a:lnTo>
                    <a:pt x="11" y="27"/>
                  </a:lnTo>
                  <a:lnTo>
                    <a:pt x="18" y="20"/>
                  </a:lnTo>
                  <a:lnTo>
                    <a:pt x="26" y="15"/>
                  </a:lnTo>
                  <a:lnTo>
                    <a:pt x="35" y="10"/>
                  </a:lnTo>
                  <a:lnTo>
                    <a:pt x="44" y="6"/>
                  </a:lnTo>
                  <a:lnTo>
                    <a:pt x="53" y="3"/>
                  </a:lnTo>
                  <a:lnTo>
                    <a:pt x="62" y="1"/>
                  </a:lnTo>
                  <a:lnTo>
                    <a:pt x="72" y="0"/>
                  </a:lnTo>
                  <a:lnTo>
                    <a:pt x="72" y="0"/>
                  </a:lnTo>
                  <a:lnTo>
                    <a:pt x="80" y="1"/>
                  </a:lnTo>
                  <a:lnTo>
                    <a:pt x="87" y="3"/>
                  </a:lnTo>
                  <a:lnTo>
                    <a:pt x="94" y="6"/>
                  </a:lnTo>
                  <a:lnTo>
                    <a:pt x="100" y="11"/>
                  </a:lnTo>
                  <a:lnTo>
                    <a:pt x="102" y="13"/>
                  </a:lnTo>
                  <a:lnTo>
                    <a:pt x="105" y="14"/>
                  </a:lnTo>
                  <a:lnTo>
                    <a:pt x="105" y="14"/>
                  </a:lnTo>
                  <a:lnTo>
                    <a:pt x="114" y="18"/>
                  </a:lnTo>
                  <a:lnTo>
                    <a:pt x="114" y="18"/>
                  </a:lnTo>
                  <a:lnTo>
                    <a:pt x="118" y="22"/>
                  </a:lnTo>
                  <a:lnTo>
                    <a:pt x="122" y="26"/>
                  </a:lnTo>
                  <a:lnTo>
                    <a:pt x="130" y="35"/>
                  </a:lnTo>
                  <a:lnTo>
                    <a:pt x="135" y="45"/>
                  </a:lnTo>
                  <a:lnTo>
                    <a:pt x="138" y="56"/>
                  </a:lnTo>
                  <a:lnTo>
                    <a:pt x="138" y="56"/>
                  </a:lnTo>
                  <a:lnTo>
                    <a:pt x="139" y="63"/>
                  </a:lnTo>
                  <a:lnTo>
                    <a:pt x="139" y="70"/>
                  </a:lnTo>
                  <a:lnTo>
                    <a:pt x="137" y="78"/>
                  </a:lnTo>
                  <a:lnTo>
                    <a:pt x="136" y="81"/>
                  </a:lnTo>
                  <a:lnTo>
                    <a:pt x="134" y="86"/>
                  </a:lnTo>
                  <a:lnTo>
                    <a:pt x="134" y="86"/>
                  </a:lnTo>
                  <a:lnTo>
                    <a:pt x="128" y="92"/>
                  </a:lnTo>
                  <a:lnTo>
                    <a:pt x="120" y="98"/>
                  </a:lnTo>
                  <a:lnTo>
                    <a:pt x="113" y="101"/>
                  </a:lnTo>
                  <a:lnTo>
                    <a:pt x="104" y="104"/>
                  </a:lnTo>
                  <a:lnTo>
                    <a:pt x="99" y="105"/>
                  </a:lnTo>
                  <a:lnTo>
                    <a:pt x="96" y="109"/>
                  </a:lnTo>
                  <a:lnTo>
                    <a:pt x="96" y="109"/>
                  </a:lnTo>
                  <a:lnTo>
                    <a:pt x="90" y="116"/>
                  </a:lnTo>
                  <a:lnTo>
                    <a:pt x="90" y="116"/>
                  </a:lnTo>
                  <a:lnTo>
                    <a:pt x="84" y="121"/>
                  </a:lnTo>
                  <a:lnTo>
                    <a:pt x="78" y="125"/>
                  </a:lnTo>
                  <a:lnTo>
                    <a:pt x="70" y="128"/>
                  </a:lnTo>
                  <a:lnTo>
                    <a:pt x="62" y="128"/>
                  </a:lnTo>
                  <a:lnTo>
                    <a:pt x="62" y="128"/>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grpSp>
      <p:grpSp>
        <p:nvGrpSpPr>
          <p:cNvPr id="62" name="PA_chenying0907 61"/>
          <p:cNvGrpSpPr/>
          <p:nvPr>
            <p:custDataLst>
              <p:tags r:id="rId3"/>
            </p:custDataLst>
          </p:nvPr>
        </p:nvGrpSpPr>
        <p:grpSpPr>
          <a:xfrm>
            <a:off x="8168353" y="1356804"/>
            <a:ext cx="2489609" cy="2223464"/>
            <a:chOff x="6208713" y="1243013"/>
            <a:chExt cx="706438" cy="620713"/>
          </a:xfrm>
          <a:solidFill>
            <a:schemeClr val="tx1"/>
          </a:solidFill>
        </p:grpSpPr>
        <p:sp>
          <p:nvSpPr>
            <p:cNvPr id="63" name="chenying0907 804"/>
            <p:cNvSpPr>
              <a:spLocks/>
            </p:cNvSpPr>
            <p:nvPr/>
          </p:nvSpPr>
          <p:spPr bwMode="auto">
            <a:xfrm>
              <a:off x="6270626" y="1622425"/>
              <a:ext cx="26988" cy="68263"/>
            </a:xfrm>
            <a:custGeom>
              <a:avLst/>
              <a:gdLst/>
              <a:ahLst/>
              <a:cxnLst>
                <a:cxn ang="0">
                  <a:pos x="51" y="5"/>
                </a:cxn>
                <a:cxn ang="0">
                  <a:pos x="51" y="5"/>
                </a:cxn>
                <a:cxn ang="0">
                  <a:pos x="50" y="3"/>
                </a:cxn>
                <a:cxn ang="0">
                  <a:pos x="49" y="1"/>
                </a:cxn>
                <a:cxn ang="0">
                  <a:pos x="48" y="1"/>
                </a:cxn>
                <a:cxn ang="0">
                  <a:pos x="46" y="0"/>
                </a:cxn>
                <a:cxn ang="0">
                  <a:pos x="44" y="1"/>
                </a:cxn>
                <a:cxn ang="0">
                  <a:pos x="43" y="1"/>
                </a:cxn>
                <a:cxn ang="0">
                  <a:pos x="42" y="3"/>
                </a:cxn>
                <a:cxn ang="0">
                  <a:pos x="41" y="5"/>
                </a:cxn>
                <a:cxn ang="0">
                  <a:pos x="41" y="5"/>
                </a:cxn>
                <a:cxn ang="0">
                  <a:pos x="40" y="14"/>
                </a:cxn>
                <a:cxn ang="0">
                  <a:pos x="37" y="25"/>
                </a:cxn>
                <a:cxn ang="0">
                  <a:pos x="34" y="35"/>
                </a:cxn>
                <a:cxn ang="0">
                  <a:pos x="30" y="44"/>
                </a:cxn>
                <a:cxn ang="0">
                  <a:pos x="21" y="64"/>
                </a:cxn>
                <a:cxn ang="0">
                  <a:pos x="13" y="82"/>
                </a:cxn>
                <a:cxn ang="0">
                  <a:pos x="13" y="82"/>
                </a:cxn>
                <a:cxn ang="0">
                  <a:pos x="9" y="92"/>
                </a:cxn>
                <a:cxn ang="0">
                  <a:pos x="3" y="105"/>
                </a:cxn>
                <a:cxn ang="0">
                  <a:pos x="1" y="112"/>
                </a:cxn>
                <a:cxn ang="0">
                  <a:pos x="0" y="119"/>
                </a:cxn>
                <a:cxn ang="0">
                  <a:pos x="1" y="124"/>
                </a:cxn>
                <a:cxn ang="0">
                  <a:pos x="2" y="126"/>
                </a:cxn>
                <a:cxn ang="0">
                  <a:pos x="4" y="128"/>
                </a:cxn>
                <a:cxn ang="0">
                  <a:pos x="4" y="128"/>
                </a:cxn>
                <a:cxn ang="0">
                  <a:pos x="6" y="129"/>
                </a:cxn>
                <a:cxn ang="0">
                  <a:pos x="9" y="129"/>
                </a:cxn>
                <a:cxn ang="0">
                  <a:pos x="12" y="128"/>
                </a:cxn>
                <a:cxn ang="0">
                  <a:pos x="13" y="126"/>
                </a:cxn>
                <a:cxn ang="0">
                  <a:pos x="13" y="125"/>
                </a:cxn>
                <a:cxn ang="0">
                  <a:pos x="13" y="123"/>
                </a:cxn>
                <a:cxn ang="0">
                  <a:pos x="11" y="122"/>
                </a:cxn>
                <a:cxn ang="0">
                  <a:pos x="11" y="122"/>
                </a:cxn>
                <a:cxn ang="0">
                  <a:pos x="11" y="120"/>
                </a:cxn>
                <a:cxn ang="0">
                  <a:pos x="10" y="117"/>
                </a:cxn>
                <a:cxn ang="0">
                  <a:pos x="11" y="109"/>
                </a:cxn>
                <a:cxn ang="0">
                  <a:pos x="14" y="100"/>
                </a:cxn>
                <a:cxn ang="0">
                  <a:pos x="19" y="90"/>
                </a:cxn>
                <a:cxn ang="0">
                  <a:pos x="27" y="69"/>
                </a:cxn>
                <a:cxn ang="0">
                  <a:pos x="33" y="58"/>
                </a:cxn>
                <a:cxn ang="0">
                  <a:pos x="33" y="58"/>
                </a:cxn>
                <a:cxn ang="0">
                  <a:pos x="43" y="36"/>
                </a:cxn>
                <a:cxn ang="0">
                  <a:pos x="46" y="26"/>
                </a:cxn>
                <a:cxn ang="0">
                  <a:pos x="49" y="14"/>
                </a:cxn>
                <a:cxn ang="0">
                  <a:pos x="49" y="14"/>
                </a:cxn>
                <a:cxn ang="0">
                  <a:pos x="50" y="13"/>
                </a:cxn>
                <a:cxn ang="0">
                  <a:pos x="51" y="11"/>
                </a:cxn>
                <a:cxn ang="0">
                  <a:pos x="51" y="5"/>
                </a:cxn>
              </a:cxnLst>
              <a:rect l="0" t="0" r="r" b="b"/>
              <a:pathLst>
                <a:path w="51" h="129">
                  <a:moveTo>
                    <a:pt x="51" y="5"/>
                  </a:moveTo>
                  <a:lnTo>
                    <a:pt x="51" y="5"/>
                  </a:lnTo>
                  <a:lnTo>
                    <a:pt x="50" y="3"/>
                  </a:lnTo>
                  <a:lnTo>
                    <a:pt x="49" y="1"/>
                  </a:lnTo>
                  <a:lnTo>
                    <a:pt x="48" y="1"/>
                  </a:lnTo>
                  <a:lnTo>
                    <a:pt x="46" y="0"/>
                  </a:lnTo>
                  <a:lnTo>
                    <a:pt x="44" y="1"/>
                  </a:lnTo>
                  <a:lnTo>
                    <a:pt x="43" y="1"/>
                  </a:lnTo>
                  <a:lnTo>
                    <a:pt x="42" y="3"/>
                  </a:lnTo>
                  <a:lnTo>
                    <a:pt x="41" y="5"/>
                  </a:lnTo>
                  <a:lnTo>
                    <a:pt x="41" y="5"/>
                  </a:lnTo>
                  <a:lnTo>
                    <a:pt x="40" y="14"/>
                  </a:lnTo>
                  <a:lnTo>
                    <a:pt x="37" y="25"/>
                  </a:lnTo>
                  <a:lnTo>
                    <a:pt x="34" y="35"/>
                  </a:lnTo>
                  <a:lnTo>
                    <a:pt x="30" y="44"/>
                  </a:lnTo>
                  <a:lnTo>
                    <a:pt x="21" y="64"/>
                  </a:lnTo>
                  <a:lnTo>
                    <a:pt x="13" y="82"/>
                  </a:lnTo>
                  <a:lnTo>
                    <a:pt x="13" y="82"/>
                  </a:lnTo>
                  <a:lnTo>
                    <a:pt x="9" y="92"/>
                  </a:lnTo>
                  <a:lnTo>
                    <a:pt x="3" y="105"/>
                  </a:lnTo>
                  <a:lnTo>
                    <a:pt x="1" y="112"/>
                  </a:lnTo>
                  <a:lnTo>
                    <a:pt x="0" y="119"/>
                  </a:lnTo>
                  <a:lnTo>
                    <a:pt x="1" y="124"/>
                  </a:lnTo>
                  <a:lnTo>
                    <a:pt x="2" y="126"/>
                  </a:lnTo>
                  <a:lnTo>
                    <a:pt x="4" y="128"/>
                  </a:lnTo>
                  <a:lnTo>
                    <a:pt x="4" y="128"/>
                  </a:lnTo>
                  <a:lnTo>
                    <a:pt x="6" y="129"/>
                  </a:lnTo>
                  <a:lnTo>
                    <a:pt x="9" y="129"/>
                  </a:lnTo>
                  <a:lnTo>
                    <a:pt x="12" y="128"/>
                  </a:lnTo>
                  <a:lnTo>
                    <a:pt x="13" y="126"/>
                  </a:lnTo>
                  <a:lnTo>
                    <a:pt x="13" y="125"/>
                  </a:lnTo>
                  <a:lnTo>
                    <a:pt x="13" y="123"/>
                  </a:lnTo>
                  <a:lnTo>
                    <a:pt x="11" y="122"/>
                  </a:lnTo>
                  <a:lnTo>
                    <a:pt x="11" y="122"/>
                  </a:lnTo>
                  <a:lnTo>
                    <a:pt x="11" y="120"/>
                  </a:lnTo>
                  <a:lnTo>
                    <a:pt x="10" y="117"/>
                  </a:lnTo>
                  <a:lnTo>
                    <a:pt x="11" y="109"/>
                  </a:lnTo>
                  <a:lnTo>
                    <a:pt x="14" y="100"/>
                  </a:lnTo>
                  <a:lnTo>
                    <a:pt x="19" y="90"/>
                  </a:lnTo>
                  <a:lnTo>
                    <a:pt x="27" y="69"/>
                  </a:lnTo>
                  <a:lnTo>
                    <a:pt x="33" y="58"/>
                  </a:lnTo>
                  <a:lnTo>
                    <a:pt x="33" y="58"/>
                  </a:lnTo>
                  <a:lnTo>
                    <a:pt x="43" y="36"/>
                  </a:lnTo>
                  <a:lnTo>
                    <a:pt x="46" y="26"/>
                  </a:lnTo>
                  <a:lnTo>
                    <a:pt x="49" y="14"/>
                  </a:lnTo>
                  <a:lnTo>
                    <a:pt x="49" y="14"/>
                  </a:lnTo>
                  <a:lnTo>
                    <a:pt x="50" y="13"/>
                  </a:lnTo>
                  <a:lnTo>
                    <a:pt x="51" y="11"/>
                  </a:lnTo>
                  <a:lnTo>
                    <a:pt x="51" y="5"/>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64" name="chenying0907 805"/>
            <p:cNvSpPr>
              <a:spLocks/>
            </p:cNvSpPr>
            <p:nvPr/>
          </p:nvSpPr>
          <p:spPr bwMode="auto">
            <a:xfrm>
              <a:off x="6315076" y="1671638"/>
              <a:ext cx="15875" cy="41275"/>
            </a:xfrm>
            <a:custGeom>
              <a:avLst/>
              <a:gdLst/>
              <a:ahLst/>
              <a:cxnLst>
                <a:cxn ang="0">
                  <a:pos x="20" y="3"/>
                </a:cxn>
                <a:cxn ang="0">
                  <a:pos x="20" y="3"/>
                </a:cxn>
                <a:cxn ang="0">
                  <a:pos x="7" y="38"/>
                </a:cxn>
                <a:cxn ang="0">
                  <a:pos x="2" y="56"/>
                </a:cxn>
                <a:cxn ang="0">
                  <a:pos x="1" y="65"/>
                </a:cxn>
                <a:cxn ang="0">
                  <a:pos x="0" y="74"/>
                </a:cxn>
                <a:cxn ang="0">
                  <a:pos x="0" y="74"/>
                </a:cxn>
                <a:cxn ang="0">
                  <a:pos x="1" y="76"/>
                </a:cxn>
                <a:cxn ang="0">
                  <a:pos x="2" y="77"/>
                </a:cxn>
                <a:cxn ang="0">
                  <a:pos x="3" y="78"/>
                </a:cxn>
                <a:cxn ang="0">
                  <a:pos x="5" y="78"/>
                </a:cxn>
                <a:cxn ang="0">
                  <a:pos x="6" y="78"/>
                </a:cxn>
                <a:cxn ang="0">
                  <a:pos x="8" y="77"/>
                </a:cxn>
                <a:cxn ang="0">
                  <a:pos x="9" y="76"/>
                </a:cxn>
                <a:cxn ang="0">
                  <a:pos x="9" y="74"/>
                </a:cxn>
                <a:cxn ang="0">
                  <a:pos x="9" y="74"/>
                </a:cxn>
                <a:cxn ang="0">
                  <a:pos x="10" y="65"/>
                </a:cxn>
                <a:cxn ang="0">
                  <a:pos x="11" y="57"/>
                </a:cxn>
                <a:cxn ang="0">
                  <a:pos x="16" y="39"/>
                </a:cxn>
                <a:cxn ang="0">
                  <a:pos x="29" y="6"/>
                </a:cxn>
                <a:cxn ang="0">
                  <a:pos x="29" y="6"/>
                </a:cxn>
                <a:cxn ang="0">
                  <a:pos x="29" y="4"/>
                </a:cxn>
                <a:cxn ang="0">
                  <a:pos x="28" y="2"/>
                </a:cxn>
                <a:cxn ang="0">
                  <a:pos x="27" y="1"/>
                </a:cxn>
                <a:cxn ang="0">
                  <a:pos x="26" y="0"/>
                </a:cxn>
                <a:cxn ang="0">
                  <a:pos x="24" y="0"/>
                </a:cxn>
                <a:cxn ang="0">
                  <a:pos x="22" y="1"/>
                </a:cxn>
                <a:cxn ang="0">
                  <a:pos x="21" y="2"/>
                </a:cxn>
                <a:cxn ang="0">
                  <a:pos x="20" y="3"/>
                </a:cxn>
                <a:cxn ang="0">
                  <a:pos x="20" y="3"/>
                </a:cxn>
              </a:cxnLst>
              <a:rect l="0" t="0" r="r" b="b"/>
              <a:pathLst>
                <a:path w="29" h="78">
                  <a:moveTo>
                    <a:pt x="20" y="3"/>
                  </a:moveTo>
                  <a:lnTo>
                    <a:pt x="20" y="3"/>
                  </a:lnTo>
                  <a:lnTo>
                    <a:pt x="7" y="38"/>
                  </a:lnTo>
                  <a:lnTo>
                    <a:pt x="2" y="56"/>
                  </a:lnTo>
                  <a:lnTo>
                    <a:pt x="1" y="65"/>
                  </a:lnTo>
                  <a:lnTo>
                    <a:pt x="0" y="74"/>
                  </a:lnTo>
                  <a:lnTo>
                    <a:pt x="0" y="74"/>
                  </a:lnTo>
                  <a:lnTo>
                    <a:pt x="1" y="76"/>
                  </a:lnTo>
                  <a:lnTo>
                    <a:pt x="2" y="77"/>
                  </a:lnTo>
                  <a:lnTo>
                    <a:pt x="3" y="78"/>
                  </a:lnTo>
                  <a:lnTo>
                    <a:pt x="5" y="78"/>
                  </a:lnTo>
                  <a:lnTo>
                    <a:pt x="6" y="78"/>
                  </a:lnTo>
                  <a:lnTo>
                    <a:pt x="8" y="77"/>
                  </a:lnTo>
                  <a:lnTo>
                    <a:pt x="9" y="76"/>
                  </a:lnTo>
                  <a:lnTo>
                    <a:pt x="9" y="74"/>
                  </a:lnTo>
                  <a:lnTo>
                    <a:pt x="9" y="74"/>
                  </a:lnTo>
                  <a:lnTo>
                    <a:pt x="10" y="65"/>
                  </a:lnTo>
                  <a:lnTo>
                    <a:pt x="11" y="57"/>
                  </a:lnTo>
                  <a:lnTo>
                    <a:pt x="16" y="39"/>
                  </a:lnTo>
                  <a:lnTo>
                    <a:pt x="29" y="6"/>
                  </a:lnTo>
                  <a:lnTo>
                    <a:pt x="29" y="6"/>
                  </a:lnTo>
                  <a:lnTo>
                    <a:pt x="29" y="4"/>
                  </a:lnTo>
                  <a:lnTo>
                    <a:pt x="28" y="2"/>
                  </a:lnTo>
                  <a:lnTo>
                    <a:pt x="27" y="1"/>
                  </a:lnTo>
                  <a:lnTo>
                    <a:pt x="26" y="0"/>
                  </a:lnTo>
                  <a:lnTo>
                    <a:pt x="24" y="0"/>
                  </a:lnTo>
                  <a:lnTo>
                    <a:pt x="22" y="1"/>
                  </a:lnTo>
                  <a:lnTo>
                    <a:pt x="21" y="2"/>
                  </a:lnTo>
                  <a:lnTo>
                    <a:pt x="20" y="3"/>
                  </a:lnTo>
                  <a:lnTo>
                    <a:pt x="20" y="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65" name="chenying0907 806"/>
            <p:cNvSpPr>
              <a:spLocks/>
            </p:cNvSpPr>
            <p:nvPr/>
          </p:nvSpPr>
          <p:spPr bwMode="auto">
            <a:xfrm>
              <a:off x="6359526" y="1677988"/>
              <a:ext cx="20638" cy="69850"/>
            </a:xfrm>
            <a:custGeom>
              <a:avLst/>
              <a:gdLst/>
              <a:ahLst/>
              <a:cxnLst>
                <a:cxn ang="0">
                  <a:pos x="32" y="4"/>
                </a:cxn>
                <a:cxn ang="0">
                  <a:pos x="32" y="4"/>
                </a:cxn>
                <a:cxn ang="0">
                  <a:pos x="20" y="33"/>
                </a:cxn>
                <a:cxn ang="0">
                  <a:pos x="11" y="63"/>
                </a:cxn>
                <a:cxn ang="0">
                  <a:pos x="6" y="79"/>
                </a:cxn>
                <a:cxn ang="0">
                  <a:pos x="3" y="94"/>
                </a:cxn>
                <a:cxn ang="0">
                  <a:pos x="1" y="110"/>
                </a:cxn>
                <a:cxn ang="0">
                  <a:pos x="0" y="125"/>
                </a:cxn>
                <a:cxn ang="0">
                  <a:pos x="0" y="125"/>
                </a:cxn>
                <a:cxn ang="0">
                  <a:pos x="0" y="127"/>
                </a:cxn>
                <a:cxn ang="0">
                  <a:pos x="1" y="128"/>
                </a:cxn>
                <a:cxn ang="0">
                  <a:pos x="3" y="129"/>
                </a:cxn>
                <a:cxn ang="0">
                  <a:pos x="4" y="130"/>
                </a:cxn>
                <a:cxn ang="0">
                  <a:pos x="6" y="129"/>
                </a:cxn>
                <a:cxn ang="0">
                  <a:pos x="7" y="128"/>
                </a:cxn>
                <a:cxn ang="0">
                  <a:pos x="9" y="127"/>
                </a:cxn>
                <a:cxn ang="0">
                  <a:pos x="9" y="125"/>
                </a:cxn>
                <a:cxn ang="0">
                  <a:pos x="9" y="125"/>
                </a:cxn>
                <a:cxn ang="0">
                  <a:pos x="10" y="110"/>
                </a:cxn>
                <a:cxn ang="0">
                  <a:pos x="12" y="94"/>
                </a:cxn>
                <a:cxn ang="0">
                  <a:pos x="16" y="80"/>
                </a:cxn>
                <a:cxn ang="0">
                  <a:pos x="20" y="64"/>
                </a:cxn>
                <a:cxn ang="0">
                  <a:pos x="30" y="35"/>
                </a:cxn>
                <a:cxn ang="0">
                  <a:pos x="40" y="6"/>
                </a:cxn>
                <a:cxn ang="0">
                  <a:pos x="40" y="6"/>
                </a:cxn>
                <a:cxn ang="0">
                  <a:pos x="41" y="4"/>
                </a:cxn>
                <a:cxn ang="0">
                  <a:pos x="40" y="2"/>
                </a:cxn>
                <a:cxn ang="0">
                  <a:pos x="39" y="1"/>
                </a:cxn>
                <a:cxn ang="0">
                  <a:pos x="37" y="1"/>
                </a:cxn>
                <a:cxn ang="0">
                  <a:pos x="36" y="0"/>
                </a:cxn>
                <a:cxn ang="0">
                  <a:pos x="34" y="1"/>
                </a:cxn>
                <a:cxn ang="0">
                  <a:pos x="33" y="2"/>
                </a:cxn>
                <a:cxn ang="0">
                  <a:pos x="32" y="4"/>
                </a:cxn>
                <a:cxn ang="0">
                  <a:pos x="32" y="4"/>
                </a:cxn>
              </a:cxnLst>
              <a:rect l="0" t="0" r="r" b="b"/>
              <a:pathLst>
                <a:path w="41" h="130">
                  <a:moveTo>
                    <a:pt x="32" y="4"/>
                  </a:moveTo>
                  <a:lnTo>
                    <a:pt x="32" y="4"/>
                  </a:lnTo>
                  <a:lnTo>
                    <a:pt x="20" y="33"/>
                  </a:lnTo>
                  <a:lnTo>
                    <a:pt x="11" y="63"/>
                  </a:lnTo>
                  <a:lnTo>
                    <a:pt x="6" y="79"/>
                  </a:lnTo>
                  <a:lnTo>
                    <a:pt x="3" y="94"/>
                  </a:lnTo>
                  <a:lnTo>
                    <a:pt x="1" y="110"/>
                  </a:lnTo>
                  <a:lnTo>
                    <a:pt x="0" y="125"/>
                  </a:lnTo>
                  <a:lnTo>
                    <a:pt x="0" y="125"/>
                  </a:lnTo>
                  <a:lnTo>
                    <a:pt x="0" y="127"/>
                  </a:lnTo>
                  <a:lnTo>
                    <a:pt x="1" y="128"/>
                  </a:lnTo>
                  <a:lnTo>
                    <a:pt x="3" y="129"/>
                  </a:lnTo>
                  <a:lnTo>
                    <a:pt x="4" y="130"/>
                  </a:lnTo>
                  <a:lnTo>
                    <a:pt x="6" y="129"/>
                  </a:lnTo>
                  <a:lnTo>
                    <a:pt x="7" y="128"/>
                  </a:lnTo>
                  <a:lnTo>
                    <a:pt x="9" y="127"/>
                  </a:lnTo>
                  <a:lnTo>
                    <a:pt x="9" y="125"/>
                  </a:lnTo>
                  <a:lnTo>
                    <a:pt x="9" y="125"/>
                  </a:lnTo>
                  <a:lnTo>
                    <a:pt x="10" y="110"/>
                  </a:lnTo>
                  <a:lnTo>
                    <a:pt x="12" y="94"/>
                  </a:lnTo>
                  <a:lnTo>
                    <a:pt x="16" y="80"/>
                  </a:lnTo>
                  <a:lnTo>
                    <a:pt x="20" y="64"/>
                  </a:lnTo>
                  <a:lnTo>
                    <a:pt x="30" y="35"/>
                  </a:lnTo>
                  <a:lnTo>
                    <a:pt x="40" y="6"/>
                  </a:lnTo>
                  <a:lnTo>
                    <a:pt x="40" y="6"/>
                  </a:lnTo>
                  <a:lnTo>
                    <a:pt x="41" y="4"/>
                  </a:lnTo>
                  <a:lnTo>
                    <a:pt x="40" y="2"/>
                  </a:lnTo>
                  <a:lnTo>
                    <a:pt x="39" y="1"/>
                  </a:lnTo>
                  <a:lnTo>
                    <a:pt x="37" y="1"/>
                  </a:lnTo>
                  <a:lnTo>
                    <a:pt x="36" y="0"/>
                  </a:lnTo>
                  <a:lnTo>
                    <a:pt x="34" y="1"/>
                  </a:lnTo>
                  <a:lnTo>
                    <a:pt x="33" y="2"/>
                  </a:lnTo>
                  <a:lnTo>
                    <a:pt x="32" y="4"/>
                  </a:lnTo>
                  <a:lnTo>
                    <a:pt x="32" y="4"/>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66" name="chenying0907 807"/>
            <p:cNvSpPr>
              <a:spLocks/>
            </p:cNvSpPr>
            <p:nvPr/>
          </p:nvSpPr>
          <p:spPr bwMode="auto">
            <a:xfrm>
              <a:off x="6392863" y="1708150"/>
              <a:ext cx="20638" cy="55563"/>
            </a:xfrm>
            <a:custGeom>
              <a:avLst/>
              <a:gdLst/>
              <a:ahLst/>
              <a:cxnLst>
                <a:cxn ang="0">
                  <a:pos x="32" y="4"/>
                </a:cxn>
                <a:cxn ang="0">
                  <a:pos x="32" y="4"/>
                </a:cxn>
                <a:cxn ang="0">
                  <a:pos x="27" y="17"/>
                </a:cxn>
                <a:cxn ang="0">
                  <a:pos x="23" y="28"/>
                </a:cxn>
                <a:cxn ang="0">
                  <a:pos x="13" y="51"/>
                </a:cxn>
                <a:cxn ang="0">
                  <a:pos x="8" y="63"/>
                </a:cxn>
                <a:cxn ang="0">
                  <a:pos x="4" y="74"/>
                </a:cxn>
                <a:cxn ang="0">
                  <a:pos x="1" y="87"/>
                </a:cxn>
                <a:cxn ang="0">
                  <a:pos x="0" y="100"/>
                </a:cxn>
                <a:cxn ang="0">
                  <a:pos x="0" y="100"/>
                </a:cxn>
                <a:cxn ang="0">
                  <a:pos x="0" y="102"/>
                </a:cxn>
                <a:cxn ang="0">
                  <a:pos x="1" y="103"/>
                </a:cxn>
                <a:cxn ang="0">
                  <a:pos x="3" y="104"/>
                </a:cxn>
                <a:cxn ang="0">
                  <a:pos x="4" y="104"/>
                </a:cxn>
                <a:cxn ang="0">
                  <a:pos x="6" y="104"/>
                </a:cxn>
                <a:cxn ang="0">
                  <a:pos x="8" y="103"/>
                </a:cxn>
                <a:cxn ang="0">
                  <a:pos x="9" y="102"/>
                </a:cxn>
                <a:cxn ang="0">
                  <a:pos x="9" y="100"/>
                </a:cxn>
                <a:cxn ang="0">
                  <a:pos x="9" y="100"/>
                </a:cxn>
                <a:cxn ang="0">
                  <a:pos x="10" y="87"/>
                </a:cxn>
                <a:cxn ang="0">
                  <a:pos x="13" y="75"/>
                </a:cxn>
                <a:cxn ang="0">
                  <a:pos x="17" y="64"/>
                </a:cxn>
                <a:cxn ang="0">
                  <a:pos x="22" y="53"/>
                </a:cxn>
                <a:cxn ang="0">
                  <a:pos x="33" y="30"/>
                </a:cxn>
                <a:cxn ang="0">
                  <a:pos x="37" y="19"/>
                </a:cxn>
                <a:cxn ang="0">
                  <a:pos x="41" y="6"/>
                </a:cxn>
                <a:cxn ang="0">
                  <a:pos x="41" y="6"/>
                </a:cxn>
                <a:cxn ang="0">
                  <a:pos x="41" y="4"/>
                </a:cxn>
                <a:cxn ang="0">
                  <a:pos x="40" y="2"/>
                </a:cxn>
                <a:cxn ang="0">
                  <a:pos x="39" y="1"/>
                </a:cxn>
                <a:cxn ang="0">
                  <a:pos x="37" y="1"/>
                </a:cxn>
                <a:cxn ang="0">
                  <a:pos x="35" y="0"/>
                </a:cxn>
                <a:cxn ang="0">
                  <a:pos x="34" y="1"/>
                </a:cxn>
                <a:cxn ang="0">
                  <a:pos x="33" y="2"/>
                </a:cxn>
                <a:cxn ang="0">
                  <a:pos x="32" y="4"/>
                </a:cxn>
                <a:cxn ang="0">
                  <a:pos x="32" y="4"/>
                </a:cxn>
              </a:cxnLst>
              <a:rect l="0" t="0" r="r" b="b"/>
              <a:pathLst>
                <a:path w="41" h="104">
                  <a:moveTo>
                    <a:pt x="32" y="4"/>
                  </a:moveTo>
                  <a:lnTo>
                    <a:pt x="32" y="4"/>
                  </a:lnTo>
                  <a:lnTo>
                    <a:pt x="27" y="17"/>
                  </a:lnTo>
                  <a:lnTo>
                    <a:pt x="23" y="28"/>
                  </a:lnTo>
                  <a:lnTo>
                    <a:pt x="13" y="51"/>
                  </a:lnTo>
                  <a:lnTo>
                    <a:pt x="8" y="63"/>
                  </a:lnTo>
                  <a:lnTo>
                    <a:pt x="4" y="74"/>
                  </a:lnTo>
                  <a:lnTo>
                    <a:pt x="1" y="87"/>
                  </a:lnTo>
                  <a:lnTo>
                    <a:pt x="0" y="100"/>
                  </a:lnTo>
                  <a:lnTo>
                    <a:pt x="0" y="100"/>
                  </a:lnTo>
                  <a:lnTo>
                    <a:pt x="0" y="102"/>
                  </a:lnTo>
                  <a:lnTo>
                    <a:pt x="1" y="103"/>
                  </a:lnTo>
                  <a:lnTo>
                    <a:pt x="3" y="104"/>
                  </a:lnTo>
                  <a:lnTo>
                    <a:pt x="4" y="104"/>
                  </a:lnTo>
                  <a:lnTo>
                    <a:pt x="6" y="104"/>
                  </a:lnTo>
                  <a:lnTo>
                    <a:pt x="8" y="103"/>
                  </a:lnTo>
                  <a:lnTo>
                    <a:pt x="9" y="102"/>
                  </a:lnTo>
                  <a:lnTo>
                    <a:pt x="9" y="100"/>
                  </a:lnTo>
                  <a:lnTo>
                    <a:pt x="9" y="100"/>
                  </a:lnTo>
                  <a:lnTo>
                    <a:pt x="10" y="87"/>
                  </a:lnTo>
                  <a:lnTo>
                    <a:pt x="13" y="75"/>
                  </a:lnTo>
                  <a:lnTo>
                    <a:pt x="17" y="64"/>
                  </a:lnTo>
                  <a:lnTo>
                    <a:pt x="22" y="53"/>
                  </a:lnTo>
                  <a:lnTo>
                    <a:pt x="33" y="30"/>
                  </a:lnTo>
                  <a:lnTo>
                    <a:pt x="37" y="19"/>
                  </a:lnTo>
                  <a:lnTo>
                    <a:pt x="41" y="6"/>
                  </a:lnTo>
                  <a:lnTo>
                    <a:pt x="41" y="6"/>
                  </a:lnTo>
                  <a:lnTo>
                    <a:pt x="41" y="4"/>
                  </a:lnTo>
                  <a:lnTo>
                    <a:pt x="40" y="2"/>
                  </a:lnTo>
                  <a:lnTo>
                    <a:pt x="39" y="1"/>
                  </a:lnTo>
                  <a:lnTo>
                    <a:pt x="37" y="1"/>
                  </a:lnTo>
                  <a:lnTo>
                    <a:pt x="35" y="0"/>
                  </a:lnTo>
                  <a:lnTo>
                    <a:pt x="34" y="1"/>
                  </a:lnTo>
                  <a:lnTo>
                    <a:pt x="33" y="2"/>
                  </a:lnTo>
                  <a:lnTo>
                    <a:pt x="32" y="4"/>
                  </a:lnTo>
                  <a:lnTo>
                    <a:pt x="32" y="4"/>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67" name="chenying0907 809"/>
            <p:cNvSpPr>
              <a:spLocks/>
            </p:cNvSpPr>
            <p:nvPr/>
          </p:nvSpPr>
          <p:spPr bwMode="auto">
            <a:xfrm>
              <a:off x="6438900" y="1719263"/>
              <a:ext cx="31750" cy="65088"/>
            </a:xfrm>
            <a:custGeom>
              <a:avLst/>
              <a:gdLst/>
              <a:ahLst/>
              <a:cxnLst>
                <a:cxn ang="0">
                  <a:pos x="51" y="2"/>
                </a:cxn>
                <a:cxn ang="0">
                  <a:pos x="51" y="2"/>
                </a:cxn>
                <a:cxn ang="0">
                  <a:pos x="37" y="25"/>
                </a:cxn>
                <a:cxn ang="0">
                  <a:pos x="25" y="44"/>
                </a:cxn>
                <a:cxn ang="0">
                  <a:pos x="14" y="64"/>
                </a:cxn>
                <a:cxn ang="0">
                  <a:pos x="6" y="83"/>
                </a:cxn>
                <a:cxn ang="0">
                  <a:pos x="2" y="93"/>
                </a:cxn>
                <a:cxn ang="0">
                  <a:pos x="0" y="101"/>
                </a:cxn>
                <a:cxn ang="0">
                  <a:pos x="0" y="108"/>
                </a:cxn>
                <a:cxn ang="0">
                  <a:pos x="1" y="114"/>
                </a:cxn>
                <a:cxn ang="0">
                  <a:pos x="2" y="116"/>
                </a:cxn>
                <a:cxn ang="0">
                  <a:pos x="5" y="119"/>
                </a:cxn>
                <a:cxn ang="0">
                  <a:pos x="7" y="120"/>
                </a:cxn>
                <a:cxn ang="0">
                  <a:pos x="10" y="123"/>
                </a:cxn>
                <a:cxn ang="0">
                  <a:pos x="10" y="123"/>
                </a:cxn>
                <a:cxn ang="0">
                  <a:pos x="12" y="123"/>
                </a:cxn>
                <a:cxn ang="0">
                  <a:pos x="14" y="123"/>
                </a:cxn>
                <a:cxn ang="0">
                  <a:pos x="15" y="120"/>
                </a:cxn>
                <a:cxn ang="0">
                  <a:pos x="16" y="119"/>
                </a:cxn>
                <a:cxn ang="0">
                  <a:pos x="15" y="115"/>
                </a:cxn>
                <a:cxn ang="0">
                  <a:pos x="14" y="114"/>
                </a:cxn>
                <a:cxn ang="0">
                  <a:pos x="13" y="113"/>
                </a:cxn>
                <a:cxn ang="0">
                  <a:pos x="13" y="113"/>
                </a:cxn>
                <a:cxn ang="0">
                  <a:pos x="11" y="112"/>
                </a:cxn>
                <a:cxn ang="0">
                  <a:pos x="10" y="111"/>
                </a:cxn>
                <a:cxn ang="0">
                  <a:pos x="10" y="107"/>
                </a:cxn>
                <a:cxn ang="0">
                  <a:pos x="10" y="102"/>
                </a:cxn>
                <a:cxn ang="0">
                  <a:pos x="12" y="96"/>
                </a:cxn>
                <a:cxn ang="0">
                  <a:pos x="18" y="80"/>
                </a:cxn>
                <a:cxn ang="0">
                  <a:pos x="27" y="62"/>
                </a:cxn>
                <a:cxn ang="0">
                  <a:pos x="47" y="27"/>
                </a:cxn>
                <a:cxn ang="0">
                  <a:pos x="59" y="7"/>
                </a:cxn>
                <a:cxn ang="0">
                  <a:pos x="59" y="7"/>
                </a:cxn>
                <a:cxn ang="0">
                  <a:pos x="60" y="5"/>
                </a:cxn>
                <a:cxn ang="0">
                  <a:pos x="59" y="3"/>
                </a:cxn>
                <a:cxn ang="0">
                  <a:pos x="59" y="1"/>
                </a:cxn>
                <a:cxn ang="0">
                  <a:pos x="57" y="0"/>
                </a:cxn>
                <a:cxn ang="0">
                  <a:pos x="56" y="0"/>
                </a:cxn>
                <a:cxn ang="0">
                  <a:pos x="54" y="0"/>
                </a:cxn>
                <a:cxn ang="0">
                  <a:pos x="52" y="0"/>
                </a:cxn>
                <a:cxn ang="0">
                  <a:pos x="51" y="2"/>
                </a:cxn>
                <a:cxn ang="0">
                  <a:pos x="51" y="2"/>
                </a:cxn>
              </a:cxnLst>
              <a:rect l="0" t="0" r="r" b="b"/>
              <a:pathLst>
                <a:path w="60" h="123">
                  <a:moveTo>
                    <a:pt x="51" y="2"/>
                  </a:moveTo>
                  <a:lnTo>
                    <a:pt x="51" y="2"/>
                  </a:lnTo>
                  <a:lnTo>
                    <a:pt x="37" y="25"/>
                  </a:lnTo>
                  <a:lnTo>
                    <a:pt x="25" y="44"/>
                  </a:lnTo>
                  <a:lnTo>
                    <a:pt x="14" y="64"/>
                  </a:lnTo>
                  <a:lnTo>
                    <a:pt x="6" y="83"/>
                  </a:lnTo>
                  <a:lnTo>
                    <a:pt x="2" y="93"/>
                  </a:lnTo>
                  <a:lnTo>
                    <a:pt x="0" y="101"/>
                  </a:lnTo>
                  <a:lnTo>
                    <a:pt x="0" y="108"/>
                  </a:lnTo>
                  <a:lnTo>
                    <a:pt x="1" y="114"/>
                  </a:lnTo>
                  <a:lnTo>
                    <a:pt x="2" y="116"/>
                  </a:lnTo>
                  <a:lnTo>
                    <a:pt x="5" y="119"/>
                  </a:lnTo>
                  <a:lnTo>
                    <a:pt x="7" y="120"/>
                  </a:lnTo>
                  <a:lnTo>
                    <a:pt x="10" y="123"/>
                  </a:lnTo>
                  <a:lnTo>
                    <a:pt x="10" y="123"/>
                  </a:lnTo>
                  <a:lnTo>
                    <a:pt x="12" y="123"/>
                  </a:lnTo>
                  <a:lnTo>
                    <a:pt x="14" y="123"/>
                  </a:lnTo>
                  <a:lnTo>
                    <a:pt x="15" y="120"/>
                  </a:lnTo>
                  <a:lnTo>
                    <a:pt x="16" y="119"/>
                  </a:lnTo>
                  <a:lnTo>
                    <a:pt x="15" y="115"/>
                  </a:lnTo>
                  <a:lnTo>
                    <a:pt x="14" y="114"/>
                  </a:lnTo>
                  <a:lnTo>
                    <a:pt x="13" y="113"/>
                  </a:lnTo>
                  <a:lnTo>
                    <a:pt x="13" y="113"/>
                  </a:lnTo>
                  <a:lnTo>
                    <a:pt x="11" y="112"/>
                  </a:lnTo>
                  <a:lnTo>
                    <a:pt x="10" y="111"/>
                  </a:lnTo>
                  <a:lnTo>
                    <a:pt x="10" y="107"/>
                  </a:lnTo>
                  <a:lnTo>
                    <a:pt x="10" y="102"/>
                  </a:lnTo>
                  <a:lnTo>
                    <a:pt x="12" y="96"/>
                  </a:lnTo>
                  <a:lnTo>
                    <a:pt x="18" y="80"/>
                  </a:lnTo>
                  <a:lnTo>
                    <a:pt x="27" y="62"/>
                  </a:lnTo>
                  <a:lnTo>
                    <a:pt x="47" y="27"/>
                  </a:lnTo>
                  <a:lnTo>
                    <a:pt x="59" y="7"/>
                  </a:lnTo>
                  <a:lnTo>
                    <a:pt x="59" y="7"/>
                  </a:lnTo>
                  <a:lnTo>
                    <a:pt x="60" y="5"/>
                  </a:lnTo>
                  <a:lnTo>
                    <a:pt x="59" y="3"/>
                  </a:lnTo>
                  <a:lnTo>
                    <a:pt x="59" y="1"/>
                  </a:lnTo>
                  <a:lnTo>
                    <a:pt x="57" y="0"/>
                  </a:lnTo>
                  <a:lnTo>
                    <a:pt x="56" y="0"/>
                  </a:lnTo>
                  <a:lnTo>
                    <a:pt x="54" y="0"/>
                  </a:lnTo>
                  <a:lnTo>
                    <a:pt x="52" y="0"/>
                  </a:lnTo>
                  <a:lnTo>
                    <a:pt x="51" y="2"/>
                  </a:lnTo>
                  <a:lnTo>
                    <a:pt x="51"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68" name="chenying0907 810"/>
            <p:cNvSpPr>
              <a:spLocks/>
            </p:cNvSpPr>
            <p:nvPr/>
          </p:nvSpPr>
          <p:spPr bwMode="auto">
            <a:xfrm>
              <a:off x="6478588" y="1731963"/>
              <a:ext cx="28575" cy="65088"/>
            </a:xfrm>
            <a:custGeom>
              <a:avLst/>
              <a:gdLst/>
              <a:ahLst/>
              <a:cxnLst>
                <a:cxn ang="0">
                  <a:pos x="45" y="1"/>
                </a:cxn>
                <a:cxn ang="0">
                  <a:pos x="45" y="1"/>
                </a:cxn>
                <a:cxn ang="0">
                  <a:pos x="40" y="8"/>
                </a:cxn>
                <a:cxn ang="0">
                  <a:pos x="34" y="14"/>
                </a:cxn>
                <a:cxn ang="0">
                  <a:pos x="25" y="26"/>
                </a:cxn>
                <a:cxn ang="0">
                  <a:pos x="16" y="41"/>
                </a:cxn>
                <a:cxn ang="0">
                  <a:pos x="10" y="55"/>
                </a:cxn>
                <a:cxn ang="0">
                  <a:pos x="6" y="71"/>
                </a:cxn>
                <a:cxn ang="0">
                  <a:pos x="3" y="87"/>
                </a:cxn>
                <a:cxn ang="0">
                  <a:pos x="1" y="103"/>
                </a:cxn>
                <a:cxn ang="0">
                  <a:pos x="0" y="119"/>
                </a:cxn>
                <a:cxn ang="0">
                  <a:pos x="0" y="119"/>
                </a:cxn>
                <a:cxn ang="0">
                  <a:pos x="0" y="121"/>
                </a:cxn>
                <a:cxn ang="0">
                  <a:pos x="1" y="122"/>
                </a:cxn>
                <a:cxn ang="0">
                  <a:pos x="3" y="123"/>
                </a:cxn>
                <a:cxn ang="0">
                  <a:pos x="5" y="123"/>
                </a:cxn>
                <a:cxn ang="0">
                  <a:pos x="6" y="123"/>
                </a:cxn>
                <a:cxn ang="0">
                  <a:pos x="8" y="122"/>
                </a:cxn>
                <a:cxn ang="0">
                  <a:pos x="9" y="121"/>
                </a:cxn>
                <a:cxn ang="0">
                  <a:pos x="9" y="119"/>
                </a:cxn>
                <a:cxn ang="0">
                  <a:pos x="9" y="119"/>
                </a:cxn>
                <a:cxn ang="0">
                  <a:pos x="10" y="104"/>
                </a:cxn>
                <a:cxn ang="0">
                  <a:pos x="12" y="88"/>
                </a:cxn>
                <a:cxn ang="0">
                  <a:pos x="15" y="74"/>
                </a:cxn>
                <a:cxn ang="0">
                  <a:pos x="19" y="59"/>
                </a:cxn>
                <a:cxn ang="0">
                  <a:pos x="25" y="45"/>
                </a:cxn>
                <a:cxn ang="0">
                  <a:pos x="33" y="31"/>
                </a:cxn>
                <a:cxn ang="0">
                  <a:pos x="41" y="19"/>
                </a:cxn>
                <a:cxn ang="0">
                  <a:pos x="53" y="9"/>
                </a:cxn>
                <a:cxn ang="0">
                  <a:pos x="53" y="9"/>
                </a:cxn>
                <a:cxn ang="0">
                  <a:pos x="54" y="7"/>
                </a:cxn>
                <a:cxn ang="0">
                  <a:pos x="54" y="6"/>
                </a:cxn>
                <a:cxn ang="0">
                  <a:pos x="54" y="3"/>
                </a:cxn>
                <a:cxn ang="0">
                  <a:pos x="53" y="2"/>
                </a:cxn>
                <a:cxn ang="0">
                  <a:pos x="50" y="1"/>
                </a:cxn>
                <a:cxn ang="0">
                  <a:pos x="49" y="0"/>
                </a:cxn>
                <a:cxn ang="0">
                  <a:pos x="47" y="0"/>
                </a:cxn>
                <a:cxn ang="0">
                  <a:pos x="45" y="1"/>
                </a:cxn>
                <a:cxn ang="0">
                  <a:pos x="45" y="1"/>
                </a:cxn>
              </a:cxnLst>
              <a:rect l="0" t="0" r="r" b="b"/>
              <a:pathLst>
                <a:path w="54" h="123">
                  <a:moveTo>
                    <a:pt x="45" y="1"/>
                  </a:moveTo>
                  <a:lnTo>
                    <a:pt x="45" y="1"/>
                  </a:lnTo>
                  <a:lnTo>
                    <a:pt x="40" y="8"/>
                  </a:lnTo>
                  <a:lnTo>
                    <a:pt x="34" y="14"/>
                  </a:lnTo>
                  <a:lnTo>
                    <a:pt x="25" y="26"/>
                  </a:lnTo>
                  <a:lnTo>
                    <a:pt x="16" y="41"/>
                  </a:lnTo>
                  <a:lnTo>
                    <a:pt x="10" y="55"/>
                  </a:lnTo>
                  <a:lnTo>
                    <a:pt x="6" y="71"/>
                  </a:lnTo>
                  <a:lnTo>
                    <a:pt x="3" y="87"/>
                  </a:lnTo>
                  <a:lnTo>
                    <a:pt x="1" y="103"/>
                  </a:lnTo>
                  <a:lnTo>
                    <a:pt x="0" y="119"/>
                  </a:lnTo>
                  <a:lnTo>
                    <a:pt x="0" y="119"/>
                  </a:lnTo>
                  <a:lnTo>
                    <a:pt x="0" y="121"/>
                  </a:lnTo>
                  <a:lnTo>
                    <a:pt x="1" y="122"/>
                  </a:lnTo>
                  <a:lnTo>
                    <a:pt x="3" y="123"/>
                  </a:lnTo>
                  <a:lnTo>
                    <a:pt x="5" y="123"/>
                  </a:lnTo>
                  <a:lnTo>
                    <a:pt x="6" y="123"/>
                  </a:lnTo>
                  <a:lnTo>
                    <a:pt x="8" y="122"/>
                  </a:lnTo>
                  <a:lnTo>
                    <a:pt x="9" y="121"/>
                  </a:lnTo>
                  <a:lnTo>
                    <a:pt x="9" y="119"/>
                  </a:lnTo>
                  <a:lnTo>
                    <a:pt x="9" y="119"/>
                  </a:lnTo>
                  <a:lnTo>
                    <a:pt x="10" y="104"/>
                  </a:lnTo>
                  <a:lnTo>
                    <a:pt x="12" y="88"/>
                  </a:lnTo>
                  <a:lnTo>
                    <a:pt x="15" y="74"/>
                  </a:lnTo>
                  <a:lnTo>
                    <a:pt x="19" y="59"/>
                  </a:lnTo>
                  <a:lnTo>
                    <a:pt x="25" y="45"/>
                  </a:lnTo>
                  <a:lnTo>
                    <a:pt x="33" y="31"/>
                  </a:lnTo>
                  <a:lnTo>
                    <a:pt x="41" y="19"/>
                  </a:lnTo>
                  <a:lnTo>
                    <a:pt x="53" y="9"/>
                  </a:lnTo>
                  <a:lnTo>
                    <a:pt x="53" y="9"/>
                  </a:lnTo>
                  <a:lnTo>
                    <a:pt x="54" y="7"/>
                  </a:lnTo>
                  <a:lnTo>
                    <a:pt x="54" y="6"/>
                  </a:lnTo>
                  <a:lnTo>
                    <a:pt x="54" y="3"/>
                  </a:lnTo>
                  <a:lnTo>
                    <a:pt x="53" y="2"/>
                  </a:lnTo>
                  <a:lnTo>
                    <a:pt x="50" y="1"/>
                  </a:lnTo>
                  <a:lnTo>
                    <a:pt x="49" y="0"/>
                  </a:lnTo>
                  <a:lnTo>
                    <a:pt x="47" y="0"/>
                  </a:lnTo>
                  <a:lnTo>
                    <a:pt x="45" y="1"/>
                  </a:lnTo>
                  <a:lnTo>
                    <a:pt x="45"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69" name="chenying0907 811"/>
            <p:cNvSpPr>
              <a:spLocks/>
            </p:cNvSpPr>
            <p:nvPr/>
          </p:nvSpPr>
          <p:spPr bwMode="auto">
            <a:xfrm>
              <a:off x="6523038" y="1739900"/>
              <a:ext cx="25400" cy="61913"/>
            </a:xfrm>
            <a:custGeom>
              <a:avLst/>
              <a:gdLst/>
              <a:ahLst/>
              <a:cxnLst>
                <a:cxn ang="0">
                  <a:pos x="39" y="3"/>
                </a:cxn>
                <a:cxn ang="0">
                  <a:pos x="39" y="3"/>
                </a:cxn>
                <a:cxn ang="0">
                  <a:pos x="27" y="29"/>
                </a:cxn>
                <a:cxn ang="0">
                  <a:pos x="17" y="56"/>
                </a:cxn>
                <a:cxn ang="0">
                  <a:pos x="8" y="82"/>
                </a:cxn>
                <a:cxn ang="0">
                  <a:pos x="4" y="96"/>
                </a:cxn>
                <a:cxn ang="0">
                  <a:pos x="0" y="110"/>
                </a:cxn>
                <a:cxn ang="0">
                  <a:pos x="0" y="110"/>
                </a:cxn>
                <a:cxn ang="0">
                  <a:pos x="0" y="112"/>
                </a:cxn>
                <a:cxn ang="0">
                  <a:pos x="1" y="113"/>
                </a:cxn>
                <a:cxn ang="0">
                  <a:pos x="4" y="116"/>
                </a:cxn>
                <a:cxn ang="0">
                  <a:pos x="6" y="117"/>
                </a:cxn>
                <a:cxn ang="0">
                  <a:pos x="8" y="116"/>
                </a:cxn>
                <a:cxn ang="0">
                  <a:pos x="9" y="114"/>
                </a:cxn>
                <a:cxn ang="0">
                  <a:pos x="10" y="112"/>
                </a:cxn>
                <a:cxn ang="0">
                  <a:pos x="10" y="112"/>
                </a:cxn>
                <a:cxn ang="0">
                  <a:pos x="13" y="99"/>
                </a:cxn>
                <a:cxn ang="0">
                  <a:pos x="16" y="85"/>
                </a:cxn>
                <a:cxn ang="0">
                  <a:pos x="25" y="58"/>
                </a:cxn>
                <a:cxn ang="0">
                  <a:pos x="37" y="32"/>
                </a:cxn>
                <a:cxn ang="0">
                  <a:pos x="47" y="5"/>
                </a:cxn>
                <a:cxn ang="0">
                  <a:pos x="47" y="5"/>
                </a:cxn>
                <a:cxn ang="0">
                  <a:pos x="48" y="3"/>
                </a:cxn>
                <a:cxn ang="0">
                  <a:pos x="47" y="2"/>
                </a:cxn>
                <a:cxn ang="0">
                  <a:pos x="46" y="1"/>
                </a:cxn>
                <a:cxn ang="0">
                  <a:pos x="45" y="0"/>
                </a:cxn>
                <a:cxn ang="0">
                  <a:pos x="41" y="0"/>
                </a:cxn>
                <a:cxn ang="0">
                  <a:pos x="40" y="1"/>
                </a:cxn>
                <a:cxn ang="0">
                  <a:pos x="39" y="3"/>
                </a:cxn>
                <a:cxn ang="0">
                  <a:pos x="39" y="3"/>
                </a:cxn>
              </a:cxnLst>
              <a:rect l="0" t="0" r="r" b="b"/>
              <a:pathLst>
                <a:path w="48" h="117">
                  <a:moveTo>
                    <a:pt x="39" y="3"/>
                  </a:moveTo>
                  <a:lnTo>
                    <a:pt x="39" y="3"/>
                  </a:lnTo>
                  <a:lnTo>
                    <a:pt x="27" y="29"/>
                  </a:lnTo>
                  <a:lnTo>
                    <a:pt x="17" y="56"/>
                  </a:lnTo>
                  <a:lnTo>
                    <a:pt x="8" y="82"/>
                  </a:lnTo>
                  <a:lnTo>
                    <a:pt x="4" y="96"/>
                  </a:lnTo>
                  <a:lnTo>
                    <a:pt x="0" y="110"/>
                  </a:lnTo>
                  <a:lnTo>
                    <a:pt x="0" y="110"/>
                  </a:lnTo>
                  <a:lnTo>
                    <a:pt x="0" y="112"/>
                  </a:lnTo>
                  <a:lnTo>
                    <a:pt x="1" y="113"/>
                  </a:lnTo>
                  <a:lnTo>
                    <a:pt x="4" y="116"/>
                  </a:lnTo>
                  <a:lnTo>
                    <a:pt x="6" y="117"/>
                  </a:lnTo>
                  <a:lnTo>
                    <a:pt x="8" y="116"/>
                  </a:lnTo>
                  <a:lnTo>
                    <a:pt x="9" y="114"/>
                  </a:lnTo>
                  <a:lnTo>
                    <a:pt x="10" y="112"/>
                  </a:lnTo>
                  <a:lnTo>
                    <a:pt x="10" y="112"/>
                  </a:lnTo>
                  <a:lnTo>
                    <a:pt x="13" y="99"/>
                  </a:lnTo>
                  <a:lnTo>
                    <a:pt x="16" y="85"/>
                  </a:lnTo>
                  <a:lnTo>
                    <a:pt x="25" y="58"/>
                  </a:lnTo>
                  <a:lnTo>
                    <a:pt x="37" y="32"/>
                  </a:lnTo>
                  <a:lnTo>
                    <a:pt x="47" y="5"/>
                  </a:lnTo>
                  <a:lnTo>
                    <a:pt x="47" y="5"/>
                  </a:lnTo>
                  <a:lnTo>
                    <a:pt x="48" y="3"/>
                  </a:lnTo>
                  <a:lnTo>
                    <a:pt x="47" y="2"/>
                  </a:lnTo>
                  <a:lnTo>
                    <a:pt x="46" y="1"/>
                  </a:lnTo>
                  <a:lnTo>
                    <a:pt x="45" y="0"/>
                  </a:lnTo>
                  <a:lnTo>
                    <a:pt x="41" y="0"/>
                  </a:lnTo>
                  <a:lnTo>
                    <a:pt x="40" y="1"/>
                  </a:lnTo>
                  <a:lnTo>
                    <a:pt x="39" y="3"/>
                  </a:lnTo>
                  <a:lnTo>
                    <a:pt x="39" y="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70" name="chenying0907 812"/>
            <p:cNvSpPr>
              <a:spLocks/>
            </p:cNvSpPr>
            <p:nvPr/>
          </p:nvSpPr>
          <p:spPr bwMode="auto">
            <a:xfrm>
              <a:off x="6572250" y="1743075"/>
              <a:ext cx="28575" cy="61913"/>
            </a:xfrm>
            <a:custGeom>
              <a:avLst/>
              <a:gdLst/>
              <a:ahLst/>
              <a:cxnLst>
                <a:cxn ang="0">
                  <a:pos x="45" y="2"/>
                </a:cxn>
                <a:cxn ang="0">
                  <a:pos x="45" y="2"/>
                </a:cxn>
                <a:cxn ang="0">
                  <a:pos x="37" y="14"/>
                </a:cxn>
                <a:cxn ang="0">
                  <a:pos x="28" y="27"/>
                </a:cxn>
                <a:cxn ang="0">
                  <a:pos x="22" y="40"/>
                </a:cxn>
                <a:cxn ang="0">
                  <a:pos x="16" y="54"/>
                </a:cxn>
                <a:cxn ang="0">
                  <a:pos x="11" y="67"/>
                </a:cxn>
                <a:cxn ang="0">
                  <a:pos x="7" y="82"/>
                </a:cxn>
                <a:cxn ang="0">
                  <a:pos x="3" y="96"/>
                </a:cxn>
                <a:cxn ang="0">
                  <a:pos x="0" y="111"/>
                </a:cxn>
                <a:cxn ang="0">
                  <a:pos x="0" y="111"/>
                </a:cxn>
                <a:cxn ang="0">
                  <a:pos x="0" y="114"/>
                </a:cxn>
                <a:cxn ang="0">
                  <a:pos x="3" y="116"/>
                </a:cxn>
                <a:cxn ang="0">
                  <a:pos x="6" y="117"/>
                </a:cxn>
                <a:cxn ang="0">
                  <a:pos x="8" y="115"/>
                </a:cxn>
                <a:cxn ang="0">
                  <a:pos x="14" y="108"/>
                </a:cxn>
                <a:cxn ang="0">
                  <a:pos x="14" y="108"/>
                </a:cxn>
                <a:cxn ang="0">
                  <a:pos x="16" y="106"/>
                </a:cxn>
                <a:cxn ang="0">
                  <a:pos x="15" y="104"/>
                </a:cxn>
                <a:cxn ang="0">
                  <a:pos x="14" y="102"/>
                </a:cxn>
                <a:cxn ang="0">
                  <a:pos x="12" y="101"/>
                </a:cxn>
                <a:cxn ang="0">
                  <a:pos x="12" y="101"/>
                </a:cxn>
                <a:cxn ang="0">
                  <a:pos x="18" y="75"/>
                </a:cxn>
                <a:cxn ang="0">
                  <a:pos x="22" y="63"/>
                </a:cxn>
                <a:cxn ang="0">
                  <a:pos x="27" y="52"/>
                </a:cxn>
                <a:cxn ang="0">
                  <a:pos x="33" y="39"/>
                </a:cxn>
                <a:cxn ang="0">
                  <a:pos x="39" y="28"/>
                </a:cxn>
                <a:cxn ang="0">
                  <a:pos x="45" y="18"/>
                </a:cxn>
                <a:cxn ang="0">
                  <a:pos x="53" y="6"/>
                </a:cxn>
                <a:cxn ang="0">
                  <a:pos x="53" y="6"/>
                </a:cxn>
                <a:cxn ang="0">
                  <a:pos x="54" y="5"/>
                </a:cxn>
                <a:cxn ang="0">
                  <a:pos x="54" y="3"/>
                </a:cxn>
                <a:cxn ang="0">
                  <a:pos x="53" y="2"/>
                </a:cxn>
                <a:cxn ang="0">
                  <a:pos x="52" y="1"/>
                </a:cxn>
                <a:cxn ang="0">
                  <a:pos x="48" y="0"/>
                </a:cxn>
                <a:cxn ang="0">
                  <a:pos x="46" y="0"/>
                </a:cxn>
                <a:cxn ang="0">
                  <a:pos x="45" y="2"/>
                </a:cxn>
                <a:cxn ang="0">
                  <a:pos x="45" y="2"/>
                </a:cxn>
              </a:cxnLst>
              <a:rect l="0" t="0" r="r" b="b"/>
              <a:pathLst>
                <a:path w="54" h="117">
                  <a:moveTo>
                    <a:pt x="45" y="2"/>
                  </a:moveTo>
                  <a:lnTo>
                    <a:pt x="45" y="2"/>
                  </a:lnTo>
                  <a:lnTo>
                    <a:pt x="37" y="14"/>
                  </a:lnTo>
                  <a:lnTo>
                    <a:pt x="28" y="27"/>
                  </a:lnTo>
                  <a:lnTo>
                    <a:pt x="22" y="40"/>
                  </a:lnTo>
                  <a:lnTo>
                    <a:pt x="16" y="54"/>
                  </a:lnTo>
                  <a:lnTo>
                    <a:pt x="11" y="67"/>
                  </a:lnTo>
                  <a:lnTo>
                    <a:pt x="7" y="82"/>
                  </a:lnTo>
                  <a:lnTo>
                    <a:pt x="3" y="96"/>
                  </a:lnTo>
                  <a:lnTo>
                    <a:pt x="0" y="111"/>
                  </a:lnTo>
                  <a:lnTo>
                    <a:pt x="0" y="111"/>
                  </a:lnTo>
                  <a:lnTo>
                    <a:pt x="0" y="114"/>
                  </a:lnTo>
                  <a:lnTo>
                    <a:pt x="3" y="116"/>
                  </a:lnTo>
                  <a:lnTo>
                    <a:pt x="6" y="117"/>
                  </a:lnTo>
                  <a:lnTo>
                    <a:pt x="8" y="115"/>
                  </a:lnTo>
                  <a:lnTo>
                    <a:pt x="14" y="108"/>
                  </a:lnTo>
                  <a:lnTo>
                    <a:pt x="14" y="108"/>
                  </a:lnTo>
                  <a:lnTo>
                    <a:pt x="16" y="106"/>
                  </a:lnTo>
                  <a:lnTo>
                    <a:pt x="15" y="104"/>
                  </a:lnTo>
                  <a:lnTo>
                    <a:pt x="14" y="102"/>
                  </a:lnTo>
                  <a:lnTo>
                    <a:pt x="12" y="101"/>
                  </a:lnTo>
                  <a:lnTo>
                    <a:pt x="12" y="101"/>
                  </a:lnTo>
                  <a:lnTo>
                    <a:pt x="18" y="75"/>
                  </a:lnTo>
                  <a:lnTo>
                    <a:pt x="22" y="63"/>
                  </a:lnTo>
                  <a:lnTo>
                    <a:pt x="27" y="52"/>
                  </a:lnTo>
                  <a:lnTo>
                    <a:pt x="33" y="39"/>
                  </a:lnTo>
                  <a:lnTo>
                    <a:pt x="39" y="28"/>
                  </a:lnTo>
                  <a:lnTo>
                    <a:pt x="45" y="18"/>
                  </a:lnTo>
                  <a:lnTo>
                    <a:pt x="53" y="6"/>
                  </a:lnTo>
                  <a:lnTo>
                    <a:pt x="53" y="6"/>
                  </a:lnTo>
                  <a:lnTo>
                    <a:pt x="54" y="5"/>
                  </a:lnTo>
                  <a:lnTo>
                    <a:pt x="54" y="3"/>
                  </a:lnTo>
                  <a:lnTo>
                    <a:pt x="53" y="2"/>
                  </a:lnTo>
                  <a:lnTo>
                    <a:pt x="52" y="1"/>
                  </a:lnTo>
                  <a:lnTo>
                    <a:pt x="48" y="0"/>
                  </a:lnTo>
                  <a:lnTo>
                    <a:pt x="46" y="0"/>
                  </a:lnTo>
                  <a:lnTo>
                    <a:pt x="45" y="2"/>
                  </a:lnTo>
                  <a:lnTo>
                    <a:pt x="45"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71" name="chenying0907 813"/>
            <p:cNvSpPr>
              <a:spLocks/>
            </p:cNvSpPr>
            <p:nvPr/>
          </p:nvSpPr>
          <p:spPr bwMode="auto">
            <a:xfrm>
              <a:off x="6629400" y="1741488"/>
              <a:ext cx="28575" cy="55563"/>
            </a:xfrm>
            <a:custGeom>
              <a:avLst/>
              <a:gdLst/>
              <a:ahLst/>
              <a:cxnLst>
                <a:cxn ang="0">
                  <a:pos x="44" y="3"/>
                </a:cxn>
                <a:cxn ang="0">
                  <a:pos x="44" y="3"/>
                </a:cxn>
                <a:cxn ang="0">
                  <a:pos x="39" y="14"/>
                </a:cxn>
                <a:cxn ang="0">
                  <a:pos x="35" y="26"/>
                </a:cxn>
                <a:cxn ang="0">
                  <a:pos x="35" y="26"/>
                </a:cxn>
                <a:cxn ang="0">
                  <a:pos x="34" y="32"/>
                </a:cxn>
                <a:cxn ang="0">
                  <a:pos x="33" y="38"/>
                </a:cxn>
                <a:cxn ang="0">
                  <a:pos x="32" y="44"/>
                </a:cxn>
                <a:cxn ang="0">
                  <a:pos x="31" y="48"/>
                </a:cxn>
                <a:cxn ang="0">
                  <a:pos x="30" y="50"/>
                </a:cxn>
                <a:cxn ang="0">
                  <a:pos x="30" y="50"/>
                </a:cxn>
                <a:cxn ang="0">
                  <a:pos x="25" y="55"/>
                </a:cxn>
                <a:cxn ang="0">
                  <a:pos x="22" y="61"/>
                </a:cxn>
                <a:cxn ang="0">
                  <a:pos x="15" y="73"/>
                </a:cxn>
                <a:cxn ang="0">
                  <a:pos x="9" y="86"/>
                </a:cxn>
                <a:cxn ang="0">
                  <a:pos x="5" y="91"/>
                </a:cxn>
                <a:cxn ang="0">
                  <a:pos x="1" y="97"/>
                </a:cxn>
                <a:cxn ang="0">
                  <a:pos x="1" y="97"/>
                </a:cxn>
                <a:cxn ang="0">
                  <a:pos x="0" y="98"/>
                </a:cxn>
                <a:cxn ang="0">
                  <a:pos x="0" y="100"/>
                </a:cxn>
                <a:cxn ang="0">
                  <a:pos x="0" y="102"/>
                </a:cxn>
                <a:cxn ang="0">
                  <a:pos x="1" y="103"/>
                </a:cxn>
                <a:cxn ang="0">
                  <a:pos x="3" y="104"/>
                </a:cxn>
                <a:cxn ang="0">
                  <a:pos x="4" y="105"/>
                </a:cxn>
                <a:cxn ang="0">
                  <a:pos x="6" y="104"/>
                </a:cxn>
                <a:cxn ang="0">
                  <a:pos x="7" y="103"/>
                </a:cxn>
                <a:cxn ang="0">
                  <a:pos x="7" y="103"/>
                </a:cxn>
                <a:cxn ang="0">
                  <a:pos x="14" y="94"/>
                </a:cxn>
                <a:cxn ang="0">
                  <a:pos x="21" y="84"/>
                </a:cxn>
                <a:cxn ang="0">
                  <a:pos x="31" y="63"/>
                </a:cxn>
                <a:cxn ang="0">
                  <a:pos x="31" y="63"/>
                </a:cxn>
                <a:cxn ang="0">
                  <a:pos x="34" y="60"/>
                </a:cxn>
                <a:cxn ang="0">
                  <a:pos x="37" y="57"/>
                </a:cxn>
                <a:cxn ang="0">
                  <a:pos x="39" y="54"/>
                </a:cxn>
                <a:cxn ang="0">
                  <a:pos x="40" y="50"/>
                </a:cxn>
                <a:cxn ang="0">
                  <a:pos x="40" y="50"/>
                </a:cxn>
                <a:cxn ang="0">
                  <a:pos x="42" y="38"/>
                </a:cxn>
                <a:cxn ang="0">
                  <a:pos x="44" y="28"/>
                </a:cxn>
                <a:cxn ang="0">
                  <a:pos x="48" y="18"/>
                </a:cxn>
                <a:cxn ang="0">
                  <a:pos x="53" y="7"/>
                </a:cxn>
                <a:cxn ang="0">
                  <a:pos x="53" y="7"/>
                </a:cxn>
                <a:cxn ang="0">
                  <a:pos x="53" y="5"/>
                </a:cxn>
                <a:cxn ang="0">
                  <a:pos x="53" y="4"/>
                </a:cxn>
                <a:cxn ang="0">
                  <a:pos x="51" y="1"/>
                </a:cxn>
                <a:cxn ang="0">
                  <a:pos x="48" y="0"/>
                </a:cxn>
                <a:cxn ang="0">
                  <a:pos x="47" y="0"/>
                </a:cxn>
                <a:cxn ang="0">
                  <a:pos x="45" y="1"/>
                </a:cxn>
                <a:cxn ang="0">
                  <a:pos x="44" y="3"/>
                </a:cxn>
                <a:cxn ang="0">
                  <a:pos x="44" y="3"/>
                </a:cxn>
              </a:cxnLst>
              <a:rect l="0" t="0" r="r" b="b"/>
              <a:pathLst>
                <a:path w="53" h="105">
                  <a:moveTo>
                    <a:pt x="44" y="3"/>
                  </a:moveTo>
                  <a:lnTo>
                    <a:pt x="44" y="3"/>
                  </a:lnTo>
                  <a:lnTo>
                    <a:pt x="39" y="14"/>
                  </a:lnTo>
                  <a:lnTo>
                    <a:pt x="35" y="26"/>
                  </a:lnTo>
                  <a:lnTo>
                    <a:pt x="35" y="26"/>
                  </a:lnTo>
                  <a:lnTo>
                    <a:pt x="34" y="32"/>
                  </a:lnTo>
                  <a:lnTo>
                    <a:pt x="33" y="38"/>
                  </a:lnTo>
                  <a:lnTo>
                    <a:pt x="32" y="44"/>
                  </a:lnTo>
                  <a:lnTo>
                    <a:pt x="31" y="48"/>
                  </a:lnTo>
                  <a:lnTo>
                    <a:pt x="30" y="50"/>
                  </a:lnTo>
                  <a:lnTo>
                    <a:pt x="30" y="50"/>
                  </a:lnTo>
                  <a:lnTo>
                    <a:pt x="25" y="55"/>
                  </a:lnTo>
                  <a:lnTo>
                    <a:pt x="22" y="61"/>
                  </a:lnTo>
                  <a:lnTo>
                    <a:pt x="15" y="73"/>
                  </a:lnTo>
                  <a:lnTo>
                    <a:pt x="9" y="86"/>
                  </a:lnTo>
                  <a:lnTo>
                    <a:pt x="5" y="91"/>
                  </a:lnTo>
                  <a:lnTo>
                    <a:pt x="1" y="97"/>
                  </a:lnTo>
                  <a:lnTo>
                    <a:pt x="1" y="97"/>
                  </a:lnTo>
                  <a:lnTo>
                    <a:pt x="0" y="98"/>
                  </a:lnTo>
                  <a:lnTo>
                    <a:pt x="0" y="100"/>
                  </a:lnTo>
                  <a:lnTo>
                    <a:pt x="0" y="102"/>
                  </a:lnTo>
                  <a:lnTo>
                    <a:pt x="1" y="103"/>
                  </a:lnTo>
                  <a:lnTo>
                    <a:pt x="3" y="104"/>
                  </a:lnTo>
                  <a:lnTo>
                    <a:pt x="4" y="105"/>
                  </a:lnTo>
                  <a:lnTo>
                    <a:pt x="6" y="104"/>
                  </a:lnTo>
                  <a:lnTo>
                    <a:pt x="7" y="103"/>
                  </a:lnTo>
                  <a:lnTo>
                    <a:pt x="7" y="103"/>
                  </a:lnTo>
                  <a:lnTo>
                    <a:pt x="14" y="94"/>
                  </a:lnTo>
                  <a:lnTo>
                    <a:pt x="21" y="84"/>
                  </a:lnTo>
                  <a:lnTo>
                    <a:pt x="31" y="63"/>
                  </a:lnTo>
                  <a:lnTo>
                    <a:pt x="31" y="63"/>
                  </a:lnTo>
                  <a:lnTo>
                    <a:pt x="34" y="60"/>
                  </a:lnTo>
                  <a:lnTo>
                    <a:pt x="37" y="57"/>
                  </a:lnTo>
                  <a:lnTo>
                    <a:pt x="39" y="54"/>
                  </a:lnTo>
                  <a:lnTo>
                    <a:pt x="40" y="50"/>
                  </a:lnTo>
                  <a:lnTo>
                    <a:pt x="40" y="50"/>
                  </a:lnTo>
                  <a:lnTo>
                    <a:pt x="42" y="38"/>
                  </a:lnTo>
                  <a:lnTo>
                    <a:pt x="44" y="28"/>
                  </a:lnTo>
                  <a:lnTo>
                    <a:pt x="48" y="18"/>
                  </a:lnTo>
                  <a:lnTo>
                    <a:pt x="53" y="7"/>
                  </a:lnTo>
                  <a:lnTo>
                    <a:pt x="53" y="7"/>
                  </a:lnTo>
                  <a:lnTo>
                    <a:pt x="53" y="5"/>
                  </a:lnTo>
                  <a:lnTo>
                    <a:pt x="53" y="4"/>
                  </a:lnTo>
                  <a:lnTo>
                    <a:pt x="51" y="1"/>
                  </a:lnTo>
                  <a:lnTo>
                    <a:pt x="48" y="0"/>
                  </a:lnTo>
                  <a:lnTo>
                    <a:pt x="47" y="0"/>
                  </a:lnTo>
                  <a:lnTo>
                    <a:pt x="45" y="1"/>
                  </a:lnTo>
                  <a:lnTo>
                    <a:pt x="44" y="3"/>
                  </a:lnTo>
                  <a:lnTo>
                    <a:pt x="44" y="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72" name="chenying0907 814"/>
            <p:cNvSpPr>
              <a:spLocks/>
            </p:cNvSpPr>
            <p:nvPr/>
          </p:nvSpPr>
          <p:spPr bwMode="auto">
            <a:xfrm>
              <a:off x="6673850" y="1739900"/>
              <a:ext cx="20638" cy="53975"/>
            </a:xfrm>
            <a:custGeom>
              <a:avLst/>
              <a:gdLst/>
              <a:ahLst/>
              <a:cxnLst>
                <a:cxn ang="0">
                  <a:pos x="32" y="4"/>
                </a:cxn>
                <a:cxn ang="0">
                  <a:pos x="32" y="4"/>
                </a:cxn>
                <a:cxn ang="0">
                  <a:pos x="29" y="16"/>
                </a:cxn>
                <a:cxn ang="0">
                  <a:pos x="26" y="28"/>
                </a:cxn>
                <a:cxn ang="0">
                  <a:pos x="22" y="40"/>
                </a:cxn>
                <a:cxn ang="0">
                  <a:pos x="18" y="51"/>
                </a:cxn>
                <a:cxn ang="0">
                  <a:pos x="8" y="74"/>
                </a:cxn>
                <a:cxn ang="0">
                  <a:pos x="4" y="86"/>
                </a:cxn>
                <a:cxn ang="0">
                  <a:pos x="0" y="98"/>
                </a:cxn>
                <a:cxn ang="0">
                  <a:pos x="0" y="98"/>
                </a:cxn>
                <a:cxn ang="0">
                  <a:pos x="0" y="100"/>
                </a:cxn>
                <a:cxn ang="0">
                  <a:pos x="1" y="101"/>
                </a:cxn>
                <a:cxn ang="0">
                  <a:pos x="2" y="102"/>
                </a:cxn>
                <a:cxn ang="0">
                  <a:pos x="4" y="103"/>
                </a:cxn>
                <a:cxn ang="0">
                  <a:pos x="5" y="103"/>
                </a:cxn>
                <a:cxn ang="0">
                  <a:pos x="7" y="103"/>
                </a:cxn>
                <a:cxn ang="0">
                  <a:pos x="8" y="102"/>
                </a:cxn>
                <a:cxn ang="0">
                  <a:pos x="9" y="100"/>
                </a:cxn>
                <a:cxn ang="0">
                  <a:pos x="9" y="100"/>
                </a:cxn>
                <a:cxn ang="0">
                  <a:pos x="12" y="88"/>
                </a:cxn>
                <a:cxn ang="0">
                  <a:pos x="17" y="76"/>
                </a:cxn>
                <a:cxn ang="0">
                  <a:pos x="27" y="53"/>
                </a:cxn>
                <a:cxn ang="0">
                  <a:pos x="32" y="41"/>
                </a:cxn>
                <a:cxn ang="0">
                  <a:pos x="36" y="29"/>
                </a:cxn>
                <a:cxn ang="0">
                  <a:pos x="39" y="16"/>
                </a:cxn>
                <a:cxn ang="0">
                  <a:pos x="41" y="4"/>
                </a:cxn>
                <a:cxn ang="0">
                  <a:pos x="41" y="4"/>
                </a:cxn>
                <a:cxn ang="0">
                  <a:pos x="41" y="2"/>
                </a:cxn>
                <a:cxn ang="0">
                  <a:pos x="40" y="1"/>
                </a:cxn>
                <a:cxn ang="0">
                  <a:pos x="38" y="0"/>
                </a:cxn>
                <a:cxn ang="0">
                  <a:pos x="36" y="0"/>
                </a:cxn>
                <a:cxn ang="0">
                  <a:pos x="35" y="0"/>
                </a:cxn>
                <a:cxn ang="0">
                  <a:pos x="33" y="1"/>
                </a:cxn>
                <a:cxn ang="0">
                  <a:pos x="32" y="2"/>
                </a:cxn>
                <a:cxn ang="0">
                  <a:pos x="32" y="4"/>
                </a:cxn>
                <a:cxn ang="0">
                  <a:pos x="32" y="4"/>
                </a:cxn>
              </a:cxnLst>
              <a:rect l="0" t="0" r="r" b="b"/>
              <a:pathLst>
                <a:path w="41" h="103">
                  <a:moveTo>
                    <a:pt x="32" y="4"/>
                  </a:moveTo>
                  <a:lnTo>
                    <a:pt x="32" y="4"/>
                  </a:lnTo>
                  <a:lnTo>
                    <a:pt x="29" y="16"/>
                  </a:lnTo>
                  <a:lnTo>
                    <a:pt x="26" y="28"/>
                  </a:lnTo>
                  <a:lnTo>
                    <a:pt x="22" y="40"/>
                  </a:lnTo>
                  <a:lnTo>
                    <a:pt x="18" y="51"/>
                  </a:lnTo>
                  <a:lnTo>
                    <a:pt x="8" y="74"/>
                  </a:lnTo>
                  <a:lnTo>
                    <a:pt x="4" y="86"/>
                  </a:lnTo>
                  <a:lnTo>
                    <a:pt x="0" y="98"/>
                  </a:lnTo>
                  <a:lnTo>
                    <a:pt x="0" y="98"/>
                  </a:lnTo>
                  <a:lnTo>
                    <a:pt x="0" y="100"/>
                  </a:lnTo>
                  <a:lnTo>
                    <a:pt x="1" y="101"/>
                  </a:lnTo>
                  <a:lnTo>
                    <a:pt x="2" y="102"/>
                  </a:lnTo>
                  <a:lnTo>
                    <a:pt x="4" y="103"/>
                  </a:lnTo>
                  <a:lnTo>
                    <a:pt x="5" y="103"/>
                  </a:lnTo>
                  <a:lnTo>
                    <a:pt x="7" y="103"/>
                  </a:lnTo>
                  <a:lnTo>
                    <a:pt x="8" y="102"/>
                  </a:lnTo>
                  <a:lnTo>
                    <a:pt x="9" y="100"/>
                  </a:lnTo>
                  <a:lnTo>
                    <a:pt x="9" y="100"/>
                  </a:lnTo>
                  <a:lnTo>
                    <a:pt x="12" y="88"/>
                  </a:lnTo>
                  <a:lnTo>
                    <a:pt x="17" y="76"/>
                  </a:lnTo>
                  <a:lnTo>
                    <a:pt x="27" y="53"/>
                  </a:lnTo>
                  <a:lnTo>
                    <a:pt x="32" y="41"/>
                  </a:lnTo>
                  <a:lnTo>
                    <a:pt x="36" y="29"/>
                  </a:lnTo>
                  <a:lnTo>
                    <a:pt x="39" y="16"/>
                  </a:lnTo>
                  <a:lnTo>
                    <a:pt x="41" y="4"/>
                  </a:lnTo>
                  <a:lnTo>
                    <a:pt x="41" y="4"/>
                  </a:lnTo>
                  <a:lnTo>
                    <a:pt x="41" y="2"/>
                  </a:lnTo>
                  <a:lnTo>
                    <a:pt x="40" y="1"/>
                  </a:lnTo>
                  <a:lnTo>
                    <a:pt x="38" y="0"/>
                  </a:lnTo>
                  <a:lnTo>
                    <a:pt x="36" y="0"/>
                  </a:lnTo>
                  <a:lnTo>
                    <a:pt x="35" y="0"/>
                  </a:lnTo>
                  <a:lnTo>
                    <a:pt x="33" y="1"/>
                  </a:lnTo>
                  <a:lnTo>
                    <a:pt x="32" y="2"/>
                  </a:lnTo>
                  <a:lnTo>
                    <a:pt x="32" y="4"/>
                  </a:lnTo>
                  <a:lnTo>
                    <a:pt x="32" y="4"/>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73" name="chenying0907 815"/>
            <p:cNvSpPr>
              <a:spLocks/>
            </p:cNvSpPr>
            <p:nvPr/>
          </p:nvSpPr>
          <p:spPr bwMode="auto">
            <a:xfrm>
              <a:off x="6811963" y="1671638"/>
              <a:ext cx="9525" cy="38100"/>
            </a:xfrm>
            <a:custGeom>
              <a:avLst/>
              <a:gdLst/>
              <a:ahLst/>
              <a:cxnLst>
                <a:cxn ang="0">
                  <a:pos x="11" y="58"/>
                </a:cxn>
                <a:cxn ang="0">
                  <a:pos x="11" y="58"/>
                </a:cxn>
                <a:cxn ang="0">
                  <a:pos x="10" y="51"/>
                </a:cxn>
                <a:cxn ang="0">
                  <a:pos x="9" y="44"/>
                </a:cxn>
                <a:cxn ang="0">
                  <a:pos x="10" y="33"/>
                </a:cxn>
                <a:cxn ang="0">
                  <a:pos x="10" y="33"/>
                </a:cxn>
                <a:cxn ang="0">
                  <a:pos x="11" y="5"/>
                </a:cxn>
                <a:cxn ang="0">
                  <a:pos x="11" y="5"/>
                </a:cxn>
                <a:cxn ang="0">
                  <a:pos x="11" y="3"/>
                </a:cxn>
                <a:cxn ang="0">
                  <a:pos x="10" y="1"/>
                </a:cxn>
                <a:cxn ang="0">
                  <a:pos x="8" y="0"/>
                </a:cxn>
                <a:cxn ang="0">
                  <a:pos x="7" y="0"/>
                </a:cxn>
                <a:cxn ang="0">
                  <a:pos x="5" y="0"/>
                </a:cxn>
                <a:cxn ang="0">
                  <a:pos x="4" y="1"/>
                </a:cxn>
                <a:cxn ang="0">
                  <a:pos x="3" y="3"/>
                </a:cxn>
                <a:cxn ang="0">
                  <a:pos x="2" y="5"/>
                </a:cxn>
                <a:cxn ang="0">
                  <a:pos x="2" y="5"/>
                </a:cxn>
                <a:cxn ang="0">
                  <a:pos x="1" y="20"/>
                </a:cxn>
                <a:cxn ang="0">
                  <a:pos x="0" y="40"/>
                </a:cxn>
                <a:cxn ang="0">
                  <a:pos x="0" y="50"/>
                </a:cxn>
                <a:cxn ang="0">
                  <a:pos x="2" y="59"/>
                </a:cxn>
                <a:cxn ang="0">
                  <a:pos x="3" y="63"/>
                </a:cxn>
                <a:cxn ang="0">
                  <a:pos x="5" y="66"/>
                </a:cxn>
                <a:cxn ang="0">
                  <a:pos x="7" y="69"/>
                </a:cxn>
                <a:cxn ang="0">
                  <a:pos x="11" y="72"/>
                </a:cxn>
                <a:cxn ang="0">
                  <a:pos x="11" y="72"/>
                </a:cxn>
                <a:cxn ang="0">
                  <a:pos x="13" y="72"/>
                </a:cxn>
                <a:cxn ang="0">
                  <a:pos x="15" y="72"/>
                </a:cxn>
                <a:cxn ang="0">
                  <a:pos x="17" y="70"/>
                </a:cxn>
                <a:cxn ang="0">
                  <a:pos x="17" y="68"/>
                </a:cxn>
                <a:cxn ang="0">
                  <a:pos x="17" y="62"/>
                </a:cxn>
                <a:cxn ang="0">
                  <a:pos x="17" y="62"/>
                </a:cxn>
                <a:cxn ang="0">
                  <a:pos x="17" y="59"/>
                </a:cxn>
                <a:cxn ang="0">
                  <a:pos x="15" y="58"/>
                </a:cxn>
                <a:cxn ang="0">
                  <a:pos x="13" y="57"/>
                </a:cxn>
                <a:cxn ang="0">
                  <a:pos x="11" y="58"/>
                </a:cxn>
                <a:cxn ang="0">
                  <a:pos x="11" y="58"/>
                </a:cxn>
              </a:cxnLst>
              <a:rect l="0" t="0" r="r" b="b"/>
              <a:pathLst>
                <a:path w="17" h="72">
                  <a:moveTo>
                    <a:pt x="11" y="58"/>
                  </a:moveTo>
                  <a:lnTo>
                    <a:pt x="11" y="58"/>
                  </a:lnTo>
                  <a:lnTo>
                    <a:pt x="10" y="51"/>
                  </a:lnTo>
                  <a:lnTo>
                    <a:pt x="9" y="44"/>
                  </a:lnTo>
                  <a:lnTo>
                    <a:pt x="10" y="33"/>
                  </a:lnTo>
                  <a:lnTo>
                    <a:pt x="10" y="33"/>
                  </a:lnTo>
                  <a:lnTo>
                    <a:pt x="11" y="5"/>
                  </a:lnTo>
                  <a:lnTo>
                    <a:pt x="11" y="5"/>
                  </a:lnTo>
                  <a:lnTo>
                    <a:pt x="11" y="3"/>
                  </a:lnTo>
                  <a:lnTo>
                    <a:pt x="10" y="1"/>
                  </a:lnTo>
                  <a:lnTo>
                    <a:pt x="8" y="0"/>
                  </a:lnTo>
                  <a:lnTo>
                    <a:pt x="7" y="0"/>
                  </a:lnTo>
                  <a:lnTo>
                    <a:pt x="5" y="0"/>
                  </a:lnTo>
                  <a:lnTo>
                    <a:pt x="4" y="1"/>
                  </a:lnTo>
                  <a:lnTo>
                    <a:pt x="3" y="3"/>
                  </a:lnTo>
                  <a:lnTo>
                    <a:pt x="2" y="5"/>
                  </a:lnTo>
                  <a:lnTo>
                    <a:pt x="2" y="5"/>
                  </a:lnTo>
                  <a:lnTo>
                    <a:pt x="1" y="20"/>
                  </a:lnTo>
                  <a:lnTo>
                    <a:pt x="0" y="40"/>
                  </a:lnTo>
                  <a:lnTo>
                    <a:pt x="0" y="50"/>
                  </a:lnTo>
                  <a:lnTo>
                    <a:pt x="2" y="59"/>
                  </a:lnTo>
                  <a:lnTo>
                    <a:pt x="3" y="63"/>
                  </a:lnTo>
                  <a:lnTo>
                    <a:pt x="5" y="66"/>
                  </a:lnTo>
                  <a:lnTo>
                    <a:pt x="7" y="69"/>
                  </a:lnTo>
                  <a:lnTo>
                    <a:pt x="11" y="72"/>
                  </a:lnTo>
                  <a:lnTo>
                    <a:pt x="11" y="72"/>
                  </a:lnTo>
                  <a:lnTo>
                    <a:pt x="13" y="72"/>
                  </a:lnTo>
                  <a:lnTo>
                    <a:pt x="15" y="72"/>
                  </a:lnTo>
                  <a:lnTo>
                    <a:pt x="17" y="70"/>
                  </a:lnTo>
                  <a:lnTo>
                    <a:pt x="17" y="68"/>
                  </a:lnTo>
                  <a:lnTo>
                    <a:pt x="17" y="62"/>
                  </a:lnTo>
                  <a:lnTo>
                    <a:pt x="17" y="62"/>
                  </a:lnTo>
                  <a:lnTo>
                    <a:pt x="17" y="59"/>
                  </a:lnTo>
                  <a:lnTo>
                    <a:pt x="15" y="58"/>
                  </a:lnTo>
                  <a:lnTo>
                    <a:pt x="13" y="57"/>
                  </a:lnTo>
                  <a:lnTo>
                    <a:pt x="11" y="58"/>
                  </a:lnTo>
                  <a:lnTo>
                    <a:pt x="11" y="58"/>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74" name="chenying0907 816"/>
            <p:cNvSpPr>
              <a:spLocks/>
            </p:cNvSpPr>
            <p:nvPr/>
          </p:nvSpPr>
          <p:spPr bwMode="auto">
            <a:xfrm>
              <a:off x="6843713" y="1644650"/>
              <a:ext cx="22225" cy="55563"/>
            </a:xfrm>
            <a:custGeom>
              <a:avLst/>
              <a:gdLst/>
              <a:ahLst/>
              <a:cxnLst>
                <a:cxn ang="0">
                  <a:pos x="33" y="1"/>
                </a:cxn>
                <a:cxn ang="0">
                  <a:pos x="33" y="1"/>
                </a:cxn>
                <a:cxn ang="0">
                  <a:pos x="29" y="6"/>
                </a:cxn>
                <a:cxn ang="0">
                  <a:pos x="26" y="12"/>
                </a:cxn>
                <a:cxn ang="0">
                  <a:pos x="20" y="23"/>
                </a:cxn>
                <a:cxn ang="0">
                  <a:pos x="16" y="35"/>
                </a:cxn>
                <a:cxn ang="0">
                  <a:pos x="13" y="48"/>
                </a:cxn>
                <a:cxn ang="0">
                  <a:pos x="8" y="73"/>
                </a:cxn>
                <a:cxn ang="0">
                  <a:pos x="5" y="86"/>
                </a:cxn>
                <a:cxn ang="0">
                  <a:pos x="1" y="97"/>
                </a:cxn>
                <a:cxn ang="0">
                  <a:pos x="1" y="97"/>
                </a:cxn>
                <a:cxn ang="0">
                  <a:pos x="0" y="99"/>
                </a:cxn>
                <a:cxn ang="0">
                  <a:pos x="1" y="101"/>
                </a:cxn>
                <a:cxn ang="0">
                  <a:pos x="3" y="103"/>
                </a:cxn>
                <a:cxn ang="0">
                  <a:pos x="5" y="104"/>
                </a:cxn>
                <a:cxn ang="0">
                  <a:pos x="6" y="104"/>
                </a:cxn>
                <a:cxn ang="0">
                  <a:pos x="8" y="103"/>
                </a:cxn>
                <a:cxn ang="0">
                  <a:pos x="9" y="102"/>
                </a:cxn>
                <a:cxn ang="0">
                  <a:pos x="9" y="102"/>
                </a:cxn>
                <a:cxn ang="0">
                  <a:pos x="13" y="91"/>
                </a:cxn>
                <a:cxn ang="0">
                  <a:pos x="17" y="81"/>
                </a:cxn>
                <a:cxn ang="0">
                  <a:pos x="23" y="58"/>
                </a:cxn>
                <a:cxn ang="0">
                  <a:pos x="23" y="58"/>
                </a:cxn>
                <a:cxn ang="0">
                  <a:pos x="25" y="45"/>
                </a:cxn>
                <a:cxn ang="0">
                  <a:pos x="28" y="32"/>
                </a:cxn>
                <a:cxn ang="0">
                  <a:pos x="30" y="26"/>
                </a:cxn>
                <a:cxn ang="0">
                  <a:pos x="33" y="20"/>
                </a:cxn>
                <a:cxn ang="0">
                  <a:pos x="36" y="14"/>
                </a:cxn>
                <a:cxn ang="0">
                  <a:pos x="40" y="8"/>
                </a:cxn>
                <a:cxn ang="0">
                  <a:pos x="40" y="8"/>
                </a:cxn>
                <a:cxn ang="0">
                  <a:pos x="41" y="6"/>
                </a:cxn>
                <a:cxn ang="0">
                  <a:pos x="41" y="4"/>
                </a:cxn>
                <a:cxn ang="0">
                  <a:pos x="40" y="3"/>
                </a:cxn>
                <a:cxn ang="0">
                  <a:pos x="39" y="1"/>
                </a:cxn>
                <a:cxn ang="0">
                  <a:pos x="38" y="0"/>
                </a:cxn>
                <a:cxn ang="0">
                  <a:pos x="36" y="0"/>
                </a:cxn>
                <a:cxn ang="0">
                  <a:pos x="35" y="0"/>
                </a:cxn>
                <a:cxn ang="0">
                  <a:pos x="33" y="1"/>
                </a:cxn>
                <a:cxn ang="0">
                  <a:pos x="33" y="1"/>
                </a:cxn>
              </a:cxnLst>
              <a:rect l="0" t="0" r="r" b="b"/>
              <a:pathLst>
                <a:path w="41" h="104">
                  <a:moveTo>
                    <a:pt x="33" y="1"/>
                  </a:moveTo>
                  <a:lnTo>
                    <a:pt x="33" y="1"/>
                  </a:lnTo>
                  <a:lnTo>
                    <a:pt x="29" y="6"/>
                  </a:lnTo>
                  <a:lnTo>
                    <a:pt x="26" y="12"/>
                  </a:lnTo>
                  <a:lnTo>
                    <a:pt x="20" y="23"/>
                  </a:lnTo>
                  <a:lnTo>
                    <a:pt x="16" y="35"/>
                  </a:lnTo>
                  <a:lnTo>
                    <a:pt x="13" y="48"/>
                  </a:lnTo>
                  <a:lnTo>
                    <a:pt x="8" y="73"/>
                  </a:lnTo>
                  <a:lnTo>
                    <a:pt x="5" y="86"/>
                  </a:lnTo>
                  <a:lnTo>
                    <a:pt x="1" y="97"/>
                  </a:lnTo>
                  <a:lnTo>
                    <a:pt x="1" y="97"/>
                  </a:lnTo>
                  <a:lnTo>
                    <a:pt x="0" y="99"/>
                  </a:lnTo>
                  <a:lnTo>
                    <a:pt x="1" y="101"/>
                  </a:lnTo>
                  <a:lnTo>
                    <a:pt x="3" y="103"/>
                  </a:lnTo>
                  <a:lnTo>
                    <a:pt x="5" y="104"/>
                  </a:lnTo>
                  <a:lnTo>
                    <a:pt x="6" y="104"/>
                  </a:lnTo>
                  <a:lnTo>
                    <a:pt x="8" y="103"/>
                  </a:lnTo>
                  <a:lnTo>
                    <a:pt x="9" y="102"/>
                  </a:lnTo>
                  <a:lnTo>
                    <a:pt x="9" y="102"/>
                  </a:lnTo>
                  <a:lnTo>
                    <a:pt x="13" y="91"/>
                  </a:lnTo>
                  <a:lnTo>
                    <a:pt x="17" y="81"/>
                  </a:lnTo>
                  <a:lnTo>
                    <a:pt x="23" y="58"/>
                  </a:lnTo>
                  <a:lnTo>
                    <a:pt x="23" y="58"/>
                  </a:lnTo>
                  <a:lnTo>
                    <a:pt x="25" y="45"/>
                  </a:lnTo>
                  <a:lnTo>
                    <a:pt x="28" y="32"/>
                  </a:lnTo>
                  <a:lnTo>
                    <a:pt x="30" y="26"/>
                  </a:lnTo>
                  <a:lnTo>
                    <a:pt x="33" y="20"/>
                  </a:lnTo>
                  <a:lnTo>
                    <a:pt x="36" y="14"/>
                  </a:lnTo>
                  <a:lnTo>
                    <a:pt x="40" y="8"/>
                  </a:lnTo>
                  <a:lnTo>
                    <a:pt x="40" y="8"/>
                  </a:lnTo>
                  <a:lnTo>
                    <a:pt x="41" y="6"/>
                  </a:lnTo>
                  <a:lnTo>
                    <a:pt x="41" y="4"/>
                  </a:lnTo>
                  <a:lnTo>
                    <a:pt x="40" y="3"/>
                  </a:lnTo>
                  <a:lnTo>
                    <a:pt x="39" y="1"/>
                  </a:lnTo>
                  <a:lnTo>
                    <a:pt x="38" y="0"/>
                  </a:lnTo>
                  <a:lnTo>
                    <a:pt x="36" y="0"/>
                  </a:lnTo>
                  <a:lnTo>
                    <a:pt x="35" y="0"/>
                  </a:lnTo>
                  <a:lnTo>
                    <a:pt x="33" y="1"/>
                  </a:lnTo>
                  <a:lnTo>
                    <a:pt x="33"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75" name="chenying0907 817"/>
            <p:cNvSpPr>
              <a:spLocks/>
            </p:cNvSpPr>
            <p:nvPr/>
          </p:nvSpPr>
          <p:spPr bwMode="auto">
            <a:xfrm>
              <a:off x="6719888" y="1743075"/>
              <a:ext cx="9525" cy="47625"/>
            </a:xfrm>
            <a:custGeom>
              <a:avLst/>
              <a:gdLst/>
              <a:ahLst/>
              <a:cxnLst>
                <a:cxn ang="0">
                  <a:pos x="16" y="4"/>
                </a:cxn>
                <a:cxn ang="0">
                  <a:pos x="16" y="4"/>
                </a:cxn>
                <a:cxn ang="0">
                  <a:pos x="16" y="2"/>
                </a:cxn>
                <a:cxn ang="0">
                  <a:pos x="15" y="1"/>
                </a:cxn>
                <a:cxn ang="0">
                  <a:pos x="13" y="0"/>
                </a:cxn>
                <a:cxn ang="0">
                  <a:pos x="11" y="0"/>
                </a:cxn>
                <a:cxn ang="0">
                  <a:pos x="10" y="0"/>
                </a:cxn>
                <a:cxn ang="0">
                  <a:pos x="8" y="1"/>
                </a:cxn>
                <a:cxn ang="0">
                  <a:pos x="7" y="2"/>
                </a:cxn>
                <a:cxn ang="0">
                  <a:pos x="7" y="4"/>
                </a:cxn>
                <a:cxn ang="0">
                  <a:pos x="7" y="4"/>
                </a:cxn>
                <a:cxn ang="0">
                  <a:pos x="8" y="25"/>
                </a:cxn>
                <a:cxn ang="0">
                  <a:pos x="8" y="44"/>
                </a:cxn>
                <a:cxn ang="0">
                  <a:pos x="8" y="55"/>
                </a:cxn>
                <a:cxn ang="0">
                  <a:pos x="7" y="65"/>
                </a:cxn>
                <a:cxn ang="0">
                  <a:pos x="4" y="74"/>
                </a:cxn>
                <a:cxn ang="0">
                  <a:pos x="0" y="84"/>
                </a:cxn>
                <a:cxn ang="0">
                  <a:pos x="0" y="84"/>
                </a:cxn>
                <a:cxn ang="0">
                  <a:pos x="0" y="86"/>
                </a:cxn>
                <a:cxn ang="0">
                  <a:pos x="0" y="88"/>
                </a:cxn>
                <a:cxn ang="0">
                  <a:pos x="3" y="91"/>
                </a:cxn>
                <a:cxn ang="0">
                  <a:pos x="4" y="91"/>
                </a:cxn>
                <a:cxn ang="0">
                  <a:pos x="7" y="91"/>
                </a:cxn>
                <a:cxn ang="0">
                  <a:pos x="8" y="91"/>
                </a:cxn>
                <a:cxn ang="0">
                  <a:pos x="9" y="89"/>
                </a:cxn>
                <a:cxn ang="0">
                  <a:pos x="9" y="89"/>
                </a:cxn>
                <a:cxn ang="0">
                  <a:pos x="13" y="79"/>
                </a:cxn>
                <a:cxn ang="0">
                  <a:pos x="15" y="68"/>
                </a:cxn>
                <a:cxn ang="0">
                  <a:pos x="17" y="58"/>
                </a:cxn>
                <a:cxn ang="0">
                  <a:pos x="17" y="48"/>
                </a:cxn>
                <a:cxn ang="0">
                  <a:pos x="17" y="26"/>
                </a:cxn>
                <a:cxn ang="0">
                  <a:pos x="16" y="4"/>
                </a:cxn>
                <a:cxn ang="0">
                  <a:pos x="16" y="4"/>
                </a:cxn>
              </a:cxnLst>
              <a:rect l="0" t="0" r="r" b="b"/>
              <a:pathLst>
                <a:path w="17" h="91">
                  <a:moveTo>
                    <a:pt x="16" y="4"/>
                  </a:moveTo>
                  <a:lnTo>
                    <a:pt x="16" y="4"/>
                  </a:lnTo>
                  <a:lnTo>
                    <a:pt x="16" y="2"/>
                  </a:lnTo>
                  <a:lnTo>
                    <a:pt x="15" y="1"/>
                  </a:lnTo>
                  <a:lnTo>
                    <a:pt x="13" y="0"/>
                  </a:lnTo>
                  <a:lnTo>
                    <a:pt x="11" y="0"/>
                  </a:lnTo>
                  <a:lnTo>
                    <a:pt x="10" y="0"/>
                  </a:lnTo>
                  <a:lnTo>
                    <a:pt x="8" y="1"/>
                  </a:lnTo>
                  <a:lnTo>
                    <a:pt x="7" y="2"/>
                  </a:lnTo>
                  <a:lnTo>
                    <a:pt x="7" y="4"/>
                  </a:lnTo>
                  <a:lnTo>
                    <a:pt x="7" y="4"/>
                  </a:lnTo>
                  <a:lnTo>
                    <a:pt x="8" y="25"/>
                  </a:lnTo>
                  <a:lnTo>
                    <a:pt x="8" y="44"/>
                  </a:lnTo>
                  <a:lnTo>
                    <a:pt x="8" y="55"/>
                  </a:lnTo>
                  <a:lnTo>
                    <a:pt x="7" y="65"/>
                  </a:lnTo>
                  <a:lnTo>
                    <a:pt x="4" y="74"/>
                  </a:lnTo>
                  <a:lnTo>
                    <a:pt x="0" y="84"/>
                  </a:lnTo>
                  <a:lnTo>
                    <a:pt x="0" y="84"/>
                  </a:lnTo>
                  <a:lnTo>
                    <a:pt x="0" y="86"/>
                  </a:lnTo>
                  <a:lnTo>
                    <a:pt x="0" y="88"/>
                  </a:lnTo>
                  <a:lnTo>
                    <a:pt x="3" y="91"/>
                  </a:lnTo>
                  <a:lnTo>
                    <a:pt x="4" y="91"/>
                  </a:lnTo>
                  <a:lnTo>
                    <a:pt x="7" y="91"/>
                  </a:lnTo>
                  <a:lnTo>
                    <a:pt x="8" y="91"/>
                  </a:lnTo>
                  <a:lnTo>
                    <a:pt x="9" y="89"/>
                  </a:lnTo>
                  <a:lnTo>
                    <a:pt x="9" y="89"/>
                  </a:lnTo>
                  <a:lnTo>
                    <a:pt x="13" y="79"/>
                  </a:lnTo>
                  <a:lnTo>
                    <a:pt x="15" y="68"/>
                  </a:lnTo>
                  <a:lnTo>
                    <a:pt x="17" y="58"/>
                  </a:lnTo>
                  <a:lnTo>
                    <a:pt x="17" y="48"/>
                  </a:lnTo>
                  <a:lnTo>
                    <a:pt x="17" y="26"/>
                  </a:lnTo>
                  <a:lnTo>
                    <a:pt x="16" y="4"/>
                  </a:lnTo>
                  <a:lnTo>
                    <a:pt x="16" y="4"/>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76" name="chenying0907 818"/>
            <p:cNvSpPr>
              <a:spLocks/>
            </p:cNvSpPr>
            <p:nvPr/>
          </p:nvSpPr>
          <p:spPr bwMode="auto">
            <a:xfrm>
              <a:off x="6754813" y="1758950"/>
              <a:ext cx="12700" cy="49213"/>
            </a:xfrm>
            <a:custGeom>
              <a:avLst/>
              <a:gdLst/>
              <a:ahLst/>
              <a:cxnLst>
                <a:cxn ang="0">
                  <a:pos x="24" y="5"/>
                </a:cxn>
                <a:cxn ang="0">
                  <a:pos x="24" y="5"/>
                </a:cxn>
                <a:cxn ang="0">
                  <a:pos x="24" y="3"/>
                </a:cxn>
                <a:cxn ang="0">
                  <a:pos x="23" y="1"/>
                </a:cxn>
                <a:cxn ang="0">
                  <a:pos x="22" y="0"/>
                </a:cxn>
                <a:cxn ang="0">
                  <a:pos x="20" y="0"/>
                </a:cxn>
                <a:cxn ang="0">
                  <a:pos x="18" y="0"/>
                </a:cxn>
                <a:cxn ang="0">
                  <a:pos x="17" y="1"/>
                </a:cxn>
                <a:cxn ang="0">
                  <a:pos x="16" y="3"/>
                </a:cxn>
                <a:cxn ang="0">
                  <a:pos x="15" y="5"/>
                </a:cxn>
                <a:cxn ang="0">
                  <a:pos x="15" y="5"/>
                </a:cxn>
                <a:cxn ang="0">
                  <a:pos x="15" y="18"/>
                </a:cxn>
                <a:cxn ang="0">
                  <a:pos x="13" y="30"/>
                </a:cxn>
                <a:cxn ang="0">
                  <a:pos x="11" y="42"/>
                </a:cxn>
                <a:cxn ang="0">
                  <a:pos x="8" y="55"/>
                </a:cxn>
                <a:cxn ang="0">
                  <a:pos x="8" y="55"/>
                </a:cxn>
                <a:cxn ang="0">
                  <a:pos x="5" y="63"/>
                </a:cxn>
                <a:cxn ang="0">
                  <a:pos x="2" y="72"/>
                </a:cxn>
                <a:cxn ang="0">
                  <a:pos x="0" y="76"/>
                </a:cxn>
                <a:cxn ang="0">
                  <a:pos x="0" y="82"/>
                </a:cxn>
                <a:cxn ang="0">
                  <a:pos x="2" y="86"/>
                </a:cxn>
                <a:cxn ang="0">
                  <a:pos x="4" y="90"/>
                </a:cxn>
                <a:cxn ang="0">
                  <a:pos x="4" y="90"/>
                </a:cxn>
                <a:cxn ang="0">
                  <a:pos x="5" y="91"/>
                </a:cxn>
                <a:cxn ang="0">
                  <a:pos x="7" y="92"/>
                </a:cxn>
                <a:cxn ang="0">
                  <a:pos x="8" y="92"/>
                </a:cxn>
                <a:cxn ang="0">
                  <a:pos x="10" y="91"/>
                </a:cxn>
                <a:cxn ang="0">
                  <a:pos x="11" y="90"/>
                </a:cxn>
                <a:cxn ang="0">
                  <a:pos x="12" y="88"/>
                </a:cxn>
                <a:cxn ang="0">
                  <a:pos x="12" y="87"/>
                </a:cxn>
                <a:cxn ang="0">
                  <a:pos x="12" y="85"/>
                </a:cxn>
                <a:cxn ang="0">
                  <a:pos x="12" y="85"/>
                </a:cxn>
                <a:cxn ang="0">
                  <a:pos x="10" y="82"/>
                </a:cxn>
                <a:cxn ang="0">
                  <a:pos x="10" y="77"/>
                </a:cxn>
                <a:cxn ang="0">
                  <a:pos x="11" y="72"/>
                </a:cxn>
                <a:cxn ang="0">
                  <a:pos x="13" y="68"/>
                </a:cxn>
                <a:cxn ang="0">
                  <a:pos x="16" y="59"/>
                </a:cxn>
                <a:cxn ang="0">
                  <a:pos x="18" y="51"/>
                </a:cxn>
                <a:cxn ang="0">
                  <a:pos x="18" y="51"/>
                </a:cxn>
                <a:cxn ang="0">
                  <a:pos x="20" y="39"/>
                </a:cxn>
                <a:cxn ang="0">
                  <a:pos x="22" y="28"/>
                </a:cxn>
                <a:cxn ang="0">
                  <a:pos x="24" y="17"/>
                </a:cxn>
                <a:cxn ang="0">
                  <a:pos x="24" y="5"/>
                </a:cxn>
                <a:cxn ang="0">
                  <a:pos x="24" y="5"/>
                </a:cxn>
              </a:cxnLst>
              <a:rect l="0" t="0" r="r" b="b"/>
              <a:pathLst>
                <a:path w="24" h="92">
                  <a:moveTo>
                    <a:pt x="24" y="5"/>
                  </a:moveTo>
                  <a:lnTo>
                    <a:pt x="24" y="5"/>
                  </a:lnTo>
                  <a:lnTo>
                    <a:pt x="24" y="3"/>
                  </a:lnTo>
                  <a:lnTo>
                    <a:pt x="23" y="1"/>
                  </a:lnTo>
                  <a:lnTo>
                    <a:pt x="22" y="0"/>
                  </a:lnTo>
                  <a:lnTo>
                    <a:pt x="20" y="0"/>
                  </a:lnTo>
                  <a:lnTo>
                    <a:pt x="18" y="0"/>
                  </a:lnTo>
                  <a:lnTo>
                    <a:pt x="17" y="1"/>
                  </a:lnTo>
                  <a:lnTo>
                    <a:pt x="16" y="3"/>
                  </a:lnTo>
                  <a:lnTo>
                    <a:pt x="15" y="5"/>
                  </a:lnTo>
                  <a:lnTo>
                    <a:pt x="15" y="5"/>
                  </a:lnTo>
                  <a:lnTo>
                    <a:pt x="15" y="18"/>
                  </a:lnTo>
                  <a:lnTo>
                    <a:pt x="13" y="30"/>
                  </a:lnTo>
                  <a:lnTo>
                    <a:pt x="11" y="42"/>
                  </a:lnTo>
                  <a:lnTo>
                    <a:pt x="8" y="55"/>
                  </a:lnTo>
                  <a:lnTo>
                    <a:pt x="8" y="55"/>
                  </a:lnTo>
                  <a:lnTo>
                    <a:pt x="5" y="63"/>
                  </a:lnTo>
                  <a:lnTo>
                    <a:pt x="2" y="72"/>
                  </a:lnTo>
                  <a:lnTo>
                    <a:pt x="0" y="76"/>
                  </a:lnTo>
                  <a:lnTo>
                    <a:pt x="0" y="82"/>
                  </a:lnTo>
                  <a:lnTo>
                    <a:pt x="2" y="86"/>
                  </a:lnTo>
                  <a:lnTo>
                    <a:pt x="4" y="90"/>
                  </a:lnTo>
                  <a:lnTo>
                    <a:pt x="4" y="90"/>
                  </a:lnTo>
                  <a:lnTo>
                    <a:pt x="5" y="91"/>
                  </a:lnTo>
                  <a:lnTo>
                    <a:pt x="7" y="92"/>
                  </a:lnTo>
                  <a:lnTo>
                    <a:pt x="8" y="92"/>
                  </a:lnTo>
                  <a:lnTo>
                    <a:pt x="10" y="91"/>
                  </a:lnTo>
                  <a:lnTo>
                    <a:pt x="11" y="90"/>
                  </a:lnTo>
                  <a:lnTo>
                    <a:pt x="12" y="88"/>
                  </a:lnTo>
                  <a:lnTo>
                    <a:pt x="12" y="87"/>
                  </a:lnTo>
                  <a:lnTo>
                    <a:pt x="12" y="85"/>
                  </a:lnTo>
                  <a:lnTo>
                    <a:pt x="12" y="85"/>
                  </a:lnTo>
                  <a:lnTo>
                    <a:pt x="10" y="82"/>
                  </a:lnTo>
                  <a:lnTo>
                    <a:pt x="10" y="77"/>
                  </a:lnTo>
                  <a:lnTo>
                    <a:pt x="11" y="72"/>
                  </a:lnTo>
                  <a:lnTo>
                    <a:pt x="13" y="68"/>
                  </a:lnTo>
                  <a:lnTo>
                    <a:pt x="16" y="59"/>
                  </a:lnTo>
                  <a:lnTo>
                    <a:pt x="18" y="51"/>
                  </a:lnTo>
                  <a:lnTo>
                    <a:pt x="18" y="51"/>
                  </a:lnTo>
                  <a:lnTo>
                    <a:pt x="20" y="39"/>
                  </a:lnTo>
                  <a:lnTo>
                    <a:pt x="22" y="28"/>
                  </a:lnTo>
                  <a:lnTo>
                    <a:pt x="24" y="17"/>
                  </a:lnTo>
                  <a:lnTo>
                    <a:pt x="24" y="5"/>
                  </a:lnTo>
                  <a:lnTo>
                    <a:pt x="24" y="5"/>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77" name="chenying0907 821"/>
            <p:cNvSpPr>
              <a:spLocks/>
            </p:cNvSpPr>
            <p:nvPr/>
          </p:nvSpPr>
          <p:spPr bwMode="auto">
            <a:xfrm>
              <a:off x="6418263" y="1346200"/>
              <a:ext cx="39688" cy="65088"/>
            </a:xfrm>
            <a:custGeom>
              <a:avLst/>
              <a:gdLst/>
              <a:ahLst/>
              <a:cxnLst>
                <a:cxn ang="0">
                  <a:pos x="63" y="3"/>
                </a:cxn>
                <a:cxn ang="0">
                  <a:pos x="63" y="3"/>
                </a:cxn>
                <a:cxn ang="0">
                  <a:pos x="61" y="12"/>
                </a:cxn>
                <a:cxn ang="0">
                  <a:pos x="59" y="19"/>
                </a:cxn>
                <a:cxn ang="0">
                  <a:pos x="52" y="33"/>
                </a:cxn>
                <a:cxn ang="0">
                  <a:pos x="43" y="48"/>
                </a:cxn>
                <a:cxn ang="0">
                  <a:pos x="33" y="61"/>
                </a:cxn>
                <a:cxn ang="0">
                  <a:pos x="24" y="75"/>
                </a:cxn>
                <a:cxn ang="0">
                  <a:pos x="15" y="88"/>
                </a:cxn>
                <a:cxn ang="0">
                  <a:pos x="6" y="102"/>
                </a:cxn>
                <a:cxn ang="0">
                  <a:pos x="3" y="110"/>
                </a:cxn>
                <a:cxn ang="0">
                  <a:pos x="0" y="117"/>
                </a:cxn>
                <a:cxn ang="0">
                  <a:pos x="0" y="117"/>
                </a:cxn>
                <a:cxn ang="0">
                  <a:pos x="0" y="119"/>
                </a:cxn>
                <a:cxn ang="0">
                  <a:pos x="0" y="121"/>
                </a:cxn>
                <a:cxn ang="0">
                  <a:pos x="2" y="122"/>
                </a:cxn>
                <a:cxn ang="0">
                  <a:pos x="3" y="123"/>
                </a:cxn>
                <a:cxn ang="0">
                  <a:pos x="5" y="123"/>
                </a:cxn>
                <a:cxn ang="0">
                  <a:pos x="6" y="123"/>
                </a:cxn>
                <a:cxn ang="0">
                  <a:pos x="8" y="121"/>
                </a:cxn>
                <a:cxn ang="0">
                  <a:pos x="10" y="120"/>
                </a:cxn>
                <a:cxn ang="0">
                  <a:pos x="10" y="120"/>
                </a:cxn>
                <a:cxn ang="0">
                  <a:pos x="13" y="112"/>
                </a:cxn>
                <a:cxn ang="0">
                  <a:pos x="16" y="105"/>
                </a:cxn>
                <a:cxn ang="0">
                  <a:pos x="24" y="90"/>
                </a:cxn>
                <a:cxn ang="0">
                  <a:pos x="33" y="77"/>
                </a:cxn>
                <a:cxn ang="0">
                  <a:pos x="43" y="63"/>
                </a:cxn>
                <a:cxn ang="0">
                  <a:pos x="52" y="50"/>
                </a:cxn>
                <a:cxn ang="0">
                  <a:pos x="61" y="36"/>
                </a:cxn>
                <a:cxn ang="0">
                  <a:pos x="67" y="22"/>
                </a:cxn>
                <a:cxn ang="0">
                  <a:pos x="70" y="14"/>
                </a:cxn>
                <a:cxn ang="0">
                  <a:pos x="73" y="6"/>
                </a:cxn>
                <a:cxn ang="0">
                  <a:pos x="73" y="6"/>
                </a:cxn>
                <a:cxn ang="0">
                  <a:pos x="73" y="4"/>
                </a:cxn>
                <a:cxn ang="0">
                  <a:pos x="71" y="2"/>
                </a:cxn>
                <a:cxn ang="0">
                  <a:pos x="70" y="1"/>
                </a:cxn>
                <a:cxn ang="0">
                  <a:pos x="69" y="0"/>
                </a:cxn>
                <a:cxn ang="0">
                  <a:pos x="67" y="0"/>
                </a:cxn>
                <a:cxn ang="0">
                  <a:pos x="65" y="0"/>
                </a:cxn>
                <a:cxn ang="0">
                  <a:pos x="64" y="1"/>
                </a:cxn>
                <a:cxn ang="0">
                  <a:pos x="63" y="3"/>
                </a:cxn>
                <a:cxn ang="0">
                  <a:pos x="63" y="3"/>
                </a:cxn>
              </a:cxnLst>
              <a:rect l="0" t="0" r="r" b="b"/>
              <a:pathLst>
                <a:path w="73" h="123">
                  <a:moveTo>
                    <a:pt x="63" y="3"/>
                  </a:moveTo>
                  <a:lnTo>
                    <a:pt x="63" y="3"/>
                  </a:lnTo>
                  <a:lnTo>
                    <a:pt x="61" y="12"/>
                  </a:lnTo>
                  <a:lnTo>
                    <a:pt x="59" y="19"/>
                  </a:lnTo>
                  <a:lnTo>
                    <a:pt x="52" y="33"/>
                  </a:lnTo>
                  <a:lnTo>
                    <a:pt x="43" y="48"/>
                  </a:lnTo>
                  <a:lnTo>
                    <a:pt x="33" y="61"/>
                  </a:lnTo>
                  <a:lnTo>
                    <a:pt x="24" y="75"/>
                  </a:lnTo>
                  <a:lnTo>
                    <a:pt x="15" y="88"/>
                  </a:lnTo>
                  <a:lnTo>
                    <a:pt x="6" y="102"/>
                  </a:lnTo>
                  <a:lnTo>
                    <a:pt x="3" y="110"/>
                  </a:lnTo>
                  <a:lnTo>
                    <a:pt x="0" y="117"/>
                  </a:lnTo>
                  <a:lnTo>
                    <a:pt x="0" y="117"/>
                  </a:lnTo>
                  <a:lnTo>
                    <a:pt x="0" y="119"/>
                  </a:lnTo>
                  <a:lnTo>
                    <a:pt x="0" y="121"/>
                  </a:lnTo>
                  <a:lnTo>
                    <a:pt x="2" y="122"/>
                  </a:lnTo>
                  <a:lnTo>
                    <a:pt x="3" y="123"/>
                  </a:lnTo>
                  <a:lnTo>
                    <a:pt x="5" y="123"/>
                  </a:lnTo>
                  <a:lnTo>
                    <a:pt x="6" y="123"/>
                  </a:lnTo>
                  <a:lnTo>
                    <a:pt x="8" y="121"/>
                  </a:lnTo>
                  <a:lnTo>
                    <a:pt x="10" y="120"/>
                  </a:lnTo>
                  <a:lnTo>
                    <a:pt x="10" y="120"/>
                  </a:lnTo>
                  <a:lnTo>
                    <a:pt x="13" y="112"/>
                  </a:lnTo>
                  <a:lnTo>
                    <a:pt x="16" y="105"/>
                  </a:lnTo>
                  <a:lnTo>
                    <a:pt x="24" y="90"/>
                  </a:lnTo>
                  <a:lnTo>
                    <a:pt x="33" y="77"/>
                  </a:lnTo>
                  <a:lnTo>
                    <a:pt x="43" y="63"/>
                  </a:lnTo>
                  <a:lnTo>
                    <a:pt x="52" y="50"/>
                  </a:lnTo>
                  <a:lnTo>
                    <a:pt x="61" y="36"/>
                  </a:lnTo>
                  <a:lnTo>
                    <a:pt x="67" y="22"/>
                  </a:lnTo>
                  <a:lnTo>
                    <a:pt x="70" y="14"/>
                  </a:lnTo>
                  <a:lnTo>
                    <a:pt x="73" y="6"/>
                  </a:lnTo>
                  <a:lnTo>
                    <a:pt x="73" y="6"/>
                  </a:lnTo>
                  <a:lnTo>
                    <a:pt x="73" y="4"/>
                  </a:lnTo>
                  <a:lnTo>
                    <a:pt x="71" y="2"/>
                  </a:lnTo>
                  <a:lnTo>
                    <a:pt x="70" y="1"/>
                  </a:lnTo>
                  <a:lnTo>
                    <a:pt x="69" y="0"/>
                  </a:lnTo>
                  <a:lnTo>
                    <a:pt x="67" y="0"/>
                  </a:lnTo>
                  <a:lnTo>
                    <a:pt x="65" y="0"/>
                  </a:lnTo>
                  <a:lnTo>
                    <a:pt x="64" y="1"/>
                  </a:lnTo>
                  <a:lnTo>
                    <a:pt x="63" y="3"/>
                  </a:lnTo>
                  <a:lnTo>
                    <a:pt x="63" y="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78" name="chenying0907 822"/>
            <p:cNvSpPr>
              <a:spLocks/>
            </p:cNvSpPr>
            <p:nvPr/>
          </p:nvSpPr>
          <p:spPr bwMode="auto">
            <a:xfrm>
              <a:off x="6462713" y="1366838"/>
              <a:ext cx="34925" cy="50800"/>
            </a:xfrm>
            <a:custGeom>
              <a:avLst/>
              <a:gdLst/>
              <a:ahLst/>
              <a:cxnLst>
                <a:cxn ang="0">
                  <a:pos x="58" y="2"/>
                </a:cxn>
                <a:cxn ang="0">
                  <a:pos x="58" y="2"/>
                </a:cxn>
                <a:cxn ang="0">
                  <a:pos x="42" y="24"/>
                </a:cxn>
                <a:cxn ang="0">
                  <a:pos x="29" y="46"/>
                </a:cxn>
                <a:cxn ang="0">
                  <a:pos x="1" y="90"/>
                </a:cxn>
                <a:cxn ang="0">
                  <a:pos x="1" y="90"/>
                </a:cxn>
                <a:cxn ang="0">
                  <a:pos x="0" y="92"/>
                </a:cxn>
                <a:cxn ang="0">
                  <a:pos x="1" y="94"/>
                </a:cxn>
                <a:cxn ang="0">
                  <a:pos x="1" y="95"/>
                </a:cxn>
                <a:cxn ang="0">
                  <a:pos x="3" y="97"/>
                </a:cxn>
                <a:cxn ang="0">
                  <a:pos x="4" y="97"/>
                </a:cxn>
                <a:cxn ang="0">
                  <a:pos x="6" y="97"/>
                </a:cxn>
                <a:cxn ang="0">
                  <a:pos x="8" y="97"/>
                </a:cxn>
                <a:cxn ang="0">
                  <a:pos x="9" y="95"/>
                </a:cxn>
                <a:cxn ang="0">
                  <a:pos x="9" y="95"/>
                </a:cxn>
                <a:cxn ang="0">
                  <a:pos x="37" y="51"/>
                </a:cxn>
                <a:cxn ang="0">
                  <a:pos x="50" y="28"/>
                </a:cxn>
                <a:cxn ang="0">
                  <a:pos x="66" y="7"/>
                </a:cxn>
                <a:cxn ang="0">
                  <a:pos x="66" y="7"/>
                </a:cxn>
                <a:cxn ang="0">
                  <a:pos x="67" y="6"/>
                </a:cxn>
                <a:cxn ang="0">
                  <a:pos x="67" y="3"/>
                </a:cxn>
                <a:cxn ang="0">
                  <a:pos x="66" y="2"/>
                </a:cxn>
                <a:cxn ang="0">
                  <a:pos x="65" y="1"/>
                </a:cxn>
                <a:cxn ang="0">
                  <a:pos x="61" y="0"/>
                </a:cxn>
                <a:cxn ang="0">
                  <a:pos x="60" y="0"/>
                </a:cxn>
                <a:cxn ang="0">
                  <a:pos x="58" y="2"/>
                </a:cxn>
                <a:cxn ang="0">
                  <a:pos x="58" y="2"/>
                </a:cxn>
              </a:cxnLst>
              <a:rect l="0" t="0" r="r" b="b"/>
              <a:pathLst>
                <a:path w="67" h="97">
                  <a:moveTo>
                    <a:pt x="58" y="2"/>
                  </a:moveTo>
                  <a:lnTo>
                    <a:pt x="58" y="2"/>
                  </a:lnTo>
                  <a:lnTo>
                    <a:pt x="42" y="24"/>
                  </a:lnTo>
                  <a:lnTo>
                    <a:pt x="29" y="46"/>
                  </a:lnTo>
                  <a:lnTo>
                    <a:pt x="1" y="90"/>
                  </a:lnTo>
                  <a:lnTo>
                    <a:pt x="1" y="90"/>
                  </a:lnTo>
                  <a:lnTo>
                    <a:pt x="0" y="92"/>
                  </a:lnTo>
                  <a:lnTo>
                    <a:pt x="1" y="94"/>
                  </a:lnTo>
                  <a:lnTo>
                    <a:pt x="1" y="95"/>
                  </a:lnTo>
                  <a:lnTo>
                    <a:pt x="3" y="97"/>
                  </a:lnTo>
                  <a:lnTo>
                    <a:pt x="4" y="97"/>
                  </a:lnTo>
                  <a:lnTo>
                    <a:pt x="6" y="97"/>
                  </a:lnTo>
                  <a:lnTo>
                    <a:pt x="8" y="97"/>
                  </a:lnTo>
                  <a:lnTo>
                    <a:pt x="9" y="95"/>
                  </a:lnTo>
                  <a:lnTo>
                    <a:pt x="9" y="95"/>
                  </a:lnTo>
                  <a:lnTo>
                    <a:pt x="37" y="51"/>
                  </a:lnTo>
                  <a:lnTo>
                    <a:pt x="50" y="28"/>
                  </a:lnTo>
                  <a:lnTo>
                    <a:pt x="66" y="7"/>
                  </a:lnTo>
                  <a:lnTo>
                    <a:pt x="66" y="7"/>
                  </a:lnTo>
                  <a:lnTo>
                    <a:pt x="67" y="6"/>
                  </a:lnTo>
                  <a:lnTo>
                    <a:pt x="67" y="3"/>
                  </a:lnTo>
                  <a:lnTo>
                    <a:pt x="66" y="2"/>
                  </a:lnTo>
                  <a:lnTo>
                    <a:pt x="65" y="1"/>
                  </a:lnTo>
                  <a:lnTo>
                    <a:pt x="61" y="0"/>
                  </a:lnTo>
                  <a:lnTo>
                    <a:pt x="60" y="0"/>
                  </a:lnTo>
                  <a:lnTo>
                    <a:pt x="58" y="2"/>
                  </a:lnTo>
                  <a:lnTo>
                    <a:pt x="58"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79" name="chenying0907 823"/>
            <p:cNvSpPr>
              <a:spLocks/>
            </p:cNvSpPr>
            <p:nvPr/>
          </p:nvSpPr>
          <p:spPr bwMode="auto">
            <a:xfrm>
              <a:off x="6569075" y="1604963"/>
              <a:ext cx="28575" cy="68263"/>
            </a:xfrm>
            <a:custGeom>
              <a:avLst/>
              <a:gdLst/>
              <a:ahLst/>
              <a:cxnLst>
                <a:cxn ang="0">
                  <a:pos x="45" y="3"/>
                </a:cxn>
                <a:cxn ang="0">
                  <a:pos x="45" y="3"/>
                </a:cxn>
                <a:cxn ang="0">
                  <a:pos x="43" y="10"/>
                </a:cxn>
                <a:cxn ang="0">
                  <a:pos x="40" y="16"/>
                </a:cxn>
                <a:cxn ang="0">
                  <a:pos x="32" y="29"/>
                </a:cxn>
                <a:cxn ang="0">
                  <a:pos x="25" y="41"/>
                </a:cxn>
                <a:cxn ang="0">
                  <a:pos x="22" y="47"/>
                </a:cxn>
                <a:cxn ang="0">
                  <a:pos x="20" y="53"/>
                </a:cxn>
                <a:cxn ang="0">
                  <a:pos x="20" y="53"/>
                </a:cxn>
                <a:cxn ang="0">
                  <a:pos x="14" y="71"/>
                </a:cxn>
                <a:cxn ang="0">
                  <a:pos x="9" y="89"/>
                </a:cxn>
                <a:cxn ang="0">
                  <a:pos x="3" y="106"/>
                </a:cxn>
                <a:cxn ang="0">
                  <a:pos x="1" y="115"/>
                </a:cxn>
                <a:cxn ang="0">
                  <a:pos x="0" y="125"/>
                </a:cxn>
                <a:cxn ang="0">
                  <a:pos x="0" y="125"/>
                </a:cxn>
                <a:cxn ang="0">
                  <a:pos x="1" y="127"/>
                </a:cxn>
                <a:cxn ang="0">
                  <a:pos x="2" y="128"/>
                </a:cxn>
                <a:cxn ang="0">
                  <a:pos x="3" y="129"/>
                </a:cxn>
                <a:cxn ang="0">
                  <a:pos x="5" y="129"/>
                </a:cxn>
                <a:cxn ang="0">
                  <a:pos x="6" y="129"/>
                </a:cxn>
                <a:cxn ang="0">
                  <a:pos x="9" y="128"/>
                </a:cxn>
                <a:cxn ang="0">
                  <a:pos x="10" y="127"/>
                </a:cxn>
                <a:cxn ang="0">
                  <a:pos x="10" y="125"/>
                </a:cxn>
                <a:cxn ang="0">
                  <a:pos x="10" y="125"/>
                </a:cxn>
                <a:cxn ang="0">
                  <a:pos x="12" y="108"/>
                </a:cxn>
                <a:cxn ang="0">
                  <a:pos x="16" y="93"/>
                </a:cxn>
                <a:cxn ang="0">
                  <a:pos x="21" y="78"/>
                </a:cxn>
                <a:cxn ang="0">
                  <a:pos x="28" y="64"/>
                </a:cxn>
                <a:cxn ang="0">
                  <a:pos x="42" y="35"/>
                </a:cxn>
                <a:cxn ang="0">
                  <a:pos x="49" y="20"/>
                </a:cxn>
                <a:cxn ang="0">
                  <a:pos x="54" y="6"/>
                </a:cxn>
                <a:cxn ang="0">
                  <a:pos x="54" y="6"/>
                </a:cxn>
                <a:cxn ang="0">
                  <a:pos x="54" y="4"/>
                </a:cxn>
                <a:cxn ang="0">
                  <a:pos x="54" y="2"/>
                </a:cxn>
                <a:cxn ang="0">
                  <a:pos x="53" y="1"/>
                </a:cxn>
                <a:cxn ang="0">
                  <a:pos x="51" y="0"/>
                </a:cxn>
                <a:cxn ang="0">
                  <a:pos x="49" y="0"/>
                </a:cxn>
                <a:cxn ang="0">
                  <a:pos x="48" y="1"/>
                </a:cxn>
                <a:cxn ang="0">
                  <a:pos x="46" y="2"/>
                </a:cxn>
                <a:cxn ang="0">
                  <a:pos x="45" y="3"/>
                </a:cxn>
                <a:cxn ang="0">
                  <a:pos x="45" y="3"/>
                </a:cxn>
              </a:cxnLst>
              <a:rect l="0" t="0" r="r" b="b"/>
              <a:pathLst>
                <a:path w="54" h="129">
                  <a:moveTo>
                    <a:pt x="45" y="3"/>
                  </a:moveTo>
                  <a:lnTo>
                    <a:pt x="45" y="3"/>
                  </a:lnTo>
                  <a:lnTo>
                    <a:pt x="43" y="10"/>
                  </a:lnTo>
                  <a:lnTo>
                    <a:pt x="40" y="16"/>
                  </a:lnTo>
                  <a:lnTo>
                    <a:pt x="32" y="29"/>
                  </a:lnTo>
                  <a:lnTo>
                    <a:pt x="25" y="41"/>
                  </a:lnTo>
                  <a:lnTo>
                    <a:pt x="22" y="47"/>
                  </a:lnTo>
                  <a:lnTo>
                    <a:pt x="20" y="53"/>
                  </a:lnTo>
                  <a:lnTo>
                    <a:pt x="20" y="53"/>
                  </a:lnTo>
                  <a:lnTo>
                    <a:pt x="14" y="71"/>
                  </a:lnTo>
                  <a:lnTo>
                    <a:pt x="9" y="89"/>
                  </a:lnTo>
                  <a:lnTo>
                    <a:pt x="3" y="106"/>
                  </a:lnTo>
                  <a:lnTo>
                    <a:pt x="1" y="115"/>
                  </a:lnTo>
                  <a:lnTo>
                    <a:pt x="0" y="125"/>
                  </a:lnTo>
                  <a:lnTo>
                    <a:pt x="0" y="125"/>
                  </a:lnTo>
                  <a:lnTo>
                    <a:pt x="1" y="127"/>
                  </a:lnTo>
                  <a:lnTo>
                    <a:pt x="2" y="128"/>
                  </a:lnTo>
                  <a:lnTo>
                    <a:pt x="3" y="129"/>
                  </a:lnTo>
                  <a:lnTo>
                    <a:pt x="5" y="129"/>
                  </a:lnTo>
                  <a:lnTo>
                    <a:pt x="6" y="129"/>
                  </a:lnTo>
                  <a:lnTo>
                    <a:pt x="9" y="128"/>
                  </a:lnTo>
                  <a:lnTo>
                    <a:pt x="10" y="127"/>
                  </a:lnTo>
                  <a:lnTo>
                    <a:pt x="10" y="125"/>
                  </a:lnTo>
                  <a:lnTo>
                    <a:pt x="10" y="125"/>
                  </a:lnTo>
                  <a:lnTo>
                    <a:pt x="12" y="108"/>
                  </a:lnTo>
                  <a:lnTo>
                    <a:pt x="16" y="93"/>
                  </a:lnTo>
                  <a:lnTo>
                    <a:pt x="21" y="78"/>
                  </a:lnTo>
                  <a:lnTo>
                    <a:pt x="28" y="64"/>
                  </a:lnTo>
                  <a:lnTo>
                    <a:pt x="42" y="35"/>
                  </a:lnTo>
                  <a:lnTo>
                    <a:pt x="49" y="20"/>
                  </a:lnTo>
                  <a:lnTo>
                    <a:pt x="54" y="6"/>
                  </a:lnTo>
                  <a:lnTo>
                    <a:pt x="54" y="6"/>
                  </a:lnTo>
                  <a:lnTo>
                    <a:pt x="54" y="4"/>
                  </a:lnTo>
                  <a:lnTo>
                    <a:pt x="54" y="2"/>
                  </a:lnTo>
                  <a:lnTo>
                    <a:pt x="53" y="1"/>
                  </a:lnTo>
                  <a:lnTo>
                    <a:pt x="51" y="0"/>
                  </a:lnTo>
                  <a:lnTo>
                    <a:pt x="49" y="0"/>
                  </a:lnTo>
                  <a:lnTo>
                    <a:pt x="48" y="1"/>
                  </a:lnTo>
                  <a:lnTo>
                    <a:pt x="46" y="2"/>
                  </a:lnTo>
                  <a:lnTo>
                    <a:pt x="45" y="3"/>
                  </a:lnTo>
                  <a:lnTo>
                    <a:pt x="45" y="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80" name="chenying0907 824"/>
            <p:cNvSpPr>
              <a:spLocks/>
            </p:cNvSpPr>
            <p:nvPr/>
          </p:nvSpPr>
          <p:spPr bwMode="auto">
            <a:xfrm>
              <a:off x="6619875" y="1614488"/>
              <a:ext cx="25400" cy="44450"/>
            </a:xfrm>
            <a:custGeom>
              <a:avLst/>
              <a:gdLst/>
              <a:ahLst/>
              <a:cxnLst>
                <a:cxn ang="0">
                  <a:pos x="40" y="2"/>
                </a:cxn>
                <a:cxn ang="0">
                  <a:pos x="40" y="2"/>
                </a:cxn>
                <a:cxn ang="0">
                  <a:pos x="32" y="11"/>
                </a:cxn>
                <a:cxn ang="0">
                  <a:pos x="25" y="19"/>
                </a:cxn>
                <a:cxn ang="0">
                  <a:pos x="19" y="28"/>
                </a:cxn>
                <a:cxn ang="0">
                  <a:pos x="13" y="39"/>
                </a:cxn>
                <a:cxn ang="0">
                  <a:pos x="8" y="49"/>
                </a:cxn>
                <a:cxn ang="0">
                  <a:pos x="4" y="59"/>
                </a:cxn>
                <a:cxn ang="0">
                  <a:pos x="1" y="71"/>
                </a:cxn>
                <a:cxn ang="0">
                  <a:pos x="0" y="81"/>
                </a:cxn>
                <a:cxn ang="0">
                  <a:pos x="0" y="81"/>
                </a:cxn>
                <a:cxn ang="0">
                  <a:pos x="0" y="83"/>
                </a:cxn>
                <a:cxn ang="0">
                  <a:pos x="1" y="85"/>
                </a:cxn>
                <a:cxn ang="0">
                  <a:pos x="3" y="86"/>
                </a:cxn>
                <a:cxn ang="0">
                  <a:pos x="5" y="86"/>
                </a:cxn>
                <a:cxn ang="0">
                  <a:pos x="6" y="86"/>
                </a:cxn>
                <a:cxn ang="0">
                  <a:pos x="9" y="85"/>
                </a:cxn>
                <a:cxn ang="0">
                  <a:pos x="10" y="83"/>
                </a:cxn>
                <a:cxn ang="0">
                  <a:pos x="10" y="81"/>
                </a:cxn>
                <a:cxn ang="0">
                  <a:pos x="10" y="81"/>
                </a:cxn>
                <a:cxn ang="0">
                  <a:pos x="11" y="71"/>
                </a:cxn>
                <a:cxn ang="0">
                  <a:pos x="14" y="61"/>
                </a:cxn>
                <a:cxn ang="0">
                  <a:pos x="17" y="51"/>
                </a:cxn>
                <a:cxn ang="0">
                  <a:pos x="22" y="42"/>
                </a:cxn>
                <a:cxn ang="0">
                  <a:pos x="27" y="33"/>
                </a:cxn>
                <a:cxn ang="0">
                  <a:pos x="33" y="24"/>
                </a:cxn>
                <a:cxn ang="0">
                  <a:pos x="40" y="16"/>
                </a:cxn>
                <a:cxn ang="0">
                  <a:pos x="47" y="9"/>
                </a:cxn>
                <a:cxn ang="0">
                  <a:pos x="47" y="9"/>
                </a:cxn>
                <a:cxn ang="0">
                  <a:pos x="48" y="8"/>
                </a:cxn>
                <a:cxn ang="0">
                  <a:pos x="48" y="5"/>
                </a:cxn>
                <a:cxn ang="0">
                  <a:pos x="47" y="3"/>
                </a:cxn>
                <a:cxn ang="0">
                  <a:pos x="46" y="2"/>
                </a:cxn>
                <a:cxn ang="0">
                  <a:pos x="45" y="1"/>
                </a:cxn>
                <a:cxn ang="0">
                  <a:pos x="43" y="0"/>
                </a:cxn>
                <a:cxn ang="0">
                  <a:pos x="42" y="1"/>
                </a:cxn>
                <a:cxn ang="0">
                  <a:pos x="40" y="2"/>
                </a:cxn>
                <a:cxn ang="0">
                  <a:pos x="40" y="2"/>
                </a:cxn>
              </a:cxnLst>
              <a:rect l="0" t="0" r="r" b="b"/>
              <a:pathLst>
                <a:path w="48" h="86">
                  <a:moveTo>
                    <a:pt x="40" y="2"/>
                  </a:moveTo>
                  <a:lnTo>
                    <a:pt x="40" y="2"/>
                  </a:lnTo>
                  <a:lnTo>
                    <a:pt x="32" y="11"/>
                  </a:lnTo>
                  <a:lnTo>
                    <a:pt x="25" y="19"/>
                  </a:lnTo>
                  <a:lnTo>
                    <a:pt x="19" y="28"/>
                  </a:lnTo>
                  <a:lnTo>
                    <a:pt x="13" y="39"/>
                  </a:lnTo>
                  <a:lnTo>
                    <a:pt x="8" y="49"/>
                  </a:lnTo>
                  <a:lnTo>
                    <a:pt x="4" y="59"/>
                  </a:lnTo>
                  <a:lnTo>
                    <a:pt x="1" y="71"/>
                  </a:lnTo>
                  <a:lnTo>
                    <a:pt x="0" y="81"/>
                  </a:lnTo>
                  <a:lnTo>
                    <a:pt x="0" y="81"/>
                  </a:lnTo>
                  <a:lnTo>
                    <a:pt x="0" y="83"/>
                  </a:lnTo>
                  <a:lnTo>
                    <a:pt x="1" y="85"/>
                  </a:lnTo>
                  <a:lnTo>
                    <a:pt x="3" y="86"/>
                  </a:lnTo>
                  <a:lnTo>
                    <a:pt x="5" y="86"/>
                  </a:lnTo>
                  <a:lnTo>
                    <a:pt x="6" y="86"/>
                  </a:lnTo>
                  <a:lnTo>
                    <a:pt x="9" y="85"/>
                  </a:lnTo>
                  <a:lnTo>
                    <a:pt x="10" y="83"/>
                  </a:lnTo>
                  <a:lnTo>
                    <a:pt x="10" y="81"/>
                  </a:lnTo>
                  <a:lnTo>
                    <a:pt x="10" y="81"/>
                  </a:lnTo>
                  <a:lnTo>
                    <a:pt x="11" y="71"/>
                  </a:lnTo>
                  <a:lnTo>
                    <a:pt x="14" y="61"/>
                  </a:lnTo>
                  <a:lnTo>
                    <a:pt x="17" y="51"/>
                  </a:lnTo>
                  <a:lnTo>
                    <a:pt x="22" y="42"/>
                  </a:lnTo>
                  <a:lnTo>
                    <a:pt x="27" y="33"/>
                  </a:lnTo>
                  <a:lnTo>
                    <a:pt x="33" y="24"/>
                  </a:lnTo>
                  <a:lnTo>
                    <a:pt x="40" y="16"/>
                  </a:lnTo>
                  <a:lnTo>
                    <a:pt x="47" y="9"/>
                  </a:lnTo>
                  <a:lnTo>
                    <a:pt x="47" y="9"/>
                  </a:lnTo>
                  <a:lnTo>
                    <a:pt x="48" y="8"/>
                  </a:lnTo>
                  <a:lnTo>
                    <a:pt x="48" y="5"/>
                  </a:lnTo>
                  <a:lnTo>
                    <a:pt x="47" y="3"/>
                  </a:lnTo>
                  <a:lnTo>
                    <a:pt x="46" y="2"/>
                  </a:lnTo>
                  <a:lnTo>
                    <a:pt x="45" y="1"/>
                  </a:lnTo>
                  <a:lnTo>
                    <a:pt x="43" y="0"/>
                  </a:lnTo>
                  <a:lnTo>
                    <a:pt x="42" y="1"/>
                  </a:lnTo>
                  <a:lnTo>
                    <a:pt x="40" y="2"/>
                  </a:lnTo>
                  <a:lnTo>
                    <a:pt x="40"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81" name="chenying0907 825"/>
            <p:cNvSpPr>
              <a:spLocks/>
            </p:cNvSpPr>
            <p:nvPr/>
          </p:nvSpPr>
          <p:spPr bwMode="auto">
            <a:xfrm>
              <a:off x="6659563" y="1624013"/>
              <a:ext cx="28575" cy="46038"/>
            </a:xfrm>
            <a:custGeom>
              <a:avLst/>
              <a:gdLst/>
              <a:ahLst/>
              <a:cxnLst>
                <a:cxn ang="0">
                  <a:pos x="44" y="2"/>
                </a:cxn>
                <a:cxn ang="0">
                  <a:pos x="44" y="2"/>
                </a:cxn>
                <a:cxn ang="0">
                  <a:pos x="38" y="10"/>
                </a:cxn>
                <a:cxn ang="0">
                  <a:pos x="32" y="17"/>
                </a:cxn>
                <a:cxn ang="0">
                  <a:pos x="25" y="26"/>
                </a:cxn>
                <a:cxn ang="0">
                  <a:pos x="19" y="34"/>
                </a:cxn>
                <a:cxn ang="0">
                  <a:pos x="19" y="34"/>
                </a:cxn>
                <a:cxn ang="0">
                  <a:pos x="13" y="44"/>
                </a:cxn>
                <a:cxn ang="0">
                  <a:pos x="9" y="56"/>
                </a:cxn>
                <a:cxn ang="0">
                  <a:pos x="5" y="67"/>
                </a:cxn>
                <a:cxn ang="0">
                  <a:pos x="0" y="77"/>
                </a:cxn>
                <a:cxn ang="0">
                  <a:pos x="0" y="77"/>
                </a:cxn>
                <a:cxn ang="0">
                  <a:pos x="0" y="79"/>
                </a:cxn>
                <a:cxn ang="0">
                  <a:pos x="0" y="82"/>
                </a:cxn>
                <a:cxn ang="0">
                  <a:pos x="2" y="85"/>
                </a:cxn>
                <a:cxn ang="0">
                  <a:pos x="4" y="85"/>
                </a:cxn>
                <a:cxn ang="0">
                  <a:pos x="5" y="85"/>
                </a:cxn>
                <a:cxn ang="0">
                  <a:pos x="7" y="85"/>
                </a:cxn>
                <a:cxn ang="0">
                  <a:pos x="8" y="83"/>
                </a:cxn>
                <a:cxn ang="0">
                  <a:pos x="8" y="83"/>
                </a:cxn>
                <a:cxn ang="0">
                  <a:pos x="16" y="63"/>
                </a:cxn>
                <a:cxn ang="0">
                  <a:pos x="26" y="42"/>
                </a:cxn>
                <a:cxn ang="0">
                  <a:pos x="26" y="42"/>
                </a:cxn>
                <a:cxn ang="0">
                  <a:pos x="28" y="37"/>
                </a:cxn>
                <a:cxn ang="0">
                  <a:pos x="31" y="33"/>
                </a:cxn>
                <a:cxn ang="0">
                  <a:pos x="38" y="25"/>
                </a:cxn>
                <a:cxn ang="0">
                  <a:pos x="46" y="15"/>
                </a:cxn>
                <a:cxn ang="0">
                  <a:pos x="52" y="7"/>
                </a:cxn>
                <a:cxn ang="0">
                  <a:pos x="52" y="7"/>
                </a:cxn>
                <a:cxn ang="0">
                  <a:pos x="53" y="5"/>
                </a:cxn>
                <a:cxn ang="0">
                  <a:pos x="52" y="3"/>
                </a:cxn>
                <a:cxn ang="0">
                  <a:pos x="52" y="2"/>
                </a:cxn>
                <a:cxn ang="0">
                  <a:pos x="50" y="0"/>
                </a:cxn>
                <a:cxn ang="0">
                  <a:pos x="49" y="0"/>
                </a:cxn>
                <a:cxn ang="0">
                  <a:pos x="47" y="0"/>
                </a:cxn>
                <a:cxn ang="0">
                  <a:pos x="45" y="1"/>
                </a:cxn>
                <a:cxn ang="0">
                  <a:pos x="44" y="2"/>
                </a:cxn>
                <a:cxn ang="0">
                  <a:pos x="44" y="2"/>
                </a:cxn>
              </a:cxnLst>
              <a:rect l="0" t="0" r="r" b="b"/>
              <a:pathLst>
                <a:path w="53" h="85">
                  <a:moveTo>
                    <a:pt x="44" y="2"/>
                  </a:moveTo>
                  <a:lnTo>
                    <a:pt x="44" y="2"/>
                  </a:lnTo>
                  <a:lnTo>
                    <a:pt x="38" y="10"/>
                  </a:lnTo>
                  <a:lnTo>
                    <a:pt x="32" y="17"/>
                  </a:lnTo>
                  <a:lnTo>
                    <a:pt x="25" y="26"/>
                  </a:lnTo>
                  <a:lnTo>
                    <a:pt x="19" y="34"/>
                  </a:lnTo>
                  <a:lnTo>
                    <a:pt x="19" y="34"/>
                  </a:lnTo>
                  <a:lnTo>
                    <a:pt x="13" y="44"/>
                  </a:lnTo>
                  <a:lnTo>
                    <a:pt x="9" y="56"/>
                  </a:lnTo>
                  <a:lnTo>
                    <a:pt x="5" y="67"/>
                  </a:lnTo>
                  <a:lnTo>
                    <a:pt x="0" y="77"/>
                  </a:lnTo>
                  <a:lnTo>
                    <a:pt x="0" y="77"/>
                  </a:lnTo>
                  <a:lnTo>
                    <a:pt x="0" y="79"/>
                  </a:lnTo>
                  <a:lnTo>
                    <a:pt x="0" y="82"/>
                  </a:lnTo>
                  <a:lnTo>
                    <a:pt x="2" y="85"/>
                  </a:lnTo>
                  <a:lnTo>
                    <a:pt x="4" y="85"/>
                  </a:lnTo>
                  <a:lnTo>
                    <a:pt x="5" y="85"/>
                  </a:lnTo>
                  <a:lnTo>
                    <a:pt x="7" y="85"/>
                  </a:lnTo>
                  <a:lnTo>
                    <a:pt x="8" y="83"/>
                  </a:lnTo>
                  <a:lnTo>
                    <a:pt x="8" y="83"/>
                  </a:lnTo>
                  <a:lnTo>
                    <a:pt x="16" y="63"/>
                  </a:lnTo>
                  <a:lnTo>
                    <a:pt x="26" y="42"/>
                  </a:lnTo>
                  <a:lnTo>
                    <a:pt x="26" y="42"/>
                  </a:lnTo>
                  <a:lnTo>
                    <a:pt x="28" y="37"/>
                  </a:lnTo>
                  <a:lnTo>
                    <a:pt x="31" y="33"/>
                  </a:lnTo>
                  <a:lnTo>
                    <a:pt x="38" y="25"/>
                  </a:lnTo>
                  <a:lnTo>
                    <a:pt x="46" y="15"/>
                  </a:lnTo>
                  <a:lnTo>
                    <a:pt x="52" y="7"/>
                  </a:lnTo>
                  <a:lnTo>
                    <a:pt x="52" y="7"/>
                  </a:lnTo>
                  <a:lnTo>
                    <a:pt x="53" y="5"/>
                  </a:lnTo>
                  <a:lnTo>
                    <a:pt x="52" y="3"/>
                  </a:lnTo>
                  <a:lnTo>
                    <a:pt x="52" y="2"/>
                  </a:lnTo>
                  <a:lnTo>
                    <a:pt x="50" y="0"/>
                  </a:lnTo>
                  <a:lnTo>
                    <a:pt x="49" y="0"/>
                  </a:lnTo>
                  <a:lnTo>
                    <a:pt x="47" y="0"/>
                  </a:lnTo>
                  <a:lnTo>
                    <a:pt x="45" y="1"/>
                  </a:lnTo>
                  <a:lnTo>
                    <a:pt x="44" y="2"/>
                  </a:lnTo>
                  <a:lnTo>
                    <a:pt x="44"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82" name="chenying0907 826"/>
            <p:cNvSpPr>
              <a:spLocks/>
            </p:cNvSpPr>
            <p:nvPr/>
          </p:nvSpPr>
          <p:spPr bwMode="auto">
            <a:xfrm>
              <a:off x="6746875" y="1463675"/>
              <a:ext cx="23813" cy="41275"/>
            </a:xfrm>
            <a:custGeom>
              <a:avLst/>
              <a:gdLst/>
              <a:ahLst/>
              <a:cxnLst>
                <a:cxn ang="0">
                  <a:pos x="39" y="1"/>
                </a:cxn>
                <a:cxn ang="0">
                  <a:pos x="39" y="1"/>
                </a:cxn>
                <a:cxn ang="0">
                  <a:pos x="32" y="10"/>
                </a:cxn>
                <a:cxn ang="0">
                  <a:pos x="27" y="18"/>
                </a:cxn>
                <a:cxn ang="0">
                  <a:pos x="22" y="27"/>
                </a:cxn>
                <a:cxn ang="0">
                  <a:pos x="18" y="35"/>
                </a:cxn>
                <a:cxn ang="0">
                  <a:pos x="9" y="54"/>
                </a:cxn>
                <a:cxn ang="0">
                  <a:pos x="5" y="63"/>
                </a:cxn>
                <a:cxn ang="0">
                  <a:pos x="0" y="73"/>
                </a:cxn>
                <a:cxn ang="0">
                  <a:pos x="0" y="73"/>
                </a:cxn>
                <a:cxn ang="0">
                  <a:pos x="0" y="74"/>
                </a:cxn>
                <a:cxn ang="0">
                  <a:pos x="0" y="76"/>
                </a:cxn>
                <a:cxn ang="0">
                  <a:pos x="1" y="78"/>
                </a:cxn>
                <a:cxn ang="0">
                  <a:pos x="2" y="79"/>
                </a:cxn>
                <a:cxn ang="0">
                  <a:pos x="3" y="79"/>
                </a:cxn>
                <a:cxn ang="0">
                  <a:pos x="5" y="79"/>
                </a:cxn>
                <a:cxn ang="0">
                  <a:pos x="7" y="79"/>
                </a:cxn>
                <a:cxn ang="0">
                  <a:pos x="8" y="77"/>
                </a:cxn>
                <a:cxn ang="0">
                  <a:pos x="8" y="77"/>
                </a:cxn>
                <a:cxn ang="0">
                  <a:pos x="13" y="68"/>
                </a:cxn>
                <a:cxn ang="0">
                  <a:pos x="18" y="59"/>
                </a:cxn>
                <a:cxn ang="0">
                  <a:pos x="26" y="42"/>
                </a:cxn>
                <a:cxn ang="0">
                  <a:pos x="30" y="32"/>
                </a:cxn>
                <a:cxn ang="0">
                  <a:pos x="34" y="24"/>
                </a:cxn>
                <a:cxn ang="0">
                  <a:pos x="39" y="16"/>
                </a:cxn>
                <a:cxn ang="0">
                  <a:pos x="45" y="8"/>
                </a:cxn>
                <a:cxn ang="0">
                  <a:pos x="45" y="8"/>
                </a:cxn>
                <a:cxn ang="0">
                  <a:pos x="46" y="6"/>
                </a:cxn>
                <a:cxn ang="0">
                  <a:pos x="46" y="4"/>
                </a:cxn>
                <a:cxn ang="0">
                  <a:pos x="46" y="3"/>
                </a:cxn>
                <a:cxn ang="0">
                  <a:pos x="45" y="1"/>
                </a:cxn>
                <a:cxn ang="0">
                  <a:pos x="44" y="0"/>
                </a:cxn>
                <a:cxn ang="0">
                  <a:pos x="42" y="0"/>
                </a:cxn>
                <a:cxn ang="0">
                  <a:pos x="40" y="0"/>
                </a:cxn>
                <a:cxn ang="0">
                  <a:pos x="39" y="1"/>
                </a:cxn>
                <a:cxn ang="0">
                  <a:pos x="39" y="1"/>
                </a:cxn>
              </a:cxnLst>
              <a:rect l="0" t="0" r="r" b="b"/>
              <a:pathLst>
                <a:path w="46" h="79">
                  <a:moveTo>
                    <a:pt x="39" y="1"/>
                  </a:moveTo>
                  <a:lnTo>
                    <a:pt x="39" y="1"/>
                  </a:lnTo>
                  <a:lnTo>
                    <a:pt x="32" y="10"/>
                  </a:lnTo>
                  <a:lnTo>
                    <a:pt x="27" y="18"/>
                  </a:lnTo>
                  <a:lnTo>
                    <a:pt x="22" y="27"/>
                  </a:lnTo>
                  <a:lnTo>
                    <a:pt x="18" y="35"/>
                  </a:lnTo>
                  <a:lnTo>
                    <a:pt x="9" y="54"/>
                  </a:lnTo>
                  <a:lnTo>
                    <a:pt x="5" y="63"/>
                  </a:lnTo>
                  <a:lnTo>
                    <a:pt x="0" y="73"/>
                  </a:lnTo>
                  <a:lnTo>
                    <a:pt x="0" y="73"/>
                  </a:lnTo>
                  <a:lnTo>
                    <a:pt x="0" y="74"/>
                  </a:lnTo>
                  <a:lnTo>
                    <a:pt x="0" y="76"/>
                  </a:lnTo>
                  <a:lnTo>
                    <a:pt x="1" y="78"/>
                  </a:lnTo>
                  <a:lnTo>
                    <a:pt x="2" y="79"/>
                  </a:lnTo>
                  <a:lnTo>
                    <a:pt x="3" y="79"/>
                  </a:lnTo>
                  <a:lnTo>
                    <a:pt x="5" y="79"/>
                  </a:lnTo>
                  <a:lnTo>
                    <a:pt x="7" y="79"/>
                  </a:lnTo>
                  <a:lnTo>
                    <a:pt x="8" y="77"/>
                  </a:lnTo>
                  <a:lnTo>
                    <a:pt x="8" y="77"/>
                  </a:lnTo>
                  <a:lnTo>
                    <a:pt x="13" y="68"/>
                  </a:lnTo>
                  <a:lnTo>
                    <a:pt x="18" y="59"/>
                  </a:lnTo>
                  <a:lnTo>
                    <a:pt x="26" y="42"/>
                  </a:lnTo>
                  <a:lnTo>
                    <a:pt x="30" y="32"/>
                  </a:lnTo>
                  <a:lnTo>
                    <a:pt x="34" y="24"/>
                  </a:lnTo>
                  <a:lnTo>
                    <a:pt x="39" y="16"/>
                  </a:lnTo>
                  <a:lnTo>
                    <a:pt x="45" y="8"/>
                  </a:lnTo>
                  <a:lnTo>
                    <a:pt x="45" y="8"/>
                  </a:lnTo>
                  <a:lnTo>
                    <a:pt x="46" y="6"/>
                  </a:lnTo>
                  <a:lnTo>
                    <a:pt x="46" y="4"/>
                  </a:lnTo>
                  <a:lnTo>
                    <a:pt x="46" y="3"/>
                  </a:lnTo>
                  <a:lnTo>
                    <a:pt x="45" y="1"/>
                  </a:lnTo>
                  <a:lnTo>
                    <a:pt x="44" y="0"/>
                  </a:lnTo>
                  <a:lnTo>
                    <a:pt x="42" y="0"/>
                  </a:lnTo>
                  <a:lnTo>
                    <a:pt x="40" y="0"/>
                  </a:lnTo>
                  <a:lnTo>
                    <a:pt x="39" y="1"/>
                  </a:lnTo>
                  <a:lnTo>
                    <a:pt x="39"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83" name="chenying0907 827"/>
            <p:cNvSpPr>
              <a:spLocks/>
            </p:cNvSpPr>
            <p:nvPr/>
          </p:nvSpPr>
          <p:spPr bwMode="auto">
            <a:xfrm>
              <a:off x="6792913" y="1493838"/>
              <a:ext cx="9525" cy="7938"/>
            </a:xfrm>
            <a:custGeom>
              <a:avLst/>
              <a:gdLst/>
              <a:ahLst/>
              <a:cxnLst>
                <a:cxn ang="0">
                  <a:pos x="8" y="1"/>
                </a:cxn>
                <a:cxn ang="0">
                  <a:pos x="2" y="8"/>
                </a:cxn>
                <a:cxn ang="0">
                  <a:pos x="2" y="8"/>
                </a:cxn>
                <a:cxn ang="0">
                  <a:pos x="1" y="9"/>
                </a:cxn>
                <a:cxn ang="0">
                  <a:pos x="0" y="11"/>
                </a:cxn>
                <a:cxn ang="0">
                  <a:pos x="1" y="13"/>
                </a:cxn>
                <a:cxn ang="0">
                  <a:pos x="2" y="14"/>
                </a:cxn>
                <a:cxn ang="0">
                  <a:pos x="3" y="16"/>
                </a:cxn>
                <a:cxn ang="0">
                  <a:pos x="5" y="16"/>
                </a:cxn>
                <a:cxn ang="0">
                  <a:pos x="7" y="16"/>
                </a:cxn>
                <a:cxn ang="0">
                  <a:pos x="8" y="14"/>
                </a:cxn>
                <a:cxn ang="0">
                  <a:pos x="14" y="8"/>
                </a:cxn>
                <a:cxn ang="0">
                  <a:pos x="14" y="8"/>
                </a:cxn>
                <a:cxn ang="0">
                  <a:pos x="15" y="6"/>
                </a:cxn>
                <a:cxn ang="0">
                  <a:pos x="16" y="5"/>
                </a:cxn>
                <a:cxn ang="0">
                  <a:pos x="15" y="3"/>
                </a:cxn>
                <a:cxn ang="0">
                  <a:pos x="14" y="1"/>
                </a:cxn>
                <a:cxn ang="0">
                  <a:pos x="13" y="0"/>
                </a:cxn>
                <a:cxn ang="0">
                  <a:pos x="11" y="0"/>
                </a:cxn>
                <a:cxn ang="0">
                  <a:pos x="9" y="0"/>
                </a:cxn>
                <a:cxn ang="0">
                  <a:pos x="8" y="1"/>
                </a:cxn>
                <a:cxn ang="0">
                  <a:pos x="8" y="1"/>
                </a:cxn>
              </a:cxnLst>
              <a:rect l="0" t="0" r="r" b="b"/>
              <a:pathLst>
                <a:path w="16" h="16">
                  <a:moveTo>
                    <a:pt x="8" y="1"/>
                  </a:moveTo>
                  <a:lnTo>
                    <a:pt x="2" y="8"/>
                  </a:lnTo>
                  <a:lnTo>
                    <a:pt x="2" y="8"/>
                  </a:lnTo>
                  <a:lnTo>
                    <a:pt x="1" y="9"/>
                  </a:lnTo>
                  <a:lnTo>
                    <a:pt x="0" y="11"/>
                  </a:lnTo>
                  <a:lnTo>
                    <a:pt x="1" y="13"/>
                  </a:lnTo>
                  <a:lnTo>
                    <a:pt x="2" y="14"/>
                  </a:lnTo>
                  <a:lnTo>
                    <a:pt x="3" y="16"/>
                  </a:lnTo>
                  <a:lnTo>
                    <a:pt x="5" y="16"/>
                  </a:lnTo>
                  <a:lnTo>
                    <a:pt x="7" y="16"/>
                  </a:lnTo>
                  <a:lnTo>
                    <a:pt x="8" y="14"/>
                  </a:lnTo>
                  <a:lnTo>
                    <a:pt x="14" y="8"/>
                  </a:lnTo>
                  <a:lnTo>
                    <a:pt x="14" y="8"/>
                  </a:lnTo>
                  <a:lnTo>
                    <a:pt x="15" y="6"/>
                  </a:lnTo>
                  <a:lnTo>
                    <a:pt x="16" y="5"/>
                  </a:lnTo>
                  <a:lnTo>
                    <a:pt x="15" y="3"/>
                  </a:lnTo>
                  <a:lnTo>
                    <a:pt x="14" y="1"/>
                  </a:lnTo>
                  <a:lnTo>
                    <a:pt x="13" y="0"/>
                  </a:lnTo>
                  <a:lnTo>
                    <a:pt x="11" y="0"/>
                  </a:lnTo>
                  <a:lnTo>
                    <a:pt x="9" y="0"/>
                  </a:lnTo>
                  <a:lnTo>
                    <a:pt x="8" y="1"/>
                  </a:lnTo>
                  <a:lnTo>
                    <a:pt x="8"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84" name="chenying0907 828"/>
            <p:cNvSpPr>
              <a:spLocks noEditPoints="1"/>
            </p:cNvSpPr>
            <p:nvPr/>
          </p:nvSpPr>
          <p:spPr bwMode="auto">
            <a:xfrm>
              <a:off x="6208713" y="1243013"/>
              <a:ext cx="706438" cy="620713"/>
            </a:xfrm>
            <a:custGeom>
              <a:avLst/>
              <a:gdLst/>
              <a:ahLst/>
              <a:cxnLst>
                <a:cxn ang="0">
                  <a:pos x="1208" y="1175"/>
                </a:cxn>
                <a:cxn ang="0">
                  <a:pos x="1095" y="1131"/>
                </a:cxn>
                <a:cxn ang="0">
                  <a:pos x="938" y="1062"/>
                </a:cxn>
                <a:cxn ang="0">
                  <a:pos x="899" y="1051"/>
                </a:cxn>
                <a:cxn ang="0">
                  <a:pos x="728" y="1088"/>
                </a:cxn>
                <a:cxn ang="0">
                  <a:pos x="531" y="1080"/>
                </a:cxn>
                <a:cxn ang="0">
                  <a:pos x="322" y="1026"/>
                </a:cxn>
                <a:cxn ang="0">
                  <a:pos x="161" y="920"/>
                </a:cxn>
                <a:cxn ang="0">
                  <a:pos x="51" y="762"/>
                </a:cxn>
                <a:cxn ang="0">
                  <a:pos x="8" y="609"/>
                </a:cxn>
                <a:cxn ang="0">
                  <a:pos x="4" y="424"/>
                </a:cxn>
                <a:cxn ang="0">
                  <a:pos x="39" y="285"/>
                </a:cxn>
                <a:cxn ang="0">
                  <a:pos x="97" y="185"/>
                </a:cxn>
                <a:cxn ang="0">
                  <a:pos x="167" y="114"/>
                </a:cxn>
                <a:cxn ang="0">
                  <a:pos x="255" y="62"/>
                </a:cxn>
                <a:cxn ang="0">
                  <a:pos x="439" y="14"/>
                </a:cxn>
                <a:cxn ang="0">
                  <a:pos x="700" y="5"/>
                </a:cxn>
                <a:cxn ang="0">
                  <a:pos x="714" y="7"/>
                </a:cxn>
                <a:cxn ang="0">
                  <a:pos x="803" y="0"/>
                </a:cxn>
                <a:cxn ang="0">
                  <a:pos x="994" y="43"/>
                </a:cxn>
                <a:cxn ang="0">
                  <a:pos x="1175" y="156"/>
                </a:cxn>
                <a:cxn ang="0">
                  <a:pos x="1247" y="243"/>
                </a:cxn>
                <a:cxn ang="0">
                  <a:pos x="1289" y="328"/>
                </a:cxn>
                <a:cxn ang="0">
                  <a:pos x="1324" y="456"/>
                </a:cxn>
                <a:cxn ang="0">
                  <a:pos x="1336" y="593"/>
                </a:cxn>
                <a:cxn ang="0">
                  <a:pos x="1319" y="726"/>
                </a:cxn>
                <a:cxn ang="0">
                  <a:pos x="1266" y="842"/>
                </a:cxn>
                <a:cxn ang="0">
                  <a:pos x="1204" y="907"/>
                </a:cxn>
                <a:cxn ang="0">
                  <a:pos x="1205" y="990"/>
                </a:cxn>
                <a:cxn ang="0">
                  <a:pos x="1239" y="1150"/>
                </a:cxn>
                <a:cxn ang="0">
                  <a:pos x="1234" y="1167"/>
                </a:cxn>
                <a:cxn ang="0">
                  <a:pos x="912" y="999"/>
                </a:cxn>
                <a:cxn ang="0">
                  <a:pos x="967" y="1032"/>
                </a:cxn>
                <a:cxn ang="0">
                  <a:pos x="1119" y="1098"/>
                </a:cxn>
                <a:cxn ang="0">
                  <a:pos x="1181" y="1067"/>
                </a:cxn>
                <a:cxn ang="0">
                  <a:pos x="1156" y="912"/>
                </a:cxn>
                <a:cxn ang="0">
                  <a:pos x="1170" y="893"/>
                </a:cxn>
                <a:cxn ang="0">
                  <a:pos x="1193" y="864"/>
                </a:cxn>
                <a:cxn ang="0">
                  <a:pos x="1262" y="762"/>
                </a:cxn>
                <a:cxn ang="0">
                  <a:pos x="1294" y="636"/>
                </a:cxn>
                <a:cxn ang="0">
                  <a:pos x="1293" y="502"/>
                </a:cxn>
                <a:cxn ang="0">
                  <a:pos x="1265" y="373"/>
                </a:cxn>
                <a:cxn ang="0">
                  <a:pos x="1214" y="265"/>
                </a:cxn>
                <a:cxn ang="0">
                  <a:pos x="1124" y="168"/>
                </a:cxn>
                <a:cxn ang="0">
                  <a:pos x="962" y="75"/>
                </a:cxn>
                <a:cxn ang="0">
                  <a:pos x="786" y="39"/>
                </a:cxn>
                <a:cxn ang="0">
                  <a:pos x="705" y="49"/>
                </a:cxn>
                <a:cxn ang="0">
                  <a:pos x="686" y="45"/>
                </a:cxn>
                <a:cxn ang="0">
                  <a:pos x="459" y="52"/>
                </a:cxn>
                <a:cxn ang="0">
                  <a:pos x="295" y="89"/>
                </a:cxn>
                <a:cxn ang="0">
                  <a:pos x="184" y="153"/>
                </a:cxn>
                <a:cxn ang="0">
                  <a:pos x="109" y="238"/>
                </a:cxn>
                <a:cxn ang="0">
                  <a:pos x="62" y="340"/>
                </a:cxn>
                <a:cxn ang="0">
                  <a:pos x="40" y="448"/>
                </a:cxn>
                <a:cxn ang="0">
                  <a:pos x="55" y="647"/>
                </a:cxn>
                <a:cxn ang="0">
                  <a:pos x="121" y="805"/>
                </a:cxn>
                <a:cxn ang="0">
                  <a:pos x="251" y="941"/>
                </a:cxn>
                <a:cxn ang="0">
                  <a:pos x="434" y="1017"/>
                </a:cxn>
                <a:cxn ang="0">
                  <a:pos x="592" y="1043"/>
                </a:cxn>
                <a:cxn ang="0">
                  <a:pos x="736" y="1045"/>
                </a:cxn>
                <a:cxn ang="0">
                  <a:pos x="890" y="1012"/>
                </a:cxn>
                <a:cxn ang="0">
                  <a:pos x="900" y="1005"/>
                </a:cxn>
              </a:cxnLst>
              <a:rect l="0" t="0" r="r" b="b"/>
              <a:pathLst>
                <a:path w="1336" h="1175">
                  <a:moveTo>
                    <a:pt x="1214" y="1175"/>
                  </a:moveTo>
                  <a:lnTo>
                    <a:pt x="1214" y="1175"/>
                  </a:lnTo>
                  <a:lnTo>
                    <a:pt x="1210" y="1175"/>
                  </a:lnTo>
                  <a:lnTo>
                    <a:pt x="1209" y="1175"/>
                  </a:lnTo>
                  <a:lnTo>
                    <a:pt x="1208" y="1175"/>
                  </a:lnTo>
                  <a:lnTo>
                    <a:pt x="1208" y="1175"/>
                  </a:lnTo>
                  <a:lnTo>
                    <a:pt x="1202" y="1174"/>
                  </a:lnTo>
                  <a:lnTo>
                    <a:pt x="1198" y="1173"/>
                  </a:lnTo>
                  <a:lnTo>
                    <a:pt x="1198" y="1173"/>
                  </a:lnTo>
                  <a:lnTo>
                    <a:pt x="1172" y="1162"/>
                  </a:lnTo>
                  <a:lnTo>
                    <a:pt x="1147" y="1152"/>
                  </a:lnTo>
                  <a:lnTo>
                    <a:pt x="1095" y="1131"/>
                  </a:lnTo>
                  <a:lnTo>
                    <a:pt x="1095" y="1131"/>
                  </a:lnTo>
                  <a:lnTo>
                    <a:pt x="1050" y="1113"/>
                  </a:lnTo>
                  <a:lnTo>
                    <a:pt x="1005" y="1095"/>
                  </a:lnTo>
                  <a:lnTo>
                    <a:pt x="982" y="1084"/>
                  </a:lnTo>
                  <a:lnTo>
                    <a:pt x="960" y="1073"/>
                  </a:lnTo>
                  <a:lnTo>
                    <a:pt x="938" y="1062"/>
                  </a:lnTo>
                  <a:lnTo>
                    <a:pt x="918" y="1048"/>
                  </a:lnTo>
                  <a:lnTo>
                    <a:pt x="911" y="1044"/>
                  </a:lnTo>
                  <a:lnTo>
                    <a:pt x="904" y="1048"/>
                  </a:lnTo>
                  <a:lnTo>
                    <a:pt x="904" y="1048"/>
                  </a:lnTo>
                  <a:lnTo>
                    <a:pt x="899" y="1051"/>
                  </a:lnTo>
                  <a:lnTo>
                    <a:pt x="899" y="1051"/>
                  </a:lnTo>
                  <a:lnTo>
                    <a:pt x="873" y="1061"/>
                  </a:lnTo>
                  <a:lnTo>
                    <a:pt x="847" y="1068"/>
                  </a:lnTo>
                  <a:lnTo>
                    <a:pt x="819" y="1075"/>
                  </a:lnTo>
                  <a:lnTo>
                    <a:pt x="789" y="1080"/>
                  </a:lnTo>
                  <a:lnTo>
                    <a:pt x="759" y="1084"/>
                  </a:lnTo>
                  <a:lnTo>
                    <a:pt x="728" y="1088"/>
                  </a:lnTo>
                  <a:lnTo>
                    <a:pt x="696" y="1090"/>
                  </a:lnTo>
                  <a:lnTo>
                    <a:pt x="664" y="1090"/>
                  </a:lnTo>
                  <a:lnTo>
                    <a:pt x="664" y="1090"/>
                  </a:lnTo>
                  <a:lnTo>
                    <a:pt x="620" y="1089"/>
                  </a:lnTo>
                  <a:lnTo>
                    <a:pt x="576" y="1086"/>
                  </a:lnTo>
                  <a:lnTo>
                    <a:pt x="531" y="1080"/>
                  </a:lnTo>
                  <a:lnTo>
                    <a:pt x="488" y="1073"/>
                  </a:lnTo>
                  <a:lnTo>
                    <a:pt x="445" y="1064"/>
                  </a:lnTo>
                  <a:lnTo>
                    <a:pt x="402" y="1052"/>
                  </a:lnTo>
                  <a:lnTo>
                    <a:pt x="361" y="1040"/>
                  </a:lnTo>
                  <a:lnTo>
                    <a:pt x="322" y="1026"/>
                  </a:lnTo>
                  <a:lnTo>
                    <a:pt x="322" y="1026"/>
                  </a:lnTo>
                  <a:lnTo>
                    <a:pt x="292" y="1012"/>
                  </a:lnTo>
                  <a:lnTo>
                    <a:pt x="263" y="997"/>
                  </a:lnTo>
                  <a:lnTo>
                    <a:pt x="235" y="980"/>
                  </a:lnTo>
                  <a:lnTo>
                    <a:pt x="209" y="962"/>
                  </a:lnTo>
                  <a:lnTo>
                    <a:pt x="184" y="942"/>
                  </a:lnTo>
                  <a:lnTo>
                    <a:pt x="161" y="920"/>
                  </a:lnTo>
                  <a:lnTo>
                    <a:pt x="138" y="898"/>
                  </a:lnTo>
                  <a:lnTo>
                    <a:pt x="117" y="873"/>
                  </a:lnTo>
                  <a:lnTo>
                    <a:pt x="99" y="847"/>
                  </a:lnTo>
                  <a:lnTo>
                    <a:pt x="81" y="820"/>
                  </a:lnTo>
                  <a:lnTo>
                    <a:pt x="66" y="792"/>
                  </a:lnTo>
                  <a:lnTo>
                    <a:pt x="51" y="762"/>
                  </a:lnTo>
                  <a:lnTo>
                    <a:pt x="39" y="732"/>
                  </a:lnTo>
                  <a:lnTo>
                    <a:pt x="28" y="700"/>
                  </a:lnTo>
                  <a:lnTo>
                    <a:pt x="19" y="668"/>
                  </a:lnTo>
                  <a:lnTo>
                    <a:pt x="12" y="634"/>
                  </a:lnTo>
                  <a:lnTo>
                    <a:pt x="12" y="634"/>
                  </a:lnTo>
                  <a:lnTo>
                    <a:pt x="8" y="609"/>
                  </a:lnTo>
                  <a:lnTo>
                    <a:pt x="5" y="582"/>
                  </a:lnTo>
                  <a:lnTo>
                    <a:pt x="2" y="554"/>
                  </a:lnTo>
                  <a:lnTo>
                    <a:pt x="1" y="524"/>
                  </a:lnTo>
                  <a:lnTo>
                    <a:pt x="0" y="492"/>
                  </a:lnTo>
                  <a:lnTo>
                    <a:pt x="1" y="459"/>
                  </a:lnTo>
                  <a:lnTo>
                    <a:pt x="4" y="424"/>
                  </a:lnTo>
                  <a:lnTo>
                    <a:pt x="9" y="389"/>
                  </a:lnTo>
                  <a:lnTo>
                    <a:pt x="16" y="354"/>
                  </a:lnTo>
                  <a:lnTo>
                    <a:pt x="21" y="337"/>
                  </a:lnTo>
                  <a:lnTo>
                    <a:pt x="26" y="320"/>
                  </a:lnTo>
                  <a:lnTo>
                    <a:pt x="33" y="303"/>
                  </a:lnTo>
                  <a:lnTo>
                    <a:pt x="39" y="285"/>
                  </a:lnTo>
                  <a:lnTo>
                    <a:pt x="46" y="267"/>
                  </a:lnTo>
                  <a:lnTo>
                    <a:pt x="54" y="251"/>
                  </a:lnTo>
                  <a:lnTo>
                    <a:pt x="64" y="234"/>
                  </a:lnTo>
                  <a:lnTo>
                    <a:pt x="74" y="218"/>
                  </a:lnTo>
                  <a:lnTo>
                    <a:pt x="84" y="201"/>
                  </a:lnTo>
                  <a:lnTo>
                    <a:pt x="97" y="185"/>
                  </a:lnTo>
                  <a:lnTo>
                    <a:pt x="109" y="169"/>
                  </a:lnTo>
                  <a:lnTo>
                    <a:pt x="123" y="154"/>
                  </a:lnTo>
                  <a:lnTo>
                    <a:pt x="138" y="139"/>
                  </a:lnTo>
                  <a:lnTo>
                    <a:pt x="153" y="125"/>
                  </a:lnTo>
                  <a:lnTo>
                    <a:pt x="153" y="125"/>
                  </a:lnTo>
                  <a:lnTo>
                    <a:pt x="167" y="114"/>
                  </a:lnTo>
                  <a:lnTo>
                    <a:pt x="180" y="103"/>
                  </a:lnTo>
                  <a:lnTo>
                    <a:pt x="195" y="94"/>
                  </a:lnTo>
                  <a:lnTo>
                    <a:pt x="209" y="86"/>
                  </a:lnTo>
                  <a:lnTo>
                    <a:pt x="224" y="76"/>
                  </a:lnTo>
                  <a:lnTo>
                    <a:pt x="239" y="69"/>
                  </a:lnTo>
                  <a:lnTo>
                    <a:pt x="255" y="62"/>
                  </a:lnTo>
                  <a:lnTo>
                    <a:pt x="270" y="56"/>
                  </a:lnTo>
                  <a:lnTo>
                    <a:pt x="303" y="43"/>
                  </a:lnTo>
                  <a:lnTo>
                    <a:pt x="336" y="34"/>
                  </a:lnTo>
                  <a:lnTo>
                    <a:pt x="369" y="26"/>
                  </a:lnTo>
                  <a:lnTo>
                    <a:pt x="403" y="20"/>
                  </a:lnTo>
                  <a:lnTo>
                    <a:pt x="439" y="14"/>
                  </a:lnTo>
                  <a:lnTo>
                    <a:pt x="473" y="11"/>
                  </a:lnTo>
                  <a:lnTo>
                    <a:pt x="507" y="8"/>
                  </a:lnTo>
                  <a:lnTo>
                    <a:pt x="541" y="6"/>
                  </a:lnTo>
                  <a:lnTo>
                    <a:pt x="607" y="5"/>
                  </a:lnTo>
                  <a:lnTo>
                    <a:pt x="669" y="5"/>
                  </a:lnTo>
                  <a:lnTo>
                    <a:pt x="700" y="5"/>
                  </a:lnTo>
                  <a:lnTo>
                    <a:pt x="700" y="5"/>
                  </a:lnTo>
                  <a:lnTo>
                    <a:pt x="704" y="5"/>
                  </a:lnTo>
                  <a:lnTo>
                    <a:pt x="708" y="6"/>
                  </a:lnTo>
                  <a:lnTo>
                    <a:pt x="711" y="7"/>
                  </a:lnTo>
                  <a:lnTo>
                    <a:pt x="714" y="7"/>
                  </a:lnTo>
                  <a:lnTo>
                    <a:pt x="714" y="7"/>
                  </a:lnTo>
                  <a:lnTo>
                    <a:pt x="732" y="4"/>
                  </a:lnTo>
                  <a:lnTo>
                    <a:pt x="749" y="2"/>
                  </a:lnTo>
                  <a:lnTo>
                    <a:pt x="768" y="1"/>
                  </a:lnTo>
                  <a:lnTo>
                    <a:pt x="787" y="0"/>
                  </a:lnTo>
                  <a:lnTo>
                    <a:pt x="787" y="0"/>
                  </a:lnTo>
                  <a:lnTo>
                    <a:pt x="803" y="0"/>
                  </a:lnTo>
                  <a:lnTo>
                    <a:pt x="821" y="1"/>
                  </a:lnTo>
                  <a:lnTo>
                    <a:pt x="856" y="5"/>
                  </a:lnTo>
                  <a:lnTo>
                    <a:pt x="891" y="11"/>
                  </a:lnTo>
                  <a:lnTo>
                    <a:pt x="926" y="21"/>
                  </a:lnTo>
                  <a:lnTo>
                    <a:pt x="960" y="31"/>
                  </a:lnTo>
                  <a:lnTo>
                    <a:pt x="994" y="43"/>
                  </a:lnTo>
                  <a:lnTo>
                    <a:pt x="1028" y="59"/>
                  </a:lnTo>
                  <a:lnTo>
                    <a:pt x="1060" y="75"/>
                  </a:lnTo>
                  <a:lnTo>
                    <a:pt x="1091" y="93"/>
                  </a:lnTo>
                  <a:lnTo>
                    <a:pt x="1121" y="112"/>
                  </a:lnTo>
                  <a:lnTo>
                    <a:pt x="1149" y="134"/>
                  </a:lnTo>
                  <a:lnTo>
                    <a:pt x="1175" y="156"/>
                  </a:lnTo>
                  <a:lnTo>
                    <a:pt x="1199" y="180"/>
                  </a:lnTo>
                  <a:lnTo>
                    <a:pt x="1210" y="192"/>
                  </a:lnTo>
                  <a:lnTo>
                    <a:pt x="1220" y="204"/>
                  </a:lnTo>
                  <a:lnTo>
                    <a:pt x="1230" y="217"/>
                  </a:lnTo>
                  <a:lnTo>
                    <a:pt x="1239" y="229"/>
                  </a:lnTo>
                  <a:lnTo>
                    <a:pt x="1247" y="243"/>
                  </a:lnTo>
                  <a:lnTo>
                    <a:pt x="1256" y="255"/>
                  </a:lnTo>
                  <a:lnTo>
                    <a:pt x="1256" y="255"/>
                  </a:lnTo>
                  <a:lnTo>
                    <a:pt x="1264" y="273"/>
                  </a:lnTo>
                  <a:lnTo>
                    <a:pt x="1272" y="290"/>
                  </a:lnTo>
                  <a:lnTo>
                    <a:pt x="1280" y="310"/>
                  </a:lnTo>
                  <a:lnTo>
                    <a:pt x="1289" y="328"/>
                  </a:lnTo>
                  <a:lnTo>
                    <a:pt x="1296" y="349"/>
                  </a:lnTo>
                  <a:lnTo>
                    <a:pt x="1302" y="370"/>
                  </a:lnTo>
                  <a:lnTo>
                    <a:pt x="1308" y="390"/>
                  </a:lnTo>
                  <a:lnTo>
                    <a:pt x="1314" y="412"/>
                  </a:lnTo>
                  <a:lnTo>
                    <a:pt x="1320" y="434"/>
                  </a:lnTo>
                  <a:lnTo>
                    <a:pt x="1324" y="456"/>
                  </a:lnTo>
                  <a:lnTo>
                    <a:pt x="1328" y="478"/>
                  </a:lnTo>
                  <a:lnTo>
                    <a:pt x="1331" y="501"/>
                  </a:lnTo>
                  <a:lnTo>
                    <a:pt x="1333" y="524"/>
                  </a:lnTo>
                  <a:lnTo>
                    <a:pt x="1335" y="547"/>
                  </a:lnTo>
                  <a:lnTo>
                    <a:pt x="1336" y="570"/>
                  </a:lnTo>
                  <a:lnTo>
                    <a:pt x="1336" y="593"/>
                  </a:lnTo>
                  <a:lnTo>
                    <a:pt x="1335" y="616"/>
                  </a:lnTo>
                  <a:lnTo>
                    <a:pt x="1334" y="638"/>
                  </a:lnTo>
                  <a:lnTo>
                    <a:pt x="1332" y="660"/>
                  </a:lnTo>
                  <a:lnTo>
                    <a:pt x="1328" y="683"/>
                  </a:lnTo>
                  <a:lnTo>
                    <a:pt x="1324" y="704"/>
                  </a:lnTo>
                  <a:lnTo>
                    <a:pt x="1319" y="726"/>
                  </a:lnTo>
                  <a:lnTo>
                    <a:pt x="1312" y="747"/>
                  </a:lnTo>
                  <a:lnTo>
                    <a:pt x="1305" y="767"/>
                  </a:lnTo>
                  <a:lnTo>
                    <a:pt x="1297" y="787"/>
                  </a:lnTo>
                  <a:lnTo>
                    <a:pt x="1288" y="806"/>
                  </a:lnTo>
                  <a:lnTo>
                    <a:pt x="1277" y="824"/>
                  </a:lnTo>
                  <a:lnTo>
                    <a:pt x="1266" y="842"/>
                  </a:lnTo>
                  <a:lnTo>
                    <a:pt x="1253" y="859"/>
                  </a:lnTo>
                  <a:lnTo>
                    <a:pt x="1239" y="875"/>
                  </a:lnTo>
                  <a:lnTo>
                    <a:pt x="1225" y="890"/>
                  </a:lnTo>
                  <a:lnTo>
                    <a:pt x="1208" y="904"/>
                  </a:lnTo>
                  <a:lnTo>
                    <a:pt x="1208" y="904"/>
                  </a:lnTo>
                  <a:lnTo>
                    <a:pt x="1204" y="907"/>
                  </a:lnTo>
                  <a:lnTo>
                    <a:pt x="1197" y="911"/>
                  </a:lnTo>
                  <a:lnTo>
                    <a:pt x="1197" y="918"/>
                  </a:lnTo>
                  <a:lnTo>
                    <a:pt x="1197" y="918"/>
                  </a:lnTo>
                  <a:lnTo>
                    <a:pt x="1198" y="937"/>
                  </a:lnTo>
                  <a:lnTo>
                    <a:pt x="1200" y="954"/>
                  </a:lnTo>
                  <a:lnTo>
                    <a:pt x="1205" y="990"/>
                  </a:lnTo>
                  <a:lnTo>
                    <a:pt x="1212" y="1026"/>
                  </a:lnTo>
                  <a:lnTo>
                    <a:pt x="1220" y="1061"/>
                  </a:lnTo>
                  <a:lnTo>
                    <a:pt x="1220" y="1061"/>
                  </a:lnTo>
                  <a:lnTo>
                    <a:pt x="1231" y="1104"/>
                  </a:lnTo>
                  <a:lnTo>
                    <a:pt x="1235" y="1127"/>
                  </a:lnTo>
                  <a:lnTo>
                    <a:pt x="1239" y="1150"/>
                  </a:lnTo>
                  <a:lnTo>
                    <a:pt x="1239" y="1150"/>
                  </a:lnTo>
                  <a:lnTo>
                    <a:pt x="1239" y="1154"/>
                  </a:lnTo>
                  <a:lnTo>
                    <a:pt x="1238" y="1159"/>
                  </a:lnTo>
                  <a:lnTo>
                    <a:pt x="1236" y="1163"/>
                  </a:lnTo>
                  <a:lnTo>
                    <a:pt x="1234" y="1167"/>
                  </a:lnTo>
                  <a:lnTo>
                    <a:pt x="1234" y="1167"/>
                  </a:lnTo>
                  <a:lnTo>
                    <a:pt x="1230" y="1170"/>
                  </a:lnTo>
                  <a:lnTo>
                    <a:pt x="1225" y="1173"/>
                  </a:lnTo>
                  <a:lnTo>
                    <a:pt x="1219" y="1175"/>
                  </a:lnTo>
                  <a:lnTo>
                    <a:pt x="1214" y="1175"/>
                  </a:lnTo>
                  <a:lnTo>
                    <a:pt x="1214" y="1175"/>
                  </a:lnTo>
                  <a:close/>
                  <a:moveTo>
                    <a:pt x="912" y="999"/>
                  </a:moveTo>
                  <a:lnTo>
                    <a:pt x="912" y="999"/>
                  </a:lnTo>
                  <a:lnTo>
                    <a:pt x="916" y="1000"/>
                  </a:lnTo>
                  <a:lnTo>
                    <a:pt x="920" y="1003"/>
                  </a:lnTo>
                  <a:lnTo>
                    <a:pt x="920" y="1003"/>
                  </a:lnTo>
                  <a:lnTo>
                    <a:pt x="944" y="1018"/>
                  </a:lnTo>
                  <a:lnTo>
                    <a:pt x="967" y="1032"/>
                  </a:lnTo>
                  <a:lnTo>
                    <a:pt x="992" y="1045"/>
                  </a:lnTo>
                  <a:lnTo>
                    <a:pt x="1017" y="1057"/>
                  </a:lnTo>
                  <a:lnTo>
                    <a:pt x="1043" y="1068"/>
                  </a:lnTo>
                  <a:lnTo>
                    <a:pt x="1069" y="1078"/>
                  </a:lnTo>
                  <a:lnTo>
                    <a:pt x="1119" y="1098"/>
                  </a:lnTo>
                  <a:lnTo>
                    <a:pt x="1119" y="1098"/>
                  </a:lnTo>
                  <a:lnTo>
                    <a:pt x="1173" y="1120"/>
                  </a:lnTo>
                  <a:lnTo>
                    <a:pt x="1195" y="1128"/>
                  </a:lnTo>
                  <a:lnTo>
                    <a:pt x="1189" y="1105"/>
                  </a:lnTo>
                  <a:lnTo>
                    <a:pt x="1189" y="1105"/>
                  </a:lnTo>
                  <a:lnTo>
                    <a:pt x="1181" y="1067"/>
                  </a:lnTo>
                  <a:lnTo>
                    <a:pt x="1181" y="1067"/>
                  </a:lnTo>
                  <a:lnTo>
                    <a:pt x="1172" y="1029"/>
                  </a:lnTo>
                  <a:lnTo>
                    <a:pt x="1165" y="990"/>
                  </a:lnTo>
                  <a:lnTo>
                    <a:pt x="1162" y="971"/>
                  </a:lnTo>
                  <a:lnTo>
                    <a:pt x="1158" y="951"/>
                  </a:lnTo>
                  <a:lnTo>
                    <a:pt x="1157" y="932"/>
                  </a:lnTo>
                  <a:lnTo>
                    <a:pt x="1156" y="912"/>
                  </a:lnTo>
                  <a:lnTo>
                    <a:pt x="1156" y="912"/>
                  </a:lnTo>
                  <a:lnTo>
                    <a:pt x="1156" y="907"/>
                  </a:lnTo>
                  <a:lnTo>
                    <a:pt x="1158" y="903"/>
                  </a:lnTo>
                  <a:lnTo>
                    <a:pt x="1161" y="899"/>
                  </a:lnTo>
                  <a:lnTo>
                    <a:pt x="1165" y="896"/>
                  </a:lnTo>
                  <a:lnTo>
                    <a:pt x="1170" y="893"/>
                  </a:lnTo>
                  <a:lnTo>
                    <a:pt x="1171" y="887"/>
                  </a:lnTo>
                  <a:lnTo>
                    <a:pt x="1171" y="887"/>
                  </a:lnTo>
                  <a:lnTo>
                    <a:pt x="1173" y="882"/>
                  </a:lnTo>
                  <a:lnTo>
                    <a:pt x="1177" y="878"/>
                  </a:lnTo>
                  <a:lnTo>
                    <a:pt x="1177" y="878"/>
                  </a:lnTo>
                  <a:lnTo>
                    <a:pt x="1193" y="864"/>
                  </a:lnTo>
                  <a:lnTo>
                    <a:pt x="1207" y="849"/>
                  </a:lnTo>
                  <a:lnTo>
                    <a:pt x="1220" y="833"/>
                  </a:lnTo>
                  <a:lnTo>
                    <a:pt x="1233" y="817"/>
                  </a:lnTo>
                  <a:lnTo>
                    <a:pt x="1243" y="799"/>
                  </a:lnTo>
                  <a:lnTo>
                    <a:pt x="1253" y="782"/>
                  </a:lnTo>
                  <a:lnTo>
                    <a:pt x="1262" y="762"/>
                  </a:lnTo>
                  <a:lnTo>
                    <a:pt x="1270" y="743"/>
                  </a:lnTo>
                  <a:lnTo>
                    <a:pt x="1276" y="723"/>
                  </a:lnTo>
                  <a:lnTo>
                    <a:pt x="1282" y="701"/>
                  </a:lnTo>
                  <a:lnTo>
                    <a:pt x="1287" y="681"/>
                  </a:lnTo>
                  <a:lnTo>
                    <a:pt x="1291" y="659"/>
                  </a:lnTo>
                  <a:lnTo>
                    <a:pt x="1294" y="636"/>
                  </a:lnTo>
                  <a:lnTo>
                    <a:pt x="1296" y="614"/>
                  </a:lnTo>
                  <a:lnTo>
                    <a:pt x="1297" y="592"/>
                  </a:lnTo>
                  <a:lnTo>
                    <a:pt x="1297" y="569"/>
                  </a:lnTo>
                  <a:lnTo>
                    <a:pt x="1296" y="546"/>
                  </a:lnTo>
                  <a:lnTo>
                    <a:pt x="1295" y="525"/>
                  </a:lnTo>
                  <a:lnTo>
                    <a:pt x="1293" y="502"/>
                  </a:lnTo>
                  <a:lnTo>
                    <a:pt x="1290" y="479"/>
                  </a:lnTo>
                  <a:lnTo>
                    <a:pt x="1286" y="457"/>
                  </a:lnTo>
                  <a:lnTo>
                    <a:pt x="1281" y="436"/>
                  </a:lnTo>
                  <a:lnTo>
                    <a:pt x="1276" y="414"/>
                  </a:lnTo>
                  <a:lnTo>
                    <a:pt x="1271" y="393"/>
                  </a:lnTo>
                  <a:lnTo>
                    <a:pt x="1265" y="373"/>
                  </a:lnTo>
                  <a:lnTo>
                    <a:pt x="1258" y="353"/>
                  </a:lnTo>
                  <a:lnTo>
                    <a:pt x="1250" y="334"/>
                  </a:lnTo>
                  <a:lnTo>
                    <a:pt x="1242" y="316"/>
                  </a:lnTo>
                  <a:lnTo>
                    <a:pt x="1233" y="298"/>
                  </a:lnTo>
                  <a:lnTo>
                    <a:pt x="1225" y="281"/>
                  </a:lnTo>
                  <a:lnTo>
                    <a:pt x="1214" y="265"/>
                  </a:lnTo>
                  <a:lnTo>
                    <a:pt x="1205" y="251"/>
                  </a:lnTo>
                  <a:lnTo>
                    <a:pt x="1205" y="251"/>
                  </a:lnTo>
                  <a:lnTo>
                    <a:pt x="1187" y="229"/>
                  </a:lnTo>
                  <a:lnTo>
                    <a:pt x="1169" y="208"/>
                  </a:lnTo>
                  <a:lnTo>
                    <a:pt x="1147" y="187"/>
                  </a:lnTo>
                  <a:lnTo>
                    <a:pt x="1124" y="168"/>
                  </a:lnTo>
                  <a:lnTo>
                    <a:pt x="1101" y="150"/>
                  </a:lnTo>
                  <a:lnTo>
                    <a:pt x="1075" y="132"/>
                  </a:lnTo>
                  <a:lnTo>
                    <a:pt x="1048" y="116"/>
                  </a:lnTo>
                  <a:lnTo>
                    <a:pt x="1020" y="101"/>
                  </a:lnTo>
                  <a:lnTo>
                    <a:pt x="991" y="88"/>
                  </a:lnTo>
                  <a:lnTo>
                    <a:pt x="962" y="75"/>
                  </a:lnTo>
                  <a:lnTo>
                    <a:pt x="932" y="65"/>
                  </a:lnTo>
                  <a:lnTo>
                    <a:pt x="902" y="56"/>
                  </a:lnTo>
                  <a:lnTo>
                    <a:pt x="872" y="49"/>
                  </a:lnTo>
                  <a:lnTo>
                    <a:pt x="843" y="44"/>
                  </a:lnTo>
                  <a:lnTo>
                    <a:pt x="815" y="41"/>
                  </a:lnTo>
                  <a:lnTo>
                    <a:pt x="786" y="39"/>
                  </a:lnTo>
                  <a:lnTo>
                    <a:pt x="786" y="39"/>
                  </a:lnTo>
                  <a:lnTo>
                    <a:pt x="765" y="40"/>
                  </a:lnTo>
                  <a:lnTo>
                    <a:pt x="744" y="42"/>
                  </a:lnTo>
                  <a:lnTo>
                    <a:pt x="725" y="45"/>
                  </a:lnTo>
                  <a:lnTo>
                    <a:pt x="705" y="49"/>
                  </a:lnTo>
                  <a:lnTo>
                    <a:pt x="705" y="49"/>
                  </a:lnTo>
                  <a:lnTo>
                    <a:pt x="700" y="50"/>
                  </a:lnTo>
                  <a:lnTo>
                    <a:pt x="700" y="50"/>
                  </a:lnTo>
                  <a:lnTo>
                    <a:pt x="695" y="49"/>
                  </a:lnTo>
                  <a:lnTo>
                    <a:pt x="690" y="47"/>
                  </a:lnTo>
                  <a:lnTo>
                    <a:pt x="686" y="45"/>
                  </a:lnTo>
                  <a:lnTo>
                    <a:pt x="686" y="45"/>
                  </a:lnTo>
                  <a:lnTo>
                    <a:pt x="633" y="44"/>
                  </a:lnTo>
                  <a:lnTo>
                    <a:pt x="633" y="44"/>
                  </a:lnTo>
                  <a:lnTo>
                    <a:pt x="575" y="45"/>
                  </a:lnTo>
                  <a:lnTo>
                    <a:pt x="516" y="47"/>
                  </a:lnTo>
                  <a:lnTo>
                    <a:pt x="488" y="49"/>
                  </a:lnTo>
                  <a:lnTo>
                    <a:pt x="459" y="52"/>
                  </a:lnTo>
                  <a:lnTo>
                    <a:pt x="430" y="56"/>
                  </a:lnTo>
                  <a:lnTo>
                    <a:pt x="402" y="60"/>
                  </a:lnTo>
                  <a:lnTo>
                    <a:pt x="374" y="65"/>
                  </a:lnTo>
                  <a:lnTo>
                    <a:pt x="348" y="71"/>
                  </a:lnTo>
                  <a:lnTo>
                    <a:pt x="321" y="79"/>
                  </a:lnTo>
                  <a:lnTo>
                    <a:pt x="295" y="89"/>
                  </a:lnTo>
                  <a:lnTo>
                    <a:pt x="270" y="99"/>
                  </a:lnTo>
                  <a:lnTo>
                    <a:pt x="245" y="111"/>
                  </a:lnTo>
                  <a:lnTo>
                    <a:pt x="223" y="125"/>
                  </a:lnTo>
                  <a:lnTo>
                    <a:pt x="200" y="140"/>
                  </a:lnTo>
                  <a:lnTo>
                    <a:pt x="200" y="140"/>
                  </a:lnTo>
                  <a:lnTo>
                    <a:pt x="184" y="153"/>
                  </a:lnTo>
                  <a:lnTo>
                    <a:pt x="169" y="165"/>
                  </a:lnTo>
                  <a:lnTo>
                    <a:pt x="156" y="179"/>
                  </a:lnTo>
                  <a:lnTo>
                    <a:pt x="142" y="193"/>
                  </a:lnTo>
                  <a:lnTo>
                    <a:pt x="131" y="208"/>
                  </a:lnTo>
                  <a:lnTo>
                    <a:pt x="119" y="223"/>
                  </a:lnTo>
                  <a:lnTo>
                    <a:pt x="109" y="238"/>
                  </a:lnTo>
                  <a:lnTo>
                    <a:pt x="99" y="254"/>
                  </a:lnTo>
                  <a:lnTo>
                    <a:pt x="90" y="271"/>
                  </a:lnTo>
                  <a:lnTo>
                    <a:pt x="82" y="287"/>
                  </a:lnTo>
                  <a:lnTo>
                    <a:pt x="74" y="305"/>
                  </a:lnTo>
                  <a:lnTo>
                    <a:pt x="68" y="321"/>
                  </a:lnTo>
                  <a:lnTo>
                    <a:pt x="62" y="340"/>
                  </a:lnTo>
                  <a:lnTo>
                    <a:pt x="56" y="357"/>
                  </a:lnTo>
                  <a:lnTo>
                    <a:pt x="52" y="375"/>
                  </a:lnTo>
                  <a:lnTo>
                    <a:pt x="48" y="393"/>
                  </a:lnTo>
                  <a:lnTo>
                    <a:pt x="45" y="412"/>
                  </a:lnTo>
                  <a:lnTo>
                    <a:pt x="42" y="431"/>
                  </a:lnTo>
                  <a:lnTo>
                    <a:pt x="40" y="448"/>
                  </a:lnTo>
                  <a:lnTo>
                    <a:pt x="39" y="467"/>
                  </a:lnTo>
                  <a:lnTo>
                    <a:pt x="38" y="504"/>
                  </a:lnTo>
                  <a:lnTo>
                    <a:pt x="39" y="541"/>
                  </a:lnTo>
                  <a:lnTo>
                    <a:pt x="43" y="577"/>
                  </a:lnTo>
                  <a:lnTo>
                    <a:pt x="48" y="612"/>
                  </a:lnTo>
                  <a:lnTo>
                    <a:pt x="55" y="647"/>
                  </a:lnTo>
                  <a:lnTo>
                    <a:pt x="65" y="679"/>
                  </a:lnTo>
                  <a:lnTo>
                    <a:pt x="65" y="679"/>
                  </a:lnTo>
                  <a:lnTo>
                    <a:pt x="77" y="713"/>
                  </a:lnTo>
                  <a:lnTo>
                    <a:pt x="90" y="745"/>
                  </a:lnTo>
                  <a:lnTo>
                    <a:pt x="105" y="776"/>
                  </a:lnTo>
                  <a:lnTo>
                    <a:pt x="121" y="805"/>
                  </a:lnTo>
                  <a:lnTo>
                    <a:pt x="139" y="831"/>
                  </a:lnTo>
                  <a:lnTo>
                    <a:pt x="159" y="856"/>
                  </a:lnTo>
                  <a:lnTo>
                    <a:pt x="179" y="880"/>
                  </a:lnTo>
                  <a:lnTo>
                    <a:pt x="201" y="902"/>
                  </a:lnTo>
                  <a:lnTo>
                    <a:pt x="225" y="922"/>
                  </a:lnTo>
                  <a:lnTo>
                    <a:pt x="251" y="941"/>
                  </a:lnTo>
                  <a:lnTo>
                    <a:pt x="277" y="957"/>
                  </a:lnTo>
                  <a:lnTo>
                    <a:pt x="305" y="973"/>
                  </a:lnTo>
                  <a:lnTo>
                    <a:pt x="335" y="986"/>
                  </a:lnTo>
                  <a:lnTo>
                    <a:pt x="367" y="998"/>
                  </a:lnTo>
                  <a:lnTo>
                    <a:pt x="400" y="1008"/>
                  </a:lnTo>
                  <a:lnTo>
                    <a:pt x="434" y="1017"/>
                  </a:lnTo>
                  <a:lnTo>
                    <a:pt x="434" y="1017"/>
                  </a:lnTo>
                  <a:lnTo>
                    <a:pt x="468" y="1025"/>
                  </a:lnTo>
                  <a:lnTo>
                    <a:pt x="500" y="1031"/>
                  </a:lnTo>
                  <a:lnTo>
                    <a:pt x="533" y="1036"/>
                  </a:lnTo>
                  <a:lnTo>
                    <a:pt x="562" y="1040"/>
                  </a:lnTo>
                  <a:lnTo>
                    <a:pt x="592" y="1043"/>
                  </a:lnTo>
                  <a:lnTo>
                    <a:pt x="622" y="1045"/>
                  </a:lnTo>
                  <a:lnTo>
                    <a:pt x="650" y="1046"/>
                  </a:lnTo>
                  <a:lnTo>
                    <a:pt x="678" y="1047"/>
                  </a:lnTo>
                  <a:lnTo>
                    <a:pt x="678" y="1047"/>
                  </a:lnTo>
                  <a:lnTo>
                    <a:pt x="707" y="1046"/>
                  </a:lnTo>
                  <a:lnTo>
                    <a:pt x="736" y="1045"/>
                  </a:lnTo>
                  <a:lnTo>
                    <a:pt x="764" y="1042"/>
                  </a:lnTo>
                  <a:lnTo>
                    <a:pt x="791" y="1038"/>
                  </a:lnTo>
                  <a:lnTo>
                    <a:pt x="817" y="1033"/>
                  </a:lnTo>
                  <a:lnTo>
                    <a:pt x="842" y="1028"/>
                  </a:lnTo>
                  <a:lnTo>
                    <a:pt x="866" y="1020"/>
                  </a:lnTo>
                  <a:lnTo>
                    <a:pt x="890" y="1012"/>
                  </a:lnTo>
                  <a:lnTo>
                    <a:pt x="890" y="1012"/>
                  </a:lnTo>
                  <a:lnTo>
                    <a:pt x="892" y="1011"/>
                  </a:lnTo>
                  <a:lnTo>
                    <a:pt x="895" y="1010"/>
                  </a:lnTo>
                  <a:lnTo>
                    <a:pt x="897" y="1007"/>
                  </a:lnTo>
                  <a:lnTo>
                    <a:pt x="897" y="1007"/>
                  </a:lnTo>
                  <a:lnTo>
                    <a:pt x="900" y="1005"/>
                  </a:lnTo>
                  <a:lnTo>
                    <a:pt x="903" y="1002"/>
                  </a:lnTo>
                  <a:lnTo>
                    <a:pt x="912" y="999"/>
                  </a:lnTo>
                  <a:lnTo>
                    <a:pt x="912" y="999"/>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85" name="chenying0907 829"/>
            <p:cNvSpPr>
              <a:spLocks/>
            </p:cNvSpPr>
            <p:nvPr/>
          </p:nvSpPr>
          <p:spPr bwMode="auto">
            <a:xfrm>
              <a:off x="6411913" y="1501775"/>
              <a:ext cx="71438" cy="65088"/>
            </a:xfrm>
            <a:custGeom>
              <a:avLst/>
              <a:gdLst/>
              <a:ahLst/>
              <a:cxnLst>
                <a:cxn ang="0">
                  <a:pos x="76" y="123"/>
                </a:cxn>
                <a:cxn ang="0">
                  <a:pos x="76" y="123"/>
                </a:cxn>
                <a:cxn ang="0">
                  <a:pos x="71" y="123"/>
                </a:cxn>
                <a:cxn ang="0">
                  <a:pos x="66" y="122"/>
                </a:cxn>
                <a:cxn ang="0">
                  <a:pos x="64" y="121"/>
                </a:cxn>
                <a:cxn ang="0">
                  <a:pos x="64" y="121"/>
                </a:cxn>
                <a:cxn ang="0">
                  <a:pos x="57" y="121"/>
                </a:cxn>
                <a:cxn ang="0">
                  <a:pos x="57" y="121"/>
                </a:cxn>
                <a:cxn ang="0">
                  <a:pos x="55" y="121"/>
                </a:cxn>
                <a:cxn ang="0">
                  <a:pos x="55" y="121"/>
                </a:cxn>
                <a:cxn ang="0">
                  <a:pos x="45" y="119"/>
                </a:cxn>
                <a:cxn ang="0">
                  <a:pos x="36" y="115"/>
                </a:cxn>
                <a:cxn ang="0">
                  <a:pos x="27" y="110"/>
                </a:cxn>
                <a:cxn ang="0">
                  <a:pos x="19" y="104"/>
                </a:cxn>
                <a:cxn ang="0">
                  <a:pos x="13" y="98"/>
                </a:cxn>
                <a:cxn ang="0">
                  <a:pos x="8" y="89"/>
                </a:cxn>
                <a:cxn ang="0">
                  <a:pos x="4" y="81"/>
                </a:cxn>
                <a:cxn ang="0">
                  <a:pos x="1" y="73"/>
                </a:cxn>
                <a:cxn ang="0">
                  <a:pos x="1" y="73"/>
                </a:cxn>
                <a:cxn ang="0">
                  <a:pos x="0" y="63"/>
                </a:cxn>
                <a:cxn ang="0">
                  <a:pos x="1" y="53"/>
                </a:cxn>
                <a:cxn ang="0">
                  <a:pos x="2" y="44"/>
                </a:cxn>
                <a:cxn ang="0">
                  <a:pos x="5" y="36"/>
                </a:cxn>
                <a:cxn ang="0">
                  <a:pos x="9" y="27"/>
                </a:cxn>
                <a:cxn ang="0">
                  <a:pos x="13" y="20"/>
                </a:cxn>
                <a:cxn ang="0">
                  <a:pos x="19" y="14"/>
                </a:cxn>
                <a:cxn ang="0">
                  <a:pos x="27" y="8"/>
                </a:cxn>
                <a:cxn ang="0">
                  <a:pos x="27" y="8"/>
                </a:cxn>
                <a:cxn ang="0">
                  <a:pos x="33" y="5"/>
                </a:cxn>
                <a:cxn ang="0">
                  <a:pos x="40" y="2"/>
                </a:cxn>
                <a:cxn ang="0">
                  <a:pos x="47" y="1"/>
                </a:cxn>
                <a:cxn ang="0">
                  <a:pos x="56" y="0"/>
                </a:cxn>
                <a:cxn ang="0">
                  <a:pos x="56" y="0"/>
                </a:cxn>
                <a:cxn ang="0">
                  <a:pos x="64" y="1"/>
                </a:cxn>
                <a:cxn ang="0">
                  <a:pos x="72" y="3"/>
                </a:cxn>
                <a:cxn ang="0">
                  <a:pos x="80" y="6"/>
                </a:cxn>
                <a:cxn ang="0">
                  <a:pos x="89" y="9"/>
                </a:cxn>
                <a:cxn ang="0">
                  <a:pos x="89" y="9"/>
                </a:cxn>
                <a:cxn ang="0">
                  <a:pos x="99" y="15"/>
                </a:cxn>
                <a:cxn ang="0">
                  <a:pos x="108" y="22"/>
                </a:cxn>
                <a:cxn ang="0">
                  <a:pos x="118" y="31"/>
                </a:cxn>
                <a:cxn ang="0">
                  <a:pos x="125" y="40"/>
                </a:cxn>
                <a:cxn ang="0">
                  <a:pos x="130" y="49"/>
                </a:cxn>
                <a:cxn ang="0">
                  <a:pos x="132" y="54"/>
                </a:cxn>
                <a:cxn ang="0">
                  <a:pos x="134" y="59"/>
                </a:cxn>
                <a:cxn ang="0">
                  <a:pos x="134" y="65"/>
                </a:cxn>
                <a:cxn ang="0">
                  <a:pos x="134" y="70"/>
                </a:cxn>
                <a:cxn ang="0">
                  <a:pos x="134" y="75"/>
                </a:cxn>
                <a:cxn ang="0">
                  <a:pos x="132" y="80"/>
                </a:cxn>
                <a:cxn ang="0">
                  <a:pos x="132" y="80"/>
                </a:cxn>
                <a:cxn ang="0">
                  <a:pos x="128" y="88"/>
                </a:cxn>
                <a:cxn ang="0">
                  <a:pos x="123" y="96"/>
                </a:cxn>
                <a:cxn ang="0">
                  <a:pos x="116" y="103"/>
                </a:cxn>
                <a:cxn ang="0">
                  <a:pos x="109" y="110"/>
                </a:cxn>
                <a:cxn ang="0">
                  <a:pos x="101" y="115"/>
                </a:cxn>
                <a:cxn ang="0">
                  <a:pos x="93" y="120"/>
                </a:cxn>
                <a:cxn ang="0">
                  <a:pos x="84" y="122"/>
                </a:cxn>
                <a:cxn ang="0">
                  <a:pos x="76" y="123"/>
                </a:cxn>
                <a:cxn ang="0">
                  <a:pos x="76" y="123"/>
                </a:cxn>
              </a:cxnLst>
              <a:rect l="0" t="0" r="r" b="b"/>
              <a:pathLst>
                <a:path w="134" h="123">
                  <a:moveTo>
                    <a:pt x="76" y="123"/>
                  </a:moveTo>
                  <a:lnTo>
                    <a:pt x="76" y="123"/>
                  </a:lnTo>
                  <a:lnTo>
                    <a:pt x="71" y="123"/>
                  </a:lnTo>
                  <a:lnTo>
                    <a:pt x="66" y="122"/>
                  </a:lnTo>
                  <a:lnTo>
                    <a:pt x="64" y="121"/>
                  </a:lnTo>
                  <a:lnTo>
                    <a:pt x="64" y="121"/>
                  </a:lnTo>
                  <a:lnTo>
                    <a:pt x="57" y="121"/>
                  </a:lnTo>
                  <a:lnTo>
                    <a:pt x="57" y="121"/>
                  </a:lnTo>
                  <a:lnTo>
                    <a:pt x="55" y="121"/>
                  </a:lnTo>
                  <a:lnTo>
                    <a:pt x="55" y="121"/>
                  </a:lnTo>
                  <a:lnTo>
                    <a:pt x="45" y="119"/>
                  </a:lnTo>
                  <a:lnTo>
                    <a:pt x="36" y="115"/>
                  </a:lnTo>
                  <a:lnTo>
                    <a:pt x="27" y="110"/>
                  </a:lnTo>
                  <a:lnTo>
                    <a:pt x="19" y="104"/>
                  </a:lnTo>
                  <a:lnTo>
                    <a:pt x="13" y="98"/>
                  </a:lnTo>
                  <a:lnTo>
                    <a:pt x="8" y="89"/>
                  </a:lnTo>
                  <a:lnTo>
                    <a:pt x="4" y="81"/>
                  </a:lnTo>
                  <a:lnTo>
                    <a:pt x="1" y="73"/>
                  </a:lnTo>
                  <a:lnTo>
                    <a:pt x="1" y="73"/>
                  </a:lnTo>
                  <a:lnTo>
                    <a:pt x="0" y="63"/>
                  </a:lnTo>
                  <a:lnTo>
                    <a:pt x="1" y="53"/>
                  </a:lnTo>
                  <a:lnTo>
                    <a:pt x="2" y="44"/>
                  </a:lnTo>
                  <a:lnTo>
                    <a:pt x="5" y="36"/>
                  </a:lnTo>
                  <a:lnTo>
                    <a:pt x="9" y="27"/>
                  </a:lnTo>
                  <a:lnTo>
                    <a:pt x="13" y="20"/>
                  </a:lnTo>
                  <a:lnTo>
                    <a:pt x="19" y="14"/>
                  </a:lnTo>
                  <a:lnTo>
                    <a:pt x="27" y="8"/>
                  </a:lnTo>
                  <a:lnTo>
                    <a:pt x="27" y="8"/>
                  </a:lnTo>
                  <a:lnTo>
                    <a:pt x="33" y="5"/>
                  </a:lnTo>
                  <a:lnTo>
                    <a:pt x="40" y="2"/>
                  </a:lnTo>
                  <a:lnTo>
                    <a:pt x="47" y="1"/>
                  </a:lnTo>
                  <a:lnTo>
                    <a:pt x="56" y="0"/>
                  </a:lnTo>
                  <a:lnTo>
                    <a:pt x="56" y="0"/>
                  </a:lnTo>
                  <a:lnTo>
                    <a:pt x="64" y="1"/>
                  </a:lnTo>
                  <a:lnTo>
                    <a:pt x="72" y="3"/>
                  </a:lnTo>
                  <a:lnTo>
                    <a:pt x="80" y="6"/>
                  </a:lnTo>
                  <a:lnTo>
                    <a:pt x="89" y="9"/>
                  </a:lnTo>
                  <a:lnTo>
                    <a:pt x="89" y="9"/>
                  </a:lnTo>
                  <a:lnTo>
                    <a:pt x="99" y="15"/>
                  </a:lnTo>
                  <a:lnTo>
                    <a:pt x="108" y="22"/>
                  </a:lnTo>
                  <a:lnTo>
                    <a:pt x="118" y="31"/>
                  </a:lnTo>
                  <a:lnTo>
                    <a:pt x="125" y="40"/>
                  </a:lnTo>
                  <a:lnTo>
                    <a:pt x="130" y="49"/>
                  </a:lnTo>
                  <a:lnTo>
                    <a:pt x="132" y="54"/>
                  </a:lnTo>
                  <a:lnTo>
                    <a:pt x="134" y="59"/>
                  </a:lnTo>
                  <a:lnTo>
                    <a:pt x="134" y="65"/>
                  </a:lnTo>
                  <a:lnTo>
                    <a:pt x="134" y="70"/>
                  </a:lnTo>
                  <a:lnTo>
                    <a:pt x="134" y="75"/>
                  </a:lnTo>
                  <a:lnTo>
                    <a:pt x="132" y="80"/>
                  </a:lnTo>
                  <a:lnTo>
                    <a:pt x="132" y="80"/>
                  </a:lnTo>
                  <a:lnTo>
                    <a:pt x="128" y="88"/>
                  </a:lnTo>
                  <a:lnTo>
                    <a:pt x="123" y="96"/>
                  </a:lnTo>
                  <a:lnTo>
                    <a:pt x="116" y="103"/>
                  </a:lnTo>
                  <a:lnTo>
                    <a:pt x="109" y="110"/>
                  </a:lnTo>
                  <a:lnTo>
                    <a:pt x="101" y="115"/>
                  </a:lnTo>
                  <a:lnTo>
                    <a:pt x="93" y="120"/>
                  </a:lnTo>
                  <a:lnTo>
                    <a:pt x="84" y="122"/>
                  </a:lnTo>
                  <a:lnTo>
                    <a:pt x="76" y="123"/>
                  </a:lnTo>
                  <a:lnTo>
                    <a:pt x="76" y="12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86" name="chenying0907 830"/>
            <p:cNvSpPr>
              <a:spLocks/>
            </p:cNvSpPr>
            <p:nvPr/>
          </p:nvSpPr>
          <p:spPr bwMode="auto">
            <a:xfrm>
              <a:off x="6535738" y="1511300"/>
              <a:ext cx="63500" cy="57150"/>
            </a:xfrm>
            <a:custGeom>
              <a:avLst/>
              <a:gdLst/>
              <a:ahLst/>
              <a:cxnLst>
                <a:cxn ang="0">
                  <a:pos x="66" y="110"/>
                </a:cxn>
                <a:cxn ang="0">
                  <a:pos x="46" y="106"/>
                </a:cxn>
                <a:cxn ang="0">
                  <a:pos x="44" y="106"/>
                </a:cxn>
                <a:cxn ang="0">
                  <a:pos x="42" y="106"/>
                </a:cxn>
                <a:cxn ang="0">
                  <a:pos x="38" y="106"/>
                </a:cxn>
                <a:cxn ang="0">
                  <a:pos x="33" y="104"/>
                </a:cxn>
                <a:cxn ang="0">
                  <a:pos x="29" y="100"/>
                </a:cxn>
                <a:cxn ang="0">
                  <a:pos x="28" y="99"/>
                </a:cxn>
                <a:cxn ang="0">
                  <a:pos x="11" y="83"/>
                </a:cxn>
                <a:cxn ang="0">
                  <a:pos x="1" y="62"/>
                </a:cxn>
                <a:cxn ang="0">
                  <a:pos x="0" y="52"/>
                </a:cxn>
                <a:cxn ang="0">
                  <a:pos x="3" y="33"/>
                </a:cxn>
                <a:cxn ang="0">
                  <a:pos x="7" y="26"/>
                </a:cxn>
                <a:cxn ang="0">
                  <a:pos x="15" y="18"/>
                </a:cxn>
                <a:cxn ang="0">
                  <a:pos x="35" y="5"/>
                </a:cxn>
                <a:cxn ang="0">
                  <a:pos x="49" y="1"/>
                </a:cxn>
                <a:cxn ang="0">
                  <a:pos x="58" y="0"/>
                </a:cxn>
                <a:cxn ang="0">
                  <a:pos x="61" y="0"/>
                </a:cxn>
                <a:cxn ang="0">
                  <a:pos x="63" y="0"/>
                </a:cxn>
                <a:cxn ang="0">
                  <a:pos x="80" y="1"/>
                </a:cxn>
                <a:cxn ang="0">
                  <a:pos x="89" y="4"/>
                </a:cxn>
                <a:cxn ang="0">
                  <a:pos x="102" y="11"/>
                </a:cxn>
                <a:cxn ang="0">
                  <a:pos x="112" y="21"/>
                </a:cxn>
                <a:cxn ang="0">
                  <a:pos x="119" y="35"/>
                </a:cxn>
                <a:cxn ang="0">
                  <a:pos x="120" y="43"/>
                </a:cxn>
                <a:cxn ang="0">
                  <a:pos x="120" y="60"/>
                </a:cxn>
                <a:cxn ang="0">
                  <a:pos x="116" y="76"/>
                </a:cxn>
                <a:cxn ang="0">
                  <a:pos x="109" y="91"/>
                </a:cxn>
                <a:cxn ang="0">
                  <a:pos x="99" y="100"/>
                </a:cxn>
                <a:cxn ang="0">
                  <a:pos x="99" y="103"/>
                </a:cxn>
                <a:cxn ang="0">
                  <a:pos x="93" y="105"/>
                </a:cxn>
                <a:cxn ang="0">
                  <a:pos x="85" y="109"/>
                </a:cxn>
                <a:cxn ang="0">
                  <a:pos x="76" y="109"/>
                </a:cxn>
                <a:cxn ang="0">
                  <a:pos x="66" y="110"/>
                </a:cxn>
              </a:cxnLst>
              <a:rect l="0" t="0" r="r" b="b"/>
              <a:pathLst>
                <a:path w="121" h="110">
                  <a:moveTo>
                    <a:pt x="66" y="110"/>
                  </a:moveTo>
                  <a:lnTo>
                    <a:pt x="66" y="110"/>
                  </a:lnTo>
                  <a:lnTo>
                    <a:pt x="56" y="109"/>
                  </a:lnTo>
                  <a:lnTo>
                    <a:pt x="46" y="106"/>
                  </a:lnTo>
                  <a:lnTo>
                    <a:pt x="46" y="106"/>
                  </a:lnTo>
                  <a:lnTo>
                    <a:pt x="44" y="106"/>
                  </a:lnTo>
                  <a:lnTo>
                    <a:pt x="42" y="106"/>
                  </a:lnTo>
                  <a:lnTo>
                    <a:pt x="42" y="106"/>
                  </a:lnTo>
                  <a:lnTo>
                    <a:pt x="38" y="106"/>
                  </a:lnTo>
                  <a:lnTo>
                    <a:pt x="38" y="106"/>
                  </a:lnTo>
                  <a:lnTo>
                    <a:pt x="36" y="105"/>
                  </a:lnTo>
                  <a:lnTo>
                    <a:pt x="33" y="104"/>
                  </a:lnTo>
                  <a:lnTo>
                    <a:pt x="29" y="100"/>
                  </a:lnTo>
                  <a:lnTo>
                    <a:pt x="29" y="100"/>
                  </a:lnTo>
                  <a:lnTo>
                    <a:pt x="28" y="99"/>
                  </a:lnTo>
                  <a:lnTo>
                    <a:pt x="28" y="99"/>
                  </a:lnTo>
                  <a:lnTo>
                    <a:pt x="18" y="92"/>
                  </a:lnTo>
                  <a:lnTo>
                    <a:pt x="11" y="83"/>
                  </a:lnTo>
                  <a:lnTo>
                    <a:pt x="4" y="73"/>
                  </a:lnTo>
                  <a:lnTo>
                    <a:pt x="1" y="62"/>
                  </a:lnTo>
                  <a:lnTo>
                    <a:pt x="1" y="62"/>
                  </a:lnTo>
                  <a:lnTo>
                    <a:pt x="0" y="52"/>
                  </a:lnTo>
                  <a:lnTo>
                    <a:pt x="0" y="42"/>
                  </a:lnTo>
                  <a:lnTo>
                    <a:pt x="3" y="33"/>
                  </a:lnTo>
                  <a:lnTo>
                    <a:pt x="7" y="26"/>
                  </a:lnTo>
                  <a:lnTo>
                    <a:pt x="7" y="26"/>
                  </a:lnTo>
                  <a:lnTo>
                    <a:pt x="11" y="21"/>
                  </a:lnTo>
                  <a:lnTo>
                    <a:pt x="15" y="18"/>
                  </a:lnTo>
                  <a:lnTo>
                    <a:pt x="24" y="10"/>
                  </a:lnTo>
                  <a:lnTo>
                    <a:pt x="35" y="5"/>
                  </a:lnTo>
                  <a:lnTo>
                    <a:pt x="49" y="1"/>
                  </a:lnTo>
                  <a:lnTo>
                    <a:pt x="49" y="1"/>
                  </a:lnTo>
                  <a:lnTo>
                    <a:pt x="54" y="0"/>
                  </a:lnTo>
                  <a:lnTo>
                    <a:pt x="58" y="0"/>
                  </a:lnTo>
                  <a:lnTo>
                    <a:pt x="58" y="0"/>
                  </a:lnTo>
                  <a:lnTo>
                    <a:pt x="61" y="0"/>
                  </a:lnTo>
                  <a:lnTo>
                    <a:pt x="63" y="0"/>
                  </a:lnTo>
                  <a:lnTo>
                    <a:pt x="63" y="0"/>
                  </a:lnTo>
                  <a:lnTo>
                    <a:pt x="71" y="0"/>
                  </a:lnTo>
                  <a:lnTo>
                    <a:pt x="80" y="1"/>
                  </a:lnTo>
                  <a:lnTo>
                    <a:pt x="80" y="1"/>
                  </a:lnTo>
                  <a:lnTo>
                    <a:pt x="89" y="4"/>
                  </a:lnTo>
                  <a:lnTo>
                    <a:pt x="96" y="7"/>
                  </a:lnTo>
                  <a:lnTo>
                    <a:pt x="102" y="11"/>
                  </a:lnTo>
                  <a:lnTo>
                    <a:pt x="108" y="16"/>
                  </a:lnTo>
                  <a:lnTo>
                    <a:pt x="112" y="21"/>
                  </a:lnTo>
                  <a:lnTo>
                    <a:pt x="115" y="25"/>
                  </a:lnTo>
                  <a:lnTo>
                    <a:pt x="119" y="35"/>
                  </a:lnTo>
                  <a:lnTo>
                    <a:pt x="119" y="35"/>
                  </a:lnTo>
                  <a:lnTo>
                    <a:pt x="120" y="43"/>
                  </a:lnTo>
                  <a:lnTo>
                    <a:pt x="121" y="52"/>
                  </a:lnTo>
                  <a:lnTo>
                    <a:pt x="120" y="60"/>
                  </a:lnTo>
                  <a:lnTo>
                    <a:pt x="119" y="68"/>
                  </a:lnTo>
                  <a:lnTo>
                    <a:pt x="116" y="76"/>
                  </a:lnTo>
                  <a:lnTo>
                    <a:pt x="113" y="84"/>
                  </a:lnTo>
                  <a:lnTo>
                    <a:pt x="109" y="91"/>
                  </a:lnTo>
                  <a:lnTo>
                    <a:pt x="104" y="97"/>
                  </a:lnTo>
                  <a:lnTo>
                    <a:pt x="99" y="100"/>
                  </a:lnTo>
                  <a:lnTo>
                    <a:pt x="99" y="103"/>
                  </a:lnTo>
                  <a:lnTo>
                    <a:pt x="99" y="103"/>
                  </a:lnTo>
                  <a:lnTo>
                    <a:pt x="97" y="103"/>
                  </a:lnTo>
                  <a:lnTo>
                    <a:pt x="93" y="105"/>
                  </a:lnTo>
                  <a:lnTo>
                    <a:pt x="93" y="105"/>
                  </a:lnTo>
                  <a:lnTo>
                    <a:pt x="85" y="109"/>
                  </a:lnTo>
                  <a:lnTo>
                    <a:pt x="77" y="109"/>
                  </a:lnTo>
                  <a:lnTo>
                    <a:pt x="76" y="109"/>
                  </a:lnTo>
                  <a:lnTo>
                    <a:pt x="76" y="109"/>
                  </a:lnTo>
                  <a:lnTo>
                    <a:pt x="66" y="110"/>
                  </a:lnTo>
                  <a:lnTo>
                    <a:pt x="66" y="110"/>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sp>
          <p:nvSpPr>
            <p:cNvPr id="87" name="chenying0907 831"/>
            <p:cNvSpPr>
              <a:spLocks/>
            </p:cNvSpPr>
            <p:nvPr/>
          </p:nvSpPr>
          <p:spPr bwMode="auto">
            <a:xfrm>
              <a:off x="6656388" y="1506538"/>
              <a:ext cx="73025" cy="68263"/>
            </a:xfrm>
            <a:custGeom>
              <a:avLst/>
              <a:gdLst/>
              <a:ahLst/>
              <a:cxnLst>
                <a:cxn ang="0">
                  <a:pos x="62" y="128"/>
                </a:cxn>
                <a:cxn ang="0">
                  <a:pos x="46" y="124"/>
                </a:cxn>
                <a:cxn ang="0">
                  <a:pos x="42" y="122"/>
                </a:cxn>
                <a:cxn ang="0">
                  <a:pos x="30" y="109"/>
                </a:cxn>
                <a:cxn ang="0">
                  <a:pos x="18" y="85"/>
                </a:cxn>
                <a:cxn ang="0">
                  <a:pos x="15" y="79"/>
                </a:cxn>
                <a:cxn ang="0">
                  <a:pos x="11" y="75"/>
                </a:cxn>
                <a:cxn ang="0">
                  <a:pos x="4" y="64"/>
                </a:cxn>
                <a:cxn ang="0">
                  <a:pos x="0" y="51"/>
                </a:cxn>
                <a:cxn ang="0">
                  <a:pos x="3" y="39"/>
                </a:cxn>
                <a:cxn ang="0">
                  <a:pos x="6" y="34"/>
                </a:cxn>
                <a:cxn ang="0">
                  <a:pos x="18" y="20"/>
                </a:cxn>
                <a:cxn ang="0">
                  <a:pos x="35" y="10"/>
                </a:cxn>
                <a:cxn ang="0">
                  <a:pos x="53" y="3"/>
                </a:cxn>
                <a:cxn ang="0">
                  <a:pos x="72" y="0"/>
                </a:cxn>
                <a:cxn ang="0">
                  <a:pos x="80" y="1"/>
                </a:cxn>
                <a:cxn ang="0">
                  <a:pos x="94" y="6"/>
                </a:cxn>
                <a:cxn ang="0">
                  <a:pos x="102" y="13"/>
                </a:cxn>
                <a:cxn ang="0">
                  <a:pos x="105" y="14"/>
                </a:cxn>
                <a:cxn ang="0">
                  <a:pos x="114" y="18"/>
                </a:cxn>
                <a:cxn ang="0">
                  <a:pos x="122" y="26"/>
                </a:cxn>
                <a:cxn ang="0">
                  <a:pos x="135" y="45"/>
                </a:cxn>
                <a:cxn ang="0">
                  <a:pos x="138" y="56"/>
                </a:cxn>
                <a:cxn ang="0">
                  <a:pos x="139" y="70"/>
                </a:cxn>
                <a:cxn ang="0">
                  <a:pos x="136" y="81"/>
                </a:cxn>
                <a:cxn ang="0">
                  <a:pos x="134" y="86"/>
                </a:cxn>
                <a:cxn ang="0">
                  <a:pos x="120" y="98"/>
                </a:cxn>
                <a:cxn ang="0">
                  <a:pos x="104" y="104"/>
                </a:cxn>
                <a:cxn ang="0">
                  <a:pos x="96" y="109"/>
                </a:cxn>
                <a:cxn ang="0">
                  <a:pos x="90" y="116"/>
                </a:cxn>
                <a:cxn ang="0">
                  <a:pos x="84" y="121"/>
                </a:cxn>
                <a:cxn ang="0">
                  <a:pos x="70" y="128"/>
                </a:cxn>
                <a:cxn ang="0">
                  <a:pos x="62" y="128"/>
                </a:cxn>
              </a:cxnLst>
              <a:rect l="0" t="0" r="r" b="b"/>
              <a:pathLst>
                <a:path w="139" h="128">
                  <a:moveTo>
                    <a:pt x="62" y="128"/>
                  </a:moveTo>
                  <a:lnTo>
                    <a:pt x="62" y="128"/>
                  </a:lnTo>
                  <a:lnTo>
                    <a:pt x="54" y="127"/>
                  </a:lnTo>
                  <a:lnTo>
                    <a:pt x="46" y="124"/>
                  </a:lnTo>
                  <a:lnTo>
                    <a:pt x="46" y="124"/>
                  </a:lnTo>
                  <a:lnTo>
                    <a:pt x="42" y="122"/>
                  </a:lnTo>
                  <a:lnTo>
                    <a:pt x="38" y="118"/>
                  </a:lnTo>
                  <a:lnTo>
                    <a:pt x="30" y="109"/>
                  </a:lnTo>
                  <a:lnTo>
                    <a:pt x="24" y="98"/>
                  </a:lnTo>
                  <a:lnTo>
                    <a:pt x="18" y="85"/>
                  </a:lnTo>
                  <a:lnTo>
                    <a:pt x="17" y="81"/>
                  </a:lnTo>
                  <a:lnTo>
                    <a:pt x="15" y="79"/>
                  </a:lnTo>
                  <a:lnTo>
                    <a:pt x="15" y="79"/>
                  </a:lnTo>
                  <a:lnTo>
                    <a:pt x="11" y="75"/>
                  </a:lnTo>
                  <a:lnTo>
                    <a:pt x="7" y="70"/>
                  </a:lnTo>
                  <a:lnTo>
                    <a:pt x="4" y="64"/>
                  </a:lnTo>
                  <a:lnTo>
                    <a:pt x="2" y="58"/>
                  </a:lnTo>
                  <a:lnTo>
                    <a:pt x="0" y="51"/>
                  </a:lnTo>
                  <a:lnTo>
                    <a:pt x="0" y="45"/>
                  </a:lnTo>
                  <a:lnTo>
                    <a:pt x="3" y="39"/>
                  </a:lnTo>
                  <a:lnTo>
                    <a:pt x="6" y="34"/>
                  </a:lnTo>
                  <a:lnTo>
                    <a:pt x="6" y="34"/>
                  </a:lnTo>
                  <a:lnTo>
                    <a:pt x="11" y="27"/>
                  </a:lnTo>
                  <a:lnTo>
                    <a:pt x="18" y="20"/>
                  </a:lnTo>
                  <a:lnTo>
                    <a:pt x="26" y="15"/>
                  </a:lnTo>
                  <a:lnTo>
                    <a:pt x="35" y="10"/>
                  </a:lnTo>
                  <a:lnTo>
                    <a:pt x="44" y="6"/>
                  </a:lnTo>
                  <a:lnTo>
                    <a:pt x="53" y="3"/>
                  </a:lnTo>
                  <a:lnTo>
                    <a:pt x="62" y="1"/>
                  </a:lnTo>
                  <a:lnTo>
                    <a:pt x="72" y="0"/>
                  </a:lnTo>
                  <a:lnTo>
                    <a:pt x="72" y="0"/>
                  </a:lnTo>
                  <a:lnTo>
                    <a:pt x="80" y="1"/>
                  </a:lnTo>
                  <a:lnTo>
                    <a:pt x="87" y="3"/>
                  </a:lnTo>
                  <a:lnTo>
                    <a:pt x="94" y="6"/>
                  </a:lnTo>
                  <a:lnTo>
                    <a:pt x="100" y="11"/>
                  </a:lnTo>
                  <a:lnTo>
                    <a:pt x="102" y="13"/>
                  </a:lnTo>
                  <a:lnTo>
                    <a:pt x="105" y="14"/>
                  </a:lnTo>
                  <a:lnTo>
                    <a:pt x="105" y="14"/>
                  </a:lnTo>
                  <a:lnTo>
                    <a:pt x="114" y="18"/>
                  </a:lnTo>
                  <a:lnTo>
                    <a:pt x="114" y="18"/>
                  </a:lnTo>
                  <a:lnTo>
                    <a:pt x="118" y="22"/>
                  </a:lnTo>
                  <a:lnTo>
                    <a:pt x="122" y="26"/>
                  </a:lnTo>
                  <a:lnTo>
                    <a:pt x="130" y="35"/>
                  </a:lnTo>
                  <a:lnTo>
                    <a:pt x="135" y="45"/>
                  </a:lnTo>
                  <a:lnTo>
                    <a:pt x="138" y="56"/>
                  </a:lnTo>
                  <a:lnTo>
                    <a:pt x="138" y="56"/>
                  </a:lnTo>
                  <a:lnTo>
                    <a:pt x="139" y="63"/>
                  </a:lnTo>
                  <a:lnTo>
                    <a:pt x="139" y="70"/>
                  </a:lnTo>
                  <a:lnTo>
                    <a:pt x="137" y="78"/>
                  </a:lnTo>
                  <a:lnTo>
                    <a:pt x="136" y="81"/>
                  </a:lnTo>
                  <a:lnTo>
                    <a:pt x="134" y="86"/>
                  </a:lnTo>
                  <a:lnTo>
                    <a:pt x="134" y="86"/>
                  </a:lnTo>
                  <a:lnTo>
                    <a:pt x="128" y="92"/>
                  </a:lnTo>
                  <a:lnTo>
                    <a:pt x="120" y="98"/>
                  </a:lnTo>
                  <a:lnTo>
                    <a:pt x="113" y="101"/>
                  </a:lnTo>
                  <a:lnTo>
                    <a:pt x="104" y="104"/>
                  </a:lnTo>
                  <a:lnTo>
                    <a:pt x="99" y="105"/>
                  </a:lnTo>
                  <a:lnTo>
                    <a:pt x="96" y="109"/>
                  </a:lnTo>
                  <a:lnTo>
                    <a:pt x="96" y="109"/>
                  </a:lnTo>
                  <a:lnTo>
                    <a:pt x="90" y="116"/>
                  </a:lnTo>
                  <a:lnTo>
                    <a:pt x="90" y="116"/>
                  </a:lnTo>
                  <a:lnTo>
                    <a:pt x="84" y="121"/>
                  </a:lnTo>
                  <a:lnTo>
                    <a:pt x="78" y="125"/>
                  </a:lnTo>
                  <a:lnTo>
                    <a:pt x="70" y="128"/>
                  </a:lnTo>
                  <a:lnTo>
                    <a:pt x="62" y="128"/>
                  </a:lnTo>
                  <a:lnTo>
                    <a:pt x="62" y="128"/>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cs typeface="Times New Roman" panose="02020603050405020304" pitchFamily="18" charset="0"/>
              </a:endParaRPr>
            </a:p>
          </p:txBody>
        </p:sp>
      </p:grpSp>
      <p:sp>
        <p:nvSpPr>
          <p:cNvPr id="88" name="PA_矩形 87"/>
          <p:cNvSpPr/>
          <p:nvPr>
            <p:custDataLst>
              <p:tags r:id="rId4"/>
            </p:custDataLst>
          </p:nvPr>
        </p:nvSpPr>
        <p:spPr>
          <a:xfrm>
            <a:off x="1279364" y="3599529"/>
            <a:ext cx="2860556" cy="2862322"/>
          </a:xfrm>
          <a:prstGeom prst="rect">
            <a:avLst/>
          </a:prstGeom>
        </p:spPr>
        <p:txBody>
          <a:bodyPr wrap="square">
            <a:spAutoFit/>
          </a:bodyPr>
          <a:lstStyle/>
          <a:p>
            <a:pPr>
              <a:lnSpc>
                <a:spcPct val="150000"/>
              </a:lnSpc>
            </a:pPr>
            <a:r>
              <a:rPr lang="zh-CN" altLang="en-US"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綜合上述在時間序列中包含傳統統計方法以及現行新穎的類神經網路，近期類神經網路的預測方法多半優於傳統統計方法</a:t>
            </a:r>
          </a:p>
        </p:txBody>
      </p:sp>
      <p:sp>
        <p:nvSpPr>
          <p:cNvPr id="90" name="PA_矩形 89"/>
          <p:cNvSpPr/>
          <p:nvPr>
            <p:custDataLst>
              <p:tags r:id="rId5"/>
            </p:custDataLst>
          </p:nvPr>
        </p:nvSpPr>
        <p:spPr>
          <a:xfrm>
            <a:off x="4663560" y="3560154"/>
            <a:ext cx="2862655" cy="2400657"/>
          </a:xfrm>
          <a:prstGeom prst="rect">
            <a:avLst/>
          </a:prstGeom>
        </p:spPr>
        <p:txBody>
          <a:bodyPr wrap="square">
            <a:spAutoFit/>
          </a:bodyPr>
          <a:lstStyle/>
          <a:p>
            <a:pPr>
              <a:lnSpc>
                <a:spcPct val="150000"/>
              </a:lnSpc>
            </a:pPr>
            <a:r>
              <a:rPr lang="zh-CN" altLang="en-US"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需求預測的演算法有三大類，指數平滑法、</a:t>
            </a:r>
            <a:r>
              <a:rPr lang="en"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ARIMA</a:t>
            </a:r>
            <a:r>
              <a:rPr lang="zh-CN" altLang="en-US"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及</a:t>
            </a:r>
            <a:r>
              <a:rPr lang="en"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LSTM</a:t>
            </a:r>
            <a:r>
              <a:rPr lang="zh-CN" altLang="en-US"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等方法均被學者認為可運用於時間序列、需求預測</a:t>
            </a:r>
          </a:p>
        </p:txBody>
      </p:sp>
      <p:sp>
        <p:nvSpPr>
          <p:cNvPr id="92" name="PA_矩形 91"/>
          <p:cNvSpPr/>
          <p:nvPr>
            <p:custDataLst>
              <p:tags r:id="rId6"/>
            </p:custDataLst>
          </p:nvPr>
        </p:nvSpPr>
        <p:spPr>
          <a:xfrm>
            <a:off x="8289890" y="3585949"/>
            <a:ext cx="2842354" cy="2400657"/>
          </a:xfrm>
          <a:prstGeom prst="rect">
            <a:avLst/>
          </a:prstGeom>
        </p:spPr>
        <p:txBody>
          <a:bodyPr wrap="square">
            <a:spAutoFit/>
          </a:bodyPr>
          <a:lstStyle/>
          <a:p>
            <a:pPr>
              <a:lnSpc>
                <a:spcPct val="150000"/>
              </a:lnSpc>
            </a:pPr>
            <a:r>
              <a:rPr lang="zh-CN" altLang="en-US"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rPr>
              <a:t>因油料需求預測的相關文獻並不多，因此本研究將以長短期記憶網路作為研究架構的主軸，並與傳統方法進行比較</a:t>
            </a:r>
          </a:p>
        </p:txBody>
      </p:sp>
      <p:sp>
        <p:nvSpPr>
          <p:cNvPr id="95" name="矩形 94">
            <a:extLst>
              <a:ext uri="{FF2B5EF4-FFF2-40B4-BE49-F238E27FC236}">
                <a16:creationId xmlns:a16="http://schemas.microsoft.com/office/drawing/2014/main" id="{D81E176A-C4E0-B44F-8C18-5E921CF2DD70}"/>
              </a:ext>
            </a:extLst>
          </p:cNvPr>
          <p:cNvSpPr/>
          <p:nvPr/>
        </p:nvSpPr>
        <p:spPr>
          <a:xfrm>
            <a:off x="246110" y="180531"/>
            <a:ext cx="2236510" cy="707886"/>
          </a:xfrm>
          <a:prstGeom prst="rect">
            <a:avLst/>
          </a:prstGeom>
          <a:noFill/>
        </p:spPr>
        <p:txBody>
          <a:bodyPr wrap="none" lIns="91440" tIns="45720" rIns="91440" bIns="45720">
            <a:spAutoFit/>
          </a:bodyPr>
          <a:lstStyle/>
          <a:p>
            <a:pPr algn="ctr"/>
            <a:r>
              <a:rPr kumimoji="1" lang="zh-CN"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文獻小結</a:t>
            </a:r>
            <a:endParaRPr kumimoji="1" lang="zh-TW"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6AC22953-D25C-0D4B-B106-FB8FE50761FD}"/>
              </a:ext>
            </a:extLst>
          </p:cNvPr>
          <p:cNvSpPr>
            <a:spLocks noGrp="1"/>
          </p:cNvSpPr>
          <p:nvPr>
            <p:ph type="sldNum" sz="quarter" idx="12"/>
          </p:nvPr>
        </p:nvSpPr>
        <p:spPr/>
        <p:txBody>
          <a:bodyPr/>
          <a:lstStyle/>
          <a:p>
            <a:fld id="{1490CF33-D555-A345-BE28-C2DA5831FB31}" type="slidenum">
              <a:rPr kumimoji="1" lang="zh-TW" altLang="en-US" smtClean="0">
                <a:latin typeface="Times New Roman" panose="02020603050405020304" pitchFamily="18" charset="0"/>
                <a:cs typeface="Times New Roman" panose="02020603050405020304" pitchFamily="18" charset="0"/>
              </a:rPr>
              <a:t>14</a:t>
            </a:fld>
            <a:endParaRPr kumimoji="1" lang="zh-TW" altLang="en-US">
              <a:latin typeface="Times New Roman" panose="02020603050405020304" pitchFamily="18" charset="0"/>
              <a:cs typeface="Times New Roman" panose="02020603050405020304" pitchFamily="18" charset="0"/>
            </a:endParaRPr>
          </a:p>
        </p:txBody>
      </p:sp>
      <p:grpSp>
        <p:nvGrpSpPr>
          <p:cNvPr id="124" name="群組 123">
            <a:extLst>
              <a:ext uri="{FF2B5EF4-FFF2-40B4-BE49-F238E27FC236}">
                <a16:creationId xmlns:a16="http://schemas.microsoft.com/office/drawing/2014/main" id="{B4C8CF3F-863D-764C-9AB9-18C8D1C44FD9}"/>
              </a:ext>
            </a:extLst>
          </p:cNvPr>
          <p:cNvGrpSpPr/>
          <p:nvPr/>
        </p:nvGrpSpPr>
        <p:grpSpPr>
          <a:xfrm>
            <a:off x="7453498" y="26803"/>
            <a:ext cx="4738502" cy="872280"/>
            <a:chOff x="7453498" y="26803"/>
            <a:chExt cx="4738502" cy="872280"/>
          </a:xfrm>
        </p:grpSpPr>
        <p:grpSp>
          <p:nvGrpSpPr>
            <p:cNvPr id="125" name="群組 124">
              <a:extLst>
                <a:ext uri="{FF2B5EF4-FFF2-40B4-BE49-F238E27FC236}">
                  <a16:creationId xmlns:a16="http://schemas.microsoft.com/office/drawing/2014/main" id="{4EEA5CC9-64F9-6542-B61A-DE91BF614023}"/>
                </a:ext>
              </a:extLst>
            </p:cNvPr>
            <p:cNvGrpSpPr/>
            <p:nvPr/>
          </p:nvGrpSpPr>
          <p:grpSpPr>
            <a:xfrm>
              <a:off x="7453498" y="26803"/>
              <a:ext cx="4738502" cy="872280"/>
              <a:chOff x="7453498" y="26803"/>
              <a:chExt cx="4738502" cy="872280"/>
            </a:xfrm>
          </p:grpSpPr>
          <p:sp>
            <p:nvSpPr>
              <p:cNvPr id="132" name="圆角矩形 3">
                <a:extLst>
                  <a:ext uri="{FF2B5EF4-FFF2-40B4-BE49-F238E27FC236}">
                    <a16:creationId xmlns:a16="http://schemas.microsoft.com/office/drawing/2014/main" id="{2A79AFFC-11E2-5141-A7EC-FB78F7A785C7}"/>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133" name="圆角矩形 6">
                <a:extLst>
                  <a:ext uri="{FF2B5EF4-FFF2-40B4-BE49-F238E27FC236}">
                    <a16:creationId xmlns:a16="http://schemas.microsoft.com/office/drawing/2014/main" id="{72C3054B-82B4-6140-ADC9-06E51E0E71BC}"/>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134" name="圆角矩形 8">
                <a:extLst>
                  <a:ext uri="{FF2B5EF4-FFF2-40B4-BE49-F238E27FC236}">
                    <a16:creationId xmlns:a16="http://schemas.microsoft.com/office/drawing/2014/main" id="{4F7BE3F4-AB6E-844D-B670-F56763C34FF4}"/>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135" name="圆角矩形 10">
                <a:extLst>
                  <a:ext uri="{FF2B5EF4-FFF2-40B4-BE49-F238E27FC236}">
                    <a16:creationId xmlns:a16="http://schemas.microsoft.com/office/drawing/2014/main" id="{89714736-6216-1A45-A02D-897D3B539F39}"/>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136" name="左箭头 4">
                <a:extLst>
                  <a:ext uri="{FF2B5EF4-FFF2-40B4-BE49-F238E27FC236}">
                    <a16:creationId xmlns:a16="http://schemas.microsoft.com/office/drawing/2014/main" id="{33DE4E32-1287-8146-801A-66D23995ABB5}"/>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cs typeface="Times New Roman" panose="02020603050405020304" pitchFamily="18" charset="0"/>
                </a:endParaRPr>
              </a:p>
            </p:txBody>
          </p:sp>
          <p:sp>
            <p:nvSpPr>
              <p:cNvPr id="137" name="圆角矩形 1">
                <a:extLst>
                  <a:ext uri="{FF2B5EF4-FFF2-40B4-BE49-F238E27FC236}">
                    <a16:creationId xmlns:a16="http://schemas.microsoft.com/office/drawing/2014/main" id="{382C3AA5-0BEE-6F41-A743-E31BD1E3E7EE}"/>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138" name="圆角矩形 1">
                <a:extLst>
                  <a:ext uri="{FF2B5EF4-FFF2-40B4-BE49-F238E27FC236}">
                    <a16:creationId xmlns:a16="http://schemas.microsoft.com/office/drawing/2014/main" id="{E6C79170-8B85-2B42-84AF-05CA7F238F55}"/>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139" name="圆角矩形 1">
                <a:extLst>
                  <a:ext uri="{FF2B5EF4-FFF2-40B4-BE49-F238E27FC236}">
                    <a16:creationId xmlns:a16="http://schemas.microsoft.com/office/drawing/2014/main" id="{C4E4049C-4254-804D-AFD2-4A942DA811E5}"/>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140" name="圆角矩形 1">
                <a:extLst>
                  <a:ext uri="{FF2B5EF4-FFF2-40B4-BE49-F238E27FC236}">
                    <a16:creationId xmlns:a16="http://schemas.microsoft.com/office/drawing/2014/main" id="{9EFC9799-5F1C-4442-8B4D-D6C84D262872}"/>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cs typeface="Times New Roman" panose="02020603050405020304" pitchFamily="18" charset="0"/>
                </a:endParaRPr>
              </a:p>
            </p:txBody>
          </p:sp>
          <p:sp>
            <p:nvSpPr>
              <p:cNvPr id="141" name="圆角矩形 3">
                <a:extLst>
                  <a:ext uri="{FF2B5EF4-FFF2-40B4-BE49-F238E27FC236}">
                    <a16:creationId xmlns:a16="http://schemas.microsoft.com/office/drawing/2014/main" id="{39E7FE72-A691-EE4C-9FEA-21708BFC171D}"/>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142" name="圆角矩形 1">
                <a:extLst>
                  <a:ext uri="{FF2B5EF4-FFF2-40B4-BE49-F238E27FC236}">
                    <a16:creationId xmlns:a16="http://schemas.microsoft.com/office/drawing/2014/main" id="{39CB10CA-F418-C244-86D7-328D5F5E08D8}"/>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grpSp>
        <p:grpSp>
          <p:nvGrpSpPr>
            <p:cNvPr id="126" name="群組 125">
              <a:extLst>
                <a:ext uri="{FF2B5EF4-FFF2-40B4-BE49-F238E27FC236}">
                  <a16:creationId xmlns:a16="http://schemas.microsoft.com/office/drawing/2014/main" id="{94CCD64E-93A3-0144-B74F-50DB389F08DF}"/>
                </a:ext>
              </a:extLst>
            </p:cNvPr>
            <p:cNvGrpSpPr/>
            <p:nvPr/>
          </p:nvGrpSpPr>
          <p:grpSpPr>
            <a:xfrm>
              <a:off x="7756266" y="137835"/>
              <a:ext cx="4199935" cy="739537"/>
              <a:chOff x="7756266" y="-244943"/>
              <a:chExt cx="4199935" cy="739537"/>
            </a:xfrm>
          </p:grpSpPr>
          <p:sp>
            <p:nvSpPr>
              <p:cNvPr id="127" name="TextBox 24">
                <a:extLst>
                  <a:ext uri="{FF2B5EF4-FFF2-40B4-BE49-F238E27FC236}">
                    <a16:creationId xmlns:a16="http://schemas.microsoft.com/office/drawing/2014/main" id="{117EACE4-04EF-E74B-BB50-38B0FEF470F4}"/>
                  </a:ext>
                </a:extLst>
              </p:cNvPr>
              <p:cNvSpPr txBox="1"/>
              <p:nvPr/>
            </p:nvSpPr>
            <p:spPr bwMode="auto">
              <a:xfrm>
                <a:off x="7756266" y="-152791"/>
                <a:ext cx="826590" cy="492443"/>
              </a:xfrm>
              <a:prstGeom prst="rect">
                <a:avLst/>
              </a:prstGeom>
              <a:noFill/>
            </p:spPr>
            <p:txBody>
              <a:bodyPr wrap="square">
                <a:spAutoFit/>
              </a:bodyPr>
              <a:lstStyle/>
              <a:p>
                <a:pPr algn="just">
                  <a:lnSpc>
                    <a:spcPct val="130000"/>
                  </a:lnSpc>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緒論</a:t>
                </a:r>
              </a:p>
            </p:txBody>
          </p:sp>
          <p:sp>
            <p:nvSpPr>
              <p:cNvPr id="128" name="TextBox 24">
                <a:extLst>
                  <a:ext uri="{FF2B5EF4-FFF2-40B4-BE49-F238E27FC236}">
                    <a16:creationId xmlns:a16="http://schemas.microsoft.com/office/drawing/2014/main" id="{46ECBEEE-B945-5A4A-A4E4-2F5453DFF725}"/>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文獻</a:t>
                </a:r>
                <a:endParaRPr lang="en-US" altLang="zh-CN"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探討</a:t>
                </a:r>
              </a:p>
            </p:txBody>
          </p:sp>
          <p:sp>
            <p:nvSpPr>
              <p:cNvPr id="129" name="TextBox 24">
                <a:extLst>
                  <a:ext uri="{FF2B5EF4-FFF2-40B4-BE49-F238E27FC236}">
                    <a16:creationId xmlns:a16="http://schemas.microsoft.com/office/drawing/2014/main" id="{6F86FFA4-8882-2D4F-9FD9-AE3EB51601EA}"/>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0" name="TextBox 24">
                <a:extLst>
                  <a:ext uri="{FF2B5EF4-FFF2-40B4-BE49-F238E27FC236}">
                    <a16:creationId xmlns:a16="http://schemas.microsoft.com/office/drawing/2014/main" id="{9C0428AA-B65F-3A4B-B0AB-64019C943EE7}"/>
                  </a:ext>
                </a:extLst>
              </p:cNvPr>
              <p:cNvSpPr txBox="1"/>
              <p:nvPr/>
            </p:nvSpPr>
            <p:spPr bwMode="auto">
              <a:xfrm>
                <a:off x="10104638" y="-233390"/>
                <a:ext cx="936261"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實證</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1" name="TextBox 24">
                <a:extLst>
                  <a:ext uri="{FF2B5EF4-FFF2-40B4-BE49-F238E27FC236}">
                    <a16:creationId xmlns:a16="http://schemas.microsoft.com/office/drawing/2014/main" id="{73CFB3CB-85C3-054F-B69B-9D002FD39F92}"/>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結論與</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建議</a:t>
                </a:r>
                <a:endPar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grpSp>
    </p:spTree>
    <p:extLst>
      <p:ext uri="{BB962C8B-B14F-4D97-AF65-F5344CB8AC3E}">
        <p14:creationId xmlns:p14="http://schemas.microsoft.com/office/powerpoint/2010/main" val="2235554856"/>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30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90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22" presetClass="entr" presetSubtype="8" fill="hold" nodeType="withEffect">
                                  <p:stCondLst>
                                    <p:cond delay="1200"/>
                                  </p:stCondLst>
                                  <p:childTnLst>
                                    <p:set>
                                      <p:cBhvr>
                                        <p:cTn id="16" dur="1" fill="hold">
                                          <p:stCondLst>
                                            <p:cond delay="0"/>
                                          </p:stCondLst>
                                        </p:cTn>
                                        <p:tgtEl>
                                          <p:spTgt spid="62"/>
                                        </p:tgtEl>
                                        <p:attrNameLst>
                                          <p:attrName>style.visibility</p:attrName>
                                        </p:attrNameLst>
                                      </p:cBhvr>
                                      <p:to>
                                        <p:strVal val="visible"/>
                                      </p:to>
                                    </p:set>
                                    <p:animEffect transition="in" filter="wipe(left)">
                                      <p:cBhvr>
                                        <p:cTn id="17" dur="500"/>
                                        <p:tgtEl>
                                          <p:spTgt spid="62"/>
                                        </p:tgtEl>
                                      </p:cBhvr>
                                    </p:animEffect>
                                  </p:childTnLst>
                                </p:cTn>
                              </p:par>
                              <p:par>
                                <p:cTn id="18" presetID="22" presetClass="entr" presetSubtype="8" fill="hold" grpId="0" nodeType="withEffect">
                                  <p:stCondLst>
                                    <p:cond delay="1500"/>
                                  </p:stCondLst>
                                  <p:childTnLst>
                                    <p:set>
                                      <p:cBhvr>
                                        <p:cTn id="19" dur="1" fill="hold">
                                          <p:stCondLst>
                                            <p:cond delay="0"/>
                                          </p:stCondLst>
                                        </p:cTn>
                                        <p:tgtEl>
                                          <p:spTgt spid="88"/>
                                        </p:tgtEl>
                                        <p:attrNameLst>
                                          <p:attrName>style.visibility</p:attrName>
                                        </p:attrNameLst>
                                      </p:cBhvr>
                                      <p:to>
                                        <p:strVal val="visible"/>
                                      </p:to>
                                    </p:set>
                                    <p:animEffect transition="in" filter="wipe(left)">
                                      <p:cBhvr>
                                        <p:cTn id="20" dur="500"/>
                                        <p:tgtEl>
                                          <p:spTgt spid="88"/>
                                        </p:tgtEl>
                                      </p:cBhvr>
                                    </p:animEffect>
                                  </p:childTnLst>
                                </p:cTn>
                              </p:par>
                              <p:par>
                                <p:cTn id="21" presetID="22" presetClass="entr" presetSubtype="8" fill="hold" grpId="0" nodeType="withEffect">
                                  <p:stCondLst>
                                    <p:cond delay="2100"/>
                                  </p:stCondLst>
                                  <p:childTnLst>
                                    <p:set>
                                      <p:cBhvr>
                                        <p:cTn id="22" dur="1" fill="hold">
                                          <p:stCondLst>
                                            <p:cond delay="0"/>
                                          </p:stCondLst>
                                        </p:cTn>
                                        <p:tgtEl>
                                          <p:spTgt spid="90"/>
                                        </p:tgtEl>
                                        <p:attrNameLst>
                                          <p:attrName>style.visibility</p:attrName>
                                        </p:attrNameLst>
                                      </p:cBhvr>
                                      <p:to>
                                        <p:strVal val="visible"/>
                                      </p:to>
                                    </p:set>
                                    <p:animEffect transition="in" filter="wipe(left)">
                                      <p:cBhvr>
                                        <p:cTn id="23" dur="500"/>
                                        <p:tgtEl>
                                          <p:spTgt spid="90"/>
                                        </p:tgtEl>
                                      </p:cBhvr>
                                    </p:animEffect>
                                  </p:childTnLst>
                                </p:cTn>
                              </p:par>
                              <p:par>
                                <p:cTn id="24" presetID="22" presetClass="entr" presetSubtype="8" fill="hold" grpId="0" nodeType="withEffect">
                                  <p:stCondLst>
                                    <p:cond delay="2700"/>
                                  </p:stCondLst>
                                  <p:childTnLst>
                                    <p:set>
                                      <p:cBhvr>
                                        <p:cTn id="25" dur="1" fill="hold">
                                          <p:stCondLst>
                                            <p:cond delay="0"/>
                                          </p:stCondLst>
                                        </p:cTn>
                                        <p:tgtEl>
                                          <p:spTgt spid="92"/>
                                        </p:tgtEl>
                                        <p:attrNameLst>
                                          <p:attrName>style.visibility</p:attrName>
                                        </p:attrNameLst>
                                      </p:cBhvr>
                                      <p:to>
                                        <p:strVal val="visible"/>
                                      </p:to>
                                    </p:set>
                                    <p:animEffect transition="in" filter="wipe(left)">
                                      <p:cBhvr>
                                        <p:cTn id="26"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0" grpId="0" animBg="1" autoUpdateAnimBg="0"/>
      <p:bldP spid="9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圖片 35">
            <a:extLst>
              <a:ext uri="{FF2B5EF4-FFF2-40B4-BE49-F238E27FC236}">
                <a16:creationId xmlns:a16="http://schemas.microsoft.com/office/drawing/2014/main" id="{FC9B1DC4-BA71-3D47-B9D1-1C5C213AE81D}"/>
              </a:ext>
            </a:extLst>
          </p:cNvPr>
          <p:cNvPicPr>
            <a:picLocks noChangeAspect="1"/>
          </p:cNvPicPr>
          <p:nvPr/>
        </p:nvPicPr>
        <p:blipFill>
          <a:blip r:embed="rId3"/>
          <a:stretch>
            <a:fillRect/>
          </a:stretch>
        </p:blipFill>
        <p:spPr>
          <a:xfrm>
            <a:off x="-13648" y="13648"/>
            <a:ext cx="12192000" cy="6858000"/>
          </a:xfrm>
          <a:prstGeom prst="rect">
            <a:avLst/>
          </a:prstGeom>
        </p:spPr>
      </p:pic>
      <p:sp>
        <p:nvSpPr>
          <p:cNvPr id="165" name="TextBox 164"/>
          <p:cNvSpPr txBox="1"/>
          <p:nvPr/>
        </p:nvSpPr>
        <p:spPr>
          <a:xfrm>
            <a:off x="466697" y="3875940"/>
            <a:ext cx="1768433" cy="461665"/>
          </a:xfrm>
          <a:prstGeom prst="rect">
            <a:avLst/>
          </a:prstGeom>
          <a:noFill/>
        </p:spPr>
        <p:txBody>
          <a:bodyPr wrap="none" rtlCol="0">
            <a:spAutoFit/>
          </a:bodyPr>
          <a:lstStyle/>
          <a:p>
            <a:pPr algn="ctr"/>
            <a:r>
              <a:rPr kumimoji="1" lang="en-US" altLang="zh-TW" sz="2400" dirty="0">
                <a:solidFill>
                  <a:schemeClr val="accent5">
                    <a:lumMod val="75000"/>
                  </a:schemeClr>
                </a:solidFill>
                <a:latin typeface="標楷體" panose="03000509000000000000" pitchFamily="65" charset="-120"/>
                <a:ea typeface="標楷體" panose="03000509000000000000" pitchFamily="65" charset="-120"/>
              </a:rPr>
              <a:t>3.1</a:t>
            </a:r>
            <a:r>
              <a:rPr kumimoji="1" lang="zh-CN" altLang="en-US" sz="2400" dirty="0">
                <a:solidFill>
                  <a:schemeClr val="accent5">
                    <a:lumMod val="75000"/>
                  </a:schemeClr>
                </a:solidFill>
                <a:latin typeface="標楷體" panose="03000509000000000000" pitchFamily="65" charset="-120"/>
                <a:ea typeface="標楷體" panose="03000509000000000000" pitchFamily="65" charset="-120"/>
              </a:rPr>
              <a:t>研究對象</a:t>
            </a:r>
            <a:endParaRPr lang="zh-CN" altLang="en-US" sz="2400" dirty="0">
              <a:solidFill>
                <a:schemeClr val="tx1">
                  <a:lumMod val="75000"/>
                  <a:lumOff val="25000"/>
                </a:schemeClr>
              </a:solidFill>
              <a:latin typeface="Kaiti SC" panose="02010600040101010101" pitchFamily="2" charset="-122"/>
              <a:ea typeface="Kaiti SC" panose="02010600040101010101" pitchFamily="2" charset="-122"/>
            </a:endParaRPr>
          </a:p>
        </p:txBody>
      </p:sp>
      <p:sp>
        <p:nvSpPr>
          <p:cNvPr id="166" name="TextBox 165"/>
          <p:cNvSpPr txBox="1"/>
          <p:nvPr/>
        </p:nvSpPr>
        <p:spPr>
          <a:xfrm>
            <a:off x="2745687" y="3875940"/>
            <a:ext cx="1768433" cy="461665"/>
          </a:xfrm>
          <a:prstGeom prst="rect">
            <a:avLst/>
          </a:prstGeom>
          <a:noFill/>
        </p:spPr>
        <p:txBody>
          <a:bodyPr wrap="none" rtlCol="0">
            <a:spAutoFit/>
          </a:bodyPr>
          <a:lstStyle/>
          <a:p>
            <a:pPr algn="ctr"/>
            <a:r>
              <a:rPr kumimoji="1" lang="en-US" altLang="zh-TW" sz="2400" dirty="0">
                <a:solidFill>
                  <a:schemeClr val="accent5">
                    <a:lumMod val="75000"/>
                  </a:schemeClr>
                </a:solidFill>
                <a:latin typeface="標楷體" panose="03000509000000000000" pitchFamily="65" charset="-120"/>
                <a:ea typeface="標楷體" panose="03000509000000000000" pitchFamily="65" charset="-120"/>
              </a:rPr>
              <a:t>3.2</a:t>
            </a:r>
            <a:r>
              <a:rPr kumimoji="1" lang="zh-CN" altLang="en-US" sz="2400" dirty="0">
                <a:solidFill>
                  <a:schemeClr val="accent5">
                    <a:lumMod val="75000"/>
                  </a:schemeClr>
                </a:solidFill>
                <a:latin typeface="標楷體" panose="03000509000000000000" pitchFamily="65" charset="-120"/>
                <a:ea typeface="標楷體" panose="03000509000000000000" pitchFamily="65" charset="-120"/>
              </a:rPr>
              <a:t>研究架構</a:t>
            </a:r>
            <a:endParaRPr lang="zh-CN" altLang="en-US" sz="2400" dirty="0">
              <a:solidFill>
                <a:schemeClr val="tx1">
                  <a:lumMod val="75000"/>
                  <a:lumOff val="25000"/>
                </a:schemeClr>
              </a:solidFill>
              <a:latin typeface="Kaiti SC" panose="02010600040101010101" pitchFamily="2" charset="-122"/>
              <a:ea typeface="Kaiti SC" panose="02010600040101010101" pitchFamily="2" charset="-122"/>
            </a:endParaRPr>
          </a:p>
        </p:txBody>
      </p:sp>
      <p:sp>
        <p:nvSpPr>
          <p:cNvPr id="167" name="TextBox 166"/>
          <p:cNvSpPr txBox="1"/>
          <p:nvPr/>
        </p:nvSpPr>
        <p:spPr>
          <a:xfrm>
            <a:off x="4645462" y="3875940"/>
            <a:ext cx="2383986" cy="461665"/>
          </a:xfrm>
          <a:prstGeom prst="rect">
            <a:avLst/>
          </a:prstGeom>
          <a:noFill/>
        </p:spPr>
        <p:txBody>
          <a:bodyPr wrap="none" rtlCol="0">
            <a:spAutoFit/>
          </a:bodyPr>
          <a:lstStyle/>
          <a:p>
            <a:pPr algn="ctr"/>
            <a:r>
              <a:rPr kumimoji="1" lang="en-US" altLang="zh-TW" sz="2400" dirty="0">
                <a:solidFill>
                  <a:schemeClr val="accent5">
                    <a:lumMod val="75000"/>
                  </a:schemeClr>
                </a:solidFill>
                <a:latin typeface="標楷體" panose="03000509000000000000" pitchFamily="65" charset="-120"/>
                <a:ea typeface="標楷體" panose="03000509000000000000" pitchFamily="65" charset="-120"/>
              </a:rPr>
              <a:t>3.3</a:t>
            </a:r>
            <a:r>
              <a:rPr kumimoji="1" lang="zh-CN" altLang="en-US" sz="2400" dirty="0">
                <a:solidFill>
                  <a:schemeClr val="accent5">
                    <a:lumMod val="75000"/>
                  </a:schemeClr>
                </a:solidFill>
                <a:latin typeface="標楷體" panose="03000509000000000000" pitchFamily="65" charset="-120"/>
                <a:ea typeface="標楷體" panose="03000509000000000000" pitchFamily="65" charset="-120"/>
              </a:rPr>
              <a:t>需求預測模型</a:t>
            </a:r>
            <a:endParaRPr lang="zh-CN" altLang="en-US" sz="2400" dirty="0">
              <a:solidFill>
                <a:schemeClr val="tx1">
                  <a:lumMod val="75000"/>
                  <a:lumOff val="25000"/>
                </a:schemeClr>
              </a:solidFill>
              <a:latin typeface="Kaiti SC" panose="02010600040101010101" pitchFamily="2" charset="-122"/>
              <a:ea typeface="Kaiti SC" panose="02010600040101010101" pitchFamily="2" charset="-122"/>
            </a:endParaRPr>
          </a:p>
        </p:txBody>
      </p:sp>
      <p:sp>
        <p:nvSpPr>
          <p:cNvPr id="168" name="TextBox 167"/>
          <p:cNvSpPr txBox="1"/>
          <p:nvPr/>
        </p:nvSpPr>
        <p:spPr>
          <a:xfrm>
            <a:off x="7191845" y="3875940"/>
            <a:ext cx="3108543" cy="830997"/>
          </a:xfrm>
          <a:prstGeom prst="rect">
            <a:avLst/>
          </a:prstGeom>
          <a:noFill/>
        </p:spPr>
        <p:txBody>
          <a:bodyPr wrap="none" rtlCol="0">
            <a:spAutoFit/>
          </a:bodyPr>
          <a:lstStyle/>
          <a:p>
            <a:r>
              <a:rPr kumimoji="1" lang="en-US" altLang="zh-TW" sz="2400" dirty="0">
                <a:solidFill>
                  <a:schemeClr val="accent5">
                    <a:lumMod val="75000"/>
                  </a:schemeClr>
                </a:solidFill>
                <a:latin typeface="標楷體" panose="03000509000000000000" pitchFamily="65" charset="-120"/>
                <a:ea typeface="標楷體" panose="03000509000000000000" pitchFamily="65" charset="-120"/>
              </a:rPr>
              <a:t>3.4</a:t>
            </a:r>
            <a:r>
              <a:rPr kumimoji="1" lang="zh-CN" altLang="en-US" sz="2400" dirty="0">
                <a:solidFill>
                  <a:schemeClr val="accent5">
                    <a:lumMod val="75000"/>
                  </a:schemeClr>
                </a:solidFill>
                <a:latin typeface="標楷體" panose="03000509000000000000" pitchFamily="65" charset="-120"/>
                <a:ea typeface="標楷體" panose="03000509000000000000" pitchFamily="65" charset="-120"/>
              </a:rPr>
              <a:t>需求預測方法</a:t>
            </a:r>
            <a:endParaRPr kumimoji="1" lang="en-US" altLang="zh-CN" sz="2400" dirty="0">
              <a:solidFill>
                <a:schemeClr val="accent5">
                  <a:lumMod val="75000"/>
                </a:schemeClr>
              </a:solidFill>
              <a:latin typeface="標楷體" panose="03000509000000000000" pitchFamily="65" charset="-120"/>
              <a:ea typeface="標楷體" panose="03000509000000000000" pitchFamily="65" charset="-120"/>
            </a:endParaRPr>
          </a:p>
          <a:p>
            <a:r>
              <a:rPr kumimoji="1" lang="en-US" altLang="zh-TW" sz="2400" dirty="0">
                <a:solidFill>
                  <a:schemeClr val="accent5">
                    <a:lumMod val="75000"/>
                  </a:schemeClr>
                </a:solidFill>
                <a:latin typeface="標楷體" panose="03000509000000000000" pitchFamily="65" charset="-120"/>
                <a:ea typeface="標楷體" panose="03000509000000000000" pitchFamily="65" charset="-120"/>
              </a:rPr>
              <a:t>3.4.1</a:t>
            </a:r>
            <a:r>
              <a:rPr kumimoji="1" lang="zh-CN" altLang="en-US" sz="2400" dirty="0">
                <a:solidFill>
                  <a:schemeClr val="accent5">
                    <a:lumMod val="75000"/>
                  </a:schemeClr>
                </a:solidFill>
                <a:latin typeface="標楷體" panose="03000509000000000000" pitchFamily="65" charset="-120"/>
                <a:ea typeface="標楷體" panose="03000509000000000000" pitchFamily="65" charset="-120"/>
              </a:rPr>
              <a:t>長短期記憶網路</a:t>
            </a:r>
            <a:endParaRPr kumimoji="1" lang="en-US" altLang="zh-TW" sz="2400" dirty="0">
              <a:solidFill>
                <a:schemeClr val="accent5">
                  <a:lumMod val="75000"/>
                </a:schemeClr>
              </a:solidFill>
              <a:latin typeface="標楷體" panose="03000509000000000000" pitchFamily="65" charset="-120"/>
              <a:ea typeface="標楷體" panose="03000509000000000000" pitchFamily="65" charset="-120"/>
            </a:endParaRPr>
          </a:p>
        </p:txBody>
      </p:sp>
      <p:sp>
        <p:nvSpPr>
          <p:cNvPr id="169" name="TextBox 168"/>
          <p:cNvSpPr txBox="1"/>
          <p:nvPr/>
        </p:nvSpPr>
        <p:spPr>
          <a:xfrm>
            <a:off x="10086810" y="3875940"/>
            <a:ext cx="1768433" cy="461665"/>
          </a:xfrm>
          <a:prstGeom prst="rect">
            <a:avLst/>
          </a:prstGeom>
          <a:noFill/>
        </p:spPr>
        <p:txBody>
          <a:bodyPr wrap="none" rtlCol="0">
            <a:spAutoFit/>
          </a:bodyPr>
          <a:lstStyle/>
          <a:p>
            <a:pPr algn="ctr"/>
            <a:r>
              <a:rPr kumimoji="1" lang="en-US" altLang="zh-TW" sz="2400" dirty="0">
                <a:solidFill>
                  <a:schemeClr val="accent5">
                    <a:lumMod val="75000"/>
                  </a:schemeClr>
                </a:solidFill>
                <a:latin typeface="標楷體" panose="03000509000000000000" pitchFamily="65" charset="-120"/>
                <a:ea typeface="標楷體" panose="03000509000000000000" pitchFamily="65" charset="-120"/>
              </a:rPr>
              <a:t>3.5</a:t>
            </a:r>
            <a:r>
              <a:rPr kumimoji="1" lang="zh-CN" altLang="en-US" sz="2400" dirty="0">
                <a:solidFill>
                  <a:schemeClr val="accent5">
                    <a:lumMod val="75000"/>
                  </a:schemeClr>
                </a:solidFill>
                <a:latin typeface="標楷體" panose="03000509000000000000" pitchFamily="65" charset="-120"/>
                <a:ea typeface="標楷體" panose="03000509000000000000" pitchFamily="65" charset="-120"/>
              </a:rPr>
              <a:t>模型評估</a:t>
            </a:r>
            <a:endParaRPr lang="zh-CN" altLang="en-US" sz="2400" dirty="0">
              <a:solidFill>
                <a:schemeClr val="tx1">
                  <a:lumMod val="75000"/>
                  <a:lumOff val="25000"/>
                </a:schemeClr>
              </a:solidFill>
              <a:latin typeface="Kaiti SC" panose="02010600040101010101" pitchFamily="2" charset="-122"/>
              <a:ea typeface="Kaiti SC" panose="02010600040101010101" pitchFamily="2" charset="-122"/>
            </a:endParaRPr>
          </a:p>
        </p:txBody>
      </p:sp>
      <p:grpSp>
        <p:nvGrpSpPr>
          <p:cNvPr id="170" name="组合 169"/>
          <p:cNvGrpSpPr/>
          <p:nvPr/>
        </p:nvGrpSpPr>
        <p:grpSpPr>
          <a:xfrm>
            <a:off x="707321" y="2214555"/>
            <a:ext cx="1287185" cy="1287185"/>
            <a:chOff x="6501056" y="1873013"/>
            <a:chExt cx="696763" cy="696763"/>
          </a:xfrm>
        </p:grpSpPr>
        <p:sp>
          <p:nvSpPr>
            <p:cNvPr id="171" name="椭圆 170"/>
            <p:cNvSpPr/>
            <p:nvPr/>
          </p:nvSpPr>
          <p:spPr>
            <a:xfrm>
              <a:off x="6501056" y="1873013"/>
              <a:ext cx="696763" cy="696763"/>
            </a:xfrm>
            <a:prstGeom prst="ellipse">
              <a:avLst/>
            </a:prstGeom>
            <a:solidFill>
              <a:srgbClr val="EEEEEE"/>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nvGrpSpPr>
            <p:cNvPr id="172" name="组合 113"/>
            <p:cNvGrpSpPr>
              <a:grpSpLocks noChangeAspect="1"/>
            </p:cNvGrpSpPr>
            <p:nvPr/>
          </p:nvGrpSpPr>
          <p:grpSpPr>
            <a:xfrm>
              <a:off x="6616022" y="1996255"/>
              <a:ext cx="466830" cy="450242"/>
              <a:chOff x="7019925" y="5499100"/>
              <a:chExt cx="312738" cy="301626"/>
            </a:xfrm>
            <a:solidFill>
              <a:srgbClr val="BBBE2C"/>
            </a:solidFill>
          </p:grpSpPr>
          <p:sp>
            <p:nvSpPr>
              <p:cNvPr id="173" name="Freeform 252"/>
              <p:cNvSpPr>
                <a:spLocks/>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008BB6"/>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174" name="Freeform 253"/>
              <p:cNvSpPr>
                <a:spLocks/>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008BB6"/>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grpSp>
      <p:grpSp>
        <p:nvGrpSpPr>
          <p:cNvPr id="175" name="组合 174"/>
          <p:cNvGrpSpPr/>
          <p:nvPr/>
        </p:nvGrpSpPr>
        <p:grpSpPr>
          <a:xfrm>
            <a:off x="2986311" y="2214555"/>
            <a:ext cx="1287185" cy="1287185"/>
            <a:chOff x="6501056" y="2921024"/>
            <a:chExt cx="696763" cy="696763"/>
          </a:xfrm>
        </p:grpSpPr>
        <p:sp>
          <p:nvSpPr>
            <p:cNvPr id="176" name="椭圆 175"/>
            <p:cNvSpPr/>
            <p:nvPr/>
          </p:nvSpPr>
          <p:spPr>
            <a:xfrm>
              <a:off x="6501056" y="2921024"/>
              <a:ext cx="696763" cy="696763"/>
            </a:xfrm>
            <a:prstGeom prst="ellipse">
              <a:avLst/>
            </a:prstGeom>
            <a:solidFill>
              <a:srgbClr val="EEEEEE"/>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nvGrpSpPr>
            <p:cNvPr id="177" name="组合 118"/>
            <p:cNvGrpSpPr>
              <a:grpSpLocks noChangeAspect="1"/>
            </p:cNvGrpSpPr>
            <p:nvPr/>
          </p:nvGrpSpPr>
          <p:grpSpPr>
            <a:xfrm>
              <a:off x="6636672" y="3066937"/>
              <a:ext cx="455384" cy="390650"/>
              <a:chOff x="5084763" y="971550"/>
              <a:chExt cx="323850" cy="277813"/>
            </a:xfrm>
            <a:solidFill>
              <a:srgbClr val="4ABAB5"/>
            </a:solidFill>
          </p:grpSpPr>
          <p:sp>
            <p:nvSpPr>
              <p:cNvPr id="178" name="Freeform 301"/>
              <p:cNvSpPr>
                <a:spLocks noEditPoints="1"/>
              </p:cNvSpPr>
              <p:nvPr/>
            </p:nvSpPr>
            <p:spPr bwMode="auto">
              <a:xfrm>
                <a:off x="5191125" y="1031875"/>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solidFill>
                <a:srgbClr val="43C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25"/>
              </a:p>
            </p:txBody>
          </p:sp>
          <p:sp>
            <p:nvSpPr>
              <p:cNvPr id="179" name="Freeform 302"/>
              <p:cNvSpPr>
                <a:spLocks noEditPoints="1"/>
              </p:cNvSpPr>
              <p:nvPr/>
            </p:nvSpPr>
            <p:spPr bwMode="auto">
              <a:xfrm>
                <a:off x="5084763" y="971550"/>
                <a:ext cx="139700"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solidFill>
                <a:srgbClr val="43C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25"/>
              </a:p>
            </p:txBody>
          </p:sp>
          <p:sp>
            <p:nvSpPr>
              <p:cNvPr id="180"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solidFill>
                <a:srgbClr val="43C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25"/>
              </a:p>
            </p:txBody>
          </p:sp>
        </p:grpSp>
      </p:grpSp>
      <p:grpSp>
        <p:nvGrpSpPr>
          <p:cNvPr id="181" name="组合 180"/>
          <p:cNvGrpSpPr/>
          <p:nvPr/>
        </p:nvGrpSpPr>
        <p:grpSpPr>
          <a:xfrm>
            <a:off x="7679005" y="2214555"/>
            <a:ext cx="1287185" cy="1287185"/>
            <a:chOff x="4840168" y="3971584"/>
            <a:chExt cx="522572" cy="522572"/>
          </a:xfrm>
        </p:grpSpPr>
        <p:sp>
          <p:nvSpPr>
            <p:cNvPr id="182" name="椭圆 181"/>
            <p:cNvSpPr/>
            <p:nvPr/>
          </p:nvSpPr>
          <p:spPr>
            <a:xfrm>
              <a:off x="4840168" y="3971584"/>
              <a:ext cx="522572" cy="522572"/>
            </a:xfrm>
            <a:prstGeom prst="ellipse">
              <a:avLst/>
            </a:prstGeom>
            <a:solidFill>
              <a:srgbClr val="EEEEEE"/>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nvGrpSpPr>
            <p:cNvPr id="183" name="组合 137"/>
            <p:cNvGrpSpPr/>
            <p:nvPr/>
          </p:nvGrpSpPr>
          <p:grpSpPr>
            <a:xfrm>
              <a:off x="4981489" y="4078661"/>
              <a:ext cx="239931" cy="308418"/>
              <a:chOff x="731016" y="1671338"/>
              <a:chExt cx="366231" cy="470769"/>
            </a:xfrm>
            <a:solidFill>
              <a:srgbClr val="B91F38"/>
            </a:solidFill>
          </p:grpSpPr>
          <p:sp>
            <p:nvSpPr>
              <p:cNvPr id="184" name="Freeform 108"/>
              <p:cNvSpPr>
                <a:spLocks/>
              </p:cNvSpPr>
              <p:nvPr/>
            </p:nvSpPr>
            <p:spPr bwMode="auto">
              <a:xfrm flipH="1">
                <a:off x="731016" y="2089492"/>
                <a:ext cx="51922"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A81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zh-CN" altLang="en-US" sz="2400">
                  <a:solidFill>
                    <a:sysClr val="windowText" lastClr="000000"/>
                  </a:solidFill>
                  <a:latin typeface="Calibri"/>
                  <a:ea typeface="宋体"/>
                </a:endParaRPr>
              </a:p>
            </p:txBody>
          </p:sp>
          <p:sp>
            <p:nvSpPr>
              <p:cNvPr id="185" name="Freeform 109"/>
              <p:cNvSpPr>
                <a:spLocks noEditPoints="1"/>
              </p:cNvSpPr>
              <p:nvPr/>
            </p:nvSpPr>
            <p:spPr bwMode="auto">
              <a:xfrm flipH="1">
                <a:off x="731016" y="1671338"/>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A81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zh-CN" altLang="en-US" sz="2400">
                  <a:solidFill>
                    <a:sysClr val="windowText" lastClr="000000"/>
                  </a:solidFill>
                  <a:latin typeface="Calibri"/>
                  <a:ea typeface="宋体"/>
                </a:endParaRPr>
              </a:p>
            </p:txBody>
          </p:sp>
          <p:sp>
            <p:nvSpPr>
              <p:cNvPr id="186" name="Rectangle 110"/>
              <p:cNvSpPr>
                <a:spLocks noChangeArrowheads="1"/>
              </p:cNvSpPr>
              <p:nvPr/>
            </p:nvSpPr>
            <p:spPr bwMode="auto">
              <a:xfrm flipH="1">
                <a:off x="731016" y="1937200"/>
                <a:ext cx="51922" cy="51924"/>
              </a:xfrm>
              <a:prstGeom prst="rect">
                <a:avLst/>
              </a:prstGeom>
              <a:solidFill>
                <a:srgbClr val="FA81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zh-CN" altLang="en-US" sz="2400">
                  <a:solidFill>
                    <a:sysClr val="windowText" lastClr="000000"/>
                  </a:solidFill>
                  <a:latin typeface="Calibri"/>
                  <a:ea typeface="宋体"/>
                </a:endParaRPr>
              </a:p>
            </p:txBody>
          </p:sp>
          <p:sp>
            <p:nvSpPr>
              <p:cNvPr id="187" name="Rectangle 111"/>
              <p:cNvSpPr>
                <a:spLocks noChangeArrowheads="1"/>
              </p:cNvSpPr>
              <p:nvPr/>
            </p:nvSpPr>
            <p:spPr bwMode="auto">
              <a:xfrm flipH="1">
                <a:off x="731016" y="2013001"/>
                <a:ext cx="51922" cy="52615"/>
              </a:xfrm>
              <a:prstGeom prst="rect">
                <a:avLst/>
              </a:prstGeom>
              <a:solidFill>
                <a:srgbClr val="FA81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zh-CN" altLang="en-US" sz="2400">
                  <a:solidFill>
                    <a:sysClr val="windowText" lastClr="000000"/>
                  </a:solidFill>
                  <a:latin typeface="Calibri"/>
                  <a:ea typeface="宋体"/>
                </a:endParaRPr>
              </a:p>
            </p:txBody>
          </p:sp>
        </p:grpSp>
      </p:grpSp>
      <p:grpSp>
        <p:nvGrpSpPr>
          <p:cNvPr id="188" name="组合 187"/>
          <p:cNvGrpSpPr/>
          <p:nvPr/>
        </p:nvGrpSpPr>
        <p:grpSpPr>
          <a:xfrm>
            <a:off x="5193863" y="2214555"/>
            <a:ext cx="1287185" cy="1287185"/>
            <a:chOff x="6494501" y="4230044"/>
            <a:chExt cx="696763" cy="696763"/>
          </a:xfrm>
        </p:grpSpPr>
        <p:sp>
          <p:nvSpPr>
            <p:cNvPr id="189" name="椭圆 188"/>
            <p:cNvSpPr/>
            <p:nvPr/>
          </p:nvSpPr>
          <p:spPr>
            <a:xfrm>
              <a:off x="6494501" y="4230044"/>
              <a:ext cx="696763" cy="696763"/>
            </a:xfrm>
            <a:prstGeom prst="ellipse">
              <a:avLst/>
            </a:prstGeom>
            <a:solidFill>
              <a:srgbClr val="EEEEEE"/>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190" name="任意多边形 189"/>
            <p:cNvSpPr>
              <a:spLocks/>
            </p:cNvSpPr>
            <p:nvPr/>
          </p:nvSpPr>
          <p:spPr bwMode="auto">
            <a:xfrm>
              <a:off x="6609467" y="4389660"/>
              <a:ext cx="488930" cy="374848"/>
            </a:xfrm>
            <a:custGeom>
              <a:avLst/>
              <a:gdLst>
                <a:gd name="connsiteX0" fmla="*/ 14829 w 563476"/>
                <a:gd name="connsiteY0" fmla="*/ 416347 h 432000"/>
                <a:gd name="connsiteX1" fmla="*/ 556062 w 563476"/>
                <a:gd name="connsiteY1" fmla="*/ 416347 h 432000"/>
                <a:gd name="connsiteX2" fmla="*/ 563476 w 563476"/>
                <a:gd name="connsiteY2" fmla="*/ 424174 h 432000"/>
                <a:gd name="connsiteX3" fmla="*/ 556062 w 563476"/>
                <a:gd name="connsiteY3" fmla="*/ 432000 h 432000"/>
                <a:gd name="connsiteX4" fmla="*/ 14829 w 563476"/>
                <a:gd name="connsiteY4" fmla="*/ 432000 h 432000"/>
                <a:gd name="connsiteX5" fmla="*/ 0 w 563476"/>
                <a:gd name="connsiteY5" fmla="*/ 424174 h 432000"/>
                <a:gd name="connsiteX6" fmla="*/ 14829 w 563476"/>
                <a:gd name="connsiteY6" fmla="*/ 416347 h 432000"/>
                <a:gd name="connsiteX7" fmla="*/ 428869 w 563476"/>
                <a:gd name="connsiteY7" fmla="*/ 200347 h 432000"/>
                <a:gd name="connsiteX8" fmla="*/ 510260 w 563476"/>
                <a:gd name="connsiteY8" fmla="*/ 200347 h 432000"/>
                <a:gd name="connsiteX9" fmla="*/ 510260 w 563476"/>
                <a:gd name="connsiteY9" fmla="*/ 372521 h 432000"/>
                <a:gd name="connsiteX10" fmla="*/ 428869 w 563476"/>
                <a:gd name="connsiteY10" fmla="*/ 372521 h 432000"/>
                <a:gd name="connsiteX11" fmla="*/ 303652 w 563476"/>
                <a:gd name="connsiteY11" fmla="*/ 118956 h 432000"/>
                <a:gd name="connsiteX12" fmla="*/ 385043 w 563476"/>
                <a:gd name="connsiteY12" fmla="*/ 118956 h 432000"/>
                <a:gd name="connsiteX13" fmla="*/ 385043 w 563476"/>
                <a:gd name="connsiteY13" fmla="*/ 372521 h 432000"/>
                <a:gd name="connsiteX14" fmla="*/ 303652 w 563476"/>
                <a:gd name="connsiteY14" fmla="*/ 372521 h 432000"/>
                <a:gd name="connsiteX15" fmla="*/ 72001 w 563476"/>
                <a:gd name="connsiteY15" fmla="*/ 97044 h 432000"/>
                <a:gd name="connsiteX16" fmla="*/ 153392 w 563476"/>
                <a:gd name="connsiteY16" fmla="*/ 97044 h 432000"/>
                <a:gd name="connsiteX17" fmla="*/ 153392 w 563476"/>
                <a:gd name="connsiteY17" fmla="*/ 372521 h 432000"/>
                <a:gd name="connsiteX18" fmla="*/ 72001 w 563476"/>
                <a:gd name="connsiteY18" fmla="*/ 372521 h 432000"/>
                <a:gd name="connsiteX19" fmla="*/ 190957 w 563476"/>
                <a:gd name="connsiteY19" fmla="*/ 0 h 432000"/>
                <a:gd name="connsiteX20" fmla="*/ 272348 w 563476"/>
                <a:gd name="connsiteY20" fmla="*/ 0 h 432000"/>
                <a:gd name="connsiteX21" fmla="*/ 272348 w 563476"/>
                <a:gd name="connsiteY21" fmla="*/ 372521 h 432000"/>
                <a:gd name="connsiteX22" fmla="*/ 190957 w 563476"/>
                <a:gd name="connsiteY22" fmla="*/ 372521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476" h="432000">
                  <a:moveTo>
                    <a:pt x="14829" y="416347"/>
                  </a:moveTo>
                  <a:cubicBezTo>
                    <a:pt x="556062" y="416347"/>
                    <a:pt x="556062" y="416347"/>
                    <a:pt x="556062" y="416347"/>
                  </a:cubicBezTo>
                  <a:cubicBezTo>
                    <a:pt x="556062" y="416347"/>
                    <a:pt x="563476" y="416347"/>
                    <a:pt x="563476" y="424174"/>
                  </a:cubicBezTo>
                  <a:cubicBezTo>
                    <a:pt x="563476" y="432000"/>
                    <a:pt x="556062" y="432000"/>
                    <a:pt x="556062" y="432000"/>
                  </a:cubicBezTo>
                  <a:lnTo>
                    <a:pt x="14829" y="432000"/>
                  </a:lnTo>
                  <a:cubicBezTo>
                    <a:pt x="7414" y="432000"/>
                    <a:pt x="0" y="432000"/>
                    <a:pt x="0" y="424174"/>
                  </a:cubicBezTo>
                  <a:cubicBezTo>
                    <a:pt x="0" y="416347"/>
                    <a:pt x="7414" y="416347"/>
                    <a:pt x="14829" y="416347"/>
                  </a:cubicBezTo>
                  <a:close/>
                  <a:moveTo>
                    <a:pt x="428869" y="200347"/>
                  </a:moveTo>
                  <a:lnTo>
                    <a:pt x="510260" y="200347"/>
                  </a:lnTo>
                  <a:lnTo>
                    <a:pt x="510260" y="372521"/>
                  </a:lnTo>
                  <a:lnTo>
                    <a:pt x="428869" y="372521"/>
                  </a:lnTo>
                  <a:close/>
                  <a:moveTo>
                    <a:pt x="303652" y="118956"/>
                  </a:moveTo>
                  <a:lnTo>
                    <a:pt x="385043" y="118956"/>
                  </a:lnTo>
                  <a:lnTo>
                    <a:pt x="385043" y="372521"/>
                  </a:lnTo>
                  <a:lnTo>
                    <a:pt x="303652" y="372521"/>
                  </a:lnTo>
                  <a:close/>
                  <a:moveTo>
                    <a:pt x="72001" y="97044"/>
                  </a:moveTo>
                  <a:lnTo>
                    <a:pt x="153392" y="97044"/>
                  </a:lnTo>
                  <a:lnTo>
                    <a:pt x="153392" y="372521"/>
                  </a:lnTo>
                  <a:lnTo>
                    <a:pt x="72001" y="372521"/>
                  </a:lnTo>
                  <a:close/>
                  <a:moveTo>
                    <a:pt x="190957" y="0"/>
                  </a:moveTo>
                  <a:lnTo>
                    <a:pt x="272348" y="0"/>
                  </a:lnTo>
                  <a:lnTo>
                    <a:pt x="272348" y="372521"/>
                  </a:lnTo>
                  <a:lnTo>
                    <a:pt x="190957" y="372521"/>
                  </a:lnTo>
                  <a:close/>
                </a:path>
              </a:pathLst>
            </a:custGeom>
            <a:solidFill>
              <a:srgbClr val="C1D842"/>
            </a:solidFill>
            <a:ln>
              <a:noFill/>
            </a:ln>
            <a:extLst/>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191" name="组合 190"/>
          <p:cNvGrpSpPr/>
          <p:nvPr/>
        </p:nvGrpSpPr>
        <p:grpSpPr>
          <a:xfrm>
            <a:off x="10327434" y="2214555"/>
            <a:ext cx="1287185" cy="1287185"/>
            <a:chOff x="9881420" y="2714620"/>
            <a:chExt cx="784512" cy="784512"/>
          </a:xfrm>
        </p:grpSpPr>
        <p:sp>
          <p:nvSpPr>
            <p:cNvPr id="192" name="椭圆 191"/>
            <p:cNvSpPr/>
            <p:nvPr/>
          </p:nvSpPr>
          <p:spPr>
            <a:xfrm>
              <a:off x="9881420" y="2714620"/>
              <a:ext cx="784512" cy="784512"/>
            </a:xfrm>
            <a:prstGeom prst="ellipse">
              <a:avLst/>
            </a:prstGeom>
            <a:solidFill>
              <a:srgbClr val="EEEEEE"/>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193" name="Freeform 9"/>
            <p:cNvSpPr>
              <a:spLocks noEditPoints="1"/>
            </p:cNvSpPr>
            <p:nvPr/>
          </p:nvSpPr>
          <p:spPr bwMode="auto">
            <a:xfrm>
              <a:off x="10009309" y="2843474"/>
              <a:ext cx="528735" cy="526804"/>
            </a:xfrm>
            <a:custGeom>
              <a:avLst/>
              <a:gdLst>
                <a:gd name="T0" fmla="*/ 86 w 116"/>
                <a:gd name="T1" fmla="*/ 17 h 116"/>
                <a:gd name="T2" fmla="*/ 8 w 116"/>
                <a:gd name="T3" fmla="*/ 45 h 116"/>
                <a:gd name="T4" fmla="*/ 11 w 116"/>
                <a:gd name="T5" fmla="*/ 50 h 116"/>
                <a:gd name="T6" fmla="*/ 12 w 116"/>
                <a:gd name="T7" fmla="*/ 59 h 116"/>
                <a:gd name="T8" fmla="*/ 16 w 116"/>
                <a:gd name="T9" fmla="*/ 69 h 116"/>
                <a:gd name="T10" fmla="*/ 20 w 116"/>
                <a:gd name="T11" fmla="*/ 77 h 116"/>
                <a:gd name="T12" fmla="*/ 24 w 116"/>
                <a:gd name="T13" fmla="*/ 83 h 116"/>
                <a:gd name="T14" fmla="*/ 27 w 116"/>
                <a:gd name="T15" fmla="*/ 98 h 116"/>
                <a:gd name="T16" fmla="*/ 33 w 116"/>
                <a:gd name="T17" fmla="*/ 105 h 116"/>
                <a:gd name="T18" fmla="*/ 34 w 116"/>
                <a:gd name="T19" fmla="*/ 101 h 116"/>
                <a:gd name="T20" fmla="*/ 37 w 116"/>
                <a:gd name="T21" fmla="*/ 93 h 116"/>
                <a:gd name="T22" fmla="*/ 41 w 116"/>
                <a:gd name="T23" fmla="*/ 83 h 116"/>
                <a:gd name="T24" fmla="*/ 49 w 116"/>
                <a:gd name="T25" fmla="*/ 73 h 116"/>
                <a:gd name="T26" fmla="*/ 53 w 116"/>
                <a:gd name="T27" fmla="*/ 66 h 116"/>
                <a:gd name="T28" fmla="*/ 45 w 116"/>
                <a:gd name="T29" fmla="*/ 61 h 116"/>
                <a:gd name="T30" fmla="*/ 38 w 116"/>
                <a:gd name="T31" fmla="*/ 58 h 116"/>
                <a:gd name="T32" fmla="*/ 33 w 116"/>
                <a:gd name="T33" fmla="*/ 51 h 116"/>
                <a:gd name="T34" fmla="*/ 25 w 116"/>
                <a:gd name="T35" fmla="*/ 47 h 116"/>
                <a:gd name="T36" fmla="*/ 17 w 116"/>
                <a:gd name="T37" fmla="*/ 49 h 116"/>
                <a:gd name="T38" fmla="*/ 13 w 116"/>
                <a:gd name="T39" fmla="*/ 44 h 116"/>
                <a:gd name="T40" fmla="*/ 12 w 116"/>
                <a:gd name="T41" fmla="*/ 37 h 116"/>
                <a:gd name="T42" fmla="*/ 8 w 116"/>
                <a:gd name="T43" fmla="*/ 37 h 116"/>
                <a:gd name="T44" fmla="*/ 12 w 116"/>
                <a:gd name="T45" fmla="*/ 30 h 116"/>
                <a:gd name="T46" fmla="*/ 18 w 116"/>
                <a:gd name="T47" fmla="*/ 30 h 116"/>
                <a:gd name="T48" fmla="*/ 24 w 116"/>
                <a:gd name="T49" fmla="*/ 25 h 116"/>
                <a:gd name="T50" fmla="*/ 30 w 116"/>
                <a:gd name="T51" fmla="*/ 18 h 116"/>
                <a:gd name="T52" fmla="*/ 32 w 116"/>
                <a:gd name="T53" fmla="*/ 15 h 116"/>
                <a:gd name="T54" fmla="*/ 42 w 116"/>
                <a:gd name="T55" fmla="*/ 12 h 116"/>
                <a:gd name="T56" fmla="*/ 34 w 116"/>
                <a:gd name="T57" fmla="*/ 8 h 116"/>
                <a:gd name="T58" fmla="*/ 32 w 116"/>
                <a:gd name="T59" fmla="*/ 8 h 116"/>
                <a:gd name="T60" fmla="*/ 49 w 116"/>
                <a:gd name="T61" fmla="*/ 2 h 116"/>
                <a:gd name="T62" fmla="*/ 56 w 116"/>
                <a:gd name="T63" fmla="*/ 5 h 116"/>
                <a:gd name="T64" fmla="*/ 82 w 116"/>
                <a:gd name="T65" fmla="*/ 6 h 116"/>
                <a:gd name="T66" fmla="*/ 79 w 116"/>
                <a:gd name="T67" fmla="*/ 11 h 116"/>
                <a:gd name="T68" fmla="*/ 85 w 116"/>
                <a:gd name="T69" fmla="*/ 19 h 116"/>
                <a:gd name="T70" fmla="*/ 89 w 116"/>
                <a:gd name="T71" fmla="*/ 19 h 116"/>
                <a:gd name="T72" fmla="*/ 93 w 116"/>
                <a:gd name="T73" fmla="*/ 17 h 116"/>
                <a:gd name="T74" fmla="*/ 97 w 116"/>
                <a:gd name="T75" fmla="*/ 23 h 116"/>
                <a:gd name="T76" fmla="*/ 101 w 116"/>
                <a:gd name="T77" fmla="*/ 27 h 116"/>
                <a:gd name="T78" fmla="*/ 95 w 116"/>
                <a:gd name="T79" fmla="*/ 27 h 116"/>
                <a:gd name="T80" fmla="*/ 89 w 116"/>
                <a:gd name="T81" fmla="*/ 25 h 116"/>
                <a:gd name="T82" fmla="*/ 81 w 116"/>
                <a:gd name="T83" fmla="*/ 24 h 116"/>
                <a:gd name="T84" fmla="*/ 74 w 116"/>
                <a:gd name="T85" fmla="*/ 30 h 116"/>
                <a:gd name="T86" fmla="*/ 70 w 116"/>
                <a:gd name="T87" fmla="*/ 39 h 116"/>
                <a:gd name="T88" fmla="*/ 73 w 116"/>
                <a:gd name="T89" fmla="*/ 50 h 116"/>
                <a:gd name="T90" fmla="*/ 82 w 116"/>
                <a:gd name="T91" fmla="*/ 53 h 116"/>
                <a:gd name="T92" fmla="*/ 91 w 116"/>
                <a:gd name="T93" fmla="*/ 53 h 116"/>
                <a:gd name="T94" fmla="*/ 95 w 116"/>
                <a:gd name="T95" fmla="*/ 61 h 116"/>
                <a:gd name="T96" fmla="*/ 96 w 116"/>
                <a:gd name="T97" fmla="*/ 71 h 116"/>
                <a:gd name="T98" fmla="*/ 95 w 116"/>
                <a:gd name="T99" fmla="*/ 81 h 116"/>
                <a:gd name="T100" fmla="*/ 100 w 116"/>
                <a:gd name="T101" fmla="*/ 90 h 116"/>
                <a:gd name="T102" fmla="*/ 107 w 116"/>
                <a:gd name="T103" fmla="*/ 82 h 116"/>
                <a:gd name="T104" fmla="*/ 112 w 116"/>
                <a:gd name="T105" fmla="*/ 69 h 116"/>
                <a:gd name="T106" fmla="*/ 114 w 116"/>
                <a:gd name="T107" fmla="*/ 53 h 116"/>
                <a:gd name="T108" fmla="*/ 109 w 116"/>
                <a:gd name="T109" fmla="*/ 39 h 116"/>
                <a:gd name="T110" fmla="*/ 105 w 116"/>
                <a:gd name="T111" fmla="*/ 32 h 116"/>
                <a:gd name="T112" fmla="*/ 111 w 116"/>
                <a:gd name="T113" fmla="*/ 41 h 116"/>
                <a:gd name="T114" fmla="*/ 79 w 116"/>
                <a:gd name="T115" fmla="*/ 10 h 116"/>
                <a:gd name="T116" fmla="*/ 75 w 116"/>
                <a:gd name="T117" fmla="*/ 5 h 116"/>
                <a:gd name="T118" fmla="*/ 76 w 116"/>
                <a:gd name="T119" fmla="*/ 9 h 116"/>
                <a:gd name="T120" fmla="*/ 73 w 116"/>
                <a:gd name="T121" fmla="*/ 4 h 116"/>
                <a:gd name="T122" fmla="*/ 109 w 116"/>
                <a:gd name="T1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116">
                  <a:moveTo>
                    <a:pt x="6" y="33"/>
                  </a:moveTo>
                  <a:cubicBezTo>
                    <a:pt x="6" y="33"/>
                    <a:pt x="6" y="33"/>
                    <a:pt x="6" y="33"/>
                  </a:cubicBezTo>
                  <a:cubicBezTo>
                    <a:pt x="6" y="33"/>
                    <a:pt x="6" y="33"/>
                    <a:pt x="5" y="34"/>
                  </a:cubicBezTo>
                  <a:cubicBezTo>
                    <a:pt x="6" y="34"/>
                    <a:pt x="6" y="34"/>
                    <a:pt x="6" y="34"/>
                  </a:cubicBezTo>
                  <a:cubicBezTo>
                    <a:pt x="6" y="34"/>
                    <a:pt x="6" y="34"/>
                    <a:pt x="6" y="34"/>
                  </a:cubicBezTo>
                  <a:cubicBezTo>
                    <a:pt x="6" y="34"/>
                    <a:pt x="6" y="34"/>
                    <a:pt x="6" y="33"/>
                  </a:cubicBezTo>
                  <a:close/>
                  <a:moveTo>
                    <a:pt x="5" y="35"/>
                  </a:moveTo>
                  <a:cubicBezTo>
                    <a:pt x="5" y="35"/>
                    <a:pt x="5" y="35"/>
                    <a:pt x="5" y="35"/>
                  </a:cubicBezTo>
                  <a:cubicBezTo>
                    <a:pt x="5" y="35"/>
                    <a:pt x="5" y="34"/>
                    <a:pt x="5" y="34"/>
                  </a:cubicBezTo>
                  <a:cubicBezTo>
                    <a:pt x="5" y="34"/>
                    <a:pt x="5" y="34"/>
                    <a:pt x="5" y="34"/>
                  </a:cubicBezTo>
                  <a:cubicBezTo>
                    <a:pt x="5" y="34"/>
                    <a:pt x="5" y="34"/>
                    <a:pt x="5" y="35"/>
                  </a:cubicBezTo>
                  <a:cubicBezTo>
                    <a:pt x="5" y="35"/>
                    <a:pt x="5" y="35"/>
                    <a:pt x="5" y="35"/>
                  </a:cubicBezTo>
                  <a:close/>
                  <a:moveTo>
                    <a:pt x="88" y="18"/>
                  </a:moveTo>
                  <a:cubicBezTo>
                    <a:pt x="88" y="18"/>
                    <a:pt x="88" y="18"/>
                    <a:pt x="88" y="18"/>
                  </a:cubicBezTo>
                  <a:cubicBezTo>
                    <a:pt x="88" y="18"/>
                    <a:pt x="88" y="18"/>
                    <a:pt x="88" y="18"/>
                  </a:cubicBezTo>
                  <a:cubicBezTo>
                    <a:pt x="88" y="18"/>
                    <a:pt x="88" y="18"/>
                    <a:pt x="88" y="18"/>
                  </a:cubicBezTo>
                  <a:cubicBezTo>
                    <a:pt x="88" y="18"/>
                    <a:pt x="88" y="18"/>
                    <a:pt x="88" y="18"/>
                  </a:cubicBezTo>
                  <a:cubicBezTo>
                    <a:pt x="88" y="17"/>
                    <a:pt x="87" y="17"/>
                    <a:pt x="87" y="17"/>
                  </a:cubicBezTo>
                  <a:cubicBezTo>
                    <a:pt x="87" y="17"/>
                    <a:pt x="87" y="17"/>
                    <a:pt x="87" y="17"/>
                  </a:cubicBezTo>
                  <a:cubicBezTo>
                    <a:pt x="87" y="17"/>
                    <a:pt x="87" y="17"/>
                    <a:pt x="87" y="17"/>
                  </a:cubicBezTo>
                  <a:cubicBezTo>
                    <a:pt x="86" y="17"/>
                    <a:pt x="86" y="17"/>
                    <a:pt x="86" y="17"/>
                  </a:cubicBezTo>
                  <a:cubicBezTo>
                    <a:pt x="86" y="17"/>
                    <a:pt x="86" y="17"/>
                    <a:pt x="86" y="17"/>
                  </a:cubicBezTo>
                  <a:cubicBezTo>
                    <a:pt x="86" y="16"/>
                    <a:pt x="86" y="16"/>
                    <a:pt x="86" y="16"/>
                  </a:cubicBezTo>
                  <a:cubicBezTo>
                    <a:pt x="86" y="16"/>
                    <a:pt x="86" y="16"/>
                    <a:pt x="86" y="16"/>
                  </a:cubicBezTo>
                  <a:cubicBezTo>
                    <a:pt x="86" y="16"/>
                    <a:pt x="86" y="16"/>
                    <a:pt x="85" y="16"/>
                  </a:cubicBezTo>
                  <a:cubicBezTo>
                    <a:pt x="85" y="16"/>
                    <a:pt x="85" y="16"/>
                    <a:pt x="85" y="16"/>
                  </a:cubicBezTo>
                  <a:cubicBezTo>
                    <a:pt x="85" y="16"/>
                    <a:pt x="85" y="16"/>
                    <a:pt x="85" y="16"/>
                  </a:cubicBezTo>
                  <a:cubicBezTo>
                    <a:pt x="86" y="17"/>
                    <a:pt x="86" y="17"/>
                    <a:pt x="86" y="17"/>
                  </a:cubicBezTo>
                  <a:cubicBezTo>
                    <a:pt x="87" y="17"/>
                    <a:pt x="87" y="17"/>
                    <a:pt x="87" y="17"/>
                  </a:cubicBezTo>
                  <a:cubicBezTo>
                    <a:pt x="87" y="18"/>
                    <a:pt x="87" y="18"/>
                    <a:pt x="87" y="18"/>
                  </a:cubicBezTo>
                  <a:cubicBezTo>
                    <a:pt x="86" y="18"/>
                    <a:pt x="87" y="18"/>
                    <a:pt x="87" y="18"/>
                  </a:cubicBezTo>
                  <a:cubicBezTo>
                    <a:pt x="87" y="18"/>
                    <a:pt x="87" y="18"/>
                    <a:pt x="87" y="18"/>
                  </a:cubicBezTo>
                  <a:cubicBezTo>
                    <a:pt x="87" y="18"/>
                    <a:pt x="87" y="18"/>
                    <a:pt x="87" y="18"/>
                  </a:cubicBezTo>
                  <a:cubicBezTo>
                    <a:pt x="87" y="18"/>
                    <a:pt x="87" y="18"/>
                    <a:pt x="87" y="18"/>
                  </a:cubicBezTo>
                  <a:cubicBezTo>
                    <a:pt x="88" y="18"/>
                    <a:pt x="88" y="18"/>
                    <a:pt x="88" y="18"/>
                  </a:cubicBezTo>
                  <a:cubicBezTo>
                    <a:pt x="88" y="18"/>
                    <a:pt x="88" y="18"/>
                    <a:pt x="88" y="18"/>
                  </a:cubicBezTo>
                  <a:cubicBezTo>
                    <a:pt x="88" y="18"/>
                    <a:pt x="88" y="18"/>
                    <a:pt x="88" y="18"/>
                  </a:cubicBezTo>
                  <a:close/>
                  <a:moveTo>
                    <a:pt x="112" y="37"/>
                  </a:moveTo>
                  <a:cubicBezTo>
                    <a:pt x="114" y="44"/>
                    <a:pt x="116" y="51"/>
                    <a:pt x="116" y="58"/>
                  </a:cubicBezTo>
                  <a:cubicBezTo>
                    <a:pt x="116" y="90"/>
                    <a:pt x="90" y="116"/>
                    <a:pt x="58" y="116"/>
                  </a:cubicBezTo>
                  <a:cubicBezTo>
                    <a:pt x="26" y="116"/>
                    <a:pt x="0" y="90"/>
                    <a:pt x="0" y="58"/>
                  </a:cubicBezTo>
                  <a:cubicBezTo>
                    <a:pt x="0" y="50"/>
                    <a:pt x="2" y="42"/>
                    <a:pt x="5" y="35"/>
                  </a:cubicBezTo>
                  <a:cubicBezTo>
                    <a:pt x="5" y="42"/>
                    <a:pt x="5" y="42"/>
                    <a:pt x="5" y="42"/>
                  </a:cubicBezTo>
                  <a:cubicBezTo>
                    <a:pt x="5" y="42"/>
                    <a:pt x="5" y="42"/>
                    <a:pt x="5" y="42"/>
                  </a:cubicBezTo>
                  <a:cubicBezTo>
                    <a:pt x="5" y="42"/>
                    <a:pt x="5" y="42"/>
                    <a:pt x="5" y="42"/>
                  </a:cubicBezTo>
                  <a:cubicBezTo>
                    <a:pt x="5" y="42"/>
                    <a:pt x="5" y="42"/>
                    <a:pt x="5" y="42"/>
                  </a:cubicBezTo>
                  <a:cubicBezTo>
                    <a:pt x="6" y="42"/>
                    <a:pt x="6" y="42"/>
                    <a:pt x="6" y="42"/>
                  </a:cubicBezTo>
                  <a:cubicBezTo>
                    <a:pt x="6" y="43"/>
                    <a:pt x="6" y="43"/>
                    <a:pt x="6" y="43"/>
                  </a:cubicBezTo>
                  <a:cubicBezTo>
                    <a:pt x="6" y="43"/>
                    <a:pt x="7" y="43"/>
                    <a:pt x="7" y="43"/>
                  </a:cubicBezTo>
                  <a:cubicBezTo>
                    <a:pt x="7" y="43"/>
                    <a:pt x="7" y="43"/>
                    <a:pt x="7" y="43"/>
                  </a:cubicBezTo>
                  <a:cubicBezTo>
                    <a:pt x="7" y="43"/>
                    <a:pt x="7" y="43"/>
                    <a:pt x="7" y="43"/>
                  </a:cubicBezTo>
                  <a:cubicBezTo>
                    <a:pt x="7" y="43"/>
                    <a:pt x="7" y="43"/>
                    <a:pt x="7" y="43"/>
                  </a:cubicBezTo>
                  <a:cubicBezTo>
                    <a:pt x="7" y="43"/>
                    <a:pt x="7" y="44"/>
                    <a:pt x="7" y="44"/>
                  </a:cubicBezTo>
                  <a:cubicBezTo>
                    <a:pt x="7" y="44"/>
                    <a:pt x="7" y="44"/>
                    <a:pt x="7" y="44"/>
                  </a:cubicBezTo>
                  <a:cubicBezTo>
                    <a:pt x="8" y="44"/>
                    <a:pt x="8" y="44"/>
                    <a:pt x="8" y="45"/>
                  </a:cubicBezTo>
                  <a:cubicBezTo>
                    <a:pt x="8" y="45"/>
                    <a:pt x="8" y="45"/>
                    <a:pt x="8" y="45"/>
                  </a:cubicBezTo>
                  <a:cubicBezTo>
                    <a:pt x="8" y="45"/>
                    <a:pt x="8" y="45"/>
                    <a:pt x="8" y="45"/>
                  </a:cubicBezTo>
                  <a:cubicBezTo>
                    <a:pt x="8" y="45"/>
                    <a:pt x="8" y="45"/>
                    <a:pt x="8" y="45"/>
                  </a:cubicBezTo>
                  <a:cubicBezTo>
                    <a:pt x="8" y="45"/>
                    <a:pt x="8"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10" y="46"/>
                    <a:pt x="10" y="46"/>
                    <a:pt x="10" y="46"/>
                  </a:cubicBezTo>
                  <a:cubicBezTo>
                    <a:pt x="10" y="46"/>
                    <a:pt x="10" y="46"/>
                    <a:pt x="10" y="46"/>
                  </a:cubicBezTo>
                  <a:cubicBezTo>
                    <a:pt x="10" y="46"/>
                    <a:pt x="10" y="46"/>
                    <a:pt x="10" y="46"/>
                  </a:cubicBezTo>
                  <a:cubicBezTo>
                    <a:pt x="10" y="46"/>
                    <a:pt x="10" y="46"/>
                    <a:pt x="10" y="47"/>
                  </a:cubicBezTo>
                  <a:cubicBezTo>
                    <a:pt x="10" y="47"/>
                    <a:pt x="10" y="47"/>
                    <a:pt x="10" y="47"/>
                  </a:cubicBezTo>
                  <a:cubicBezTo>
                    <a:pt x="10" y="47"/>
                    <a:pt x="10" y="47"/>
                    <a:pt x="10" y="47"/>
                  </a:cubicBezTo>
                  <a:cubicBezTo>
                    <a:pt x="10" y="47"/>
                    <a:pt x="10" y="47"/>
                    <a:pt x="10" y="47"/>
                  </a:cubicBezTo>
                  <a:cubicBezTo>
                    <a:pt x="11" y="47"/>
                    <a:pt x="11" y="47"/>
                    <a:pt x="11" y="47"/>
                  </a:cubicBezTo>
                  <a:cubicBezTo>
                    <a:pt x="11" y="47"/>
                    <a:pt x="11" y="47"/>
                    <a:pt x="11" y="47"/>
                  </a:cubicBezTo>
                  <a:cubicBezTo>
                    <a:pt x="11" y="48"/>
                    <a:pt x="11" y="48"/>
                    <a:pt x="11" y="48"/>
                  </a:cubicBezTo>
                  <a:cubicBezTo>
                    <a:pt x="11" y="48"/>
                    <a:pt x="11" y="49"/>
                    <a:pt x="11" y="49"/>
                  </a:cubicBezTo>
                  <a:cubicBezTo>
                    <a:pt x="11" y="49"/>
                    <a:pt x="11" y="49"/>
                    <a:pt x="11" y="49"/>
                  </a:cubicBezTo>
                  <a:cubicBezTo>
                    <a:pt x="11" y="49"/>
                    <a:pt x="11" y="49"/>
                    <a:pt x="11" y="49"/>
                  </a:cubicBezTo>
                  <a:cubicBezTo>
                    <a:pt x="11" y="49"/>
                    <a:pt x="11" y="49"/>
                    <a:pt x="11" y="49"/>
                  </a:cubicBezTo>
                  <a:cubicBezTo>
                    <a:pt x="11" y="50"/>
                    <a:pt x="11" y="50"/>
                    <a:pt x="11" y="50"/>
                  </a:cubicBezTo>
                  <a:cubicBezTo>
                    <a:pt x="11" y="50"/>
                    <a:pt x="11" y="50"/>
                    <a:pt x="11" y="50"/>
                  </a:cubicBezTo>
                  <a:cubicBezTo>
                    <a:pt x="11" y="50"/>
                    <a:pt x="11" y="50"/>
                    <a:pt x="11" y="50"/>
                  </a:cubicBezTo>
                  <a:cubicBezTo>
                    <a:pt x="11" y="50"/>
                    <a:pt x="11" y="50"/>
                    <a:pt x="11" y="50"/>
                  </a:cubicBezTo>
                  <a:cubicBezTo>
                    <a:pt x="11" y="50"/>
                    <a:pt x="11" y="50"/>
                    <a:pt x="11" y="50"/>
                  </a:cubicBezTo>
                  <a:cubicBezTo>
                    <a:pt x="13" y="50"/>
                    <a:pt x="13" y="50"/>
                    <a:pt x="13" y="50"/>
                  </a:cubicBezTo>
                  <a:cubicBezTo>
                    <a:pt x="13" y="50"/>
                    <a:pt x="13" y="50"/>
                    <a:pt x="13" y="50"/>
                  </a:cubicBezTo>
                  <a:cubicBezTo>
                    <a:pt x="13" y="50"/>
                    <a:pt x="13" y="50"/>
                    <a:pt x="13" y="50"/>
                  </a:cubicBezTo>
                  <a:cubicBezTo>
                    <a:pt x="13" y="50"/>
                    <a:pt x="13" y="50"/>
                    <a:pt x="13" y="50"/>
                  </a:cubicBezTo>
                  <a:cubicBezTo>
                    <a:pt x="13" y="51"/>
                    <a:pt x="13" y="51"/>
                    <a:pt x="13" y="51"/>
                  </a:cubicBezTo>
                  <a:cubicBezTo>
                    <a:pt x="13" y="51"/>
                    <a:pt x="14" y="51"/>
                    <a:pt x="14" y="51"/>
                  </a:cubicBezTo>
                  <a:cubicBezTo>
                    <a:pt x="14" y="51"/>
                    <a:pt x="14" y="52"/>
                    <a:pt x="14" y="52"/>
                  </a:cubicBezTo>
                  <a:cubicBezTo>
                    <a:pt x="14" y="52"/>
                    <a:pt x="14" y="52"/>
                    <a:pt x="14" y="52"/>
                  </a:cubicBezTo>
                  <a:cubicBezTo>
                    <a:pt x="14" y="52"/>
                    <a:pt x="14" y="53"/>
                    <a:pt x="14" y="53"/>
                  </a:cubicBezTo>
                  <a:cubicBezTo>
                    <a:pt x="14" y="53"/>
                    <a:pt x="14" y="53"/>
                    <a:pt x="14" y="53"/>
                  </a:cubicBezTo>
                  <a:cubicBezTo>
                    <a:pt x="14" y="53"/>
                    <a:pt x="14" y="53"/>
                    <a:pt x="14" y="53"/>
                  </a:cubicBezTo>
                  <a:cubicBezTo>
                    <a:pt x="15" y="53"/>
                    <a:pt x="15" y="53"/>
                    <a:pt x="15" y="54"/>
                  </a:cubicBezTo>
                  <a:cubicBezTo>
                    <a:pt x="15" y="54"/>
                    <a:pt x="15" y="54"/>
                    <a:pt x="14" y="54"/>
                  </a:cubicBezTo>
                  <a:cubicBezTo>
                    <a:pt x="14" y="54"/>
                    <a:pt x="14" y="54"/>
                    <a:pt x="14" y="54"/>
                  </a:cubicBezTo>
                  <a:cubicBezTo>
                    <a:pt x="14" y="56"/>
                    <a:pt x="14" y="56"/>
                    <a:pt x="14" y="56"/>
                  </a:cubicBezTo>
                  <a:cubicBezTo>
                    <a:pt x="14" y="56"/>
                    <a:pt x="14" y="56"/>
                    <a:pt x="14" y="56"/>
                  </a:cubicBezTo>
                  <a:cubicBezTo>
                    <a:pt x="14" y="56"/>
                    <a:pt x="14" y="56"/>
                    <a:pt x="14" y="56"/>
                  </a:cubicBezTo>
                  <a:cubicBezTo>
                    <a:pt x="13" y="56"/>
                    <a:pt x="13" y="56"/>
                    <a:pt x="13" y="56"/>
                  </a:cubicBezTo>
                  <a:cubicBezTo>
                    <a:pt x="13" y="57"/>
                    <a:pt x="13" y="57"/>
                    <a:pt x="13" y="57"/>
                  </a:cubicBezTo>
                  <a:cubicBezTo>
                    <a:pt x="13" y="57"/>
                    <a:pt x="13" y="57"/>
                    <a:pt x="13" y="57"/>
                  </a:cubicBezTo>
                  <a:cubicBezTo>
                    <a:pt x="13" y="57"/>
                    <a:pt x="13" y="57"/>
                    <a:pt x="13" y="57"/>
                  </a:cubicBezTo>
                  <a:cubicBezTo>
                    <a:pt x="13" y="58"/>
                    <a:pt x="13" y="58"/>
                    <a:pt x="13" y="58"/>
                  </a:cubicBezTo>
                  <a:cubicBezTo>
                    <a:pt x="13" y="58"/>
                    <a:pt x="13" y="58"/>
                    <a:pt x="13" y="58"/>
                  </a:cubicBezTo>
                  <a:cubicBezTo>
                    <a:pt x="13" y="58"/>
                    <a:pt x="13" y="58"/>
                    <a:pt x="13" y="58"/>
                  </a:cubicBezTo>
                  <a:cubicBezTo>
                    <a:pt x="12" y="58"/>
                    <a:pt x="12" y="58"/>
                    <a:pt x="12" y="58"/>
                  </a:cubicBezTo>
                  <a:cubicBezTo>
                    <a:pt x="12" y="59"/>
                    <a:pt x="12" y="59"/>
                    <a:pt x="12" y="59"/>
                  </a:cubicBezTo>
                  <a:cubicBezTo>
                    <a:pt x="12" y="59"/>
                    <a:pt x="12" y="59"/>
                    <a:pt x="12" y="59"/>
                  </a:cubicBezTo>
                  <a:cubicBezTo>
                    <a:pt x="12" y="60"/>
                    <a:pt x="12" y="60"/>
                    <a:pt x="13" y="60"/>
                  </a:cubicBezTo>
                  <a:cubicBezTo>
                    <a:pt x="13" y="60"/>
                    <a:pt x="13" y="60"/>
                    <a:pt x="13" y="60"/>
                  </a:cubicBezTo>
                  <a:cubicBezTo>
                    <a:pt x="13" y="60"/>
                    <a:pt x="13" y="60"/>
                    <a:pt x="13" y="60"/>
                  </a:cubicBezTo>
                  <a:cubicBezTo>
                    <a:pt x="13" y="61"/>
                    <a:pt x="13" y="61"/>
                    <a:pt x="13" y="61"/>
                  </a:cubicBezTo>
                  <a:cubicBezTo>
                    <a:pt x="12" y="61"/>
                    <a:pt x="12" y="61"/>
                    <a:pt x="12" y="61"/>
                  </a:cubicBezTo>
                  <a:cubicBezTo>
                    <a:pt x="12" y="61"/>
                    <a:pt x="12" y="61"/>
                    <a:pt x="12" y="61"/>
                  </a:cubicBezTo>
                  <a:cubicBezTo>
                    <a:pt x="12" y="61"/>
                    <a:pt x="12" y="62"/>
                    <a:pt x="12" y="62"/>
                  </a:cubicBezTo>
                  <a:cubicBezTo>
                    <a:pt x="12" y="62"/>
                    <a:pt x="12" y="62"/>
                    <a:pt x="12" y="62"/>
                  </a:cubicBezTo>
                  <a:cubicBezTo>
                    <a:pt x="12" y="62"/>
                    <a:pt x="12" y="62"/>
                    <a:pt x="12" y="62"/>
                  </a:cubicBezTo>
                  <a:cubicBezTo>
                    <a:pt x="12" y="63"/>
                    <a:pt x="12" y="63"/>
                    <a:pt x="12" y="63"/>
                  </a:cubicBezTo>
                  <a:cubicBezTo>
                    <a:pt x="12" y="63"/>
                    <a:pt x="12" y="63"/>
                    <a:pt x="12" y="63"/>
                  </a:cubicBezTo>
                  <a:cubicBezTo>
                    <a:pt x="12" y="64"/>
                    <a:pt x="12" y="64"/>
                    <a:pt x="12" y="64"/>
                  </a:cubicBezTo>
                  <a:cubicBezTo>
                    <a:pt x="12" y="64"/>
                    <a:pt x="13" y="64"/>
                    <a:pt x="13" y="65"/>
                  </a:cubicBezTo>
                  <a:cubicBezTo>
                    <a:pt x="13" y="65"/>
                    <a:pt x="13" y="65"/>
                    <a:pt x="14" y="66"/>
                  </a:cubicBezTo>
                  <a:cubicBezTo>
                    <a:pt x="14" y="66"/>
                    <a:pt x="14" y="66"/>
                    <a:pt x="14" y="66"/>
                  </a:cubicBezTo>
                  <a:cubicBezTo>
                    <a:pt x="14" y="66"/>
                    <a:pt x="14" y="67"/>
                    <a:pt x="14" y="67"/>
                  </a:cubicBezTo>
                  <a:cubicBezTo>
                    <a:pt x="14" y="67"/>
                    <a:pt x="14" y="67"/>
                    <a:pt x="14" y="67"/>
                  </a:cubicBezTo>
                  <a:cubicBezTo>
                    <a:pt x="14" y="67"/>
                    <a:pt x="14"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9"/>
                    <a:pt x="15" y="69"/>
                    <a:pt x="15" y="69"/>
                  </a:cubicBezTo>
                  <a:cubicBezTo>
                    <a:pt x="15" y="69"/>
                    <a:pt x="15" y="69"/>
                    <a:pt x="15" y="69"/>
                  </a:cubicBezTo>
                  <a:cubicBezTo>
                    <a:pt x="15" y="69"/>
                    <a:pt x="16" y="69"/>
                    <a:pt x="16" y="69"/>
                  </a:cubicBezTo>
                  <a:cubicBezTo>
                    <a:pt x="16" y="69"/>
                    <a:pt x="16" y="69"/>
                    <a:pt x="16" y="69"/>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1"/>
                    <a:pt x="16" y="71"/>
                  </a:cubicBezTo>
                  <a:cubicBezTo>
                    <a:pt x="16" y="72"/>
                    <a:pt x="16" y="72"/>
                    <a:pt x="16" y="72"/>
                  </a:cubicBezTo>
                  <a:cubicBezTo>
                    <a:pt x="16" y="72"/>
                    <a:pt x="16" y="72"/>
                    <a:pt x="16" y="72"/>
                  </a:cubicBezTo>
                  <a:cubicBezTo>
                    <a:pt x="16" y="72"/>
                    <a:pt x="16" y="72"/>
                    <a:pt x="16" y="72"/>
                  </a:cubicBezTo>
                  <a:cubicBezTo>
                    <a:pt x="16" y="73"/>
                    <a:pt x="16" y="73"/>
                    <a:pt x="16" y="73"/>
                  </a:cubicBezTo>
                  <a:cubicBezTo>
                    <a:pt x="16" y="73"/>
                    <a:pt x="16" y="73"/>
                    <a:pt x="16" y="73"/>
                  </a:cubicBezTo>
                  <a:cubicBezTo>
                    <a:pt x="16" y="73"/>
                    <a:pt x="16" y="73"/>
                    <a:pt x="17" y="73"/>
                  </a:cubicBezTo>
                  <a:cubicBezTo>
                    <a:pt x="17" y="73"/>
                    <a:pt x="17" y="73"/>
                    <a:pt x="17" y="74"/>
                  </a:cubicBezTo>
                  <a:cubicBezTo>
                    <a:pt x="17" y="74"/>
                    <a:pt x="17" y="74"/>
                    <a:pt x="17" y="74"/>
                  </a:cubicBezTo>
                  <a:cubicBezTo>
                    <a:pt x="17" y="74"/>
                    <a:pt x="17" y="74"/>
                    <a:pt x="17" y="74"/>
                  </a:cubicBezTo>
                  <a:cubicBezTo>
                    <a:pt x="17" y="74"/>
                    <a:pt x="17" y="75"/>
                    <a:pt x="17" y="75"/>
                  </a:cubicBezTo>
                  <a:cubicBezTo>
                    <a:pt x="17" y="75"/>
                    <a:pt x="17" y="75"/>
                    <a:pt x="18" y="75"/>
                  </a:cubicBezTo>
                  <a:cubicBezTo>
                    <a:pt x="18" y="75"/>
                    <a:pt x="18" y="75"/>
                    <a:pt x="18" y="75"/>
                  </a:cubicBezTo>
                  <a:cubicBezTo>
                    <a:pt x="18" y="76"/>
                    <a:pt x="18" y="76"/>
                    <a:pt x="18" y="76"/>
                  </a:cubicBezTo>
                  <a:cubicBezTo>
                    <a:pt x="19" y="76"/>
                    <a:pt x="19" y="76"/>
                    <a:pt x="19" y="76"/>
                  </a:cubicBezTo>
                  <a:cubicBezTo>
                    <a:pt x="20" y="76"/>
                    <a:pt x="20" y="76"/>
                    <a:pt x="20" y="76"/>
                  </a:cubicBezTo>
                  <a:cubicBezTo>
                    <a:pt x="20" y="76"/>
                    <a:pt x="20" y="76"/>
                    <a:pt x="20" y="76"/>
                  </a:cubicBezTo>
                  <a:cubicBezTo>
                    <a:pt x="20" y="76"/>
                    <a:pt x="20" y="76"/>
                    <a:pt x="20" y="76"/>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1" y="77"/>
                    <a:pt x="21" y="77"/>
                  </a:cubicBezTo>
                  <a:cubicBezTo>
                    <a:pt x="21" y="77"/>
                    <a:pt x="21" y="77"/>
                    <a:pt x="21" y="77"/>
                  </a:cubicBezTo>
                  <a:cubicBezTo>
                    <a:pt x="21" y="77"/>
                    <a:pt x="21" y="77"/>
                    <a:pt x="21" y="77"/>
                  </a:cubicBezTo>
                  <a:cubicBezTo>
                    <a:pt x="21" y="78"/>
                    <a:pt x="21"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9"/>
                    <a:pt x="22" y="79"/>
                  </a:cubicBezTo>
                  <a:cubicBezTo>
                    <a:pt x="22" y="79"/>
                    <a:pt x="22" y="79"/>
                    <a:pt x="22" y="80"/>
                  </a:cubicBezTo>
                  <a:cubicBezTo>
                    <a:pt x="22" y="80"/>
                    <a:pt x="22" y="80"/>
                    <a:pt x="22" y="80"/>
                  </a:cubicBezTo>
                  <a:cubicBezTo>
                    <a:pt x="22" y="80"/>
                    <a:pt x="22" y="80"/>
                    <a:pt x="22" y="80"/>
                  </a:cubicBezTo>
                  <a:cubicBezTo>
                    <a:pt x="22" y="80"/>
                    <a:pt x="22" y="81"/>
                    <a:pt x="23" y="81"/>
                  </a:cubicBezTo>
                  <a:cubicBezTo>
                    <a:pt x="23" y="81"/>
                    <a:pt x="23" y="81"/>
                    <a:pt x="23" y="81"/>
                  </a:cubicBezTo>
                  <a:cubicBezTo>
                    <a:pt x="23" y="81"/>
                    <a:pt x="23" y="81"/>
                    <a:pt x="23" y="81"/>
                  </a:cubicBezTo>
                  <a:cubicBezTo>
                    <a:pt x="23" y="81"/>
                    <a:pt x="23" y="81"/>
                    <a:pt x="23" y="81"/>
                  </a:cubicBezTo>
                  <a:cubicBezTo>
                    <a:pt x="23" y="81"/>
                    <a:pt x="23" y="81"/>
                    <a:pt x="23" y="81"/>
                  </a:cubicBezTo>
                  <a:cubicBezTo>
                    <a:pt x="23" y="81"/>
                    <a:pt x="23" y="82"/>
                    <a:pt x="23" y="82"/>
                  </a:cubicBezTo>
                  <a:cubicBezTo>
                    <a:pt x="23" y="82"/>
                    <a:pt x="23" y="82"/>
                    <a:pt x="23" y="82"/>
                  </a:cubicBezTo>
                  <a:cubicBezTo>
                    <a:pt x="23" y="82"/>
                    <a:pt x="23" y="82"/>
                    <a:pt x="23" y="82"/>
                  </a:cubicBezTo>
                  <a:cubicBezTo>
                    <a:pt x="23" y="82"/>
                    <a:pt x="23" y="82"/>
                    <a:pt x="23" y="82"/>
                  </a:cubicBezTo>
                  <a:cubicBezTo>
                    <a:pt x="23" y="82"/>
                    <a:pt x="23" y="82"/>
                    <a:pt x="23" y="82"/>
                  </a:cubicBezTo>
                  <a:cubicBezTo>
                    <a:pt x="23" y="82"/>
                    <a:pt x="23" y="83"/>
                    <a:pt x="23" y="83"/>
                  </a:cubicBezTo>
                  <a:cubicBezTo>
                    <a:pt x="23" y="83"/>
                    <a:pt x="23" y="83"/>
                    <a:pt x="23" y="83"/>
                  </a:cubicBezTo>
                  <a:cubicBezTo>
                    <a:pt x="24" y="83"/>
                    <a:pt x="24" y="83"/>
                    <a:pt x="24" y="83"/>
                  </a:cubicBezTo>
                  <a:cubicBezTo>
                    <a:pt x="24" y="83"/>
                    <a:pt x="24" y="83"/>
                    <a:pt x="24" y="83"/>
                  </a:cubicBezTo>
                  <a:cubicBezTo>
                    <a:pt x="24" y="83"/>
                    <a:pt x="24" y="83"/>
                    <a:pt x="24" y="84"/>
                  </a:cubicBezTo>
                  <a:cubicBezTo>
                    <a:pt x="24" y="84"/>
                    <a:pt x="24" y="84"/>
                    <a:pt x="24" y="84"/>
                  </a:cubicBezTo>
                  <a:cubicBezTo>
                    <a:pt x="24" y="84"/>
                    <a:pt x="24" y="85"/>
                    <a:pt x="24" y="85"/>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90"/>
                    <a:pt x="24" y="90"/>
                    <a:pt x="24" y="90"/>
                  </a:cubicBezTo>
                  <a:cubicBezTo>
                    <a:pt x="24" y="90"/>
                    <a:pt x="24" y="90"/>
                    <a:pt x="25" y="90"/>
                  </a:cubicBezTo>
                  <a:cubicBezTo>
                    <a:pt x="25" y="90"/>
                    <a:pt x="25" y="90"/>
                    <a:pt x="25" y="90"/>
                  </a:cubicBezTo>
                  <a:cubicBezTo>
                    <a:pt x="25" y="90"/>
                    <a:pt x="25" y="91"/>
                    <a:pt x="25" y="91"/>
                  </a:cubicBezTo>
                  <a:cubicBezTo>
                    <a:pt x="25" y="91"/>
                    <a:pt x="25" y="92"/>
                    <a:pt x="25" y="92"/>
                  </a:cubicBezTo>
                  <a:cubicBezTo>
                    <a:pt x="25" y="92"/>
                    <a:pt x="25" y="92"/>
                    <a:pt x="25" y="92"/>
                  </a:cubicBezTo>
                  <a:cubicBezTo>
                    <a:pt x="25" y="93"/>
                    <a:pt x="25" y="93"/>
                    <a:pt x="25" y="93"/>
                  </a:cubicBezTo>
                  <a:cubicBezTo>
                    <a:pt x="25" y="93"/>
                    <a:pt x="25" y="93"/>
                    <a:pt x="25" y="93"/>
                  </a:cubicBezTo>
                  <a:cubicBezTo>
                    <a:pt x="25" y="93"/>
                    <a:pt x="25" y="93"/>
                    <a:pt x="25" y="93"/>
                  </a:cubicBezTo>
                  <a:cubicBezTo>
                    <a:pt x="25" y="93"/>
                    <a:pt x="25" y="93"/>
                    <a:pt x="25" y="93"/>
                  </a:cubicBezTo>
                  <a:cubicBezTo>
                    <a:pt x="25" y="93"/>
                    <a:pt x="25" y="93"/>
                    <a:pt x="25" y="93"/>
                  </a:cubicBezTo>
                  <a:cubicBezTo>
                    <a:pt x="25" y="94"/>
                    <a:pt x="25" y="94"/>
                    <a:pt x="25" y="94"/>
                  </a:cubicBezTo>
                  <a:cubicBezTo>
                    <a:pt x="25" y="94"/>
                    <a:pt x="25" y="94"/>
                    <a:pt x="25" y="94"/>
                  </a:cubicBezTo>
                  <a:cubicBezTo>
                    <a:pt x="25" y="94"/>
                    <a:pt x="25" y="95"/>
                    <a:pt x="25" y="95"/>
                  </a:cubicBezTo>
                  <a:cubicBezTo>
                    <a:pt x="25" y="95"/>
                    <a:pt x="25" y="95"/>
                    <a:pt x="25" y="95"/>
                  </a:cubicBezTo>
                  <a:cubicBezTo>
                    <a:pt x="25" y="96"/>
                    <a:pt x="26" y="96"/>
                    <a:pt x="26" y="97"/>
                  </a:cubicBezTo>
                  <a:cubicBezTo>
                    <a:pt x="26" y="97"/>
                    <a:pt x="26" y="97"/>
                    <a:pt x="26" y="97"/>
                  </a:cubicBezTo>
                  <a:cubicBezTo>
                    <a:pt x="27" y="97"/>
                    <a:pt x="27" y="97"/>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8" y="98"/>
                    <a:pt x="28" y="99"/>
                    <a:pt x="28" y="99"/>
                  </a:cubicBezTo>
                  <a:cubicBezTo>
                    <a:pt x="28" y="99"/>
                    <a:pt x="28" y="99"/>
                    <a:pt x="28" y="99"/>
                  </a:cubicBezTo>
                  <a:cubicBezTo>
                    <a:pt x="28" y="99"/>
                    <a:pt x="28" y="99"/>
                    <a:pt x="28" y="99"/>
                  </a:cubicBezTo>
                  <a:cubicBezTo>
                    <a:pt x="28" y="99"/>
                    <a:pt x="28" y="99"/>
                    <a:pt x="28" y="99"/>
                  </a:cubicBezTo>
                  <a:cubicBezTo>
                    <a:pt x="28" y="99"/>
                    <a:pt x="28" y="99"/>
                    <a:pt x="29" y="99"/>
                  </a:cubicBezTo>
                  <a:cubicBezTo>
                    <a:pt x="29" y="100"/>
                    <a:pt x="29" y="100"/>
                    <a:pt x="29" y="101"/>
                  </a:cubicBezTo>
                  <a:cubicBezTo>
                    <a:pt x="29" y="101"/>
                    <a:pt x="29" y="101"/>
                    <a:pt x="29" y="101"/>
                  </a:cubicBezTo>
                  <a:cubicBezTo>
                    <a:pt x="30" y="101"/>
                    <a:pt x="30" y="101"/>
                    <a:pt x="30" y="102"/>
                  </a:cubicBezTo>
                  <a:cubicBezTo>
                    <a:pt x="30" y="102"/>
                    <a:pt x="30" y="102"/>
                    <a:pt x="30" y="102"/>
                  </a:cubicBezTo>
                  <a:cubicBezTo>
                    <a:pt x="30" y="102"/>
                    <a:pt x="30" y="102"/>
                    <a:pt x="30" y="102"/>
                  </a:cubicBezTo>
                  <a:cubicBezTo>
                    <a:pt x="30" y="102"/>
                    <a:pt x="30" y="102"/>
                    <a:pt x="30" y="102"/>
                  </a:cubicBezTo>
                  <a:cubicBezTo>
                    <a:pt x="30" y="102"/>
                    <a:pt x="30" y="102"/>
                    <a:pt x="30" y="102"/>
                  </a:cubicBezTo>
                  <a:cubicBezTo>
                    <a:pt x="30" y="103"/>
                    <a:pt x="30" y="103"/>
                    <a:pt x="30" y="103"/>
                  </a:cubicBezTo>
                  <a:cubicBezTo>
                    <a:pt x="30" y="103"/>
                    <a:pt x="30" y="103"/>
                    <a:pt x="30" y="103"/>
                  </a:cubicBezTo>
                  <a:cubicBezTo>
                    <a:pt x="30" y="103"/>
                    <a:pt x="30" y="103"/>
                    <a:pt x="31" y="103"/>
                  </a:cubicBezTo>
                  <a:cubicBezTo>
                    <a:pt x="31" y="103"/>
                    <a:pt x="31" y="104"/>
                    <a:pt x="31" y="104"/>
                  </a:cubicBezTo>
                  <a:cubicBezTo>
                    <a:pt x="31" y="104"/>
                    <a:pt x="31" y="104"/>
                    <a:pt x="31" y="104"/>
                  </a:cubicBezTo>
                  <a:cubicBezTo>
                    <a:pt x="31" y="104"/>
                    <a:pt x="31" y="104"/>
                    <a:pt x="31" y="104"/>
                  </a:cubicBezTo>
                  <a:cubicBezTo>
                    <a:pt x="31" y="104"/>
                    <a:pt x="32" y="104"/>
                    <a:pt x="32" y="104"/>
                  </a:cubicBezTo>
                  <a:cubicBezTo>
                    <a:pt x="32" y="105"/>
                    <a:pt x="32" y="105"/>
                    <a:pt x="32"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4" y="105"/>
                    <a:pt x="34" y="105"/>
                    <a:pt x="34" y="105"/>
                  </a:cubicBezTo>
                  <a:cubicBezTo>
                    <a:pt x="34" y="105"/>
                    <a:pt x="34" y="105"/>
                    <a:pt x="34" y="105"/>
                  </a:cubicBezTo>
                  <a:cubicBezTo>
                    <a:pt x="34" y="106"/>
                    <a:pt x="34" y="106"/>
                    <a:pt x="34" y="106"/>
                  </a:cubicBezTo>
                  <a:cubicBezTo>
                    <a:pt x="34" y="106"/>
                    <a:pt x="34" y="106"/>
                    <a:pt x="34" y="106"/>
                  </a:cubicBezTo>
                  <a:cubicBezTo>
                    <a:pt x="34" y="106"/>
                    <a:pt x="34" y="106"/>
                    <a:pt x="34" y="106"/>
                  </a:cubicBezTo>
                  <a:cubicBezTo>
                    <a:pt x="34" y="106"/>
                    <a:pt x="34" y="106"/>
                    <a:pt x="35" y="106"/>
                  </a:cubicBezTo>
                  <a:cubicBezTo>
                    <a:pt x="35" y="106"/>
                    <a:pt x="35" y="106"/>
                    <a:pt x="35" y="105"/>
                  </a:cubicBezTo>
                  <a:cubicBezTo>
                    <a:pt x="35" y="105"/>
                    <a:pt x="35" y="105"/>
                    <a:pt x="35" y="105"/>
                  </a:cubicBezTo>
                  <a:cubicBezTo>
                    <a:pt x="35" y="105"/>
                    <a:pt x="35" y="105"/>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3"/>
                  </a:cubicBezTo>
                  <a:cubicBezTo>
                    <a:pt x="35" y="103"/>
                    <a:pt x="35" y="103"/>
                    <a:pt x="35" y="103"/>
                  </a:cubicBezTo>
                  <a:cubicBezTo>
                    <a:pt x="35" y="103"/>
                    <a:pt x="35" y="102"/>
                    <a:pt x="35" y="102"/>
                  </a:cubicBezTo>
                  <a:cubicBezTo>
                    <a:pt x="34" y="102"/>
                    <a:pt x="34" y="102"/>
                    <a:pt x="34" y="102"/>
                  </a:cubicBezTo>
                  <a:cubicBezTo>
                    <a:pt x="34" y="102"/>
                    <a:pt x="34" y="102"/>
                    <a:pt x="34" y="102"/>
                  </a:cubicBezTo>
                  <a:cubicBezTo>
                    <a:pt x="34" y="102"/>
                    <a:pt x="34" y="102"/>
                    <a:pt x="34" y="102"/>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0"/>
                    <a:pt x="34" y="100"/>
                    <a:pt x="34" y="100"/>
                  </a:cubicBezTo>
                  <a:cubicBezTo>
                    <a:pt x="34" y="100"/>
                    <a:pt x="34" y="99"/>
                    <a:pt x="34" y="99"/>
                  </a:cubicBezTo>
                  <a:cubicBezTo>
                    <a:pt x="34" y="99"/>
                    <a:pt x="34" y="99"/>
                    <a:pt x="33" y="99"/>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7"/>
                    <a:pt x="33" y="97"/>
                  </a:cubicBezTo>
                  <a:cubicBezTo>
                    <a:pt x="33" y="97"/>
                    <a:pt x="33" y="97"/>
                    <a:pt x="33" y="97"/>
                  </a:cubicBezTo>
                  <a:cubicBezTo>
                    <a:pt x="33" y="97"/>
                    <a:pt x="33" y="97"/>
                    <a:pt x="33" y="97"/>
                  </a:cubicBezTo>
                  <a:cubicBezTo>
                    <a:pt x="34" y="97"/>
                    <a:pt x="34" y="97"/>
                    <a:pt x="34" y="96"/>
                  </a:cubicBezTo>
                  <a:cubicBezTo>
                    <a:pt x="34" y="96"/>
                    <a:pt x="34" y="96"/>
                    <a:pt x="34" y="96"/>
                  </a:cubicBezTo>
                  <a:cubicBezTo>
                    <a:pt x="34" y="96"/>
                    <a:pt x="34" y="96"/>
                    <a:pt x="34" y="96"/>
                  </a:cubicBezTo>
                  <a:cubicBezTo>
                    <a:pt x="34" y="96"/>
                    <a:pt x="34" y="96"/>
                    <a:pt x="34" y="96"/>
                  </a:cubicBezTo>
                  <a:cubicBezTo>
                    <a:pt x="34" y="96"/>
                    <a:pt x="35" y="96"/>
                    <a:pt x="35" y="96"/>
                  </a:cubicBezTo>
                  <a:cubicBezTo>
                    <a:pt x="35" y="96"/>
                    <a:pt x="35" y="96"/>
                    <a:pt x="35" y="96"/>
                  </a:cubicBezTo>
                  <a:cubicBezTo>
                    <a:pt x="35" y="96"/>
                    <a:pt x="35" y="96"/>
                    <a:pt x="35" y="96"/>
                  </a:cubicBezTo>
                  <a:cubicBezTo>
                    <a:pt x="35" y="95"/>
                    <a:pt x="35" y="95"/>
                    <a:pt x="35" y="95"/>
                  </a:cubicBezTo>
                  <a:cubicBezTo>
                    <a:pt x="35" y="95"/>
                    <a:pt x="35" y="95"/>
                    <a:pt x="35" y="95"/>
                  </a:cubicBezTo>
                  <a:cubicBezTo>
                    <a:pt x="36" y="95"/>
                    <a:pt x="36" y="95"/>
                    <a:pt x="36" y="95"/>
                  </a:cubicBezTo>
                  <a:cubicBezTo>
                    <a:pt x="36" y="95"/>
                    <a:pt x="36" y="95"/>
                    <a:pt x="36" y="95"/>
                  </a:cubicBezTo>
                  <a:cubicBezTo>
                    <a:pt x="36" y="95"/>
                    <a:pt x="37" y="95"/>
                    <a:pt x="37" y="95"/>
                  </a:cubicBezTo>
                  <a:cubicBezTo>
                    <a:pt x="37" y="94"/>
                    <a:pt x="37" y="94"/>
                    <a:pt x="37" y="93"/>
                  </a:cubicBezTo>
                  <a:cubicBezTo>
                    <a:pt x="37" y="93"/>
                    <a:pt x="36" y="93"/>
                    <a:pt x="36" y="93"/>
                  </a:cubicBezTo>
                  <a:cubicBezTo>
                    <a:pt x="36" y="93"/>
                    <a:pt x="36" y="93"/>
                    <a:pt x="36" y="93"/>
                  </a:cubicBezTo>
                  <a:cubicBezTo>
                    <a:pt x="36" y="93"/>
                    <a:pt x="36" y="93"/>
                    <a:pt x="36" y="93"/>
                  </a:cubicBezTo>
                  <a:cubicBezTo>
                    <a:pt x="36" y="93"/>
                    <a:pt x="36" y="93"/>
                    <a:pt x="36" y="93"/>
                  </a:cubicBezTo>
                  <a:cubicBezTo>
                    <a:pt x="36" y="93"/>
                    <a:pt x="35" y="93"/>
                    <a:pt x="35" y="92"/>
                  </a:cubicBezTo>
                  <a:cubicBezTo>
                    <a:pt x="35" y="92"/>
                    <a:pt x="35" y="92"/>
                    <a:pt x="35" y="92"/>
                  </a:cubicBezTo>
                  <a:cubicBezTo>
                    <a:pt x="37" y="92"/>
                    <a:pt x="37" y="92"/>
                    <a:pt x="37" y="92"/>
                  </a:cubicBezTo>
                  <a:cubicBezTo>
                    <a:pt x="37" y="92"/>
                    <a:pt x="37" y="92"/>
                    <a:pt x="37" y="92"/>
                  </a:cubicBezTo>
                  <a:cubicBezTo>
                    <a:pt x="37" y="92"/>
                    <a:pt x="37" y="92"/>
                    <a:pt x="37" y="92"/>
                  </a:cubicBezTo>
                  <a:cubicBezTo>
                    <a:pt x="37" y="92"/>
                    <a:pt x="37" y="92"/>
                    <a:pt x="38" y="92"/>
                  </a:cubicBezTo>
                  <a:cubicBezTo>
                    <a:pt x="38" y="92"/>
                    <a:pt x="38" y="92"/>
                    <a:pt x="38" y="92"/>
                  </a:cubicBezTo>
                  <a:cubicBezTo>
                    <a:pt x="38" y="91"/>
                    <a:pt x="38" y="91"/>
                    <a:pt x="38" y="91"/>
                  </a:cubicBezTo>
                  <a:cubicBezTo>
                    <a:pt x="38" y="91"/>
                    <a:pt x="38" y="91"/>
                    <a:pt x="38" y="91"/>
                  </a:cubicBezTo>
                  <a:cubicBezTo>
                    <a:pt x="38" y="91"/>
                    <a:pt x="38" y="90"/>
                    <a:pt x="38" y="90"/>
                  </a:cubicBezTo>
                  <a:cubicBezTo>
                    <a:pt x="38" y="90"/>
                    <a:pt x="38" y="90"/>
                    <a:pt x="38" y="90"/>
                  </a:cubicBezTo>
                  <a:cubicBezTo>
                    <a:pt x="38" y="90"/>
                    <a:pt x="38" y="90"/>
                    <a:pt x="38" y="90"/>
                  </a:cubicBezTo>
                  <a:cubicBezTo>
                    <a:pt x="38" y="90"/>
                    <a:pt x="38" y="90"/>
                    <a:pt x="38" y="90"/>
                  </a:cubicBezTo>
                  <a:cubicBezTo>
                    <a:pt x="39" y="90"/>
                    <a:pt x="39" y="90"/>
                    <a:pt x="39" y="90"/>
                  </a:cubicBezTo>
                  <a:cubicBezTo>
                    <a:pt x="39" y="90"/>
                    <a:pt x="40" y="89"/>
                    <a:pt x="40" y="89"/>
                  </a:cubicBezTo>
                  <a:cubicBezTo>
                    <a:pt x="40" y="88"/>
                    <a:pt x="40" y="88"/>
                    <a:pt x="40" y="88"/>
                  </a:cubicBezTo>
                  <a:cubicBezTo>
                    <a:pt x="40" y="85"/>
                    <a:pt x="40" y="85"/>
                    <a:pt x="40" y="85"/>
                  </a:cubicBezTo>
                  <a:cubicBezTo>
                    <a:pt x="40" y="85"/>
                    <a:pt x="40" y="84"/>
                    <a:pt x="40" y="84"/>
                  </a:cubicBezTo>
                  <a:cubicBezTo>
                    <a:pt x="40" y="84"/>
                    <a:pt x="40" y="84"/>
                    <a:pt x="40" y="84"/>
                  </a:cubicBezTo>
                  <a:cubicBezTo>
                    <a:pt x="41" y="85"/>
                    <a:pt x="41" y="85"/>
                    <a:pt x="41" y="85"/>
                  </a:cubicBezTo>
                  <a:cubicBezTo>
                    <a:pt x="41" y="84"/>
                    <a:pt x="41" y="84"/>
                    <a:pt x="41" y="84"/>
                  </a:cubicBezTo>
                  <a:cubicBezTo>
                    <a:pt x="41" y="84"/>
                    <a:pt x="41" y="84"/>
                    <a:pt x="41" y="84"/>
                  </a:cubicBezTo>
                  <a:cubicBezTo>
                    <a:pt x="41" y="84"/>
                    <a:pt x="41" y="83"/>
                    <a:pt x="41" y="83"/>
                  </a:cubicBezTo>
                  <a:cubicBezTo>
                    <a:pt x="41" y="83"/>
                    <a:pt x="41" y="83"/>
                    <a:pt x="41" y="83"/>
                  </a:cubicBezTo>
                  <a:cubicBezTo>
                    <a:pt x="41" y="83"/>
                    <a:pt x="41" y="83"/>
                    <a:pt x="42" y="82"/>
                  </a:cubicBezTo>
                  <a:cubicBezTo>
                    <a:pt x="42" y="82"/>
                    <a:pt x="42" y="82"/>
                    <a:pt x="43" y="82"/>
                  </a:cubicBezTo>
                  <a:cubicBezTo>
                    <a:pt x="43" y="82"/>
                    <a:pt x="43" y="82"/>
                    <a:pt x="43" y="82"/>
                  </a:cubicBezTo>
                  <a:cubicBezTo>
                    <a:pt x="43" y="82"/>
                    <a:pt x="44" y="82"/>
                    <a:pt x="44" y="82"/>
                  </a:cubicBezTo>
                  <a:cubicBezTo>
                    <a:pt x="44" y="82"/>
                    <a:pt x="44" y="82"/>
                    <a:pt x="44" y="82"/>
                  </a:cubicBezTo>
                  <a:cubicBezTo>
                    <a:pt x="44"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1"/>
                    <a:pt x="45" y="81"/>
                    <a:pt x="45" y="81"/>
                  </a:cubicBezTo>
                  <a:cubicBezTo>
                    <a:pt x="45" y="81"/>
                    <a:pt x="45" y="81"/>
                    <a:pt x="45" y="81"/>
                  </a:cubicBezTo>
                  <a:cubicBezTo>
                    <a:pt x="45" y="81"/>
                    <a:pt x="45" y="81"/>
                    <a:pt x="45" y="81"/>
                  </a:cubicBezTo>
                  <a:cubicBezTo>
                    <a:pt x="46" y="81"/>
                    <a:pt x="46" y="81"/>
                    <a:pt x="46" y="81"/>
                  </a:cubicBezTo>
                  <a:cubicBezTo>
                    <a:pt x="46" y="81"/>
                    <a:pt x="46" y="81"/>
                    <a:pt x="46" y="81"/>
                  </a:cubicBezTo>
                  <a:cubicBezTo>
                    <a:pt x="46" y="80"/>
                    <a:pt x="46" y="80"/>
                    <a:pt x="46" y="80"/>
                  </a:cubicBezTo>
                  <a:cubicBezTo>
                    <a:pt x="46" y="80"/>
                    <a:pt x="47" y="80"/>
                    <a:pt x="47" y="80"/>
                  </a:cubicBezTo>
                  <a:cubicBezTo>
                    <a:pt x="47" y="80"/>
                    <a:pt x="47" y="80"/>
                    <a:pt x="47" y="80"/>
                  </a:cubicBezTo>
                  <a:cubicBezTo>
                    <a:pt x="47" y="80"/>
                    <a:pt x="47" y="80"/>
                    <a:pt x="47" y="80"/>
                  </a:cubicBezTo>
                  <a:cubicBezTo>
                    <a:pt x="47" y="80"/>
                    <a:pt x="48" y="80"/>
                    <a:pt x="48" y="79"/>
                  </a:cubicBezTo>
                  <a:cubicBezTo>
                    <a:pt x="48" y="79"/>
                    <a:pt x="48" y="79"/>
                    <a:pt x="48" y="79"/>
                  </a:cubicBezTo>
                  <a:cubicBezTo>
                    <a:pt x="48" y="78"/>
                    <a:pt x="48" y="78"/>
                    <a:pt x="48" y="78"/>
                  </a:cubicBezTo>
                  <a:cubicBezTo>
                    <a:pt x="49" y="78"/>
                    <a:pt x="49" y="78"/>
                    <a:pt x="49" y="78"/>
                  </a:cubicBezTo>
                  <a:cubicBezTo>
                    <a:pt x="49" y="77"/>
                    <a:pt x="49" y="76"/>
                    <a:pt x="49" y="76"/>
                  </a:cubicBezTo>
                  <a:cubicBezTo>
                    <a:pt x="49" y="75"/>
                    <a:pt x="49" y="75"/>
                    <a:pt x="49" y="75"/>
                  </a:cubicBezTo>
                  <a:cubicBezTo>
                    <a:pt x="49" y="73"/>
                    <a:pt x="49" y="73"/>
                    <a:pt x="49" y="73"/>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50" y="72"/>
                    <a:pt x="50" y="72"/>
                    <a:pt x="50" y="72"/>
                  </a:cubicBezTo>
                  <a:cubicBezTo>
                    <a:pt x="50" y="72"/>
                    <a:pt x="50" y="72"/>
                    <a:pt x="50" y="72"/>
                  </a:cubicBezTo>
                  <a:cubicBezTo>
                    <a:pt x="50" y="72"/>
                    <a:pt x="50" y="71"/>
                    <a:pt x="50" y="71"/>
                  </a:cubicBezTo>
                  <a:cubicBezTo>
                    <a:pt x="50" y="71"/>
                    <a:pt x="50" y="71"/>
                    <a:pt x="50" y="71"/>
                  </a:cubicBezTo>
                  <a:cubicBezTo>
                    <a:pt x="50" y="71"/>
                    <a:pt x="50" y="71"/>
                    <a:pt x="50" y="71"/>
                  </a:cubicBezTo>
                  <a:cubicBezTo>
                    <a:pt x="50" y="71"/>
                    <a:pt x="51" y="71"/>
                    <a:pt x="51" y="71"/>
                  </a:cubicBezTo>
                  <a:cubicBezTo>
                    <a:pt x="51" y="71"/>
                    <a:pt x="51" y="71"/>
                    <a:pt x="51" y="71"/>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2" y="69"/>
                    <a:pt x="52" y="69"/>
                  </a:cubicBezTo>
                  <a:cubicBezTo>
                    <a:pt x="52" y="69"/>
                    <a:pt x="52" y="68"/>
                    <a:pt x="53" y="68"/>
                  </a:cubicBezTo>
                  <a:cubicBezTo>
                    <a:pt x="53" y="68"/>
                    <a:pt x="53" y="68"/>
                    <a:pt x="53" y="68"/>
                  </a:cubicBezTo>
                  <a:cubicBezTo>
                    <a:pt x="54" y="68"/>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6"/>
                    <a:pt x="53" y="66"/>
                  </a:cubicBezTo>
                  <a:cubicBezTo>
                    <a:pt x="53" y="66"/>
                    <a:pt x="53" y="66"/>
                    <a:pt x="53" y="66"/>
                  </a:cubicBezTo>
                  <a:cubicBezTo>
                    <a:pt x="53" y="66"/>
                    <a:pt x="53" y="66"/>
                    <a:pt x="53" y="66"/>
                  </a:cubicBezTo>
                  <a:cubicBezTo>
                    <a:pt x="53" y="66"/>
                    <a:pt x="53" y="66"/>
                    <a:pt x="53" y="66"/>
                  </a:cubicBezTo>
                  <a:cubicBezTo>
                    <a:pt x="53" y="64"/>
                    <a:pt x="53" y="64"/>
                    <a:pt x="53" y="64"/>
                  </a:cubicBezTo>
                  <a:cubicBezTo>
                    <a:pt x="53" y="64"/>
                    <a:pt x="53" y="64"/>
                    <a:pt x="53" y="64"/>
                  </a:cubicBezTo>
                  <a:cubicBezTo>
                    <a:pt x="53" y="64"/>
                    <a:pt x="53" y="64"/>
                    <a:pt x="53" y="64"/>
                  </a:cubicBezTo>
                  <a:cubicBezTo>
                    <a:pt x="53" y="64"/>
                    <a:pt x="53" y="64"/>
                    <a:pt x="53" y="64"/>
                  </a:cubicBezTo>
                  <a:cubicBezTo>
                    <a:pt x="53" y="63"/>
                    <a:pt x="53" y="63"/>
                    <a:pt x="53" y="63"/>
                  </a:cubicBezTo>
                  <a:cubicBezTo>
                    <a:pt x="53" y="63"/>
                    <a:pt x="53" y="63"/>
                    <a:pt x="53" y="63"/>
                  </a:cubicBezTo>
                  <a:cubicBezTo>
                    <a:pt x="52" y="63"/>
                    <a:pt x="52" y="63"/>
                    <a:pt x="52" y="63"/>
                  </a:cubicBezTo>
                  <a:cubicBezTo>
                    <a:pt x="52" y="63"/>
                    <a:pt x="52" y="63"/>
                    <a:pt x="52" y="63"/>
                  </a:cubicBezTo>
                  <a:cubicBezTo>
                    <a:pt x="51" y="63"/>
                    <a:pt x="51" y="63"/>
                    <a:pt x="51" y="63"/>
                  </a:cubicBezTo>
                  <a:cubicBezTo>
                    <a:pt x="50" y="63"/>
                    <a:pt x="50" y="63"/>
                    <a:pt x="50" y="62"/>
                  </a:cubicBezTo>
                  <a:cubicBezTo>
                    <a:pt x="50" y="62"/>
                    <a:pt x="50" y="62"/>
                    <a:pt x="50" y="62"/>
                  </a:cubicBezTo>
                  <a:cubicBezTo>
                    <a:pt x="50" y="62"/>
                    <a:pt x="50" y="62"/>
                    <a:pt x="50" y="62"/>
                  </a:cubicBezTo>
                  <a:cubicBezTo>
                    <a:pt x="50" y="62"/>
                    <a:pt x="50" y="62"/>
                    <a:pt x="50" y="62"/>
                  </a:cubicBezTo>
                  <a:cubicBezTo>
                    <a:pt x="49" y="62"/>
                    <a:pt x="49" y="62"/>
                    <a:pt x="49" y="62"/>
                  </a:cubicBezTo>
                  <a:cubicBezTo>
                    <a:pt x="49" y="62"/>
                    <a:pt x="49" y="61"/>
                    <a:pt x="49" y="61"/>
                  </a:cubicBezTo>
                  <a:cubicBezTo>
                    <a:pt x="49" y="61"/>
                    <a:pt x="49"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7" y="61"/>
                    <a:pt x="47" y="61"/>
                    <a:pt x="47" y="61"/>
                  </a:cubicBezTo>
                  <a:cubicBezTo>
                    <a:pt x="47" y="61"/>
                    <a:pt x="47" y="61"/>
                    <a:pt x="47" y="61"/>
                  </a:cubicBezTo>
                  <a:cubicBezTo>
                    <a:pt x="46" y="61"/>
                    <a:pt x="46" y="61"/>
                    <a:pt x="46" y="61"/>
                  </a:cubicBezTo>
                  <a:cubicBezTo>
                    <a:pt x="46" y="61"/>
                    <a:pt x="46" y="61"/>
                    <a:pt x="45" y="61"/>
                  </a:cubicBezTo>
                  <a:cubicBezTo>
                    <a:pt x="45" y="61"/>
                    <a:pt x="45" y="61"/>
                    <a:pt x="45" y="61"/>
                  </a:cubicBezTo>
                  <a:cubicBezTo>
                    <a:pt x="44" y="61"/>
                    <a:pt x="44" y="61"/>
                    <a:pt x="44" y="61"/>
                  </a:cubicBezTo>
                  <a:cubicBezTo>
                    <a:pt x="44" y="61"/>
                    <a:pt x="44" y="61"/>
                    <a:pt x="44" y="61"/>
                  </a:cubicBezTo>
                  <a:cubicBezTo>
                    <a:pt x="44" y="61"/>
                    <a:pt x="44" y="61"/>
                    <a:pt x="44" y="61"/>
                  </a:cubicBezTo>
                  <a:cubicBezTo>
                    <a:pt x="44" y="60"/>
                    <a:pt x="44" y="60"/>
                    <a:pt x="43" y="60"/>
                  </a:cubicBezTo>
                  <a:cubicBezTo>
                    <a:pt x="43" y="60"/>
                    <a:pt x="43" y="60"/>
                    <a:pt x="43" y="60"/>
                  </a:cubicBezTo>
                  <a:cubicBezTo>
                    <a:pt x="43"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59"/>
                    <a:pt x="42" y="59"/>
                    <a:pt x="42" y="59"/>
                  </a:cubicBezTo>
                  <a:cubicBezTo>
                    <a:pt x="42" y="59"/>
                    <a:pt x="41" y="59"/>
                    <a:pt x="41" y="59"/>
                  </a:cubicBezTo>
                  <a:cubicBezTo>
                    <a:pt x="41" y="59"/>
                    <a:pt x="41" y="59"/>
                    <a:pt x="41" y="59"/>
                  </a:cubicBezTo>
                  <a:cubicBezTo>
                    <a:pt x="41" y="59"/>
                    <a:pt x="41" y="59"/>
                    <a:pt x="41" y="59"/>
                  </a:cubicBezTo>
                  <a:cubicBezTo>
                    <a:pt x="39" y="59"/>
                    <a:pt x="39" y="59"/>
                    <a:pt x="39" y="59"/>
                  </a:cubicBezTo>
                  <a:cubicBezTo>
                    <a:pt x="39" y="59"/>
                    <a:pt x="39" y="59"/>
                    <a:pt x="39" y="59"/>
                  </a:cubicBezTo>
                  <a:cubicBezTo>
                    <a:pt x="38" y="59"/>
                    <a:pt x="38" y="59"/>
                    <a:pt x="38" y="59"/>
                  </a:cubicBezTo>
                  <a:cubicBezTo>
                    <a:pt x="38" y="59"/>
                    <a:pt x="38" y="59"/>
                    <a:pt x="38" y="59"/>
                  </a:cubicBezTo>
                  <a:cubicBezTo>
                    <a:pt x="38" y="59"/>
                    <a:pt x="38" y="59"/>
                    <a:pt x="38"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8" y="59"/>
                    <a:pt x="38" y="58"/>
                  </a:cubicBezTo>
                  <a:cubicBezTo>
                    <a:pt x="38" y="58"/>
                    <a:pt x="38" y="58"/>
                    <a:pt x="38" y="58"/>
                  </a:cubicBezTo>
                  <a:cubicBezTo>
                    <a:pt x="39" y="58"/>
                    <a:pt x="39" y="58"/>
                    <a:pt x="39" y="58"/>
                  </a:cubicBezTo>
                  <a:cubicBezTo>
                    <a:pt x="39" y="58"/>
                    <a:pt x="39" y="58"/>
                    <a:pt x="39" y="58"/>
                  </a:cubicBezTo>
                  <a:cubicBezTo>
                    <a:pt x="39" y="58"/>
                    <a:pt x="39" y="58"/>
                    <a:pt x="39" y="58"/>
                  </a:cubicBezTo>
                  <a:cubicBezTo>
                    <a:pt x="39" y="58"/>
                    <a:pt x="40" y="58"/>
                    <a:pt x="40" y="58"/>
                  </a:cubicBezTo>
                  <a:cubicBezTo>
                    <a:pt x="40" y="58"/>
                    <a:pt x="39" y="57"/>
                    <a:pt x="39" y="57"/>
                  </a:cubicBezTo>
                  <a:cubicBezTo>
                    <a:pt x="39" y="57"/>
                    <a:pt x="39" y="57"/>
                    <a:pt x="39" y="56"/>
                  </a:cubicBezTo>
                  <a:cubicBezTo>
                    <a:pt x="39" y="56"/>
                    <a:pt x="38" y="56"/>
                    <a:pt x="38" y="56"/>
                  </a:cubicBezTo>
                  <a:cubicBezTo>
                    <a:pt x="38" y="56"/>
                    <a:pt x="38" y="55"/>
                    <a:pt x="38" y="55"/>
                  </a:cubicBezTo>
                  <a:cubicBezTo>
                    <a:pt x="38" y="55"/>
                    <a:pt x="38" y="55"/>
                    <a:pt x="38" y="55"/>
                  </a:cubicBezTo>
                  <a:cubicBezTo>
                    <a:pt x="38" y="55"/>
                    <a:pt x="38" y="55"/>
                    <a:pt x="38" y="55"/>
                  </a:cubicBezTo>
                  <a:cubicBezTo>
                    <a:pt x="38" y="55"/>
                    <a:pt x="37" y="55"/>
                    <a:pt x="37" y="55"/>
                  </a:cubicBezTo>
                  <a:cubicBezTo>
                    <a:pt x="37" y="55"/>
                    <a:pt x="37" y="55"/>
                    <a:pt x="37" y="55"/>
                  </a:cubicBezTo>
                  <a:cubicBezTo>
                    <a:pt x="37" y="55"/>
                    <a:pt x="37" y="55"/>
                    <a:pt x="37" y="55"/>
                  </a:cubicBezTo>
                  <a:cubicBezTo>
                    <a:pt x="37" y="55"/>
                    <a:pt x="37" y="55"/>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3"/>
                    <a:pt x="36" y="53"/>
                    <a:pt x="35" y="53"/>
                  </a:cubicBezTo>
                  <a:cubicBezTo>
                    <a:pt x="35" y="53"/>
                    <a:pt x="35" y="53"/>
                    <a:pt x="35" y="53"/>
                  </a:cubicBezTo>
                  <a:cubicBezTo>
                    <a:pt x="35" y="53"/>
                    <a:pt x="35" y="53"/>
                    <a:pt x="35" y="52"/>
                  </a:cubicBezTo>
                  <a:cubicBezTo>
                    <a:pt x="35" y="52"/>
                    <a:pt x="35" y="52"/>
                    <a:pt x="35" y="52"/>
                  </a:cubicBezTo>
                  <a:cubicBezTo>
                    <a:pt x="34" y="52"/>
                    <a:pt x="34" y="52"/>
                    <a:pt x="34" y="52"/>
                  </a:cubicBezTo>
                  <a:cubicBezTo>
                    <a:pt x="34" y="52"/>
                    <a:pt x="34" y="52"/>
                    <a:pt x="34" y="52"/>
                  </a:cubicBezTo>
                  <a:cubicBezTo>
                    <a:pt x="33" y="52"/>
                    <a:pt x="33" y="52"/>
                    <a:pt x="33" y="52"/>
                  </a:cubicBezTo>
                  <a:cubicBezTo>
                    <a:pt x="33" y="51"/>
                    <a:pt x="33" y="51"/>
                    <a:pt x="33" y="51"/>
                  </a:cubicBezTo>
                  <a:cubicBezTo>
                    <a:pt x="32" y="51"/>
                    <a:pt x="32" y="51"/>
                    <a:pt x="32" y="51"/>
                  </a:cubicBezTo>
                  <a:cubicBezTo>
                    <a:pt x="32" y="51"/>
                    <a:pt x="32" y="51"/>
                    <a:pt x="32" y="51"/>
                  </a:cubicBezTo>
                  <a:cubicBezTo>
                    <a:pt x="32" y="51"/>
                    <a:pt x="31" y="51"/>
                    <a:pt x="31" y="51"/>
                  </a:cubicBezTo>
                  <a:cubicBezTo>
                    <a:pt x="31" y="51"/>
                    <a:pt x="31" y="51"/>
                    <a:pt x="31" y="51"/>
                  </a:cubicBezTo>
                  <a:cubicBezTo>
                    <a:pt x="31" y="51"/>
                    <a:pt x="31" y="51"/>
                    <a:pt x="31" y="51"/>
                  </a:cubicBezTo>
                  <a:cubicBezTo>
                    <a:pt x="31" y="51"/>
                    <a:pt x="31" y="50"/>
                    <a:pt x="30" y="50"/>
                  </a:cubicBezTo>
                  <a:cubicBezTo>
                    <a:pt x="30" y="50"/>
                    <a:pt x="30" y="50"/>
                    <a:pt x="30" y="50"/>
                  </a:cubicBezTo>
                  <a:cubicBezTo>
                    <a:pt x="30" y="50"/>
                    <a:pt x="30" y="50"/>
                    <a:pt x="30" y="50"/>
                  </a:cubicBezTo>
                  <a:cubicBezTo>
                    <a:pt x="30" y="50"/>
                    <a:pt x="30" y="50"/>
                    <a:pt x="30" y="50"/>
                  </a:cubicBezTo>
                  <a:cubicBezTo>
                    <a:pt x="30" y="49"/>
                    <a:pt x="29" y="49"/>
                    <a:pt x="29" y="49"/>
                  </a:cubicBezTo>
                  <a:cubicBezTo>
                    <a:pt x="29" y="49"/>
                    <a:pt x="29" y="49"/>
                    <a:pt x="29" y="49"/>
                  </a:cubicBezTo>
                  <a:cubicBezTo>
                    <a:pt x="28" y="49"/>
                    <a:pt x="28" y="49"/>
                    <a:pt x="28" y="49"/>
                  </a:cubicBezTo>
                  <a:cubicBezTo>
                    <a:pt x="28" y="49"/>
                    <a:pt x="28" y="49"/>
                    <a:pt x="28" y="49"/>
                  </a:cubicBezTo>
                  <a:cubicBezTo>
                    <a:pt x="28" y="49"/>
                    <a:pt x="28" y="49"/>
                    <a:pt x="28" y="49"/>
                  </a:cubicBezTo>
                  <a:cubicBezTo>
                    <a:pt x="29" y="48"/>
                    <a:pt x="29" y="48"/>
                    <a:pt x="29" y="48"/>
                  </a:cubicBezTo>
                  <a:cubicBezTo>
                    <a:pt x="28" y="48"/>
                    <a:pt x="28" y="48"/>
                    <a:pt x="28" y="48"/>
                  </a:cubicBezTo>
                  <a:cubicBezTo>
                    <a:pt x="28" y="48"/>
                    <a:pt x="28" y="48"/>
                    <a:pt x="28" y="48"/>
                  </a:cubicBezTo>
                  <a:cubicBezTo>
                    <a:pt x="28" y="48"/>
                    <a:pt x="28" y="48"/>
                    <a:pt x="28" y="48"/>
                  </a:cubicBezTo>
                  <a:cubicBezTo>
                    <a:pt x="28" y="48"/>
                    <a:pt x="28" y="48"/>
                    <a:pt x="28" y="48"/>
                  </a:cubicBezTo>
                  <a:cubicBezTo>
                    <a:pt x="27" y="48"/>
                    <a:pt x="27" y="48"/>
                    <a:pt x="27" y="48"/>
                  </a:cubicBezTo>
                  <a:cubicBezTo>
                    <a:pt x="27"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5" y="48"/>
                    <a:pt x="26" y="48"/>
                  </a:cubicBezTo>
                  <a:cubicBezTo>
                    <a:pt x="26" y="47"/>
                    <a:pt x="26" y="47"/>
                    <a:pt x="26" y="47"/>
                  </a:cubicBezTo>
                  <a:cubicBezTo>
                    <a:pt x="25" y="47"/>
                    <a:pt x="25" y="47"/>
                    <a:pt x="25" y="47"/>
                  </a:cubicBezTo>
                  <a:cubicBezTo>
                    <a:pt x="25" y="47"/>
                    <a:pt x="24" y="47"/>
                    <a:pt x="24" y="47"/>
                  </a:cubicBezTo>
                  <a:cubicBezTo>
                    <a:pt x="24" y="47"/>
                    <a:pt x="24" y="47"/>
                    <a:pt x="23" y="47"/>
                  </a:cubicBezTo>
                  <a:cubicBezTo>
                    <a:pt x="23" y="47"/>
                    <a:pt x="23" y="47"/>
                    <a:pt x="23" y="47"/>
                  </a:cubicBezTo>
                  <a:cubicBezTo>
                    <a:pt x="23" y="47"/>
                    <a:pt x="22" y="46"/>
                    <a:pt x="22" y="46"/>
                  </a:cubicBezTo>
                  <a:cubicBezTo>
                    <a:pt x="22" y="46"/>
                    <a:pt x="22" y="46"/>
                    <a:pt x="21" y="46"/>
                  </a:cubicBezTo>
                  <a:cubicBezTo>
                    <a:pt x="21" y="46"/>
                    <a:pt x="21" y="46"/>
                    <a:pt x="21" y="46"/>
                  </a:cubicBezTo>
                  <a:cubicBezTo>
                    <a:pt x="21" y="46"/>
                    <a:pt x="21" y="46"/>
                    <a:pt x="21" y="46"/>
                  </a:cubicBezTo>
                  <a:cubicBezTo>
                    <a:pt x="21" y="46"/>
                    <a:pt x="21" y="46"/>
                    <a:pt x="21" y="46"/>
                  </a:cubicBezTo>
                  <a:cubicBezTo>
                    <a:pt x="20" y="46"/>
                    <a:pt x="20" y="46"/>
                    <a:pt x="20" y="46"/>
                  </a:cubicBezTo>
                  <a:cubicBezTo>
                    <a:pt x="20" y="47"/>
                    <a:pt x="20" y="47"/>
                    <a:pt x="20" y="47"/>
                  </a:cubicBezTo>
                  <a:cubicBezTo>
                    <a:pt x="20" y="46"/>
                    <a:pt x="19" y="46"/>
                    <a:pt x="19" y="46"/>
                  </a:cubicBezTo>
                  <a:cubicBezTo>
                    <a:pt x="19" y="46"/>
                    <a:pt x="19" y="46"/>
                    <a:pt x="19" y="46"/>
                  </a:cubicBezTo>
                  <a:cubicBezTo>
                    <a:pt x="19" y="46"/>
                    <a:pt x="19" y="46"/>
                    <a:pt x="19" y="46"/>
                  </a:cubicBezTo>
                  <a:cubicBezTo>
                    <a:pt x="19" y="47"/>
                    <a:pt x="19" y="47"/>
                    <a:pt x="19" y="47"/>
                  </a:cubicBezTo>
                  <a:cubicBezTo>
                    <a:pt x="19" y="47"/>
                    <a:pt x="19" y="47"/>
                    <a:pt x="19" y="47"/>
                  </a:cubicBezTo>
                  <a:cubicBezTo>
                    <a:pt x="19" y="47"/>
                    <a:pt x="18" y="47"/>
                    <a:pt x="18" y="47"/>
                  </a:cubicBezTo>
                  <a:cubicBezTo>
                    <a:pt x="18" y="47"/>
                    <a:pt x="18" y="47"/>
                    <a:pt x="18" y="47"/>
                  </a:cubicBezTo>
                  <a:cubicBezTo>
                    <a:pt x="18" y="47"/>
                    <a:pt x="18" y="47"/>
                    <a:pt x="18" y="47"/>
                  </a:cubicBezTo>
                  <a:cubicBezTo>
                    <a:pt x="18" y="47"/>
                    <a:pt x="17" y="47"/>
                    <a:pt x="17" y="47"/>
                  </a:cubicBezTo>
                  <a:cubicBezTo>
                    <a:pt x="17" y="47"/>
                    <a:pt x="17" y="47"/>
                    <a:pt x="17" y="47"/>
                  </a:cubicBezTo>
                  <a:cubicBezTo>
                    <a:pt x="16" y="47"/>
                    <a:pt x="16" y="47"/>
                    <a:pt x="16" y="47"/>
                  </a:cubicBezTo>
                  <a:cubicBezTo>
                    <a:pt x="16" y="47"/>
                    <a:pt x="16" y="47"/>
                    <a:pt x="16" y="47"/>
                  </a:cubicBezTo>
                  <a:cubicBezTo>
                    <a:pt x="16" y="48"/>
                    <a:pt x="16" y="48"/>
                    <a:pt x="16" y="48"/>
                  </a:cubicBezTo>
                  <a:cubicBezTo>
                    <a:pt x="16" y="48"/>
                    <a:pt x="16" y="48"/>
                    <a:pt x="16" y="48"/>
                  </a:cubicBezTo>
                  <a:cubicBezTo>
                    <a:pt x="16" y="48"/>
                    <a:pt x="17" y="48"/>
                    <a:pt x="17" y="48"/>
                  </a:cubicBezTo>
                  <a:cubicBezTo>
                    <a:pt x="17" y="48"/>
                    <a:pt x="17" y="48"/>
                    <a:pt x="17" y="48"/>
                  </a:cubicBezTo>
                  <a:cubicBezTo>
                    <a:pt x="17" y="49"/>
                    <a:pt x="17" y="49"/>
                    <a:pt x="17" y="49"/>
                  </a:cubicBezTo>
                  <a:cubicBezTo>
                    <a:pt x="17" y="49"/>
                    <a:pt x="17" y="49"/>
                    <a:pt x="17" y="49"/>
                  </a:cubicBezTo>
                  <a:cubicBezTo>
                    <a:pt x="17" y="49"/>
                    <a:pt x="17"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5" y="49"/>
                    <a:pt x="15" y="49"/>
                  </a:cubicBezTo>
                  <a:cubicBezTo>
                    <a:pt x="15" y="49"/>
                    <a:pt x="15" y="49"/>
                    <a:pt x="15" y="49"/>
                  </a:cubicBezTo>
                  <a:cubicBezTo>
                    <a:pt x="15" y="49"/>
                    <a:pt x="15" y="48"/>
                    <a:pt x="15" y="48"/>
                  </a:cubicBezTo>
                  <a:cubicBezTo>
                    <a:pt x="15" y="48"/>
                    <a:pt x="15" y="48"/>
                    <a:pt x="15" y="48"/>
                  </a:cubicBezTo>
                  <a:cubicBezTo>
                    <a:pt x="15" y="48"/>
                    <a:pt x="15" y="48"/>
                    <a:pt x="14" y="48"/>
                  </a:cubicBezTo>
                  <a:cubicBezTo>
                    <a:pt x="14" y="48"/>
                    <a:pt x="14" y="48"/>
                    <a:pt x="14" y="48"/>
                  </a:cubicBezTo>
                  <a:cubicBezTo>
                    <a:pt x="14" y="48"/>
                    <a:pt x="14" y="48"/>
                    <a:pt x="14"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2" y="48"/>
                    <a:pt x="12" y="48"/>
                  </a:cubicBezTo>
                  <a:cubicBezTo>
                    <a:pt x="12" y="48"/>
                    <a:pt x="12" y="48"/>
                    <a:pt x="12" y="48"/>
                  </a:cubicBezTo>
                  <a:cubicBezTo>
                    <a:pt x="12" y="47"/>
                    <a:pt x="12" y="47"/>
                    <a:pt x="12" y="47"/>
                  </a:cubicBezTo>
                  <a:cubicBezTo>
                    <a:pt x="12" y="47"/>
                    <a:pt x="12" y="47"/>
                    <a:pt x="12" y="47"/>
                  </a:cubicBezTo>
                  <a:cubicBezTo>
                    <a:pt x="12" y="47"/>
                    <a:pt x="12" y="47"/>
                    <a:pt x="12" y="46"/>
                  </a:cubicBezTo>
                  <a:cubicBezTo>
                    <a:pt x="12" y="46"/>
                    <a:pt x="12" y="46"/>
                    <a:pt x="12" y="46"/>
                  </a:cubicBezTo>
                  <a:cubicBezTo>
                    <a:pt x="12" y="46"/>
                    <a:pt x="12" y="46"/>
                    <a:pt x="12" y="46"/>
                  </a:cubicBezTo>
                  <a:cubicBezTo>
                    <a:pt x="12" y="46"/>
                    <a:pt x="12" y="46"/>
                    <a:pt x="12" y="46"/>
                  </a:cubicBezTo>
                  <a:cubicBezTo>
                    <a:pt x="12" y="46"/>
                    <a:pt x="13" y="46"/>
                    <a:pt x="13" y="45"/>
                  </a:cubicBezTo>
                  <a:cubicBezTo>
                    <a:pt x="13" y="45"/>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2"/>
                  </a:cubicBezTo>
                  <a:cubicBezTo>
                    <a:pt x="13" y="42"/>
                    <a:pt x="13"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2" y="40"/>
                  </a:cubicBezTo>
                  <a:cubicBezTo>
                    <a:pt x="12" y="40"/>
                    <a:pt x="12" y="39"/>
                    <a:pt x="13" y="38"/>
                  </a:cubicBezTo>
                  <a:cubicBezTo>
                    <a:pt x="13" y="38"/>
                    <a:pt x="13" y="38"/>
                    <a:pt x="13" y="37"/>
                  </a:cubicBezTo>
                  <a:cubicBezTo>
                    <a:pt x="13" y="37"/>
                    <a:pt x="13" y="37"/>
                    <a:pt x="13" y="37"/>
                  </a:cubicBezTo>
                  <a:cubicBezTo>
                    <a:pt x="13" y="37"/>
                    <a:pt x="13" y="37"/>
                    <a:pt x="13" y="37"/>
                  </a:cubicBezTo>
                  <a:cubicBezTo>
                    <a:pt x="12" y="37"/>
                    <a:pt x="12" y="37"/>
                    <a:pt x="12" y="37"/>
                  </a:cubicBezTo>
                  <a:cubicBezTo>
                    <a:pt x="12" y="37"/>
                    <a:pt x="12" y="37"/>
                    <a:pt x="12" y="37"/>
                  </a:cubicBezTo>
                  <a:cubicBezTo>
                    <a:pt x="12" y="37"/>
                    <a:pt x="11" y="37"/>
                    <a:pt x="11" y="37"/>
                  </a:cubicBezTo>
                  <a:cubicBezTo>
                    <a:pt x="11" y="37"/>
                    <a:pt x="10" y="37"/>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9" y="38"/>
                    <a:pt x="9" y="39"/>
                    <a:pt x="9" y="39"/>
                  </a:cubicBezTo>
                  <a:cubicBezTo>
                    <a:pt x="9" y="39"/>
                    <a:pt x="9" y="39"/>
                    <a:pt x="9" y="39"/>
                  </a:cubicBezTo>
                  <a:cubicBezTo>
                    <a:pt x="9" y="39"/>
                    <a:pt x="9" y="39"/>
                    <a:pt x="9" y="39"/>
                  </a:cubicBezTo>
                  <a:cubicBezTo>
                    <a:pt x="9" y="39"/>
                    <a:pt x="8" y="40"/>
                    <a:pt x="8" y="40"/>
                  </a:cubicBezTo>
                  <a:cubicBezTo>
                    <a:pt x="8" y="40"/>
                    <a:pt x="8" y="39"/>
                    <a:pt x="8" y="39"/>
                  </a:cubicBezTo>
                  <a:cubicBezTo>
                    <a:pt x="8" y="39"/>
                    <a:pt x="8" y="39"/>
                    <a:pt x="8" y="39"/>
                  </a:cubicBezTo>
                  <a:cubicBezTo>
                    <a:pt x="8" y="39"/>
                    <a:pt x="8" y="39"/>
                    <a:pt x="8" y="39"/>
                  </a:cubicBezTo>
                  <a:cubicBezTo>
                    <a:pt x="8" y="38"/>
                    <a:pt x="8" y="38"/>
                    <a:pt x="8" y="38"/>
                  </a:cubicBezTo>
                  <a:cubicBezTo>
                    <a:pt x="8" y="38"/>
                    <a:pt x="8" y="38"/>
                    <a:pt x="7" y="38"/>
                  </a:cubicBezTo>
                  <a:cubicBezTo>
                    <a:pt x="7" y="38"/>
                    <a:pt x="7" y="38"/>
                    <a:pt x="7" y="38"/>
                  </a:cubicBezTo>
                  <a:cubicBezTo>
                    <a:pt x="7" y="38"/>
                    <a:pt x="7" y="38"/>
                    <a:pt x="7" y="38"/>
                  </a:cubicBezTo>
                  <a:cubicBezTo>
                    <a:pt x="7" y="38"/>
                    <a:pt x="7" y="38"/>
                    <a:pt x="7" y="38"/>
                  </a:cubicBezTo>
                  <a:cubicBezTo>
                    <a:pt x="7" y="38"/>
                    <a:pt x="8" y="37"/>
                    <a:pt x="8" y="37"/>
                  </a:cubicBezTo>
                  <a:cubicBezTo>
                    <a:pt x="8" y="37"/>
                    <a:pt x="8" y="37"/>
                    <a:pt x="8" y="37"/>
                  </a:cubicBezTo>
                  <a:cubicBezTo>
                    <a:pt x="8" y="38"/>
                    <a:pt x="8" y="38"/>
                    <a:pt x="8" y="38"/>
                  </a:cubicBezTo>
                  <a:cubicBezTo>
                    <a:pt x="8" y="37"/>
                    <a:pt x="8" y="37"/>
                    <a:pt x="8" y="37"/>
                  </a:cubicBezTo>
                  <a:cubicBezTo>
                    <a:pt x="8" y="37"/>
                    <a:pt x="8" y="37"/>
                    <a:pt x="8" y="37"/>
                  </a:cubicBezTo>
                  <a:cubicBezTo>
                    <a:pt x="8" y="37"/>
                    <a:pt x="8" y="37"/>
                    <a:pt x="8" y="37"/>
                  </a:cubicBezTo>
                  <a:cubicBezTo>
                    <a:pt x="9" y="37"/>
                    <a:pt x="9" y="37"/>
                    <a:pt x="9" y="37"/>
                  </a:cubicBezTo>
                  <a:cubicBezTo>
                    <a:pt x="9" y="37"/>
                    <a:pt x="9" y="37"/>
                    <a:pt x="9" y="37"/>
                  </a:cubicBezTo>
                  <a:cubicBezTo>
                    <a:pt x="9" y="37"/>
                    <a:pt x="9" y="37"/>
                    <a:pt x="9" y="36"/>
                  </a:cubicBezTo>
                  <a:cubicBezTo>
                    <a:pt x="9" y="36"/>
                    <a:pt x="8" y="36"/>
                    <a:pt x="9" y="36"/>
                  </a:cubicBezTo>
                  <a:cubicBezTo>
                    <a:pt x="9" y="36"/>
                    <a:pt x="9" y="36"/>
                    <a:pt x="9" y="36"/>
                  </a:cubicBezTo>
                  <a:cubicBezTo>
                    <a:pt x="9" y="36"/>
                    <a:pt x="9" y="36"/>
                    <a:pt x="9" y="36"/>
                  </a:cubicBezTo>
                  <a:cubicBezTo>
                    <a:pt x="9" y="36"/>
                    <a:pt x="9" y="36"/>
                    <a:pt x="9" y="36"/>
                  </a:cubicBezTo>
                  <a:cubicBezTo>
                    <a:pt x="9" y="36"/>
                    <a:pt x="9" y="35"/>
                    <a:pt x="9" y="35"/>
                  </a:cubicBezTo>
                  <a:cubicBezTo>
                    <a:pt x="9" y="35"/>
                    <a:pt x="9" y="34"/>
                    <a:pt x="9" y="34"/>
                  </a:cubicBezTo>
                  <a:cubicBezTo>
                    <a:pt x="9" y="34"/>
                    <a:pt x="9" y="34"/>
                    <a:pt x="9" y="34"/>
                  </a:cubicBezTo>
                  <a:cubicBezTo>
                    <a:pt x="10" y="34"/>
                    <a:pt x="10" y="34"/>
                    <a:pt x="10" y="34"/>
                  </a:cubicBezTo>
                  <a:cubicBezTo>
                    <a:pt x="10" y="34"/>
                    <a:pt x="10" y="34"/>
                    <a:pt x="10" y="34"/>
                  </a:cubicBezTo>
                  <a:cubicBezTo>
                    <a:pt x="10" y="34"/>
                    <a:pt x="10" y="34"/>
                    <a:pt x="10" y="34"/>
                  </a:cubicBezTo>
                  <a:cubicBezTo>
                    <a:pt x="10" y="34"/>
                    <a:pt x="9"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2"/>
                    <a:pt x="10" y="32"/>
                  </a:cubicBezTo>
                  <a:cubicBezTo>
                    <a:pt x="10" y="32"/>
                    <a:pt x="10" y="32"/>
                    <a:pt x="10" y="32"/>
                  </a:cubicBezTo>
                  <a:cubicBezTo>
                    <a:pt x="10" y="32"/>
                    <a:pt x="10" y="32"/>
                    <a:pt x="10" y="32"/>
                  </a:cubicBezTo>
                  <a:cubicBezTo>
                    <a:pt x="10" y="32"/>
                    <a:pt x="11" y="32"/>
                    <a:pt x="11" y="32"/>
                  </a:cubicBezTo>
                  <a:cubicBezTo>
                    <a:pt x="11" y="32"/>
                    <a:pt x="11" y="32"/>
                    <a:pt x="11" y="32"/>
                  </a:cubicBezTo>
                  <a:cubicBezTo>
                    <a:pt x="11" y="31"/>
                    <a:pt x="11" y="31"/>
                    <a:pt x="11" y="31"/>
                  </a:cubicBezTo>
                  <a:cubicBezTo>
                    <a:pt x="12" y="31"/>
                    <a:pt x="12" y="31"/>
                    <a:pt x="12" y="30"/>
                  </a:cubicBezTo>
                  <a:cubicBezTo>
                    <a:pt x="12" y="30"/>
                    <a:pt x="12" y="30"/>
                    <a:pt x="12" y="30"/>
                  </a:cubicBezTo>
                  <a:cubicBezTo>
                    <a:pt x="12" y="30"/>
                    <a:pt x="12" y="30"/>
                    <a:pt x="12" y="30"/>
                  </a:cubicBezTo>
                  <a:cubicBezTo>
                    <a:pt x="12" y="30"/>
                    <a:pt x="12" y="30"/>
                    <a:pt x="12" y="30"/>
                  </a:cubicBezTo>
                  <a:cubicBezTo>
                    <a:pt x="12" y="30"/>
                    <a:pt x="13" y="30"/>
                    <a:pt x="13" y="30"/>
                  </a:cubicBezTo>
                  <a:cubicBezTo>
                    <a:pt x="13" y="30"/>
                    <a:pt x="13" y="30"/>
                    <a:pt x="13" y="30"/>
                  </a:cubicBezTo>
                  <a:cubicBezTo>
                    <a:pt x="13" y="30"/>
                    <a:pt x="13" y="30"/>
                    <a:pt x="13" y="30"/>
                  </a:cubicBezTo>
                  <a:cubicBezTo>
                    <a:pt x="14" y="30"/>
                    <a:pt x="14" y="30"/>
                    <a:pt x="14" y="30"/>
                  </a:cubicBezTo>
                  <a:cubicBezTo>
                    <a:pt x="15" y="30"/>
                    <a:pt x="15" y="30"/>
                    <a:pt x="15" y="30"/>
                  </a:cubicBezTo>
                  <a:cubicBezTo>
                    <a:pt x="15" y="29"/>
                    <a:pt x="15" y="29"/>
                    <a:pt x="16" y="29"/>
                  </a:cubicBezTo>
                  <a:cubicBezTo>
                    <a:pt x="16" y="29"/>
                    <a:pt x="16" y="29"/>
                    <a:pt x="16" y="29"/>
                  </a:cubicBezTo>
                  <a:cubicBezTo>
                    <a:pt x="16" y="29"/>
                    <a:pt x="16" y="29"/>
                    <a:pt x="16" y="29"/>
                  </a:cubicBezTo>
                  <a:cubicBezTo>
                    <a:pt x="16" y="29"/>
                    <a:pt x="16" y="29"/>
                    <a:pt x="16" y="29"/>
                  </a:cubicBezTo>
                  <a:cubicBezTo>
                    <a:pt x="16" y="29"/>
                    <a:pt x="17" y="30"/>
                    <a:pt x="17" y="30"/>
                  </a:cubicBezTo>
                  <a:cubicBezTo>
                    <a:pt x="17" y="31"/>
                    <a:pt x="17" y="31"/>
                    <a:pt x="17" y="31"/>
                  </a:cubicBezTo>
                  <a:cubicBezTo>
                    <a:pt x="17" y="31"/>
                    <a:pt x="16" y="32"/>
                    <a:pt x="16" y="32"/>
                  </a:cubicBezTo>
                  <a:cubicBezTo>
                    <a:pt x="16" y="32"/>
                    <a:pt x="16" y="32"/>
                    <a:pt x="16" y="32"/>
                  </a:cubicBezTo>
                  <a:cubicBezTo>
                    <a:pt x="16" y="32"/>
                    <a:pt x="16" y="32"/>
                    <a:pt x="16" y="32"/>
                  </a:cubicBezTo>
                  <a:cubicBezTo>
                    <a:pt x="16" y="33"/>
                    <a:pt x="16" y="33"/>
                    <a:pt x="16" y="33"/>
                  </a:cubicBezTo>
                  <a:cubicBezTo>
                    <a:pt x="16" y="33"/>
                    <a:pt x="17" y="33"/>
                    <a:pt x="17" y="33"/>
                  </a:cubicBezTo>
                  <a:cubicBezTo>
                    <a:pt x="17" y="33"/>
                    <a:pt x="17" y="33"/>
                    <a:pt x="17" y="33"/>
                  </a:cubicBezTo>
                  <a:cubicBezTo>
                    <a:pt x="17" y="33"/>
                    <a:pt x="17" y="33"/>
                    <a:pt x="17" y="33"/>
                  </a:cubicBezTo>
                  <a:cubicBezTo>
                    <a:pt x="17" y="33"/>
                    <a:pt x="17" y="33"/>
                    <a:pt x="17" y="33"/>
                  </a:cubicBezTo>
                  <a:cubicBezTo>
                    <a:pt x="17" y="33"/>
                    <a:pt x="17" y="33"/>
                    <a:pt x="17" y="33"/>
                  </a:cubicBezTo>
                  <a:cubicBezTo>
                    <a:pt x="18" y="33"/>
                    <a:pt x="18" y="32"/>
                    <a:pt x="18" y="32"/>
                  </a:cubicBezTo>
                  <a:cubicBezTo>
                    <a:pt x="18" y="32"/>
                    <a:pt x="18" y="31"/>
                    <a:pt x="18" y="31"/>
                  </a:cubicBezTo>
                  <a:cubicBezTo>
                    <a:pt x="18" y="31"/>
                    <a:pt x="18" y="31"/>
                    <a:pt x="18" y="31"/>
                  </a:cubicBezTo>
                  <a:cubicBezTo>
                    <a:pt x="18" y="31"/>
                    <a:pt x="18" y="31"/>
                    <a:pt x="18" y="31"/>
                  </a:cubicBezTo>
                  <a:cubicBezTo>
                    <a:pt x="18" y="31"/>
                    <a:pt x="18" y="31"/>
                    <a:pt x="18" y="31"/>
                  </a:cubicBezTo>
                  <a:cubicBezTo>
                    <a:pt x="18" y="31"/>
                    <a:pt x="18" y="31"/>
                    <a:pt x="18" y="31"/>
                  </a:cubicBezTo>
                  <a:cubicBezTo>
                    <a:pt x="18" y="31"/>
                    <a:pt x="18" y="30"/>
                    <a:pt x="18" y="30"/>
                  </a:cubicBezTo>
                  <a:cubicBezTo>
                    <a:pt x="18" y="30"/>
                    <a:pt x="18" y="30"/>
                    <a:pt x="18" y="30"/>
                  </a:cubicBezTo>
                  <a:cubicBezTo>
                    <a:pt x="19" y="30"/>
                    <a:pt x="19" y="30"/>
                    <a:pt x="19" y="30"/>
                  </a:cubicBezTo>
                  <a:cubicBezTo>
                    <a:pt x="19" y="30"/>
                    <a:pt x="19" y="30"/>
                    <a:pt x="19" y="30"/>
                  </a:cubicBezTo>
                  <a:cubicBezTo>
                    <a:pt x="19" y="30"/>
                    <a:pt x="19" y="30"/>
                    <a:pt x="19" y="30"/>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20" y="29"/>
                    <a:pt x="20" y="29"/>
                    <a:pt x="20" y="28"/>
                  </a:cubicBezTo>
                  <a:cubicBezTo>
                    <a:pt x="20" y="28"/>
                    <a:pt x="20" y="28"/>
                    <a:pt x="20" y="28"/>
                  </a:cubicBezTo>
                  <a:cubicBezTo>
                    <a:pt x="20" y="28"/>
                    <a:pt x="20" y="28"/>
                    <a:pt x="20" y="28"/>
                  </a:cubicBezTo>
                  <a:cubicBezTo>
                    <a:pt x="20" y="28"/>
                    <a:pt x="20" y="28"/>
                    <a:pt x="20" y="28"/>
                  </a:cubicBezTo>
                  <a:cubicBezTo>
                    <a:pt x="21" y="28"/>
                    <a:pt x="21" y="28"/>
                    <a:pt x="21" y="28"/>
                  </a:cubicBezTo>
                  <a:cubicBezTo>
                    <a:pt x="21" y="28"/>
                    <a:pt x="21" y="28"/>
                    <a:pt x="21" y="28"/>
                  </a:cubicBezTo>
                  <a:cubicBezTo>
                    <a:pt x="21" y="28"/>
                    <a:pt x="21" y="28"/>
                    <a:pt x="21" y="28"/>
                  </a:cubicBezTo>
                  <a:cubicBezTo>
                    <a:pt x="21" y="27"/>
                    <a:pt x="21" y="27"/>
                    <a:pt x="21" y="27"/>
                  </a:cubicBezTo>
                  <a:cubicBezTo>
                    <a:pt x="21" y="27"/>
                    <a:pt x="20" y="27"/>
                    <a:pt x="20" y="27"/>
                  </a:cubicBezTo>
                  <a:cubicBezTo>
                    <a:pt x="20" y="27"/>
                    <a:pt x="20" y="27"/>
                    <a:pt x="20" y="27"/>
                  </a:cubicBezTo>
                  <a:cubicBezTo>
                    <a:pt x="20" y="27"/>
                    <a:pt x="20" y="27"/>
                    <a:pt x="20" y="27"/>
                  </a:cubicBezTo>
                  <a:cubicBezTo>
                    <a:pt x="21" y="27"/>
                    <a:pt x="21" y="27"/>
                    <a:pt x="21" y="27"/>
                  </a:cubicBezTo>
                  <a:cubicBezTo>
                    <a:pt x="21" y="27"/>
                    <a:pt x="21" y="27"/>
                    <a:pt x="21" y="27"/>
                  </a:cubicBezTo>
                  <a:cubicBezTo>
                    <a:pt x="21" y="27"/>
                    <a:pt x="21" y="27"/>
                    <a:pt x="21" y="27"/>
                  </a:cubicBezTo>
                  <a:cubicBezTo>
                    <a:pt x="22" y="27"/>
                    <a:pt x="22" y="27"/>
                    <a:pt x="22" y="26"/>
                  </a:cubicBezTo>
                  <a:cubicBezTo>
                    <a:pt x="22" y="26"/>
                    <a:pt x="22" y="26"/>
                    <a:pt x="22" y="26"/>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4"/>
                    <a:pt x="24" y="24"/>
                  </a:cubicBezTo>
                  <a:cubicBezTo>
                    <a:pt x="24" y="24"/>
                    <a:pt x="24" y="24"/>
                    <a:pt x="25" y="24"/>
                  </a:cubicBezTo>
                  <a:cubicBezTo>
                    <a:pt x="25" y="24"/>
                    <a:pt x="25" y="24"/>
                    <a:pt x="25" y="24"/>
                  </a:cubicBezTo>
                  <a:cubicBezTo>
                    <a:pt x="25" y="24"/>
                    <a:pt x="25" y="24"/>
                    <a:pt x="25" y="23"/>
                  </a:cubicBezTo>
                  <a:cubicBezTo>
                    <a:pt x="25" y="23"/>
                    <a:pt x="25" y="23"/>
                    <a:pt x="25" y="23"/>
                  </a:cubicBezTo>
                  <a:cubicBezTo>
                    <a:pt x="25" y="23"/>
                    <a:pt x="25" y="23"/>
                    <a:pt x="25" y="23"/>
                  </a:cubicBezTo>
                  <a:cubicBezTo>
                    <a:pt x="25" y="23"/>
                    <a:pt x="25" y="22"/>
                    <a:pt x="25" y="22"/>
                  </a:cubicBezTo>
                  <a:cubicBezTo>
                    <a:pt x="26" y="22"/>
                    <a:pt x="26" y="21"/>
                    <a:pt x="27" y="21"/>
                  </a:cubicBezTo>
                  <a:cubicBezTo>
                    <a:pt x="27" y="21"/>
                    <a:pt x="27" y="21"/>
                    <a:pt x="27" y="21"/>
                  </a:cubicBezTo>
                  <a:cubicBezTo>
                    <a:pt x="28" y="21"/>
                    <a:pt x="28" y="21"/>
                    <a:pt x="28" y="21"/>
                  </a:cubicBezTo>
                  <a:cubicBezTo>
                    <a:pt x="28" y="21"/>
                    <a:pt x="28" y="20"/>
                    <a:pt x="28" y="20"/>
                  </a:cubicBezTo>
                  <a:cubicBezTo>
                    <a:pt x="28" y="20"/>
                    <a:pt x="28" y="20"/>
                    <a:pt x="28" y="20"/>
                  </a:cubicBezTo>
                  <a:cubicBezTo>
                    <a:pt x="28" y="20"/>
                    <a:pt x="28" y="20"/>
                    <a:pt x="28" y="20"/>
                  </a:cubicBezTo>
                  <a:cubicBezTo>
                    <a:pt x="29" y="20"/>
                    <a:pt x="29" y="20"/>
                    <a:pt x="29" y="20"/>
                  </a:cubicBezTo>
                  <a:cubicBezTo>
                    <a:pt x="29" y="20"/>
                    <a:pt x="29" y="20"/>
                    <a:pt x="29" y="20"/>
                  </a:cubicBezTo>
                  <a:cubicBezTo>
                    <a:pt x="29" y="20"/>
                    <a:pt x="29" y="20"/>
                    <a:pt x="29" y="20"/>
                  </a:cubicBezTo>
                  <a:cubicBezTo>
                    <a:pt x="29" y="20"/>
                    <a:pt x="29" y="20"/>
                    <a:pt x="29" y="20"/>
                  </a:cubicBezTo>
                  <a:cubicBezTo>
                    <a:pt x="29" y="20"/>
                    <a:pt x="29" y="20"/>
                    <a:pt x="30" y="20"/>
                  </a:cubicBezTo>
                  <a:cubicBezTo>
                    <a:pt x="30" y="19"/>
                    <a:pt x="30" y="19"/>
                    <a:pt x="30" y="19"/>
                  </a:cubicBezTo>
                  <a:cubicBezTo>
                    <a:pt x="30" y="19"/>
                    <a:pt x="30" y="19"/>
                    <a:pt x="30" y="19"/>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1" y="18"/>
                    <a:pt x="31" y="18"/>
                    <a:pt x="31" y="18"/>
                  </a:cubicBezTo>
                  <a:cubicBezTo>
                    <a:pt x="31" y="18"/>
                    <a:pt x="31" y="17"/>
                    <a:pt x="31" y="17"/>
                  </a:cubicBezTo>
                  <a:cubicBezTo>
                    <a:pt x="31" y="17"/>
                    <a:pt x="31" y="17"/>
                    <a:pt x="31" y="17"/>
                  </a:cubicBezTo>
                  <a:cubicBezTo>
                    <a:pt x="31" y="17"/>
                    <a:pt x="31" y="17"/>
                    <a:pt x="31" y="17"/>
                  </a:cubicBezTo>
                  <a:cubicBezTo>
                    <a:pt x="31" y="17"/>
                    <a:pt x="31" y="17"/>
                    <a:pt x="31" y="17"/>
                  </a:cubicBezTo>
                  <a:cubicBezTo>
                    <a:pt x="32" y="17"/>
                    <a:pt x="32" y="17"/>
                    <a:pt x="32" y="17"/>
                  </a:cubicBezTo>
                  <a:cubicBezTo>
                    <a:pt x="32" y="17"/>
                    <a:pt x="32" y="17"/>
                    <a:pt x="32" y="17"/>
                  </a:cubicBezTo>
                  <a:cubicBezTo>
                    <a:pt x="32" y="17"/>
                    <a:pt x="32" y="17"/>
                    <a:pt x="32" y="17"/>
                  </a:cubicBezTo>
                  <a:cubicBezTo>
                    <a:pt x="32" y="17"/>
                    <a:pt x="32" y="17"/>
                    <a:pt x="32" y="17"/>
                  </a:cubicBezTo>
                  <a:cubicBezTo>
                    <a:pt x="32" y="17"/>
                    <a:pt x="32" y="17"/>
                    <a:pt x="32" y="17"/>
                  </a:cubicBezTo>
                  <a:cubicBezTo>
                    <a:pt x="33" y="17"/>
                    <a:pt x="33" y="17"/>
                    <a:pt x="33" y="16"/>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5"/>
                    <a:pt x="35" y="15"/>
                  </a:cubicBezTo>
                  <a:cubicBezTo>
                    <a:pt x="35" y="15"/>
                    <a:pt x="35" y="15"/>
                    <a:pt x="35" y="15"/>
                  </a:cubicBezTo>
                  <a:cubicBezTo>
                    <a:pt x="34" y="15"/>
                    <a:pt x="34" y="15"/>
                    <a:pt x="34" y="15"/>
                  </a:cubicBezTo>
                  <a:cubicBezTo>
                    <a:pt x="33" y="15"/>
                    <a:pt x="33" y="15"/>
                    <a:pt x="33" y="15"/>
                  </a:cubicBezTo>
                  <a:cubicBezTo>
                    <a:pt x="33" y="15"/>
                    <a:pt x="33" y="15"/>
                    <a:pt x="33" y="15"/>
                  </a:cubicBezTo>
                  <a:cubicBezTo>
                    <a:pt x="33" y="15"/>
                    <a:pt x="33" y="15"/>
                    <a:pt x="33" y="15"/>
                  </a:cubicBezTo>
                  <a:cubicBezTo>
                    <a:pt x="33" y="15"/>
                    <a:pt x="33" y="15"/>
                    <a:pt x="32" y="15"/>
                  </a:cubicBezTo>
                  <a:cubicBezTo>
                    <a:pt x="32" y="15"/>
                    <a:pt x="32" y="15"/>
                    <a:pt x="32" y="15"/>
                  </a:cubicBezTo>
                  <a:cubicBezTo>
                    <a:pt x="32" y="15"/>
                    <a:pt x="32" y="15"/>
                    <a:pt x="32" y="15"/>
                  </a:cubicBezTo>
                  <a:cubicBezTo>
                    <a:pt x="32" y="15"/>
                    <a:pt x="32" y="15"/>
                    <a:pt x="32" y="15"/>
                  </a:cubicBezTo>
                  <a:cubicBezTo>
                    <a:pt x="33" y="15"/>
                    <a:pt x="33" y="15"/>
                    <a:pt x="33" y="15"/>
                  </a:cubicBezTo>
                  <a:cubicBezTo>
                    <a:pt x="33" y="15"/>
                    <a:pt x="33" y="14"/>
                    <a:pt x="33" y="14"/>
                  </a:cubicBezTo>
                  <a:cubicBezTo>
                    <a:pt x="33" y="14"/>
                    <a:pt x="33" y="14"/>
                    <a:pt x="33" y="14"/>
                  </a:cubicBezTo>
                  <a:cubicBezTo>
                    <a:pt x="33" y="14"/>
                    <a:pt x="33" y="14"/>
                    <a:pt x="33" y="14"/>
                  </a:cubicBezTo>
                  <a:cubicBezTo>
                    <a:pt x="33" y="14"/>
                    <a:pt x="33" y="14"/>
                    <a:pt x="33"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8" y="14"/>
                    <a:pt x="38" y="14"/>
                    <a:pt x="38" y="14"/>
                  </a:cubicBezTo>
                  <a:cubicBezTo>
                    <a:pt x="38" y="13"/>
                    <a:pt x="38" y="13"/>
                    <a:pt x="38" y="13"/>
                  </a:cubicBezTo>
                  <a:cubicBezTo>
                    <a:pt x="38" y="13"/>
                    <a:pt x="38"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2"/>
                  </a:cubicBezTo>
                  <a:cubicBezTo>
                    <a:pt x="39" y="12"/>
                    <a:pt x="40" y="12"/>
                    <a:pt x="40" y="12"/>
                  </a:cubicBezTo>
                  <a:cubicBezTo>
                    <a:pt x="40" y="12"/>
                    <a:pt x="40" y="12"/>
                    <a:pt x="40" y="12"/>
                  </a:cubicBezTo>
                  <a:cubicBezTo>
                    <a:pt x="40" y="12"/>
                    <a:pt x="40" y="12"/>
                    <a:pt x="40" y="12"/>
                  </a:cubicBezTo>
                  <a:cubicBezTo>
                    <a:pt x="40" y="12"/>
                    <a:pt x="40" y="12"/>
                    <a:pt x="41" y="12"/>
                  </a:cubicBezTo>
                  <a:cubicBezTo>
                    <a:pt x="41" y="12"/>
                    <a:pt x="41" y="12"/>
                    <a:pt x="41" y="12"/>
                  </a:cubicBezTo>
                  <a:cubicBezTo>
                    <a:pt x="41" y="12"/>
                    <a:pt x="41" y="12"/>
                    <a:pt x="41" y="12"/>
                  </a:cubicBezTo>
                  <a:cubicBezTo>
                    <a:pt x="41" y="12"/>
                    <a:pt x="41" y="12"/>
                    <a:pt x="41" y="12"/>
                  </a:cubicBezTo>
                  <a:cubicBezTo>
                    <a:pt x="41" y="12"/>
                    <a:pt x="41" y="12"/>
                    <a:pt x="42" y="12"/>
                  </a:cubicBezTo>
                  <a:cubicBezTo>
                    <a:pt x="42" y="12"/>
                    <a:pt x="42" y="12"/>
                    <a:pt x="42" y="12"/>
                  </a:cubicBezTo>
                  <a:cubicBezTo>
                    <a:pt x="42" y="12"/>
                    <a:pt x="42" y="11"/>
                    <a:pt x="42" y="11"/>
                  </a:cubicBezTo>
                  <a:cubicBezTo>
                    <a:pt x="42" y="11"/>
                    <a:pt x="42" y="10"/>
                    <a:pt x="42" y="10"/>
                  </a:cubicBezTo>
                  <a:cubicBezTo>
                    <a:pt x="42" y="10"/>
                    <a:pt x="42" y="10"/>
                    <a:pt x="42" y="10"/>
                  </a:cubicBezTo>
                  <a:cubicBezTo>
                    <a:pt x="42" y="10"/>
                    <a:pt x="42" y="10"/>
                    <a:pt x="42" y="10"/>
                  </a:cubicBezTo>
                  <a:cubicBezTo>
                    <a:pt x="42" y="8"/>
                    <a:pt x="42" y="8"/>
                    <a:pt x="42" y="8"/>
                  </a:cubicBezTo>
                  <a:cubicBezTo>
                    <a:pt x="41" y="8"/>
                    <a:pt x="41" y="8"/>
                    <a:pt x="41" y="8"/>
                  </a:cubicBezTo>
                  <a:cubicBezTo>
                    <a:pt x="41" y="8"/>
                    <a:pt x="41" y="8"/>
                    <a:pt x="41" y="8"/>
                  </a:cubicBezTo>
                  <a:cubicBezTo>
                    <a:pt x="41" y="8"/>
                    <a:pt x="40" y="8"/>
                    <a:pt x="40" y="8"/>
                  </a:cubicBezTo>
                  <a:cubicBezTo>
                    <a:pt x="40" y="8"/>
                    <a:pt x="40" y="8"/>
                    <a:pt x="40" y="8"/>
                  </a:cubicBezTo>
                  <a:cubicBezTo>
                    <a:pt x="40" y="8"/>
                    <a:pt x="40" y="8"/>
                    <a:pt x="40" y="8"/>
                  </a:cubicBezTo>
                  <a:cubicBezTo>
                    <a:pt x="40" y="8"/>
                    <a:pt x="40" y="8"/>
                    <a:pt x="40" y="8"/>
                  </a:cubicBezTo>
                  <a:cubicBezTo>
                    <a:pt x="40" y="8"/>
                    <a:pt x="40" y="8"/>
                    <a:pt x="39" y="8"/>
                  </a:cubicBezTo>
                  <a:cubicBezTo>
                    <a:pt x="40" y="8"/>
                    <a:pt x="40" y="8"/>
                    <a:pt x="40" y="8"/>
                  </a:cubicBezTo>
                  <a:cubicBezTo>
                    <a:pt x="40" y="8"/>
                    <a:pt x="40" y="8"/>
                    <a:pt x="40" y="8"/>
                  </a:cubicBezTo>
                  <a:cubicBezTo>
                    <a:pt x="40" y="8"/>
                    <a:pt x="40" y="8"/>
                    <a:pt x="40" y="8"/>
                  </a:cubicBezTo>
                  <a:cubicBezTo>
                    <a:pt x="40" y="7"/>
                    <a:pt x="40" y="7"/>
                    <a:pt x="40" y="7"/>
                  </a:cubicBezTo>
                  <a:cubicBezTo>
                    <a:pt x="40" y="7"/>
                    <a:pt x="40" y="7"/>
                    <a:pt x="40" y="7"/>
                  </a:cubicBezTo>
                  <a:cubicBezTo>
                    <a:pt x="40" y="7"/>
                    <a:pt x="40" y="7"/>
                    <a:pt x="39" y="7"/>
                  </a:cubicBezTo>
                  <a:cubicBezTo>
                    <a:pt x="39" y="7"/>
                    <a:pt x="39" y="7"/>
                    <a:pt x="39" y="7"/>
                  </a:cubicBezTo>
                  <a:cubicBezTo>
                    <a:pt x="37" y="7"/>
                    <a:pt x="37" y="7"/>
                    <a:pt x="37" y="7"/>
                  </a:cubicBezTo>
                  <a:cubicBezTo>
                    <a:pt x="37" y="7"/>
                    <a:pt x="37" y="7"/>
                    <a:pt x="37" y="7"/>
                  </a:cubicBezTo>
                  <a:cubicBezTo>
                    <a:pt x="37" y="7"/>
                    <a:pt x="36" y="8"/>
                    <a:pt x="36" y="8"/>
                  </a:cubicBezTo>
                  <a:cubicBezTo>
                    <a:pt x="36" y="8"/>
                    <a:pt x="36" y="8"/>
                    <a:pt x="36" y="8"/>
                  </a:cubicBezTo>
                  <a:cubicBezTo>
                    <a:pt x="36" y="8"/>
                    <a:pt x="36" y="8"/>
                    <a:pt x="36" y="8"/>
                  </a:cubicBezTo>
                  <a:cubicBezTo>
                    <a:pt x="36" y="8"/>
                    <a:pt x="35" y="8"/>
                    <a:pt x="35" y="8"/>
                  </a:cubicBezTo>
                  <a:cubicBezTo>
                    <a:pt x="34" y="8"/>
                    <a:pt x="34" y="8"/>
                    <a:pt x="34" y="8"/>
                  </a:cubicBezTo>
                  <a:cubicBezTo>
                    <a:pt x="34" y="8"/>
                    <a:pt x="34" y="8"/>
                    <a:pt x="34" y="8"/>
                  </a:cubicBezTo>
                  <a:cubicBezTo>
                    <a:pt x="34" y="8"/>
                    <a:pt x="34" y="8"/>
                    <a:pt x="34" y="8"/>
                  </a:cubicBezTo>
                  <a:cubicBezTo>
                    <a:pt x="34" y="9"/>
                    <a:pt x="34" y="9"/>
                    <a:pt x="34" y="9"/>
                  </a:cubicBezTo>
                  <a:cubicBezTo>
                    <a:pt x="34" y="9"/>
                    <a:pt x="34" y="9"/>
                    <a:pt x="34" y="9"/>
                  </a:cubicBezTo>
                  <a:cubicBezTo>
                    <a:pt x="34" y="9"/>
                    <a:pt x="34" y="10"/>
                    <a:pt x="34" y="10"/>
                  </a:cubicBezTo>
                  <a:cubicBezTo>
                    <a:pt x="34" y="10"/>
                    <a:pt x="34" y="10"/>
                    <a:pt x="34" y="10"/>
                  </a:cubicBezTo>
                  <a:cubicBezTo>
                    <a:pt x="34" y="10"/>
                    <a:pt x="34" y="10"/>
                    <a:pt x="34" y="10"/>
                  </a:cubicBezTo>
                  <a:cubicBezTo>
                    <a:pt x="33" y="10"/>
                    <a:pt x="33" y="10"/>
                    <a:pt x="33" y="10"/>
                  </a:cubicBezTo>
                  <a:cubicBezTo>
                    <a:pt x="33" y="10"/>
                    <a:pt x="33" y="10"/>
                    <a:pt x="33" y="10"/>
                  </a:cubicBezTo>
                  <a:cubicBezTo>
                    <a:pt x="33" y="10"/>
                    <a:pt x="33" y="11"/>
                    <a:pt x="32" y="11"/>
                  </a:cubicBezTo>
                  <a:cubicBezTo>
                    <a:pt x="32" y="11"/>
                    <a:pt x="32" y="11"/>
                    <a:pt x="32" y="11"/>
                  </a:cubicBezTo>
                  <a:cubicBezTo>
                    <a:pt x="32" y="11"/>
                    <a:pt x="32" y="11"/>
                    <a:pt x="31" y="11"/>
                  </a:cubicBezTo>
                  <a:cubicBezTo>
                    <a:pt x="31" y="11"/>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9"/>
                    <a:pt x="31" y="9"/>
                    <a:pt x="31" y="9"/>
                  </a:cubicBezTo>
                  <a:cubicBezTo>
                    <a:pt x="31" y="9"/>
                    <a:pt x="31" y="9"/>
                    <a:pt x="31" y="9"/>
                  </a:cubicBezTo>
                  <a:cubicBezTo>
                    <a:pt x="31" y="9"/>
                    <a:pt x="32" y="9"/>
                    <a:pt x="32" y="9"/>
                  </a:cubicBezTo>
                  <a:cubicBezTo>
                    <a:pt x="32" y="9"/>
                    <a:pt x="32" y="9"/>
                    <a:pt x="32" y="9"/>
                  </a:cubicBezTo>
                  <a:cubicBezTo>
                    <a:pt x="32" y="8"/>
                    <a:pt x="32" y="8"/>
                    <a:pt x="32" y="8"/>
                  </a:cubicBezTo>
                  <a:cubicBezTo>
                    <a:pt x="32" y="8"/>
                    <a:pt x="32" y="8"/>
                    <a:pt x="32" y="8"/>
                  </a:cubicBezTo>
                  <a:cubicBezTo>
                    <a:pt x="32" y="8"/>
                    <a:pt x="32" y="8"/>
                    <a:pt x="32" y="7"/>
                  </a:cubicBezTo>
                  <a:cubicBezTo>
                    <a:pt x="32" y="7"/>
                    <a:pt x="32" y="7"/>
                    <a:pt x="32" y="7"/>
                  </a:cubicBezTo>
                  <a:cubicBezTo>
                    <a:pt x="32" y="8"/>
                    <a:pt x="32" y="8"/>
                    <a:pt x="32" y="8"/>
                  </a:cubicBezTo>
                  <a:cubicBezTo>
                    <a:pt x="32" y="7"/>
                    <a:pt x="32" y="7"/>
                    <a:pt x="32" y="7"/>
                  </a:cubicBezTo>
                  <a:cubicBezTo>
                    <a:pt x="32" y="7"/>
                    <a:pt x="32" y="7"/>
                    <a:pt x="32" y="7"/>
                  </a:cubicBezTo>
                  <a:cubicBezTo>
                    <a:pt x="32" y="7"/>
                    <a:pt x="32" y="7"/>
                    <a:pt x="32" y="7"/>
                  </a:cubicBezTo>
                  <a:cubicBezTo>
                    <a:pt x="32" y="7"/>
                    <a:pt x="32" y="7"/>
                    <a:pt x="32" y="7"/>
                  </a:cubicBezTo>
                  <a:cubicBezTo>
                    <a:pt x="34" y="7"/>
                    <a:pt x="34" y="7"/>
                    <a:pt x="34" y="7"/>
                  </a:cubicBezTo>
                  <a:cubicBezTo>
                    <a:pt x="34" y="7"/>
                    <a:pt x="34" y="7"/>
                    <a:pt x="34" y="7"/>
                  </a:cubicBezTo>
                  <a:cubicBezTo>
                    <a:pt x="34" y="7"/>
                    <a:pt x="34" y="7"/>
                    <a:pt x="34" y="7"/>
                  </a:cubicBezTo>
                  <a:cubicBezTo>
                    <a:pt x="34" y="7"/>
                    <a:pt x="34" y="7"/>
                    <a:pt x="34" y="7"/>
                  </a:cubicBezTo>
                  <a:cubicBezTo>
                    <a:pt x="34" y="7"/>
                    <a:pt x="34" y="6"/>
                    <a:pt x="34" y="6"/>
                  </a:cubicBezTo>
                  <a:cubicBezTo>
                    <a:pt x="34" y="6"/>
                    <a:pt x="35" y="6"/>
                    <a:pt x="35" y="6"/>
                  </a:cubicBezTo>
                  <a:cubicBezTo>
                    <a:pt x="35" y="6"/>
                    <a:pt x="35" y="6"/>
                    <a:pt x="35"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7" y="5"/>
                  </a:cubicBezTo>
                  <a:cubicBezTo>
                    <a:pt x="37" y="5"/>
                    <a:pt x="37" y="5"/>
                    <a:pt x="37" y="4"/>
                  </a:cubicBezTo>
                  <a:cubicBezTo>
                    <a:pt x="37" y="4"/>
                    <a:pt x="37" y="4"/>
                    <a:pt x="37" y="4"/>
                  </a:cubicBezTo>
                  <a:cubicBezTo>
                    <a:pt x="41" y="3"/>
                    <a:pt x="45" y="2"/>
                    <a:pt x="49" y="1"/>
                  </a:cubicBezTo>
                  <a:cubicBezTo>
                    <a:pt x="49" y="1"/>
                    <a:pt x="49" y="1"/>
                    <a:pt x="49" y="1"/>
                  </a:cubicBezTo>
                  <a:cubicBezTo>
                    <a:pt x="49" y="1"/>
                    <a:pt x="49" y="1"/>
                    <a:pt x="49" y="1"/>
                  </a:cubicBezTo>
                  <a:cubicBezTo>
                    <a:pt x="49" y="1"/>
                    <a:pt x="49" y="1"/>
                    <a:pt x="49" y="2"/>
                  </a:cubicBezTo>
                  <a:cubicBezTo>
                    <a:pt x="50" y="2"/>
                    <a:pt x="50" y="2"/>
                    <a:pt x="50" y="2"/>
                  </a:cubicBezTo>
                  <a:cubicBezTo>
                    <a:pt x="50" y="3"/>
                    <a:pt x="50" y="3"/>
                    <a:pt x="50" y="3"/>
                  </a:cubicBezTo>
                  <a:cubicBezTo>
                    <a:pt x="50" y="3"/>
                    <a:pt x="50" y="3"/>
                    <a:pt x="50" y="4"/>
                  </a:cubicBezTo>
                  <a:cubicBezTo>
                    <a:pt x="50" y="4"/>
                    <a:pt x="50" y="4"/>
                    <a:pt x="50" y="4"/>
                  </a:cubicBezTo>
                  <a:cubicBezTo>
                    <a:pt x="49" y="4"/>
                    <a:pt x="49" y="4"/>
                    <a:pt x="49" y="4"/>
                  </a:cubicBezTo>
                  <a:cubicBezTo>
                    <a:pt x="49" y="4"/>
                    <a:pt x="49" y="4"/>
                    <a:pt x="49" y="4"/>
                  </a:cubicBezTo>
                  <a:cubicBezTo>
                    <a:pt x="49" y="5"/>
                    <a:pt x="49" y="5"/>
                    <a:pt x="48" y="5"/>
                  </a:cubicBezTo>
                  <a:cubicBezTo>
                    <a:pt x="48" y="5"/>
                    <a:pt x="48" y="5"/>
                    <a:pt x="48" y="5"/>
                  </a:cubicBezTo>
                  <a:cubicBezTo>
                    <a:pt x="48" y="6"/>
                    <a:pt x="48" y="6"/>
                    <a:pt x="48" y="6"/>
                  </a:cubicBezTo>
                  <a:cubicBezTo>
                    <a:pt x="48" y="6"/>
                    <a:pt x="48" y="6"/>
                    <a:pt x="48" y="6"/>
                  </a:cubicBezTo>
                  <a:cubicBezTo>
                    <a:pt x="48" y="6"/>
                    <a:pt x="48" y="6"/>
                    <a:pt x="48" y="6"/>
                  </a:cubicBezTo>
                  <a:cubicBezTo>
                    <a:pt x="48" y="7"/>
                    <a:pt x="49" y="7"/>
                    <a:pt x="49" y="7"/>
                  </a:cubicBezTo>
                  <a:cubicBezTo>
                    <a:pt x="49" y="7"/>
                    <a:pt x="49" y="8"/>
                    <a:pt x="50" y="8"/>
                  </a:cubicBezTo>
                  <a:cubicBezTo>
                    <a:pt x="50" y="8"/>
                    <a:pt x="50" y="8"/>
                    <a:pt x="50" y="8"/>
                  </a:cubicBezTo>
                  <a:cubicBezTo>
                    <a:pt x="52" y="8"/>
                    <a:pt x="52" y="8"/>
                    <a:pt x="52" y="8"/>
                  </a:cubicBezTo>
                  <a:cubicBezTo>
                    <a:pt x="52" y="8"/>
                    <a:pt x="52" y="8"/>
                    <a:pt x="52" y="8"/>
                  </a:cubicBezTo>
                  <a:cubicBezTo>
                    <a:pt x="52" y="8"/>
                    <a:pt x="52" y="8"/>
                    <a:pt x="52" y="8"/>
                  </a:cubicBezTo>
                  <a:cubicBezTo>
                    <a:pt x="53" y="8"/>
                    <a:pt x="53" y="8"/>
                    <a:pt x="53" y="7"/>
                  </a:cubicBezTo>
                  <a:cubicBezTo>
                    <a:pt x="53" y="7"/>
                    <a:pt x="53" y="7"/>
                    <a:pt x="53" y="7"/>
                  </a:cubicBezTo>
                  <a:cubicBezTo>
                    <a:pt x="53" y="7"/>
                    <a:pt x="53" y="7"/>
                    <a:pt x="53" y="7"/>
                  </a:cubicBezTo>
                  <a:cubicBezTo>
                    <a:pt x="53" y="6"/>
                    <a:pt x="53" y="6"/>
                    <a:pt x="53" y="6"/>
                  </a:cubicBezTo>
                  <a:cubicBezTo>
                    <a:pt x="53" y="6"/>
                    <a:pt x="53" y="6"/>
                    <a:pt x="53" y="6"/>
                  </a:cubicBezTo>
                  <a:cubicBezTo>
                    <a:pt x="53" y="6"/>
                    <a:pt x="53" y="6"/>
                    <a:pt x="53" y="6"/>
                  </a:cubicBezTo>
                  <a:cubicBezTo>
                    <a:pt x="53" y="6"/>
                    <a:pt x="54" y="6"/>
                    <a:pt x="54" y="6"/>
                  </a:cubicBezTo>
                  <a:cubicBezTo>
                    <a:pt x="54" y="6"/>
                    <a:pt x="54" y="6"/>
                    <a:pt x="54" y="6"/>
                  </a:cubicBezTo>
                  <a:cubicBezTo>
                    <a:pt x="54" y="6"/>
                    <a:pt x="54" y="6"/>
                    <a:pt x="54" y="6"/>
                  </a:cubicBezTo>
                  <a:cubicBezTo>
                    <a:pt x="55" y="6"/>
                    <a:pt x="55" y="6"/>
                    <a:pt x="55" y="6"/>
                  </a:cubicBezTo>
                  <a:cubicBezTo>
                    <a:pt x="55" y="6"/>
                    <a:pt x="56" y="6"/>
                    <a:pt x="56" y="5"/>
                  </a:cubicBezTo>
                  <a:cubicBezTo>
                    <a:pt x="56" y="5"/>
                    <a:pt x="56" y="5"/>
                    <a:pt x="56" y="5"/>
                  </a:cubicBezTo>
                  <a:cubicBezTo>
                    <a:pt x="56" y="5"/>
                    <a:pt x="56" y="5"/>
                    <a:pt x="56" y="5"/>
                  </a:cubicBezTo>
                  <a:cubicBezTo>
                    <a:pt x="56" y="5"/>
                    <a:pt x="56" y="5"/>
                    <a:pt x="56" y="5"/>
                  </a:cubicBezTo>
                  <a:cubicBezTo>
                    <a:pt x="56" y="5"/>
                    <a:pt x="56" y="5"/>
                    <a:pt x="57" y="5"/>
                  </a:cubicBezTo>
                  <a:cubicBezTo>
                    <a:pt x="57" y="5"/>
                    <a:pt x="57" y="5"/>
                    <a:pt x="57" y="4"/>
                  </a:cubicBezTo>
                  <a:cubicBezTo>
                    <a:pt x="57" y="4"/>
                    <a:pt x="57" y="4"/>
                    <a:pt x="57" y="4"/>
                  </a:cubicBezTo>
                  <a:cubicBezTo>
                    <a:pt x="58" y="4"/>
                    <a:pt x="58" y="4"/>
                    <a:pt x="58" y="4"/>
                  </a:cubicBezTo>
                  <a:cubicBezTo>
                    <a:pt x="58" y="4"/>
                    <a:pt x="58" y="4"/>
                    <a:pt x="58" y="4"/>
                  </a:cubicBezTo>
                  <a:cubicBezTo>
                    <a:pt x="58" y="4"/>
                    <a:pt x="59" y="4"/>
                    <a:pt x="59" y="4"/>
                  </a:cubicBezTo>
                  <a:cubicBezTo>
                    <a:pt x="59" y="4"/>
                    <a:pt x="59" y="4"/>
                    <a:pt x="59" y="4"/>
                  </a:cubicBezTo>
                  <a:cubicBezTo>
                    <a:pt x="59" y="4"/>
                    <a:pt x="59" y="4"/>
                    <a:pt x="59" y="4"/>
                  </a:cubicBezTo>
                  <a:cubicBezTo>
                    <a:pt x="59" y="4"/>
                    <a:pt x="59" y="4"/>
                    <a:pt x="59" y="4"/>
                  </a:cubicBezTo>
                  <a:cubicBezTo>
                    <a:pt x="59" y="4"/>
                    <a:pt x="59" y="4"/>
                    <a:pt x="59" y="4"/>
                  </a:cubicBezTo>
                  <a:cubicBezTo>
                    <a:pt x="59" y="3"/>
                    <a:pt x="59" y="3"/>
                    <a:pt x="59" y="3"/>
                  </a:cubicBezTo>
                  <a:cubicBezTo>
                    <a:pt x="59" y="3"/>
                    <a:pt x="59" y="3"/>
                    <a:pt x="59" y="3"/>
                  </a:cubicBezTo>
                  <a:cubicBezTo>
                    <a:pt x="59" y="3"/>
                    <a:pt x="59" y="3"/>
                    <a:pt x="59" y="3"/>
                  </a:cubicBezTo>
                  <a:cubicBezTo>
                    <a:pt x="59" y="2"/>
                    <a:pt x="59" y="2"/>
                    <a:pt x="59" y="2"/>
                  </a:cubicBezTo>
                  <a:cubicBezTo>
                    <a:pt x="59" y="2"/>
                    <a:pt x="59" y="2"/>
                    <a:pt x="60" y="1"/>
                  </a:cubicBezTo>
                  <a:cubicBezTo>
                    <a:pt x="60" y="1"/>
                    <a:pt x="60" y="1"/>
                    <a:pt x="60" y="1"/>
                  </a:cubicBezTo>
                  <a:cubicBezTo>
                    <a:pt x="60" y="1"/>
                    <a:pt x="60" y="1"/>
                    <a:pt x="60" y="1"/>
                  </a:cubicBezTo>
                  <a:cubicBezTo>
                    <a:pt x="60" y="0"/>
                    <a:pt x="60" y="0"/>
                    <a:pt x="60" y="0"/>
                  </a:cubicBezTo>
                  <a:cubicBezTo>
                    <a:pt x="68" y="1"/>
                    <a:pt x="75" y="3"/>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7"/>
                    <a:pt x="82" y="7"/>
                    <a:pt x="82" y="7"/>
                  </a:cubicBezTo>
                  <a:cubicBezTo>
                    <a:pt x="82" y="7"/>
                    <a:pt x="82" y="7"/>
                    <a:pt x="82" y="7"/>
                  </a:cubicBezTo>
                  <a:cubicBezTo>
                    <a:pt x="82" y="7"/>
                    <a:pt x="82" y="7"/>
                    <a:pt x="82" y="7"/>
                  </a:cubicBezTo>
                  <a:cubicBezTo>
                    <a:pt x="82" y="7"/>
                    <a:pt x="82" y="7"/>
                    <a:pt x="82" y="7"/>
                  </a:cubicBezTo>
                  <a:cubicBezTo>
                    <a:pt x="82" y="7"/>
                    <a:pt x="82" y="7"/>
                    <a:pt x="82" y="7"/>
                  </a:cubicBezTo>
                  <a:cubicBezTo>
                    <a:pt x="82" y="8"/>
                    <a:pt x="82" y="8"/>
                    <a:pt x="82" y="8"/>
                  </a:cubicBezTo>
                  <a:cubicBezTo>
                    <a:pt x="82" y="8"/>
                    <a:pt x="82" y="8"/>
                    <a:pt x="82" y="8"/>
                  </a:cubicBezTo>
                  <a:cubicBezTo>
                    <a:pt x="82" y="8"/>
                    <a:pt x="82" y="9"/>
                    <a:pt x="82" y="9"/>
                  </a:cubicBezTo>
                  <a:cubicBezTo>
                    <a:pt x="82" y="9"/>
                    <a:pt x="82" y="9"/>
                    <a:pt x="82" y="9"/>
                  </a:cubicBezTo>
                  <a:cubicBezTo>
                    <a:pt x="83" y="9"/>
                    <a:pt x="83" y="10"/>
                    <a:pt x="83" y="10"/>
                  </a:cubicBezTo>
                  <a:cubicBezTo>
                    <a:pt x="83" y="10"/>
                    <a:pt x="83" y="10"/>
                    <a:pt x="83" y="10"/>
                  </a:cubicBezTo>
                  <a:cubicBezTo>
                    <a:pt x="83" y="10"/>
                    <a:pt x="83" y="10"/>
                    <a:pt x="83" y="10"/>
                  </a:cubicBezTo>
                  <a:cubicBezTo>
                    <a:pt x="83" y="10"/>
                    <a:pt x="83" y="10"/>
                    <a:pt x="83" y="10"/>
                  </a:cubicBezTo>
                  <a:cubicBezTo>
                    <a:pt x="83" y="10"/>
                    <a:pt x="83" y="10"/>
                    <a:pt x="83" y="10"/>
                  </a:cubicBezTo>
                  <a:cubicBezTo>
                    <a:pt x="83" y="11"/>
                    <a:pt x="83" y="11"/>
                    <a:pt x="83" y="11"/>
                  </a:cubicBezTo>
                  <a:cubicBezTo>
                    <a:pt x="83" y="10"/>
                    <a:pt x="83" y="10"/>
                    <a:pt x="83" y="10"/>
                  </a:cubicBezTo>
                  <a:cubicBezTo>
                    <a:pt x="81" y="10"/>
                    <a:pt x="81" y="10"/>
                    <a:pt x="81" y="10"/>
                  </a:cubicBezTo>
                  <a:cubicBezTo>
                    <a:pt x="81" y="10"/>
                    <a:pt x="81" y="10"/>
                    <a:pt x="81" y="10"/>
                  </a:cubicBezTo>
                  <a:cubicBezTo>
                    <a:pt x="81" y="10"/>
                    <a:pt x="81" y="10"/>
                    <a:pt x="81" y="10"/>
                  </a:cubicBezTo>
                  <a:cubicBezTo>
                    <a:pt x="81" y="10"/>
                    <a:pt x="81" y="11"/>
                    <a:pt x="81" y="11"/>
                  </a:cubicBezTo>
                  <a:cubicBezTo>
                    <a:pt x="81" y="11"/>
                    <a:pt x="81" y="11"/>
                    <a:pt x="81" y="11"/>
                  </a:cubicBezTo>
                  <a:cubicBezTo>
                    <a:pt x="81" y="11"/>
                    <a:pt x="81" y="11"/>
                    <a:pt x="81" y="11"/>
                  </a:cubicBezTo>
                  <a:cubicBezTo>
                    <a:pt x="80" y="11"/>
                    <a:pt x="80" y="11"/>
                    <a:pt x="80" y="11"/>
                  </a:cubicBezTo>
                  <a:cubicBezTo>
                    <a:pt x="80" y="11"/>
                    <a:pt x="80" y="11"/>
                    <a:pt x="80" y="11"/>
                  </a:cubicBezTo>
                  <a:cubicBezTo>
                    <a:pt x="80" y="11"/>
                    <a:pt x="80" y="11"/>
                    <a:pt x="80" y="11"/>
                  </a:cubicBezTo>
                  <a:cubicBezTo>
                    <a:pt x="79" y="11"/>
                    <a:pt x="79" y="11"/>
                    <a:pt x="79" y="11"/>
                  </a:cubicBezTo>
                  <a:cubicBezTo>
                    <a:pt x="79" y="11"/>
                    <a:pt x="79" y="11"/>
                    <a:pt x="79" y="11"/>
                  </a:cubicBezTo>
                  <a:cubicBezTo>
                    <a:pt x="79" y="11"/>
                    <a:pt x="79" y="11"/>
                    <a:pt x="79" y="11"/>
                  </a:cubicBezTo>
                  <a:cubicBezTo>
                    <a:pt x="79" y="11"/>
                    <a:pt x="79" y="11"/>
                    <a:pt x="79" y="11"/>
                  </a:cubicBezTo>
                  <a:cubicBezTo>
                    <a:pt x="78" y="11"/>
                    <a:pt x="78" y="11"/>
                    <a:pt x="78" y="12"/>
                  </a:cubicBezTo>
                  <a:cubicBezTo>
                    <a:pt x="77" y="12"/>
                    <a:pt x="77" y="12"/>
                    <a:pt x="77" y="13"/>
                  </a:cubicBezTo>
                  <a:cubicBezTo>
                    <a:pt x="77" y="13"/>
                    <a:pt x="77" y="13"/>
                    <a:pt x="77" y="13"/>
                  </a:cubicBezTo>
                  <a:cubicBezTo>
                    <a:pt x="77" y="13"/>
                    <a:pt x="77" y="13"/>
                    <a:pt x="77" y="13"/>
                  </a:cubicBezTo>
                  <a:cubicBezTo>
                    <a:pt x="77" y="13"/>
                    <a:pt x="76" y="13"/>
                    <a:pt x="76" y="14"/>
                  </a:cubicBezTo>
                  <a:cubicBezTo>
                    <a:pt x="76" y="14"/>
                    <a:pt x="76" y="14"/>
                    <a:pt x="76" y="14"/>
                  </a:cubicBezTo>
                  <a:cubicBezTo>
                    <a:pt x="76" y="14"/>
                    <a:pt x="76" y="14"/>
                    <a:pt x="76" y="14"/>
                  </a:cubicBezTo>
                  <a:cubicBezTo>
                    <a:pt x="77" y="15"/>
                    <a:pt x="77" y="16"/>
                    <a:pt x="78" y="16"/>
                  </a:cubicBezTo>
                  <a:cubicBezTo>
                    <a:pt x="78" y="16"/>
                    <a:pt x="78" y="17"/>
                    <a:pt x="79" y="17"/>
                  </a:cubicBezTo>
                  <a:cubicBezTo>
                    <a:pt x="79" y="18"/>
                    <a:pt x="80" y="19"/>
                    <a:pt x="80" y="20"/>
                  </a:cubicBezTo>
                  <a:cubicBezTo>
                    <a:pt x="80" y="20"/>
                    <a:pt x="80" y="20"/>
                    <a:pt x="80" y="20"/>
                  </a:cubicBezTo>
                  <a:cubicBezTo>
                    <a:pt x="81" y="20"/>
                    <a:pt x="81" y="20"/>
                    <a:pt x="81" y="20"/>
                  </a:cubicBezTo>
                  <a:cubicBezTo>
                    <a:pt x="81" y="20"/>
                    <a:pt x="81" y="20"/>
                    <a:pt x="81" y="19"/>
                  </a:cubicBezTo>
                  <a:cubicBezTo>
                    <a:pt x="81" y="19"/>
                    <a:pt x="81" y="19"/>
                    <a:pt x="81" y="19"/>
                  </a:cubicBezTo>
                  <a:cubicBezTo>
                    <a:pt x="81" y="19"/>
                    <a:pt x="81" y="19"/>
                    <a:pt x="81" y="19"/>
                  </a:cubicBezTo>
                  <a:cubicBezTo>
                    <a:pt x="81" y="19"/>
                    <a:pt x="81" y="19"/>
                    <a:pt x="81" y="19"/>
                  </a:cubicBezTo>
                  <a:cubicBezTo>
                    <a:pt x="83" y="19"/>
                    <a:pt x="83" y="19"/>
                    <a:pt x="83" y="19"/>
                  </a:cubicBezTo>
                  <a:cubicBezTo>
                    <a:pt x="83" y="19"/>
                    <a:pt x="83" y="19"/>
                    <a:pt x="83" y="19"/>
                  </a:cubicBezTo>
                  <a:cubicBezTo>
                    <a:pt x="83" y="19"/>
                    <a:pt x="83" y="19"/>
                    <a:pt x="83" y="19"/>
                  </a:cubicBezTo>
                  <a:cubicBezTo>
                    <a:pt x="83" y="19"/>
                    <a:pt x="83" y="19"/>
                    <a:pt x="83" y="18"/>
                  </a:cubicBezTo>
                  <a:cubicBezTo>
                    <a:pt x="83" y="18"/>
                    <a:pt x="84" y="18"/>
                    <a:pt x="84" y="18"/>
                  </a:cubicBezTo>
                  <a:cubicBezTo>
                    <a:pt x="84" y="18"/>
                    <a:pt x="84" y="18"/>
                    <a:pt x="84" y="18"/>
                  </a:cubicBezTo>
                  <a:cubicBezTo>
                    <a:pt x="84" y="18"/>
                    <a:pt x="84" y="18"/>
                    <a:pt x="84" y="19"/>
                  </a:cubicBezTo>
                  <a:cubicBezTo>
                    <a:pt x="84" y="19"/>
                    <a:pt x="84" y="19"/>
                    <a:pt x="84" y="19"/>
                  </a:cubicBezTo>
                  <a:cubicBezTo>
                    <a:pt x="84" y="19"/>
                    <a:pt x="85" y="19"/>
                    <a:pt x="85" y="19"/>
                  </a:cubicBezTo>
                  <a:cubicBezTo>
                    <a:pt x="85" y="19"/>
                    <a:pt x="85" y="19"/>
                    <a:pt x="85" y="19"/>
                  </a:cubicBezTo>
                  <a:cubicBezTo>
                    <a:pt x="85" y="19"/>
                    <a:pt x="85" y="19"/>
                    <a:pt x="85" y="19"/>
                  </a:cubicBezTo>
                  <a:cubicBezTo>
                    <a:pt x="85" y="19"/>
                    <a:pt x="85" y="19"/>
                    <a:pt x="85" y="19"/>
                  </a:cubicBezTo>
                  <a:cubicBezTo>
                    <a:pt x="85" y="19"/>
                    <a:pt x="86" y="19"/>
                    <a:pt x="86" y="19"/>
                  </a:cubicBezTo>
                  <a:cubicBezTo>
                    <a:pt x="86" y="19"/>
                    <a:pt x="86" y="19"/>
                    <a:pt x="86" y="20"/>
                  </a:cubicBezTo>
                  <a:cubicBezTo>
                    <a:pt x="86" y="20"/>
                    <a:pt x="86" y="20"/>
                    <a:pt x="86" y="20"/>
                  </a:cubicBezTo>
                  <a:cubicBezTo>
                    <a:pt x="86" y="20"/>
                    <a:pt x="86" y="20"/>
                    <a:pt x="86" y="20"/>
                  </a:cubicBezTo>
                  <a:cubicBezTo>
                    <a:pt x="87" y="20"/>
                    <a:pt x="87" y="20"/>
                    <a:pt x="87" y="20"/>
                  </a:cubicBezTo>
                  <a:cubicBezTo>
                    <a:pt x="87" y="20"/>
                    <a:pt x="87" y="20"/>
                    <a:pt x="87" y="20"/>
                  </a:cubicBezTo>
                  <a:cubicBezTo>
                    <a:pt x="87" y="20"/>
                    <a:pt x="87" y="20"/>
                    <a:pt x="87" y="20"/>
                  </a:cubicBezTo>
                  <a:cubicBezTo>
                    <a:pt x="87" y="20"/>
                    <a:pt x="87" y="20"/>
                    <a:pt x="87" y="20"/>
                  </a:cubicBezTo>
                  <a:cubicBezTo>
                    <a:pt x="88" y="20"/>
                    <a:pt x="88" y="20"/>
                    <a:pt x="88" y="21"/>
                  </a:cubicBezTo>
                  <a:cubicBezTo>
                    <a:pt x="88" y="21"/>
                    <a:pt x="88" y="21"/>
                    <a:pt x="88" y="21"/>
                  </a:cubicBezTo>
                  <a:cubicBezTo>
                    <a:pt x="88" y="23"/>
                    <a:pt x="88" y="23"/>
                    <a:pt x="88" y="23"/>
                  </a:cubicBezTo>
                  <a:cubicBezTo>
                    <a:pt x="89" y="23"/>
                    <a:pt x="89" y="23"/>
                    <a:pt x="89" y="23"/>
                  </a:cubicBezTo>
                  <a:cubicBezTo>
                    <a:pt x="89" y="23"/>
                    <a:pt x="89" y="23"/>
                    <a:pt x="89" y="23"/>
                  </a:cubicBezTo>
                  <a:cubicBezTo>
                    <a:pt x="89" y="23"/>
                    <a:pt x="89" y="23"/>
                    <a:pt x="89" y="23"/>
                  </a:cubicBezTo>
                  <a:cubicBezTo>
                    <a:pt x="89" y="23"/>
                    <a:pt x="89" y="23"/>
                    <a:pt x="89" y="23"/>
                  </a:cubicBezTo>
                  <a:cubicBezTo>
                    <a:pt x="89" y="24"/>
                    <a:pt x="89" y="24"/>
                    <a:pt x="89" y="24"/>
                  </a:cubicBezTo>
                  <a:cubicBezTo>
                    <a:pt x="90" y="24"/>
                    <a:pt x="90" y="24"/>
                    <a:pt x="90" y="24"/>
                  </a:cubicBezTo>
                  <a:cubicBezTo>
                    <a:pt x="90" y="23"/>
                    <a:pt x="90" y="23"/>
                    <a:pt x="90" y="23"/>
                  </a:cubicBezTo>
                  <a:cubicBezTo>
                    <a:pt x="90" y="23"/>
                    <a:pt x="90" y="23"/>
                    <a:pt x="90" y="23"/>
                  </a:cubicBezTo>
                  <a:cubicBezTo>
                    <a:pt x="90" y="23"/>
                    <a:pt x="90" y="23"/>
                    <a:pt x="90" y="23"/>
                  </a:cubicBezTo>
                  <a:cubicBezTo>
                    <a:pt x="90" y="23"/>
                    <a:pt x="91" y="22"/>
                    <a:pt x="91" y="22"/>
                  </a:cubicBezTo>
                  <a:cubicBezTo>
                    <a:pt x="91" y="22"/>
                    <a:pt x="91" y="22"/>
                    <a:pt x="91" y="22"/>
                  </a:cubicBezTo>
                  <a:cubicBezTo>
                    <a:pt x="91" y="20"/>
                    <a:pt x="91" y="20"/>
                    <a:pt x="91" y="20"/>
                  </a:cubicBezTo>
                  <a:cubicBezTo>
                    <a:pt x="91" y="20"/>
                    <a:pt x="90" y="20"/>
                    <a:pt x="90" y="20"/>
                  </a:cubicBezTo>
                  <a:cubicBezTo>
                    <a:pt x="90" y="20"/>
                    <a:pt x="90" y="20"/>
                    <a:pt x="90" y="20"/>
                  </a:cubicBezTo>
                  <a:cubicBezTo>
                    <a:pt x="90" y="19"/>
                    <a:pt x="90" y="19"/>
                    <a:pt x="89" y="19"/>
                  </a:cubicBezTo>
                  <a:cubicBezTo>
                    <a:pt x="89" y="19"/>
                    <a:pt x="89" y="19"/>
                    <a:pt x="89" y="19"/>
                  </a:cubicBezTo>
                  <a:cubicBezTo>
                    <a:pt x="89"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1" y="19"/>
                  </a:cubicBezTo>
                  <a:cubicBezTo>
                    <a:pt x="91" y="19"/>
                    <a:pt x="91" y="19"/>
                    <a:pt x="91" y="19"/>
                  </a:cubicBezTo>
                  <a:cubicBezTo>
                    <a:pt x="91" y="19"/>
                    <a:pt x="91" y="19"/>
                    <a:pt x="91" y="19"/>
                  </a:cubicBezTo>
                  <a:cubicBezTo>
                    <a:pt x="91" y="19"/>
                    <a:pt x="91" y="19"/>
                    <a:pt x="91" y="19"/>
                  </a:cubicBezTo>
                  <a:cubicBezTo>
                    <a:pt x="91" y="20"/>
                    <a:pt x="91" y="20"/>
                    <a:pt x="91" y="20"/>
                  </a:cubicBezTo>
                  <a:cubicBezTo>
                    <a:pt x="91" y="20"/>
                    <a:pt x="91" y="20"/>
                    <a:pt x="91" y="20"/>
                  </a:cubicBezTo>
                  <a:cubicBezTo>
                    <a:pt x="91" y="21"/>
                    <a:pt x="92" y="21"/>
                    <a:pt x="92" y="21"/>
                  </a:cubicBezTo>
                  <a:cubicBezTo>
                    <a:pt x="92" y="21"/>
                    <a:pt x="92" y="21"/>
                    <a:pt x="92" y="21"/>
                  </a:cubicBezTo>
                  <a:cubicBezTo>
                    <a:pt x="92" y="21"/>
                    <a:pt x="92" y="21"/>
                    <a:pt x="92" y="21"/>
                  </a:cubicBezTo>
                  <a:cubicBezTo>
                    <a:pt x="92" y="21"/>
                    <a:pt x="92" y="21"/>
                    <a:pt x="92" y="21"/>
                  </a:cubicBezTo>
                  <a:cubicBezTo>
                    <a:pt x="92" y="21"/>
                    <a:pt x="92" y="21"/>
                    <a:pt x="92" y="21"/>
                  </a:cubicBezTo>
                  <a:cubicBezTo>
                    <a:pt x="92" y="21"/>
                    <a:pt x="92" y="22"/>
                    <a:pt x="93" y="22"/>
                  </a:cubicBezTo>
                  <a:cubicBezTo>
                    <a:pt x="93" y="22"/>
                    <a:pt x="93" y="22"/>
                    <a:pt x="93" y="22"/>
                  </a:cubicBezTo>
                  <a:cubicBezTo>
                    <a:pt x="93" y="22"/>
                    <a:pt x="93" y="22"/>
                    <a:pt x="93" y="22"/>
                  </a:cubicBezTo>
                  <a:cubicBezTo>
                    <a:pt x="93" y="22"/>
                    <a:pt x="93" y="22"/>
                    <a:pt x="93" y="22"/>
                  </a:cubicBezTo>
                  <a:cubicBezTo>
                    <a:pt x="93" y="22"/>
                    <a:pt x="94" y="22"/>
                    <a:pt x="94" y="22"/>
                  </a:cubicBezTo>
                  <a:cubicBezTo>
                    <a:pt x="94" y="21"/>
                    <a:pt x="94" y="21"/>
                    <a:pt x="94" y="21"/>
                  </a:cubicBezTo>
                  <a:cubicBezTo>
                    <a:pt x="94" y="21"/>
                    <a:pt x="94" y="21"/>
                    <a:pt x="94" y="21"/>
                  </a:cubicBezTo>
                  <a:cubicBezTo>
                    <a:pt x="94" y="21"/>
                    <a:pt x="94" y="20"/>
                    <a:pt x="94" y="20"/>
                  </a:cubicBezTo>
                  <a:cubicBezTo>
                    <a:pt x="94" y="19"/>
                    <a:pt x="94" y="18"/>
                    <a:pt x="93" y="18"/>
                  </a:cubicBezTo>
                  <a:cubicBezTo>
                    <a:pt x="93" y="17"/>
                    <a:pt x="93" y="17"/>
                    <a:pt x="93" y="17"/>
                  </a:cubicBezTo>
                  <a:cubicBezTo>
                    <a:pt x="93" y="17"/>
                    <a:pt x="93" y="17"/>
                    <a:pt x="93" y="17"/>
                  </a:cubicBezTo>
                  <a:cubicBezTo>
                    <a:pt x="93" y="17"/>
                    <a:pt x="93" y="17"/>
                    <a:pt x="93" y="17"/>
                  </a:cubicBezTo>
                  <a:cubicBezTo>
                    <a:pt x="93" y="17"/>
                    <a:pt x="93" y="17"/>
                    <a:pt x="93" y="16"/>
                  </a:cubicBezTo>
                  <a:cubicBezTo>
                    <a:pt x="93" y="16"/>
                    <a:pt x="93" y="16"/>
                    <a:pt x="93" y="16"/>
                  </a:cubicBezTo>
                  <a:cubicBezTo>
                    <a:pt x="93" y="16"/>
                    <a:pt x="93" y="16"/>
                    <a:pt x="93" y="16"/>
                  </a:cubicBezTo>
                  <a:cubicBezTo>
                    <a:pt x="94" y="16"/>
                    <a:pt x="94" y="16"/>
                    <a:pt x="94" y="17"/>
                  </a:cubicBezTo>
                  <a:cubicBezTo>
                    <a:pt x="95" y="17"/>
                    <a:pt x="95" y="17"/>
                    <a:pt x="95" y="17"/>
                  </a:cubicBezTo>
                  <a:cubicBezTo>
                    <a:pt x="95" y="17"/>
                    <a:pt x="95" y="17"/>
                    <a:pt x="95" y="17"/>
                  </a:cubicBezTo>
                  <a:cubicBezTo>
                    <a:pt x="95" y="17"/>
                    <a:pt x="95" y="17"/>
                    <a:pt x="96" y="17"/>
                  </a:cubicBezTo>
                  <a:cubicBezTo>
                    <a:pt x="96" y="17"/>
                    <a:pt x="96" y="17"/>
                    <a:pt x="96" y="17"/>
                  </a:cubicBezTo>
                  <a:cubicBezTo>
                    <a:pt x="96" y="17"/>
                    <a:pt x="96" y="18"/>
                    <a:pt x="96" y="18"/>
                  </a:cubicBezTo>
                  <a:cubicBezTo>
                    <a:pt x="96" y="18"/>
                    <a:pt x="96" y="18"/>
                    <a:pt x="96" y="18"/>
                  </a:cubicBezTo>
                  <a:cubicBezTo>
                    <a:pt x="97" y="18"/>
                    <a:pt x="97" y="18"/>
                    <a:pt x="97" y="19"/>
                  </a:cubicBezTo>
                  <a:cubicBezTo>
                    <a:pt x="97" y="19"/>
                    <a:pt x="97" y="19"/>
                    <a:pt x="97" y="19"/>
                  </a:cubicBezTo>
                  <a:cubicBezTo>
                    <a:pt x="97" y="19"/>
                    <a:pt x="97" y="19"/>
                    <a:pt x="97" y="19"/>
                  </a:cubicBezTo>
                  <a:cubicBezTo>
                    <a:pt x="96" y="19"/>
                    <a:pt x="96" y="19"/>
                    <a:pt x="96" y="19"/>
                  </a:cubicBezTo>
                  <a:cubicBezTo>
                    <a:pt x="96" y="19"/>
                    <a:pt x="96" y="19"/>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1"/>
                    <a:pt x="95" y="21"/>
                    <a:pt x="96" y="21"/>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3"/>
                    <a:pt x="97" y="23"/>
                  </a:cubicBezTo>
                  <a:cubicBezTo>
                    <a:pt x="97" y="23"/>
                    <a:pt x="97" y="23"/>
                    <a:pt x="97" y="23"/>
                  </a:cubicBezTo>
                  <a:cubicBezTo>
                    <a:pt x="97" y="23"/>
                    <a:pt x="97" y="23"/>
                    <a:pt x="97" y="23"/>
                  </a:cubicBezTo>
                  <a:cubicBezTo>
                    <a:pt x="97" y="23"/>
                    <a:pt x="97" y="23"/>
                    <a:pt x="97" y="23"/>
                  </a:cubicBezTo>
                  <a:cubicBezTo>
                    <a:pt x="97" y="23"/>
                    <a:pt x="97" y="23"/>
                    <a:pt x="97" y="23"/>
                  </a:cubicBezTo>
                  <a:cubicBezTo>
                    <a:pt x="98" y="24"/>
                    <a:pt x="98" y="24"/>
                    <a:pt x="98" y="24"/>
                  </a:cubicBezTo>
                  <a:cubicBezTo>
                    <a:pt x="98" y="24"/>
                    <a:pt x="98" y="24"/>
                    <a:pt x="98" y="24"/>
                  </a:cubicBezTo>
                  <a:cubicBezTo>
                    <a:pt x="98" y="24"/>
                    <a:pt x="99" y="24"/>
                    <a:pt x="99" y="24"/>
                  </a:cubicBezTo>
                  <a:cubicBezTo>
                    <a:pt x="99" y="24"/>
                    <a:pt x="99" y="24"/>
                    <a:pt x="99" y="24"/>
                  </a:cubicBezTo>
                  <a:cubicBezTo>
                    <a:pt x="99" y="24"/>
                    <a:pt x="99" y="24"/>
                    <a:pt x="99" y="24"/>
                  </a:cubicBezTo>
                  <a:cubicBezTo>
                    <a:pt x="99" y="24"/>
                    <a:pt x="99" y="24"/>
                    <a:pt x="99" y="24"/>
                  </a:cubicBezTo>
                  <a:cubicBezTo>
                    <a:pt x="99" y="24"/>
                    <a:pt x="99" y="23"/>
                    <a:pt x="100" y="23"/>
                  </a:cubicBezTo>
                  <a:cubicBezTo>
                    <a:pt x="100" y="23"/>
                    <a:pt x="100" y="23"/>
                    <a:pt x="100" y="23"/>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5"/>
                    <a:pt x="100" y="25"/>
                    <a:pt x="100" y="25"/>
                  </a:cubicBezTo>
                  <a:cubicBezTo>
                    <a:pt x="100" y="25"/>
                    <a:pt x="100" y="25"/>
                    <a:pt x="100" y="25"/>
                  </a:cubicBezTo>
                  <a:cubicBezTo>
                    <a:pt x="100" y="25"/>
                    <a:pt x="100" y="26"/>
                    <a:pt x="101" y="26"/>
                  </a:cubicBezTo>
                  <a:cubicBezTo>
                    <a:pt x="101" y="26"/>
                    <a:pt x="101" y="26"/>
                    <a:pt x="101" y="26"/>
                  </a:cubicBezTo>
                  <a:cubicBezTo>
                    <a:pt x="101" y="26"/>
                    <a:pt x="101" y="26"/>
                    <a:pt x="101" y="26"/>
                  </a:cubicBezTo>
                  <a:cubicBezTo>
                    <a:pt x="101" y="26"/>
                    <a:pt x="101" y="26"/>
                    <a:pt x="101" y="26"/>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8"/>
                    <a:pt x="101" y="28"/>
                  </a:cubicBezTo>
                  <a:cubicBezTo>
                    <a:pt x="101" y="28"/>
                    <a:pt x="101" y="27"/>
                    <a:pt x="101"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28"/>
                    <a:pt x="99" y="28"/>
                    <a:pt x="99" y="28"/>
                  </a:cubicBezTo>
                  <a:cubicBezTo>
                    <a:pt x="99" y="27"/>
                    <a:pt x="99" y="27"/>
                    <a:pt x="99" y="27"/>
                  </a:cubicBezTo>
                  <a:cubicBezTo>
                    <a:pt x="99" y="27"/>
                    <a:pt x="99"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7" y="27"/>
                    <a:pt x="97" y="27"/>
                    <a:pt x="97" y="27"/>
                  </a:cubicBezTo>
                  <a:cubicBezTo>
                    <a:pt x="97" y="27"/>
                    <a:pt x="97" y="27"/>
                    <a:pt x="97" y="26"/>
                  </a:cubicBezTo>
                  <a:cubicBezTo>
                    <a:pt x="96" y="26"/>
                    <a:pt x="96" y="26"/>
                    <a:pt x="96" y="26"/>
                  </a:cubicBezTo>
                  <a:cubicBezTo>
                    <a:pt x="96" y="27"/>
                    <a:pt x="96" y="27"/>
                    <a:pt x="96" y="27"/>
                  </a:cubicBezTo>
                  <a:cubicBezTo>
                    <a:pt x="96" y="27"/>
                    <a:pt x="96" y="28"/>
                    <a:pt x="96" y="28"/>
                  </a:cubicBezTo>
                  <a:cubicBezTo>
                    <a:pt x="96" y="28"/>
                    <a:pt x="96" y="28"/>
                    <a:pt x="96" y="28"/>
                  </a:cubicBezTo>
                  <a:cubicBezTo>
                    <a:pt x="96" y="28"/>
                    <a:pt x="96" y="28"/>
                    <a:pt x="95" y="28"/>
                  </a:cubicBezTo>
                  <a:cubicBezTo>
                    <a:pt x="95" y="28"/>
                    <a:pt x="95" y="28"/>
                    <a:pt x="95" y="28"/>
                  </a:cubicBezTo>
                  <a:cubicBezTo>
                    <a:pt x="95" y="28"/>
                    <a:pt x="95" y="28"/>
                    <a:pt x="95" y="28"/>
                  </a:cubicBezTo>
                  <a:cubicBezTo>
                    <a:pt x="95" y="28"/>
                    <a:pt x="95" y="28"/>
                    <a:pt x="95" y="28"/>
                  </a:cubicBezTo>
                  <a:cubicBezTo>
                    <a:pt x="95" y="27"/>
                    <a:pt x="95" y="27"/>
                    <a:pt x="95"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3" y="27"/>
                    <a:pt x="93" y="27"/>
                    <a:pt x="93" y="27"/>
                  </a:cubicBezTo>
                  <a:cubicBezTo>
                    <a:pt x="93" y="27"/>
                    <a:pt x="93" y="27"/>
                    <a:pt x="93" y="27"/>
                  </a:cubicBezTo>
                  <a:cubicBezTo>
                    <a:pt x="93" y="27"/>
                    <a:pt x="93" y="27"/>
                    <a:pt x="93" y="27"/>
                  </a:cubicBezTo>
                  <a:cubicBezTo>
                    <a:pt x="93" y="27"/>
                    <a:pt x="93" y="27"/>
                    <a:pt x="93" y="27"/>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2" y="26"/>
                  </a:cubicBezTo>
                  <a:cubicBezTo>
                    <a:pt x="92" y="26"/>
                    <a:pt x="92" y="26"/>
                    <a:pt x="92" y="26"/>
                  </a:cubicBezTo>
                  <a:cubicBezTo>
                    <a:pt x="92" y="26"/>
                    <a:pt x="92" y="26"/>
                    <a:pt x="92" y="26"/>
                  </a:cubicBezTo>
                  <a:cubicBezTo>
                    <a:pt x="91" y="26"/>
                    <a:pt x="91" y="26"/>
                    <a:pt x="91" y="26"/>
                  </a:cubicBezTo>
                  <a:cubicBezTo>
                    <a:pt x="91" y="26"/>
                    <a:pt x="91" y="26"/>
                    <a:pt x="91" y="26"/>
                  </a:cubicBezTo>
                  <a:cubicBezTo>
                    <a:pt x="91" y="26"/>
                    <a:pt x="91" y="26"/>
                    <a:pt x="91" y="26"/>
                  </a:cubicBezTo>
                  <a:cubicBezTo>
                    <a:pt x="90" y="26"/>
                    <a:pt x="90" y="26"/>
                    <a:pt x="90" y="26"/>
                  </a:cubicBezTo>
                  <a:cubicBezTo>
                    <a:pt x="90" y="26"/>
                    <a:pt x="90" y="26"/>
                    <a:pt x="90" y="26"/>
                  </a:cubicBezTo>
                  <a:cubicBezTo>
                    <a:pt x="90" y="26"/>
                    <a:pt x="90" y="26"/>
                    <a:pt x="90" y="26"/>
                  </a:cubicBezTo>
                  <a:cubicBezTo>
                    <a:pt x="90" y="26"/>
                    <a:pt x="90" y="26"/>
                    <a:pt x="90" y="25"/>
                  </a:cubicBezTo>
                  <a:cubicBezTo>
                    <a:pt x="90" y="25"/>
                    <a:pt x="90" y="25"/>
                    <a:pt x="90" y="25"/>
                  </a:cubicBezTo>
                  <a:cubicBezTo>
                    <a:pt x="89" y="25"/>
                    <a:pt x="89" y="25"/>
                    <a:pt x="89" y="25"/>
                  </a:cubicBezTo>
                  <a:cubicBezTo>
                    <a:pt x="89" y="25"/>
                    <a:pt x="89" y="25"/>
                    <a:pt x="89" y="25"/>
                  </a:cubicBezTo>
                  <a:cubicBezTo>
                    <a:pt x="89" y="25"/>
                    <a:pt x="89" y="25"/>
                    <a:pt x="89" y="25"/>
                  </a:cubicBezTo>
                  <a:cubicBezTo>
                    <a:pt x="89" y="25"/>
                    <a:pt x="89" y="25"/>
                    <a:pt x="89" y="25"/>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3"/>
                    <a:pt x="89" y="23"/>
                  </a:cubicBezTo>
                  <a:cubicBezTo>
                    <a:pt x="88" y="23"/>
                    <a:pt x="88" y="23"/>
                    <a:pt x="88" y="23"/>
                  </a:cubicBezTo>
                  <a:cubicBezTo>
                    <a:pt x="88" y="23"/>
                    <a:pt x="88" y="23"/>
                    <a:pt x="88" y="23"/>
                  </a:cubicBezTo>
                  <a:cubicBezTo>
                    <a:pt x="88" y="23"/>
                    <a:pt x="88" y="23"/>
                    <a:pt x="88" y="23"/>
                  </a:cubicBezTo>
                  <a:cubicBezTo>
                    <a:pt x="88" y="22"/>
                    <a:pt x="88" y="22"/>
                    <a:pt x="88" y="22"/>
                  </a:cubicBezTo>
                  <a:cubicBezTo>
                    <a:pt x="87" y="22"/>
                    <a:pt x="87" y="22"/>
                    <a:pt x="87" y="22"/>
                  </a:cubicBezTo>
                  <a:cubicBezTo>
                    <a:pt x="87" y="22"/>
                    <a:pt x="86" y="23"/>
                    <a:pt x="86" y="23"/>
                  </a:cubicBezTo>
                  <a:cubicBezTo>
                    <a:pt x="86" y="23"/>
                    <a:pt x="86" y="23"/>
                    <a:pt x="86" y="23"/>
                  </a:cubicBezTo>
                  <a:cubicBezTo>
                    <a:pt x="86" y="23"/>
                    <a:pt x="86" y="23"/>
                    <a:pt x="86" y="23"/>
                  </a:cubicBezTo>
                  <a:cubicBezTo>
                    <a:pt x="85" y="23"/>
                    <a:pt x="85" y="23"/>
                    <a:pt x="85" y="23"/>
                  </a:cubicBezTo>
                  <a:cubicBezTo>
                    <a:pt x="85" y="23"/>
                    <a:pt x="85" y="23"/>
                    <a:pt x="84" y="23"/>
                  </a:cubicBezTo>
                  <a:cubicBezTo>
                    <a:pt x="84" y="23"/>
                    <a:pt x="83" y="23"/>
                    <a:pt x="83" y="23"/>
                  </a:cubicBezTo>
                  <a:cubicBezTo>
                    <a:pt x="83" y="23"/>
                    <a:pt x="83" y="23"/>
                    <a:pt x="83" y="23"/>
                  </a:cubicBezTo>
                  <a:cubicBezTo>
                    <a:pt x="82" y="23"/>
                    <a:pt x="82" y="23"/>
                    <a:pt x="82" y="23"/>
                  </a:cubicBezTo>
                  <a:cubicBezTo>
                    <a:pt x="82" y="23"/>
                    <a:pt x="82" y="23"/>
                    <a:pt x="82" y="23"/>
                  </a:cubicBezTo>
                  <a:cubicBezTo>
                    <a:pt x="82" y="23"/>
                    <a:pt x="82" y="23"/>
                    <a:pt x="82" y="23"/>
                  </a:cubicBezTo>
                  <a:cubicBezTo>
                    <a:pt x="82" y="23"/>
                    <a:pt x="82" y="23"/>
                    <a:pt x="82" y="23"/>
                  </a:cubicBezTo>
                  <a:cubicBezTo>
                    <a:pt x="82" y="23"/>
                    <a:pt x="82" y="23"/>
                    <a:pt x="81" y="23"/>
                  </a:cubicBezTo>
                  <a:cubicBezTo>
                    <a:pt x="81" y="23"/>
                    <a:pt x="81" y="23"/>
                    <a:pt x="81" y="23"/>
                  </a:cubicBezTo>
                  <a:cubicBezTo>
                    <a:pt x="81" y="23"/>
                    <a:pt x="81" y="23"/>
                    <a:pt x="81" y="23"/>
                  </a:cubicBezTo>
                  <a:cubicBezTo>
                    <a:pt x="81" y="23"/>
                    <a:pt x="81" y="23"/>
                    <a:pt x="81" y="23"/>
                  </a:cubicBezTo>
                  <a:cubicBezTo>
                    <a:pt x="81" y="24"/>
                    <a:pt x="81" y="24"/>
                    <a:pt x="81" y="24"/>
                  </a:cubicBezTo>
                  <a:cubicBezTo>
                    <a:pt x="81" y="24"/>
                    <a:pt x="81" y="24"/>
                    <a:pt x="81" y="24"/>
                  </a:cubicBezTo>
                  <a:cubicBezTo>
                    <a:pt x="81" y="24"/>
                    <a:pt x="81" y="24"/>
                    <a:pt x="80" y="24"/>
                  </a:cubicBezTo>
                  <a:cubicBezTo>
                    <a:pt x="80" y="24"/>
                    <a:pt x="80" y="24"/>
                    <a:pt x="80" y="24"/>
                  </a:cubicBezTo>
                  <a:cubicBezTo>
                    <a:pt x="79" y="24"/>
                    <a:pt x="79" y="24"/>
                    <a:pt x="79" y="24"/>
                  </a:cubicBezTo>
                  <a:cubicBezTo>
                    <a:pt x="79" y="24"/>
                    <a:pt x="79" y="24"/>
                    <a:pt x="79" y="24"/>
                  </a:cubicBezTo>
                  <a:cubicBezTo>
                    <a:pt x="79" y="24"/>
                    <a:pt x="79" y="24"/>
                    <a:pt x="78" y="24"/>
                  </a:cubicBezTo>
                  <a:cubicBezTo>
                    <a:pt x="78" y="24"/>
                    <a:pt x="78" y="24"/>
                    <a:pt x="78" y="24"/>
                  </a:cubicBezTo>
                  <a:cubicBezTo>
                    <a:pt x="78" y="24"/>
                    <a:pt x="78" y="24"/>
                    <a:pt x="78" y="24"/>
                  </a:cubicBezTo>
                  <a:cubicBezTo>
                    <a:pt x="78" y="24"/>
                    <a:pt x="78" y="24"/>
                    <a:pt x="78" y="24"/>
                  </a:cubicBezTo>
                  <a:cubicBezTo>
                    <a:pt x="78" y="24"/>
                    <a:pt x="78" y="24"/>
                    <a:pt x="78" y="24"/>
                  </a:cubicBezTo>
                  <a:cubicBezTo>
                    <a:pt x="78" y="24"/>
                    <a:pt x="78" y="24"/>
                    <a:pt x="78" y="25"/>
                  </a:cubicBezTo>
                  <a:cubicBezTo>
                    <a:pt x="78" y="25"/>
                    <a:pt x="78" y="25"/>
                    <a:pt x="77" y="25"/>
                  </a:cubicBezTo>
                  <a:cubicBezTo>
                    <a:pt x="77" y="25"/>
                    <a:pt x="77" y="25"/>
                    <a:pt x="77" y="25"/>
                  </a:cubicBezTo>
                  <a:cubicBezTo>
                    <a:pt x="77" y="25"/>
                    <a:pt x="77" y="25"/>
                    <a:pt x="76" y="25"/>
                  </a:cubicBezTo>
                  <a:cubicBezTo>
                    <a:pt x="76" y="25"/>
                    <a:pt x="76" y="26"/>
                    <a:pt x="76" y="26"/>
                  </a:cubicBezTo>
                  <a:cubicBezTo>
                    <a:pt x="76" y="26"/>
                    <a:pt x="76" y="26"/>
                    <a:pt x="76" y="26"/>
                  </a:cubicBezTo>
                  <a:cubicBezTo>
                    <a:pt x="76" y="26"/>
                    <a:pt x="76" y="26"/>
                    <a:pt x="76" y="26"/>
                  </a:cubicBezTo>
                  <a:cubicBezTo>
                    <a:pt x="76" y="26"/>
                    <a:pt x="76" y="26"/>
                    <a:pt x="76" y="26"/>
                  </a:cubicBezTo>
                  <a:cubicBezTo>
                    <a:pt x="76" y="26"/>
                    <a:pt x="76" y="26"/>
                    <a:pt x="76" y="26"/>
                  </a:cubicBezTo>
                  <a:cubicBezTo>
                    <a:pt x="76" y="26"/>
                    <a:pt x="76" y="26"/>
                    <a:pt x="75" y="26"/>
                  </a:cubicBezTo>
                  <a:cubicBezTo>
                    <a:pt x="75" y="26"/>
                    <a:pt x="75" y="27"/>
                    <a:pt x="75" y="27"/>
                  </a:cubicBezTo>
                  <a:cubicBezTo>
                    <a:pt x="75" y="27"/>
                    <a:pt x="75" y="27"/>
                    <a:pt x="75" y="27"/>
                  </a:cubicBezTo>
                  <a:cubicBezTo>
                    <a:pt x="75" y="28"/>
                    <a:pt x="75" y="28"/>
                    <a:pt x="75" y="28"/>
                  </a:cubicBezTo>
                  <a:cubicBezTo>
                    <a:pt x="74" y="28"/>
                    <a:pt x="74" y="28"/>
                    <a:pt x="74" y="28"/>
                  </a:cubicBezTo>
                  <a:cubicBezTo>
                    <a:pt x="74" y="28"/>
                    <a:pt x="74" y="28"/>
                    <a:pt x="74" y="28"/>
                  </a:cubicBezTo>
                  <a:cubicBezTo>
                    <a:pt x="75" y="29"/>
                    <a:pt x="75" y="29"/>
                    <a:pt x="74" y="30"/>
                  </a:cubicBezTo>
                  <a:cubicBezTo>
                    <a:pt x="74" y="30"/>
                    <a:pt x="74" y="30"/>
                    <a:pt x="74" y="30"/>
                  </a:cubicBezTo>
                  <a:cubicBezTo>
                    <a:pt x="74" y="30"/>
                    <a:pt x="74" y="30"/>
                    <a:pt x="74" y="30"/>
                  </a:cubicBezTo>
                  <a:cubicBezTo>
                    <a:pt x="74" y="30"/>
                    <a:pt x="74" y="30"/>
                    <a:pt x="74" y="30"/>
                  </a:cubicBezTo>
                  <a:cubicBezTo>
                    <a:pt x="74" y="30"/>
                    <a:pt x="73" y="30"/>
                    <a:pt x="73" y="30"/>
                  </a:cubicBezTo>
                  <a:cubicBezTo>
                    <a:pt x="73" y="30"/>
                    <a:pt x="73" y="30"/>
                    <a:pt x="73" y="30"/>
                  </a:cubicBezTo>
                  <a:cubicBezTo>
                    <a:pt x="73" y="30"/>
                    <a:pt x="73" y="30"/>
                    <a:pt x="73" y="30"/>
                  </a:cubicBezTo>
                  <a:cubicBezTo>
                    <a:pt x="73" y="30"/>
                    <a:pt x="73" y="30"/>
                    <a:pt x="72" y="30"/>
                  </a:cubicBezTo>
                  <a:cubicBezTo>
                    <a:pt x="72" y="30"/>
                    <a:pt x="72" y="30"/>
                    <a:pt x="72" y="30"/>
                  </a:cubicBezTo>
                  <a:cubicBezTo>
                    <a:pt x="72" y="30"/>
                    <a:pt x="72" y="30"/>
                    <a:pt x="72" y="30"/>
                  </a:cubicBezTo>
                  <a:cubicBezTo>
                    <a:pt x="72" y="30"/>
                    <a:pt x="72" y="30"/>
                    <a:pt x="72" y="30"/>
                  </a:cubicBezTo>
                  <a:cubicBezTo>
                    <a:pt x="72" y="30"/>
                    <a:pt x="72" y="30"/>
                    <a:pt x="72" y="31"/>
                  </a:cubicBezTo>
                  <a:cubicBezTo>
                    <a:pt x="71" y="31"/>
                    <a:pt x="71" y="31"/>
                    <a:pt x="71" y="32"/>
                  </a:cubicBezTo>
                  <a:cubicBezTo>
                    <a:pt x="71" y="32"/>
                    <a:pt x="71" y="32"/>
                    <a:pt x="71" y="32"/>
                  </a:cubicBezTo>
                  <a:cubicBezTo>
                    <a:pt x="71" y="32"/>
                    <a:pt x="71" y="33"/>
                    <a:pt x="71" y="33"/>
                  </a:cubicBezTo>
                  <a:cubicBezTo>
                    <a:pt x="71" y="33"/>
                    <a:pt x="71" y="33"/>
                    <a:pt x="71" y="33"/>
                  </a:cubicBezTo>
                  <a:cubicBezTo>
                    <a:pt x="71" y="33"/>
                    <a:pt x="71" y="33"/>
                    <a:pt x="71" y="33"/>
                  </a:cubicBezTo>
                  <a:cubicBezTo>
                    <a:pt x="71" y="34"/>
                    <a:pt x="71" y="34"/>
                    <a:pt x="71" y="34"/>
                  </a:cubicBezTo>
                  <a:cubicBezTo>
                    <a:pt x="71" y="34"/>
                    <a:pt x="71" y="34"/>
                    <a:pt x="70" y="35"/>
                  </a:cubicBezTo>
                  <a:cubicBezTo>
                    <a:pt x="70" y="35"/>
                    <a:pt x="70" y="35"/>
                    <a:pt x="70" y="35"/>
                  </a:cubicBezTo>
                  <a:cubicBezTo>
                    <a:pt x="70" y="35"/>
                    <a:pt x="70" y="35"/>
                    <a:pt x="70" y="35"/>
                  </a:cubicBezTo>
                  <a:cubicBezTo>
                    <a:pt x="70" y="35"/>
                    <a:pt x="70" y="35"/>
                    <a:pt x="70" y="35"/>
                  </a:cubicBezTo>
                  <a:cubicBezTo>
                    <a:pt x="70" y="35"/>
                    <a:pt x="70" y="35"/>
                    <a:pt x="70" y="36"/>
                  </a:cubicBezTo>
                  <a:cubicBezTo>
                    <a:pt x="70" y="36"/>
                    <a:pt x="70" y="36"/>
                    <a:pt x="69" y="36"/>
                  </a:cubicBezTo>
                  <a:cubicBezTo>
                    <a:pt x="69" y="36"/>
                    <a:pt x="69" y="36"/>
                    <a:pt x="69" y="36"/>
                  </a:cubicBezTo>
                  <a:cubicBezTo>
                    <a:pt x="69" y="36"/>
                    <a:pt x="69" y="36"/>
                    <a:pt x="69" y="36"/>
                  </a:cubicBezTo>
                  <a:cubicBezTo>
                    <a:pt x="69" y="38"/>
                    <a:pt x="69" y="38"/>
                    <a:pt x="69" y="38"/>
                  </a:cubicBezTo>
                  <a:cubicBezTo>
                    <a:pt x="69" y="38"/>
                    <a:pt x="69" y="38"/>
                    <a:pt x="69" y="38"/>
                  </a:cubicBezTo>
                  <a:cubicBezTo>
                    <a:pt x="69" y="38"/>
                    <a:pt x="69" y="38"/>
                    <a:pt x="69" y="38"/>
                  </a:cubicBezTo>
                  <a:cubicBezTo>
                    <a:pt x="69" y="39"/>
                    <a:pt x="69" y="39"/>
                    <a:pt x="69" y="39"/>
                  </a:cubicBezTo>
                  <a:cubicBezTo>
                    <a:pt x="69" y="39"/>
                    <a:pt x="69" y="39"/>
                    <a:pt x="70" y="39"/>
                  </a:cubicBezTo>
                  <a:cubicBezTo>
                    <a:pt x="70" y="39"/>
                    <a:pt x="70" y="39"/>
                    <a:pt x="70" y="39"/>
                  </a:cubicBezTo>
                  <a:cubicBezTo>
                    <a:pt x="70" y="39"/>
                    <a:pt x="70" y="39"/>
                    <a:pt x="70" y="39"/>
                  </a:cubicBezTo>
                  <a:cubicBezTo>
                    <a:pt x="70" y="39"/>
                    <a:pt x="70" y="39"/>
                    <a:pt x="70" y="39"/>
                  </a:cubicBezTo>
                  <a:cubicBezTo>
                    <a:pt x="70" y="39"/>
                    <a:pt x="70" y="39"/>
                    <a:pt x="70" y="40"/>
                  </a:cubicBezTo>
                  <a:cubicBezTo>
                    <a:pt x="70" y="40"/>
                    <a:pt x="70" y="40"/>
                    <a:pt x="70" y="40"/>
                  </a:cubicBezTo>
                  <a:cubicBezTo>
                    <a:pt x="70" y="40"/>
                    <a:pt x="70" y="40"/>
                    <a:pt x="70" y="40"/>
                  </a:cubicBezTo>
                  <a:cubicBezTo>
                    <a:pt x="70" y="40"/>
                    <a:pt x="70" y="40"/>
                    <a:pt x="70" y="41"/>
                  </a:cubicBezTo>
                  <a:cubicBezTo>
                    <a:pt x="70" y="41"/>
                    <a:pt x="70" y="41"/>
                    <a:pt x="70" y="41"/>
                  </a:cubicBezTo>
                  <a:cubicBezTo>
                    <a:pt x="70" y="41"/>
                    <a:pt x="70" y="42"/>
                    <a:pt x="70" y="42"/>
                  </a:cubicBezTo>
                  <a:cubicBezTo>
                    <a:pt x="70" y="42"/>
                    <a:pt x="70" y="42"/>
                    <a:pt x="70" y="42"/>
                  </a:cubicBezTo>
                  <a:cubicBezTo>
                    <a:pt x="70" y="43"/>
                    <a:pt x="69" y="43"/>
                    <a:pt x="69" y="43"/>
                  </a:cubicBezTo>
                  <a:cubicBezTo>
                    <a:pt x="69" y="44"/>
                    <a:pt x="69" y="44"/>
                    <a:pt x="69"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5"/>
                  </a:cubicBezTo>
                  <a:cubicBezTo>
                    <a:pt x="70" y="45"/>
                    <a:pt x="70" y="45"/>
                    <a:pt x="70" y="45"/>
                  </a:cubicBezTo>
                  <a:cubicBezTo>
                    <a:pt x="70" y="45"/>
                    <a:pt x="70" y="45"/>
                    <a:pt x="71" y="45"/>
                  </a:cubicBezTo>
                  <a:cubicBezTo>
                    <a:pt x="71" y="46"/>
                    <a:pt x="71" y="46"/>
                    <a:pt x="71" y="46"/>
                  </a:cubicBezTo>
                  <a:cubicBezTo>
                    <a:pt x="71" y="46"/>
                    <a:pt x="71" y="46"/>
                    <a:pt x="71" y="46"/>
                  </a:cubicBezTo>
                  <a:cubicBezTo>
                    <a:pt x="71" y="46"/>
                    <a:pt x="71" y="46"/>
                    <a:pt x="71" y="47"/>
                  </a:cubicBezTo>
                  <a:cubicBezTo>
                    <a:pt x="72" y="47"/>
                    <a:pt x="72" y="47"/>
                    <a:pt x="72" y="47"/>
                  </a:cubicBezTo>
                  <a:cubicBezTo>
                    <a:pt x="72" y="47"/>
                    <a:pt x="72" y="47"/>
                    <a:pt x="72" y="47"/>
                  </a:cubicBezTo>
                  <a:cubicBezTo>
                    <a:pt x="73" y="48"/>
                    <a:pt x="73" y="48"/>
                    <a:pt x="73" y="49"/>
                  </a:cubicBezTo>
                  <a:cubicBezTo>
                    <a:pt x="73" y="49"/>
                    <a:pt x="73" y="49"/>
                    <a:pt x="73" y="49"/>
                  </a:cubicBezTo>
                  <a:cubicBezTo>
                    <a:pt x="73" y="49"/>
                    <a:pt x="73" y="50"/>
                    <a:pt x="73" y="50"/>
                  </a:cubicBezTo>
                  <a:cubicBezTo>
                    <a:pt x="74" y="50"/>
                    <a:pt x="74" y="50"/>
                    <a:pt x="74" y="50"/>
                  </a:cubicBezTo>
                  <a:cubicBezTo>
                    <a:pt x="74" y="50"/>
                    <a:pt x="74" y="50"/>
                    <a:pt x="74" y="50"/>
                  </a:cubicBezTo>
                  <a:cubicBezTo>
                    <a:pt x="74" y="50"/>
                    <a:pt x="74" y="50"/>
                    <a:pt x="74" y="50"/>
                  </a:cubicBezTo>
                  <a:cubicBezTo>
                    <a:pt x="74" y="51"/>
                    <a:pt x="74" y="51"/>
                    <a:pt x="74" y="51"/>
                  </a:cubicBezTo>
                  <a:cubicBezTo>
                    <a:pt x="74" y="51"/>
                    <a:pt x="74" y="51"/>
                    <a:pt x="74" y="51"/>
                  </a:cubicBezTo>
                  <a:cubicBezTo>
                    <a:pt x="75" y="51"/>
                    <a:pt x="75" y="51"/>
                    <a:pt x="75" y="51"/>
                  </a:cubicBezTo>
                  <a:cubicBezTo>
                    <a:pt x="75" y="51"/>
                    <a:pt x="76" y="51"/>
                    <a:pt x="76" y="51"/>
                  </a:cubicBezTo>
                  <a:cubicBezTo>
                    <a:pt x="76" y="51"/>
                    <a:pt x="76" y="51"/>
                    <a:pt x="76" y="51"/>
                  </a:cubicBezTo>
                  <a:cubicBezTo>
                    <a:pt x="76" y="51"/>
                    <a:pt x="76" y="51"/>
                    <a:pt x="76" y="51"/>
                  </a:cubicBezTo>
                  <a:cubicBezTo>
                    <a:pt x="76" y="51"/>
                    <a:pt x="76" y="51"/>
                    <a:pt x="76" y="51"/>
                  </a:cubicBezTo>
                  <a:cubicBezTo>
                    <a:pt x="76" y="51"/>
                    <a:pt x="77" y="51"/>
                    <a:pt x="77" y="51"/>
                  </a:cubicBezTo>
                  <a:cubicBezTo>
                    <a:pt x="77" y="51"/>
                    <a:pt x="77" y="51"/>
                    <a:pt x="77" y="51"/>
                  </a:cubicBezTo>
                  <a:cubicBezTo>
                    <a:pt x="77" y="52"/>
                    <a:pt x="77" y="52"/>
                    <a:pt x="77" y="52"/>
                  </a:cubicBezTo>
                  <a:cubicBezTo>
                    <a:pt x="77" y="52"/>
                    <a:pt x="77" y="52"/>
                    <a:pt x="77" y="52"/>
                  </a:cubicBezTo>
                  <a:cubicBezTo>
                    <a:pt x="77" y="53"/>
                    <a:pt x="77" y="53"/>
                    <a:pt x="78" y="53"/>
                  </a:cubicBezTo>
                  <a:cubicBezTo>
                    <a:pt x="78" y="53"/>
                    <a:pt x="78" y="53"/>
                    <a:pt x="78" y="53"/>
                  </a:cubicBezTo>
                  <a:cubicBezTo>
                    <a:pt x="78" y="53"/>
                    <a:pt x="79" y="53"/>
                    <a:pt x="79" y="54"/>
                  </a:cubicBezTo>
                  <a:cubicBezTo>
                    <a:pt x="79" y="54"/>
                    <a:pt x="79" y="54"/>
                    <a:pt x="79" y="54"/>
                  </a:cubicBezTo>
                  <a:cubicBezTo>
                    <a:pt x="79" y="54"/>
                    <a:pt x="79" y="54"/>
                    <a:pt x="79" y="54"/>
                  </a:cubicBezTo>
                  <a:cubicBezTo>
                    <a:pt x="80" y="54"/>
                    <a:pt x="80" y="54"/>
                    <a:pt x="80" y="54"/>
                  </a:cubicBezTo>
                  <a:cubicBezTo>
                    <a:pt x="80" y="54"/>
                    <a:pt x="80" y="54"/>
                    <a:pt x="80" y="54"/>
                  </a:cubicBezTo>
                  <a:cubicBezTo>
                    <a:pt x="80" y="54"/>
                    <a:pt x="80" y="53"/>
                    <a:pt x="80" y="53"/>
                  </a:cubicBezTo>
                  <a:cubicBezTo>
                    <a:pt x="80" y="53"/>
                    <a:pt x="80" y="53"/>
                    <a:pt x="80" y="53"/>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2" y="53"/>
                    <a:pt x="82" y="53"/>
                  </a:cubicBezTo>
                  <a:cubicBezTo>
                    <a:pt x="82" y="53"/>
                    <a:pt x="82" y="53"/>
                    <a:pt x="82" y="53"/>
                  </a:cubicBezTo>
                  <a:cubicBezTo>
                    <a:pt x="82" y="53"/>
                    <a:pt x="82" y="53"/>
                    <a:pt x="82" y="53"/>
                  </a:cubicBezTo>
                  <a:cubicBezTo>
                    <a:pt x="83" y="53"/>
                    <a:pt x="83" y="53"/>
                    <a:pt x="83" y="53"/>
                  </a:cubicBezTo>
                  <a:cubicBezTo>
                    <a:pt x="83" y="53"/>
                    <a:pt x="83" y="53"/>
                    <a:pt x="83" y="53"/>
                  </a:cubicBezTo>
                  <a:cubicBezTo>
                    <a:pt x="83" y="53"/>
                    <a:pt x="83" y="53"/>
                    <a:pt x="83" y="53"/>
                  </a:cubicBezTo>
                  <a:cubicBezTo>
                    <a:pt x="83" y="54"/>
                    <a:pt x="83" y="54"/>
                    <a:pt x="83" y="54"/>
                  </a:cubicBezTo>
                  <a:cubicBezTo>
                    <a:pt x="83" y="54"/>
                    <a:pt x="84" y="54"/>
                    <a:pt x="84" y="54"/>
                  </a:cubicBezTo>
                  <a:cubicBezTo>
                    <a:pt x="84" y="54"/>
                    <a:pt x="84" y="54"/>
                    <a:pt x="84" y="54"/>
                  </a:cubicBezTo>
                  <a:cubicBezTo>
                    <a:pt x="84" y="54"/>
                    <a:pt x="84" y="54"/>
                    <a:pt x="85" y="54"/>
                  </a:cubicBezTo>
                  <a:cubicBezTo>
                    <a:pt x="85" y="54"/>
                    <a:pt x="85" y="54"/>
                    <a:pt x="85" y="54"/>
                  </a:cubicBezTo>
                  <a:cubicBezTo>
                    <a:pt x="85" y="54"/>
                    <a:pt x="85" y="54"/>
                    <a:pt x="85" y="54"/>
                  </a:cubicBezTo>
                  <a:cubicBezTo>
                    <a:pt x="85" y="54"/>
                    <a:pt x="85" y="54"/>
                    <a:pt x="85" y="54"/>
                  </a:cubicBezTo>
                  <a:cubicBezTo>
                    <a:pt x="86" y="54"/>
                    <a:pt x="86" y="53"/>
                    <a:pt x="86" y="53"/>
                  </a:cubicBezTo>
                  <a:cubicBezTo>
                    <a:pt x="86" y="53"/>
                    <a:pt x="86" y="53"/>
                    <a:pt x="86" y="53"/>
                  </a:cubicBezTo>
                  <a:cubicBezTo>
                    <a:pt x="86" y="54"/>
                    <a:pt x="86" y="54"/>
                    <a:pt x="86" y="54"/>
                  </a:cubicBezTo>
                  <a:cubicBezTo>
                    <a:pt x="86" y="53"/>
                    <a:pt x="86" y="53"/>
                    <a:pt x="86" y="53"/>
                  </a:cubicBezTo>
                  <a:cubicBezTo>
                    <a:pt x="86" y="53"/>
                    <a:pt x="86" y="53"/>
                    <a:pt x="86" y="52"/>
                  </a:cubicBezTo>
                  <a:cubicBezTo>
                    <a:pt x="86" y="52"/>
                    <a:pt x="86" y="52"/>
                    <a:pt x="87" y="52"/>
                  </a:cubicBezTo>
                  <a:cubicBezTo>
                    <a:pt x="87" y="52"/>
                    <a:pt x="87" y="52"/>
                    <a:pt x="87" y="52"/>
                  </a:cubicBezTo>
                  <a:cubicBezTo>
                    <a:pt x="87" y="52"/>
                    <a:pt x="87" y="52"/>
                    <a:pt x="87" y="52"/>
                  </a:cubicBezTo>
                  <a:cubicBezTo>
                    <a:pt x="87" y="52"/>
                    <a:pt x="87" y="52"/>
                    <a:pt x="87" y="52"/>
                  </a:cubicBezTo>
                  <a:cubicBezTo>
                    <a:pt x="89" y="52"/>
                    <a:pt x="89" y="52"/>
                    <a:pt x="89" y="52"/>
                  </a:cubicBezTo>
                  <a:cubicBezTo>
                    <a:pt x="89" y="52"/>
                    <a:pt x="89" y="52"/>
                    <a:pt x="89" y="53"/>
                  </a:cubicBezTo>
                  <a:cubicBezTo>
                    <a:pt x="89" y="53"/>
                    <a:pt x="90" y="53"/>
                    <a:pt x="90" y="53"/>
                  </a:cubicBezTo>
                  <a:cubicBezTo>
                    <a:pt x="90" y="53"/>
                    <a:pt x="90" y="53"/>
                    <a:pt x="90" y="53"/>
                  </a:cubicBezTo>
                  <a:cubicBezTo>
                    <a:pt x="90" y="53"/>
                    <a:pt x="90" y="53"/>
                    <a:pt x="90" y="53"/>
                  </a:cubicBezTo>
                  <a:cubicBezTo>
                    <a:pt x="90" y="53"/>
                    <a:pt x="91" y="53"/>
                    <a:pt x="91" y="53"/>
                  </a:cubicBezTo>
                  <a:cubicBezTo>
                    <a:pt x="91" y="53"/>
                    <a:pt x="91" y="53"/>
                    <a:pt x="91" y="53"/>
                  </a:cubicBezTo>
                  <a:cubicBezTo>
                    <a:pt x="90" y="53"/>
                    <a:pt x="90" y="53"/>
                    <a:pt x="90" y="53"/>
                  </a:cubicBezTo>
                  <a:cubicBezTo>
                    <a:pt x="91" y="53"/>
                    <a:pt x="91" y="53"/>
                    <a:pt x="91" y="53"/>
                  </a:cubicBezTo>
                  <a:cubicBezTo>
                    <a:pt x="91" y="53"/>
                    <a:pt x="91" y="53"/>
                    <a:pt x="91" y="53"/>
                  </a:cubicBezTo>
                  <a:cubicBezTo>
                    <a:pt x="91" y="53"/>
                    <a:pt x="91" y="53"/>
                    <a:pt x="92" y="53"/>
                  </a:cubicBezTo>
                  <a:cubicBezTo>
                    <a:pt x="92" y="53"/>
                    <a:pt x="92" y="54"/>
                    <a:pt x="92" y="54"/>
                  </a:cubicBezTo>
                  <a:cubicBezTo>
                    <a:pt x="92" y="54"/>
                    <a:pt x="92" y="54"/>
                    <a:pt x="92" y="54"/>
                  </a:cubicBezTo>
                  <a:cubicBezTo>
                    <a:pt x="92" y="54"/>
                    <a:pt x="92" y="54"/>
                    <a:pt x="92" y="54"/>
                  </a:cubicBezTo>
                  <a:cubicBezTo>
                    <a:pt x="92" y="54"/>
                    <a:pt x="92" y="54"/>
                    <a:pt x="92" y="54"/>
                  </a:cubicBezTo>
                  <a:cubicBezTo>
                    <a:pt x="93" y="54"/>
                    <a:pt x="93" y="54"/>
                    <a:pt x="93" y="54"/>
                  </a:cubicBezTo>
                  <a:cubicBezTo>
                    <a:pt x="93" y="54"/>
                    <a:pt x="93" y="54"/>
                    <a:pt x="94" y="55"/>
                  </a:cubicBezTo>
                  <a:cubicBezTo>
                    <a:pt x="94" y="55"/>
                    <a:pt x="94" y="55"/>
                    <a:pt x="94" y="56"/>
                  </a:cubicBezTo>
                  <a:cubicBezTo>
                    <a:pt x="94" y="56"/>
                    <a:pt x="94" y="56"/>
                    <a:pt x="94" y="57"/>
                  </a:cubicBezTo>
                  <a:cubicBezTo>
                    <a:pt x="94" y="57"/>
                    <a:pt x="94" y="57"/>
                    <a:pt x="94" y="57"/>
                  </a:cubicBezTo>
                  <a:cubicBezTo>
                    <a:pt x="94" y="57"/>
                    <a:pt x="94" y="57"/>
                    <a:pt x="94" y="57"/>
                  </a:cubicBezTo>
                  <a:cubicBezTo>
                    <a:pt x="94" y="57"/>
                    <a:pt x="94" y="57"/>
                    <a:pt x="94" y="57"/>
                  </a:cubicBezTo>
                  <a:cubicBezTo>
                    <a:pt x="94" y="57"/>
                    <a:pt x="94" y="57"/>
                    <a:pt x="93" y="57"/>
                  </a:cubicBezTo>
                  <a:cubicBezTo>
                    <a:pt x="93" y="57"/>
                    <a:pt x="93" y="57"/>
                    <a:pt x="93" y="57"/>
                  </a:cubicBezTo>
                  <a:cubicBezTo>
                    <a:pt x="93" y="58"/>
                    <a:pt x="93" y="58"/>
                    <a:pt x="93" y="58"/>
                  </a:cubicBezTo>
                  <a:cubicBezTo>
                    <a:pt x="93" y="59"/>
                    <a:pt x="93" y="59"/>
                    <a:pt x="93" y="59"/>
                  </a:cubicBezTo>
                  <a:cubicBezTo>
                    <a:pt x="93" y="59"/>
                    <a:pt x="93" y="59"/>
                    <a:pt x="93" y="59"/>
                  </a:cubicBezTo>
                  <a:cubicBezTo>
                    <a:pt x="93" y="59"/>
                    <a:pt x="94" y="59"/>
                    <a:pt x="94" y="59"/>
                  </a:cubicBezTo>
                  <a:cubicBezTo>
                    <a:pt x="94" y="59"/>
                    <a:pt x="94" y="59"/>
                    <a:pt x="94" y="59"/>
                  </a:cubicBezTo>
                  <a:cubicBezTo>
                    <a:pt x="94" y="59"/>
                    <a:pt x="94" y="59"/>
                    <a:pt x="94" y="59"/>
                  </a:cubicBezTo>
                  <a:cubicBezTo>
                    <a:pt x="94" y="59"/>
                    <a:pt x="94" y="59"/>
                    <a:pt x="94" y="59"/>
                  </a:cubicBezTo>
                  <a:cubicBezTo>
                    <a:pt x="94" y="59"/>
                    <a:pt x="94" y="60"/>
                    <a:pt x="94" y="60"/>
                  </a:cubicBezTo>
                  <a:cubicBezTo>
                    <a:pt x="94" y="60"/>
                    <a:pt x="94" y="60"/>
                    <a:pt x="94" y="60"/>
                  </a:cubicBezTo>
                  <a:cubicBezTo>
                    <a:pt x="94" y="60"/>
                    <a:pt x="94" y="60"/>
                    <a:pt x="95" y="60"/>
                  </a:cubicBezTo>
                  <a:cubicBezTo>
                    <a:pt x="95" y="60"/>
                    <a:pt x="95" y="61"/>
                    <a:pt x="95" y="61"/>
                  </a:cubicBezTo>
                  <a:cubicBezTo>
                    <a:pt x="95" y="61"/>
                    <a:pt x="95" y="61"/>
                    <a:pt x="95" y="62"/>
                  </a:cubicBezTo>
                  <a:cubicBezTo>
                    <a:pt x="95" y="62"/>
                    <a:pt x="95" y="62"/>
                    <a:pt x="95" y="62"/>
                  </a:cubicBezTo>
                  <a:cubicBezTo>
                    <a:pt x="95" y="62"/>
                    <a:pt x="95" y="62"/>
                    <a:pt x="95" y="62"/>
                  </a:cubicBezTo>
                  <a:cubicBezTo>
                    <a:pt x="95" y="62"/>
                    <a:pt x="95" y="63"/>
                    <a:pt x="96" y="63"/>
                  </a:cubicBezTo>
                  <a:cubicBezTo>
                    <a:pt x="96" y="63"/>
                    <a:pt x="96" y="63"/>
                    <a:pt x="96" y="63"/>
                  </a:cubicBezTo>
                  <a:cubicBezTo>
                    <a:pt x="96" y="63"/>
                    <a:pt x="96" y="63"/>
                    <a:pt x="96" y="63"/>
                  </a:cubicBezTo>
                  <a:cubicBezTo>
                    <a:pt x="96" y="63"/>
                    <a:pt x="96" y="64"/>
                    <a:pt x="96" y="64"/>
                  </a:cubicBezTo>
                  <a:cubicBezTo>
                    <a:pt x="96" y="64"/>
                    <a:pt x="96" y="64"/>
                    <a:pt x="96" y="64"/>
                  </a:cubicBezTo>
                  <a:cubicBezTo>
                    <a:pt x="96" y="64"/>
                    <a:pt x="96" y="64"/>
                    <a:pt x="96" y="64"/>
                  </a:cubicBezTo>
                  <a:cubicBezTo>
                    <a:pt x="96" y="65"/>
                    <a:pt x="96" y="65"/>
                    <a:pt x="96" y="65"/>
                  </a:cubicBezTo>
                  <a:cubicBezTo>
                    <a:pt x="96" y="65"/>
                    <a:pt x="96" y="65"/>
                    <a:pt x="96" y="65"/>
                  </a:cubicBezTo>
                  <a:cubicBezTo>
                    <a:pt x="97" y="65"/>
                    <a:pt x="97" y="65"/>
                    <a:pt x="97" y="65"/>
                  </a:cubicBezTo>
                  <a:cubicBezTo>
                    <a:pt x="97" y="65"/>
                    <a:pt x="97" y="65"/>
                    <a:pt x="97" y="65"/>
                  </a:cubicBezTo>
                  <a:cubicBezTo>
                    <a:pt x="97" y="65"/>
                    <a:pt x="97" y="65"/>
                    <a:pt x="97" y="65"/>
                  </a:cubicBezTo>
                  <a:cubicBezTo>
                    <a:pt x="97" y="65"/>
                    <a:pt x="97" y="65"/>
                    <a:pt x="97" y="65"/>
                  </a:cubicBezTo>
                  <a:cubicBezTo>
                    <a:pt x="97" y="66"/>
                    <a:pt x="97" y="66"/>
                    <a:pt x="97" y="66"/>
                  </a:cubicBezTo>
                  <a:cubicBezTo>
                    <a:pt x="97" y="66"/>
                    <a:pt x="97" y="66"/>
                    <a:pt x="97" y="66"/>
                  </a:cubicBezTo>
                  <a:cubicBezTo>
                    <a:pt x="97" y="67"/>
                    <a:pt x="97" y="67"/>
                    <a:pt x="97" y="67"/>
                  </a:cubicBezTo>
                  <a:cubicBezTo>
                    <a:pt x="97" y="67"/>
                    <a:pt x="97" y="67"/>
                    <a:pt x="97" y="67"/>
                  </a:cubicBezTo>
                  <a:cubicBezTo>
                    <a:pt x="96" y="67"/>
                    <a:pt x="96" y="67"/>
                    <a:pt x="96" y="67"/>
                  </a:cubicBezTo>
                  <a:cubicBezTo>
                    <a:pt x="96" y="69"/>
                    <a:pt x="96" y="69"/>
                    <a:pt x="96" y="69"/>
                  </a:cubicBezTo>
                  <a:cubicBezTo>
                    <a:pt x="96" y="69"/>
                    <a:pt x="96" y="69"/>
                    <a:pt x="96" y="69"/>
                  </a:cubicBezTo>
                  <a:cubicBezTo>
                    <a:pt x="97" y="69"/>
                    <a:pt x="97" y="69"/>
                    <a:pt x="97" y="69"/>
                  </a:cubicBezTo>
                  <a:cubicBezTo>
                    <a:pt x="97" y="69"/>
                    <a:pt x="97" y="69"/>
                    <a:pt x="97" y="69"/>
                  </a:cubicBezTo>
                  <a:cubicBezTo>
                    <a:pt x="97" y="69"/>
                    <a:pt x="97" y="70"/>
                    <a:pt x="97" y="70"/>
                  </a:cubicBezTo>
                  <a:cubicBezTo>
                    <a:pt x="97" y="70"/>
                    <a:pt x="97" y="70"/>
                    <a:pt x="97" y="70"/>
                  </a:cubicBezTo>
                  <a:cubicBezTo>
                    <a:pt x="97" y="70"/>
                    <a:pt x="96" y="70"/>
                    <a:pt x="96" y="70"/>
                  </a:cubicBezTo>
                  <a:cubicBezTo>
                    <a:pt x="96" y="70"/>
                    <a:pt x="96" y="70"/>
                    <a:pt x="96" y="71"/>
                  </a:cubicBezTo>
                  <a:cubicBezTo>
                    <a:pt x="96" y="71"/>
                    <a:pt x="96" y="71"/>
                    <a:pt x="96" y="71"/>
                  </a:cubicBezTo>
                  <a:cubicBezTo>
                    <a:pt x="96" y="71"/>
                    <a:pt x="96" y="71"/>
                    <a:pt x="96" y="71"/>
                  </a:cubicBezTo>
                  <a:cubicBezTo>
                    <a:pt x="96" y="71"/>
                    <a:pt x="96" y="71"/>
                    <a:pt x="96" y="71"/>
                  </a:cubicBezTo>
                  <a:cubicBezTo>
                    <a:pt x="95" y="71"/>
                    <a:pt x="95" y="71"/>
                    <a:pt x="95" y="71"/>
                  </a:cubicBezTo>
                  <a:cubicBezTo>
                    <a:pt x="95" y="73"/>
                    <a:pt x="95" y="73"/>
                    <a:pt x="95" y="73"/>
                  </a:cubicBezTo>
                  <a:cubicBezTo>
                    <a:pt x="95" y="73"/>
                    <a:pt x="95" y="73"/>
                    <a:pt x="95" y="73"/>
                  </a:cubicBezTo>
                  <a:cubicBezTo>
                    <a:pt x="95" y="73"/>
                    <a:pt x="95" y="73"/>
                    <a:pt x="95" y="73"/>
                  </a:cubicBezTo>
                  <a:cubicBezTo>
                    <a:pt x="95" y="73"/>
                    <a:pt x="95" y="73"/>
                    <a:pt x="95" y="73"/>
                  </a:cubicBezTo>
                  <a:cubicBezTo>
                    <a:pt x="95" y="74"/>
                    <a:pt x="95" y="74"/>
                    <a:pt x="95" y="74"/>
                  </a:cubicBezTo>
                  <a:cubicBezTo>
                    <a:pt x="95" y="74"/>
                    <a:pt x="95" y="74"/>
                    <a:pt x="94" y="74"/>
                  </a:cubicBezTo>
                  <a:cubicBezTo>
                    <a:pt x="94" y="74"/>
                    <a:pt x="94" y="74"/>
                    <a:pt x="94" y="75"/>
                  </a:cubicBezTo>
                  <a:cubicBezTo>
                    <a:pt x="94" y="75"/>
                    <a:pt x="94" y="75"/>
                    <a:pt x="94" y="75"/>
                  </a:cubicBezTo>
                  <a:cubicBezTo>
                    <a:pt x="94" y="75"/>
                    <a:pt x="94" y="75"/>
                    <a:pt x="94" y="75"/>
                  </a:cubicBezTo>
                  <a:cubicBezTo>
                    <a:pt x="94" y="75"/>
                    <a:pt x="94" y="75"/>
                    <a:pt x="94" y="75"/>
                  </a:cubicBezTo>
                  <a:cubicBezTo>
                    <a:pt x="94" y="75"/>
                    <a:pt x="94" y="75"/>
                    <a:pt x="94" y="75"/>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1"/>
                    <a:pt x="94"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2"/>
                    <a:pt x="95" y="82"/>
                    <a:pt x="95" y="82"/>
                  </a:cubicBezTo>
                  <a:cubicBezTo>
                    <a:pt x="95" y="82"/>
                    <a:pt x="95" y="82"/>
                    <a:pt x="95" y="82"/>
                  </a:cubicBezTo>
                  <a:cubicBezTo>
                    <a:pt x="94" y="82"/>
                    <a:pt x="94" y="82"/>
                    <a:pt x="94" y="82"/>
                  </a:cubicBezTo>
                  <a:cubicBezTo>
                    <a:pt x="94" y="87"/>
                    <a:pt x="94" y="87"/>
                    <a:pt x="94" y="87"/>
                  </a:cubicBezTo>
                  <a:cubicBezTo>
                    <a:pt x="94" y="87"/>
                    <a:pt x="94" y="87"/>
                    <a:pt x="94" y="87"/>
                  </a:cubicBezTo>
                  <a:cubicBezTo>
                    <a:pt x="94" y="87"/>
                    <a:pt x="95" y="87"/>
                    <a:pt x="95" y="87"/>
                  </a:cubicBezTo>
                  <a:cubicBezTo>
                    <a:pt x="95" y="87"/>
                    <a:pt x="95" y="88"/>
                    <a:pt x="95" y="88"/>
                  </a:cubicBezTo>
                  <a:cubicBezTo>
                    <a:pt x="95" y="88"/>
                    <a:pt x="95" y="89"/>
                    <a:pt x="95" y="89"/>
                  </a:cubicBezTo>
                  <a:cubicBezTo>
                    <a:pt x="95" y="89"/>
                    <a:pt x="95" y="89"/>
                    <a:pt x="95" y="89"/>
                  </a:cubicBezTo>
                  <a:cubicBezTo>
                    <a:pt x="94" y="90"/>
                    <a:pt x="94" y="90"/>
                    <a:pt x="94" y="90"/>
                  </a:cubicBezTo>
                  <a:cubicBezTo>
                    <a:pt x="94" y="90"/>
                    <a:pt x="94" y="90"/>
                    <a:pt x="94" y="90"/>
                  </a:cubicBezTo>
                  <a:cubicBezTo>
                    <a:pt x="94" y="90"/>
                    <a:pt x="93" y="90"/>
                    <a:pt x="93" y="90"/>
                  </a:cubicBezTo>
                  <a:cubicBezTo>
                    <a:pt x="93" y="90"/>
                    <a:pt x="93" y="91"/>
                    <a:pt x="93" y="91"/>
                  </a:cubicBezTo>
                  <a:cubicBezTo>
                    <a:pt x="93" y="91"/>
                    <a:pt x="93" y="91"/>
                    <a:pt x="93" y="91"/>
                  </a:cubicBezTo>
                  <a:cubicBezTo>
                    <a:pt x="93" y="91"/>
                    <a:pt x="93" y="92"/>
                    <a:pt x="93" y="92"/>
                  </a:cubicBezTo>
                  <a:cubicBezTo>
                    <a:pt x="94" y="92"/>
                    <a:pt x="94" y="92"/>
                    <a:pt x="94" y="92"/>
                  </a:cubicBezTo>
                  <a:cubicBezTo>
                    <a:pt x="94" y="92"/>
                    <a:pt x="94" y="92"/>
                    <a:pt x="94" y="92"/>
                  </a:cubicBezTo>
                  <a:cubicBezTo>
                    <a:pt x="94" y="92"/>
                    <a:pt x="94" y="92"/>
                    <a:pt x="95" y="92"/>
                  </a:cubicBezTo>
                  <a:cubicBezTo>
                    <a:pt x="95" y="92"/>
                    <a:pt x="95" y="92"/>
                    <a:pt x="96" y="92"/>
                  </a:cubicBezTo>
                  <a:cubicBezTo>
                    <a:pt x="96" y="92"/>
                    <a:pt x="96" y="92"/>
                    <a:pt x="96" y="92"/>
                  </a:cubicBezTo>
                  <a:cubicBezTo>
                    <a:pt x="97" y="92"/>
                    <a:pt x="98" y="92"/>
                    <a:pt x="98" y="91"/>
                  </a:cubicBezTo>
                  <a:cubicBezTo>
                    <a:pt x="99" y="91"/>
                    <a:pt x="99" y="91"/>
                    <a:pt x="99" y="91"/>
                  </a:cubicBezTo>
                  <a:cubicBezTo>
                    <a:pt x="99" y="91"/>
                    <a:pt x="99" y="91"/>
                    <a:pt x="99" y="91"/>
                  </a:cubicBezTo>
                  <a:cubicBezTo>
                    <a:pt x="99" y="91"/>
                    <a:pt x="99" y="91"/>
                    <a:pt x="99" y="91"/>
                  </a:cubicBezTo>
                  <a:cubicBezTo>
                    <a:pt x="99" y="91"/>
                    <a:pt x="99" y="91"/>
                    <a:pt x="99" y="91"/>
                  </a:cubicBezTo>
                  <a:cubicBezTo>
                    <a:pt x="99" y="91"/>
                    <a:pt x="100" y="91"/>
                    <a:pt x="100" y="91"/>
                  </a:cubicBezTo>
                  <a:cubicBezTo>
                    <a:pt x="100" y="90"/>
                    <a:pt x="100" y="90"/>
                    <a:pt x="100" y="90"/>
                  </a:cubicBezTo>
                  <a:cubicBezTo>
                    <a:pt x="100" y="90"/>
                    <a:pt x="100" y="90"/>
                    <a:pt x="100" y="90"/>
                  </a:cubicBezTo>
                  <a:cubicBezTo>
                    <a:pt x="100" y="90"/>
                    <a:pt x="100" y="90"/>
                    <a:pt x="100" y="90"/>
                  </a:cubicBezTo>
                  <a:cubicBezTo>
                    <a:pt x="100" y="89"/>
                    <a:pt x="101" y="88"/>
                    <a:pt x="101" y="88"/>
                  </a:cubicBezTo>
                  <a:cubicBezTo>
                    <a:pt x="102" y="88"/>
                    <a:pt x="102" y="88"/>
                    <a:pt x="102" y="88"/>
                  </a:cubicBezTo>
                  <a:cubicBezTo>
                    <a:pt x="102" y="88"/>
                    <a:pt x="103" y="88"/>
                    <a:pt x="103" y="88"/>
                  </a:cubicBezTo>
                  <a:cubicBezTo>
                    <a:pt x="103" y="88"/>
                    <a:pt x="103" y="88"/>
                    <a:pt x="103" y="88"/>
                  </a:cubicBezTo>
                  <a:cubicBezTo>
                    <a:pt x="103" y="88"/>
                    <a:pt x="103" y="88"/>
                    <a:pt x="104" y="88"/>
                  </a:cubicBezTo>
                  <a:cubicBezTo>
                    <a:pt x="104" y="88"/>
                    <a:pt x="104" y="88"/>
                    <a:pt x="104" y="88"/>
                  </a:cubicBezTo>
                  <a:cubicBezTo>
                    <a:pt x="105" y="87"/>
                    <a:pt x="105" y="87"/>
                    <a:pt x="105" y="87"/>
                  </a:cubicBezTo>
                  <a:cubicBezTo>
                    <a:pt x="105" y="87"/>
                    <a:pt x="105" y="86"/>
                    <a:pt x="105" y="86"/>
                  </a:cubicBezTo>
                  <a:cubicBezTo>
                    <a:pt x="105" y="86"/>
                    <a:pt x="105" y="86"/>
                    <a:pt x="105" y="86"/>
                  </a:cubicBezTo>
                  <a:cubicBezTo>
                    <a:pt x="105" y="85"/>
                    <a:pt x="105" y="85"/>
                    <a:pt x="105" y="85"/>
                  </a:cubicBezTo>
                  <a:cubicBezTo>
                    <a:pt x="105" y="85"/>
                    <a:pt x="104" y="85"/>
                    <a:pt x="104" y="85"/>
                  </a:cubicBezTo>
                  <a:cubicBezTo>
                    <a:pt x="104" y="85"/>
                    <a:pt x="104" y="85"/>
                    <a:pt x="104" y="85"/>
                  </a:cubicBezTo>
                  <a:cubicBezTo>
                    <a:pt x="104" y="84"/>
                    <a:pt x="104" y="84"/>
                    <a:pt x="104" y="84"/>
                  </a:cubicBezTo>
                  <a:cubicBezTo>
                    <a:pt x="104" y="84"/>
                    <a:pt x="104" y="84"/>
                    <a:pt x="104" y="84"/>
                  </a:cubicBezTo>
                  <a:cubicBezTo>
                    <a:pt x="105" y="84"/>
                    <a:pt x="105" y="84"/>
                    <a:pt x="105" y="84"/>
                  </a:cubicBezTo>
                  <a:cubicBezTo>
                    <a:pt x="105" y="84"/>
                    <a:pt x="105" y="84"/>
                    <a:pt x="105" y="83"/>
                  </a:cubicBezTo>
                  <a:cubicBezTo>
                    <a:pt x="105" y="83"/>
                    <a:pt x="105" y="83"/>
                    <a:pt x="105" y="83"/>
                  </a:cubicBezTo>
                  <a:cubicBezTo>
                    <a:pt x="105" y="83"/>
                    <a:pt x="105" y="83"/>
                    <a:pt x="105" y="83"/>
                  </a:cubicBezTo>
                  <a:cubicBezTo>
                    <a:pt x="105" y="83"/>
                    <a:pt x="105" y="83"/>
                    <a:pt x="105" y="83"/>
                  </a:cubicBezTo>
                  <a:cubicBezTo>
                    <a:pt x="105" y="84"/>
                    <a:pt x="105" y="84"/>
                    <a:pt x="105" y="84"/>
                  </a:cubicBezTo>
                  <a:cubicBezTo>
                    <a:pt x="105" y="83"/>
                    <a:pt x="105" y="83"/>
                    <a:pt x="105" y="83"/>
                  </a:cubicBezTo>
                  <a:cubicBezTo>
                    <a:pt x="105" y="83"/>
                    <a:pt x="105" y="83"/>
                    <a:pt x="105" y="83"/>
                  </a:cubicBezTo>
                  <a:cubicBezTo>
                    <a:pt x="105" y="83"/>
                    <a:pt x="105" y="83"/>
                    <a:pt x="105" y="83"/>
                  </a:cubicBezTo>
                  <a:cubicBezTo>
                    <a:pt x="105" y="83"/>
                    <a:pt x="105" y="83"/>
                    <a:pt x="105" y="83"/>
                  </a:cubicBezTo>
                  <a:cubicBezTo>
                    <a:pt x="106" y="83"/>
                    <a:pt x="106" y="83"/>
                    <a:pt x="106" y="83"/>
                  </a:cubicBezTo>
                  <a:cubicBezTo>
                    <a:pt x="106" y="83"/>
                    <a:pt x="107" y="82"/>
                    <a:pt x="107" y="82"/>
                  </a:cubicBezTo>
                  <a:cubicBezTo>
                    <a:pt x="107" y="81"/>
                    <a:pt x="107" y="81"/>
                    <a:pt x="107" y="80"/>
                  </a:cubicBezTo>
                  <a:cubicBezTo>
                    <a:pt x="107" y="80"/>
                    <a:pt x="107" y="80"/>
                    <a:pt x="107" y="80"/>
                  </a:cubicBezTo>
                  <a:cubicBezTo>
                    <a:pt x="107" y="80"/>
                    <a:pt x="107" y="79"/>
                    <a:pt x="107" y="79"/>
                  </a:cubicBezTo>
                  <a:cubicBezTo>
                    <a:pt x="107" y="79"/>
                    <a:pt x="107" y="79"/>
                    <a:pt x="107" y="79"/>
                  </a:cubicBezTo>
                  <a:cubicBezTo>
                    <a:pt x="107" y="79"/>
                    <a:pt x="107" y="79"/>
                    <a:pt x="107" y="79"/>
                  </a:cubicBezTo>
                  <a:cubicBezTo>
                    <a:pt x="107" y="79"/>
                    <a:pt x="107" y="79"/>
                    <a:pt x="107" y="79"/>
                  </a:cubicBezTo>
                  <a:cubicBezTo>
                    <a:pt x="107" y="79"/>
                    <a:pt x="107" y="78"/>
                    <a:pt x="107" y="78"/>
                  </a:cubicBezTo>
                  <a:cubicBezTo>
                    <a:pt x="107" y="78"/>
                    <a:pt x="108" y="78"/>
                    <a:pt x="108" y="78"/>
                  </a:cubicBezTo>
                  <a:cubicBezTo>
                    <a:pt x="108" y="78"/>
                    <a:pt x="108" y="78"/>
                    <a:pt x="108" y="78"/>
                  </a:cubicBezTo>
                  <a:cubicBezTo>
                    <a:pt x="108" y="78"/>
                    <a:pt x="108" y="78"/>
                    <a:pt x="108" y="78"/>
                  </a:cubicBezTo>
                  <a:cubicBezTo>
                    <a:pt x="109" y="77"/>
                    <a:pt x="109" y="77"/>
                    <a:pt x="109" y="77"/>
                  </a:cubicBezTo>
                  <a:cubicBezTo>
                    <a:pt x="109" y="77"/>
                    <a:pt x="109" y="76"/>
                    <a:pt x="109" y="76"/>
                  </a:cubicBezTo>
                  <a:cubicBezTo>
                    <a:pt x="109" y="76"/>
                    <a:pt x="109" y="76"/>
                    <a:pt x="109" y="76"/>
                  </a:cubicBezTo>
                  <a:cubicBezTo>
                    <a:pt x="109" y="76"/>
                    <a:pt x="109" y="75"/>
                    <a:pt x="109" y="75"/>
                  </a:cubicBezTo>
                  <a:cubicBezTo>
                    <a:pt x="110" y="75"/>
                    <a:pt x="110" y="74"/>
                    <a:pt x="111" y="74"/>
                  </a:cubicBezTo>
                  <a:cubicBezTo>
                    <a:pt x="111" y="74"/>
                    <a:pt x="111" y="74"/>
                    <a:pt x="111" y="74"/>
                  </a:cubicBezTo>
                  <a:cubicBezTo>
                    <a:pt x="111" y="74"/>
                    <a:pt x="111" y="73"/>
                    <a:pt x="111" y="73"/>
                  </a:cubicBezTo>
                  <a:cubicBezTo>
                    <a:pt x="111" y="73"/>
                    <a:pt x="111" y="72"/>
                    <a:pt x="111" y="72"/>
                  </a:cubicBezTo>
                  <a:cubicBezTo>
                    <a:pt x="111" y="72"/>
                    <a:pt x="111" y="72"/>
                    <a:pt x="111" y="72"/>
                  </a:cubicBezTo>
                  <a:cubicBezTo>
                    <a:pt x="111" y="71"/>
                    <a:pt x="111" y="71"/>
                    <a:pt x="111" y="70"/>
                  </a:cubicBezTo>
                  <a:cubicBezTo>
                    <a:pt x="111" y="70"/>
                    <a:pt x="111" y="70"/>
                    <a:pt x="112" y="69"/>
                  </a:cubicBezTo>
                  <a:cubicBezTo>
                    <a:pt x="112" y="69"/>
                    <a:pt x="112" y="69"/>
                    <a:pt x="112" y="69"/>
                  </a:cubicBezTo>
                  <a:cubicBezTo>
                    <a:pt x="112" y="69"/>
                    <a:pt x="112" y="69"/>
                    <a:pt x="112" y="69"/>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9"/>
                    <a:pt x="112" y="69"/>
                    <a:pt x="112" y="69"/>
                  </a:cubicBezTo>
                  <a:cubicBezTo>
                    <a:pt x="112" y="68"/>
                    <a:pt x="112" y="68"/>
                    <a:pt x="112" y="68"/>
                  </a:cubicBezTo>
                  <a:cubicBezTo>
                    <a:pt x="112" y="67"/>
                    <a:pt x="112" y="66"/>
                    <a:pt x="112" y="65"/>
                  </a:cubicBezTo>
                  <a:cubicBezTo>
                    <a:pt x="112" y="65"/>
                    <a:pt x="112" y="64"/>
                    <a:pt x="112" y="64"/>
                  </a:cubicBezTo>
                  <a:cubicBezTo>
                    <a:pt x="112" y="63"/>
                    <a:pt x="112" y="62"/>
                    <a:pt x="113" y="62"/>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0"/>
                    <a:pt x="113" y="60"/>
                    <a:pt x="113" y="60"/>
                  </a:cubicBezTo>
                  <a:cubicBezTo>
                    <a:pt x="113" y="60"/>
                    <a:pt x="113" y="60"/>
                    <a:pt x="113" y="60"/>
                  </a:cubicBezTo>
                  <a:cubicBezTo>
                    <a:pt x="113" y="60"/>
                    <a:pt x="113" y="60"/>
                    <a:pt x="113" y="60"/>
                  </a:cubicBezTo>
                  <a:cubicBezTo>
                    <a:pt x="113" y="60"/>
                    <a:pt x="113" y="60"/>
                    <a:pt x="114" y="60"/>
                  </a:cubicBezTo>
                  <a:cubicBezTo>
                    <a:pt x="114" y="60"/>
                    <a:pt x="114" y="60"/>
                    <a:pt x="114" y="60"/>
                  </a:cubicBezTo>
                  <a:cubicBezTo>
                    <a:pt x="114" y="58"/>
                    <a:pt x="114" y="58"/>
                    <a:pt x="114" y="58"/>
                  </a:cubicBezTo>
                  <a:cubicBezTo>
                    <a:pt x="114" y="58"/>
                    <a:pt x="114" y="58"/>
                    <a:pt x="114" y="57"/>
                  </a:cubicBezTo>
                  <a:cubicBezTo>
                    <a:pt x="114" y="57"/>
                    <a:pt x="114" y="57"/>
                    <a:pt x="114" y="57"/>
                  </a:cubicBezTo>
                  <a:cubicBezTo>
                    <a:pt x="113" y="57"/>
                    <a:pt x="113" y="57"/>
                    <a:pt x="113" y="57"/>
                  </a:cubicBezTo>
                  <a:cubicBezTo>
                    <a:pt x="113" y="57"/>
                    <a:pt x="113" y="56"/>
                    <a:pt x="113" y="56"/>
                  </a:cubicBezTo>
                  <a:cubicBezTo>
                    <a:pt x="113" y="56"/>
                    <a:pt x="113" y="56"/>
                    <a:pt x="113" y="56"/>
                  </a:cubicBezTo>
                  <a:cubicBezTo>
                    <a:pt x="113" y="56"/>
                    <a:pt x="113" y="55"/>
                    <a:pt x="114" y="55"/>
                  </a:cubicBezTo>
                  <a:cubicBezTo>
                    <a:pt x="114" y="55"/>
                    <a:pt x="114" y="55"/>
                    <a:pt x="114" y="55"/>
                  </a:cubicBezTo>
                  <a:cubicBezTo>
                    <a:pt x="114" y="55"/>
                    <a:pt x="114" y="55"/>
                    <a:pt x="114" y="55"/>
                  </a:cubicBezTo>
                  <a:cubicBezTo>
                    <a:pt x="114" y="54"/>
                    <a:pt x="114" y="54"/>
                    <a:pt x="114" y="54"/>
                  </a:cubicBezTo>
                  <a:cubicBezTo>
                    <a:pt x="114" y="54"/>
                    <a:pt x="114" y="54"/>
                    <a:pt x="114" y="54"/>
                  </a:cubicBezTo>
                  <a:cubicBezTo>
                    <a:pt x="114" y="53"/>
                    <a:pt x="114" y="53"/>
                    <a:pt x="114" y="53"/>
                  </a:cubicBezTo>
                  <a:cubicBezTo>
                    <a:pt x="114" y="53"/>
                    <a:pt x="114" y="53"/>
                    <a:pt x="114" y="53"/>
                  </a:cubicBezTo>
                  <a:cubicBezTo>
                    <a:pt x="114" y="52"/>
                    <a:pt x="114" y="52"/>
                    <a:pt x="114" y="52"/>
                  </a:cubicBezTo>
                  <a:cubicBezTo>
                    <a:pt x="114" y="52"/>
                    <a:pt x="114" y="52"/>
                    <a:pt x="114" y="52"/>
                  </a:cubicBezTo>
                  <a:cubicBezTo>
                    <a:pt x="114" y="50"/>
                    <a:pt x="114" y="50"/>
                    <a:pt x="114" y="50"/>
                  </a:cubicBezTo>
                  <a:cubicBezTo>
                    <a:pt x="114" y="50"/>
                    <a:pt x="114" y="50"/>
                    <a:pt x="114" y="50"/>
                  </a:cubicBezTo>
                  <a:cubicBezTo>
                    <a:pt x="114" y="49"/>
                    <a:pt x="115" y="49"/>
                    <a:pt x="114" y="49"/>
                  </a:cubicBezTo>
                  <a:cubicBezTo>
                    <a:pt x="114" y="48"/>
                    <a:pt x="113" y="48"/>
                    <a:pt x="113" y="48"/>
                  </a:cubicBezTo>
                  <a:cubicBezTo>
                    <a:pt x="113" y="47"/>
                    <a:pt x="113" y="47"/>
                    <a:pt x="113" y="47"/>
                  </a:cubicBezTo>
                  <a:cubicBezTo>
                    <a:pt x="113" y="46"/>
                    <a:pt x="113" y="46"/>
                    <a:pt x="113" y="46"/>
                  </a:cubicBezTo>
                  <a:cubicBezTo>
                    <a:pt x="113" y="46"/>
                    <a:pt x="112" y="46"/>
                    <a:pt x="112" y="46"/>
                  </a:cubicBezTo>
                  <a:cubicBezTo>
                    <a:pt x="112" y="46"/>
                    <a:pt x="112" y="46"/>
                    <a:pt x="112" y="45"/>
                  </a:cubicBezTo>
                  <a:cubicBezTo>
                    <a:pt x="112" y="45"/>
                    <a:pt x="112" y="45"/>
                    <a:pt x="112" y="45"/>
                  </a:cubicBezTo>
                  <a:cubicBezTo>
                    <a:pt x="112" y="45"/>
                    <a:pt x="112" y="45"/>
                    <a:pt x="112" y="45"/>
                  </a:cubicBezTo>
                  <a:cubicBezTo>
                    <a:pt x="112" y="45"/>
                    <a:pt x="112" y="45"/>
                    <a:pt x="112" y="45"/>
                  </a:cubicBezTo>
                  <a:cubicBezTo>
                    <a:pt x="112" y="45"/>
                    <a:pt x="112" y="45"/>
                    <a:pt x="112" y="44"/>
                  </a:cubicBezTo>
                  <a:cubicBezTo>
                    <a:pt x="112" y="44"/>
                    <a:pt x="112" y="44"/>
                    <a:pt x="111" y="44"/>
                  </a:cubicBezTo>
                  <a:cubicBezTo>
                    <a:pt x="111" y="44"/>
                    <a:pt x="111" y="44"/>
                    <a:pt x="111" y="44"/>
                  </a:cubicBezTo>
                  <a:cubicBezTo>
                    <a:pt x="111" y="44"/>
                    <a:pt x="111" y="44"/>
                    <a:pt x="111" y="44"/>
                  </a:cubicBezTo>
                  <a:cubicBezTo>
                    <a:pt x="111" y="44"/>
                    <a:pt x="111" y="43"/>
                    <a:pt x="111" y="43"/>
                  </a:cubicBezTo>
                  <a:cubicBezTo>
                    <a:pt x="111" y="43"/>
                    <a:pt x="111" y="43"/>
                    <a:pt x="111" y="43"/>
                  </a:cubicBezTo>
                  <a:cubicBezTo>
                    <a:pt x="111" y="43"/>
                    <a:pt x="111" y="43"/>
                    <a:pt x="111" y="43"/>
                  </a:cubicBezTo>
                  <a:cubicBezTo>
                    <a:pt x="111" y="43"/>
                    <a:pt x="111" y="42"/>
                    <a:pt x="111" y="42"/>
                  </a:cubicBezTo>
                  <a:cubicBezTo>
                    <a:pt x="111" y="42"/>
                    <a:pt x="110" y="42"/>
                    <a:pt x="110" y="42"/>
                  </a:cubicBezTo>
                  <a:cubicBezTo>
                    <a:pt x="110" y="42"/>
                    <a:pt x="110" y="42"/>
                    <a:pt x="110" y="42"/>
                  </a:cubicBezTo>
                  <a:cubicBezTo>
                    <a:pt x="110" y="41"/>
                    <a:pt x="110" y="41"/>
                    <a:pt x="110" y="41"/>
                  </a:cubicBezTo>
                  <a:cubicBezTo>
                    <a:pt x="109" y="41"/>
                    <a:pt x="109" y="40"/>
                    <a:pt x="109" y="39"/>
                  </a:cubicBezTo>
                  <a:cubicBezTo>
                    <a:pt x="109" y="39"/>
                    <a:pt x="109" y="39"/>
                    <a:pt x="109" y="39"/>
                  </a:cubicBezTo>
                  <a:cubicBezTo>
                    <a:pt x="109" y="39"/>
                    <a:pt x="109" y="39"/>
                    <a:pt x="109" y="39"/>
                  </a:cubicBezTo>
                  <a:cubicBezTo>
                    <a:pt x="109" y="39"/>
                    <a:pt x="109" y="39"/>
                    <a:pt x="109" y="39"/>
                  </a:cubicBezTo>
                  <a:cubicBezTo>
                    <a:pt x="109" y="38"/>
                    <a:pt x="108" y="38"/>
                    <a:pt x="108" y="38"/>
                  </a:cubicBezTo>
                  <a:cubicBezTo>
                    <a:pt x="108" y="38"/>
                    <a:pt x="108" y="38"/>
                    <a:pt x="108" y="38"/>
                  </a:cubicBezTo>
                  <a:cubicBezTo>
                    <a:pt x="108" y="37"/>
                    <a:pt x="108" y="37"/>
                    <a:pt x="108" y="37"/>
                  </a:cubicBezTo>
                  <a:cubicBezTo>
                    <a:pt x="108" y="37"/>
                    <a:pt x="107" y="37"/>
                    <a:pt x="107" y="37"/>
                  </a:cubicBezTo>
                  <a:cubicBezTo>
                    <a:pt x="107" y="37"/>
                    <a:pt x="107" y="37"/>
                    <a:pt x="107" y="37"/>
                  </a:cubicBezTo>
                  <a:cubicBezTo>
                    <a:pt x="107" y="37"/>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5"/>
                    <a:pt x="107" y="35"/>
                    <a:pt x="107" y="35"/>
                  </a:cubicBezTo>
                  <a:cubicBezTo>
                    <a:pt x="107" y="35"/>
                    <a:pt x="107" y="35"/>
                    <a:pt x="107" y="35"/>
                  </a:cubicBezTo>
                  <a:cubicBezTo>
                    <a:pt x="106" y="35"/>
                    <a:pt x="106" y="35"/>
                    <a:pt x="106" y="35"/>
                  </a:cubicBezTo>
                  <a:cubicBezTo>
                    <a:pt x="106" y="34"/>
                    <a:pt x="105" y="34"/>
                    <a:pt x="105" y="33"/>
                  </a:cubicBezTo>
                  <a:cubicBezTo>
                    <a:pt x="105" y="32"/>
                    <a:pt x="105" y="32"/>
                    <a:pt x="105" y="32"/>
                  </a:cubicBezTo>
                  <a:cubicBezTo>
                    <a:pt x="104" y="32"/>
                    <a:pt x="104" y="31"/>
                    <a:pt x="103" y="31"/>
                  </a:cubicBezTo>
                  <a:cubicBezTo>
                    <a:pt x="104" y="31"/>
                    <a:pt x="104" y="31"/>
                    <a:pt x="104" y="31"/>
                  </a:cubicBezTo>
                  <a:cubicBezTo>
                    <a:pt x="104" y="30"/>
                    <a:pt x="104" y="30"/>
                    <a:pt x="104" y="30"/>
                  </a:cubicBezTo>
                  <a:cubicBezTo>
                    <a:pt x="104" y="31"/>
                    <a:pt x="104" y="31"/>
                    <a:pt x="104" y="31"/>
                  </a:cubicBezTo>
                  <a:cubicBezTo>
                    <a:pt x="105" y="31"/>
                    <a:pt x="105" y="31"/>
                    <a:pt x="105" y="31"/>
                  </a:cubicBezTo>
                  <a:cubicBezTo>
                    <a:pt x="105" y="31"/>
                    <a:pt x="105" y="31"/>
                    <a:pt x="105" y="31"/>
                  </a:cubicBezTo>
                  <a:cubicBezTo>
                    <a:pt x="105" y="31"/>
                    <a:pt x="105" y="31"/>
                    <a:pt x="105" y="31"/>
                  </a:cubicBezTo>
                  <a:cubicBezTo>
                    <a:pt x="105" y="31"/>
                    <a:pt x="105" y="31"/>
                    <a:pt x="105" y="31"/>
                  </a:cubicBezTo>
                  <a:cubicBezTo>
                    <a:pt x="105" y="32"/>
                    <a:pt x="105" y="32"/>
                    <a:pt x="105" y="32"/>
                  </a:cubicBezTo>
                  <a:cubicBezTo>
                    <a:pt x="105" y="32"/>
                    <a:pt x="105" y="32"/>
                    <a:pt x="105" y="32"/>
                  </a:cubicBezTo>
                  <a:cubicBezTo>
                    <a:pt x="105" y="32"/>
                    <a:pt x="105" y="32"/>
                    <a:pt x="105" y="32"/>
                  </a:cubicBezTo>
                  <a:cubicBezTo>
                    <a:pt x="105" y="32"/>
                    <a:pt x="105" y="32"/>
                    <a:pt x="105" y="32"/>
                  </a:cubicBezTo>
                  <a:cubicBezTo>
                    <a:pt x="105" y="33"/>
                    <a:pt x="105" y="33"/>
                    <a:pt x="105" y="33"/>
                  </a:cubicBezTo>
                  <a:cubicBezTo>
                    <a:pt x="106" y="33"/>
                    <a:pt x="106" y="33"/>
                    <a:pt x="106" y="33"/>
                  </a:cubicBezTo>
                  <a:cubicBezTo>
                    <a:pt x="106" y="33"/>
                    <a:pt x="106" y="33"/>
                    <a:pt x="106" y="33"/>
                  </a:cubicBezTo>
                  <a:cubicBezTo>
                    <a:pt x="106" y="33"/>
                    <a:pt x="106" y="33"/>
                    <a:pt x="106" y="33"/>
                  </a:cubicBezTo>
                  <a:cubicBezTo>
                    <a:pt x="106" y="33"/>
                    <a:pt x="106" y="33"/>
                    <a:pt x="106" y="33"/>
                  </a:cubicBezTo>
                  <a:cubicBezTo>
                    <a:pt x="106" y="34"/>
                    <a:pt x="106" y="34"/>
                    <a:pt x="106" y="34"/>
                  </a:cubicBezTo>
                  <a:cubicBezTo>
                    <a:pt x="106" y="34"/>
                    <a:pt x="107" y="34"/>
                    <a:pt x="107" y="34"/>
                  </a:cubicBezTo>
                  <a:cubicBezTo>
                    <a:pt x="107" y="34"/>
                    <a:pt x="107" y="34"/>
                    <a:pt x="107" y="34"/>
                  </a:cubicBezTo>
                  <a:cubicBezTo>
                    <a:pt x="107" y="34"/>
                    <a:pt x="107" y="35"/>
                    <a:pt x="107" y="35"/>
                  </a:cubicBezTo>
                  <a:cubicBezTo>
                    <a:pt x="108" y="35"/>
                    <a:pt x="108" y="35"/>
                    <a:pt x="108" y="35"/>
                  </a:cubicBezTo>
                  <a:cubicBezTo>
                    <a:pt x="108" y="36"/>
                    <a:pt x="108" y="36"/>
                    <a:pt x="108" y="36"/>
                  </a:cubicBezTo>
                  <a:cubicBezTo>
                    <a:pt x="108" y="36"/>
                    <a:pt x="108" y="36"/>
                    <a:pt x="108" y="36"/>
                  </a:cubicBezTo>
                  <a:cubicBezTo>
                    <a:pt x="108" y="36"/>
                    <a:pt x="108" y="36"/>
                    <a:pt x="108" y="36"/>
                  </a:cubicBezTo>
                  <a:cubicBezTo>
                    <a:pt x="108" y="36"/>
                    <a:pt x="108" y="37"/>
                    <a:pt x="108" y="37"/>
                  </a:cubicBezTo>
                  <a:cubicBezTo>
                    <a:pt x="109" y="37"/>
                    <a:pt x="109" y="37"/>
                    <a:pt x="109" y="37"/>
                  </a:cubicBezTo>
                  <a:cubicBezTo>
                    <a:pt x="109" y="37"/>
                    <a:pt x="109" y="37"/>
                    <a:pt x="109" y="37"/>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9"/>
                    <a:pt x="109" y="39"/>
                    <a:pt x="109" y="39"/>
                  </a:cubicBezTo>
                  <a:cubicBezTo>
                    <a:pt x="110" y="39"/>
                    <a:pt x="110" y="39"/>
                    <a:pt x="110" y="39"/>
                  </a:cubicBezTo>
                  <a:cubicBezTo>
                    <a:pt x="110" y="39"/>
                    <a:pt x="110" y="40"/>
                    <a:pt x="110" y="40"/>
                  </a:cubicBezTo>
                  <a:cubicBezTo>
                    <a:pt x="110" y="40"/>
                    <a:pt x="110" y="40"/>
                    <a:pt x="110" y="40"/>
                  </a:cubicBezTo>
                  <a:cubicBezTo>
                    <a:pt x="110" y="40"/>
                    <a:pt x="110" y="40"/>
                    <a:pt x="110" y="40"/>
                  </a:cubicBezTo>
                  <a:cubicBezTo>
                    <a:pt x="110" y="40"/>
                    <a:pt x="110" y="41"/>
                    <a:pt x="111" y="41"/>
                  </a:cubicBezTo>
                  <a:cubicBezTo>
                    <a:pt x="111" y="41"/>
                    <a:pt x="111" y="41"/>
                    <a:pt x="111" y="41"/>
                  </a:cubicBezTo>
                  <a:cubicBezTo>
                    <a:pt x="111" y="41"/>
                    <a:pt x="111" y="41"/>
                    <a:pt x="111" y="41"/>
                  </a:cubicBezTo>
                  <a:cubicBezTo>
                    <a:pt x="111" y="42"/>
                    <a:pt x="111" y="42"/>
                    <a:pt x="111" y="42"/>
                  </a:cubicBezTo>
                  <a:cubicBezTo>
                    <a:pt x="111" y="42"/>
                    <a:pt x="111" y="42"/>
                    <a:pt x="111" y="42"/>
                  </a:cubicBezTo>
                  <a:cubicBezTo>
                    <a:pt x="111" y="42"/>
                    <a:pt x="111" y="42"/>
                    <a:pt x="111" y="42"/>
                  </a:cubicBezTo>
                  <a:cubicBezTo>
                    <a:pt x="111" y="42"/>
                    <a:pt x="111" y="43"/>
                    <a:pt x="111" y="43"/>
                  </a:cubicBezTo>
                  <a:cubicBezTo>
                    <a:pt x="112" y="43"/>
                    <a:pt x="112" y="43"/>
                    <a:pt x="112" y="44"/>
                  </a:cubicBezTo>
                  <a:cubicBezTo>
                    <a:pt x="113" y="44"/>
                    <a:pt x="113" y="44"/>
                    <a:pt x="113" y="44"/>
                  </a:cubicBezTo>
                  <a:cubicBezTo>
                    <a:pt x="113" y="43"/>
                    <a:pt x="113" y="43"/>
                    <a:pt x="113" y="43"/>
                  </a:cubicBezTo>
                  <a:cubicBezTo>
                    <a:pt x="113" y="42"/>
                    <a:pt x="112" y="41"/>
                    <a:pt x="112" y="39"/>
                  </a:cubicBezTo>
                  <a:cubicBezTo>
                    <a:pt x="112" y="38"/>
                    <a:pt x="112" y="38"/>
                    <a:pt x="112" y="37"/>
                  </a:cubicBezTo>
                  <a:close/>
                  <a:moveTo>
                    <a:pt x="79" y="5"/>
                  </a:moveTo>
                  <a:cubicBezTo>
                    <a:pt x="79" y="5"/>
                    <a:pt x="78" y="5"/>
                    <a:pt x="78" y="6"/>
                  </a:cubicBezTo>
                  <a:cubicBezTo>
                    <a:pt x="78" y="6"/>
                    <a:pt x="78" y="6"/>
                    <a:pt x="78" y="6"/>
                  </a:cubicBezTo>
                  <a:cubicBezTo>
                    <a:pt x="78" y="6"/>
                    <a:pt x="78" y="6"/>
                    <a:pt x="78" y="6"/>
                  </a:cubicBezTo>
                  <a:cubicBezTo>
                    <a:pt x="78" y="7"/>
                    <a:pt x="78" y="7"/>
                    <a:pt x="78" y="7"/>
                  </a:cubicBezTo>
                  <a:cubicBezTo>
                    <a:pt x="78" y="7"/>
                    <a:pt x="79" y="7"/>
                    <a:pt x="79" y="7"/>
                  </a:cubicBezTo>
                  <a:cubicBezTo>
                    <a:pt x="79" y="8"/>
                    <a:pt x="79" y="8"/>
                    <a:pt x="79" y="8"/>
                  </a:cubicBezTo>
                  <a:cubicBezTo>
                    <a:pt x="79" y="7"/>
                    <a:pt x="79" y="7"/>
                    <a:pt x="79" y="7"/>
                  </a:cubicBezTo>
                  <a:cubicBezTo>
                    <a:pt x="79" y="7"/>
                    <a:pt x="79" y="7"/>
                    <a:pt x="79" y="7"/>
                  </a:cubicBezTo>
                  <a:cubicBezTo>
                    <a:pt x="79" y="7"/>
                    <a:pt x="79" y="8"/>
                    <a:pt x="79" y="8"/>
                  </a:cubicBezTo>
                  <a:cubicBezTo>
                    <a:pt x="79" y="8"/>
                    <a:pt x="79" y="8"/>
                    <a:pt x="79" y="8"/>
                  </a:cubicBezTo>
                  <a:cubicBezTo>
                    <a:pt x="78" y="8"/>
                    <a:pt x="78" y="8"/>
                    <a:pt x="78" y="8"/>
                  </a:cubicBezTo>
                  <a:cubicBezTo>
                    <a:pt x="78" y="8"/>
                    <a:pt x="78" y="8"/>
                    <a:pt x="78" y="8"/>
                  </a:cubicBezTo>
                  <a:cubicBezTo>
                    <a:pt x="78" y="8"/>
                    <a:pt x="78" y="8"/>
                    <a:pt x="78" y="8"/>
                  </a:cubicBezTo>
                  <a:cubicBezTo>
                    <a:pt x="78" y="8"/>
                    <a:pt x="78" y="8"/>
                    <a:pt x="78" y="8"/>
                  </a:cubicBezTo>
                  <a:cubicBezTo>
                    <a:pt x="78" y="10"/>
                    <a:pt x="78" y="10"/>
                    <a:pt x="78" y="10"/>
                  </a:cubicBezTo>
                  <a:cubicBezTo>
                    <a:pt x="79" y="10"/>
                    <a:pt x="79" y="10"/>
                    <a:pt x="79" y="10"/>
                  </a:cubicBezTo>
                  <a:cubicBezTo>
                    <a:pt x="79" y="10"/>
                    <a:pt x="79" y="10"/>
                    <a:pt x="79" y="10"/>
                  </a:cubicBezTo>
                  <a:cubicBezTo>
                    <a:pt x="80" y="10"/>
                    <a:pt x="80" y="10"/>
                    <a:pt x="80" y="10"/>
                  </a:cubicBezTo>
                  <a:cubicBezTo>
                    <a:pt x="80" y="10"/>
                    <a:pt x="80" y="10"/>
                    <a:pt x="80" y="10"/>
                  </a:cubicBezTo>
                  <a:cubicBezTo>
                    <a:pt x="81" y="10"/>
                    <a:pt x="81" y="10"/>
                    <a:pt x="81" y="10"/>
                  </a:cubicBezTo>
                  <a:cubicBezTo>
                    <a:pt x="81" y="10"/>
                    <a:pt x="81" y="10"/>
                    <a:pt x="81" y="10"/>
                  </a:cubicBezTo>
                  <a:cubicBezTo>
                    <a:pt x="81" y="9"/>
                    <a:pt x="81" y="9"/>
                    <a:pt x="81" y="9"/>
                  </a:cubicBezTo>
                  <a:cubicBezTo>
                    <a:pt x="81" y="9"/>
                    <a:pt x="81" y="9"/>
                    <a:pt x="81" y="9"/>
                  </a:cubicBezTo>
                  <a:cubicBezTo>
                    <a:pt x="81" y="9"/>
                    <a:pt x="81"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1" y="7"/>
                  </a:cubicBezTo>
                  <a:cubicBezTo>
                    <a:pt x="81" y="7"/>
                    <a:pt x="81" y="7"/>
                    <a:pt x="81" y="6"/>
                  </a:cubicBezTo>
                  <a:cubicBezTo>
                    <a:pt x="81" y="6"/>
                    <a:pt x="81" y="6"/>
                    <a:pt x="81" y="6"/>
                  </a:cubicBezTo>
                  <a:cubicBezTo>
                    <a:pt x="81" y="6"/>
                    <a:pt x="81" y="6"/>
                    <a:pt x="81" y="6"/>
                  </a:cubicBezTo>
                  <a:cubicBezTo>
                    <a:pt x="81" y="6"/>
                    <a:pt x="81" y="6"/>
                    <a:pt x="81" y="6"/>
                  </a:cubicBezTo>
                  <a:cubicBezTo>
                    <a:pt x="80" y="6"/>
                    <a:pt x="80" y="6"/>
                    <a:pt x="80" y="6"/>
                  </a:cubicBezTo>
                  <a:cubicBezTo>
                    <a:pt x="80" y="6"/>
                    <a:pt x="80" y="6"/>
                    <a:pt x="80" y="6"/>
                  </a:cubicBezTo>
                  <a:cubicBezTo>
                    <a:pt x="80" y="5"/>
                    <a:pt x="80" y="5"/>
                    <a:pt x="80" y="5"/>
                  </a:cubicBezTo>
                  <a:cubicBezTo>
                    <a:pt x="80" y="5"/>
                    <a:pt x="80" y="5"/>
                    <a:pt x="80" y="5"/>
                  </a:cubicBezTo>
                  <a:cubicBezTo>
                    <a:pt x="80" y="5"/>
                    <a:pt x="80" y="5"/>
                    <a:pt x="80" y="5"/>
                  </a:cubicBezTo>
                  <a:cubicBezTo>
                    <a:pt x="79" y="5"/>
                    <a:pt x="79" y="5"/>
                    <a:pt x="79" y="5"/>
                  </a:cubicBezTo>
                  <a:cubicBezTo>
                    <a:pt x="79" y="5"/>
                    <a:pt x="79" y="5"/>
                    <a:pt x="79" y="5"/>
                  </a:cubicBezTo>
                  <a:close/>
                  <a:moveTo>
                    <a:pt x="75" y="5"/>
                  </a:moveTo>
                  <a:cubicBezTo>
                    <a:pt x="75" y="5"/>
                    <a:pt x="75" y="5"/>
                    <a:pt x="75" y="5"/>
                  </a:cubicBezTo>
                  <a:cubicBezTo>
                    <a:pt x="75" y="5"/>
                    <a:pt x="75" y="5"/>
                    <a:pt x="75" y="5"/>
                  </a:cubicBezTo>
                  <a:cubicBezTo>
                    <a:pt x="75" y="5"/>
                    <a:pt x="75" y="5"/>
                    <a:pt x="75" y="5"/>
                  </a:cubicBezTo>
                  <a:cubicBezTo>
                    <a:pt x="75" y="5"/>
                    <a:pt x="75" y="5"/>
                    <a:pt x="74" y="5"/>
                  </a:cubicBezTo>
                  <a:cubicBezTo>
                    <a:pt x="74" y="5"/>
                    <a:pt x="74" y="5"/>
                    <a:pt x="74" y="5"/>
                  </a:cubicBezTo>
                  <a:cubicBezTo>
                    <a:pt x="74" y="5"/>
                    <a:pt x="74" y="5"/>
                    <a:pt x="74" y="5"/>
                  </a:cubicBezTo>
                  <a:cubicBezTo>
                    <a:pt x="74" y="6"/>
                    <a:pt x="74" y="6"/>
                    <a:pt x="74" y="6"/>
                  </a:cubicBezTo>
                  <a:cubicBezTo>
                    <a:pt x="74" y="6"/>
                    <a:pt x="74" y="6"/>
                    <a:pt x="74" y="6"/>
                  </a:cubicBezTo>
                  <a:cubicBezTo>
                    <a:pt x="74" y="6"/>
                    <a:pt x="74" y="6"/>
                    <a:pt x="74" y="6"/>
                  </a:cubicBezTo>
                  <a:cubicBezTo>
                    <a:pt x="74" y="6"/>
                    <a:pt x="74" y="6"/>
                    <a:pt x="74" y="6"/>
                  </a:cubicBezTo>
                  <a:cubicBezTo>
                    <a:pt x="73" y="6"/>
                    <a:pt x="73" y="6"/>
                    <a:pt x="73" y="6"/>
                  </a:cubicBezTo>
                  <a:cubicBezTo>
                    <a:pt x="73" y="6"/>
                    <a:pt x="73" y="6"/>
                    <a:pt x="73" y="6"/>
                  </a:cubicBezTo>
                  <a:cubicBezTo>
                    <a:pt x="73" y="6"/>
                    <a:pt x="73" y="6"/>
                    <a:pt x="73" y="6"/>
                  </a:cubicBezTo>
                  <a:cubicBezTo>
                    <a:pt x="73" y="6"/>
                    <a:pt x="73" y="6"/>
                    <a:pt x="73" y="6"/>
                  </a:cubicBezTo>
                  <a:cubicBezTo>
                    <a:pt x="73" y="7"/>
                    <a:pt x="73" y="7"/>
                    <a:pt x="73" y="7"/>
                  </a:cubicBezTo>
                  <a:cubicBezTo>
                    <a:pt x="73" y="7"/>
                    <a:pt x="73" y="7"/>
                    <a:pt x="73" y="7"/>
                  </a:cubicBezTo>
                  <a:cubicBezTo>
                    <a:pt x="73" y="8"/>
                    <a:pt x="73" y="8"/>
                    <a:pt x="73" y="8"/>
                  </a:cubicBezTo>
                  <a:cubicBezTo>
                    <a:pt x="73" y="8"/>
                    <a:pt x="73" y="8"/>
                    <a:pt x="73" y="8"/>
                  </a:cubicBezTo>
                  <a:cubicBezTo>
                    <a:pt x="73" y="8"/>
                    <a:pt x="73" y="8"/>
                    <a:pt x="73" y="8"/>
                  </a:cubicBezTo>
                  <a:cubicBezTo>
                    <a:pt x="73" y="8"/>
                    <a:pt x="73" y="8"/>
                    <a:pt x="73" y="8"/>
                  </a:cubicBezTo>
                  <a:cubicBezTo>
                    <a:pt x="74" y="8"/>
                    <a:pt x="74" y="8"/>
                    <a:pt x="74" y="8"/>
                  </a:cubicBezTo>
                  <a:cubicBezTo>
                    <a:pt x="74" y="8"/>
                    <a:pt x="74" y="8"/>
                    <a:pt x="74" y="8"/>
                  </a:cubicBezTo>
                  <a:cubicBezTo>
                    <a:pt x="74" y="8"/>
                    <a:pt x="74" y="8"/>
                    <a:pt x="74" y="8"/>
                  </a:cubicBezTo>
                  <a:cubicBezTo>
                    <a:pt x="74" y="8"/>
                    <a:pt x="74" y="8"/>
                    <a:pt x="74" y="8"/>
                  </a:cubicBezTo>
                  <a:cubicBezTo>
                    <a:pt x="74" y="8"/>
                    <a:pt x="74" y="9"/>
                    <a:pt x="74" y="9"/>
                  </a:cubicBezTo>
                  <a:cubicBezTo>
                    <a:pt x="74" y="9"/>
                    <a:pt x="75" y="9"/>
                    <a:pt x="75" y="9"/>
                  </a:cubicBezTo>
                  <a:cubicBezTo>
                    <a:pt x="75" y="9"/>
                    <a:pt x="75" y="9"/>
                    <a:pt x="75" y="9"/>
                  </a:cubicBezTo>
                  <a:cubicBezTo>
                    <a:pt x="75" y="9"/>
                    <a:pt x="75" y="9"/>
                    <a:pt x="75" y="9"/>
                  </a:cubicBezTo>
                  <a:cubicBezTo>
                    <a:pt x="76" y="9"/>
                    <a:pt x="76" y="9"/>
                    <a:pt x="76" y="9"/>
                  </a:cubicBezTo>
                  <a:cubicBezTo>
                    <a:pt x="76" y="9"/>
                    <a:pt x="76" y="9"/>
                    <a:pt x="76" y="9"/>
                  </a:cubicBezTo>
                  <a:cubicBezTo>
                    <a:pt x="77" y="9"/>
                    <a:pt x="77" y="9"/>
                    <a:pt x="77" y="9"/>
                  </a:cubicBezTo>
                  <a:cubicBezTo>
                    <a:pt x="77" y="9"/>
                    <a:pt x="77" y="9"/>
                    <a:pt x="77" y="9"/>
                  </a:cubicBezTo>
                  <a:cubicBezTo>
                    <a:pt x="77" y="9"/>
                    <a:pt x="77" y="9"/>
                    <a:pt x="77" y="8"/>
                  </a:cubicBezTo>
                  <a:cubicBezTo>
                    <a:pt x="78" y="8"/>
                    <a:pt x="78" y="8"/>
                    <a:pt x="78" y="7"/>
                  </a:cubicBezTo>
                  <a:cubicBezTo>
                    <a:pt x="78" y="7"/>
                    <a:pt x="78" y="7"/>
                    <a:pt x="77" y="7"/>
                  </a:cubicBezTo>
                  <a:cubicBezTo>
                    <a:pt x="77" y="6"/>
                    <a:pt x="77" y="6"/>
                    <a:pt x="77" y="6"/>
                  </a:cubicBezTo>
                  <a:cubicBezTo>
                    <a:pt x="77" y="6"/>
                    <a:pt x="77" y="6"/>
                    <a:pt x="77" y="6"/>
                  </a:cubicBezTo>
                  <a:cubicBezTo>
                    <a:pt x="77" y="6"/>
                    <a:pt x="77" y="6"/>
                    <a:pt x="77" y="6"/>
                  </a:cubicBezTo>
                  <a:cubicBezTo>
                    <a:pt x="77" y="6"/>
                    <a:pt x="78" y="6"/>
                    <a:pt x="78" y="5"/>
                  </a:cubicBezTo>
                  <a:cubicBezTo>
                    <a:pt x="78" y="5"/>
                    <a:pt x="78" y="5"/>
                    <a:pt x="78" y="5"/>
                  </a:cubicBezTo>
                  <a:cubicBezTo>
                    <a:pt x="78" y="5"/>
                    <a:pt x="78" y="5"/>
                    <a:pt x="78" y="5"/>
                  </a:cubicBezTo>
                  <a:cubicBezTo>
                    <a:pt x="77" y="5"/>
                    <a:pt x="77" y="5"/>
                    <a:pt x="77" y="5"/>
                  </a:cubicBezTo>
                  <a:cubicBezTo>
                    <a:pt x="77" y="5"/>
                    <a:pt x="77" y="5"/>
                    <a:pt x="77" y="5"/>
                  </a:cubicBezTo>
                  <a:cubicBezTo>
                    <a:pt x="77" y="5"/>
                    <a:pt x="77" y="5"/>
                    <a:pt x="77" y="5"/>
                  </a:cubicBezTo>
                  <a:cubicBezTo>
                    <a:pt x="77" y="4"/>
                    <a:pt x="76" y="4"/>
                    <a:pt x="76" y="4"/>
                  </a:cubicBezTo>
                  <a:cubicBezTo>
                    <a:pt x="76" y="4"/>
                    <a:pt x="76" y="4"/>
                    <a:pt x="76" y="4"/>
                  </a:cubicBezTo>
                  <a:cubicBezTo>
                    <a:pt x="76" y="4"/>
                    <a:pt x="76" y="4"/>
                    <a:pt x="76" y="4"/>
                  </a:cubicBezTo>
                  <a:cubicBezTo>
                    <a:pt x="76" y="4"/>
                    <a:pt x="76" y="4"/>
                    <a:pt x="76" y="4"/>
                  </a:cubicBezTo>
                  <a:cubicBezTo>
                    <a:pt x="76"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3"/>
                    <a:pt x="75" y="3"/>
                    <a:pt x="75" y="3"/>
                  </a:cubicBezTo>
                  <a:cubicBezTo>
                    <a:pt x="73" y="3"/>
                    <a:pt x="73" y="3"/>
                    <a:pt x="73" y="3"/>
                  </a:cubicBezTo>
                  <a:cubicBezTo>
                    <a:pt x="73" y="4"/>
                    <a:pt x="73" y="4"/>
                    <a:pt x="73" y="4"/>
                  </a:cubicBezTo>
                  <a:cubicBezTo>
                    <a:pt x="73" y="4"/>
                    <a:pt x="73" y="4"/>
                    <a:pt x="73" y="4"/>
                  </a:cubicBezTo>
                  <a:cubicBezTo>
                    <a:pt x="73" y="4"/>
                    <a:pt x="73" y="5"/>
                    <a:pt x="73" y="5"/>
                  </a:cubicBezTo>
                  <a:cubicBezTo>
                    <a:pt x="73" y="5"/>
                    <a:pt x="73" y="5"/>
                    <a:pt x="73" y="5"/>
                  </a:cubicBezTo>
                  <a:cubicBezTo>
                    <a:pt x="75" y="5"/>
                    <a:pt x="75" y="5"/>
                    <a:pt x="75" y="5"/>
                  </a:cubicBezTo>
                  <a:cubicBezTo>
                    <a:pt x="75" y="5"/>
                    <a:pt x="75" y="5"/>
                    <a:pt x="75" y="5"/>
                  </a:cubicBezTo>
                  <a:close/>
                  <a:moveTo>
                    <a:pt x="112" y="77"/>
                  </a:moveTo>
                  <a:cubicBezTo>
                    <a:pt x="113" y="76"/>
                    <a:pt x="113" y="75"/>
                    <a:pt x="113" y="74"/>
                  </a:cubicBezTo>
                  <a:cubicBezTo>
                    <a:pt x="113" y="74"/>
                    <a:pt x="113" y="74"/>
                    <a:pt x="113" y="74"/>
                  </a:cubicBezTo>
                  <a:cubicBezTo>
                    <a:pt x="113" y="74"/>
                    <a:pt x="113" y="74"/>
                    <a:pt x="113" y="74"/>
                  </a:cubicBezTo>
                  <a:cubicBezTo>
                    <a:pt x="113" y="74"/>
                    <a:pt x="113" y="74"/>
                    <a:pt x="113" y="74"/>
                  </a:cubicBezTo>
                  <a:cubicBezTo>
                    <a:pt x="113" y="74"/>
                    <a:pt x="113" y="74"/>
                    <a:pt x="113" y="74"/>
                  </a:cubicBezTo>
                  <a:cubicBezTo>
                    <a:pt x="113" y="74"/>
                    <a:pt x="113" y="74"/>
                    <a:pt x="112" y="73"/>
                  </a:cubicBezTo>
                  <a:cubicBezTo>
                    <a:pt x="112" y="74"/>
                    <a:pt x="112" y="74"/>
                    <a:pt x="112" y="74"/>
                  </a:cubicBezTo>
                  <a:cubicBezTo>
                    <a:pt x="112" y="74"/>
                    <a:pt x="112" y="74"/>
                    <a:pt x="112" y="74"/>
                  </a:cubicBezTo>
                  <a:cubicBezTo>
                    <a:pt x="112" y="74"/>
                    <a:pt x="112" y="74"/>
                    <a:pt x="111" y="74"/>
                  </a:cubicBezTo>
                  <a:cubicBezTo>
                    <a:pt x="111" y="75"/>
                    <a:pt x="111" y="75"/>
                    <a:pt x="111" y="75"/>
                  </a:cubicBezTo>
                  <a:cubicBezTo>
                    <a:pt x="111" y="75"/>
                    <a:pt x="110" y="76"/>
                    <a:pt x="110" y="76"/>
                  </a:cubicBezTo>
                  <a:cubicBezTo>
                    <a:pt x="110" y="76"/>
                    <a:pt x="110" y="76"/>
                    <a:pt x="110" y="76"/>
                  </a:cubicBezTo>
                  <a:cubicBezTo>
                    <a:pt x="110" y="76"/>
                    <a:pt x="110" y="76"/>
                    <a:pt x="110" y="76"/>
                  </a:cubicBezTo>
                  <a:cubicBezTo>
                    <a:pt x="110" y="76"/>
                    <a:pt x="110" y="77"/>
                    <a:pt x="110" y="77"/>
                  </a:cubicBezTo>
                  <a:cubicBezTo>
                    <a:pt x="110" y="77"/>
                    <a:pt x="110" y="77"/>
                    <a:pt x="110" y="77"/>
                  </a:cubicBezTo>
                  <a:cubicBezTo>
                    <a:pt x="110" y="77"/>
                    <a:pt x="110" y="77"/>
                    <a:pt x="110" y="77"/>
                  </a:cubicBezTo>
                  <a:cubicBezTo>
                    <a:pt x="109" y="78"/>
                    <a:pt x="109" y="78"/>
                    <a:pt x="109" y="79"/>
                  </a:cubicBezTo>
                  <a:cubicBezTo>
                    <a:pt x="109" y="79"/>
                    <a:pt x="109" y="79"/>
                    <a:pt x="109" y="79"/>
                  </a:cubicBezTo>
                  <a:cubicBezTo>
                    <a:pt x="109" y="79"/>
                    <a:pt x="109" y="79"/>
                    <a:pt x="109" y="79"/>
                  </a:cubicBezTo>
                  <a:cubicBezTo>
                    <a:pt x="109" y="79"/>
                    <a:pt x="109" y="80"/>
                    <a:pt x="109" y="81"/>
                  </a:cubicBezTo>
                  <a:cubicBezTo>
                    <a:pt x="109" y="81"/>
                    <a:pt x="109" y="81"/>
                    <a:pt x="109" y="81"/>
                  </a:cubicBezTo>
                  <a:cubicBezTo>
                    <a:pt x="109" y="82"/>
                    <a:pt x="109" y="82"/>
                    <a:pt x="109" y="82"/>
                  </a:cubicBezTo>
                  <a:cubicBezTo>
                    <a:pt x="109" y="82"/>
                    <a:pt x="109" y="82"/>
                    <a:pt x="109" y="82"/>
                  </a:cubicBezTo>
                  <a:cubicBezTo>
                    <a:pt x="109" y="82"/>
                    <a:pt x="109" y="82"/>
                    <a:pt x="109" y="82"/>
                  </a:cubicBezTo>
                  <a:cubicBezTo>
                    <a:pt x="110" y="82"/>
                    <a:pt x="111" y="81"/>
                    <a:pt x="111" y="81"/>
                  </a:cubicBezTo>
                  <a:cubicBezTo>
                    <a:pt x="111" y="81"/>
                    <a:pt x="111" y="80"/>
                    <a:pt x="111" y="80"/>
                  </a:cubicBezTo>
                  <a:cubicBezTo>
                    <a:pt x="111" y="80"/>
                    <a:pt x="111" y="80"/>
                    <a:pt x="111" y="80"/>
                  </a:cubicBezTo>
                  <a:cubicBezTo>
                    <a:pt x="111" y="80"/>
                    <a:pt x="111" y="80"/>
                    <a:pt x="111" y="79"/>
                  </a:cubicBezTo>
                  <a:cubicBezTo>
                    <a:pt x="111" y="79"/>
                    <a:pt x="111" y="79"/>
                    <a:pt x="111" y="79"/>
                  </a:cubicBezTo>
                  <a:cubicBezTo>
                    <a:pt x="111" y="79"/>
                    <a:pt x="111" y="79"/>
                    <a:pt x="111" y="79"/>
                  </a:cubicBezTo>
                  <a:cubicBezTo>
                    <a:pt x="111" y="79"/>
                    <a:pt x="111" y="79"/>
                    <a:pt x="111" y="78"/>
                  </a:cubicBezTo>
                  <a:cubicBezTo>
                    <a:pt x="111" y="78"/>
                    <a:pt x="111" y="78"/>
                    <a:pt x="111" y="78"/>
                  </a:cubicBezTo>
                  <a:cubicBezTo>
                    <a:pt x="111" y="78"/>
                    <a:pt x="111" y="78"/>
                    <a:pt x="111" y="78"/>
                  </a:cubicBezTo>
                  <a:cubicBezTo>
                    <a:pt x="111" y="78"/>
                    <a:pt x="112" y="78"/>
                    <a:pt x="112" y="78"/>
                  </a:cubicBezTo>
                  <a:cubicBezTo>
                    <a:pt x="112" y="77"/>
                    <a:pt x="112" y="77"/>
                    <a:pt x="112" y="77"/>
                  </a:cubicBezTo>
                  <a:cubicBezTo>
                    <a:pt x="112" y="77"/>
                    <a:pt x="112" y="77"/>
                    <a:pt x="112" y="77"/>
                  </a:cubicBezTo>
                  <a:cubicBezTo>
                    <a:pt x="112" y="77"/>
                    <a:pt x="112" y="77"/>
                    <a:pt x="112" y="77"/>
                  </a:cubicBezTo>
                  <a:cubicBezTo>
                    <a:pt x="112" y="77"/>
                    <a:pt x="112" y="77"/>
                    <a:pt x="112" y="77"/>
                  </a:cubicBez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3" name="矩形 2">
            <a:extLst>
              <a:ext uri="{FF2B5EF4-FFF2-40B4-BE49-F238E27FC236}">
                <a16:creationId xmlns:a16="http://schemas.microsoft.com/office/drawing/2014/main" id="{219E549D-8BDB-5546-A677-9DD03EC6810E}"/>
              </a:ext>
            </a:extLst>
          </p:cNvPr>
          <p:cNvSpPr/>
          <p:nvPr/>
        </p:nvSpPr>
        <p:spPr>
          <a:xfrm>
            <a:off x="4501162" y="821714"/>
            <a:ext cx="3195105" cy="584775"/>
          </a:xfrm>
          <a:prstGeom prst="rect">
            <a:avLst/>
          </a:prstGeom>
        </p:spPr>
        <p:txBody>
          <a:bodyPr wrap="none">
            <a:spAutoFit/>
          </a:bodyPr>
          <a:lstStyle/>
          <a:p>
            <a:r>
              <a:rPr kumimoji="1" lang="zh-CN" altLang="en-US" sz="3200" dirty="0">
                <a:solidFill>
                  <a:schemeClr val="accent5">
                    <a:lumMod val="75000"/>
                  </a:schemeClr>
                </a:solidFill>
                <a:latin typeface="標楷體" panose="03000509000000000000" pitchFamily="65" charset="-120"/>
                <a:ea typeface="標楷體" panose="03000509000000000000" pitchFamily="65" charset="-120"/>
              </a:rPr>
              <a:t>第三章</a:t>
            </a:r>
            <a:r>
              <a:rPr kumimoji="1" lang="zh-TW" altLang="en-US" sz="3200" dirty="0">
                <a:solidFill>
                  <a:schemeClr val="accent5">
                    <a:lumMod val="75000"/>
                  </a:schemeClr>
                </a:solidFill>
                <a:latin typeface="標楷體" panose="03000509000000000000" pitchFamily="65" charset="-120"/>
                <a:ea typeface="標楷體" panose="03000509000000000000" pitchFamily="65" charset="-120"/>
              </a:rPr>
              <a:t> </a:t>
            </a:r>
            <a:r>
              <a:rPr kumimoji="1" lang="zh-CN" altLang="en-US" sz="3200" dirty="0">
                <a:solidFill>
                  <a:schemeClr val="accent5">
                    <a:lumMod val="75000"/>
                  </a:schemeClr>
                </a:solidFill>
                <a:latin typeface="標楷體" panose="03000509000000000000" pitchFamily="65" charset="-120"/>
                <a:ea typeface="標楷體" panose="03000509000000000000" pitchFamily="65" charset="-120"/>
              </a:rPr>
              <a:t>研究方法</a:t>
            </a:r>
            <a:endParaRPr kumimoji="1" lang="en-US" altLang="zh-CN" sz="3200" dirty="0">
              <a:solidFill>
                <a:schemeClr val="accent5">
                  <a:lumMod val="75000"/>
                </a:schemeClr>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9550814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圖片 31">
            <a:extLst>
              <a:ext uri="{FF2B5EF4-FFF2-40B4-BE49-F238E27FC236}">
                <a16:creationId xmlns:a16="http://schemas.microsoft.com/office/drawing/2014/main" id="{7639F018-9510-064E-8BA1-894AD87479D9}"/>
              </a:ext>
            </a:extLst>
          </p:cNvPr>
          <p:cNvPicPr>
            <a:picLocks noChangeAspect="1"/>
          </p:cNvPicPr>
          <p:nvPr/>
        </p:nvPicPr>
        <p:blipFill>
          <a:blip r:embed="rId3"/>
          <a:stretch>
            <a:fillRect/>
          </a:stretch>
        </p:blipFill>
        <p:spPr>
          <a:xfrm>
            <a:off x="0" y="0"/>
            <a:ext cx="12192000" cy="6858000"/>
          </a:xfrm>
          <a:prstGeom prst="rect">
            <a:avLst/>
          </a:prstGeom>
        </p:spPr>
      </p:pic>
      <p:grpSp>
        <p:nvGrpSpPr>
          <p:cNvPr id="2" name="群組 1">
            <a:extLst>
              <a:ext uri="{FF2B5EF4-FFF2-40B4-BE49-F238E27FC236}">
                <a16:creationId xmlns:a16="http://schemas.microsoft.com/office/drawing/2014/main" id="{C719F19E-4548-D64C-93EE-E0204514F7E6}"/>
              </a:ext>
            </a:extLst>
          </p:cNvPr>
          <p:cNvGrpSpPr/>
          <p:nvPr/>
        </p:nvGrpSpPr>
        <p:grpSpPr>
          <a:xfrm>
            <a:off x="5444996" y="1294545"/>
            <a:ext cx="734217" cy="4998650"/>
            <a:chOff x="5021128" y="1570593"/>
            <a:chExt cx="734217" cy="4998650"/>
          </a:xfrm>
        </p:grpSpPr>
        <p:cxnSp>
          <p:nvCxnSpPr>
            <p:cNvPr id="9" name="直接连接符 8">
              <a:extLst>
                <a:ext uri="{FF2B5EF4-FFF2-40B4-BE49-F238E27FC236}">
                  <a16:creationId xmlns:a16="http://schemas.microsoft.com/office/drawing/2014/main" id="{8CA25D83-A30F-4D19-B593-60E5D4F2EB4D}"/>
                </a:ext>
              </a:extLst>
            </p:cNvPr>
            <p:cNvCxnSpPr>
              <a:cxnSpLocks/>
            </p:cNvCxnSpPr>
            <p:nvPr/>
          </p:nvCxnSpPr>
          <p:spPr>
            <a:xfrm>
              <a:off x="5388236" y="1570593"/>
              <a:ext cx="0" cy="4998650"/>
            </a:xfrm>
            <a:prstGeom prst="lin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 name="组合 29">
              <a:extLst>
                <a:ext uri="{FF2B5EF4-FFF2-40B4-BE49-F238E27FC236}">
                  <a16:creationId xmlns:a16="http://schemas.microsoft.com/office/drawing/2014/main" id="{B93502A6-6F1E-4B4A-B33A-586B9A2037CF}"/>
                </a:ext>
              </a:extLst>
            </p:cNvPr>
            <p:cNvGrpSpPr>
              <a:grpSpLocks/>
            </p:cNvGrpSpPr>
            <p:nvPr/>
          </p:nvGrpSpPr>
          <p:grpSpPr bwMode="auto">
            <a:xfrm>
              <a:off x="5021128" y="2076805"/>
              <a:ext cx="734217" cy="736599"/>
              <a:chOff x="2307521" y="2344277"/>
              <a:chExt cx="551398" cy="551398"/>
            </a:xfrm>
          </p:grpSpPr>
          <p:sp>
            <p:nvSpPr>
              <p:cNvPr id="13" name="矩形 12">
                <a:extLst>
                  <a:ext uri="{FF2B5EF4-FFF2-40B4-BE49-F238E27FC236}">
                    <a16:creationId xmlns:a16="http://schemas.microsoft.com/office/drawing/2014/main" id="{2E53D7FC-710B-46ED-83C4-371D36EE32A0}"/>
                  </a:ext>
                </a:extLst>
              </p:cNvPr>
              <p:cNvSpPr/>
              <p:nvPr/>
            </p:nvSpPr>
            <p:spPr>
              <a:xfrm>
                <a:off x="2307521" y="2344277"/>
                <a:ext cx="551398" cy="551398"/>
              </a:xfrm>
              <a:prstGeom prst="rect">
                <a:avLst/>
              </a:prstGeom>
              <a:solidFill>
                <a:srgbClr val="CDE4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5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chemeClr val="tx1">
                      <a:lumMod val="75000"/>
                      <a:lumOff val="25000"/>
                    </a:schemeClr>
                  </a:solidFill>
                  <a:effectLst/>
                  <a:uLnTx/>
                  <a:uFillTx/>
                  <a:latin typeface="幼圆" panose="02010509060101010101" pitchFamily="49" charset="-122"/>
                  <a:ea typeface="幼圆" panose="02010509060101010101" pitchFamily="49" charset="-122"/>
                  <a:sym typeface="FZHei-B01S" panose="02010601030101010101" pitchFamily="2" charset="-122"/>
                </a:endParaRPr>
              </a:p>
            </p:txBody>
          </p:sp>
          <p:sp>
            <p:nvSpPr>
              <p:cNvPr id="14" name="五角星 40">
                <a:extLst>
                  <a:ext uri="{FF2B5EF4-FFF2-40B4-BE49-F238E27FC236}">
                    <a16:creationId xmlns:a16="http://schemas.microsoft.com/office/drawing/2014/main" id="{34849E9D-8512-4F5B-B403-D077938882D7}"/>
                  </a:ext>
                </a:extLst>
              </p:cNvPr>
              <p:cNvSpPr/>
              <p:nvPr/>
            </p:nvSpPr>
            <p:spPr>
              <a:xfrm>
                <a:off x="2456891" y="246402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5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chemeClr val="tx1">
                      <a:lumMod val="75000"/>
                      <a:lumOff val="25000"/>
                    </a:schemeClr>
                  </a:solidFill>
                  <a:effectLst/>
                  <a:uLnTx/>
                  <a:uFillTx/>
                  <a:latin typeface="幼圆" panose="02010509060101010101" pitchFamily="49" charset="-122"/>
                  <a:ea typeface="幼圆" panose="02010509060101010101" pitchFamily="49" charset="-122"/>
                  <a:sym typeface="FZHei-B01S" panose="02010601030101010101" pitchFamily="2" charset="-122"/>
                </a:endParaRPr>
              </a:p>
            </p:txBody>
          </p:sp>
        </p:grpSp>
        <p:grpSp>
          <p:nvGrpSpPr>
            <p:cNvPr id="15" name="组合 46">
              <a:extLst>
                <a:ext uri="{FF2B5EF4-FFF2-40B4-BE49-F238E27FC236}">
                  <a16:creationId xmlns:a16="http://schemas.microsoft.com/office/drawing/2014/main" id="{4B9FB3FE-3FE6-4BB6-934B-2AB2175DB7B5}"/>
                </a:ext>
              </a:extLst>
            </p:cNvPr>
            <p:cNvGrpSpPr>
              <a:grpSpLocks/>
            </p:cNvGrpSpPr>
            <p:nvPr/>
          </p:nvGrpSpPr>
          <p:grpSpPr bwMode="auto">
            <a:xfrm>
              <a:off x="5021128" y="4465010"/>
              <a:ext cx="734217" cy="736598"/>
              <a:chOff x="2307521" y="1989807"/>
              <a:chExt cx="551398" cy="551398"/>
            </a:xfrm>
          </p:grpSpPr>
          <p:sp>
            <p:nvSpPr>
              <p:cNvPr id="16" name="矩形 15">
                <a:extLst>
                  <a:ext uri="{FF2B5EF4-FFF2-40B4-BE49-F238E27FC236}">
                    <a16:creationId xmlns:a16="http://schemas.microsoft.com/office/drawing/2014/main" id="{0CAC5A95-3DA9-4FF9-B91C-CF103C47887F}"/>
                  </a:ext>
                </a:extLst>
              </p:cNvPr>
              <p:cNvSpPr/>
              <p:nvPr/>
            </p:nvSpPr>
            <p:spPr>
              <a:xfrm>
                <a:off x="2307521" y="1989807"/>
                <a:ext cx="551398" cy="551398"/>
              </a:xfrm>
              <a:prstGeom prst="rect">
                <a:avLst/>
              </a:prstGeom>
              <a:solidFill>
                <a:srgbClr val="F7BFA4"/>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5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chemeClr val="tx1">
                      <a:lumMod val="75000"/>
                      <a:lumOff val="25000"/>
                    </a:schemeClr>
                  </a:solidFill>
                  <a:effectLst/>
                  <a:uLnTx/>
                  <a:uFillTx/>
                  <a:latin typeface="幼圆" panose="02010509060101010101" pitchFamily="49" charset="-122"/>
                  <a:ea typeface="幼圆" panose="02010509060101010101" pitchFamily="49" charset="-122"/>
                  <a:sym typeface="FZHei-B01S" panose="02010601030101010101" pitchFamily="2" charset="-122"/>
                </a:endParaRPr>
              </a:p>
            </p:txBody>
          </p:sp>
          <p:sp>
            <p:nvSpPr>
              <p:cNvPr id="17" name="五角星 48">
                <a:extLst>
                  <a:ext uri="{FF2B5EF4-FFF2-40B4-BE49-F238E27FC236}">
                    <a16:creationId xmlns:a16="http://schemas.microsoft.com/office/drawing/2014/main" id="{F99FA1EF-89F4-468E-BF5E-95B671770CED}"/>
                  </a:ext>
                </a:extLst>
              </p:cNvPr>
              <p:cNvSpPr/>
              <p:nvPr/>
            </p:nvSpPr>
            <p:spPr>
              <a:xfrm>
                <a:off x="2456891" y="2126473"/>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auto" latinLnBrk="0" hangingPunct="0">
                  <a:lnSpc>
                    <a:spcPct val="15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chemeClr val="tx1">
                      <a:lumMod val="75000"/>
                      <a:lumOff val="25000"/>
                    </a:schemeClr>
                  </a:solidFill>
                  <a:effectLst/>
                  <a:uLnTx/>
                  <a:uFillTx/>
                  <a:latin typeface="幼圆" panose="02010509060101010101" pitchFamily="49" charset="-122"/>
                  <a:ea typeface="幼圆" panose="02010509060101010101" pitchFamily="49" charset="-122"/>
                  <a:sym typeface="FZHei-B01S" panose="02010601030101010101" pitchFamily="2" charset="-122"/>
                </a:endParaRPr>
              </a:p>
            </p:txBody>
          </p:sp>
        </p:grpSp>
      </p:grpSp>
      <p:grpSp>
        <p:nvGrpSpPr>
          <p:cNvPr id="3" name="群組 2">
            <a:extLst>
              <a:ext uri="{FF2B5EF4-FFF2-40B4-BE49-F238E27FC236}">
                <a16:creationId xmlns:a16="http://schemas.microsoft.com/office/drawing/2014/main" id="{AB159771-F561-3A49-8F38-D95B9BE9BC28}"/>
              </a:ext>
            </a:extLst>
          </p:cNvPr>
          <p:cNvGrpSpPr/>
          <p:nvPr/>
        </p:nvGrpSpPr>
        <p:grpSpPr>
          <a:xfrm>
            <a:off x="28083" y="1916216"/>
            <a:ext cx="5065560" cy="3623127"/>
            <a:chOff x="6806888" y="1859351"/>
            <a:chExt cx="5065560" cy="3623127"/>
          </a:xfrm>
        </p:grpSpPr>
        <p:pic>
          <p:nvPicPr>
            <p:cNvPr id="21" name="图片 1">
              <a:extLst>
                <a:ext uri="{FF2B5EF4-FFF2-40B4-BE49-F238E27FC236}">
                  <a16:creationId xmlns:a16="http://schemas.microsoft.com/office/drawing/2014/main" id="{94E3A2CF-8178-4D61-A3B8-CE62FC63227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6888" y="1859351"/>
              <a:ext cx="5064997" cy="3623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a:extLst>
                <a:ext uri="{FF2B5EF4-FFF2-40B4-BE49-F238E27FC236}">
                  <a16:creationId xmlns:a16="http://schemas.microsoft.com/office/drawing/2014/main" id="{6734DE97-510D-4465-A708-1A68B00106DB}"/>
                </a:ext>
              </a:extLst>
            </p:cNvPr>
            <p:cNvSpPr/>
            <p:nvPr/>
          </p:nvSpPr>
          <p:spPr>
            <a:xfrm>
              <a:off x="7510407" y="2038822"/>
              <a:ext cx="4362041" cy="289406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grpSp>
      <p:sp>
        <p:nvSpPr>
          <p:cNvPr id="24" name="文本框 66">
            <a:extLst>
              <a:ext uri="{FF2B5EF4-FFF2-40B4-BE49-F238E27FC236}">
                <a16:creationId xmlns:a16="http://schemas.microsoft.com/office/drawing/2014/main" id="{17A4D7D7-C695-49DD-98F2-697F4AA55412}"/>
              </a:ext>
            </a:extLst>
          </p:cNvPr>
          <p:cNvSpPr txBox="1">
            <a:spLocks noChangeArrowheads="1"/>
          </p:cNvSpPr>
          <p:nvPr/>
        </p:nvSpPr>
        <p:spPr bwMode="auto">
          <a:xfrm>
            <a:off x="6317818" y="1511832"/>
            <a:ext cx="5474603"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lvl="0" defTabSz="609585" eaLnBrk="1" hangingPunct="1">
              <a:buClr>
                <a:srgbClr val="E7E6E6">
                  <a:lumMod val="10000"/>
                </a:srgbClr>
              </a:buClr>
              <a:defRPr/>
            </a:pPr>
            <a:r>
              <a:rPr lang="zh-CN" altLang="en-US" sz="2000" dirty="0">
                <a:solidFill>
                  <a:schemeClr val="tx1">
                    <a:lumMod val="75000"/>
                    <a:lumOff val="25000"/>
                  </a:schemeClr>
                </a:solidFill>
                <a:latin typeface="標楷體" panose="03000509000000000000" pitchFamily="65" charset="-120"/>
                <a:ea typeface="標楷體" panose="03000509000000000000" pitchFamily="65" charset="-120"/>
                <a:cs typeface="+mn-ea"/>
                <a:sym typeface="+mn-lt"/>
              </a:rPr>
              <a:t>本研究對象以我國公部門船用油料庫之總發油量，透過“後勤管理資訊系統”蒐整各戰區之油料庫每日實際發油量，將各戰區油料庫的每日發油量彙整成為本次資料集中的總發油量</a:t>
            </a:r>
          </a:p>
        </p:txBody>
      </p:sp>
      <p:sp>
        <p:nvSpPr>
          <p:cNvPr id="27" name="文本框 66">
            <a:extLst>
              <a:ext uri="{FF2B5EF4-FFF2-40B4-BE49-F238E27FC236}">
                <a16:creationId xmlns:a16="http://schemas.microsoft.com/office/drawing/2014/main" id="{D47C1F0B-5C0D-47D1-848F-C7DFEEDD1D40}"/>
              </a:ext>
            </a:extLst>
          </p:cNvPr>
          <p:cNvSpPr txBox="1">
            <a:spLocks noChangeArrowheads="1"/>
          </p:cNvSpPr>
          <p:nvPr/>
        </p:nvSpPr>
        <p:spPr bwMode="auto">
          <a:xfrm>
            <a:off x="6368059" y="3792872"/>
            <a:ext cx="5424362"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lvl="0" algn="r" defTabSz="609585">
              <a:lnSpc>
                <a:spcPct val="150000"/>
              </a:lnSpc>
              <a:buClr>
                <a:srgbClr val="E7E6E6">
                  <a:lumMod val="10000"/>
                </a:srgbClr>
              </a:buClr>
              <a:defRPr sz="1400">
                <a:solidFill>
                  <a:schemeClr val="tx1">
                    <a:lumMod val="75000"/>
                    <a:lumOff val="25000"/>
                  </a:schemeClr>
                </a:solidFill>
                <a:latin typeface="包图简圆体" panose="02010601030101010101" pitchFamily="2" charset="-122"/>
                <a:ea typeface="包图简圆体" panose="02010601030101010101" pitchFamily="2" charset="-122"/>
                <a:cs typeface="+mn-ea"/>
              </a:defRPr>
            </a:lvl1pPr>
            <a:lvl2pPr marL="742950" indent="-285750" eaLnBrk="0" hangingPunct="0">
              <a:defRPr sz="1300">
                <a:latin typeface="Calibri" panose="020F0502020204030204" pitchFamily="34" charset="0"/>
                <a:ea typeface="宋体" panose="02010600030101010101" pitchFamily="2" charset="-122"/>
              </a:defRPr>
            </a:lvl2pPr>
            <a:lvl3pPr marL="1143000" indent="-228600" eaLnBrk="0" hangingPunct="0">
              <a:defRPr sz="1300">
                <a:latin typeface="Calibri" panose="020F0502020204030204" pitchFamily="34" charset="0"/>
                <a:ea typeface="宋体" panose="02010600030101010101" pitchFamily="2" charset="-122"/>
              </a:defRPr>
            </a:lvl3pPr>
            <a:lvl4pPr marL="1600200" indent="-228600" eaLnBrk="0" hangingPunct="0">
              <a:defRPr sz="1300">
                <a:latin typeface="Calibri" panose="020F0502020204030204" pitchFamily="34" charset="0"/>
                <a:ea typeface="宋体" panose="02010600030101010101" pitchFamily="2" charset="-122"/>
              </a:defRPr>
            </a:lvl4pPr>
            <a:lvl5pPr marL="2057400" indent="-228600" eaLnBrk="0" hangingPunct="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9pPr>
          </a:lstStyle>
          <a:p>
            <a:pPr algn="l">
              <a:lnSpc>
                <a:spcPct val="100000"/>
              </a:lnSpc>
            </a:pPr>
            <a:r>
              <a:rPr lang="zh-CN" altLang="en-US" sz="2000" dirty="0">
                <a:latin typeface="標楷體" panose="03000509000000000000" pitchFamily="65" charset="-120"/>
                <a:ea typeface="標楷體" panose="03000509000000000000" pitchFamily="65" charset="-120"/>
                <a:sym typeface="+mn-lt"/>
              </a:rPr>
              <a:t>本研究運用時間序列分析特性，蒐整船用油料撥發油量的歷史資料，隨著時間的推移分析規律，進而達到預測目的，本次研究時間係蒐集</a:t>
            </a:r>
            <a:r>
              <a:rPr lang="en-US" altLang="zh-CN" sz="2000" dirty="0">
                <a:latin typeface="標楷體" panose="03000509000000000000" pitchFamily="65" charset="-120"/>
                <a:ea typeface="標楷體" panose="03000509000000000000" pitchFamily="65" charset="-120"/>
                <a:sym typeface="+mn-lt"/>
              </a:rPr>
              <a:t>91</a:t>
            </a:r>
            <a:r>
              <a:rPr lang="zh-CN" altLang="en-US" sz="2000" dirty="0">
                <a:latin typeface="標楷體" panose="03000509000000000000" pitchFamily="65" charset="-120"/>
                <a:ea typeface="標楷體" panose="03000509000000000000" pitchFamily="65" charset="-120"/>
                <a:sym typeface="+mn-lt"/>
              </a:rPr>
              <a:t>年</a:t>
            </a:r>
            <a:r>
              <a:rPr lang="en-US" altLang="zh-CN" sz="2000" dirty="0">
                <a:latin typeface="標楷體" panose="03000509000000000000" pitchFamily="65" charset="-120"/>
                <a:ea typeface="標楷體" panose="03000509000000000000" pitchFamily="65" charset="-120"/>
                <a:sym typeface="+mn-lt"/>
              </a:rPr>
              <a:t>1</a:t>
            </a:r>
            <a:r>
              <a:rPr lang="zh-CN" altLang="en-US" sz="2000" dirty="0">
                <a:latin typeface="標楷體" panose="03000509000000000000" pitchFamily="65" charset="-120"/>
                <a:ea typeface="標楷體" panose="03000509000000000000" pitchFamily="65" charset="-120"/>
                <a:sym typeface="+mn-lt"/>
              </a:rPr>
              <a:t>月</a:t>
            </a:r>
            <a:r>
              <a:rPr lang="en-US" altLang="zh-CN" sz="2000" dirty="0">
                <a:latin typeface="標楷體" panose="03000509000000000000" pitchFamily="65" charset="-120"/>
                <a:ea typeface="標楷體" panose="03000509000000000000" pitchFamily="65" charset="-120"/>
                <a:sym typeface="+mn-lt"/>
              </a:rPr>
              <a:t>1</a:t>
            </a:r>
            <a:r>
              <a:rPr lang="zh-CN" altLang="en-US" sz="2000" dirty="0">
                <a:latin typeface="標楷體" panose="03000509000000000000" pitchFamily="65" charset="-120"/>
                <a:ea typeface="標楷體" panose="03000509000000000000" pitchFamily="65" charset="-120"/>
                <a:sym typeface="+mn-lt"/>
              </a:rPr>
              <a:t>日至</a:t>
            </a:r>
            <a:r>
              <a:rPr lang="en-US" altLang="zh-CN" sz="2000" dirty="0">
                <a:latin typeface="標楷體" panose="03000509000000000000" pitchFamily="65" charset="-120"/>
                <a:ea typeface="標楷體" panose="03000509000000000000" pitchFamily="65" charset="-120"/>
                <a:sym typeface="+mn-lt"/>
              </a:rPr>
              <a:t>108</a:t>
            </a:r>
            <a:r>
              <a:rPr lang="zh-CN" altLang="en-US" sz="2000" dirty="0">
                <a:latin typeface="標楷體" panose="03000509000000000000" pitchFamily="65" charset="-120"/>
                <a:ea typeface="標楷體" panose="03000509000000000000" pitchFamily="65" charset="-120"/>
                <a:sym typeface="+mn-lt"/>
              </a:rPr>
              <a:t>年</a:t>
            </a:r>
            <a:r>
              <a:rPr lang="en-US" altLang="zh-CN" sz="2000" dirty="0">
                <a:latin typeface="標楷體" panose="03000509000000000000" pitchFamily="65" charset="-120"/>
                <a:ea typeface="標楷體" panose="03000509000000000000" pitchFamily="65" charset="-120"/>
                <a:sym typeface="+mn-lt"/>
              </a:rPr>
              <a:t>12</a:t>
            </a:r>
            <a:r>
              <a:rPr lang="zh-CN" altLang="en-US" sz="2000" dirty="0">
                <a:latin typeface="標楷體" panose="03000509000000000000" pitchFamily="65" charset="-120"/>
                <a:ea typeface="標楷體" panose="03000509000000000000" pitchFamily="65" charset="-120"/>
                <a:sym typeface="+mn-lt"/>
              </a:rPr>
              <a:t>月</a:t>
            </a:r>
            <a:r>
              <a:rPr lang="en-US" altLang="zh-CN" sz="2000" dirty="0">
                <a:latin typeface="標楷體" panose="03000509000000000000" pitchFamily="65" charset="-120"/>
                <a:ea typeface="標楷體" panose="03000509000000000000" pitchFamily="65" charset="-120"/>
                <a:sym typeface="+mn-lt"/>
              </a:rPr>
              <a:t>31</a:t>
            </a:r>
            <a:r>
              <a:rPr lang="zh-CN" altLang="en-US" sz="2000" dirty="0">
                <a:latin typeface="標楷體" panose="03000509000000000000" pitchFamily="65" charset="-120"/>
                <a:ea typeface="標楷體" panose="03000509000000000000" pitchFamily="65" charset="-120"/>
                <a:sym typeface="+mn-lt"/>
              </a:rPr>
              <a:t>日止，計</a:t>
            </a:r>
            <a:r>
              <a:rPr lang="en-US" altLang="zh-CN" sz="2000" dirty="0">
                <a:latin typeface="標楷體" panose="03000509000000000000" pitchFamily="65" charset="-120"/>
                <a:ea typeface="標楷體" panose="03000509000000000000" pitchFamily="65" charset="-120"/>
                <a:sym typeface="+mn-lt"/>
              </a:rPr>
              <a:t>18</a:t>
            </a:r>
            <a:r>
              <a:rPr lang="zh-CN" altLang="en-US" sz="2000" dirty="0">
                <a:latin typeface="標楷體" panose="03000509000000000000" pitchFamily="65" charset="-120"/>
                <a:ea typeface="標楷體" panose="03000509000000000000" pitchFamily="65" charset="-120"/>
                <a:sym typeface="+mn-lt"/>
              </a:rPr>
              <a:t>年的日資料，共計</a:t>
            </a:r>
            <a:r>
              <a:rPr lang="en-US" altLang="zh-CN" sz="2000" dirty="0">
                <a:latin typeface="標楷體" panose="03000509000000000000" pitchFamily="65" charset="-120"/>
                <a:ea typeface="標楷體" panose="03000509000000000000" pitchFamily="65" charset="-120"/>
                <a:sym typeface="+mn-lt"/>
              </a:rPr>
              <a:t>6,574</a:t>
            </a:r>
            <a:r>
              <a:rPr lang="zh-CN" altLang="en-US" sz="2000" dirty="0">
                <a:latin typeface="標楷體" panose="03000509000000000000" pitchFamily="65" charset="-120"/>
                <a:ea typeface="標楷體" panose="03000509000000000000" pitchFamily="65" charset="-120"/>
                <a:sym typeface="+mn-lt"/>
              </a:rPr>
              <a:t>筆</a:t>
            </a:r>
          </a:p>
        </p:txBody>
      </p:sp>
      <p:sp>
        <p:nvSpPr>
          <p:cNvPr id="34" name="矩形 33">
            <a:extLst>
              <a:ext uri="{FF2B5EF4-FFF2-40B4-BE49-F238E27FC236}">
                <a16:creationId xmlns:a16="http://schemas.microsoft.com/office/drawing/2014/main" id="{7C6DDDC9-92A1-FE48-9D86-44FFCA906687}"/>
              </a:ext>
            </a:extLst>
          </p:cNvPr>
          <p:cNvSpPr/>
          <p:nvPr/>
        </p:nvSpPr>
        <p:spPr>
          <a:xfrm>
            <a:off x="275982" y="188179"/>
            <a:ext cx="2236510" cy="707886"/>
          </a:xfrm>
          <a:prstGeom prst="rect">
            <a:avLst/>
          </a:prstGeom>
          <a:noFill/>
        </p:spPr>
        <p:txBody>
          <a:bodyPr wrap="none" lIns="91440" tIns="45720" rIns="91440" bIns="45720">
            <a:spAutoFit/>
          </a:bodyPr>
          <a:lstStyle/>
          <a:p>
            <a:pPr algn="ctr"/>
            <a:r>
              <a:rPr kumimoji="1" lang="zh-CN" altLang="en-US" sz="4000" dirty="0">
                <a:solidFill>
                  <a:schemeClr val="accent5">
                    <a:lumMod val="75000"/>
                  </a:schemeClr>
                </a:solidFill>
                <a:latin typeface="標楷體" panose="03000509000000000000" pitchFamily="65" charset="-120"/>
                <a:ea typeface="標楷體" panose="03000509000000000000" pitchFamily="65" charset="-120"/>
              </a:rPr>
              <a:t>研究對象</a:t>
            </a:r>
            <a:endParaRPr kumimoji="1" lang="zh-TW" altLang="en-US" sz="4000" dirty="0">
              <a:solidFill>
                <a:schemeClr val="accent5">
                  <a:lumMod val="75000"/>
                </a:schemeClr>
              </a:solidFill>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C7D13DF1-E6C4-994D-87D1-6783A257E900}"/>
              </a:ext>
            </a:extLst>
          </p:cNvPr>
          <p:cNvSpPr>
            <a:spLocks noGrp="1"/>
          </p:cNvSpPr>
          <p:nvPr>
            <p:ph type="sldNum" sz="quarter" idx="12"/>
          </p:nvPr>
        </p:nvSpPr>
        <p:spPr/>
        <p:txBody>
          <a:bodyPr/>
          <a:lstStyle/>
          <a:p>
            <a:fld id="{1490CF33-D555-A345-BE28-C2DA5831FB31}" type="slidenum">
              <a:rPr kumimoji="1" lang="zh-TW" altLang="en-US" smtClean="0"/>
              <a:t>16</a:t>
            </a:fld>
            <a:endParaRPr kumimoji="1" lang="zh-TW" altLang="en-US"/>
          </a:p>
        </p:txBody>
      </p:sp>
      <p:grpSp>
        <p:nvGrpSpPr>
          <p:cNvPr id="45" name="群組 44">
            <a:extLst>
              <a:ext uri="{FF2B5EF4-FFF2-40B4-BE49-F238E27FC236}">
                <a16:creationId xmlns:a16="http://schemas.microsoft.com/office/drawing/2014/main" id="{C66B698E-954B-8645-99D1-9C7025F0F0C7}"/>
              </a:ext>
            </a:extLst>
          </p:cNvPr>
          <p:cNvGrpSpPr/>
          <p:nvPr/>
        </p:nvGrpSpPr>
        <p:grpSpPr>
          <a:xfrm>
            <a:off x="7453498" y="26803"/>
            <a:ext cx="4738502" cy="872280"/>
            <a:chOff x="7453498" y="26803"/>
            <a:chExt cx="4738502" cy="872280"/>
          </a:xfrm>
        </p:grpSpPr>
        <p:grpSp>
          <p:nvGrpSpPr>
            <p:cNvPr id="46" name="群組 45">
              <a:extLst>
                <a:ext uri="{FF2B5EF4-FFF2-40B4-BE49-F238E27FC236}">
                  <a16:creationId xmlns:a16="http://schemas.microsoft.com/office/drawing/2014/main" id="{2517015E-A2C1-8B4E-9A25-5A4CF2A7DB81}"/>
                </a:ext>
              </a:extLst>
            </p:cNvPr>
            <p:cNvGrpSpPr/>
            <p:nvPr/>
          </p:nvGrpSpPr>
          <p:grpSpPr>
            <a:xfrm>
              <a:off x="7453498" y="26803"/>
              <a:ext cx="4738502" cy="872280"/>
              <a:chOff x="7453498" y="26803"/>
              <a:chExt cx="4738502" cy="872280"/>
            </a:xfrm>
          </p:grpSpPr>
          <p:sp>
            <p:nvSpPr>
              <p:cNvPr id="53" name="圆角矩形 3">
                <a:extLst>
                  <a:ext uri="{FF2B5EF4-FFF2-40B4-BE49-F238E27FC236}">
                    <a16:creationId xmlns:a16="http://schemas.microsoft.com/office/drawing/2014/main" id="{0CFE1E85-1FCE-8146-A9D4-449BEB4A896F}"/>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圆角矩形 6">
                <a:extLst>
                  <a:ext uri="{FF2B5EF4-FFF2-40B4-BE49-F238E27FC236}">
                    <a16:creationId xmlns:a16="http://schemas.microsoft.com/office/drawing/2014/main" id="{F9C713D2-A556-4542-83D7-58A4582B8A30}"/>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5" name="圆角矩形 8">
                <a:extLst>
                  <a:ext uri="{FF2B5EF4-FFF2-40B4-BE49-F238E27FC236}">
                    <a16:creationId xmlns:a16="http://schemas.microsoft.com/office/drawing/2014/main" id="{3B3DE75D-7A49-604F-83C0-8888D8CC5576}"/>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6" name="圆角矩形 10">
                <a:extLst>
                  <a:ext uri="{FF2B5EF4-FFF2-40B4-BE49-F238E27FC236}">
                    <a16:creationId xmlns:a16="http://schemas.microsoft.com/office/drawing/2014/main" id="{FC033E67-D87D-F84C-89FC-00339416AD71}"/>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7" name="左箭头 4">
                <a:extLst>
                  <a:ext uri="{FF2B5EF4-FFF2-40B4-BE49-F238E27FC236}">
                    <a16:creationId xmlns:a16="http://schemas.microsoft.com/office/drawing/2014/main" id="{ACBC1808-903E-E84A-96FE-89A7C021C88F}"/>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58" name="圆角矩形 1">
                <a:extLst>
                  <a:ext uri="{FF2B5EF4-FFF2-40B4-BE49-F238E27FC236}">
                    <a16:creationId xmlns:a16="http://schemas.microsoft.com/office/drawing/2014/main" id="{CDD57D40-8DCA-EC4D-BBCE-09BA7844D7A5}"/>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9" name="圆角矩形 1">
                <a:extLst>
                  <a:ext uri="{FF2B5EF4-FFF2-40B4-BE49-F238E27FC236}">
                    <a16:creationId xmlns:a16="http://schemas.microsoft.com/office/drawing/2014/main" id="{2F670093-20BE-6A47-ABC2-31C4858C08E5}"/>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0" name="圆角矩形 1">
                <a:extLst>
                  <a:ext uri="{FF2B5EF4-FFF2-40B4-BE49-F238E27FC236}">
                    <a16:creationId xmlns:a16="http://schemas.microsoft.com/office/drawing/2014/main" id="{A0E8E0C2-F8BE-DE4D-9127-8F6E1A68AD49}"/>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1" name="圆角矩形 1">
                <a:extLst>
                  <a:ext uri="{FF2B5EF4-FFF2-40B4-BE49-F238E27FC236}">
                    <a16:creationId xmlns:a16="http://schemas.microsoft.com/office/drawing/2014/main" id="{0C398228-EF3E-5F40-A622-895F64047FEF}"/>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62" name="圆角矩形 3">
                <a:extLst>
                  <a:ext uri="{FF2B5EF4-FFF2-40B4-BE49-F238E27FC236}">
                    <a16:creationId xmlns:a16="http://schemas.microsoft.com/office/drawing/2014/main" id="{A05EC4DB-2F0C-8443-9633-933B6C2A9A24}"/>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3" name="圆角矩形 1">
                <a:extLst>
                  <a:ext uri="{FF2B5EF4-FFF2-40B4-BE49-F238E27FC236}">
                    <a16:creationId xmlns:a16="http://schemas.microsoft.com/office/drawing/2014/main" id="{01DF3CF2-6C8C-9043-839A-C406216D54B6}"/>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7" name="群組 46">
              <a:extLst>
                <a:ext uri="{FF2B5EF4-FFF2-40B4-BE49-F238E27FC236}">
                  <a16:creationId xmlns:a16="http://schemas.microsoft.com/office/drawing/2014/main" id="{E2AD1E97-0161-7942-8F5C-053B2514177A}"/>
                </a:ext>
              </a:extLst>
            </p:cNvPr>
            <p:cNvGrpSpPr/>
            <p:nvPr/>
          </p:nvGrpSpPr>
          <p:grpSpPr>
            <a:xfrm>
              <a:off x="7756266" y="137835"/>
              <a:ext cx="4199935" cy="739537"/>
              <a:chOff x="7756266" y="-244943"/>
              <a:chExt cx="4199935" cy="739537"/>
            </a:xfrm>
          </p:grpSpPr>
          <p:sp>
            <p:nvSpPr>
              <p:cNvPr id="48" name="TextBox 24">
                <a:extLst>
                  <a:ext uri="{FF2B5EF4-FFF2-40B4-BE49-F238E27FC236}">
                    <a16:creationId xmlns:a16="http://schemas.microsoft.com/office/drawing/2014/main" id="{BA4DC3E2-3A41-9A4B-8BC9-601143D31A03}"/>
                  </a:ext>
                </a:extLst>
              </p:cNvPr>
              <p:cNvSpPr txBox="1"/>
              <p:nvPr/>
            </p:nvSpPr>
            <p:spPr bwMode="auto">
              <a:xfrm>
                <a:off x="7756266" y="-152791"/>
                <a:ext cx="826590" cy="441980"/>
              </a:xfrm>
              <a:prstGeom prst="rect">
                <a:avLst/>
              </a:prstGeom>
              <a:noFill/>
            </p:spPr>
            <p:txBody>
              <a:bodyPr wrap="square">
                <a:spAutoFit/>
              </a:bodyPr>
              <a:lstStyle/>
              <a:p>
                <a:pPr algn="just">
                  <a:lnSpc>
                    <a:spcPct val="130000"/>
                  </a:lnSpc>
                  <a:defRPr/>
                </a:pPr>
                <a:r>
                  <a:rPr lang="zh-CN" altLang="en-US" sz="2000" spc="300" dirty="0">
                    <a:solidFill>
                      <a:schemeClr val="bg1"/>
                    </a:solidFill>
                    <a:latin typeface="標楷體" panose="03000509000000000000" pitchFamily="65" charset="-120"/>
                    <a:ea typeface="標楷體" panose="03000509000000000000" pitchFamily="65" charset="-120"/>
                  </a:rPr>
                  <a:t>緒論</a:t>
                </a:r>
              </a:p>
            </p:txBody>
          </p:sp>
          <p:sp>
            <p:nvSpPr>
              <p:cNvPr id="49" name="TextBox 24">
                <a:extLst>
                  <a:ext uri="{FF2B5EF4-FFF2-40B4-BE49-F238E27FC236}">
                    <a16:creationId xmlns:a16="http://schemas.microsoft.com/office/drawing/2014/main" id="{8A427813-8976-A648-B857-B07A78657986}"/>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spc="300" dirty="0">
                    <a:solidFill>
                      <a:schemeClr val="bg1"/>
                    </a:solidFill>
                    <a:latin typeface="標楷體" panose="03000509000000000000" pitchFamily="65" charset="-120"/>
                    <a:ea typeface="標楷體" panose="03000509000000000000" pitchFamily="65" charset="-120"/>
                  </a:rPr>
                  <a:t>文獻</a:t>
                </a:r>
                <a:endParaRPr lang="en-US" altLang="zh-CN" sz="2000" spc="300" dirty="0">
                  <a:solidFill>
                    <a:schemeClr val="bg1"/>
                  </a:solidFill>
                  <a:latin typeface="標楷體" panose="03000509000000000000" pitchFamily="65" charset="-120"/>
                  <a:ea typeface="標楷體" panose="03000509000000000000" pitchFamily="65" charset="-120"/>
                </a:endParaRPr>
              </a:p>
              <a:p>
                <a:pPr algn="just">
                  <a:defRPr/>
                </a:pPr>
                <a:r>
                  <a:rPr lang="zh-CN" altLang="en-US" sz="2000" spc="300" dirty="0">
                    <a:solidFill>
                      <a:schemeClr val="bg1"/>
                    </a:solidFill>
                    <a:latin typeface="標楷體" panose="03000509000000000000" pitchFamily="65" charset="-120"/>
                    <a:ea typeface="標楷體" panose="03000509000000000000" pitchFamily="65" charset="-120"/>
                  </a:rPr>
                  <a:t>探討</a:t>
                </a:r>
              </a:p>
            </p:txBody>
          </p:sp>
          <p:sp>
            <p:nvSpPr>
              <p:cNvPr id="50" name="TextBox 24">
                <a:extLst>
                  <a:ext uri="{FF2B5EF4-FFF2-40B4-BE49-F238E27FC236}">
                    <a16:creationId xmlns:a16="http://schemas.microsoft.com/office/drawing/2014/main" id="{FFB8D118-7B4F-8F49-A7FF-8FC3DB453DCD}"/>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b="1" spc="300" dirty="0">
                    <a:solidFill>
                      <a:srgbClr val="FF0000"/>
                    </a:solidFill>
                    <a:latin typeface="標楷體" panose="03000509000000000000" pitchFamily="65" charset="-120"/>
                    <a:ea typeface="標楷體" panose="03000509000000000000" pitchFamily="65" charset="-120"/>
                  </a:rPr>
                  <a:t>研究</a:t>
                </a:r>
                <a:endParaRPr lang="en-US" altLang="zh-CN" sz="2000" b="1" spc="300" dirty="0">
                  <a:solidFill>
                    <a:srgbClr val="FF0000"/>
                  </a:solidFill>
                  <a:latin typeface="標楷體" panose="03000509000000000000" pitchFamily="65" charset="-120"/>
                  <a:ea typeface="標楷體" panose="03000509000000000000" pitchFamily="65" charset="-120"/>
                </a:endParaRPr>
              </a:p>
              <a:p>
                <a:pPr algn="just">
                  <a:defRPr/>
                </a:pPr>
                <a:r>
                  <a:rPr lang="zh-CN" altLang="en-US" sz="2000" b="1" spc="300" dirty="0">
                    <a:solidFill>
                      <a:srgbClr val="FF0000"/>
                    </a:solidFill>
                    <a:latin typeface="標楷體" panose="03000509000000000000" pitchFamily="65" charset="-120"/>
                    <a:ea typeface="標楷體" panose="03000509000000000000" pitchFamily="65" charset="-120"/>
                  </a:rPr>
                  <a:t>方法</a:t>
                </a:r>
                <a:endParaRPr lang="en-US" altLang="zh-CN" sz="2000" b="1" spc="300" dirty="0">
                  <a:solidFill>
                    <a:srgbClr val="FF0000"/>
                  </a:solidFill>
                  <a:latin typeface="標楷體" panose="03000509000000000000" pitchFamily="65" charset="-120"/>
                  <a:ea typeface="標楷體" panose="03000509000000000000" pitchFamily="65" charset="-120"/>
                </a:endParaRPr>
              </a:p>
            </p:txBody>
          </p:sp>
          <p:sp>
            <p:nvSpPr>
              <p:cNvPr id="51" name="TextBox 24">
                <a:extLst>
                  <a:ext uri="{FF2B5EF4-FFF2-40B4-BE49-F238E27FC236}">
                    <a16:creationId xmlns:a16="http://schemas.microsoft.com/office/drawing/2014/main" id="{19ABDE93-DC2D-B34F-9252-403C183DAC00}"/>
                  </a:ext>
                </a:extLst>
              </p:cNvPr>
              <p:cNvSpPr txBox="1"/>
              <p:nvPr/>
            </p:nvSpPr>
            <p:spPr bwMode="auto">
              <a:xfrm>
                <a:off x="10104638" y="-233390"/>
                <a:ext cx="936261" cy="707886"/>
              </a:xfrm>
              <a:prstGeom prst="rect">
                <a:avLst/>
              </a:prstGeom>
              <a:noFill/>
            </p:spPr>
            <p:txBody>
              <a:bodyPr wrap="square">
                <a:spAutoFit/>
              </a:bodyPr>
              <a:lstStyle/>
              <a:p>
                <a:pPr algn="just">
                  <a:defRPr/>
                </a:pPr>
                <a:r>
                  <a:rPr lang="zh-TW" altLang="en-US" sz="2000" spc="300" dirty="0">
                    <a:solidFill>
                      <a:schemeClr val="bg1"/>
                    </a:solidFill>
                    <a:latin typeface="標楷體" panose="03000509000000000000" pitchFamily="65" charset="-120"/>
                    <a:ea typeface="標楷體" panose="03000509000000000000" pitchFamily="65" charset="-120"/>
                  </a:rPr>
                  <a:t>實證</a:t>
                </a:r>
                <a:endParaRPr lang="en-US" altLang="zh-TW" sz="2000" spc="300" dirty="0">
                  <a:solidFill>
                    <a:schemeClr val="bg1"/>
                  </a:solidFill>
                  <a:latin typeface="標楷體" panose="03000509000000000000" pitchFamily="65" charset="-120"/>
                  <a:ea typeface="標楷體" panose="03000509000000000000" pitchFamily="65" charset="-120"/>
                </a:endParaRPr>
              </a:p>
              <a:p>
                <a:pPr algn="just">
                  <a:defRPr/>
                </a:pPr>
                <a:r>
                  <a:rPr lang="zh-TW" altLang="en-US" sz="2000" spc="300" dirty="0">
                    <a:solidFill>
                      <a:schemeClr val="bg1"/>
                    </a:solidFill>
                    <a:latin typeface="標楷體" panose="03000509000000000000" pitchFamily="65" charset="-120"/>
                    <a:ea typeface="標楷體" panose="03000509000000000000" pitchFamily="65" charset="-120"/>
                  </a:rPr>
                  <a:t>研究</a:t>
                </a:r>
                <a:endParaRPr lang="en-US" altLang="zh-CN" sz="2000" spc="300" dirty="0">
                  <a:solidFill>
                    <a:schemeClr val="bg1"/>
                  </a:solidFill>
                  <a:latin typeface="標楷體" panose="03000509000000000000" pitchFamily="65" charset="-120"/>
                  <a:ea typeface="標楷體" panose="03000509000000000000" pitchFamily="65" charset="-120"/>
                </a:endParaRPr>
              </a:p>
            </p:txBody>
          </p:sp>
          <p:sp>
            <p:nvSpPr>
              <p:cNvPr id="52" name="TextBox 24">
                <a:extLst>
                  <a:ext uri="{FF2B5EF4-FFF2-40B4-BE49-F238E27FC236}">
                    <a16:creationId xmlns:a16="http://schemas.microsoft.com/office/drawing/2014/main" id="{03C421B9-3745-D648-ACA4-0EC05F3A7F4A}"/>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標楷體" panose="03000509000000000000" pitchFamily="65" charset="-120"/>
                    <a:ea typeface="標楷體" panose="03000509000000000000" pitchFamily="65" charset="-120"/>
                  </a:rPr>
                  <a:t>結論與</a:t>
                </a:r>
                <a:endParaRPr lang="en-US" altLang="zh-TW" sz="2000" spc="300" dirty="0">
                  <a:solidFill>
                    <a:schemeClr val="bg1"/>
                  </a:solidFill>
                  <a:latin typeface="標楷體" panose="03000509000000000000" pitchFamily="65" charset="-120"/>
                  <a:ea typeface="標楷體" panose="03000509000000000000" pitchFamily="65" charset="-120"/>
                </a:endParaRPr>
              </a:p>
              <a:p>
                <a:pPr algn="just">
                  <a:defRPr/>
                </a:pPr>
                <a:r>
                  <a:rPr lang="zh-TW" altLang="en-US" sz="2000" spc="300" dirty="0">
                    <a:solidFill>
                      <a:schemeClr val="bg1"/>
                    </a:solidFill>
                    <a:latin typeface="標楷體" panose="03000509000000000000" pitchFamily="65" charset="-120"/>
                    <a:ea typeface="標楷體" panose="03000509000000000000" pitchFamily="65" charset="-120"/>
                  </a:rPr>
                  <a:t>建議</a:t>
                </a:r>
                <a:endParaRPr lang="zh-CN" altLang="en-US" sz="2000" spc="300" dirty="0">
                  <a:solidFill>
                    <a:schemeClr val="bg1"/>
                  </a:solidFill>
                  <a:latin typeface="標楷體" panose="03000509000000000000" pitchFamily="65" charset="-120"/>
                  <a:ea typeface="標楷體" panose="03000509000000000000" pitchFamily="65" charset="-120"/>
                </a:endParaRPr>
              </a:p>
            </p:txBody>
          </p:sp>
        </p:grpSp>
      </p:grpSp>
    </p:spTree>
    <p:extLst>
      <p:ext uri="{BB962C8B-B14F-4D97-AF65-F5344CB8AC3E}">
        <p14:creationId xmlns:p14="http://schemas.microsoft.com/office/powerpoint/2010/main" val="1403841669"/>
      </p:ext>
    </p:extLst>
  </p:cSld>
  <p:clrMapOvr>
    <a:masterClrMapping/>
  </p:clrMapOvr>
  <p:transition spd="slow" advTm="0">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2F2A76CF-0215-8A48-84DD-8A51DD3214B2}"/>
              </a:ext>
            </a:extLst>
          </p:cNvPr>
          <p:cNvPicPr>
            <a:picLocks noChangeAspect="1"/>
          </p:cNvPicPr>
          <p:nvPr/>
        </p:nvPicPr>
        <p:blipFill>
          <a:blip r:embed="rId3"/>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7A995250-B979-8E48-A3AB-1CDFD7A3A04D}"/>
              </a:ext>
            </a:extLst>
          </p:cNvPr>
          <p:cNvSpPr/>
          <p:nvPr/>
        </p:nvSpPr>
        <p:spPr>
          <a:xfrm>
            <a:off x="272539" y="178845"/>
            <a:ext cx="2236510" cy="707886"/>
          </a:xfrm>
          <a:prstGeom prst="rect">
            <a:avLst/>
          </a:prstGeom>
          <a:noFill/>
        </p:spPr>
        <p:txBody>
          <a:bodyPr wrap="none" lIns="91440" tIns="45720" rIns="91440" bIns="45720">
            <a:spAutoFit/>
          </a:bodyPr>
          <a:lstStyle/>
          <a:p>
            <a:pPr algn="ctr"/>
            <a:r>
              <a:rPr kumimoji="1" lang="zh-CN"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研究架構</a:t>
            </a:r>
            <a:endParaRPr kumimoji="1" lang="zh-TW"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 name="投影片編號版面配置區 1">
            <a:extLst>
              <a:ext uri="{FF2B5EF4-FFF2-40B4-BE49-F238E27FC236}">
                <a16:creationId xmlns:a16="http://schemas.microsoft.com/office/drawing/2014/main" id="{84CE215F-F705-5844-90E4-804F859AF829}"/>
              </a:ext>
            </a:extLst>
          </p:cNvPr>
          <p:cNvSpPr>
            <a:spLocks noGrp="1"/>
          </p:cNvSpPr>
          <p:nvPr>
            <p:ph type="sldNum" sz="quarter" idx="12"/>
          </p:nvPr>
        </p:nvSpPr>
        <p:spPr/>
        <p:txBody>
          <a:bodyPr/>
          <a:lstStyle/>
          <a:p>
            <a:fld id="{1490CF33-D555-A345-BE28-C2DA5831FB31}" type="slidenum">
              <a:rPr kumimoji="1" lang="zh-TW" altLang="en-US" smtClean="0">
                <a:latin typeface="Times New Roman" panose="02020603050405020304" pitchFamily="18" charset="0"/>
                <a:ea typeface="標楷體" panose="03000509000000000000" pitchFamily="65" charset="-120"/>
                <a:cs typeface="Times New Roman" panose="02020603050405020304" pitchFamily="18" charset="0"/>
              </a:rPr>
              <a:t>17</a:t>
            </a:fld>
            <a:endParaRPr kumimoji="1"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圓角矩形 8">
            <a:extLst>
              <a:ext uri="{FF2B5EF4-FFF2-40B4-BE49-F238E27FC236}">
                <a16:creationId xmlns:a16="http://schemas.microsoft.com/office/drawing/2014/main" id="{5BC23B49-3474-6D42-B4A6-09449689811F}"/>
              </a:ext>
            </a:extLst>
          </p:cNvPr>
          <p:cNvSpPr/>
          <p:nvPr/>
        </p:nvSpPr>
        <p:spPr>
          <a:xfrm>
            <a:off x="291201" y="1449358"/>
            <a:ext cx="3767647" cy="1115137"/>
          </a:xfrm>
          <a:prstGeom prst="roundRect">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hangingPunct="0">
              <a:spcAft>
                <a:spcPts val="0"/>
              </a:spcAft>
            </a:pPr>
            <a:r>
              <a:rPr lang="en" altLang="zh-TW" sz="2200" kern="100" dirty="0">
                <a:latin typeface="Times New Roman" panose="02020603050405020304" pitchFamily="18" charset="0"/>
                <a:ea typeface="標楷體" panose="02010601000101010101" pitchFamily="2" charset="-120"/>
                <a:cs typeface="Times New Roman" panose="02020603050405020304" pitchFamily="18" charset="0"/>
              </a:rPr>
              <a:t>Logistics Information System</a:t>
            </a:r>
          </a:p>
        </p:txBody>
      </p:sp>
      <p:grpSp>
        <p:nvGrpSpPr>
          <p:cNvPr id="14" name="群組 13">
            <a:extLst>
              <a:ext uri="{FF2B5EF4-FFF2-40B4-BE49-F238E27FC236}">
                <a16:creationId xmlns:a16="http://schemas.microsoft.com/office/drawing/2014/main" id="{81DB91E8-6ACA-D04A-976B-73B5ED05B71F}"/>
              </a:ext>
            </a:extLst>
          </p:cNvPr>
          <p:cNvGrpSpPr/>
          <p:nvPr/>
        </p:nvGrpSpPr>
        <p:grpSpPr>
          <a:xfrm>
            <a:off x="3834776" y="3277862"/>
            <a:ext cx="4046431" cy="1627365"/>
            <a:chOff x="0" y="0"/>
            <a:chExt cx="2975610" cy="1061049"/>
          </a:xfrm>
          <a:noFill/>
        </p:grpSpPr>
        <p:sp>
          <p:nvSpPr>
            <p:cNvPr id="29" name="流程圖: 替代程序 14">
              <a:extLst>
                <a:ext uri="{FF2B5EF4-FFF2-40B4-BE49-F238E27FC236}">
                  <a16:creationId xmlns:a16="http://schemas.microsoft.com/office/drawing/2014/main" id="{C865678C-57A9-ED47-A40E-95D6D17397DC}"/>
                </a:ext>
              </a:extLst>
            </p:cNvPr>
            <p:cNvSpPr/>
            <p:nvPr/>
          </p:nvSpPr>
          <p:spPr>
            <a:xfrm>
              <a:off x="0" y="0"/>
              <a:ext cx="2975610" cy="1061049"/>
            </a:xfrm>
            <a:prstGeom prst="flowChartAlternateProcess">
              <a:avLst/>
            </a:prstGeom>
            <a:grpFill/>
            <a:ln w="38100">
              <a:solidFill>
                <a:srgbClr val="00B0F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indent="127000" algn="ctr" hangingPunct="0">
                <a:lnSpc>
                  <a:spcPct val="150000"/>
                </a:lnSpc>
                <a:spcAft>
                  <a:spcPts val="0"/>
                </a:spcAft>
              </a:pPr>
              <a:r>
                <a:rPr lang="en-US" sz="2200" kern="100" dirty="0">
                  <a:effectLst/>
                  <a:latin typeface="Times New Roman" panose="02020603050405020304" pitchFamily="18" charset="0"/>
                  <a:ea typeface="標楷體" panose="02010601000101010101" pitchFamily="2" charset="-120"/>
                  <a:cs typeface="Times New Roman" panose="02020603050405020304" pitchFamily="18" charset="0"/>
                </a:rPr>
                <a:t>Demand Forecast Modeling</a:t>
              </a:r>
              <a:endParaRPr lang="zh-TW" sz="2200" kern="100" dirty="0">
                <a:effectLst/>
                <a:latin typeface="Times New Roman" panose="02020603050405020304" pitchFamily="18" charset="0"/>
                <a:ea typeface="標楷體" panose="02010601000101010101" pitchFamily="2" charset="-120"/>
                <a:cs typeface="Times New Roman" panose="02020603050405020304" pitchFamily="18" charset="0"/>
              </a:endParaRPr>
            </a:p>
          </p:txBody>
        </p:sp>
        <p:sp>
          <p:nvSpPr>
            <p:cNvPr id="30" name="流程圖: 替代程序 11">
              <a:extLst>
                <a:ext uri="{FF2B5EF4-FFF2-40B4-BE49-F238E27FC236}">
                  <a16:creationId xmlns:a16="http://schemas.microsoft.com/office/drawing/2014/main" id="{98CB5197-3903-2A46-ACB0-73CAE80800BC}"/>
                </a:ext>
              </a:extLst>
            </p:cNvPr>
            <p:cNvSpPr/>
            <p:nvPr/>
          </p:nvSpPr>
          <p:spPr>
            <a:xfrm>
              <a:off x="138022" y="534837"/>
              <a:ext cx="862330" cy="335915"/>
            </a:xfrm>
            <a:prstGeom prst="flowChartAlternateProcess">
              <a:avLst/>
            </a:prstGeom>
            <a:grpFill/>
            <a:ln w="38100">
              <a:solidFill>
                <a:srgbClr val="00B0F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hangingPunct="0">
                <a:spcAft>
                  <a:spcPts val="0"/>
                </a:spcAft>
              </a:pPr>
              <a:r>
                <a:rPr lang="en-US" sz="2200" kern="100" dirty="0">
                  <a:effectLst/>
                  <a:latin typeface="Times New Roman" panose="02020603050405020304" pitchFamily="18" charset="0"/>
                  <a:ea typeface="標楷體" panose="02010601000101010101" pitchFamily="2" charset="-120"/>
                  <a:cs typeface="Times New Roman" panose="02020603050405020304" pitchFamily="18" charset="0"/>
                </a:rPr>
                <a:t>ETS</a:t>
              </a:r>
              <a:endParaRPr lang="zh-TW" sz="2200" kern="100" dirty="0">
                <a:effectLst/>
                <a:latin typeface="Times New Roman" panose="02020603050405020304" pitchFamily="18" charset="0"/>
                <a:ea typeface="標楷體" panose="02010601000101010101" pitchFamily="2" charset="-120"/>
                <a:cs typeface="Times New Roman" panose="02020603050405020304" pitchFamily="18" charset="0"/>
              </a:endParaRPr>
            </a:p>
          </p:txBody>
        </p:sp>
        <p:sp>
          <p:nvSpPr>
            <p:cNvPr id="31" name="流程圖: 替代程序 12">
              <a:extLst>
                <a:ext uri="{FF2B5EF4-FFF2-40B4-BE49-F238E27FC236}">
                  <a16:creationId xmlns:a16="http://schemas.microsoft.com/office/drawing/2014/main" id="{F6058ECE-ACFF-124A-B250-EE93C6EAA0B9}"/>
                </a:ext>
              </a:extLst>
            </p:cNvPr>
            <p:cNvSpPr/>
            <p:nvPr/>
          </p:nvSpPr>
          <p:spPr>
            <a:xfrm>
              <a:off x="1069675" y="534837"/>
              <a:ext cx="862330" cy="335915"/>
            </a:xfrm>
            <a:prstGeom prst="flowChartAlternateProcess">
              <a:avLst/>
            </a:prstGeom>
            <a:grpFill/>
            <a:ln w="38100">
              <a:solidFill>
                <a:srgbClr val="00B0F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hangingPunct="0">
                <a:spcAft>
                  <a:spcPts val="0"/>
                </a:spcAft>
              </a:pPr>
              <a:r>
                <a:rPr lang="en-US" sz="2200" kern="100" dirty="0">
                  <a:latin typeface="Times New Roman" panose="02020603050405020304" pitchFamily="18" charset="0"/>
                  <a:ea typeface="標楷體" panose="02010601000101010101" pitchFamily="2" charset="-120"/>
                  <a:cs typeface="Times New Roman" panose="02020603050405020304" pitchFamily="18" charset="0"/>
                </a:rPr>
                <a:t>ARIMA</a:t>
              </a:r>
              <a:endParaRPr lang="zh-TW" altLang="en-US" sz="2200" kern="100" dirty="0">
                <a:latin typeface="Times New Roman" panose="02020603050405020304" pitchFamily="18" charset="0"/>
                <a:ea typeface="標楷體" panose="02010601000101010101" pitchFamily="2" charset="-120"/>
                <a:cs typeface="Times New Roman" panose="02020603050405020304" pitchFamily="18" charset="0"/>
              </a:endParaRPr>
            </a:p>
          </p:txBody>
        </p:sp>
        <p:sp>
          <p:nvSpPr>
            <p:cNvPr id="32" name="流程圖: 替代程序 13">
              <a:extLst>
                <a:ext uri="{FF2B5EF4-FFF2-40B4-BE49-F238E27FC236}">
                  <a16:creationId xmlns:a16="http://schemas.microsoft.com/office/drawing/2014/main" id="{32394995-FADE-D442-AA33-724A67680BD2}"/>
                </a:ext>
              </a:extLst>
            </p:cNvPr>
            <p:cNvSpPr/>
            <p:nvPr/>
          </p:nvSpPr>
          <p:spPr>
            <a:xfrm>
              <a:off x="2018581" y="526211"/>
              <a:ext cx="862330" cy="335915"/>
            </a:xfrm>
            <a:prstGeom prst="flowChartAlternateProcess">
              <a:avLst/>
            </a:prstGeom>
            <a:grpFill/>
            <a:ln w="38100">
              <a:solidFill>
                <a:srgbClr val="00B0F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hangingPunct="0">
                <a:spcAft>
                  <a:spcPts val="0"/>
                </a:spcAft>
              </a:pPr>
              <a:r>
                <a:rPr lang="en-US" sz="2200" kern="100" dirty="0">
                  <a:effectLst/>
                  <a:latin typeface="Times New Roman" panose="02020603050405020304" pitchFamily="18" charset="0"/>
                  <a:ea typeface="標楷體" panose="02010601000101010101" pitchFamily="2" charset="-120"/>
                  <a:cs typeface="Times New Roman" panose="02020603050405020304" pitchFamily="18" charset="0"/>
                </a:rPr>
                <a:t>LSTM</a:t>
              </a:r>
              <a:endParaRPr lang="zh-TW" sz="2200" kern="100" dirty="0">
                <a:effectLst/>
                <a:latin typeface="Times New Roman" panose="02020603050405020304" pitchFamily="18" charset="0"/>
                <a:ea typeface="標楷體" panose="02010601000101010101" pitchFamily="2" charset="-120"/>
                <a:cs typeface="Times New Roman" panose="02020603050405020304" pitchFamily="18" charset="0"/>
              </a:endParaRPr>
            </a:p>
          </p:txBody>
        </p:sp>
      </p:grpSp>
      <p:sp>
        <p:nvSpPr>
          <p:cNvPr id="15" name="流程圖: 替代程序 15">
            <a:extLst>
              <a:ext uri="{FF2B5EF4-FFF2-40B4-BE49-F238E27FC236}">
                <a16:creationId xmlns:a16="http://schemas.microsoft.com/office/drawing/2014/main" id="{CB1C3D06-3F61-274A-8B16-3C824ADBFC73}"/>
              </a:ext>
            </a:extLst>
          </p:cNvPr>
          <p:cNvSpPr/>
          <p:nvPr/>
        </p:nvSpPr>
        <p:spPr>
          <a:xfrm>
            <a:off x="799453" y="3277861"/>
            <a:ext cx="2380955" cy="1627365"/>
          </a:xfrm>
          <a:prstGeom prst="flowChartAlternateProcess">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hangingPunct="0">
              <a:spcAft>
                <a:spcPts val="0"/>
              </a:spcAft>
            </a:pPr>
            <a:r>
              <a:rPr lang="en-US" sz="2200" kern="100" dirty="0">
                <a:effectLst/>
                <a:latin typeface="Times New Roman" panose="02020603050405020304" pitchFamily="18" charset="0"/>
                <a:ea typeface="標楷體" panose="02010601000101010101" pitchFamily="2" charset="-120"/>
                <a:cs typeface="Times New Roman" panose="02020603050405020304" pitchFamily="18" charset="0"/>
              </a:rPr>
              <a:t>Model</a:t>
            </a:r>
            <a:r>
              <a:rPr lang="zh-TW" altLang="en-US" sz="2200" kern="100" dirty="0">
                <a:effectLst/>
                <a:latin typeface="Times New Roman" panose="02020603050405020304" pitchFamily="18" charset="0"/>
                <a:ea typeface="標楷體" panose="02010601000101010101" pitchFamily="2" charset="-120"/>
                <a:cs typeface="Times New Roman" panose="02020603050405020304" pitchFamily="18" charset="0"/>
              </a:rPr>
              <a:t> </a:t>
            </a:r>
            <a:r>
              <a:rPr lang="en-US" altLang="zh-TW" sz="2200" kern="100" dirty="0">
                <a:effectLst/>
                <a:latin typeface="Times New Roman" panose="02020603050405020304" pitchFamily="18" charset="0"/>
                <a:ea typeface="標楷體" panose="02010601000101010101" pitchFamily="2" charset="-120"/>
                <a:cs typeface="Times New Roman" panose="02020603050405020304" pitchFamily="18" charset="0"/>
              </a:rPr>
              <a:t>Evaluation</a:t>
            </a:r>
            <a:endParaRPr lang="zh-TW" sz="2200" kern="100" dirty="0">
              <a:effectLst/>
              <a:latin typeface="Times New Roman" panose="02020603050405020304" pitchFamily="18" charset="0"/>
              <a:ea typeface="標楷體" panose="02010601000101010101" pitchFamily="2" charset="-120"/>
              <a:cs typeface="Times New Roman" panose="02020603050405020304" pitchFamily="18" charset="0"/>
            </a:endParaRPr>
          </a:p>
        </p:txBody>
      </p:sp>
      <p:sp>
        <p:nvSpPr>
          <p:cNvPr id="16" name="流程圖: 替代程序 17">
            <a:extLst>
              <a:ext uri="{FF2B5EF4-FFF2-40B4-BE49-F238E27FC236}">
                <a16:creationId xmlns:a16="http://schemas.microsoft.com/office/drawing/2014/main" id="{24C8B00D-F71E-4945-B188-598B81B6D776}"/>
              </a:ext>
            </a:extLst>
          </p:cNvPr>
          <p:cNvSpPr/>
          <p:nvPr/>
        </p:nvSpPr>
        <p:spPr>
          <a:xfrm>
            <a:off x="991102" y="5579195"/>
            <a:ext cx="1988474" cy="892014"/>
          </a:xfrm>
          <a:prstGeom prst="flowChartAlternateProcess">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hangingPunct="0">
              <a:spcAft>
                <a:spcPts val="0"/>
              </a:spcAft>
            </a:pPr>
            <a:r>
              <a:rPr lang="en-US" sz="2200" kern="100" dirty="0">
                <a:effectLst/>
                <a:latin typeface="Times New Roman" panose="02020603050405020304" pitchFamily="18" charset="0"/>
                <a:ea typeface="標楷體" panose="02010601000101010101" pitchFamily="2" charset="-120"/>
                <a:cs typeface="Times New Roman" panose="02020603050405020304" pitchFamily="18" charset="0"/>
              </a:rPr>
              <a:t>Forecast</a:t>
            </a:r>
            <a:endParaRPr lang="zh-TW" sz="2200" kern="100" dirty="0">
              <a:effectLst/>
              <a:latin typeface="Times New Roman" panose="02020603050405020304" pitchFamily="18" charset="0"/>
              <a:ea typeface="標楷體" panose="02010601000101010101" pitchFamily="2" charset="-120"/>
              <a:cs typeface="Times New Roman" panose="02020603050405020304" pitchFamily="18" charset="0"/>
            </a:endParaRPr>
          </a:p>
        </p:txBody>
      </p:sp>
      <p:sp>
        <p:nvSpPr>
          <p:cNvPr id="17" name="向下箭號 16">
            <a:extLst>
              <a:ext uri="{FF2B5EF4-FFF2-40B4-BE49-F238E27FC236}">
                <a16:creationId xmlns:a16="http://schemas.microsoft.com/office/drawing/2014/main" id="{0313A0B9-2AF6-C448-83A2-81680BD22564}"/>
              </a:ext>
            </a:extLst>
          </p:cNvPr>
          <p:cNvSpPr/>
          <p:nvPr/>
        </p:nvSpPr>
        <p:spPr>
          <a:xfrm rot="16200000">
            <a:off x="4331315" y="1532476"/>
            <a:ext cx="464109" cy="921027"/>
          </a:xfrm>
          <a:prstGeom prst="downArrow">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latin typeface="Times New Roman" panose="02020603050405020304" pitchFamily="18" charset="0"/>
              <a:cs typeface="Times New Roman" panose="02020603050405020304" pitchFamily="18" charset="0"/>
            </a:endParaRPr>
          </a:p>
        </p:txBody>
      </p:sp>
      <p:grpSp>
        <p:nvGrpSpPr>
          <p:cNvPr id="4" name="群組 3">
            <a:extLst>
              <a:ext uri="{FF2B5EF4-FFF2-40B4-BE49-F238E27FC236}">
                <a16:creationId xmlns:a16="http://schemas.microsoft.com/office/drawing/2014/main" id="{F853224B-3633-B747-B242-490CEB14D6DF}"/>
              </a:ext>
            </a:extLst>
          </p:cNvPr>
          <p:cNvGrpSpPr/>
          <p:nvPr/>
        </p:nvGrpSpPr>
        <p:grpSpPr>
          <a:xfrm>
            <a:off x="8383260" y="3277861"/>
            <a:ext cx="3029142" cy="1627365"/>
            <a:chOff x="8166822" y="3347125"/>
            <a:chExt cx="3584491" cy="1627365"/>
          </a:xfrm>
          <a:noFill/>
        </p:grpSpPr>
        <p:sp>
          <p:nvSpPr>
            <p:cNvPr id="26" name="流程圖: 替代程序 10">
              <a:extLst>
                <a:ext uri="{FF2B5EF4-FFF2-40B4-BE49-F238E27FC236}">
                  <a16:creationId xmlns:a16="http://schemas.microsoft.com/office/drawing/2014/main" id="{066301B5-1995-E34D-8E1A-80A057F4E2F3}"/>
                </a:ext>
              </a:extLst>
            </p:cNvPr>
            <p:cNvSpPr/>
            <p:nvPr/>
          </p:nvSpPr>
          <p:spPr>
            <a:xfrm>
              <a:off x="8166822" y="3347125"/>
              <a:ext cx="3584491" cy="1627365"/>
            </a:xfrm>
            <a:prstGeom prst="flowChartAlternateProcess">
              <a:avLst/>
            </a:prstGeom>
            <a:grpFill/>
            <a:ln w="38100">
              <a:solidFill>
                <a:srgbClr val="00B0F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hangingPunct="0">
                <a:spcAft>
                  <a:spcPts val="0"/>
                </a:spcAft>
              </a:pPr>
              <a:r>
                <a:rPr lang="en-US" sz="2200" kern="100" dirty="0">
                  <a:effectLst/>
                  <a:latin typeface="Times New Roman" panose="02020603050405020304" pitchFamily="18" charset="0"/>
                  <a:ea typeface="標楷體" panose="02010601000101010101" pitchFamily="2" charset="-120"/>
                  <a:cs typeface="Times New Roman" panose="02020603050405020304" pitchFamily="18" charset="0"/>
                </a:rPr>
                <a:t>Data Preparation</a:t>
              </a:r>
              <a:endParaRPr lang="zh-TW" sz="2200" kern="100" dirty="0">
                <a:effectLst/>
                <a:latin typeface="Times New Roman" panose="02020603050405020304" pitchFamily="18" charset="0"/>
                <a:ea typeface="標楷體" panose="02010601000101010101" pitchFamily="2" charset="-120"/>
                <a:cs typeface="Times New Roman" panose="02020603050405020304" pitchFamily="18" charset="0"/>
              </a:endParaRPr>
            </a:p>
            <a:p>
              <a:pPr indent="127000" algn="just" hangingPunct="0">
                <a:lnSpc>
                  <a:spcPct val="150000"/>
                </a:lnSpc>
                <a:spcAft>
                  <a:spcPts val="0"/>
                </a:spcAft>
              </a:pPr>
              <a:r>
                <a:rPr lang="en-US" sz="2200" kern="100" dirty="0">
                  <a:effectLst/>
                  <a:latin typeface="Times New Roman" panose="02020603050405020304" pitchFamily="18" charset="0"/>
                  <a:ea typeface="標楷體" panose="02010601000101010101" pitchFamily="2" charset="-120"/>
                  <a:cs typeface="Times New Roman" panose="02020603050405020304" pitchFamily="18" charset="0"/>
                </a:rPr>
                <a:t> </a:t>
              </a:r>
              <a:endParaRPr lang="zh-TW" sz="2200" kern="100" dirty="0">
                <a:effectLst/>
                <a:latin typeface="Times New Roman" panose="02020603050405020304" pitchFamily="18" charset="0"/>
                <a:ea typeface="標楷體" panose="02010601000101010101" pitchFamily="2" charset="-120"/>
                <a:cs typeface="Times New Roman" panose="02020603050405020304" pitchFamily="18" charset="0"/>
              </a:endParaRPr>
            </a:p>
            <a:p>
              <a:pPr indent="127000" algn="just" hangingPunct="0">
                <a:lnSpc>
                  <a:spcPct val="150000"/>
                </a:lnSpc>
                <a:spcAft>
                  <a:spcPts val="0"/>
                </a:spcAft>
              </a:pPr>
              <a:r>
                <a:rPr lang="en-US" sz="2200" kern="100" dirty="0">
                  <a:effectLst/>
                  <a:latin typeface="Times New Roman" panose="02020603050405020304" pitchFamily="18" charset="0"/>
                  <a:ea typeface="標楷體" panose="02010601000101010101" pitchFamily="2" charset="-120"/>
                  <a:cs typeface="Times New Roman" panose="02020603050405020304" pitchFamily="18" charset="0"/>
                </a:rPr>
                <a:t> </a:t>
              </a:r>
              <a:endParaRPr lang="zh-TW" sz="2200" kern="100" dirty="0">
                <a:effectLst/>
                <a:latin typeface="Times New Roman" panose="02020603050405020304" pitchFamily="18" charset="0"/>
                <a:ea typeface="標楷體" panose="02010601000101010101" pitchFamily="2" charset="-120"/>
                <a:cs typeface="Times New Roman" panose="02020603050405020304" pitchFamily="18" charset="0"/>
              </a:endParaRPr>
            </a:p>
          </p:txBody>
        </p:sp>
        <p:sp>
          <p:nvSpPr>
            <p:cNvPr id="27" name="流程圖: 替代程序 9">
              <a:extLst>
                <a:ext uri="{FF2B5EF4-FFF2-40B4-BE49-F238E27FC236}">
                  <a16:creationId xmlns:a16="http://schemas.microsoft.com/office/drawing/2014/main" id="{07308B04-8846-8046-B4CE-570E7CE9FE21}"/>
                </a:ext>
              </a:extLst>
            </p:cNvPr>
            <p:cNvSpPr/>
            <p:nvPr/>
          </p:nvSpPr>
          <p:spPr>
            <a:xfrm>
              <a:off x="10080645" y="3925461"/>
              <a:ext cx="1427711" cy="695672"/>
            </a:xfrm>
            <a:prstGeom prst="flowChartAlternateProcess">
              <a:avLst/>
            </a:prstGeom>
            <a:grpFill/>
            <a:ln w="38100">
              <a:solidFill>
                <a:srgbClr val="00B0F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hangingPunct="0">
                <a:spcAft>
                  <a:spcPts val="0"/>
                </a:spcAft>
              </a:pPr>
              <a:r>
                <a:rPr lang="en-US" sz="2200" kern="100" dirty="0">
                  <a:effectLst/>
                  <a:latin typeface="Times New Roman" panose="02020603050405020304" pitchFamily="18" charset="0"/>
                  <a:ea typeface="標楷體" panose="02010601000101010101" pitchFamily="2" charset="-120"/>
                  <a:cs typeface="Times New Roman" panose="02020603050405020304" pitchFamily="18" charset="0"/>
                </a:rPr>
                <a:t>Testing</a:t>
              </a:r>
              <a:endParaRPr lang="zh-TW" sz="2200" kern="100" dirty="0">
                <a:effectLst/>
                <a:latin typeface="Times New Roman" panose="02020603050405020304" pitchFamily="18" charset="0"/>
                <a:ea typeface="標楷體" panose="02010601000101010101" pitchFamily="2" charset="-120"/>
                <a:cs typeface="Times New Roman" panose="02020603050405020304" pitchFamily="18" charset="0"/>
              </a:endParaRPr>
            </a:p>
          </p:txBody>
        </p:sp>
        <p:sp>
          <p:nvSpPr>
            <p:cNvPr id="28" name="流程圖: 替代程序 8">
              <a:extLst>
                <a:ext uri="{FF2B5EF4-FFF2-40B4-BE49-F238E27FC236}">
                  <a16:creationId xmlns:a16="http://schemas.microsoft.com/office/drawing/2014/main" id="{A01B4A59-E0B5-D142-B701-9F160355E3E0}"/>
                </a:ext>
              </a:extLst>
            </p:cNvPr>
            <p:cNvSpPr/>
            <p:nvPr/>
          </p:nvSpPr>
          <p:spPr>
            <a:xfrm>
              <a:off x="8409620" y="3925461"/>
              <a:ext cx="1428227" cy="696682"/>
            </a:xfrm>
            <a:prstGeom prst="flowChartAlternateProcess">
              <a:avLst/>
            </a:prstGeom>
            <a:grpFill/>
            <a:ln w="38100">
              <a:solidFill>
                <a:srgbClr val="00B0F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hangingPunct="0">
                <a:spcAft>
                  <a:spcPts val="0"/>
                </a:spcAft>
              </a:pPr>
              <a:r>
                <a:rPr lang="en-US" sz="2200" kern="100" dirty="0">
                  <a:effectLst/>
                  <a:latin typeface="Times New Roman" panose="02020603050405020304" pitchFamily="18" charset="0"/>
                  <a:ea typeface="標楷體" panose="02010601000101010101" pitchFamily="2" charset="-120"/>
                  <a:cs typeface="Times New Roman" panose="02020603050405020304" pitchFamily="18" charset="0"/>
                </a:rPr>
                <a:t>Training</a:t>
              </a:r>
              <a:endParaRPr lang="zh-TW" sz="2200" kern="100" dirty="0">
                <a:effectLst/>
                <a:latin typeface="Times New Roman" panose="02020603050405020304" pitchFamily="18" charset="0"/>
                <a:ea typeface="標楷體" panose="02010601000101010101" pitchFamily="2" charset="-120"/>
                <a:cs typeface="Times New Roman" panose="02020603050405020304" pitchFamily="18" charset="0"/>
              </a:endParaRPr>
            </a:p>
          </p:txBody>
        </p:sp>
      </p:grpSp>
      <p:sp>
        <p:nvSpPr>
          <p:cNvPr id="33" name="向下箭號 32">
            <a:extLst>
              <a:ext uri="{FF2B5EF4-FFF2-40B4-BE49-F238E27FC236}">
                <a16:creationId xmlns:a16="http://schemas.microsoft.com/office/drawing/2014/main" id="{592EA6BF-03CC-0248-8771-98196996BF7B}"/>
              </a:ext>
            </a:extLst>
          </p:cNvPr>
          <p:cNvSpPr/>
          <p:nvPr/>
        </p:nvSpPr>
        <p:spPr>
          <a:xfrm rot="16200000">
            <a:off x="7176589" y="1506268"/>
            <a:ext cx="464109" cy="918044"/>
          </a:xfrm>
          <a:prstGeom prst="downArrow">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latin typeface="Times New Roman" panose="02020603050405020304" pitchFamily="18" charset="0"/>
              <a:cs typeface="Times New Roman" panose="02020603050405020304" pitchFamily="18" charset="0"/>
            </a:endParaRPr>
          </a:p>
        </p:txBody>
      </p:sp>
      <p:sp>
        <p:nvSpPr>
          <p:cNvPr id="34" name="向下箭號 33">
            <a:extLst>
              <a:ext uri="{FF2B5EF4-FFF2-40B4-BE49-F238E27FC236}">
                <a16:creationId xmlns:a16="http://schemas.microsoft.com/office/drawing/2014/main" id="{9EBBDC07-90F2-D841-BEAE-041CA318C99A}"/>
              </a:ext>
            </a:extLst>
          </p:cNvPr>
          <p:cNvSpPr/>
          <p:nvPr/>
        </p:nvSpPr>
        <p:spPr>
          <a:xfrm>
            <a:off x="1757875" y="4919967"/>
            <a:ext cx="464109" cy="641439"/>
          </a:xfrm>
          <a:prstGeom prst="downArrow">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latin typeface="Times New Roman" panose="02020603050405020304" pitchFamily="18" charset="0"/>
              <a:cs typeface="Times New Roman" panose="02020603050405020304" pitchFamily="18" charset="0"/>
            </a:endParaRPr>
          </a:p>
        </p:txBody>
      </p:sp>
      <p:sp>
        <p:nvSpPr>
          <p:cNvPr id="35" name="向下箭號 34">
            <a:extLst>
              <a:ext uri="{FF2B5EF4-FFF2-40B4-BE49-F238E27FC236}">
                <a16:creationId xmlns:a16="http://schemas.microsoft.com/office/drawing/2014/main" id="{4F6AA834-B1DA-834D-B724-E2D00333B0A9}"/>
              </a:ext>
            </a:extLst>
          </p:cNvPr>
          <p:cNvSpPr/>
          <p:nvPr/>
        </p:nvSpPr>
        <p:spPr>
          <a:xfrm rot="5400000">
            <a:off x="3267203" y="3958756"/>
            <a:ext cx="464109" cy="576765"/>
          </a:xfrm>
          <a:prstGeom prst="downArrow">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latin typeface="Times New Roman" panose="02020603050405020304" pitchFamily="18" charset="0"/>
              <a:cs typeface="Times New Roman" panose="02020603050405020304" pitchFamily="18" charset="0"/>
            </a:endParaRPr>
          </a:p>
        </p:txBody>
      </p:sp>
      <p:sp>
        <p:nvSpPr>
          <p:cNvPr id="37" name="向下箭號 36">
            <a:extLst>
              <a:ext uri="{FF2B5EF4-FFF2-40B4-BE49-F238E27FC236}">
                <a16:creationId xmlns:a16="http://schemas.microsoft.com/office/drawing/2014/main" id="{F88BE4DA-F987-3449-999F-CD24702C8012}"/>
              </a:ext>
            </a:extLst>
          </p:cNvPr>
          <p:cNvSpPr/>
          <p:nvPr/>
        </p:nvSpPr>
        <p:spPr>
          <a:xfrm>
            <a:off x="9650669" y="2569799"/>
            <a:ext cx="464109" cy="708064"/>
          </a:xfrm>
          <a:prstGeom prst="downArrow">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latin typeface="Times New Roman" panose="02020603050405020304" pitchFamily="18" charset="0"/>
              <a:cs typeface="Times New Roman" panose="02020603050405020304" pitchFamily="18" charset="0"/>
            </a:endParaRPr>
          </a:p>
        </p:txBody>
      </p:sp>
      <p:sp>
        <p:nvSpPr>
          <p:cNvPr id="38" name="向下箭號 37">
            <a:extLst>
              <a:ext uri="{FF2B5EF4-FFF2-40B4-BE49-F238E27FC236}">
                <a16:creationId xmlns:a16="http://schemas.microsoft.com/office/drawing/2014/main" id="{B0CFA966-66D0-9945-94C0-03BCAFDE8BCF}"/>
              </a:ext>
            </a:extLst>
          </p:cNvPr>
          <p:cNvSpPr/>
          <p:nvPr/>
        </p:nvSpPr>
        <p:spPr>
          <a:xfrm rot="5400000">
            <a:off x="7903391" y="3899936"/>
            <a:ext cx="464109" cy="447542"/>
          </a:xfrm>
          <a:prstGeom prst="downArrow">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latin typeface="Times New Roman" panose="02020603050405020304" pitchFamily="18" charset="0"/>
              <a:cs typeface="Times New Roman" panose="02020603050405020304" pitchFamily="18" charset="0"/>
            </a:endParaRPr>
          </a:p>
        </p:txBody>
      </p:sp>
      <p:sp>
        <p:nvSpPr>
          <p:cNvPr id="63" name="流程圖: 替代程序 15">
            <a:extLst>
              <a:ext uri="{FF2B5EF4-FFF2-40B4-BE49-F238E27FC236}">
                <a16:creationId xmlns:a16="http://schemas.microsoft.com/office/drawing/2014/main" id="{A0A8B6B3-B98A-214B-9CAC-4F6E1AE0B026}"/>
              </a:ext>
            </a:extLst>
          </p:cNvPr>
          <p:cNvSpPr/>
          <p:nvPr/>
        </p:nvSpPr>
        <p:spPr>
          <a:xfrm>
            <a:off x="7911674" y="1438378"/>
            <a:ext cx="3500728" cy="1126117"/>
          </a:xfrm>
          <a:prstGeom prst="flowChartAlternateProcess">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hangingPunct="0">
              <a:spcAft>
                <a:spcPts val="0"/>
              </a:spcAft>
            </a:pPr>
            <a:r>
              <a:rPr lang="en-US" altLang="zh-TW" sz="2200" kern="100" dirty="0">
                <a:latin typeface="Times New Roman" panose="02020603050405020304" pitchFamily="18" charset="0"/>
                <a:ea typeface="標楷體" panose="02010601000101010101" pitchFamily="2" charset="-120"/>
                <a:cs typeface="Times New Roman" panose="02020603050405020304" pitchFamily="18" charset="0"/>
              </a:rPr>
              <a:t>Data Preprocessing</a:t>
            </a:r>
            <a:endParaRPr lang="zh-TW" altLang="zh-TW" sz="2200" kern="100" dirty="0">
              <a:latin typeface="Times New Roman" panose="02020603050405020304" pitchFamily="18" charset="0"/>
              <a:ea typeface="標楷體" panose="02010601000101010101" pitchFamily="2" charset="-120"/>
              <a:cs typeface="Times New Roman" panose="02020603050405020304" pitchFamily="18" charset="0"/>
            </a:endParaRPr>
          </a:p>
        </p:txBody>
      </p:sp>
      <p:grpSp>
        <p:nvGrpSpPr>
          <p:cNvPr id="64" name="群組 63">
            <a:extLst>
              <a:ext uri="{FF2B5EF4-FFF2-40B4-BE49-F238E27FC236}">
                <a16:creationId xmlns:a16="http://schemas.microsoft.com/office/drawing/2014/main" id="{C66B698E-954B-8645-99D1-9C7025F0F0C7}"/>
              </a:ext>
            </a:extLst>
          </p:cNvPr>
          <p:cNvGrpSpPr/>
          <p:nvPr/>
        </p:nvGrpSpPr>
        <p:grpSpPr>
          <a:xfrm>
            <a:off x="7453498" y="26803"/>
            <a:ext cx="4738502" cy="872280"/>
            <a:chOff x="7453498" y="26803"/>
            <a:chExt cx="4738502" cy="872280"/>
          </a:xfrm>
        </p:grpSpPr>
        <p:grpSp>
          <p:nvGrpSpPr>
            <p:cNvPr id="65" name="群組 64">
              <a:extLst>
                <a:ext uri="{FF2B5EF4-FFF2-40B4-BE49-F238E27FC236}">
                  <a16:creationId xmlns:a16="http://schemas.microsoft.com/office/drawing/2014/main" id="{2517015E-A2C1-8B4E-9A25-5A4CF2A7DB81}"/>
                </a:ext>
              </a:extLst>
            </p:cNvPr>
            <p:cNvGrpSpPr/>
            <p:nvPr/>
          </p:nvGrpSpPr>
          <p:grpSpPr>
            <a:xfrm>
              <a:off x="7453498" y="26803"/>
              <a:ext cx="4738502" cy="872280"/>
              <a:chOff x="7453498" y="26803"/>
              <a:chExt cx="4738502" cy="872280"/>
            </a:xfrm>
          </p:grpSpPr>
          <p:sp>
            <p:nvSpPr>
              <p:cNvPr id="72" name="圆角矩形 3">
                <a:extLst>
                  <a:ext uri="{FF2B5EF4-FFF2-40B4-BE49-F238E27FC236}">
                    <a16:creationId xmlns:a16="http://schemas.microsoft.com/office/drawing/2014/main" id="{0CFE1E85-1FCE-8146-A9D4-449BEB4A896F}"/>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73" name="圆角矩形 6">
                <a:extLst>
                  <a:ext uri="{FF2B5EF4-FFF2-40B4-BE49-F238E27FC236}">
                    <a16:creationId xmlns:a16="http://schemas.microsoft.com/office/drawing/2014/main" id="{F9C713D2-A556-4542-83D7-58A4582B8A30}"/>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74" name="圆角矩形 8">
                <a:extLst>
                  <a:ext uri="{FF2B5EF4-FFF2-40B4-BE49-F238E27FC236}">
                    <a16:creationId xmlns:a16="http://schemas.microsoft.com/office/drawing/2014/main" id="{3B3DE75D-7A49-604F-83C0-8888D8CC5576}"/>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75" name="圆角矩形 10">
                <a:extLst>
                  <a:ext uri="{FF2B5EF4-FFF2-40B4-BE49-F238E27FC236}">
                    <a16:creationId xmlns:a16="http://schemas.microsoft.com/office/drawing/2014/main" id="{FC033E67-D87D-F84C-89FC-00339416AD71}"/>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76" name="左箭头 4">
                <a:extLst>
                  <a:ext uri="{FF2B5EF4-FFF2-40B4-BE49-F238E27FC236}">
                    <a16:creationId xmlns:a16="http://schemas.microsoft.com/office/drawing/2014/main" id="{ACBC1808-903E-E84A-96FE-89A7C021C88F}"/>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cs typeface="Times New Roman" panose="02020603050405020304" pitchFamily="18" charset="0"/>
                </a:endParaRPr>
              </a:p>
            </p:txBody>
          </p:sp>
          <p:sp>
            <p:nvSpPr>
              <p:cNvPr id="77" name="圆角矩形 1">
                <a:extLst>
                  <a:ext uri="{FF2B5EF4-FFF2-40B4-BE49-F238E27FC236}">
                    <a16:creationId xmlns:a16="http://schemas.microsoft.com/office/drawing/2014/main" id="{CDD57D40-8DCA-EC4D-BBCE-09BA7844D7A5}"/>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78" name="圆角矩形 1">
                <a:extLst>
                  <a:ext uri="{FF2B5EF4-FFF2-40B4-BE49-F238E27FC236}">
                    <a16:creationId xmlns:a16="http://schemas.microsoft.com/office/drawing/2014/main" id="{2F670093-20BE-6A47-ABC2-31C4858C08E5}"/>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79" name="圆角矩形 1">
                <a:extLst>
                  <a:ext uri="{FF2B5EF4-FFF2-40B4-BE49-F238E27FC236}">
                    <a16:creationId xmlns:a16="http://schemas.microsoft.com/office/drawing/2014/main" id="{A0E8E0C2-F8BE-DE4D-9127-8F6E1A68AD49}"/>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80" name="圆角矩形 1">
                <a:extLst>
                  <a:ext uri="{FF2B5EF4-FFF2-40B4-BE49-F238E27FC236}">
                    <a16:creationId xmlns:a16="http://schemas.microsoft.com/office/drawing/2014/main" id="{0C398228-EF3E-5F40-A622-895F64047FEF}"/>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cs typeface="Times New Roman" panose="02020603050405020304" pitchFamily="18" charset="0"/>
                </a:endParaRPr>
              </a:p>
            </p:txBody>
          </p:sp>
          <p:sp>
            <p:nvSpPr>
              <p:cNvPr id="81" name="圆角矩形 3">
                <a:extLst>
                  <a:ext uri="{FF2B5EF4-FFF2-40B4-BE49-F238E27FC236}">
                    <a16:creationId xmlns:a16="http://schemas.microsoft.com/office/drawing/2014/main" id="{A05EC4DB-2F0C-8443-9633-933B6C2A9A24}"/>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82" name="圆角矩形 1">
                <a:extLst>
                  <a:ext uri="{FF2B5EF4-FFF2-40B4-BE49-F238E27FC236}">
                    <a16:creationId xmlns:a16="http://schemas.microsoft.com/office/drawing/2014/main" id="{01DF3CF2-6C8C-9043-839A-C406216D54B6}"/>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grpSp>
        <p:grpSp>
          <p:nvGrpSpPr>
            <p:cNvPr id="66" name="群組 65">
              <a:extLst>
                <a:ext uri="{FF2B5EF4-FFF2-40B4-BE49-F238E27FC236}">
                  <a16:creationId xmlns:a16="http://schemas.microsoft.com/office/drawing/2014/main" id="{E2AD1E97-0161-7942-8F5C-053B2514177A}"/>
                </a:ext>
              </a:extLst>
            </p:cNvPr>
            <p:cNvGrpSpPr/>
            <p:nvPr/>
          </p:nvGrpSpPr>
          <p:grpSpPr>
            <a:xfrm>
              <a:off x="7756266" y="137835"/>
              <a:ext cx="4199935" cy="739537"/>
              <a:chOff x="7756266" y="-244943"/>
              <a:chExt cx="4199935" cy="739537"/>
            </a:xfrm>
          </p:grpSpPr>
          <p:sp>
            <p:nvSpPr>
              <p:cNvPr id="67" name="TextBox 24">
                <a:extLst>
                  <a:ext uri="{FF2B5EF4-FFF2-40B4-BE49-F238E27FC236}">
                    <a16:creationId xmlns:a16="http://schemas.microsoft.com/office/drawing/2014/main" id="{BA4DC3E2-3A41-9A4B-8BC9-601143D31A03}"/>
                  </a:ext>
                </a:extLst>
              </p:cNvPr>
              <p:cNvSpPr txBox="1"/>
              <p:nvPr/>
            </p:nvSpPr>
            <p:spPr bwMode="auto">
              <a:xfrm>
                <a:off x="7756266" y="-152791"/>
                <a:ext cx="826590" cy="492443"/>
              </a:xfrm>
              <a:prstGeom prst="rect">
                <a:avLst/>
              </a:prstGeom>
              <a:noFill/>
            </p:spPr>
            <p:txBody>
              <a:bodyPr wrap="square">
                <a:spAutoFit/>
              </a:bodyPr>
              <a:lstStyle/>
              <a:p>
                <a:pPr algn="just">
                  <a:lnSpc>
                    <a:spcPct val="130000"/>
                  </a:lnSpc>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緒論</a:t>
                </a:r>
              </a:p>
            </p:txBody>
          </p:sp>
          <p:sp>
            <p:nvSpPr>
              <p:cNvPr id="68" name="TextBox 24">
                <a:extLst>
                  <a:ext uri="{FF2B5EF4-FFF2-40B4-BE49-F238E27FC236}">
                    <a16:creationId xmlns:a16="http://schemas.microsoft.com/office/drawing/2014/main" id="{8A427813-8976-A648-B857-B07A78657986}"/>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文獻</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探討</a:t>
                </a:r>
              </a:p>
            </p:txBody>
          </p:sp>
          <p:sp>
            <p:nvSpPr>
              <p:cNvPr id="69" name="TextBox 24">
                <a:extLst>
                  <a:ext uri="{FF2B5EF4-FFF2-40B4-BE49-F238E27FC236}">
                    <a16:creationId xmlns:a16="http://schemas.microsoft.com/office/drawing/2014/main" id="{FFB8D118-7B4F-8F49-A7FF-8FC3DB453DCD}"/>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b="1"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b="1"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b="1"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CN" sz="2000" b="1"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0" name="TextBox 24">
                <a:extLst>
                  <a:ext uri="{FF2B5EF4-FFF2-40B4-BE49-F238E27FC236}">
                    <a16:creationId xmlns:a16="http://schemas.microsoft.com/office/drawing/2014/main" id="{19ABDE93-DC2D-B34F-9252-403C183DAC00}"/>
                  </a:ext>
                </a:extLst>
              </p:cNvPr>
              <p:cNvSpPr txBox="1"/>
              <p:nvPr/>
            </p:nvSpPr>
            <p:spPr bwMode="auto">
              <a:xfrm>
                <a:off x="10104638" y="-233390"/>
                <a:ext cx="936261"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實證</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1" name="TextBox 24">
                <a:extLst>
                  <a:ext uri="{FF2B5EF4-FFF2-40B4-BE49-F238E27FC236}">
                    <a16:creationId xmlns:a16="http://schemas.microsoft.com/office/drawing/2014/main" id="{03C421B9-3745-D648-ACA4-0EC05F3A7F4A}"/>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結論與</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建議</a:t>
                </a:r>
                <a:endPar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grpSp>
      <p:sp>
        <p:nvSpPr>
          <p:cNvPr id="44" name="流程圖: 替代程序 17">
            <a:extLst>
              <a:ext uri="{FF2B5EF4-FFF2-40B4-BE49-F238E27FC236}">
                <a16:creationId xmlns:a16="http://schemas.microsoft.com/office/drawing/2014/main" id="{0DD581E2-978A-7449-86A0-14368730D757}"/>
              </a:ext>
            </a:extLst>
          </p:cNvPr>
          <p:cNvSpPr/>
          <p:nvPr/>
        </p:nvSpPr>
        <p:spPr>
          <a:xfrm>
            <a:off x="5023883" y="1449358"/>
            <a:ext cx="1895458" cy="1115137"/>
          </a:xfrm>
          <a:prstGeom prst="flowChartAlternateProcess">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27000" algn="ctr" hangingPunct="0">
              <a:lnSpc>
                <a:spcPct val="150000"/>
              </a:lnSpc>
              <a:spcAft>
                <a:spcPts val="0"/>
              </a:spcAft>
            </a:pPr>
            <a:r>
              <a:rPr lang="en-US" altLang="zh-TW" sz="2200" kern="100" dirty="0">
                <a:latin typeface="Times New Roman" panose="02020603050405020304" pitchFamily="18" charset="0"/>
                <a:ea typeface="標楷體" panose="02010601000101010101" pitchFamily="2" charset="-120"/>
                <a:cs typeface="Times New Roman" panose="02020603050405020304" pitchFamily="18" charset="0"/>
              </a:rPr>
              <a:t>Raw Data</a:t>
            </a:r>
            <a:endParaRPr lang="zh-TW" altLang="zh-TW" sz="2200" kern="100" dirty="0">
              <a:latin typeface="Times New Roman" panose="02020603050405020304" pitchFamily="18" charset="0"/>
              <a:ea typeface="標楷體" panose="02010601000101010101" pitchFamily="2" charset="-120"/>
              <a:cs typeface="Times New Roman" panose="02020603050405020304" pitchFamily="18" charset="0"/>
            </a:endParaRPr>
          </a:p>
        </p:txBody>
      </p:sp>
      <p:sp>
        <p:nvSpPr>
          <p:cNvPr id="3" name="圓角矩形 2">
            <a:extLst>
              <a:ext uri="{FF2B5EF4-FFF2-40B4-BE49-F238E27FC236}">
                <a16:creationId xmlns:a16="http://schemas.microsoft.com/office/drawing/2014/main" id="{D841E07A-E13E-0E4C-97B9-7D95D5FB3603}"/>
              </a:ext>
            </a:extLst>
          </p:cNvPr>
          <p:cNvSpPr/>
          <p:nvPr/>
        </p:nvSpPr>
        <p:spPr>
          <a:xfrm>
            <a:off x="291201" y="1449358"/>
            <a:ext cx="3783945" cy="111513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6" name="圓角矩形 45">
            <a:extLst>
              <a:ext uri="{FF2B5EF4-FFF2-40B4-BE49-F238E27FC236}">
                <a16:creationId xmlns:a16="http://schemas.microsoft.com/office/drawing/2014/main" id="{85B9142C-1C6C-2D4D-A47E-284D8DA56BA2}"/>
              </a:ext>
            </a:extLst>
          </p:cNvPr>
          <p:cNvSpPr/>
          <p:nvPr/>
        </p:nvSpPr>
        <p:spPr>
          <a:xfrm>
            <a:off x="5023883" y="1458252"/>
            <a:ext cx="1895458" cy="111513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7" name="圓角矩形 46">
            <a:extLst>
              <a:ext uri="{FF2B5EF4-FFF2-40B4-BE49-F238E27FC236}">
                <a16:creationId xmlns:a16="http://schemas.microsoft.com/office/drawing/2014/main" id="{BD2D7976-CA8C-C747-AE6C-52D6562B3505}"/>
              </a:ext>
            </a:extLst>
          </p:cNvPr>
          <p:cNvSpPr/>
          <p:nvPr/>
        </p:nvSpPr>
        <p:spPr>
          <a:xfrm>
            <a:off x="7913359" y="1460089"/>
            <a:ext cx="3499043" cy="111513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8" name="圓角矩形 47">
            <a:extLst>
              <a:ext uri="{FF2B5EF4-FFF2-40B4-BE49-F238E27FC236}">
                <a16:creationId xmlns:a16="http://schemas.microsoft.com/office/drawing/2014/main" id="{91E0F58A-6A1A-344F-A84A-709BD3E70B4D}"/>
              </a:ext>
            </a:extLst>
          </p:cNvPr>
          <p:cNvSpPr/>
          <p:nvPr/>
        </p:nvSpPr>
        <p:spPr>
          <a:xfrm>
            <a:off x="8383260" y="3288119"/>
            <a:ext cx="3056464" cy="16182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9" name="圓角矩形 48">
            <a:extLst>
              <a:ext uri="{FF2B5EF4-FFF2-40B4-BE49-F238E27FC236}">
                <a16:creationId xmlns:a16="http://schemas.microsoft.com/office/drawing/2014/main" id="{601CEF08-3599-404B-8FAD-5EA5528A25FE}"/>
              </a:ext>
            </a:extLst>
          </p:cNvPr>
          <p:cNvSpPr/>
          <p:nvPr/>
        </p:nvSpPr>
        <p:spPr>
          <a:xfrm>
            <a:off x="3834776" y="3286740"/>
            <a:ext cx="4061107" cy="16182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0" name="圓角矩形 49">
            <a:extLst>
              <a:ext uri="{FF2B5EF4-FFF2-40B4-BE49-F238E27FC236}">
                <a16:creationId xmlns:a16="http://schemas.microsoft.com/office/drawing/2014/main" id="{C4CAD0DF-D42E-8A4E-B825-A65F8E67DBF2}"/>
              </a:ext>
            </a:extLst>
          </p:cNvPr>
          <p:cNvSpPr/>
          <p:nvPr/>
        </p:nvSpPr>
        <p:spPr>
          <a:xfrm>
            <a:off x="793213" y="3284592"/>
            <a:ext cx="2401871" cy="16182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1" name="圓角矩形 50">
            <a:extLst>
              <a:ext uri="{FF2B5EF4-FFF2-40B4-BE49-F238E27FC236}">
                <a16:creationId xmlns:a16="http://schemas.microsoft.com/office/drawing/2014/main" id="{7BA29748-F481-B74B-9377-F5B316E5A364}"/>
              </a:ext>
            </a:extLst>
          </p:cNvPr>
          <p:cNvSpPr/>
          <p:nvPr/>
        </p:nvSpPr>
        <p:spPr>
          <a:xfrm>
            <a:off x="997393" y="5561406"/>
            <a:ext cx="1982184" cy="91612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518915964"/>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3" presetClass="entr" presetSubtype="1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blinds(horizontal)">
                                      <p:cBhvr>
                                        <p:cTn id="15" dur="500"/>
                                        <p:tgtEl>
                                          <p:spTgt spid="4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1" nodeType="clickEffect">
                                  <p:stCondLst>
                                    <p:cond delay="0"/>
                                  </p:stCondLst>
                                  <p:childTnLst>
                                    <p:animEffect transition="out" filter="blinds(horizontal)">
                                      <p:cBhvr>
                                        <p:cTn id="19" dur="500"/>
                                        <p:tgtEl>
                                          <p:spTgt spid="46"/>
                                        </p:tgtEl>
                                      </p:cBhvr>
                                    </p:animEffect>
                                    <p:set>
                                      <p:cBhvr>
                                        <p:cTn id="20" dur="1" fill="hold">
                                          <p:stCondLst>
                                            <p:cond delay="499"/>
                                          </p:stCondLst>
                                        </p:cTn>
                                        <p:tgtEl>
                                          <p:spTgt spid="46"/>
                                        </p:tgtEl>
                                        <p:attrNameLst>
                                          <p:attrName>style.visibility</p:attrName>
                                        </p:attrNameLst>
                                      </p:cBhvr>
                                      <p:to>
                                        <p:strVal val="hidden"/>
                                      </p:to>
                                    </p:set>
                                  </p:childTnLst>
                                </p:cTn>
                              </p:par>
                              <p:par>
                                <p:cTn id="21" presetID="3" presetClass="entr" presetSubtype="1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blinds(horizontal)">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grpId="1" nodeType="clickEffect">
                                  <p:stCondLst>
                                    <p:cond delay="0"/>
                                  </p:stCondLst>
                                  <p:childTnLst>
                                    <p:animEffect transition="out" filter="blinds(horizontal)">
                                      <p:cBhvr>
                                        <p:cTn id="27" dur="500"/>
                                        <p:tgtEl>
                                          <p:spTgt spid="47"/>
                                        </p:tgtEl>
                                      </p:cBhvr>
                                    </p:animEffect>
                                    <p:set>
                                      <p:cBhvr>
                                        <p:cTn id="28" dur="1" fill="hold">
                                          <p:stCondLst>
                                            <p:cond delay="499"/>
                                          </p:stCondLst>
                                        </p:cTn>
                                        <p:tgtEl>
                                          <p:spTgt spid="47"/>
                                        </p:tgtEl>
                                        <p:attrNameLst>
                                          <p:attrName>style.visibility</p:attrName>
                                        </p:attrNameLst>
                                      </p:cBhvr>
                                      <p:to>
                                        <p:strVal val="hidden"/>
                                      </p:to>
                                    </p:set>
                                  </p:childTnLst>
                                </p:cTn>
                              </p:par>
                              <p:par>
                                <p:cTn id="29" presetID="3" presetClass="entr" presetSubtype="1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blinds(horizontal)">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grpId="1" nodeType="clickEffect">
                                  <p:stCondLst>
                                    <p:cond delay="0"/>
                                  </p:stCondLst>
                                  <p:childTnLst>
                                    <p:animEffect transition="out" filter="blinds(horizontal)">
                                      <p:cBhvr>
                                        <p:cTn id="35" dur="500"/>
                                        <p:tgtEl>
                                          <p:spTgt spid="48"/>
                                        </p:tgtEl>
                                      </p:cBhvr>
                                    </p:animEffect>
                                    <p:set>
                                      <p:cBhvr>
                                        <p:cTn id="36" dur="1" fill="hold">
                                          <p:stCondLst>
                                            <p:cond delay="499"/>
                                          </p:stCondLst>
                                        </p:cTn>
                                        <p:tgtEl>
                                          <p:spTgt spid="48"/>
                                        </p:tgtEl>
                                        <p:attrNameLst>
                                          <p:attrName>style.visibility</p:attrName>
                                        </p:attrNameLst>
                                      </p:cBhvr>
                                      <p:to>
                                        <p:strVal val="hidden"/>
                                      </p:to>
                                    </p:set>
                                  </p:childTnLst>
                                </p:cTn>
                              </p:par>
                              <p:par>
                                <p:cTn id="37" presetID="3" presetClass="entr" presetSubtype="1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blinds(horizontal)">
                                      <p:cBhvr>
                                        <p:cTn id="39" dur="5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xit" presetSubtype="10" fill="hold" grpId="1" nodeType="clickEffect">
                                  <p:stCondLst>
                                    <p:cond delay="0"/>
                                  </p:stCondLst>
                                  <p:childTnLst>
                                    <p:animEffect transition="out" filter="blinds(horizontal)">
                                      <p:cBhvr>
                                        <p:cTn id="43" dur="500"/>
                                        <p:tgtEl>
                                          <p:spTgt spid="49"/>
                                        </p:tgtEl>
                                      </p:cBhvr>
                                    </p:animEffect>
                                    <p:set>
                                      <p:cBhvr>
                                        <p:cTn id="44" dur="1" fill="hold">
                                          <p:stCondLst>
                                            <p:cond delay="499"/>
                                          </p:stCondLst>
                                        </p:cTn>
                                        <p:tgtEl>
                                          <p:spTgt spid="49"/>
                                        </p:tgtEl>
                                        <p:attrNameLst>
                                          <p:attrName>style.visibility</p:attrName>
                                        </p:attrNameLst>
                                      </p:cBhvr>
                                      <p:to>
                                        <p:strVal val="hidden"/>
                                      </p:to>
                                    </p:set>
                                  </p:childTnLst>
                                </p:cTn>
                              </p:par>
                              <p:par>
                                <p:cTn id="45" presetID="3" presetClass="entr" presetSubtype="1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blinds(horizontal)">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grpId="1" nodeType="clickEffect">
                                  <p:stCondLst>
                                    <p:cond delay="0"/>
                                  </p:stCondLst>
                                  <p:childTnLst>
                                    <p:animEffect transition="out" filter="blinds(horizontal)">
                                      <p:cBhvr>
                                        <p:cTn id="51" dur="500"/>
                                        <p:tgtEl>
                                          <p:spTgt spid="50"/>
                                        </p:tgtEl>
                                      </p:cBhvr>
                                    </p:animEffect>
                                    <p:set>
                                      <p:cBhvr>
                                        <p:cTn id="52" dur="1" fill="hold">
                                          <p:stCondLst>
                                            <p:cond delay="499"/>
                                          </p:stCondLst>
                                        </p:cTn>
                                        <p:tgtEl>
                                          <p:spTgt spid="50"/>
                                        </p:tgtEl>
                                        <p:attrNameLst>
                                          <p:attrName>style.visibility</p:attrName>
                                        </p:attrNameLst>
                                      </p:cBhvr>
                                      <p:to>
                                        <p:strVal val="hidden"/>
                                      </p:to>
                                    </p:set>
                                  </p:childTnLst>
                                </p:cTn>
                              </p:par>
                              <p:par>
                                <p:cTn id="53" presetID="3" presetClass="entr" presetSubtype="1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blinds(horizontal)">
                                      <p:cBhvr>
                                        <p:cTn id="5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圖片 28">
            <a:extLst>
              <a:ext uri="{FF2B5EF4-FFF2-40B4-BE49-F238E27FC236}">
                <a16:creationId xmlns:a16="http://schemas.microsoft.com/office/drawing/2014/main" id="{F93CCDB2-868C-7D49-9293-5799094C8441}"/>
              </a:ext>
            </a:extLst>
          </p:cNvPr>
          <p:cNvPicPr>
            <a:picLocks noChangeAspect="1"/>
          </p:cNvPicPr>
          <p:nvPr/>
        </p:nvPicPr>
        <p:blipFill>
          <a:blip r:embed="rId3"/>
          <a:stretch>
            <a:fillRect/>
          </a:stretch>
        </p:blipFill>
        <p:spPr>
          <a:xfrm>
            <a:off x="0" y="0"/>
            <a:ext cx="12192000" cy="6858000"/>
          </a:xfrm>
          <a:prstGeom prst="rect">
            <a:avLst/>
          </a:prstGeom>
        </p:spPr>
      </p:pic>
      <p:graphicFrame>
        <p:nvGraphicFramePr>
          <p:cNvPr id="142" name="图表 141">
            <a:extLst>
              <a:ext uri="{FF2B5EF4-FFF2-40B4-BE49-F238E27FC236}">
                <a16:creationId xmlns:a16="http://schemas.microsoft.com/office/drawing/2014/main" id="{5A79128A-1190-44D8-A9F2-96FAB80A6A48}"/>
              </a:ext>
            </a:extLst>
          </p:cNvPr>
          <p:cNvGraphicFramePr/>
          <p:nvPr>
            <p:extLst/>
          </p:nvPr>
        </p:nvGraphicFramePr>
        <p:xfrm>
          <a:off x="4337879" y="1609095"/>
          <a:ext cx="3516243" cy="3616207"/>
        </p:xfrm>
        <a:graphic>
          <a:graphicData uri="http://schemas.openxmlformats.org/drawingml/2006/chart">
            <c:chart xmlns:c="http://schemas.openxmlformats.org/drawingml/2006/chart" xmlns:r="http://schemas.openxmlformats.org/officeDocument/2006/relationships" r:id="rId4"/>
          </a:graphicData>
        </a:graphic>
      </p:graphicFrame>
      <p:grpSp>
        <p:nvGrpSpPr>
          <p:cNvPr id="143" name="组合 19">
            <a:extLst>
              <a:ext uri="{FF2B5EF4-FFF2-40B4-BE49-F238E27FC236}">
                <a16:creationId xmlns:a16="http://schemas.microsoft.com/office/drawing/2014/main" id="{BF3E7501-A3B0-4056-9049-F1DEF4C7D9DC}"/>
              </a:ext>
            </a:extLst>
          </p:cNvPr>
          <p:cNvGrpSpPr/>
          <p:nvPr/>
        </p:nvGrpSpPr>
        <p:grpSpPr>
          <a:xfrm>
            <a:off x="4590020" y="2193819"/>
            <a:ext cx="3770856" cy="3772020"/>
            <a:chOff x="3491329" y="1261482"/>
            <a:chExt cx="3006725" cy="3006726"/>
          </a:xfrm>
        </p:grpSpPr>
        <p:grpSp>
          <p:nvGrpSpPr>
            <p:cNvPr id="144" name="组合 20">
              <a:extLst>
                <a:ext uri="{FF2B5EF4-FFF2-40B4-BE49-F238E27FC236}">
                  <a16:creationId xmlns:a16="http://schemas.microsoft.com/office/drawing/2014/main" id="{54E39CE9-6E2E-4F98-8137-D1BAB8C8C371}"/>
                </a:ext>
              </a:extLst>
            </p:cNvPr>
            <p:cNvGrpSpPr/>
            <p:nvPr/>
          </p:nvGrpSpPr>
          <p:grpSpPr>
            <a:xfrm rot="900000">
              <a:off x="3491329" y="1261482"/>
              <a:ext cx="3006725" cy="3006726"/>
              <a:chOff x="3491329" y="1261482"/>
              <a:chExt cx="3006725" cy="3006726"/>
            </a:xfrm>
          </p:grpSpPr>
          <p:grpSp>
            <p:nvGrpSpPr>
              <p:cNvPr id="146" name="组合 22">
                <a:extLst>
                  <a:ext uri="{FF2B5EF4-FFF2-40B4-BE49-F238E27FC236}">
                    <a16:creationId xmlns:a16="http://schemas.microsoft.com/office/drawing/2014/main" id="{CC208D3D-D55F-4B9D-A612-07F774314012}"/>
                  </a:ext>
                </a:extLst>
              </p:cNvPr>
              <p:cNvGrpSpPr/>
              <p:nvPr/>
            </p:nvGrpSpPr>
            <p:grpSpPr>
              <a:xfrm>
                <a:off x="5015329" y="2787070"/>
                <a:ext cx="1482725" cy="1481138"/>
                <a:chOff x="4549776" y="2547938"/>
                <a:chExt cx="1482725" cy="1481138"/>
              </a:xfrm>
            </p:grpSpPr>
            <p:sp>
              <p:nvSpPr>
                <p:cNvPr id="148" name="Freeform 5">
                  <a:extLst>
                    <a:ext uri="{FF2B5EF4-FFF2-40B4-BE49-F238E27FC236}">
                      <a16:creationId xmlns:a16="http://schemas.microsoft.com/office/drawing/2014/main" id="{02ACC27A-58DF-4AE9-8562-577B39A86E78}"/>
                    </a:ext>
                  </a:extLst>
                </p:cNvPr>
                <p:cNvSpPr/>
                <p:nvPr/>
              </p:nvSpPr>
              <p:spPr bwMode="auto">
                <a:xfrm>
                  <a:off x="4735513" y="2732088"/>
                  <a:ext cx="538163" cy="538163"/>
                </a:xfrm>
                <a:custGeom>
                  <a:avLst/>
                  <a:gdLst>
                    <a:gd name="T0" fmla="*/ 339 w 339"/>
                    <a:gd name="T1" fmla="*/ 270 h 339"/>
                    <a:gd name="T2" fmla="*/ 270 w 339"/>
                    <a:gd name="T3" fmla="*/ 339 h 339"/>
                    <a:gd name="T4" fmla="*/ 0 w 339"/>
                    <a:gd name="T5" fmla="*/ 71 h 339"/>
                    <a:gd name="T6" fmla="*/ 70 w 339"/>
                    <a:gd name="T7" fmla="*/ 0 h 339"/>
                    <a:gd name="T8" fmla="*/ 339 w 339"/>
                    <a:gd name="T9" fmla="*/ 270 h 339"/>
                  </a:gdLst>
                  <a:ahLst/>
                  <a:cxnLst>
                    <a:cxn ang="0">
                      <a:pos x="T0" y="T1"/>
                    </a:cxn>
                    <a:cxn ang="0">
                      <a:pos x="T2" y="T3"/>
                    </a:cxn>
                    <a:cxn ang="0">
                      <a:pos x="T4" y="T5"/>
                    </a:cxn>
                    <a:cxn ang="0">
                      <a:pos x="T6" y="T7"/>
                    </a:cxn>
                    <a:cxn ang="0">
                      <a:pos x="T8" y="T9"/>
                    </a:cxn>
                  </a:cxnLst>
                  <a:rect l="0" t="0" r="r" b="b"/>
                  <a:pathLst>
                    <a:path w="339" h="339">
                      <a:moveTo>
                        <a:pt x="339" y="270"/>
                      </a:moveTo>
                      <a:lnTo>
                        <a:pt x="270" y="339"/>
                      </a:lnTo>
                      <a:lnTo>
                        <a:pt x="0" y="71"/>
                      </a:lnTo>
                      <a:lnTo>
                        <a:pt x="70" y="0"/>
                      </a:lnTo>
                      <a:lnTo>
                        <a:pt x="339" y="27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defRPr/>
                  </a:pPr>
                  <a:endParaRPr lang="zh-CN" altLang="en-US" sz="240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sp>
              <p:nvSpPr>
                <p:cNvPr id="149" name="Freeform 6">
                  <a:extLst>
                    <a:ext uri="{FF2B5EF4-FFF2-40B4-BE49-F238E27FC236}">
                      <a16:creationId xmlns:a16="http://schemas.microsoft.com/office/drawing/2014/main" id="{6B41B4E2-55EA-4C07-BE71-EC5FF709C651}"/>
                    </a:ext>
                  </a:extLst>
                </p:cNvPr>
                <p:cNvSpPr/>
                <p:nvPr/>
              </p:nvSpPr>
              <p:spPr bwMode="auto">
                <a:xfrm>
                  <a:off x="4549776" y="2547938"/>
                  <a:ext cx="388938" cy="388938"/>
                </a:xfrm>
                <a:custGeom>
                  <a:avLst/>
                  <a:gdLst>
                    <a:gd name="T0" fmla="*/ 188 w 197"/>
                    <a:gd name="T1" fmla="*/ 77 h 197"/>
                    <a:gd name="T2" fmla="*/ 188 w 197"/>
                    <a:gd name="T3" fmla="*/ 111 h 197"/>
                    <a:gd name="T4" fmla="*/ 112 w 197"/>
                    <a:gd name="T5" fmla="*/ 187 h 197"/>
                    <a:gd name="T6" fmla="*/ 78 w 197"/>
                    <a:gd name="T7" fmla="*/ 187 h 197"/>
                    <a:gd name="T8" fmla="*/ 10 w 197"/>
                    <a:gd name="T9" fmla="*/ 120 h 197"/>
                    <a:gd name="T10" fmla="*/ 10 w 197"/>
                    <a:gd name="T11" fmla="*/ 86 h 197"/>
                    <a:gd name="T12" fmla="*/ 86 w 197"/>
                    <a:gd name="T13" fmla="*/ 9 h 197"/>
                    <a:gd name="T14" fmla="*/ 120 w 197"/>
                    <a:gd name="T15" fmla="*/ 9 h 197"/>
                    <a:gd name="T16" fmla="*/ 188 w 197"/>
                    <a:gd name="T17" fmla="*/ 7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97">
                      <a:moveTo>
                        <a:pt x="188" y="77"/>
                      </a:moveTo>
                      <a:cubicBezTo>
                        <a:pt x="197" y="87"/>
                        <a:pt x="197" y="102"/>
                        <a:pt x="188" y="111"/>
                      </a:cubicBezTo>
                      <a:cubicBezTo>
                        <a:pt x="112" y="187"/>
                        <a:pt x="112" y="187"/>
                        <a:pt x="112" y="187"/>
                      </a:cubicBezTo>
                      <a:cubicBezTo>
                        <a:pt x="102" y="197"/>
                        <a:pt x="87" y="197"/>
                        <a:pt x="78" y="187"/>
                      </a:cubicBezTo>
                      <a:cubicBezTo>
                        <a:pt x="10" y="120"/>
                        <a:pt x="10" y="120"/>
                        <a:pt x="10" y="120"/>
                      </a:cubicBezTo>
                      <a:cubicBezTo>
                        <a:pt x="0" y="110"/>
                        <a:pt x="0" y="95"/>
                        <a:pt x="10" y="86"/>
                      </a:cubicBezTo>
                      <a:cubicBezTo>
                        <a:pt x="86" y="9"/>
                        <a:pt x="86" y="9"/>
                        <a:pt x="86" y="9"/>
                      </a:cubicBezTo>
                      <a:cubicBezTo>
                        <a:pt x="95" y="0"/>
                        <a:pt x="111" y="0"/>
                        <a:pt x="120" y="9"/>
                      </a:cubicBezTo>
                      <a:lnTo>
                        <a:pt x="188" y="77"/>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defRPr/>
                  </a:pPr>
                  <a:endParaRPr lang="zh-CN" altLang="en-US" sz="240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sp>
              <p:nvSpPr>
                <p:cNvPr id="150" name="Freeform 7">
                  <a:extLst>
                    <a:ext uri="{FF2B5EF4-FFF2-40B4-BE49-F238E27FC236}">
                      <a16:creationId xmlns:a16="http://schemas.microsoft.com/office/drawing/2014/main" id="{0D39B412-ECF9-4148-9611-C4B20DC9702C}"/>
                    </a:ext>
                  </a:extLst>
                </p:cNvPr>
                <p:cNvSpPr/>
                <p:nvPr/>
              </p:nvSpPr>
              <p:spPr bwMode="auto">
                <a:xfrm>
                  <a:off x="5057776" y="3052763"/>
                  <a:ext cx="974725" cy="976313"/>
                </a:xfrm>
                <a:custGeom>
                  <a:avLst/>
                  <a:gdLst>
                    <a:gd name="T0" fmla="*/ 86 w 494"/>
                    <a:gd name="T1" fmla="*/ 10 h 495"/>
                    <a:gd name="T2" fmla="*/ 41 w 494"/>
                    <a:gd name="T3" fmla="*/ 55 h 495"/>
                    <a:gd name="T4" fmla="*/ 31 w 494"/>
                    <a:gd name="T5" fmla="*/ 64 h 495"/>
                    <a:gd name="T6" fmla="*/ 26 w 494"/>
                    <a:gd name="T7" fmla="*/ 70 h 495"/>
                    <a:gd name="T8" fmla="*/ 9 w 494"/>
                    <a:gd name="T9" fmla="*/ 86 h 495"/>
                    <a:gd name="T10" fmla="*/ 9 w 494"/>
                    <a:gd name="T11" fmla="*/ 120 h 495"/>
                    <a:gd name="T12" fmla="*/ 374 w 494"/>
                    <a:gd name="T13" fmla="*/ 485 h 495"/>
                    <a:gd name="T14" fmla="*/ 408 w 494"/>
                    <a:gd name="T15" fmla="*/ 485 h 495"/>
                    <a:gd name="T16" fmla="*/ 425 w 494"/>
                    <a:gd name="T17" fmla="*/ 469 h 495"/>
                    <a:gd name="T18" fmla="*/ 430 w 494"/>
                    <a:gd name="T19" fmla="*/ 463 h 495"/>
                    <a:gd name="T20" fmla="*/ 440 w 494"/>
                    <a:gd name="T21" fmla="*/ 454 h 495"/>
                    <a:gd name="T22" fmla="*/ 485 w 494"/>
                    <a:gd name="T23" fmla="*/ 409 h 495"/>
                    <a:gd name="T24" fmla="*/ 485 w 494"/>
                    <a:gd name="T25" fmla="*/ 375 h 495"/>
                    <a:gd name="T26" fmla="*/ 119 w 494"/>
                    <a:gd name="T27" fmla="*/ 10 h 495"/>
                    <a:gd name="T28" fmla="*/ 86 w 494"/>
                    <a:gd name="T29" fmla="*/ 1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4" h="495">
                      <a:moveTo>
                        <a:pt x="86" y="10"/>
                      </a:moveTo>
                      <a:cubicBezTo>
                        <a:pt x="41" y="55"/>
                        <a:pt x="41" y="55"/>
                        <a:pt x="41" y="55"/>
                      </a:cubicBezTo>
                      <a:cubicBezTo>
                        <a:pt x="31" y="64"/>
                        <a:pt x="31" y="64"/>
                        <a:pt x="31" y="64"/>
                      </a:cubicBezTo>
                      <a:cubicBezTo>
                        <a:pt x="26" y="70"/>
                        <a:pt x="26" y="70"/>
                        <a:pt x="26" y="70"/>
                      </a:cubicBezTo>
                      <a:cubicBezTo>
                        <a:pt x="9" y="86"/>
                        <a:pt x="9" y="86"/>
                        <a:pt x="9" y="86"/>
                      </a:cubicBezTo>
                      <a:cubicBezTo>
                        <a:pt x="0" y="95"/>
                        <a:pt x="0" y="111"/>
                        <a:pt x="9" y="120"/>
                      </a:cubicBezTo>
                      <a:cubicBezTo>
                        <a:pt x="374" y="485"/>
                        <a:pt x="374" y="485"/>
                        <a:pt x="374" y="485"/>
                      </a:cubicBezTo>
                      <a:cubicBezTo>
                        <a:pt x="384" y="495"/>
                        <a:pt x="399" y="495"/>
                        <a:pt x="408" y="485"/>
                      </a:cubicBezTo>
                      <a:cubicBezTo>
                        <a:pt x="425" y="469"/>
                        <a:pt x="425" y="469"/>
                        <a:pt x="425" y="469"/>
                      </a:cubicBezTo>
                      <a:cubicBezTo>
                        <a:pt x="430" y="463"/>
                        <a:pt x="430" y="463"/>
                        <a:pt x="430" y="463"/>
                      </a:cubicBezTo>
                      <a:cubicBezTo>
                        <a:pt x="440" y="454"/>
                        <a:pt x="440" y="454"/>
                        <a:pt x="440" y="454"/>
                      </a:cubicBezTo>
                      <a:cubicBezTo>
                        <a:pt x="485" y="409"/>
                        <a:pt x="485" y="409"/>
                        <a:pt x="485" y="409"/>
                      </a:cubicBezTo>
                      <a:cubicBezTo>
                        <a:pt x="494" y="399"/>
                        <a:pt x="494" y="384"/>
                        <a:pt x="485" y="375"/>
                      </a:cubicBezTo>
                      <a:cubicBezTo>
                        <a:pt x="119" y="10"/>
                        <a:pt x="119" y="10"/>
                        <a:pt x="119" y="10"/>
                      </a:cubicBezTo>
                      <a:cubicBezTo>
                        <a:pt x="110" y="0"/>
                        <a:pt x="95" y="0"/>
                        <a:pt x="86" y="10"/>
                      </a:cubicBezTo>
                      <a:close/>
                    </a:path>
                  </a:pathLst>
                </a:custGeom>
                <a:solidFill>
                  <a:srgbClr val="76767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defRPr/>
                  </a:pPr>
                  <a:endParaRPr lang="zh-CN" altLang="en-US" sz="240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sp>
              <p:nvSpPr>
                <p:cNvPr id="151" name="Freeform 8">
                  <a:extLst>
                    <a:ext uri="{FF2B5EF4-FFF2-40B4-BE49-F238E27FC236}">
                      <a16:creationId xmlns:a16="http://schemas.microsoft.com/office/drawing/2014/main" id="{ED7D521C-CEDF-4DD5-8A08-4158FA83EBD5}"/>
                    </a:ext>
                  </a:extLst>
                </p:cNvPr>
                <p:cNvSpPr/>
                <p:nvPr/>
              </p:nvSpPr>
              <p:spPr bwMode="auto">
                <a:xfrm>
                  <a:off x="5057776" y="3190875"/>
                  <a:ext cx="838200" cy="838200"/>
                </a:xfrm>
                <a:custGeom>
                  <a:avLst/>
                  <a:gdLst>
                    <a:gd name="T0" fmla="*/ 9 w 425"/>
                    <a:gd name="T1" fmla="*/ 16 h 425"/>
                    <a:gd name="T2" fmla="*/ 9 w 425"/>
                    <a:gd name="T3" fmla="*/ 50 h 425"/>
                    <a:gd name="T4" fmla="*/ 374 w 425"/>
                    <a:gd name="T5" fmla="*/ 415 h 425"/>
                    <a:gd name="T6" fmla="*/ 408 w 425"/>
                    <a:gd name="T7" fmla="*/ 415 h 425"/>
                    <a:gd name="T8" fmla="*/ 425 w 425"/>
                    <a:gd name="T9" fmla="*/ 399 h 425"/>
                    <a:gd name="T10" fmla="*/ 26 w 425"/>
                    <a:gd name="T11" fmla="*/ 0 h 425"/>
                    <a:gd name="T12" fmla="*/ 9 w 425"/>
                    <a:gd name="T13" fmla="*/ 16 h 425"/>
                  </a:gdLst>
                  <a:ahLst/>
                  <a:cxnLst>
                    <a:cxn ang="0">
                      <a:pos x="T0" y="T1"/>
                    </a:cxn>
                    <a:cxn ang="0">
                      <a:pos x="T2" y="T3"/>
                    </a:cxn>
                    <a:cxn ang="0">
                      <a:pos x="T4" y="T5"/>
                    </a:cxn>
                    <a:cxn ang="0">
                      <a:pos x="T6" y="T7"/>
                    </a:cxn>
                    <a:cxn ang="0">
                      <a:pos x="T8" y="T9"/>
                    </a:cxn>
                    <a:cxn ang="0">
                      <a:pos x="T10" y="T11"/>
                    </a:cxn>
                    <a:cxn ang="0">
                      <a:pos x="T12" y="T13"/>
                    </a:cxn>
                  </a:cxnLst>
                  <a:rect l="0" t="0" r="r" b="b"/>
                  <a:pathLst>
                    <a:path w="425" h="425">
                      <a:moveTo>
                        <a:pt x="9" y="16"/>
                      </a:moveTo>
                      <a:cubicBezTo>
                        <a:pt x="0" y="25"/>
                        <a:pt x="0" y="41"/>
                        <a:pt x="9" y="50"/>
                      </a:cubicBezTo>
                      <a:cubicBezTo>
                        <a:pt x="374" y="415"/>
                        <a:pt x="374" y="415"/>
                        <a:pt x="374" y="415"/>
                      </a:cubicBezTo>
                      <a:cubicBezTo>
                        <a:pt x="384" y="425"/>
                        <a:pt x="399" y="425"/>
                        <a:pt x="408" y="415"/>
                      </a:cubicBezTo>
                      <a:cubicBezTo>
                        <a:pt x="425" y="399"/>
                        <a:pt x="425" y="399"/>
                        <a:pt x="425" y="399"/>
                      </a:cubicBezTo>
                      <a:cubicBezTo>
                        <a:pt x="26" y="0"/>
                        <a:pt x="26" y="0"/>
                        <a:pt x="26" y="0"/>
                      </a:cubicBezTo>
                      <a:lnTo>
                        <a:pt x="9" y="16"/>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defRPr/>
                  </a:pPr>
                  <a:endParaRPr lang="zh-CN" altLang="en-US" sz="240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sp>
              <p:nvSpPr>
                <p:cNvPr id="152" name="Freeform 9">
                  <a:extLst>
                    <a:ext uri="{FF2B5EF4-FFF2-40B4-BE49-F238E27FC236}">
                      <a16:creationId xmlns:a16="http://schemas.microsoft.com/office/drawing/2014/main" id="{8F0C01EA-D889-488E-931D-4B20E6EBCAD2}"/>
                    </a:ext>
                  </a:extLst>
                </p:cNvPr>
                <p:cNvSpPr/>
                <p:nvPr/>
              </p:nvSpPr>
              <p:spPr bwMode="auto">
                <a:xfrm>
                  <a:off x="5118101" y="3162300"/>
                  <a:ext cx="806450" cy="804863"/>
                </a:xfrm>
                <a:custGeom>
                  <a:avLst/>
                  <a:gdLst>
                    <a:gd name="T0" fmla="*/ 0 w 508"/>
                    <a:gd name="T1" fmla="*/ 11 h 507"/>
                    <a:gd name="T2" fmla="*/ 496 w 508"/>
                    <a:gd name="T3" fmla="*/ 507 h 507"/>
                    <a:gd name="T4" fmla="*/ 508 w 508"/>
                    <a:gd name="T5" fmla="*/ 496 h 507"/>
                    <a:gd name="T6" fmla="*/ 13 w 508"/>
                    <a:gd name="T7" fmla="*/ 0 h 507"/>
                    <a:gd name="T8" fmla="*/ 0 w 508"/>
                    <a:gd name="T9" fmla="*/ 11 h 507"/>
                  </a:gdLst>
                  <a:ahLst/>
                  <a:cxnLst>
                    <a:cxn ang="0">
                      <a:pos x="T0" y="T1"/>
                    </a:cxn>
                    <a:cxn ang="0">
                      <a:pos x="T2" y="T3"/>
                    </a:cxn>
                    <a:cxn ang="0">
                      <a:pos x="T4" y="T5"/>
                    </a:cxn>
                    <a:cxn ang="0">
                      <a:pos x="T6" y="T7"/>
                    </a:cxn>
                    <a:cxn ang="0">
                      <a:pos x="T8" y="T9"/>
                    </a:cxn>
                  </a:cxnLst>
                  <a:rect l="0" t="0" r="r" b="b"/>
                  <a:pathLst>
                    <a:path w="508" h="507">
                      <a:moveTo>
                        <a:pt x="0" y="11"/>
                      </a:moveTo>
                      <a:lnTo>
                        <a:pt x="496" y="507"/>
                      </a:lnTo>
                      <a:lnTo>
                        <a:pt x="508" y="496"/>
                      </a:lnTo>
                      <a:lnTo>
                        <a:pt x="13" y="0"/>
                      </a:lnTo>
                      <a:lnTo>
                        <a:pt x="0" y="11"/>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defRPr/>
                  </a:pPr>
                  <a:endParaRPr lang="zh-CN" altLang="en-US" sz="240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sp>
              <p:nvSpPr>
                <p:cNvPr id="153" name="Freeform 10">
                  <a:extLst>
                    <a:ext uri="{FF2B5EF4-FFF2-40B4-BE49-F238E27FC236}">
                      <a16:creationId xmlns:a16="http://schemas.microsoft.com/office/drawing/2014/main" id="{F0BE6298-4931-4A79-9866-5F942B0E3E3D}"/>
                    </a:ext>
                  </a:extLst>
                </p:cNvPr>
                <p:cNvSpPr/>
                <p:nvPr/>
              </p:nvSpPr>
              <p:spPr bwMode="auto">
                <a:xfrm>
                  <a:off x="4619626" y="2768600"/>
                  <a:ext cx="182563" cy="168275"/>
                </a:xfrm>
                <a:custGeom>
                  <a:avLst/>
                  <a:gdLst>
                    <a:gd name="T0" fmla="*/ 0 w 93"/>
                    <a:gd name="T1" fmla="*/ 33 h 85"/>
                    <a:gd name="T2" fmla="*/ 43 w 93"/>
                    <a:gd name="T3" fmla="*/ 75 h 85"/>
                    <a:gd name="T4" fmla="*/ 77 w 93"/>
                    <a:gd name="T5" fmla="*/ 75 h 85"/>
                    <a:gd name="T6" fmla="*/ 93 w 93"/>
                    <a:gd name="T7" fmla="*/ 59 h 85"/>
                    <a:gd name="T8" fmla="*/ 34 w 93"/>
                    <a:gd name="T9" fmla="*/ 0 h 85"/>
                    <a:gd name="T10" fmla="*/ 0 w 93"/>
                    <a:gd name="T11" fmla="*/ 33 h 85"/>
                  </a:gdLst>
                  <a:ahLst/>
                  <a:cxnLst>
                    <a:cxn ang="0">
                      <a:pos x="T0" y="T1"/>
                    </a:cxn>
                    <a:cxn ang="0">
                      <a:pos x="T2" y="T3"/>
                    </a:cxn>
                    <a:cxn ang="0">
                      <a:pos x="T4" y="T5"/>
                    </a:cxn>
                    <a:cxn ang="0">
                      <a:pos x="T6" y="T7"/>
                    </a:cxn>
                    <a:cxn ang="0">
                      <a:pos x="T8" y="T9"/>
                    </a:cxn>
                    <a:cxn ang="0">
                      <a:pos x="T10" y="T11"/>
                    </a:cxn>
                  </a:cxnLst>
                  <a:rect l="0" t="0" r="r" b="b"/>
                  <a:pathLst>
                    <a:path w="93" h="85">
                      <a:moveTo>
                        <a:pt x="0" y="33"/>
                      </a:moveTo>
                      <a:cubicBezTo>
                        <a:pt x="43" y="75"/>
                        <a:pt x="43" y="75"/>
                        <a:pt x="43" y="75"/>
                      </a:cubicBezTo>
                      <a:cubicBezTo>
                        <a:pt x="52" y="85"/>
                        <a:pt x="67" y="85"/>
                        <a:pt x="77" y="75"/>
                      </a:cubicBezTo>
                      <a:cubicBezTo>
                        <a:pt x="93" y="59"/>
                        <a:pt x="93" y="59"/>
                        <a:pt x="93" y="59"/>
                      </a:cubicBezTo>
                      <a:cubicBezTo>
                        <a:pt x="34" y="0"/>
                        <a:pt x="34" y="0"/>
                        <a:pt x="34" y="0"/>
                      </a:cubicBezTo>
                      <a:lnTo>
                        <a:pt x="0" y="33"/>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defRPr/>
                  </a:pPr>
                  <a:endParaRPr lang="zh-CN" altLang="en-US" sz="240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sp>
              <p:nvSpPr>
                <p:cNvPr id="154" name="Freeform 11">
                  <a:extLst>
                    <a:ext uri="{FF2B5EF4-FFF2-40B4-BE49-F238E27FC236}">
                      <a16:creationId xmlns:a16="http://schemas.microsoft.com/office/drawing/2014/main" id="{2B1AFD66-145F-4E48-BD60-513BBA184E12}"/>
                    </a:ext>
                  </a:extLst>
                </p:cNvPr>
                <p:cNvSpPr/>
                <p:nvPr/>
              </p:nvSpPr>
              <p:spPr bwMode="auto">
                <a:xfrm>
                  <a:off x="4699001" y="2740025"/>
                  <a:ext cx="133350" cy="133350"/>
                </a:xfrm>
                <a:custGeom>
                  <a:avLst/>
                  <a:gdLst>
                    <a:gd name="T0" fmla="*/ 0 w 84"/>
                    <a:gd name="T1" fmla="*/ 11 h 84"/>
                    <a:gd name="T2" fmla="*/ 73 w 84"/>
                    <a:gd name="T3" fmla="*/ 84 h 84"/>
                    <a:gd name="T4" fmla="*/ 84 w 84"/>
                    <a:gd name="T5" fmla="*/ 73 h 84"/>
                    <a:gd name="T6" fmla="*/ 11 w 84"/>
                    <a:gd name="T7" fmla="*/ 0 h 84"/>
                    <a:gd name="T8" fmla="*/ 0 w 84"/>
                    <a:gd name="T9" fmla="*/ 11 h 84"/>
                  </a:gdLst>
                  <a:ahLst/>
                  <a:cxnLst>
                    <a:cxn ang="0">
                      <a:pos x="T0" y="T1"/>
                    </a:cxn>
                    <a:cxn ang="0">
                      <a:pos x="T2" y="T3"/>
                    </a:cxn>
                    <a:cxn ang="0">
                      <a:pos x="T4" y="T5"/>
                    </a:cxn>
                    <a:cxn ang="0">
                      <a:pos x="T6" y="T7"/>
                    </a:cxn>
                    <a:cxn ang="0">
                      <a:pos x="T8" y="T9"/>
                    </a:cxn>
                  </a:cxnLst>
                  <a:rect l="0" t="0" r="r" b="b"/>
                  <a:pathLst>
                    <a:path w="84" h="84">
                      <a:moveTo>
                        <a:pt x="0" y="11"/>
                      </a:moveTo>
                      <a:lnTo>
                        <a:pt x="73" y="84"/>
                      </a:lnTo>
                      <a:lnTo>
                        <a:pt x="84" y="73"/>
                      </a:lnTo>
                      <a:lnTo>
                        <a:pt x="11" y="0"/>
                      </a:lnTo>
                      <a:lnTo>
                        <a:pt x="0" y="11"/>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defRPr/>
                  </a:pPr>
                  <a:endParaRPr lang="zh-CN" altLang="en-US" sz="240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grpSp>
          <p:sp>
            <p:nvSpPr>
              <p:cNvPr id="147" name="Freeform 12">
                <a:extLst>
                  <a:ext uri="{FF2B5EF4-FFF2-40B4-BE49-F238E27FC236}">
                    <a16:creationId xmlns:a16="http://schemas.microsoft.com/office/drawing/2014/main" id="{5037EBB3-B979-4D1C-AA62-278C51F84240}"/>
                  </a:ext>
                </a:extLst>
              </p:cNvPr>
              <p:cNvSpPr/>
              <p:nvPr/>
            </p:nvSpPr>
            <p:spPr bwMode="auto">
              <a:xfrm>
                <a:off x="3491329" y="1261482"/>
                <a:ext cx="2147888" cy="2147888"/>
              </a:xfrm>
              <a:custGeom>
                <a:avLst/>
                <a:gdLst>
                  <a:gd name="T0" fmla="*/ 895 w 1089"/>
                  <a:gd name="T1" fmla="*/ 194 h 1089"/>
                  <a:gd name="T2" fmla="*/ 895 w 1089"/>
                  <a:gd name="T3" fmla="*/ 895 h 1089"/>
                  <a:gd name="T4" fmla="*/ 193 w 1089"/>
                  <a:gd name="T5" fmla="*/ 895 h 1089"/>
                  <a:gd name="T6" fmla="*/ 193 w 1089"/>
                  <a:gd name="T7" fmla="*/ 194 h 1089"/>
                  <a:gd name="T8" fmla="*/ 895 w 1089"/>
                  <a:gd name="T9" fmla="*/ 194 h 1089"/>
                </a:gdLst>
                <a:ahLst/>
                <a:cxnLst>
                  <a:cxn ang="0">
                    <a:pos x="T0" y="T1"/>
                  </a:cxn>
                  <a:cxn ang="0">
                    <a:pos x="T2" y="T3"/>
                  </a:cxn>
                  <a:cxn ang="0">
                    <a:pos x="T4" y="T5"/>
                  </a:cxn>
                  <a:cxn ang="0">
                    <a:pos x="T6" y="T7"/>
                  </a:cxn>
                  <a:cxn ang="0">
                    <a:pos x="T8" y="T9"/>
                  </a:cxn>
                </a:cxnLst>
                <a:rect l="0" t="0" r="r" b="b"/>
                <a:pathLst>
                  <a:path w="1089" h="1089">
                    <a:moveTo>
                      <a:pt x="895" y="194"/>
                    </a:moveTo>
                    <a:cubicBezTo>
                      <a:pt x="1089" y="388"/>
                      <a:pt x="1089" y="702"/>
                      <a:pt x="895" y="895"/>
                    </a:cubicBezTo>
                    <a:cubicBezTo>
                      <a:pt x="701" y="1089"/>
                      <a:pt x="387" y="1089"/>
                      <a:pt x="193" y="895"/>
                    </a:cubicBezTo>
                    <a:cubicBezTo>
                      <a:pt x="0" y="702"/>
                      <a:pt x="0" y="388"/>
                      <a:pt x="193" y="194"/>
                    </a:cubicBezTo>
                    <a:cubicBezTo>
                      <a:pt x="387" y="0"/>
                      <a:pt x="701" y="0"/>
                      <a:pt x="895" y="194"/>
                    </a:cubicBezTo>
                    <a:close/>
                  </a:path>
                </a:pathLst>
              </a:custGeom>
              <a:solidFill>
                <a:srgbClr val="E9E9E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defRPr/>
                </a:pPr>
                <a:endParaRPr lang="zh-CN" altLang="en-US" sz="240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grpSp>
        <p:sp>
          <p:nvSpPr>
            <p:cNvPr id="145" name="Freeform 14">
              <a:extLst>
                <a:ext uri="{FF2B5EF4-FFF2-40B4-BE49-F238E27FC236}">
                  <a16:creationId xmlns:a16="http://schemas.microsoft.com/office/drawing/2014/main" id="{9A203FE7-2CF5-4562-9ED0-A887A7E6FD2C}"/>
                </a:ext>
              </a:extLst>
            </p:cNvPr>
            <p:cNvSpPr/>
            <p:nvPr/>
          </p:nvSpPr>
          <p:spPr bwMode="auto">
            <a:xfrm rot="900000">
              <a:off x="3761175" y="1308636"/>
              <a:ext cx="1858620" cy="1858618"/>
            </a:xfrm>
            <a:custGeom>
              <a:avLst/>
              <a:gdLst>
                <a:gd name="T0" fmla="*/ 809 w 984"/>
                <a:gd name="T1" fmla="*/ 175 h 983"/>
                <a:gd name="T2" fmla="*/ 809 w 984"/>
                <a:gd name="T3" fmla="*/ 809 h 983"/>
                <a:gd name="T4" fmla="*/ 175 w 984"/>
                <a:gd name="T5" fmla="*/ 809 h 983"/>
                <a:gd name="T6" fmla="*/ 175 w 984"/>
                <a:gd name="T7" fmla="*/ 175 h 983"/>
                <a:gd name="T8" fmla="*/ 809 w 984"/>
                <a:gd name="T9" fmla="*/ 175 h 983"/>
              </a:gdLst>
              <a:ahLst/>
              <a:cxnLst>
                <a:cxn ang="0">
                  <a:pos x="T0" y="T1"/>
                </a:cxn>
                <a:cxn ang="0">
                  <a:pos x="T2" y="T3"/>
                </a:cxn>
                <a:cxn ang="0">
                  <a:pos x="T4" y="T5"/>
                </a:cxn>
                <a:cxn ang="0">
                  <a:pos x="T6" y="T7"/>
                </a:cxn>
                <a:cxn ang="0">
                  <a:pos x="T8" y="T9"/>
                </a:cxn>
              </a:cxnLst>
              <a:rect l="0" t="0" r="r" b="b"/>
              <a:pathLst>
                <a:path w="984" h="983">
                  <a:moveTo>
                    <a:pt x="809" y="175"/>
                  </a:moveTo>
                  <a:cubicBezTo>
                    <a:pt x="984" y="350"/>
                    <a:pt x="984" y="634"/>
                    <a:pt x="809" y="809"/>
                  </a:cubicBezTo>
                  <a:cubicBezTo>
                    <a:pt x="634" y="983"/>
                    <a:pt x="350" y="983"/>
                    <a:pt x="175" y="809"/>
                  </a:cubicBezTo>
                  <a:cubicBezTo>
                    <a:pt x="0" y="634"/>
                    <a:pt x="0" y="350"/>
                    <a:pt x="175" y="175"/>
                  </a:cubicBezTo>
                  <a:cubicBezTo>
                    <a:pt x="350" y="0"/>
                    <a:pt x="634" y="0"/>
                    <a:pt x="809" y="1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defRPr/>
              </a:pPr>
              <a:endParaRPr lang="zh-CN" altLang="en-US" sz="240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grpSp>
      <p:sp>
        <p:nvSpPr>
          <p:cNvPr id="157" name="Rectangle 24">
            <a:extLst>
              <a:ext uri="{FF2B5EF4-FFF2-40B4-BE49-F238E27FC236}">
                <a16:creationId xmlns:a16="http://schemas.microsoft.com/office/drawing/2014/main" id="{7E34939D-4983-45F2-AA9D-8B74080A553B}"/>
              </a:ext>
            </a:extLst>
          </p:cNvPr>
          <p:cNvSpPr>
            <a:spLocks noChangeArrowheads="1"/>
          </p:cNvSpPr>
          <p:nvPr/>
        </p:nvSpPr>
        <p:spPr bwMode="auto">
          <a:xfrm>
            <a:off x="389915" y="4244929"/>
            <a:ext cx="3353189"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spcBef>
                <a:spcPct val="0"/>
              </a:spcBef>
            </a:pPr>
            <a:r>
              <a:rPr lang="zh-TW" altLang="en-US" sz="2000" dirty="0">
                <a:latin typeface="標楷體" panose="03000509000000000000" pitchFamily="65" charset="-120"/>
                <a:ea typeface="標楷體" panose="03000509000000000000" pitchFamily="65" charset="-120"/>
              </a:rPr>
              <a:t>指數平滑</a:t>
            </a:r>
            <a:r>
              <a:rPr lang="zh-TW" altLang="en"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將歷史資料運用指數方式，對數據進行加權，讓新數據在移動平均值中具有更大的權重或比例，並能獲得較佳預測能力</a:t>
            </a:r>
            <a:endParaRPr lang="zh-CN" altLang="en-US" sz="2000" dirty="0">
              <a:latin typeface="標楷體" panose="03000509000000000000" pitchFamily="65" charset="-120"/>
              <a:ea typeface="標楷體" panose="03000509000000000000" pitchFamily="65" charset="-120"/>
            </a:endParaRPr>
          </a:p>
        </p:txBody>
      </p:sp>
      <p:sp>
        <p:nvSpPr>
          <p:cNvPr id="158" name="Rectangle 24">
            <a:extLst>
              <a:ext uri="{FF2B5EF4-FFF2-40B4-BE49-F238E27FC236}">
                <a16:creationId xmlns:a16="http://schemas.microsoft.com/office/drawing/2014/main" id="{17915C54-2DC0-4B52-BD16-600C20C90F2A}"/>
              </a:ext>
            </a:extLst>
          </p:cNvPr>
          <p:cNvSpPr>
            <a:spLocks noChangeArrowheads="1"/>
          </p:cNvSpPr>
          <p:nvPr/>
        </p:nvSpPr>
        <p:spPr bwMode="auto">
          <a:xfrm>
            <a:off x="7984943" y="3154369"/>
            <a:ext cx="798993" cy="52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400"/>
              </a:spcBef>
              <a:defRPr/>
            </a:pPr>
            <a:r>
              <a:rPr lang="en-US" altLang="zh-CN" sz="3200" b="1">
                <a:solidFill>
                  <a:schemeClr val="tx1">
                    <a:lumMod val="75000"/>
                    <a:lumOff val="25000"/>
                  </a:schemeClr>
                </a:solidFill>
                <a:latin typeface="幼圆" panose="02010509060101010101" pitchFamily="49" charset="-122"/>
                <a:ea typeface="幼圆" panose="02010509060101010101" pitchFamily="49" charset="-122"/>
                <a:cs typeface="+mn-ea"/>
                <a:sym typeface="+mn-lt"/>
              </a:rPr>
              <a:t>03</a:t>
            </a:r>
            <a:endParaRPr lang="en-US" altLang="zh-CN" sz="240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sp>
        <p:nvSpPr>
          <p:cNvPr id="159" name="Rectangle 24">
            <a:extLst>
              <a:ext uri="{FF2B5EF4-FFF2-40B4-BE49-F238E27FC236}">
                <a16:creationId xmlns:a16="http://schemas.microsoft.com/office/drawing/2014/main" id="{8EBDEEE5-4EDB-404E-9B13-550757A61889}"/>
              </a:ext>
            </a:extLst>
          </p:cNvPr>
          <p:cNvSpPr>
            <a:spLocks noChangeArrowheads="1"/>
          </p:cNvSpPr>
          <p:nvPr/>
        </p:nvSpPr>
        <p:spPr bwMode="auto">
          <a:xfrm>
            <a:off x="326852" y="1382094"/>
            <a:ext cx="3469731"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buClr>
                <a:srgbClr val="FF0000"/>
              </a:buClr>
            </a:pPr>
            <a:r>
              <a:rPr lang="zh-TW" altLang="en-US" sz="2000" dirty="0">
                <a:latin typeface="標楷體" panose="03000509000000000000" pitchFamily="65" charset="-120"/>
                <a:ea typeface="標楷體" panose="03000509000000000000" pitchFamily="65" charset="-120"/>
              </a:rPr>
              <a:t>預測的方法首先必須將歷史資料加以分析，從資料中找出過去之特殊性質，再由這些性質中推算未來的情況</a:t>
            </a:r>
            <a:endParaRPr lang="zh-CN" altLang="en-US" sz="2000" dirty="0">
              <a:latin typeface="標楷體" panose="03000509000000000000" pitchFamily="65" charset="-120"/>
              <a:ea typeface="標楷體" panose="03000509000000000000" pitchFamily="65" charset="-120"/>
            </a:endParaRPr>
          </a:p>
        </p:txBody>
      </p:sp>
      <p:sp>
        <p:nvSpPr>
          <p:cNvPr id="160" name="Rectangle 24">
            <a:extLst>
              <a:ext uri="{FF2B5EF4-FFF2-40B4-BE49-F238E27FC236}">
                <a16:creationId xmlns:a16="http://schemas.microsoft.com/office/drawing/2014/main" id="{0C4EF130-9D48-4786-890A-368858D2E697}"/>
              </a:ext>
            </a:extLst>
          </p:cNvPr>
          <p:cNvSpPr>
            <a:spLocks noChangeArrowheads="1"/>
          </p:cNvSpPr>
          <p:nvPr/>
        </p:nvSpPr>
        <p:spPr bwMode="auto">
          <a:xfrm>
            <a:off x="4189654" y="4712169"/>
            <a:ext cx="798993" cy="52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400"/>
              </a:spcBef>
              <a:defRPr/>
            </a:pPr>
            <a:r>
              <a:rPr lang="en-US" altLang="zh-CN" sz="3200" b="1"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02</a:t>
            </a:r>
            <a:endParaRPr lang="en-US" altLang="zh-CN" sz="24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sp>
        <p:nvSpPr>
          <p:cNvPr id="164" name="Rectangle 24">
            <a:extLst>
              <a:ext uri="{FF2B5EF4-FFF2-40B4-BE49-F238E27FC236}">
                <a16:creationId xmlns:a16="http://schemas.microsoft.com/office/drawing/2014/main" id="{E145B5AE-C9B3-48D7-8AAE-2E58921413DB}"/>
              </a:ext>
            </a:extLst>
          </p:cNvPr>
          <p:cNvSpPr>
            <a:spLocks noChangeArrowheads="1"/>
          </p:cNvSpPr>
          <p:nvPr/>
        </p:nvSpPr>
        <p:spPr bwMode="auto">
          <a:xfrm>
            <a:off x="3758153" y="1723573"/>
            <a:ext cx="798993" cy="52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400"/>
              </a:spcBef>
              <a:defRPr/>
            </a:pPr>
            <a:r>
              <a:rPr lang="en-US" altLang="zh-CN" sz="3200" b="1"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01</a:t>
            </a:r>
            <a:endParaRPr lang="en-US" altLang="zh-CN" sz="24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sp>
        <p:nvSpPr>
          <p:cNvPr id="2" name="椭圆 1">
            <a:extLst>
              <a:ext uri="{FF2B5EF4-FFF2-40B4-BE49-F238E27FC236}">
                <a16:creationId xmlns:a16="http://schemas.microsoft.com/office/drawing/2014/main" id="{1BC0B8A8-D0A5-4192-9A2D-70053CB1B165}"/>
              </a:ext>
            </a:extLst>
          </p:cNvPr>
          <p:cNvSpPr/>
          <p:nvPr/>
        </p:nvSpPr>
        <p:spPr>
          <a:xfrm>
            <a:off x="5126239" y="2456475"/>
            <a:ext cx="1939353" cy="1939353"/>
          </a:xfrm>
          <a:prstGeom prst="ellipse">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43D52DD7-7D8B-E143-BFDD-1EA9D34F2F6C}"/>
              </a:ext>
            </a:extLst>
          </p:cNvPr>
          <p:cNvSpPr/>
          <p:nvPr/>
        </p:nvSpPr>
        <p:spPr>
          <a:xfrm>
            <a:off x="365045" y="174162"/>
            <a:ext cx="4153701" cy="707886"/>
          </a:xfrm>
          <a:prstGeom prst="rect">
            <a:avLst/>
          </a:prstGeom>
          <a:noFill/>
        </p:spPr>
        <p:txBody>
          <a:bodyPr wrap="none" lIns="91440" tIns="45720" rIns="91440" bIns="45720">
            <a:spAutoFit/>
          </a:bodyPr>
          <a:lstStyle/>
          <a:p>
            <a:pPr algn="ctr"/>
            <a:r>
              <a:rPr kumimoji="1" lang="zh-CN" altLang="en-US" sz="4000" dirty="0">
                <a:solidFill>
                  <a:schemeClr val="accent5">
                    <a:lumMod val="75000"/>
                  </a:schemeClr>
                </a:solidFill>
                <a:latin typeface="標楷體" panose="03000509000000000000" pitchFamily="65" charset="-120"/>
                <a:ea typeface="標楷體" panose="03000509000000000000" pitchFamily="65" charset="-120"/>
              </a:rPr>
              <a:t>需求預測模型</a:t>
            </a:r>
            <a:r>
              <a:rPr kumimoji="1" lang="en-US" altLang="zh-CN" sz="4000" dirty="0">
                <a:solidFill>
                  <a:schemeClr val="accent5">
                    <a:lumMod val="75000"/>
                  </a:schemeClr>
                </a:solidFill>
                <a:latin typeface="標楷體" panose="03000509000000000000" pitchFamily="65" charset="-120"/>
                <a:ea typeface="標楷體" panose="03000509000000000000" pitchFamily="65" charset="-120"/>
              </a:rPr>
              <a:t>(1/2)</a:t>
            </a:r>
            <a:endParaRPr kumimoji="1" lang="zh-TW" altLang="en-US" sz="4000" dirty="0">
              <a:solidFill>
                <a:schemeClr val="accent5">
                  <a:lumMod val="75000"/>
                </a:schemeClr>
              </a:solidFill>
              <a:latin typeface="標楷體" panose="03000509000000000000" pitchFamily="65" charset="-120"/>
              <a:ea typeface="標楷體" panose="03000509000000000000" pitchFamily="65" charset="-12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A12A956-350D-1D43-B37A-5F0648F51796}"/>
                  </a:ext>
                </a:extLst>
              </p:cNvPr>
              <p:cNvSpPr/>
              <p:nvPr/>
            </p:nvSpPr>
            <p:spPr>
              <a:xfrm>
                <a:off x="8274528" y="2120818"/>
                <a:ext cx="361393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en-US" sz="2000" i="1" smtClean="0">
                              <a:latin typeface="Cambria Math" panose="02040503050406030204" pitchFamily="18" charset="0"/>
                            </a:rPr>
                          </m:ctrlPr>
                        </m:sSubPr>
                        <m:e>
                          <m:r>
                            <a:rPr lang="zh-TW" altLang="en-US" sz="2000" i="1">
                              <a:latin typeface="Cambria Math" panose="02040503050406030204" pitchFamily="18" charset="0"/>
                            </a:rPr>
                            <m:t>𝑦</m:t>
                          </m:r>
                        </m:e>
                        <m:sub>
                          <m:r>
                            <a:rPr lang="zh-TW" altLang="en-US" sz="2000" i="1">
                              <a:latin typeface="Cambria Math" panose="02040503050406030204" pitchFamily="18" charset="0"/>
                            </a:rPr>
                            <m:t>𝑡</m:t>
                          </m:r>
                          <m:r>
                            <a:rPr lang="zh-TW" altLang="en-US" sz="2000" i="0">
                              <a:latin typeface="Cambria Math" panose="02040503050406030204" pitchFamily="18" charset="0"/>
                            </a:rPr>
                            <m:t>=</m:t>
                          </m:r>
                        </m:sub>
                      </m:sSub>
                      <m:d>
                        <m:dPr>
                          <m:begChr m:val="{"/>
                          <m:endChr m:val=""/>
                          <m:ctrlPr>
                            <a:rPr lang="zh-TW" altLang="en-US" sz="2000" i="1">
                              <a:latin typeface="Cambria Math" panose="02040503050406030204" pitchFamily="18" charset="0"/>
                            </a:rPr>
                          </m:ctrlPr>
                        </m:dPr>
                        <m:e>
                          <m:eqArr>
                            <m:eqArrPr>
                              <m:ctrlPr>
                                <a:rPr lang="zh-TW" altLang="en-US" sz="2000" i="1">
                                  <a:latin typeface="Cambria Math" panose="02040503050406030204" pitchFamily="18" charset="0"/>
                                </a:rPr>
                              </m:ctrlPr>
                            </m:eqArrPr>
                            <m:e>
                              <m:r>
                                <a:rPr lang="zh-TW" altLang="en-US" sz="2000" i="0">
                                  <a:latin typeface="Cambria Math" panose="02040503050406030204" pitchFamily="18" charset="0"/>
                                </a:rPr>
                                <m:t>&amp;</m:t>
                              </m:r>
                              <m:sSub>
                                <m:sSubPr>
                                  <m:ctrlPr>
                                    <a:rPr lang="zh-TW" altLang="en-US" sz="2000" i="1">
                                      <a:latin typeface="Cambria Math" panose="02040503050406030204" pitchFamily="18" charset="0"/>
                                    </a:rPr>
                                  </m:ctrlPr>
                                </m:sSubPr>
                                <m:e>
                                  <m:r>
                                    <a:rPr lang="zh-TW" altLang="en-US" sz="2000" i="1">
                                      <a:latin typeface="Cambria Math" panose="02040503050406030204" pitchFamily="18" charset="0"/>
                                    </a:rPr>
                                    <m:t>𝑥</m:t>
                                  </m:r>
                                </m:e>
                                <m:sub>
                                  <m:r>
                                    <a:rPr lang="zh-TW" altLang="en-US" sz="2000" i="0">
                                      <a:latin typeface="Cambria Math" panose="02040503050406030204" pitchFamily="18" charset="0"/>
                                    </a:rPr>
                                    <m:t>1 </m:t>
                                  </m:r>
                                </m:sub>
                              </m:sSub>
                              <m:r>
                                <a:rPr lang="zh-TW" altLang="en-US" sz="2000" i="0">
                                  <a:latin typeface="Cambria Math" panose="02040503050406030204" pitchFamily="18" charset="0"/>
                                </a:rPr>
                                <m:t>,                 1</m:t>
                              </m:r>
                            </m:e>
                            <m:e>
                              <m:r>
                                <a:rPr lang="zh-TW" altLang="en-US" sz="2000" i="0">
                                  <a:latin typeface="Cambria Math" panose="02040503050406030204" pitchFamily="18" charset="0"/>
                                </a:rPr>
                                <m:t>&amp;</m:t>
                              </m:r>
                              <m:r>
                                <a:rPr lang="zh-TW" altLang="en-US" sz="2000" i="1">
                                  <a:latin typeface="Cambria Math" panose="02040503050406030204" pitchFamily="18" charset="0"/>
                                </a:rPr>
                                <m:t>𝛼</m:t>
                              </m:r>
                              <m:sSub>
                                <m:sSubPr>
                                  <m:ctrlPr>
                                    <a:rPr lang="zh-TW" altLang="en-US" sz="2000" i="1">
                                      <a:latin typeface="Cambria Math" panose="02040503050406030204" pitchFamily="18" charset="0"/>
                                    </a:rPr>
                                  </m:ctrlPr>
                                </m:sSubPr>
                                <m:e>
                                  <m:r>
                                    <a:rPr lang="zh-TW" altLang="en-US" sz="2000" i="1">
                                      <a:latin typeface="Cambria Math" panose="02040503050406030204" pitchFamily="18" charset="0"/>
                                    </a:rPr>
                                    <m:t>𝑋</m:t>
                                  </m:r>
                                </m:e>
                                <m:sub>
                                  <m:r>
                                    <a:rPr lang="zh-TW" altLang="en-US" sz="2000" i="0">
                                      <a:latin typeface="Cambria Math" panose="02040503050406030204" pitchFamily="18" charset="0"/>
                                    </a:rPr>
                                    <m:t>1</m:t>
                                  </m:r>
                                </m:sub>
                              </m:sSub>
                              <m:r>
                                <a:rPr lang="zh-TW" altLang="en-US" sz="2000" i="0">
                                  <a:latin typeface="Cambria Math" panose="02040503050406030204" pitchFamily="18" charset="0"/>
                                </a:rPr>
                                <m:t>+</m:t>
                              </m:r>
                              <m:d>
                                <m:dPr>
                                  <m:ctrlPr>
                                    <a:rPr lang="zh-TW" altLang="en-US" sz="2000" i="1">
                                      <a:latin typeface="Cambria Math" panose="02040503050406030204" pitchFamily="18" charset="0"/>
                                    </a:rPr>
                                  </m:ctrlPr>
                                </m:dPr>
                                <m:e>
                                  <m:r>
                                    <a:rPr lang="zh-TW" altLang="en-US" sz="2000" i="0">
                                      <a:latin typeface="Cambria Math" panose="02040503050406030204" pitchFamily="18" charset="0"/>
                                    </a:rPr>
                                    <m:t>1−</m:t>
                                  </m:r>
                                  <m:r>
                                    <a:rPr lang="zh-TW" altLang="en-US" sz="2000" i="1">
                                      <a:latin typeface="Cambria Math" panose="02040503050406030204" pitchFamily="18" charset="0"/>
                                    </a:rPr>
                                    <m:t>𝛼</m:t>
                                  </m:r>
                                </m:e>
                              </m:d>
                              <m:sSub>
                                <m:sSubPr>
                                  <m:ctrlPr>
                                    <a:rPr lang="zh-TW" altLang="en-US" sz="2000" i="1">
                                      <a:latin typeface="Cambria Math" panose="02040503050406030204" pitchFamily="18" charset="0"/>
                                    </a:rPr>
                                  </m:ctrlPr>
                                </m:sSubPr>
                                <m:e>
                                  <m:r>
                                    <a:rPr lang="zh-TW" altLang="en-US" sz="2000" i="1">
                                      <a:latin typeface="Cambria Math" panose="02040503050406030204" pitchFamily="18" charset="0"/>
                                    </a:rPr>
                                    <m:t>𝑦</m:t>
                                  </m:r>
                                </m:e>
                                <m:sub>
                                  <m:r>
                                    <a:rPr lang="zh-TW" altLang="en-US" sz="2000" i="1">
                                      <a:latin typeface="Cambria Math" panose="02040503050406030204" pitchFamily="18" charset="0"/>
                                    </a:rPr>
                                    <m:t>𝑡</m:t>
                                  </m:r>
                                  <m:r>
                                    <a:rPr lang="zh-TW" altLang="en-US" sz="2000" i="0">
                                      <a:latin typeface="Cambria Math" panose="02040503050406030204" pitchFamily="18" charset="0"/>
                                    </a:rPr>
                                    <m:t>−1 </m:t>
                                  </m:r>
                                </m:sub>
                              </m:sSub>
                              <m:r>
                                <a:rPr lang="zh-TW" altLang="en-US" sz="2000" i="0">
                                  <a:latin typeface="Cambria Math" panose="02040503050406030204" pitchFamily="18" charset="0"/>
                                </a:rPr>
                                <m:t>, </m:t>
                              </m:r>
                              <m:r>
                                <a:rPr lang="zh-TW" altLang="en-US" sz="2000" i="1">
                                  <a:latin typeface="Cambria Math" panose="02040503050406030204" pitchFamily="18" charset="0"/>
                                </a:rPr>
                                <m:t>𝑡</m:t>
                              </m:r>
                              <m:r>
                                <a:rPr lang="zh-TW" altLang="en-US" sz="2000" i="0">
                                  <a:latin typeface="Cambria Math" panose="02040503050406030204" pitchFamily="18" charset="0"/>
                                </a:rPr>
                                <m:t>&gt;1</m:t>
                              </m:r>
                            </m:e>
                          </m:eqArr>
                        </m:e>
                      </m:d>
                    </m:oMath>
                  </m:oMathPara>
                </a14:m>
                <a:endParaRPr lang="zh-TW" altLang="en-US" sz="2000" dirty="0">
                  <a:latin typeface="標楷體" panose="03000509000000000000" pitchFamily="65" charset="-120"/>
                  <a:ea typeface="標楷體" panose="03000509000000000000" pitchFamily="65" charset="-120"/>
                </a:endParaRPr>
              </a:p>
            </p:txBody>
          </p:sp>
        </mc:Choice>
        <mc:Fallback xmlns="">
          <p:sp>
            <p:nvSpPr>
              <p:cNvPr id="3" name="矩形 2">
                <a:extLst>
                  <a:ext uri="{FF2B5EF4-FFF2-40B4-BE49-F238E27FC236}">
                    <a16:creationId xmlns:a16="http://schemas.microsoft.com/office/drawing/2014/main" id="{0A12A956-350D-1D43-B37A-5F0648F51796}"/>
                  </a:ext>
                </a:extLst>
              </p:cNvPr>
              <p:cNvSpPr>
                <a:spLocks noRot="1" noChangeAspect="1" noMove="1" noResize="1" noEditPoints="1" noAdjustHandles="1" noChangeArrowheads="1" noChangeShapeType="1" noTextEdit="1"/>
              </p:cNvSpPr>
              <p:nvPr/>
            </p:nvSpPr>
            <p:spPr>
              <a:xfrm>
                <a:off x="8274528" y="2120818"/>
                <a:ext cx="3613938" cy="778868"/>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CA521BB-1347-664C-9A4E-E8CE7A512729}"/>
                  </a:ext>
                </a:extLst>
              </p:cNvPr>
              <p:cNvSpPr/>
              <p:nvPr/>
            </p:nvSpPr>
            <p:spPr>
              <a:xfrm>
                <a:off x="8060395" y="3701798"/>
                <a:ext cx="3968743" cy="1323439"/>
              </a:xfrm>
              <a:prstGeom prst="rect">
                <a:avLst/>
              </a:prstGeom>
            </p:spPr>
            <p:txBody>
              <a:bodyPr wrap="square">
                <a:spAutoFit/>
              </a:bodyPr>
              <a:lstStyle/>
              <a:p>
                <a:pPr hangingPunct="0">
                  <a:spcAft>
                    <a:spcPts val="0"/>
                  </a:spcAft>
                </a:pPr>
                <a14:m>
                  <m:oMathPara xmlns:m="http://schemas.openxmlformats.org/officeDocument/2006/math">
                    <m:oMathParaPr>
                      <m:jc m:val="left"/>
                    </m:oMathParaPr>
                    <m:oMath xmlns:m="http://schemas.openxmlformats.org/officeDocument/2006/math">
                      <m:r>
                        <a:rPr lang="en-US" altLang="zh-TW" sz="2000" i="1" kern="100">
                          <a:latin typeface="Cambria Math" panose="02040503050406030204" pitchFamily="18" charset="0"/>
                          <a:ea typeface="標楷體" panose="02010601000101010101" pitchFamily="2" charset="-120"/>
                          <a:cs typeface="Times New Roman" panose="02020603050405020304" pitchFamily="18" charset="0"/>
                        </a:rPr>
                        <m:t>𝛼</m:t>
                      </m:r>
                      <m:r>
                        <a:rPr lang="zh-TW" altLang="zh-TW" sz="2000" kern="100">
                          <a:latin typeface="Cambria Math" panose="02040503050406030204" pitchFamily="18" charset="0"/>
                          <a:ea typeface="標楷體" panose="02010601000101010101" pitchFamily="2" charset="-120"/>
                          <a:cs typeface="Times New Roman" panose="02020603050405020304" pitchFamily="18" charset="0"/>
                        </a:rPr>
                        <m:t>為平滑常數，其取值範圍為</m:t>
                      </m:r>
                      <m:r>
                        <a:rPr lang="en-US" altLang="zh-TW" sz="2000" kern="100">
                          <a:latin typeface="Cambria Math" panose="02040503050406030204" pitchFamily="18" charset="0"/>
                          <a:ea typeface="標楷體" panose="02010601000101010101" pitchFamily="2" charset="-120"/>
                          <a:cs typeface="Times New Roman" panose="02020603050405020304" pitchFamily="18" charset="0"/>
                        </a:rPr>
                        <m:t>[0, 1]</m:t>
                      </m:r>
                    </m:oMath>
                  </m:oMathPara>
                </a14:m>
                <a:endParaRPr lang="zh-TW" altLang="zh-TW" sz="2000" kern="100" dirty="0">
                  <a:latin typeface="標楷體" panose="03000509000000000000" pitchFamily="65" charset="-120"/>
                  <a:ea typeface="標楷體" panose="03000509000000000000" pitchFamily="65" charset="-120"/>
                  <a:cs typeface="Times New Roman" panose="02020603050405020304" pitchFamily="18" charset="0"/>
                </a:endParaRPr>
              </a:p>
              <a:p>
                <a:pPr indent="127000" hangingPunct="0">
                  <a:spcAft>
                    <a:spcPts val="0"/>
                  </a:spcAft>
                </a:pPr>
                <a14:m>
                  <m:oMathPara xmlns:m="http://schemas.openxmlformats.org/officeDocument/2006/math">
                    <m:oMathParaPr>
                      <m:jc m:val="left"/>
                    </m:oMathParaPr>
                    <m:oMath xmlns:m="http://schemas.openxmlformats.org/officeDocument/2006/math">
                      <m:sSub>
                        <m:sSubPr>
                          <m:ctrlPr>
                            <a:rPr lang="zh-TW" altLang="zh-TW"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kern="100">
                              <a:latin typeface="Cambria Math" panose="02040503050406030204" pitchFamily="18" charset="0"/>
                              <a:ea typeface="標楷體" panose="02010601000101010101" pitchFamily="2" charset="-120"/>
                              <a:cs typeface="Times New Roman" panose="02020603050405020304" pitchFamily="18" charset="0"/>
                            </a:rPr>
                            <m:t>𝑦</m:t>
                          </m:r>
                        </m:e>
                        <m:sub>
                          <m:r>
                            <a:rPr lang="en-US" altLang="zh-TW" sz="2000" i="1" kern="100">
                              <a:latin typeface="Cambria Math" panose="02040503050406030204" pitchFamily="18" charset="0"/>
                              <a:ea typeface="標楷體" panose="02010601000101010101" pitchFamily="2" charset="-120"/>
                              <a:cs typeface="Times New Roman" panose="02020603050405020304" pitchFamily="18" charset="0"/>
                            </a:rPr>
                            <m:t>𝑡</m:t>
                          </m:r>
                        </m:sub>
                      </m:sSub>
                      <m:r>
                        <a:rPr lang="zh-TW" altLang="zh-TW" sz="2000" kern="100">
                          <a:latin typeface="Cambria Math" panose="02040503050406030204" pitchFamily="18" charset="0"/>
                          <a:ea typeface="標楷體" panose="02010601000101010101" pitchFamily="2" charset="-120"/>
                          <a:cs typeface="Times New Roman" panose="02020603050405020304" pitchFamily="18" charset="0"/>
                        </a:rPr>
                        <m:t>為時間</m:t>
                      </m:r>
                      <m:r>
                        <m:rPr>
                          <m:sty m:val="p"/>
                        </m:rPr>
                        <a:rPr lang="en-US" altLang="zh-TW" sz="2000" kern="100">
                          <a:latin typeface="Cambria Math" panose="02040503050406030204" pitchFamily="18" charset="0"/>
                          <a:ea typeface="標楷體" panose="02010601000101010101" pitchFamily="2" charset="-120"/>
                          <a:cs typeface="Times New Roman" panose="02020603050405020304" pitchFamily="18" charset="0"/>
                        </a:rPr>
                        <m:t>t</m:t>
                      </m:r>
                      <m:r>
                        <a:rPr lang="zh-TW" altLang="zh-TW" sz="2000" kern="100">
                          <a:latin typeface="Cambria Math" panose="02040503050406030204" pitchFamily="18" charset="0"/>
                          <a:ea typeface="標楷體" panose="02010601000101010101" pitchFamily="2" charset="-120"/>
                          <a:cs typeface="Times New Roman" panose="02020603050405020304" pitchFamily="18" charset="0"/>
                        </a:rPr>
                        <m:t>的平滑值</m:t>
                      </m:r>
                    </m:oMath>
                    <m:oMath xmlns:m="http://schemas.openxmlformats.org/officeDocument/2006/math">
                      <m:sSub>
                        <m:sSubPr>
                          <m:ctrlPr>
                            <a:rPr lang="zh-TW" altLang="zh-TW" sz="2000"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TW" sz="2000" kern="100">
                              <a:latin typeface="Cambria Math" panose="02040503050406030204" pitchFamily="18" charset="0"/>
                              <a:ea typeface="標楷體" panose="02010601000101010101" pitchFamily="2" charset="-120"/>
                              <a:cs typeface="Times New Roman" panose="02020603050405020304" pitchFamily="18" charset="0"/>
                            </a:rPr>
                            <m:t>X</m:t>
                          </m:r>
                        </m:e>
                        <m:sub>
                          <m:r>
                            <a:rPr lang="en-US" altLang="zh-TW" sz="2000" kern="100">
                              <a:latin typeface="Cambria Math" panose="02040503050406030204" pitchFamily="18" charset="0"/>
                              <a:ea typeface="標楷體" panose="02010601000101010101" pitchFamily="2" charset="-120"/>
                              <a:cs typeface="Times New Roman" panose="02020603050405020304" pitchFamily="18" charset="0"/>
                            </a:rPr>
                            <m:t>1</m:t>
                          </m:r>
                        </m:sub>
                      </m:sSub>
                      <m:r>
                        <a:rPr lang="zh-TW" altLang="zh-TW" sz="2000" kern="100">
                          <a:latin typeface="Cambria Math" panose="02040503050406030204" pitchFamily="18" charset="0"/>
                          <a:ea typeface="標楷體" panose="02010601000101010101" pitchFamily="2" charset="-120"/>
                          <a:cs typeface="Times New Roman" panose="02020603050405020304" pitchFamily="18" charset="0"/>
                        </a:rPr>
                        <m:t>為時間</m:t>
                      </m:r>
                      <m:r>
                        <m:rPr>
                          <m:sty m:val="p"/>
                        </m:rPr>
                        <a:rPr lang="en-US" altLang="zh-TW" sz="2000" kern="100">
                          <a:latin typeface="Cambria Math" panose="02040503050406030204" pitchFamily="18" charset="0"/>
                          <a:ea typeface="標楷體" panose="02010601000101010101" pitchFamily="2" charset="-120"/>
                          <a:cs typeface="Times New Roman" panose="02020603050405020304" pitchFamily="18" charset="0"/>
                        </a:rPr>
                        <m:t>t</m:t>
                      </m:r>
                      <m:r>
                        <a:rPr lang="zh-TW" altLang="zh-TW" sz="2000" kern="100">
                          <a:latin typeface="Cambria Math" panose="02040503050406030204" pitchFamily="18" charset="0"/>
                          <a:ea typeface="標楷體" panose="02010601000101010101" pitchFamily="2" charset="-120"/>
                          <a:cs typeface="Times New Roman" panose="02020603050405020304" pitchFamily="18" charset="0"/>
                        </a:rPr>
                        <m:t>的實際值</m:t>
                      </m:r>
                    </m:oMath>
                  </m:oMathPara>
                </a14:m>
                <a:endParaRPr lang="zh-TW" altLang="zh-TW" sz="2000" kern="100" dirty="0">
                  <a:latin typeface="標楷體" panose="03000509000000000000" pitchFamily="65" charset="-120"/>
                  <a:ea typeface="標楷體" panose="03000509000000000000" pitchFamily="65" charset="-120"/>
                  <a:cs typeface="Times New Roman" panose="02020603050405020304" pitchFamily="18" charset="0"/>
                </a:endParaRPr>
              </a:p>
              <a:p>
                <a:pPr indent="127000" hangingPunct="0">
                  <a:spcAft>
                    <a:spcPts val="0"/>
                  </a:spcAft>
                </a:pPr>
                <a14:m>
                  <m:oMathPara xmlns:m="http://schemas.openxmlformats.org/officeDocument/2006/math">
                    <m:oMathParaPr>
                      <m:jc m:val="left"/>
                    </m:oMathParaPr>
                    <m:oMath xmlns:m="http://schemas.openxmlformats.org/officeDocument/2006/math">
                      <m:sSub>
                        <m:sSubPr>
                          <m:ctrlPr>
                            <a:rPr lang="zh-TW" altLang="zh-TW" sz="2000"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TW" sz="2000" kern="100">
                              <a:latin typeface="Cambria Math" panose="02040503050406030204" pitchFamily="18" charset="0"/>
                              <a:ea typeface="標楷體" panose="02010601000101010101" pitchFamily="2" charset="-120"/>
                              <a:cs typeface="Times New Roman" panose="02020603050405020304" pitchFamily="18" charset="0"/>
                            </a:rPr>
                            <m:t>y</m:t>
                          </m:r>
                        </m:e>
                        <m:sub>
                          <m:r>
                            <m:rPr>
                              <m:sty m:val="p"/>
                            </m:rPr>
                            <a:rPr lang="en-US" altLang="zh-TW" sz="2000" kern="100">
                              <a:latin typeface="Cambria Math" panose="02040503050406030204" pitchFamily="18" charset="0"/>
                              <a:ea typeface="標楷體" panose="02010601000101010101" pitchFamily="2" charset="-120"/>
                              <a:cs typeface="Times New Roman" panose="02020603050405020304" pitchFamily="18" charset="0"/>
                            </a:rPr>
                            <m:t>t</m:t>
                          </m:r>
                          <m:r>
                            <a:rPr lang="en-US" altLang="zh-TW" sz="2000" i="1" kern="100">
                              <a:latin typeface="Cambria Math" panose="02040503050406030204" pitchFamily="18" charset="0"/>
                              <a:ea typeface="標楷體" panose="02010601000101010101" pitchFamily="2" charset="-120"/>
                              <a:cs typeface="Times New Roman" panose="02020603050405020304" pitchFamily="18" charset="0"/>
                            </a:rPr>
                            <m:t>−</m:t>
                          </m:r>
                          <m:r>
                            <a:rPr lang="en-US" altLang="zh-TW" sz="2000" kern="100">
                              <a:latin typeface="Cambria Math" panose="02040503050406030204" pitchFamily="18" charset="0"/>
                              <a:ea typeface="標楷體" panose="02010601000101010101" pitchFamily="2" charset="-120"/>
                              <a:cs typeface="Times New Roman" panose="02020603050405020304" pitchFamily="18" charset="0"/>
                            </a:rPr>
                            <m:t>1</m:t>
                          </m:r>
                        </m:sub>
                      </m:sSub>
                      <m:r>
                        <a:rPr lang="zh-TW" altLang="zh-TW" sz="2000" kern="100">
                          <a:latin typeface="Cambria Math" panose="02040503050406030204" pitchFamily="18" charset="0"/>
                          <a:ea typeface="標楷體" panose="02010601000101010101" pitchFamily="2" charset="-120"/>
                          <a:cs typeface="Times New Roman" panose="02020603050405020304" pitchFamily="18" charset="0"/>
                        </a:rPr>
                        <m:t>為時間</m:t>
                      </m:r>
                      <m:r>
                        <m:rPr>
                          <m:sty m:val="p"/>
                        </m:rPr>
                        <a:rPr lang="en-US" altLang="zh-TW" sz="2000" kern="100">
                          <a:latin typeface="Cambria Math" panose="02040503050406030204" pitchFamily="18" charset="0"/>
                          <a:ea typeface="標楷體" panose="02010601000101010101" pitchFamily="2" charset="-120"/>
                          <a:cs typeface="Times New Roman" panose="02020603050405020304" pitchFamily="18" charset="0"/>
                        </a:rPr>
                        <m:t>t</m:t>
                      </m:r>
                      <m:r>
                        <a:rPr lang="en-US" altLang="zh-TW" sz="2000" i="1" kern="100">
                          <a:latin typeface="Cambria Math" panose="02040503050406030204" pitchFamily="18" charset="0"/>
                          <a:ea typeface="MS Mincho" panose="02020609040205080304" pitchFamily="49" charset="-128"/>
                          <a:cs typeface="Times New Roman" panose="02020603050405020304" pitchFamily="18" charset="0"/>
                        </a:rPr>
                        <m:t>−</m:t>
                      </m:r>
                      <m:r>
                        <a:rPr lang="en-US" altLang="zh-TW" sz="2000" kern="100">
                          <a:latin typeface="Cambria Math" panose="02040503050406030204" pitchFamily="18" charset="0"/>
                          <a:ea typeface="標楷體" panose="02010601000101010101" pitchFamily="2" charset="-120"/>
                          <a:cs typeface="Times New Roman" panose="02020603050405020304" pitchFamily="18" charset="0"/>
                        </a:rPr>
                        <m:t>1</m:t>
                      </m:r>
                      <m:r>
                        <a:rPr lang="zh-TW" altLang="zh-TW" sz="2000" kern="100">
                          <a:latin typeface="Cambria Math" panose="02040503050406030204" pitchFamily="18" charset="0"/>
                          <a:ea typeface="標楷體" panose="02010601000101010101" pitchFamily="2" charset="-120"/>
                          <a:cs typeface="Times New Roman" panose="02020603050405020304" pitchFamily="18" charset="0"/>
                        </a:rPr>
                        <m:t>的平滑值</m:t>
                      </m:r>
                    </m:oMath>
                  </m:oMathPara>
                </a14:m>
                <a:endParaRPr lang="zh-TW" altLang="zh-TW" sz="2000" kern="100" dirty="0">
                  <a:latin typeface="標楷體" panose="03000509000000000000" pitchFamily="65" charset="-120"/>
                  <a:ea typeface="標楷體" panose="03000509000000000000" pitchFamily="65" charset="-120"/>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0CA521BB-1347-664C-9A4E-E8CE7A512729}"/>
                  </a:ext>
                </a:extLst>
              </p:cNvPr>
              <p:cNvSpPr>
                <a:spLocks noRot="1" noChangeAspect="1" noMove="1" noResize="1" noEditPoints="1" noAdjustHandles="1" noChangeArrowheads="1" noChangeShapeType="1" noTextEdit="1"/>
              </p:cNvSpPr>
              <p:nvPr/>
            </p:nvSpPr>
            <p:spPr>
              <a:xfrm>
                <a:off x="8060395" y="3701798"/>
                <a:ext cx="3968743" cy="1323439"/>
              </a:xfrm>
              <a:prstGeom prst="rect">
                <a:avLst/>
              </a:prstGeom>
              <a:blipFill>
                <a:blip r:embed="rId8"/>
                <a:stretch>
                  <a:fillRect b="-368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78DC47CF-1456-6749-9E8E-AD3C3BFB5550}"/>
              </a:ext>
            </a:extLst>
          </p:cNvPr>
          <p:cNvSpPr>
            <a:spLocks noGrp="1"/>
          </p:cNvSpPr>
          <p:nvPr>
            <p:ph type="sldNum" sz="quarter" idx="12"/>
          </p:nvPr>
        </p:nvSpPr>
        <p:spPr/>
        <p:txBody>
          <a:bodyPr/>
          <a:lstStyle/>
          <a:p>
            <a:fld id="{1490CF33-D555-A345-BE28-C2DA5831FB31}" type="slidenum">
              <a:rPr kumimoji="1" lang="zh-TW" altLang="en-US" smtClean="0"/>
              <a:t>18</a:t>
            </a:fld>
            <a:endParaRPr kumimoji="1" lang="zh-TW" altLang="en-US"/>
          </a:p>
        </p:txBody>
      </p:sp>
      <p:grpSp>
        <p:nvGrpSpPr>
          <p:cNvPr id="64" name="群組 63">
            <a:extLst>
              <a:ext uri="{FF2B5EF4-FFF2-40B4-BE49-F238E27FC236}">
                <a16:creationId xmlns:a16="http://schemas.microsoft.com/office/drawing/2014/main" id="{C66B698E-954B-8645-99D1-9C7025F0F0C7}"/>
              </a:ext>
            </a:extLst>
          </p:cNvPr>
          <p:cNvGrpSpPr/>
          <p:nvPr/>
        </p:nvGrpSpPr>
        <p:grpSpPr>
          <a:xfrm>
            <a:off x="7453498" y="26803"/>
            <a:ext cx="4738502" cy="872280"/>
            <a:chOff x="7453498" y="26803"/>
            <a:chExt cx="4738502" cy="872280"/>
          </a:xfrm>
        </p:grpSpPr>
        <p:grpSp>
          <p:nvGrpSpPr>
            <p:cNvPr id="65" name="群組 64">
              <a:extLst>
                <a:ext uri="{FF2B5EF4-FFF2-40B4-BE49-F238E27FC236}">
                  <a16:creationId xmlns:a16="http://schemas.microsoft.com/office/drawing/2014/main" id="{2517015E-A2C1-8B4E-9A25-5A4CF2A7DB81}"/>
                </a:ext>
              </a:extLst>
            </p:cNvPr>
            <p:cNvGrpSpPr/>
            <p:nvPr/>
          </p:nvGrpSpPr>
          <p:grpSpPr>
            <a:xfrm>
              <a:off x="7453498" y="26803"/>
              <a:ext cx="4738502" cy="872280"/>
              <a:chOff x="7453498" y="26803"/>
              <a:chExt cx="4738502" cy="872280"/>
            </a:xfrm>
          </p:grpSpPr>
          <p:sp>
            <p:nvSpPr>
              <p:cNvPr id="72" name="圆角矩形 3">
                <a:extLst>
                  <a:ext uri="{FF2B5EF4-FFF2-40B4-BE49-F238E27FC236}">
                    <a16:creationId xmlns:a16="http://schemas.microsoft.com/office/drawing/2014/main" id="{0CFE1E85-1FCE-8146-A9D4-449BEB4A896F}"/>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3" name="圆角矩形 6">
                <a:extLst>
                  <a:ext uri="{FF2B5EF4-FFF2-40B4-BE49-F238E27FC236}">
                    <a16:creationId xmlns:a16="http://schemas.microsoft.com/office/drawing/2014/main" id="{F9C713D2-A556-4542-83D7-58A4582B8A30}"/>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4" name="圆角矩形 8">
                <a:extLst>
                  <a:ext uri="{FF2B5EF4-FFF2-40B4-BE49-F238E27FC236}">
                    <a16:creationId xmlns:a16="http://schemas.microsoft.com/office/drawing/2014/main" id="{3B3DE75D-7A49-604F-83C0-8888D8CC5576}"/>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5" name="圆角矩形 10">
                <a:extLst>
                  <a:ext uri="{FF2B5EF4-FFF2-40B4-BE49-F238E27FC236}">
                    <a16:creationId xmlns:a16="http://schemas.microsoft.com/office/drawing/2014/main" id="{FC033E67-D87D-F84C-89FC-00339416AD71}"/>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左箭头 4">
                <a:extLst>
                  <a:ext uri="{FF2B5EF4-FFF2-40B4-BE49-F238E27FC236}">
                    <a16:creationId xmlns:a16="http://schemas.microsoft.com/office/drawing/2014/main" id="{ACBC1808-903E-E84A-96FE-89A7C021C88F}"/>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77" name="圆角矩形 1">
                <a:extLst>
                  <a:ext uri="{FF2B5EF4-FFF2-40B4-BE49-F238E27FC236}">
                    <a16:creationId xmlns:a16="http://schemas.microsoft.com/office/drawing/2014/main" id="{CDD57D40-8DCA-EC4D-BBCE-09BA7844D7A5}"/>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圆角矩形 1">
                <a:extLst>
                  <a:ext uri="{FF2B5EF4-FFF2-40B4-BE49-F238E27FC236}">
                    <a16:creationId xmlns:a16="http://schemas.microsoft.com/office/drawing/2014/main" id="{2F670093-20BE-6A47-ABC2-31C4858C08E5}"/>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9" name="圆角矩形 1">
                <a:extLst>
                  <a:ext uri="{FF2B5EF4-FFF2-40B4-BE49-F238E27FC236}">
                    <a16:creationId xmlns:a16="http://schemas.microsoft.com/office/drawing/2014/main" id="{A0E8E0C2-F8BE-DE4D-9127-8F6E1A68AD49}"/>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0" name="圆角矩形 1">
                <a:extLst>
                  <a:ext uri="{FF2B5EF4-FFF2-40B4-BE49-F238E27FC236}">
                    <a16:creationId xmlns:a16="http://schemas.microsoft.com/office/drawing/2014/main" id="{0C398228-EF3E-5F40-A622-895F64047FEF}"/>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81" name="圆角矩形 3">
                <a:extLst>
                  <a:ext uri="{FF2B5EF4-FFF2-40B4-BE49-F238E27FC236}">
                    <a16:creationId xmlns:a16="http://schemas.microsoft.com/office/drawing/2014/main" id="{A05EC4DB-2F0C-8443-9633-933B6C2A9A24}"/>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圆角矩形 1">
                <a:extLst>
                  <a:ext uri="{FF2B5EF4-FFF2-40B4-BE49-F238E27FC236}">
                    <a16:creationId xmlns:a16="http://schemas.microsoft.com/office/drawing/2014/main" id="{01DF3CF2-6C8C-9043-839A-C406216D54B6}"/>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66" name="群組 65">
              <a:extLst>
                <a:ext uri="{FF2B5EF4-FFF2-40B4-BE49-F238E27FC236}">
                  <a16:creationId xmlns:a16="http://schemas.microsoft.com/office/drawing/2014/main" id="{E2AD1E97-0161-7942-8F5C-053B2514177A}"/>
                </a:ext>
              </a:extLst>
            </p:cNvPr>
            <p:cNvGrpSpPr/>
            <p:nvPr/>
          </p:nvGrpSpPr>
          <p:grpSpPr>
            <a:xfrm>
              <a:off x="7756266" y="137835"/>
              <a:ext cx="4199935" cy="739537"/>
              <a:chOff x="7756266" y="-244943"/>
              <a:chExt cx="4199935" cy="739537"/>
            </a:xfrm>
          </p:grpSpPr>
          <p:sp>
            <p:nvSpPr>
              <p:cNvPr id="67" name="TextBox 24">
                <a:extLst>
                  <a:ext uri="{FF2B5EF4-FFF2-40B4-BE49-F238E27FC236}">
                    <a16:creationId xmlns:a16="http://schemas.microsoft.com/office/drawing/2014/main" id="{BA4DC3E2-3A41-9A4B-8BC9-601143D31A03}"/>
                  </a:ext>
                </a:extLst>
              </p:cNvPr>
              <p:cNvSpPr txBox="1"/>
              <p:nvPr/>
            </p:nvSpPr>
            <p:spPr bwMode="auto">
              <a:xfrm>
                <a:off x="7756266" y="-152791"/>
                <a:ext cx="826590" cy="441980"/>
              </a:xfrm>
              <a:prstGeom prst="rect">
                <a:avLst/>
              </a:prstGeom>
              <a:noFill/>
            </p:spPr>
            <p:txBody>
              <a:bodyPr wrap="square">
                <a:spAutoFit/>
              </a:bodyPr>
              <a:lstStyle/>
              <a:p>
                <a:pPr algn="just">
                  <a:lnSpc>
                    <a:spcPct val="130000"/>
                  </a:lnSpc>
                  <a:defRPr/>
                </a:pPr>
                <a:r>
                  <a:rPr lang="zh-CN" altLang="en-US" sz="2000" spc="300" dirty="0">
                    <a:solidFill>
                      <a:schemeClr val="bg1"/>
                    </a:solidFill>
                    <a:latin typeface="標楷體" panose="03000509000000000000" pitchFamily="65" charset="-120"/>
                    <a:ea typeface="標楷體" panose="03000509000000000000" pitchFamily="65" charset="-120"/>
                  </a:rPr>
                  <a:t>緒論</a:t>
                </a:r>
              </a:p>
            </p:txBody>
          </p:sp>
          <p:sp>
            <p:nvSpPr>
              <p:cNvPr id="68" name="TextBox 24">
                <a:extLst>
                  <a:ext uri="{FF2B5EF4-FFF2-40B4-BE49-F238E27FC236}">
                    <a16:creationId xmlns:a16="http://schemas.microsoft.com/office/drawing/2014/main" id="{8A427813-8976-A648-B857-B07A78657986}"/>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spc="300" dirty="0">
                    <a:solidFill>
                      <a:schemeClr val="bg1"/>
                    </a:solidFill>
                    <a:latin typeface="標楷體" panose="03000509000000000000" pitchFamily="65" charset="-120"/>
                    <a:ea typeface="標楷體" panose="03000509000000000000" pitchFamily="65" charset="-120"/>
                  </a:rPr>
                  <a:t>文獻</a:t>
                </a:r>
                <a:endParaRPr lang="en-US" altLang="zh-CN" sz="2000" spc="300" dirty="0">
                  <a:solidFill>
                    <a:schemeClr val="bg1"/>
                  </a:solidFill>
                  <a:latin typeface="標楷體" panose="03000509000000000000" pitchFamily="65" charset="-120"/>
                  <a:ea typeface="標楷體" panose="03000509000000000000" pitchFamily="65" charset="-120"/>
                </a:endParaRPr>
              </a:p>
              <a:p>
                <a:pPr algn="just">
                  <a:defRPr/>
                </a:pPr>
                <a:r>
                  <a:rPr lang="zh-CN" altLang="en-US" sz="2000" spc="300" dirty="0">
                    <a:solidFill>
                      <a:schemeClr val="bg1"/>
                    </a:solidFill>
                    <a:latin typeface="標楷體" panose="03000509000000000000" pitchFamily="65" charset="-120"/>
                    <a:ea typeface="標楷體" panose="03000509000000000000" pitchFamily="65" charset="-120"/>
                  </a:rPr>
                  <a:t>探討</a:t>
                </a:r>
              </a:p>
            </p:txBody>
          </p:sp>
          <p:sp>
            <p:nvSpPr>
              <p:cNvPr id="69" name="TextBox 24">
                <a:extLst>
                  <a:ext uri="{FF2B5EF4-FFF2-40B4-BE49-F238E27FC236}">
                    <a16:creationId xmlns:a16="http://schemas.microsoft.com/office/drawing/2014/main" id="{FFB8D118-7B4F-8F49-A7FF-8FC3DB453DCD}"/>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b="1" spc="300" dirty="0">
                    <a:solidFill>
                      <a:srgbClr val="FF0000"/>
                    </a:solidFill>
                    <a:latin typeface="標楷體" panose="03000509000000000000" pitchFamily="65" charset="-120"/>
                    <a:ea typeface="標楷體" panose="03000509000000000000" pitchFamily="65" charset="-120"/>
                  </a:rPr>
                  <a:t>研究</a:t>
                </a:r>
                <a:endParaRPr lang="en-US" altLang="zh-CN" sz="2000" b="1" spc="300" dirty="0">
                  <a:solidFill>
                    <a:srgbClr val="FF0000"/>
                  </a:solidFill>
                  <a:latin typeface="標楷體" panose="03000509000000000000" pitchFamily="65" charset="-120"/>
                  <a:ea typeface="標楷體" panose="03000509000000000000" pitchFamily="65" charset="-120"/>
                </a:endParaRPr>
              </a:p>
              <a:p>
                <a:pPr algn="just">
                  <a:defRPr/>
                </a:pPr>
                <a:r>
                  <a:rPr lang="zh-CN" altLang="en-US" sz="2000" b="1" spc="300" dirty="0">
                    <a:solidFill>
                      <a:srgbClr val="FF0000"/>
                    </a:solidFill>
                    <a:latin typeface="標楷體" panose="03000509000000000000" pitchFamily="65" charset="-120"/>
                    <a:ea typeface="標楷體" panose="03000509000000000000" pitchFamily="65" charset="-120"/>
                  </a:rPr>
                  <a:t>方法</a:t>
                </a:r>
                <a:endParaRPr lang="en-US" altLang="zh-CN" sz="2000" b="1" spc="300" dirty="0">
                  <a:solidFill>
                    <a:srgbClr val="FF0000"/>
                  </a:solidFill>
                  <a:latin typeface="標楷體" panose="03000509000000000000" pitchFamily="65" charset="-120"/>
                  <a:ea typeface="標楷體" panose="03000509000000000000" pitchFamily="65" charset="-120"/>
                </a:endParaRPr>
              </a:p>
            </p:txBody>
          </p:sp>
          <p:sp>
            <p:nvSpPr>
              <p:cNvPr id="70" name="TextBox 24">
                <a:extLst>
                  <a:ext uri="{FF2B5EF4-FFF2-40B4-BE49-F238E27FC236}">
                    <a16:creationId xmlns:a16="http://schemas.microsoft.com/office/drawing/2014/main" id="{19ABDE93-DC2D-B34F-9252-403C183DAC00}"/>
                  </a:ext>
                </a:extLst>
              </p:cNvPr>
              <p:cNvSpPr txBox="1"/>
              <p:nvPr/>
            </p:nvSpPr>
            <p:spPr bwMode="auto">
              <a:xfrm>
                <a:off x="10104638" y="-233390"/>
                <a:ext cx="936261" cy="707886"/>
              </a:xfrm>
              <a:prstGeom prst="rect">
                <a:avLst/>
              </a:prstGeom>
              <a:noFill/>
            </p:spPr>
            <p:txBody>
              <a:bodyPr wrap="square">
                <a:spAutoFit/>
              </a:bodyPr>
              <a:lstStyle/>
              <a:p>
                <a:pPr algn="just">
                  <a:defRPr/>
                </a:pPr>
                <a:r>
                  <a:rPr lang="zh-TW" altLang="en-US" sz="2000" spc="300" dirty="0">
                    <a:solidFill>
                      <a:schemeClr val="bg1"/>
                    </a:solidFill>
                    <a:latin typeface="標楷體" panose="03000509000000000000" pitchFamily="65" charset="-120"/>
                    <a:ea typeface="標楷體" panose="03000509000000000000" pitchFamily="65" charset="-120"/>
                  </a:rPr>
                  <a:t>實證</a:t>
                </a:r>
                <a:endParaRPr lang="en-US" altLang="zh-TW" sz="2000" spc="300" dirty="0">
                  <a:solidFill>
                    <a:schemeClr val="bg1"/>
                  </a:solidFill>
                  <a:latin typeface="標楷體" panose="03000509000000000000" pitchFamily="65" charset="-120"/>
                  <a:ea typeface="標楷體" panose="03000509000000000000" pitchFamily="65" charset="-120"/>
                </a:endParaRPr>
              </a:p>
              <a:p>
                <a:pPr algn="just">
                  <a:defRPr/>
                </a:pPr>
                <a:r>
                  <a:rPr lang="zh-TW" altLang="en-US" sz="2000" spc="300" dirty="0">
                    <a:solidFill>
                      <a:schemeClr val="bg1"/>
                    </a:solidFill>
                    <a:latin typeface="標楷體" panose="03000509000000000000" pitchFamily="65" charset="-120"/>
                    <a:ea typeface="標楷體" panose="03000509000000000000" pitchFamily="65" charset="-120"/>
                  </a:rPr>
                  <a:t>研究</a:t>
                </a:r>
                <a:endParaRPr lang="en-US" altLang="zh-CN" sz="2000" spc="300" dirty="0">
                  <a:solidFill>
                    <a:schemeClr val="bg1"/>
                  </a:solidFill>
                  <a:latin typeface="標楷體" panose="03000509000000000000" pitchFamily="65" charset="-120"/>
                  <a:ea typeface="標楷體" panose="03000509000000000000" pitchFamily="65" charset="-120"/>
                </a:endParaRPr>
              </a:p>
            </p:txBody>
          </p:sp>
          <p:sp>
            <p:nvSpPr>
              <p:cNvPr id="71" name="TextBox 24">
                <a:extLst>
                  <a:ext uri="{FF2B5EF4-FFF2-40B4-BE49-F238E27FC236}">
                    <a16:creationId xmlns:a16="http://schemas.microsoft.com/office/drawing/2014/main" id="{03C421B9-3745-D648-ACA4-0EC05F3A7F4A}"/>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標楷體" panose="03000509000000000000" pitchFamily="65" charset="-120"/>
                    <a:ea typeface="標楷體" panose="03000509000000000000" pitchFamily="65" charset="-120"/>
                  </a:rPr>
                  <a:t>結論與</a:t>
                </a:r>
                <a:endParaRPr lang="en-US" altLang="zh-TW" sz="2000" spc="300" dirty="0">
                  <a:solidFill>
                    <a:schemeClr val="bg1"/>
                  </a:solidFill>
                  <a:latin typeface="標楷體" panose="03000509000000000000" pitchFamily="65" charset="-120"/>
                  <a:ea typeface="標楷體" panose="03000509000000000000" pitchFamily="65" charset="-120"/>
                </a:endParaRPr>
              </a:p>
              <a:p>
                <a:pPr algn="just">
                  <a:defRPr/>
                </a:pPr>
                <a:r>
                  <a:rPr lang="zh-TW" altLang="en-US" sz="2000" spc="300" dirty="0">
                    <a:solidFill>
                      <a:schemeClr val="bg1"/>
                    </a:solidFill>
                    <a:latin typeface="標楷體" panose="03000509000000000000" pitchFamily="65" charset="-120"/>
                    <a:ea typeface="標楷體" panose="03000509000000000000" pitchFamily="65" charset="-120"/>
                  </a:rPr>
                  <a:t>建議</a:t>
                </a:r>
                <a:endParaRPr lang="zh-CN" altLang="en-US" sz="2000" spc="300" dirty="0">
                  <a:solidFill>
                    <a:schemeClr val="bg1"/>
                  </a:solidFill>
                  <a:latin typeface="標楷體" panose="03000509000000000000" pitchFamily="65" charset="-120"/>
                  <a:ea typeface="標楷體" panose="03000509000000000000" pitchFamily="65" charset="-120"/>
                </a:endParaRPr>
              </a:p>
            </p:txBody>
          </p:sp>
        </p:grpSp>
      </p:grpSp>
    </p:spTree>
    <p:extLst>
      <p:ext uri="{BB962C8B-B14F-4D97-AF65-F5344CB8AC3E}">
        <p14:creationId xmlns:p14="http://schemas.microsoft.com/office/powerpoint/2010/main" val="1003813635"/>
      </p:ext>
    </p:extLst>
  </p:cSld>
  <p:clrMapOvr>
    <a:masterClrMapping/>
  </p:clrMapOvr>
  <mc:AlternateContent xmlns:mc="http://schemas.openxmlformats.org/markup-compatibility/2006" xmlns:p14="http://schemas.microsoft.com/office/powerpoint/2010/main">
    <mc:Choice Requires="p14">
      <p:transition spd="slow"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par>
                                <p:cTn id="10" presetID="42" presetClass="entr" presetSubtype="0" fill="hold" nodeType="withEffect">
                                  <p:stCondLst>
                                    <p:cond delay="600"/>
                                  </p:stCondLst>
                                  <p:childTnLst>
                                    <p:set>
                                      <p:cBhvr>
                                        <p:cTn id="11" dur="1" fill="hold">
                                          <p:stCondLst>
                                            <p:cond delay="0"/>
                                          </p:stCondLst>
                                        </p:cTn>
                                        <p:tgtEl>
                                          <p:spTgt spid="143"/>
                                        </p:tgtEl>
                                        <p:attrNameLst>
                                          <p:attrName>style.visibility</p:attrName>
                                        </p:attrNameLst>
                                      </p:cBhvr>
                                      <p:to>
                                        <p:strVal val="visible"/>
                                      </p:to>
                                    </p:set>
                                    <p:animEffect transition="in" filter="fade">
                                      <p:cBhvr>
                                        <p:cTn id="12" dur="750"/>
                                        <p:tgtEl>
                                          <p:spTgt spid="143"/>
                                        </p:tgtEl>
                                      </p:cBhvr>
                                    </p:animEffect>
                                    <p:anim calcmode="lin" valueType="num">
                                      <p:cBhvr>
                                        <p:cTn id="13" dur="750" fill="hold"/>
                                        <p:tgtEl>
                                          <p:spTgt spid="143"/>
                                        </p:tgtEl>
                                        <p:attrNameLst>
                                          <p:attrName>ppt_x</p:attrName>
                                        </p:attrNameLst>
                                      </p:cBhvr>
                                      <p:tavLst>
                                        <p:tav tm="0">
                                          <p:val>
                                            <p:strVal val="#ppt_x"/>
                                          </p:val>
                                        </p:tav>
                                        <p:tav tm="100000">
                                          <p:val>
                                            <p:strVal val="#ppt_x"/>
                                          </p:val>
                                        </p:tav>
                                      </p:tavLst>
                                    </p:anim>
                                    <p:anim calcmode="lin" valueType="num">
                                      <p:cBhvr>
                                        <p:cTn id="14" dur="750" fill="hold"/>
                                        <p:tgtEl>
                                          <p:spTgt spid="143"/>
                                        </p:tgtEl>
                                        <p:attrNameLst>
                                          <p:attrName>ppt_y</p:attrName>
                                        </p:attrNameLst>
                                      </p:cBhvr>
                                      <p:tavLst>
                                        <p:tav tm="0">
                                          <p:val>
                                            <p:strVal val="#ppt_y+.1"/>
                                          </p:val>
                                        </p:tav>
                                        <p:tav tm="100000">
                                          <p:val>
                                            <p:strVal val="#ppt_y"/>
                                          </p:val>
                                        </p:tav>
                                      </p:tavLst>
                                    </p:anim>
                                  </p:childTnLst>
                                </p:cTn>
                              </p:par>
                              <p:par>
                                <p:cTn id="15" presetID="21" presetClass="entr" presetSubtype="1" fill="hold" grpId="0" nodeType="withEffect">
                                  <p:stCondLst>
                                    <p:cond delay="1100"/>
                                  </p:stCondLst>
                                  <p:childTnLst>
                                    <p:set>
                                      <p:cBhvr>
                                        <p:cTn id="16" dur="1" fill="hold">
                                          <p:stCondLst>
                                            <p:cond delay="0"/>
                                          </p:stCondLst>
                                        </p:cTn>
                                        <p:tgtEl>
                                          <p:spTgt spid="142"/>
                                        </p:tgtEl>
                                        <p:attrNameLst>
                                          <p:attrName>style.visibility</p:attrName>
                                        </p:attrNameLst>
                                      </p:cBhvr>
                                      <p:to>
                                        <p:strVal val="visible"/>
                                      </p:to>
                                    </p:set>
                                    <p:animEffect transition="in" filter="wheel(1)">
                                      <p:cBhvr>
                                        <p:cTn id="17" dur="750"/>
                                        <p:tgtEl>
                                          <p:spTgt spid="142"/>
                                        </p:tgtEl>
                                      </p:cBhvr>
                                    </p:animEffect>
                                  </p:childTnLst>
                                </p:cTn>
                              </p:par>
                              <p:par>
                                <p:cTn id="18" presetID="53" presetClass="entr" presetSubtype="16" fill="hold" grpId="0" nodeType="withEffect">
                                  <p:stCondLst>
                                    <p:cond delay="1600"/>
                                  </p:stCondLst>
                                  <p:childTnLst>
                                    <p:set>
                                      <p:cBhvr>
                                        <p:cTn id="19" dur="1" fill="hold">
                                          <p:stCondLst>
                                            <p:cond delay="0"/>
                                          </p:stCondLst>
                                        </p:cTn>
                                        <p:tgtEl>
                                          <p:spTgt spid="164"/>
                                        </p:tgtEl>
                                        <p:attrNameLst>
                                          <p:attrName>style.visibility</p:attrName>
                                        </p:attrNameLst>
                                      </p:cBhvr>
                                      <p:to>
                                        <p:strVal val="visible"/>
                                      </p:to>
                                    </p:set>
                                    <p:anim calcmode="lin" valueType="num">
                                      <p:cBhvr>
                                        <p:cTn id="20" dur="750" fill="hold"/>
                                        <p:tgtEl>
                                          <p:spTgt spid="164"/>
                                        </p:tgtEl>
                                        <p:attrNameLst>
                                          <p:attrName>ppt_w</p:attrName>
                                        </p:attrNameLst>
                                      </p:cBhvr>
                                      <p:tavLst>
                                        <p:tav tm="0">
                                          <p:val>
                                            <p:fltVal val="0"/>
                                          </p:val>
                                        </p:tav>
                                        <p:tav tm="100000">
                                          <p:val>
                                            <p:strVal val="#ppt_w"/>
                                          </p:val>
                                        </p:tav>
                                      </p:tavLst>
                                    </p:anim>
                                    <p:anim calcmode="lin" valueType="num">
                                      <p:cBhvr>
                                        <p:cTn id="21" dur="750" fill="hold"/>
                                        <p:tgtEl>
                                          <p:spTgt spid="164"/>
                                        </p:tgtEl>
                                        <p:attrNameLst>
                                          <p:attrName>ppt_h</p:attrName>
                                        </p:attrNameLst>
                                      </p:cBhvr>
                                      <p:tavLst>
                                        <p:tav tm="0">
                                          <p:val>
                                            <p:fltVal val="0"/>
                                          </p:val>
                                        </p:tav>
                                        <p:tav tm="100000">
                                          <p:val>
                                            <p:strVal val="#ppt_h"/>
                                          </p:val>
                                        </p:tav>
                                      </p:tavLst>
                                    </p:anim>
                                    <p:animEffect transition="in" filter="fade">
                                      <p:cBhvr>
                                        <p:cTn id="22" dur="750"/>
                                        <p:tgtEl>
                                          <p:spTgt spid="164"/>
                                        </p:tgtEl>
                                      </p:cBhvr>
                                    </p:animEffect>
                                  </p:childTnLst>
                                </p:cTn>
                              </p:par>
                              <p:par>
                                <p:cTn id="23" presetID="2" presetClass="entr" presetSubtype="8" fill="hold" grpId="0" nodeType="withEffect">
                                  <p:stCondLst>
                                    <p:cond delay="1600"/>
                                  </p:stCondLst>
                                  <p:childTnLst>
                                    <p:set>
                                      <p:cBhvr>
                                        <p:cTn id="24" dur="1" fill="hold">
                                          <p:stCondLst>
                                            <p:cond delay="0"/>
                                          </p:stCondLst>
                                        </p:cTn>
                                        <p:tgtEl>
                                          <p:spTgt spid="159"/>
                                        </p:tgtEl>
                                        <p:attrNameLst>
                                          <p:attrName>style.visibility</p:attrName>
                                        </p:attrNameLst>
                                      </p:cBhvr>
                                      <p:to>
                                        <p:strVal val="visible"/>
                                      </p:to>
                                    </p:set>
                                    <p:anim calcmode="lin" valueType="num">
                                      <p:cBhvr additive="base">
                                        <p:cTn id="25" dur="750" fill="hold"/>
                                        <p:tgtEl>
                                          <p:spTgt spid="159"/>
                                        </p:tgtEl>
                                        <p:attrNameLst>
                                          <p:attrName>ppt_x</p:attrName>
                                        </p:attrNameLst>
                                      </p:cBhvr>
                                      <p:tavLst>
                                        <p:tav tm="0">
                                          <p:val>
                                            <p:strVal val="0-#ppt_w/2"/>
                                          </p:val>
                                        </p:tav>
                                        <p:tav tm="100000">
                                          <p:val>
                                            <p:strVal val="#ppt_x"/>
                                          </p:val>
                                        </p:tav>
                                      </p:tavLst>
                                    </p:anim>
                                    <p:anim calcmode="lin" valueType="num">
                                      <p:cBhvr additive="base">
                                        <p:cTn id="26" dur="750" fill="hold"/>
                                        <p:tgtEl>
                                          <p:spTgt spid="159"/>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2100"/>
                                  </p:stCondLst>
                                  <p:childTnLst>
                                    <p:set>
                                      <p:cBhvr>
                                        <p:cTn id="28" dur="1" fill="hold">
                                          <p:stCondLst>
                                            <p:cond delay="0"/>
                                          </p:stCondLst>
                                        </p:cTn>
                                        <p:tgtEl>
                                          <p:spTgt spid="160"/>
                                        </p:tgtEl>
                                        <p:attrNameLst>
                                          <p:attrName>style.visibility</p:attrName>
                                        </p:attrNameLst>
                                      </p:cBhvr>
                                      <p:to>
                                        <p:strVal val="visible"/>
                                      </p:to>
                                    </p:set>
                                    <p:anim calcmode="lin" valueType="num">
                                      <p:cBhvr>
                                        <p:cTn id="29" dur="750" fill="hold"/>
                                        <p:tgtEl>
                                          <p:spTgt spid="160"/>
                                        </p:tgtEl>
                                        <p:attrNameLst>
                                          <p:attrName>ppt_w</p:attrName>
                                        </p:attrNameLst>
                                      </p:cBhvr>
                                      <p:tavLst>
                                        <p:tav tm="0">
                                          <p:val>
                                            <p:fltVal val="0"/>
                                          </p:val>
                                        </p:tav>
                                        <p:tav tm="100000">
                                          <p:val>
                                            <p:strVal val="#ppt_w"/>
                                          </p:val>
                                        </p:tav>
                                      </p:tavLst>
                                    </p:anim>
                                    <p:anim calcmode="lin" valueType="num">
                                      <p:cBhvr>
                                        <p:cTn id="30" dur="750" fill="hold"/>
                                        <p:tgtEl>
                                          <p:spTgt spid="160"/>
                                        </p:tgtEl>
                                        <p:attrNameLst>
                                          <p:attrName>ppt_h</p:attrName>
                                        </p:attrNameLst>
                                      </p:cBhvr>
                                      <p:tavLst>
                                        <p:tav tm="0">
                                          <p:val>
                                            <p:fltVal val="0"/>
                                          </p:val>
                                        </p:tav>
                                        <p:tav tm="100000">
                                          <p:val>
                                            <p:strVal val="#ppt_h"/>
                                          </p:val>
                                        </p:tav>
                                      </p:tavLst>
                                    </p:anim>
                                    <p:animEffect transition="in" filter="fade">
                                      <p:cBhvr>
                                        <p:cTn id="31" dur="750"/>
                                        <p:tgtEl>
                                          <p:spTgt spid="160"/>
                                        </p:tgtEl>
                                      </p:cBhvr>
                                    </p:animEffect>
                                  </p:childTnLst>
                                </p:cTn>
                              </p:par>
                              <p:par>
                                <p:cTn id="32" presetID="2" presetClass="entr" presetSubtype="8" fill="hold" grpId="0" nodeType="withEffect">
                                  <p:stCondLst>
                                    <p:cond delay="2100"/>
                                  </p:stCondLst>
                                  <p:childTnLst>
                                    <p:set>
                                      <p:cBhvr>
                                        <p:cTn id="33" dur="1" fill="hold">
                                          <p:stCondLst>
                                            <p:cond delay="0"/>
                                          </p:stCondLst>
                                        </p:cTn>
                                        <p:tgtEl>
                                          <p:spTgt spid="157"/>
                                        </p:tgtEl>
                                        <p:attrNameLst>
                                          <p:attrName>style.visibility</p:attrName>
                                        </p:attrNameLst>
                                      </p:cBhvr>
                                      <p:to>
                                        <p:strVal val="visible"/>
                                      </p:to>
                                    </p:set>
                                    <p:anim calcmode="lin" valueType="num">
                                      <p:cBhvr additive="base">
                                        <p:cTn id="34" dur="750" fill="hold"/>
                                        <p:tgtEl>
                                          <p:spTgt spid="157"/>
                                        </p:tgtEl>
                                        <p:attrNameLst>
                                          <p:attrName>ppt_x</p:attrName>
                                        </p:attrNameLst>
                                      </p:cBhvr>
                                      <p:tavLst>
                                        <p:tav tm="0">
                                          <p:val>
                                            <p:strVal val="0-#ppt_w/2"/>
                                          </p:val>
                                        </p:tav>
                                        <p:tav tm="100000">
                                          <p:val>
                                            <p:strVal val="#ppt_x"/>
                                          </p:val>
                                        </p:tav>
                                      </p:tavLst>
                                    </p:anim>
                                    <p:anim calcmode="lin" valueType="num">
                                      <p:cBhvr additive="base">
                                        <p:cTn id="35" dur="750" fill="hold"/>
                                        <p:tgtEl>
                                          <p:spTgt spid="157"/>
                                        </p:tgtEl>
                                        <p:attrNameLst>
                                          <p:attrName>ppt_y</p:attrName>
                                        </p:attrNameLst>
                                      </p:cBhvr>
                                      <p:tavLst>
                                        <p:tav tm="0">
                                          <p:val>
                                            <p:strVal val="#ppt_y"/>
                                          </p:val>
                                        </p:tav>
                                        <p:tav tm="100000">
                                          <p:val>
                                            <p:strVal val="#ppt_y"/>
                                          </p:val>
                                        </p:tav>
                                      </p:tavLst>
                                    </p:anim>
                                  </p:childTnLst>
                                </p:cTn>
                              </p:par>
                              <p:par>
                                <p:cTn id="36" presetID="53" presetClass="entr" presetSubtype="16" fill="hold" grpId="0" nodeType="withEffect">
                                  <p:stCondLst>
                                    <p:cond delay="2600"/>
                                  </p:stCondLst>
                                  <p:childTnLst>
                                    <p:set>
                                      <p:cBhvr>
                                        <p:cTn id="37" dur="1" fill="hold">
                                          <p:stCondLst>
                                            <p:cond delay="0"/>
                                          </p:stCondLst>
                                        </p:cTn>
                                        <p:tgtEl>
                                          <p:spTgt spid="158"/>
                                        </p:tgtEl>
                                        <p:attrNameLst>
                                          <p:attrName>style.visibility</p:attrName>
                                        </p:attrNameLst>
                                      </p:cBhvr>
                                      <p:to>
                                        <p:strVal val="visible"/>
                                      </p:to>
                                    </p:set>
                                    <p:anim calcmode="lin" valueType="num">
                                      <p:cBhvr>
                                        <p:cTn id="38" dur="750" fill="hold"/>
                                        <p:tgtEl>
                                          <p:spTgt spid="158"/>
                                        </p:tgtEl>
                                        <p:attrNameLst>
                                          <p:attrName>ppt_w</p:attrName>
                                        </p:attrNameLst>
                                      </p:cBhvr>
                                      <p:tavLst>
                                        <p:tav tm="0">
                                          <p:val>
                                            <p:fltVal val="0"/>
                                          </p:val>
                                        </p:tav>
                                        <p:tav tm="100000">
                                          <p:val>
                                            <p:strVal val="#ppt_w"/>
                                          </p:val>
                                        </p:tav>
                                      </p:tavLst>
                                    </p:anim>
                                    <p:anim calcmode="lin" valueType="num">
                                      <p:cBhvr>
                                        <p:cTn id="39" dur="750" fill="hold"/>
                                        <p:tgtEl>
                                          <p:spTgt spid="158"/>
                                        </p:tgtEl>
                                        <p:attrNameLst>
                                          <p:attrName>ppt_h</p:attrName>
                                        </p:attrNameLst>
                                      </p:cBhvr>
                                      <p:tavLst>
                                        <p:tav tm="0">
                                          <p:val>
                                            <p:fltVal val="0"/>
                                          </p:val>
                                        </p:tav>
                                        <p:tav tm="100000">
                                          <p:val>
                                            <p:strVal val="#ppt_h"/>
                                          </p:val>
                                        </p:tav>
                                      </p:tavLst>
                                    </p:anim>
                                    <p:animEffect transition="in" filter="fade">
                                      <p:cBhvr>
                                        <p:cTn id="40" dur="750"/>
                                        <p:tgtEl>
                                          <p:spTgt spid="158"/>
                                        </p:tgtEl>
                                      </p:cBhvr>
                                    </p:animEffect>
                                  </p:childTnLst>
                                </p:cTn>
                              </p:par>
                              <p:par>
                                <p:cTn id="41" presetID="2" presetClass="entr" presetSubtype="2" fill="hold" grpId="0" nodeType="withEffect">
                                  <p:stCondLst>
                                    <p:cond delay="210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750" fill="hold"/>
                                        <p:tgtEl>
                                          <p:spTgt spid="3"/>
                                        </p:tgtEl>
                                        <p:attrNameLst>
                                          <p:attrName>ppt_x</p:attrName>
                                        </p:attrNameLst>
                                      </p:cBhvr>
                                      <p:tavLst>
                                        <p:tav tm="0">
                                          <p:val>
                                            <p:strVal val="1+#ppt_w/2"/>
                                          </p:val>
                                        </p:tav>
                                        <p:tav tm="100000">
                                          <p:val>
                                            <p:strVal val="#ppt_x"/>
                                          </p:val>
                                        </p:tav>
                                      </p:tavLst>
                                    </p:anim>
                                    <p:anim calcmode="lin" valueType="num">
                                      <p:cBhvr additive="base">
                                        <p:cTn id="44" dur="750" fill="hold"/>
                                        <p:tgtEl>
                                          <p:spTgt spid="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210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750" fill="hold"/>
                                        <p:tgtEl>
                                          <p:spTgt spid="6"/>
                                        </p:tgtEl>
                                        <p:attrNameLst>
                                          <p:attrName>ppt_x</p:attrName>
                                        </p:attrNameLst>
                                      </p:cBhvr>
                                      <p:tavLst>
                                        <p:tav tm="0">
                                          <p:val>
                                            <p:strVal val="1+#ppt_w/2"/>
                                          </p:val>
                                        </p:tav>
                                        <p:tav tm="100000">
                                          <p:val>
                                            <p:strVal val="#ppt_x"/>
                                          </p:val>
                                        </p:tav>
                                      </p:tavLst>
                                    </p:anim>
                                    <p:anim calcmode="lin" valueType="num">
                                      <p:cBhvr additive="base">
                                        <p:cTn id="48"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2" grpId="0">
        <p:bldAsOne/>
      </p:bldGraphic>
      <p:bldP spid="157" grpId="0"/>
      <p:bldP spid="158" grpId="0"/>
      <p:bldP spid="159" grpId="0"/>
      <p:bldP spid="160" grpId="0"/>
      <p:bldP spid="164" grpId="0"/>
      <p:bldP spid="2" grpId="0" animBg="1"/>
      <p:bldP spid="3"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15255482-D59A-DE4C-8CBB-98B4DCFEDF91}"/>
              </a:ext>
            </a:extLst>
          </p:cNvPr>
          <p:cNvPicPr>
            <a:picLocks noChangeAspect="1"/>
          </p:cNvPicPr>
          <p:nvPr/>
        </p:nvPicPr>
        <p:blipFill>
          <a:blip r:embed="rId3"/>
          <a:stretch>
            <a:fillRect/>
          </a:stretch>
        </p:blipFill>
        <p:spPr>
          <a:xfrm>
            <a:off x="0" y="0"/>
            <a:ext cx="12192000" cy="6858000"/>
          </a:xfrm>
          <a:prstGeom prst="rect">
            <a:avLst/>
          </a:prstGeom>
        </p:spPr>
      </p:pic>
      <p:grpSp>
        <p:nvGrpSpPr>
          <p:cNvPr id="23" name="组合 22">
            <a:extLst>
              <a:ext uri="{FF2B5EF4-FFF2-40B4-BE49-F238E27FC236}">
                <a16:creationId xmlns:a16="http://schemas.microsoft.com/office/drawing/2014/main" id="{151269DC-B342-4180-B73B-3EBF59A75568}"/>
              </a:ext>
            </a:extLst>
          </p:cNvPr>
          <p:cNvGrpSpPr/>
          <p:nvPr/>
        </p:nvGrpSpPr>
        <p:grpSpPr>
          <a:xfrm>
            <a:off x="4808289" y="2017967"/>
            <a:ext cx="672559" cy="758844"/>
            <a:chOff x="5960470" y="3606237"/>
            <a:chExt cx="672558" cy="758844"/>
          </a:xfrm>
        </p:grpSpPr>
        <p:sp>
          <p:nvSpPr>
            <p:cNvPr id="24" name="Freeform 5">
              <a:extLst>
                <a:ext uri="{FF2B5EF4-FFF2-40B4-BE49-F238E27FC236}">
                  <a16:creationId xmlns:a16="http://schemas.microsoft.com/office/drawing/2014/main" id="{5554B5BB-E023-4ED9-A665-AD1AEBBAEDD6}"/>
                </a:ext>
              </a:extLst>
            </p:cNvPr>
            <p:cNvSpPr/>
            <p:nvPr/>
          </p:nvSpPr>
          <p:spPr bwMode="auto">
            <a:xfrm rot="5400000">
              <a:off x="5917327" y="3649380"/>
              <a:ext cx="758844" cy="67255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DE4F6"/>
            </a:solidFill>
            <a:ln w="28575">
              <a:solidFill>
                <a:srgbClr val="CDE4F6"/>
              </a:solidFill>
            </a:ln>
            <a:effectLst/>
          </p:spPr>
          <p:txBody>
            <a:bodyPr vert="horz" wrap="square" lIns="91440" tIns="45720" rIns="91440" bIns="45720" numCol="1" anchor="t" anchorCtr="0" compatLnSpc="1"/>
            <a:lstStyle/>
            <a:p>
              <a:pPr defTabSz="1219170"/>
              <a:endParaRPr lang="zh-CN" altLang="en-US">
                <a:solidFill>
                  <a:schemeClr val="tx1">
                    <a:lumMod val="75000"/>
                    <a:lumOff val="25000"/>
                  </a:schemeClr>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25" name="Freeform 100">
              <a:extLst>
                <a:ext uri="{FF2B5EF4-FFF2-40B4-BE49-F238E27FC236}">
                  <a16:creationId xmlns:a16="http://schemas.microsoft.com/office/drawing/2014/main" id="{7CD5022B-D50A-4628-BF06-B08F3163B152}"/>
                </a:ext>
              </a:extLst>
            </p:cNvPr>
            <p:cNvSpPr>
              <a:spLocks noEditPoints="1"/>
            </p:cNvSpPr>
            <p:nvPr/>
          </p:nvSpPr>
          <p:spPr bwMode="auto">
            <a:xfrm>
              <a:off x="6139788" y="3835193"/>
              <a:ext cx="313923" cy="300933"/>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ln>
          </p:spPr>
          <p:txBody>
            <a:bodyPr vert="horz" wrap="square" lIns="91440" tIns="45720" rIns="91440" bIns="45720" numCol="1" anchor="t" anchorCtr="0" compatLnSpc="1"/>
            <a:lstStyle/>
            <a:p>
              <a:pPr defTabSz="1219170"/>
              <a:endParaRPr lang="en-US">
                <a:solidFill>
                  <a:schemeClr val="tx1">
                    <a:lumMod val="75000"/>
                    <a:lumOff val="25000"/>
                  </a:schemeClr>
                </a:solidFill>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26" name="组合 25">
            <a:extLst>
              <a:ext uri="{FF2B5EF4-FFF2-40B4-BE49-F238E27FC236}">
                <a16:creationId xmlns:a16="http://schemas.microsoft.com/office/drawing/2014/main" id="{A53AE0C0-1069-4C23-9C5D-EBDF79985708}"/>
              </a:ext>
            </a:extLst>
          </p:cNvPr>
          <p:cNvGrpSpPr/>
          <p:nvPr/>
        </p:nvGrpSpPr>
        <p:grpSpPr>
          <a:xfrm>
            <a:off x="4820093" y="3562066"/>
            <a:ext cx="672559" cy="758844"/>
            <a:chOff x="5960470" y="4870260"/>
            <a:chExt cx="672558" cy="758844"/>
          </a:xfrm>
        </p:grpSpPr>
        <p:sp>
          <p:nvSpPr>
            <p:cNvPr id="27" name="Freeform 5">
              <a:extLst>
                <a:ext uri="{FF2B5EF4-FFF2-40B4-BE49-F238E27FC236}">
                  <a16:creationId xmlns:a16="http://schemas.microsoft.com/office/drawing/2014/main" id="{37D3EAA8-AB35-4FA9-9F1A-E9921D376F9A}"/>
                </a:ext>
              </a:extLst>
            </p:cNvPr>
            <p:cNvSpPr/>
            <p:nvPr/>
          </p:nvSpPr>
          <p:spPr bwMode="auto">
            <a:xfrm rot="5400000">
              <a:off x="5917327" y="4913403"/>
              <a:ext cx="758844" cy="67255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7BFA4"/>
            </a:solidFill>
            <a:ln w="28575">
              <a:solidFill>
                <a:srgbClr val="F7BFA4"/>
              </a:solidFill>
            </a:ln>
            <a:effectLst/>
          </p:spPr>
          <p:txBody>
            <a:bodyPr vert="horz" wrap="square" lIns="91440" tIns="45720" rIns="91440" bIns="45720" numCol="1" anchor="t" anchorCtr="0" compatLnSpc="1"/>
            <a:lstStyle/>
            <a:p>
              <a:pPr defTabSz="1219170"/>
              <a:endParaRPr lang="zh-CN" altLang="en-US">
                <a:solidFill>
                  <a:schemeClr val="tx1">
                    <a:lumMod val="75000"/>
                    <a:lumOff val="25000"/>
                  </a:schemeClr>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28" name="AutoShape 117">
              <a:extLst>
                <a:ext uri="{FF2B5EF4-FFF2-40B4-BE49-F238E27FC236}">
                  <a16:creationId xmlns:a16="http://schemas.microsoft.com/office/drawing/2014/main" id="{DAAFA57B-AB12-48DB-BF0A-306B4AA98926}"/>
                </a:ext>
              </a:extLst>
            </p:cNvPr>
            <p:cNvSpPr/>
            <p:nvPr/>
          </p:nvSpPr>
          <p:spPr bwMode="auto">
            <a:xfrm>
              <a:off x="6101933" y="5103487"/>
              <a:ext cx="389633" cy="292391"/>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p:spPr>
          <p:txBody>
            <a:bodyPr lIns="19049" tIns="19049" rIns="19049" bIns="19049" anchor="ctr"/>
            <a:lstStyle/>
            <a:p>
              <a:pPr algn="ctr" defTabSz="304792" fontAlgn="base" hangingPunct="0">
                <a:spcBef>
                  <a:spcPct val="0"/>
                </a:spcBef>
                <a:spcAft>
                  <a:spcPct val="0"/>
                </a:spcAft>
              </a:pPr>
              <a:endParaRPr lang="en-US" sz="1500">
                <a:solidFill>
                  <a:schemeClr val="tx1">
                    <a:lumMod val="75000"/>
                    <a:lumOff val="25000"/>
                  </a:schemeClr>
                </a:solidFill>
                <a:effectLst>
                  <a:outerShdw blurRad="38100" dist="38100" dir="2700000" algn="tl">
                    <a:srgbClr val="000000"/>
                  </a:outerShdw>
                </a:effectLst>
                <a:latin typeface="Times New Roman" panose="02020603050405020304" pitchFamily="18" charset="0"/>
                <a:ea typeface="幼圆" panose="02010509060101010101" pitchFamily="49" charset="-122"/>
                <a:cs typeface="Times New Roman" panose="02020603050405020304" pitchFamily="18" charset="0"/>
                <a:sym typeface="Gill Sans" charset="0"/>
              </a:endParaRPr>
            </a:p>
          </p:txBody>
        </p:sp>
      </p:grpSp>
      <p:sp>
        <p:nvSpPr>
          <p:cNvPr id="34" name="矩形 33">
            <a:extLst>
              <a:ext uri="{FF2B5EF4-FFF2-40B4-BE49-F238E27FC236}">
                <a16:creationId xmlns:a16="http://schemas.microsoft.com/office/drawing/2014/main" id="{89724142-A2E7-4B42-AC18-8EF534847B62}"/>
              </a:ext>
            </a:extLst>
          </p:cNvPr>
          <p:cNvSpPr/>
          <p:nvPr/>
        </p:nvSpPr>
        <p:spPr>
          <a:xfrm>
            <a:off x="5671332" y="1829220"/>
            <a:ext cx="6096000" cy="1136337"/>
          </a:xfrm>
          <a:prstGeom prst="rect">
            <a:avLst/>
          </a:prstGeom>
        </p:spPr>
        <p:txBody>
          <a:bodyPr wrap="square" lIns="91440" tIns="45720" rIns="91440" bIns="45720">
            <a:spAutoFit/>
          </a:bodyPr>
          <a:lstStyle/>
          <a:p>
            <a:pPr defTabSz="609585">
              <a:lnSpc>
                <a:spcPts val="2000"/>
              </a:lnSpc>
              <a:buClr>
                <a:srgbClr val="E7E6E6">
                  <a:lumMod val="10000"/>
                </a:srgbClr>
              </a:buClr>
            </a:pPr>
            <a:r>
              <a:rPr lang="en"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ARIMA </a:t>
            </a:r>
            <a:r>
              <a:rPr lang="zh-CN" altLang="en-US"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模式</a:t>
            </a:r>
            <a:endParaRPr lang="en-US"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endParaRPr>
          </a:p>
          <a:p>
            <a:pPr defTabSz="609585">
              <a:lnSpc>
                <a:spcPts val="2000"/>
              </a:lnSpc>
              <a:buClr>
                <a:srgbClr val="E7E6E6">
                  <a:lumMod val="10000"/>
                </a:srgbClr>
              </a:buClr>
            </a:pPr>
            <a:r>
              <a:rPr lang="zh-CN" altLang="en-US"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為</a:t>
            </a:r>
            <a:r>
              <a:rPr lang="en"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AR</a:t>
            </a:r>
            <a:r>
              <a:rPr lang="zh-CN" altLang="e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a:t>
            </a:r>
            <a:r>
              <a:rPr lang="en"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MA</a:t>
            </a:r>
            <a:r>
              <a:rPr lang="zh-CN" altLang="en-US"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及</a:t>
            </a:r>
            <a:r>
              <a:rPr lang="en"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ARMA</a:t>
            </a:r>
            <a:r>
              <a:rPr lang="zh-CN" altLang="en-US"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模式衍伸而成的，該模式主要是利用歷史資料，檢定其自相關與偏相關等特性，找出妥適模式對未來預測</a:t>
            </a:r>
            <a:endParaRPr lang="en-US"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pic>
        <p:nvPicPr>
          <p:cNvPr id="3" name="图片 2">
            <a:extLst>
              <a:ext uri="{FF2B5EF4-FFF2-40B4-BE49-F238E27FC236}">
                <a16:creationId xmlns:a16="http://schemas.microsoft.com/office/drawing/2014/main" id="{FD732729-66D1-4895-86B9-01C59F1739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761" y="1775503"/>
            <a:ext cx="3182264" cy="42376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矩形 29">
            <a:extLst>
              <a:ext uri="{FF2B5EF4-FFF2-40B4-BE49-F238E27FC236}">
                <a16:creationId xmlns:a16="http://schemas.microsoft.com/office/drawing/2014/main" id="{875AC513-9E06-884D-8345-FE91F6A47B92}"/>
              </a:ext>
            </a:extLst>
          </p:cNvPr>
          <p:cNvSpPr/>
          <p:nvPr/>
        </p:nvSpPr>
        <p:spPr>
          <a:xfrm>
            <a:off x="316629" y="186491"/>
            <a:ext cx="4261103" cy="707886"/>
          </a:xfrm>
          <a:prstGeom prst="rect">
            <a:avLst/>
          </a:prstGeom>
          <a:noFill/>
        </p:spPr>
        <p:txBody>
          <a:bodyPr wrap="none" lIns="91440" tIns="45720" rIns="91440" bIns="45720">
            <a:spAutoFit/>
          </a:bodyPr>
          <a:lstStyle/>
          <a:p>
            <a:pPr algn="ctr"/>
            <a:r>
              <a:rPr kumimoji="1" lang="zh-CN"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需求預測模型</a:t>
            </a:r>
            <a:r>
              <a:rPr kumimoji="1" lang="en-US" altLang="zh-CN"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(2/2)</a:t>
            </a:r>
            <a:endParaRPr kumimoji="1" lang="zh-TW"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CA353F0-8830-6A46-A384-506CFB19F661}"/>
                  </a:ext>
                </a:extLst>
              </p:cNvPr>
              <p:cNvSpPr/>
              <p:nvPr/>
            </p:nvSpPr>
            <p:spPr>
              <a:xfrm>
                <a:off x="5639047" y="3142968"/>
                <a:ext cx="6341902" cy="1086708"/>
              </a:xfrm>
              <a:prstGeom prst="rect">
                <a:avLst/>
              </a:prstGeom>
            </p:spPr>
            <p:txBody>
              <a:bodyPr wrap="square">
                <a:spAutoFit/>
              </a:bodyPr>
              <a:lstStyle/>
              <a:p>
                <a:pPr indent="127000" hangingPunct="0">
                  <a:lnSpc>
                    <a:spcPct val="150000"/>
                  </a:lnSpc>
                  <a:spcAft>
                    <a:spcPts val="0"/>
                  </a:spcAft>
                </a:pPr>
                <a14:m>
                  <m:oMath xmlns:m="http://schemas.openxmlformats.org/officeDocument/2006/math">
                    <m:sSub>
                      <m:sSubPr>
                        <m:ctrlPr>
                          <a:rPr lang="zh-TW" altLang="zh-TW" sz="20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𝑍</m:t>
                        </m:r>
                      </m:e>
                      <m:sub>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𝑡</m:t>
                        </m:r>
                      </m:sub>
                    </m:sSub>
                    <m:r>
                      <a:rPr lang="en-US" altLang="zh-TW" sz="2000"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m:t>
                    </m:r>
                    <m:sSub>
                      <m:sSubPr>
                        <m:ctrlPr>
                          <a:rPr lang="zh-TW" altLang="zh-TW" sz="20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m:t>
                        </m:r>
                      </m:e>
                      <m:sub>
                        <m:r>
                          <a:rPr lang="en-US" altLang="zh-TW" sz="2000"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1</m:t>
                        </m:r>
                      </m:sub>
                    </m:sSub>
                    <m:sSub>
                      <m:sSubPr>
                        <m:ctrlPr>
                          <a:rPr lang="zh-TW" altLang="zh-TW" sz="20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𝑍</m:t>
                        </m:r>
                      </m:e>
                      <m:sub>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𝑡</m:t>
                        </m:r>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m:t>
                        </m:r>
                        <m:r>
                          <a:rPr lang="en-US" altLang="zh-TW" sz="2000"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1</m:t>
                        </m:r>
                      </m:sub>
                    </m:sSub>
                    <m:r>
                      <a:rPr lang="en-US" altLang="zh-TW" sz="2000"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m:t>
                    </m:r>
                    <m:sSub>
                      <m:sSubPr>
                        <m:ctrlPr>
                          <a:rPr lang="zh-TW" altLang="zh-TW" sz="20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m:t>
                        </m:r>
                      </m:e>
                      <m:sub>
                        <m:r>
                          <a:rPr lang="en-US" altLang="zh-TW" sz="2000"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2</m:t>
                        </m:r>
                      </m:sub>
                    </m:sSub>
                    <m:sSub>
                      <m:sSubPr>
                        <m:ctrlPr>
                          <a:rPr lang="zh-TW" altLang="zh-TW" sz="20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𝑍</m:t>
                        </m:r>
                      </m:e>
                      <m:sub>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𝑡</m:t>
                        </m:r>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m:t>
                        </m:r>
                        <m:r>
                          <a:rPr lang="en-US" altLang="zh-TW" sz="2000"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2</m:t>
                        </m:r>
                      </m:sub>
                    </m:sSub>
                    <m:r>
                      <a:rPr lang="en-US" altLang="zh-TW" sz="2000"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m:t>
                    </m:r>
                    <m:sSub>
                      <m:sSubPr>
                        <m:ctrlPr>
                          <a:rPr lang="zh-TW" altLang="zh-TW" sz="20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m:t>
                        </m:r>
                      </m:e>
                      <m:sub>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𝑝</m:t>
                        </m:r>
                        <m:r>
                          <a:rPr lang="en-US" altLang="zh-TW" sz="2000"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m:t>
                        </m:r>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𝑑</m:t>
                        </m:r>
                      </m:sub>
                    </m:sSub>
                    <m:sSub>
                      <m:sSubPr>
                        <m:ctrlPr>
                          <a:rPr lang="zh-TW" altLang="zh-TW" sz="20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𝑍</m:t>
                        </m:r>
                      </m:e>
                      <m:sub>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𝑡</m:t>
                        </m:r>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m:t>
                        </m:r>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𝑝</m:t>
                        </m:r>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m:t>
                        </m:r>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𝑑</m:t>
                        </m:r>
                      </m:sub>
                    </m:sSub>
                    <m:r>
                      <a:rPr lang="en-US" altLang="zh-TW" sz="2000"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m:t>
                    </m:r>
                    <m:sSub>
                      <m:sSubPr>
                        <m:ctrlPr>
                          <a:rPr lang="zh-TW" altLang="zh-TW" sz="20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𝑎</m:t>
                        </m:r>
                      </m:e>
                      <m:sub>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𝑡</m:t>
                        </m:r>
                      </m:sub>
                    </m:sSub>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m:t>
                    </m:r>
                  </m:oMath>
                </a14:m>
                <a:r>
                  <a:rPr lang="en-US" altLang="zh-TW" sz="20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a:t>
                </a:r>
              </a:p>
              <a:p>
                <a:pPr indent="127000" algn="just" hangingPunct="0">
                  <a:lnSpc>
                    <a:spcPct val="150000"/>
                  </a:lnSpc>
                  <a:spcAft>
                    <a:spcPts val="0"/>
                  </a:spcAft>
                </a:pPr>
                <a:r>
                  <a:rPr lang="en-US" altLang="zh-TW" sz="2000" kern="100" dirty="0">
                    <a:solidFill>
                      <a:srgbClr val="000000"/>
                    </a:solidFill>
                    <a:latin typeface="Times New Roman" panose="02020603050405020304" pitchFamily="18" charset="0"/>
                    <a:ea typeface="標楷體" panose="02010601000101010101" pitchFamily="2" charset="-120"/>
                    <a:cs typeface="Times New Roman" panose="02020603050405020304" pitchFamily="18" charset="0"/>
                  </a:rPr>
                  <a:t>          </a:t>
                </a:r>
                <a14:m>
                  <m:oMath xmlns:m="http://schemas.openxmlformats.org/officeDocument/2006/math">
                    <m:r>
                      <a:rPr lang="en-US" altLang="zh-TW" sz="2000"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 </m:t>
                    </m:r>
                    <m:sSub>
                      <m:sSubPr>
                        <m:ctrlPr>
                          <a:rPr lang="zh-TW" altLang="zh-TW" sz="20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𝜃</m:t>
                        </m:r>
                      </m:e>
                      <m:sub>
                        <m:r>
                          <a:rPr lang="en-US" altLang="zh-TW" sz="2000"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1</m:t>
                        </m:r>
                      </m:sub>
                    </m:sSub>
                    <m:sSub>
                      <m:sSubPr>
                        <m:ctrlPr>
                          <a:rPr lang="zh-TW" altLang="zh-TW" sz="20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𝑎</m:t>
                        </m:r>
                      </m:e>
                      <m:sub>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𝑡</m:t>
                        </m:r>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m:t>
                        </m:r>
                        <m:r>
                          <a:rPr lang="en-US" altLang="zh-TW" sz="2000"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1</m:t>
                        </m:r>
                      </m:sub>
                    </m:sSub>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m:t>
                    </m:r>
                    <m:sSub>
                      <m:sSubPr>
                        <m:ctrlPr>
                          <a:rPr lang="zh-TW" altLang="zh-TW" sz="20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𝜃</m:t>
                        </m:r>
                      </m:e>
                      <m:sub>
                        <m:r>
                          <a:rPr lang="en-US" altLang="zh-TW" sz="2000"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2</m:t>
                        </m:r>
                      </m:sub>
                    </m:sSub>
                    <m:sSub>
                      <m:sSubPr>
                        <m:ctrlPr>
                          <a:rPr lang="zh-TW" altLang="zh-TW" sz="20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𝑎</m:t>
                        </m:r>
                      </m:e>
                      <m:sub>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𝑡</m:t>
                        </m:r>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m:t>
                        </m:r>
                        <m:r>
                          <a:rPr lang="en-US" altLang="zh-TW" sz="2000"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2</m:t>
                        </m:r>
                      </m:sub>
                    </m:sSub>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m:t>
                    </m:r>
                    <m:r>
                      <a:rPr lang="en-US" altLang="zh-TW" sz="2000"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m:t>
                    </m:r>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m:t>
                    </m:r>
                    <m:sSub>
                      <m:sSubPr>
                        <m:ctrlPr>
                          <a:rPr lang="zh-TW" altLang="zh-TW" sz="20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𝜃</m:t>
                        </m:r>
                      </m:e>
                      <m:sub>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𝑞</m:t>
                        </m:r>
                      </m:sub>
                    </m:sSub>
                    <m:sSub>
                      <m:sSubPr>
                        <m:ctrlPr>
                          <a:rPr lang="zh-TW" altLang="zh-TW" sz="20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𝑎</m:t>
                        </m:r>
                      </m:e>
                      <m:sub>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𝑡</m:t>
                        </m:r>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m:t>
                        </m:r>
                        <m:r>
                          <a:rPr lang="en-US" altLang="zh-TW" sz="2000" i="1" kern="1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𝑞</m:t>
                        </m:r>
                      </m:sub>
                    </m:sSub>
                  </m:oMath>
                </a14:m>
                <a:endParaRPr lang="zh-TW" altLang="zh-TW" sz="2000"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6CA353F0-8830-6A46-A384-506CFB19F661}"/>
                  </a:ext>
                </a:extLst>
              </p:cNvPr>
              <p:cNvSpPr>
                <a:spLocks noRot="1" noChangeAspect="1" noMove="1" noResize="1" noEditPoints="1" noAdjustHandles="1" noChangeArrowheads="1" noChangeShapeType="1" noTextEdit="1"/>
              </p:cNvSpPr>
              <p:nvPr/>
            </p:nvSpPr>
            <p:spPr>
              <a:xfrm>
                <a:off x="5639047" y="3142968"/>
                <a:ext cx="6341902" cy="1086708"/>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5601024D-189E-4542-86D6-E277A7DAFF0F}"/>
                  </a:ext>
                </a:extLst>
              </p:cNvPr>
              <p:cNvSpPr/>
              <p:nvPr/>
            </p:nvSpPr>
            <p:spPr>
              <a:xfrm>
                <a:off x="5671332" y="4251994"/>
                <a:ext cx="6096000" cy="1989968"/>
              </a:xfrm>
              <a:prstGeom prst="rect">
                <a:avLst/>
              </a:prstGeom>
            </p:spPr>
            <p:txBody>
              <a:bodyPr>
                <a:spAutoFit/>
              </a:bodyPr>
              <a:lstStyle/>
              <a:p>
                <a:r>
                  <a:rPr lang="zh-TW" altLang="zh-TW"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前半部為自</a:t>
                </a:r>
                <a:r>
                  <a:rPr lang="zh-TW" altLang="en-US"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迴</a:t>
                </a:r>
                <a:r>
                  <a:rPr lang="zh-TW" altLang="zh-TW"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歸部分，非負整數</a:t>
                </a:r>
                <a:endParaRPr lang="en-US" altLang="zh-TW"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p</a:t>
                </a:r>
                <a:r>
                  <a:rPr lang="zh-TW" altLang="zh-TW"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為自回歸階數，</a:t>
                </a:r>
                <a:endParaRPr lang="en-US" altLang="zh-TW"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14:m>
                  <m:oMath xmlns:m="http://schemas.openxmlformats.org/officeDocument/2006/math">
                    <m:sSub>
                      <m:sSubPr>
                        <m:ctrlPr>
                          <a:rPr lang="zh-TW" altLang="zh-TW" sz="2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𝜃</m:t>
                        </m:r>
                      </m:e>
                      <m:sub>
                        <m:r>
                          <a:rPr lang="en-US" altLang="zh-TW" sz="20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1</m:t>
                        </m:r>
                      </m:sub>
                    </m:sSub>
                  </m:oMath>
                </a14:m>
                <a:r>
                  <a:rPr lang="en-US" altLang="zh-TW"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 </a:t>
                </a:r>
                <a14:m>
                  <m:oMath xmlns:m="http://schemas.openxmlformats.org/officeDocument/2006/math">
                    <m:sSub>
                      <m:sSubPr>
                        <m:ctrlPr>
                          <a:rPr lang="zh-TW" altLang="zh-TW" sz="2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𝜃</m:t>
                        </m:r>
                      </m:e>
                      <m:sub>
                        <m:r>
                          <a:rPr lang="en-US" altLang="zh-TW" sz="2000" i="1">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𝑝</m:t>
                        </m:r>
                      </m:sub>
                    </m:sSub>
                    <m:r>
                      <a:rPr lang="zh-TW" altLang="zh-TW" sz="20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為自回歸</m:t>
                    </m:r>
                  </m:oMath>
                </a14:m>
                <a:r>
                  <a:rPr lang="zh-TW" altLang="zh-TW"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係數，</a:t>
                </a:r>
                <a:endParaRPr lang="en-US" altLang="zh-TW"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後半部分為滑動平均部分，非負整數</a:t>
                </a:r>
                <a:endParaRPr lang="en-US" altLang="zh-TW"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q</a:t>
                </a:r>
                <a:r>
                  <a:rPr lang="zh-TW" altLang="zh-TW"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為滑動平均階數，</a:t>
                </a:r>
                <a14:m>
                  <m:oMath xmlns:m="http://schemas.openxmlformats.org/officeDocument/2006/math">
                    <m:sSub>
                      <m:sSubPr>
                        <m:ctrlPr>
                          <a:rPr lang="zh-TW" altLang="zh-TW" sz="2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𝜃</m:t>
                        </m:r>
                      </m:e>
                      <m:sub>
                        <m:r>
                          <a:rPr lang="en-US" altLang="zh-TW" sz="20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1</m:t>
                        </m:r>
                      </m:sub>
                    </m:sSub>
                  </m:oMath>
                </a14:m>
                <a:r>
                  <a:rPr lang="en-US" altLang="zh-TW"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 </a:t>
                </a:r>
                <a14:m>
                  <m:oMath xmlns:m="http://schemas.openxmlformats.org/officeDocument/2006/math">
                    <m:sSub>
                      <m:sSubPr>
                        <m:ctrlPr>
                          <a:rPr lang="zh-TW" altLang="zh-TW" sz="2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𝜃</m:t>
                        </m:r>
                      </m:e>
                      <m:sub>
                        <m:r>
                          <m:rPr>
                            <m:sty m:val="p"/>
                          </m:rPr>
                          <a:rPr lang="en-US" altLang="zh-TW" sz="20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q</m:t>
                        </m:r>
                      </m:sub>
                    </m:sSub>
                    <m:r>
                      <a:rPr lang="zh-TW" altLang="zh-TW" sz="20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滑動平均</m:t>
                    </m:r>
                    <m:r>
                      <a:rPr lang="zh-TW" altLang="en-US" sz="2000" i="1">
                        <a:solidFill>
                          <a:srgbClr val="000000"/>
                        </a:solidFill>
                        <a:latin typeface="Cambria Math" panose="02040503050406030204" pitchFamily="18" charset="0"/>
                        <a:ea typeface="標楷體" panose="02010601000101010101" pitchFamily="2" charset="-120"/>
                        <a:cs typeface="Times New Roman" panose="02020603050405020304" pitchFamily="18" charset="0"/>
                      </a:rPr>
                      <m:t>係</m:t>
                    </m:r>
                    <m:r>
                      <a:rPr lang="zh-TW" altLang="zh-TW" sz="2000">
                        <a:solidFill>
                          <a:srgbClr val="000000"/>
                        </a:solidFill>
                        <a:latin typeface="Cambria Math" panose="02040503050406030204" pitchFamily="18" charset="0"/>
                        <a:ea typeface="標楷體" panose="02010601000101010101" pitchFamily="2" charset="-120"/>
                        <a:cs typeface="Times New Roman" panose="02020603050405020304" pitchFamily="18" charset="0"/>
                      </a:rPr>
                      <m:t>數；</m:t>
                    </m:r>
                  </m:oMath>
                </a14:m>
                <a:endParaRPr lang="en-US" altLang="zh-TW" sz="2000" dirty="0">
                  <a:solidFill>
                    <a:srgbClr val="000000"/>
                  </a:solidFill>
                  <a:latin typeface="Times New Roman" panose="02020603050405020304" pitchFamily="18" charset="0"/>
                  <a:ea typeface="標楷體" panose="02010601000101010101" pitchFamily="2" charset="-120"/>
                  <a:cs typeface="Times New Roman" panose="02020603050405020304" pitchFamily="18" charset="0"/>
                </a:endParaRPr>
              </a:p>
              <a:p>
                <a14:m>
                  <m:oMath xmlns:m="http://schemas.openxmlformats.org/officeDocument/2006/math">
                    <m:sSub>
                      <m:sSubPr>
                        <m:ctrlPr>
                          <a:rPr lang="zh-TW" altLang="zh-TW" sz="2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000" i="1">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𝑍</m:t>
                        </m:r>
                      </m:e>
                      <m:sub>
                        <m:r>
                          <a:rPr lang="en-US" altLang="zh-TW" sz="2000" i="1">
                            <a:solidFill>
                              <a:srgbClr val="000000"/>
                            </a:solidFill>
                            <a:latin typeface="Cambria Math" panose="02040503050406030204" pitchFamily="18" charset="0"/>
                            <a:ea typeface="標楷體" panose="02010601000101010101" pitchFamily="2" charset="-120"/>
                            <a:cs typeface="Times New Roman" panose="02020603050405020304" pitchFamily="18" charset="0"/>
                          </a:rPr>
                          <m:t>𝑡</m:t>
                        </m:r>
                      </m:sub>
                    </m:sSub>
                  </m:oMath>
                </a14:m>
                <a:r>
                  <a:rPr lang="zh-TW" altLang="zh-TW"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為</a:t>
                </a:r>
                <a:r>
                  <a:rPr lang="zh-TW" altLang="en-US"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油料</a:t>
                </a:r>
                <a:r>
                  <a:rPr lang="zh-TW" altLang="zh-TW"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消耗數據相關序列。</a:t>
                </a:r>
                <a:r>
                  <a:rPr lang="zh-TW" altLang="zh-TW" sz="20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5601024D-189E-4542-86D6-E277A7DAFF0F}"/>
                  </a:ext>
                </a:extLst>
              </p:cNvPr>
              <p:cNvSpPr>
                <a:spLocks noRot="1" noChangeAspect="1" noMove="1" noResize="1" noEditPoints="1" noAdjustHandles="1" noChangeArrowheads="1" noChangeShapeType="1" noTextEdit="1"/>
              </p:cNvSpPr>
              <p:nvPr/>
            </p:nvSpPr>
            <p:spPr>
              <a:xfrm>
                <a:off x="5671332" y="4251994"/>
                <a:ext cx="6096000" cy="1989968"/>
              </a:xfrm>
              <a:prstGeom prst="rect">
                <a:avLst/>
              </a:prstGeom>
              <a:blipFill>
                <a:blip r:embed="rId6"/>
                <a:stretch>
                  <a:fillRect l="-1000" t="-1840" b="-460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38FC1D6D-715A-A842-9FB0-6DEF48086FA8}"/>
              </a:ext>
            </a:extLst>
          </p:cNvPr>
          <p:cNvSpPr>
            <a:spLocks noGrp="1"/>
          </p:cNvSpPr>
          <p:nvPr>
            <p:ph type="sldNum" sz="quarter" idx="12"/>
          </p:nvPr>
        </p:nvSpPr>
        <p:spPr/>
        <p:txBody>
          <a:bodyPr/>
          <a:lstStyle/>
          <a:p>
            <a:fld id="{1490CF33-D555-A345-BE28-C2DA5831FB31}" type="slidenum">
              <a:rPr kumimoji="1" lang="zh-TW" altLang="en-US" smtClean="0">
                <a:latin typeface="Times New Roman" panose="02020603050405020304" pitchFamily="18" charset="0"/>
                <a:cs typeface="Times New Roman" panose="02020603050405020304" pitchFamily="18" charset="0"/>
              </a:rPr>
              <a:t>19</a:t>
            </a:fld>
            <a:endParaRPr kumimoji="1" lang="zh-TW" altLang="en-US">
              <a:latin typeface="Times New Roman" panose="02020603050405020304" pitchFamily="18" charset="0"/>
              <a:cs typeface="Times New Roman" panose="02020603050405020304" pitchFamily="18" charset="0"/>
            </a:endParaRPr>
          </a:p>
        </p:txBody>
      </p:sp>
      <p:grpSp>
        <p:nvGrpSpPr>
          <p:cNvPr id="54" name="群組 53">
            <a:extLst>
              <a:ext uri="{FF2B5EF4-FFF2-40B4-BE49-F238E27FC236}">
                <a16:creationId xmlns:a16="http://schemas.microsoft.com/office/drawing/2014/main" id="{C66B698E-954B-8645-99D1-9C7025F0F0C7}"/>
              </a:ext>
            </a:extLst>
          </p:cNvPr>
          <p:cNvGrpSpPr/>
          <p:nvPr/>
        </p:nvGrpSpPr>
        <p:grpSpPr>
          <a:xfrm>
            <a:off x="7453498" y="26803"/>
            <a:ext cx="4738502" cy="872280"/>
            <a:chOff x="7453498" y="26803"/>
            <a:chExt cx="4738502" cy="872280"/>
          </a:xfrm>
        </p:grpSpPr>
        <p:grpSp>
          <p:nvGrpSpPr>
            <p:cNvPr id="55" name="群組 54">
              <a:extLst>
                <a:ext uri="{FF2B5EF4-FFF2-40B4-BE49-F238E27FC236}">
                  <a16:creationId xmlns:a16="http://schemas.microsoft.com/office/drawing/2014/main" id="{2517015E-A2C1-8B4E-9A25-5A4CF2A7DB81}"/>
                </a:ext>
              </a:extLst>
            </p:cNvPr>
            <p:cNvGrpSpPr/>
            <p:nvPr/>
          </p:nvGrpSpPr>
          <p:grpSpPr>
            <a:xfrm>
              <a:off x="7453498" y="26803"/>
              <a:ext cx="4738502" cy="872280"/>
              <a:chOff x="7453498" y="26803"/>
              <a:chExt cx="4738502" cy="872280"/>
            </a:xfrm>
          </p:grpSpPr>
          <p:sp>
            <p:nvSpPr>
              <p:cNvPr id="62" name="圆角矩形 3">
                <a:extLst>
                  <a:ext uri="{FF2B5EF4-FFF2-40B4-BE49-F238E27FC236}">
                    <a16:creationId xmlns:a16="http://schemas.microsoft.com/office/drawing/2014/main" id="{0CFE1E85-1FCE-8146-A9D4-449BEB4A896F}"/>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3" name="圆角矩形 6">
                <a:extLst>
                  <a:ext uri="{FF2B5EF4-FFF2-40B4-BE49-F238E27FC236}">
                    <a16:creationId xmlns:a16="http://schemas.microsoft.com/office/drawing/2014/main" id="{F9C713D2-A556-4542-83D7-58A4582B8A30}"/>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4" name="圆角矩形 8">
                <a:extLst>
                  <a:ext uri="{FF2B5EF4-FFF2-40B4-BE49-F238E27FC236}">
                    <a16:creationId xmlns:a16="http://schemas.microsoft.com/office/drawing/2014/main" id="{3B3DE75D-7A49-604F-83C0-8888D8CC5576}"/>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5" name="圆角矩形 10">
                <a:extLst>
                  <a:ext uri="{FF2B5EF4-FFF2-40B4-BE49-F238E27FC236}">
                    <a16:creationId xmlns:a16="http://schemas.microsoft.com/office/drawing/2014/main" id="{FC033E67-D87D-F84C-89FC-00339416AD71}"/>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6" name="左箭头 4">
                <a:extLst>
                  <a:ext uri="{FF2B5EF4-FFF2-40B4-BE49-F238E27FC236}">
                    <a16:creationId xmlns:a16="http://schemas.microsoft.com/office/drawing/2014/main" id="{ACBC1808-903E-E84A-96FE-89A7C021C88F}"/>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cs typeface="Times New Roman" panose="02020603050405020304" pitchFamily="18" charset="0"/>
                </a:endParaRPr>
              </a:p>
            </p:txBody>
          </p:sp>
          <p:sp>
            <p:nvSpPr>
              <p:cNvPr id="67" name="圆角矩形 1">
                <a:extLst>
                  <a:ext uri="{FF2B5EF4-FFF2-40B4-BE49-F238E27FC236}">
                    <a16:creationId xmlns:a16="http://schemas.microsoft.com/office/drawing/2014/main" id="{CDD57D40-8DCA-EC4D-BBCE-09BA7844D7A5}"/>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8" name="圆角矩形 1">
                <a:extLst>
                  <a:ext uri="{FF2B5EF4-FFF2-40B4-BE49-F238E27FC236}">
                    <a16:creationId xmlns:a16="http://schemas.microsoft.com/office/drawing/2014/main" id="{2F670093-20BE-6A47-ABC2-31C4858C08E5}"/>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9" name="圆角矩形 1">
                <a:extLst>
                  <a:ext uri="{FF2B5EF4-FFF2-40B4-BE49-F238E27FC236}">
                    <a16:creationId xmlns:a16="http://schemas.microsoft.com/office/drawing/2014/main" id="{A0E8E0C2-F8BE-DE4D-9127-8F6E1A68AD49}"/>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70" name="圆角矩形 1">
                <a:extLst>
                  <a:ext uri="{FF2B5EF4-FFF2-40B4-BE49-F238E27FC236}">
                    <a16:creationId xmlns:a16="http://schemas.microsoft.com/office/drawing/2014/main" id="{0C398228-EF3E-5F40-A622-895F64047FEF}"/>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cs typeface="Times New Roman" panose="02020603050405020304" pitchFamily="18" charset="0"/>
                </a:endParaRPr>
              </a:p>
            </p:txBody>
          </p:sp>
          <p:sp>
            <p:nvSpPr>
              <p:cNvPr id="71" name="圆角矩形 3">
                <a:extLst>
                  <a:ext uri="{FF2B5EF4-FFF2-40B4-BE49-F238E27FC236}">
                    <a16:creationId xmlns:a16="http://schemas.microsoft.com/office/drawing/2014/main" id="{A05EC4DB-2F0C-8443-9633-933B6C2A9A24}"/>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72" name="圆角矩形 1">
                <a:extLst>
                  <a:ext uri="{FF2B5EF4-FFF2-40B4-BE49-F238E27FC236}">
                    <a16:creationId xmlns:a16="http://schemas.microsoft.com/office/drawing/2014/main" id="{01DF3CF2-6C8C-9043-839A-C406216D54B6}"/>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grpSp>
        <p:grpSp>
          <p:nvGrpSpPr>
            <p:cNvPr id="56" name="群組 55">
              <a:extLst>
                <a:ext uri="{FF2B5EF4-FFF2-40B4-BE49-F238E27FC236}">
                  <a16:creationId xmlns:a16="http://schemas.microsoft.com/office/drawing/2014/main" id="{E2AD1E97-0161-7942-8F5C-053B2514177A}"/>
                </a:ext>
              </a:extLst>
            </p:cNvPr>
            <p:cNvGrpSpPr/>
            <p:nvPr/>
          </p:nvGrpSpPr>
          <p:grpSpPr>
            <a:xfrm>
              <a:off x="7756266" y="137835"/>
              <a:ext cx="4199935" cy="739537"/>
              <a:chOff x="7756266" y="-244943"/>
              <a:chExt cx="4199935" cy="739537"/>
            </a:xfrm>
          </p:grpSpPr>
          <p:sp>
            <p:nvSpPr>
              <p:cNvPr id="57" name="TextBox 24">
                <a:extLst>
                  <a:ext uri="{FF2B5EF4-FFF2-40B4-BE49-F238E27FC236}">
                    <a16:creationId xmlns:a16="http://schemas.microsoft.com/office/drawing/2014/main" id="{BA4DC3E2-3A41-9A4B-8BC9-601143D31A03}"/>
                  </a:ext>
                </a:extLst>
              </p:cNvPr>
              <p:cNvSpPr txBox="1"/>
              <p:nvPr/>
            </p:nvSpPr>
            <p:spPr bwMode="auto">
              <a:xfrm>
                <a:off x="7756266" y="-152791"/>
                <a:ext cx="826590" cy="492443"/>
              </a:xfrm>
              <a:prstGeom prst="rect">
                <a:avLst/>
              </a:prstGeom>
              <a:noFill/>
            </p:spPr>
            <p:txBody>
              <a:bodyPr wrap="square">
                <a:spAutoFit/>
              </a:bodyPr>
              <a:lstStyle/>
              <a:p>
                <a:pPr algn="just">
                  <a:lnSpc>
                    <a:spcPct val="130000"/>
                  </a:lnSpc>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緒論</a:t>
                </a:r>
              </a:p>
            </p:txBody>
          </p:sp>
          <p:sp>
            <p:nvSpPr>
              <p:cNvPr id="58" name="TextBox 24">
                <a:extLst>
                  <a:ext uri="{FF2B5EF4-FFF2-40B4-BE49-F238E27FC236}">
                    <a16:creationId xmlns:a16="http://schemas.microsoft.com/office/drawing/2014/main" id="{8A427813-8976-A648-B857-B07A78657986}"/>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文獻</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探討</a:t>
                </a:r>
              </a:p>
            </p:txBody>
          </p:sp>
          <p:sp>
            <p:nvSpPr>
              <p:cNvPr id="59" name="TextBox 24">
                <a:extLst>
                  <a:ext uri="{FF2B5EF4-FFF2-40B4-BE49-F238E27FC236}">
                    <a16:creationId xmlns:a16="http://schemas.microsoft.com/office/drawing/2014/main" id="{FFB8D118-7B4F-8F49-A7FF-8FC3DB453DCD}"/>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b="1"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b="1"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b="1"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CN" sz="2000" b="1"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0" name="TextBox 24">
                <a:extLst>
                  <a:ext uri="{FF2B5EF4-FFF2-40B4-BE49-F238E27FC236}">
                    <a16:creationId xmlns:a16="http://schemas.microsoft.com/office/drawing/2014/main" id="{19ABDE93-DC2D-B34F-9252-403C183DAC00}"/>
                  </a:ext>
                </a:extLst>
              </p:cNvPr>
              <p:cNvSpPr txBox="1"/>
              <p:nvPr/>
            </p:nvSpPr>
            <p:spPr bwMode="auto">
              <a:xfrm>
                <a:off x="10104638" y="-233390"/>
                <a:ext cx="936261"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實證</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1" name="TextBox 24">
                <a:extLst>
                  <a:ext uri="{FF2B5EF4-FFF2-40B4-BE49-F238E27FC236}">
                    <a16:creationId xmlns:a16="http://schemas.microsoft.com/office/drawing/2014/main" id="{03C421B9-3745-D648-ACA4-0EC05F3A7F4A}"/>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結論與</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建議</a:t>
                </a:r>
                <a:endPar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grpSp>
    </p:spTree>
    <p:extLst>
      <p:ext uri="{BB962C8B-B14F-4D97-AF65-F5344CB8AC3E}">
        <p14:creationId xmlns:p14="http://schemas.microsoft.com/office/powerpoint/2010/main" val="638694464"/>
      </p:ext>
    </p:extLst>
  </p:cSld>
  <p:clrMapOvr>
    <a:masterClrMapping/>
  </p:clrMapOvr>
  <mc:AlternateContent xmlns:mc="http://schemas.openxmlformats.org/markup-compatibility/2006" xmlns:p14="http://schemas.microsoft.com/office/powerpoint/2010/main">
    <mc:Choice Requires="p14">
      <p:transition spd="slow" p14:dur="20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par>
                          <p:cTn id="10" fill="hold">
                            <p:stCondLst>
                              <p:cond delay="750"/>
                            </p:stCondLst>
                            <p:childTnLst>
                              <p:par>
                                <p:cTn id="11" presetID="53" presetClass="entr" presetSubtype="16"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750" fill="hold"/>
                                        <p:tgtEl>
                                          <p:spTgt spid="23"/>
                                        </p:tgtEl>
                                        <p:attrNameLst>
                                          <p:attrName>ppt_w</p:attrName>
                                        </p:attrNameLst>
                                      </p:cBhvr>
                                      <p:tavLst>
                                        <p:tav tm="0">
                                          <p:val>
                                            <p:fltVal val="0"/>
                                          </p:val>
                                        </p:tav>
                                        <p:tav tm="100000">
                                          <p:val>
                                            <p:strVal val="#ppt_w"/>
                                          </p:val>
                                        </p:tav>
                                      </p:tavLst>
                                    </p:anim>
                                    <p:anim calcmode="lin" valueType="num">
                                      <p:cBhvr>
                                        <p:cTn id="14" dur="750" fill="hold"/>
                                        <p:tgtEl>
                                          <p:spTgt spid="23"/>
                                        </p:tgtEl>
                                        <p:attrNameLst>
                                          <p:attrName>ppt_h</p:attrName>
                                        </p:attrNameLst>
                                      </p:cBhvr>
                                      <p:tavLst>
                                        <p:tav tm="0">
                                          <p:val>
                                            <p:fltVal val="0"/>
                                          </p:val>
                                        </p:tav>
                                        <p:tav tm="100000">
                                          <p:val>
                                            <p:strVal val="#ppt_h"/>
                                          </p:val>
                                        </p:tav>
                                      </p:tavLst>
                                    </p:anim>
                                    <p:animEffect transition="in" filter="fade">
                                      <p:cBhvr>
                                        <p:cTn id="15" dur="750"/>
                                        <p:tgtEl>
                                          <p:spTgt spid="23"/>
                                        </p:tgtEl>
                                      </p:cBhvr>
                                    </p:animEffect>
                                  </p:childTnLst>
                                </p:cTn>
                              </p:par>
                              <p:par>
                                <p:cTn id="16" presetID="6" presetClass="emph" presetSubtype="0" autoRev="1" fill="hold" nodeType="withEffect">
                                  <p:stCondLst>
                                    <p:cond delay="0"/>
                                  </p:stCondLst>
                                  <p:childTnLst>
                                    <p:animScale>
                                      <p:cBhvr>
                                        <p:cTn id="17" dur="750" fill="hold"/>
                                        <p:tgtEl>
                                          <p:spTgt spid="23"/>
                                        </p:tgtEl>
                                      </p:cBhvr>
                                      <p:by x="120000" y="120000"/>
                                    </p:animScale>
                                  </p:childTnLst>
                                </p:cTn>
                              </p:par>
                            </p:childTnLst>
                          </p:cTn>
                        </p:par>
                        <p:par>
                          <p:cTn id="18" fill="hold">
                            <p:stCondLst>
                              <p:cond delay="2250"/>
                            </p:stCondLst>
                            <p:childTnLst>
                              <p:par>
                                <p:cTn id="19" presetID="53" presetClass="entr" presetSubtype="16"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750" fill="hold"/>
                                        <p:tgtEl>
                                          <p:spTgt spid="26"/>
                                        </p:tgtEl>
                                        <p:attrNameLst>
                                          <p:attrName>ppt_w</p:attrName>
                                        </p:attrNameLst>
                                      </p:cBhvr>
                                      <p:tavLst>
                                        <p:tav tm="0">
                                          <p:val>
                                            <p:fltVal val="0"/>
                                          </p:val>
                                        </p:tav>
                                        <p:tav tm="100000">
                                          <p:val>
                                            <p:strVal val="#ppt_w"/>
                                          </p:val>
                                        </p:tav>
                                      </p:tavLst>
                                    </p:anim>
                                    <p:anim calcmode="lin" valueType="num">
                                      <p:cBhvr>
                                        <p:cTn id="22" dur="750" fill="hold"/>
                                        <p:tgtEl>
                                          <p:spTgt spid="26"/>
                                        </p:tgtEl>
                                        <p:attrNameLst>
                                          <p:attrName>ppt_h</p:attrName>
                                        </p:attrNameLst>
                                      </p:cBhvr>
                                      <p:tavLst>
                                        <p:tav tm="0">
                                          <p:val>
                                            <p:fltVal val="0"/>
                                          </p:val>
                                        </p:tav>
                                        <p:tav tm="100000">
                                          <p:val>
                                            <p:strVal val="#ppt_h"/>
                                          </p:val>
                                        </p:tav>
                                      </p:tavLst>
                                    </p:anim>
                                    <p:animEffect transition="in" filter="fade">
                                      <p:cBhvr>
                                        <p:cTn id="23" dur="750"/>
                                        <p:tgtEl>
                                          <p:spTgt spid="26"/>
                                        </p:tgtEl>
                                      </p:cBhvr>
                                    </p:animEffect>
                                  </p:childTnLst>
                                </p:cTn>
                              </p:par>
                              <p:par>
                                <p:cTn id="24" presetID="6" presetClass="emph" presetSubtype="0" autoRev="1" fill="hold" nodeType="withEffect">
                                  <p:stCondLst>
                                    <p:cond delay="0"/>
                                  </p:stCondLst>
                                  <p:childTnLst>
                                    <p:animScale>
                                      <p:cBhvr>
                                        <p:cTn id="25" dur="750" fill="hold"/>
                                        <p:tgtEl>
                                          <p:spTgt spid="2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782320"/>
            <a:ext cx="12192965" cy="694056"/>
            <a:chOff x="0" y="623570"/>
            <a:chExt cx="12192965" cy="694056"/>
          </a:xfrm>
        </p:grpSpPr>
        <p:cxnSp>
          <p:nvCxnSpPr>
            <p:cNvPr id="3" name="直接连接符 2"/>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625262" y="397439"/>
            <a:ext cx="3975100" cy="671281"/>
            <a:chOff x="7192010" y="1640849"/>
            <a:chExt cx="3975100" cy="671281"/>
          </a:xfrm>
        </p:grpSpPr>
        <p:sp>
          <p:nvSpPr>
            <p:cNvPr id="12" name="文本框 11"/>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prstClr val="white"/>
                </a:solidFill>
                <a:effectLst/>
                <a:uLnTx/>
                <a:uFillTx/>
                <a:latin typeface="標楷體" panose="03000509000000000000" pitchFamily="65" charset="-120"/>
                <a:ea typeface="標楷體" panose="03000509000000000000" pitchFamily="65" charset="-120"/>
                <a:cs typeface="+mn-ea"/>
                <a:sym typeface="+mn-lt"/>
              </a:endParaRPr>
            </a:p>
          </p:txBody>
        </p:sp>
        <p:sp>
          <p:nvSpPr>
            <p:cNvPr id="13" name="文本框 12"/>
            <p:cNvSpPr txBox="1"/>
            <p:nvPr/>
          </p:nvSpPr>
          <p:spPr>
            <a:xfrm>
              <a:off x="7192010" y="2026795"/>
              <a:ext cx="39751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標楷體" panose="03000509000000000000" pitchFamily="65" charset="-120"/>
                  <a:ea typeface="標楷體" panose="03000509000000000000" pitchFamily="65" charset="-120"/>
                  <a:cs typeface="+mn-ea"/>
                  <a:sym typeface="+mn-lt"/>
                </a:rPr>
                <a:t>CONTENTS</a:t>
              </a:r>
            </a:p>
          </p:txBody>
        </p:sp>
      </p:grpSp>
      <p:sp>
        <p:nvSpPr>
          <p:cNvPr id="16" name="椭圆 30"/>
          <p:cNvSpPr/>
          <p:nvPr>
            <p:custDataLst>
              <p:tags r:id="rId1"/>
            </p:custDataLst>
          </p:nvPr>
        </p:nvSpPr>
        <p:spPr>
          <a:xfrm rot="1069622">
            <a:off x="3217949" y="2166531"/>
            <a:ext cx="2978614" cy="3245664"/>
          </a:xfrm>
          <a:custGeom>
            <a:avLst/>
            <a:gdLst/>
            <a:ahLst/>
            <a:cxnLst/>
            <a:rect l="l" t="t" r="r" b="b"/>
            <a:pathLst>
              <a:path w="3436648" h="3744044">
                <a:moveTo>
                  <a:pt x="1564626" y="0"/>
                </a:moveTo>
                <a:cubicBezTo>
                  <a:pt x="2598515" y="0"/>
                  <a:pt x="3436648" y="838133"/>
                  <a:pt x="3436648" y="1872022"/>
                </a:cubicBezTo>
                <a:cubicBezTo>
                  <a:pt x="3436648" y="2905911"/>
                  <a:pt x="2598515" y="3744044"/>
                  <a:pt x="1564626" y="3744044"/>
                </a:cubicBezTo>
                <a:cubicBezTo>
                  <a:pt x="1382192" y="3744044"/>
                  <a:pt x="1205852" y="3717948"/>
                  <a:pt x="1039512" y="3667999"/>
                </a:cubicBezTo>
                <a:cubicBezTo>
                  <a:pt x="1150762" y="3690559"/>
                  <a:pt x="1265885" y="3702108"/>
                  <a:pt x="1383706" y="3702108"/>
                </a:cubicBezTo>
                <a:cubicBezTo>
                  <a:pt x="2358045" y="3702108"/>
                  <a:pt x="3147902" y="2912251"/>
                  <a:pt x="3147902" y="1937912"/>
                </a:cubicBezTo>
                <a:cubicBezTo>
                  <a:pt x="3147902" y="963573"/>
                  <a:pt x="2358045" y="173716"/>
                  <a:pt x="1383706" y="173716"/>
                </a:cubicBezTo>
                <a:cubicBezTo>
                  <a:pt x="822226" y="173716"/>
                  <a:pt x="322009" y="436016"/>
                  <a:pt x="0" y="845630"/>
                </a:cubicBezTo>
                <a:cubicBezTo>
                  <a:pt x="333766" y="336060"/>
                  <a:pt x="909951" y="0"/>
                  <a:pt x="1564626" y="0"/>
                </a:cubicBezTo>
                <a:close/>
              </a:path>
            </a:pathLst>
          </a:custGeom>
          <a:solidFill>
            <a:srgbClr val="FCFCFC">
              <a:alpha val="3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dirty="0">
              <a:solidFill>
                <a:schemeClr val="tx1"/>
              </a:solidFill>
              <a:latin typeface="標楷體" panose="03000509000000000000" pitchFamily="65" charset="-120"/>
              <a:ea typeface="標楷體" panose="03000509000000000000" pitchFamily="65" charset="-120"/>
              <a:cs typeface="+mn-ea"/>
              <a:sym typeface="+mn-lt"/>
            </a:endParaRPr>
          </a:p>
        </p:txBody>
      </p:sp>
      <p:sp>
        <p:nvSpPr>
          <p:cNvPr id="19" name="椭圆 30"/>
          <p:cNvSpPr/>
          <p:nvPr>
            <p:custDataLst>
              <p:tags r:id="rId2"/>
            </p:custDataLst>
          </p:nvPr>
        </p:nvSpPr>
        <p:spPr>
          <a:xfrm rot="20530378" flipH="1">
            <a:off x="6037829" y="2166531"/>
            <a:ext cx="2980482" cy="3245664"/>
          </a:xfrm>
          <a:custGeom>
            <a:avLst/>
            <a:gdLst/>
            <a:ahLst/>
            <a:cxnLst/>
            <a:rect l="l" t="t" r="r" b="b"/>
            <a:pathLst>
              <a:path w="3436648" h="3744044">
                <a:moveTo>
                  <a:pt x="1564626" y="0"/>
                </a:moveTo>
                <a:cubicBezTo>
                  <a:pt x="2598515" y="0"/>
                  <a:pt x="3436648" y="838133"/>
                  <a:pt x="3436648" y="1872022"/>
                </a:cubicBezTo>
                <a:cubicBezTo>
                  <a:pt x="3436648" y="2905911"/>
                  <a:pt x="2598515" y="3744044"/>
                  <a:pt x="1564626" y="3744044"/>
                </a:cubicBezTo>
                <a:cubicBezTo>
                  <a:pt x="1382192" y="3744044"/>
                  <a:pt x="1205852" y="3717948"/>
                  <a:pt x="1039512" y="3667999"/>
                </a:cubicBezTo>
                <a:cubicBezTo>
                  <a:pt x="1150762" y="3690559"/>
                  <a:pt x="1265885" y="3702108"/>
                  <a:pt x="1383706" y="3702108"/>
                </a:cubicBezTo>
                <a:cubicBezTo>
                  <a:pt x="2358045" y="3702108"/>
                  <a:pt x="3147902" y="2912251"/>
                  <a:pt x="3147902" y="1937912"/>
                </a:cubicBezTo>
                <a:cubicBezTo>
                  <a:pt x="3147902" y="963573"/>
                  <a:pt x="2358045" y="173716"/>
                  <a:pt x="1383706" y="173716"/>
                </a:cubicBezTo>
                <a:cubicBezTo>
                  <a:pt x="822226" y="173716"/>
                  <a:pt x="322009" y="436016"/>
                  <a:pt x="0" y="845630"/>
                </a:cubicBezTo>
                <a:cubicBezTo>
                  <a:pt x="333766" y="336060"/>
                  <a:pt x="909951" y="0"/>
                  <a:pt x="1564626" y="0"/>
                </a:cubicBezTo>
                <a:close/>
              </a:path>
            </a:pathLst>
          </a:custGeom>
          <a:solidFill>
            <a:srgbClr val="FCFCFC">
              <a:alpha val="3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dirty="0">
              <a:solidFill>
                <a:schemeClr val="tx1"/>
              </a:solidFill>
              <a:latin typeface="標楷體" panose="03000509000000000000" pitchFamily="65" charset="-120"/>
              <a:ea typeface="標楷體" panose="03000509000000000000" pitchFamily="65" charset="-120"/>
              <a:cs typeface="+mn-ea"/>
              <a:sym typeface="+mn-lt"/>
            </a:endParaRPr>
          </a:p>
        </p:txBody>
      </p:sp>
      <p:grpSp>
        <p:nvGrpSpPr>
          <p:cNvPr id="28" name="组合 27"/>
          <p:cNvGrpSpPr/>
          <p:nvPr/>
        </p:nvGrpSpPr>
        <p:grpSpPr>
          <a:xfrm>
            <a:off x="1154862" y="3005024"/>
            <a:ext cx="4171462" cy="644278"/>
            <a:chOff x="1154862" y="3005024"/>
            <a:chExt cx="4171462" cy="644278"/>
          </a:xfrm>
        </p:grpSpPr>
        <p:sp>
          <p:nvSpPr>
            <p:cNvPr id="14" name="圆角矩形 13"/>
            <p:cNvSpPr/>
            <p:nvPr>
              <p:custDataLst>
                <p:tags r:id="rId11"/>
              </p:custDataLst>
            </p:nvPr>
          </p:nvSpPr>
          <p:spPr>
            <a:xfrm>
              <a:off x="1184274" y="3080467"/>
              <a:ext cx="4142050" cy="478072"/>
            </a:xfrm>
            <a:prstGeom prst="roundRect">
              <a:avLst>
                <a:gd name="adj" fmla="val 50000"/>
              </a:avLst>
            </a:prstGeom>
            <a:solidFill>
              <a:srgbClr val="FCFCFC">
                <a:alpha val="34117"/>
              </a:srgbClr>
            </a:solidFill>
            <a:ln w="12700" cap="flat" cmpd="sng">
              <a:solidFill>
                <a:schemeClr val="bg1">
                  <a:alpha val="70000"/>
                </a:schemeClr>
              </a:solidFill>
              <a:bevel/>
              <a:headEnd/>
              <a:tailEnd/>
            </a:ln>
          </p:spPr>
          <p:txBody>
            <a:bodyPr anchor="ctr"/>
            <a:lstStyle/>
            <a:p>
              <a:endParaRPr lang="zh-CN" altLang="en-US" sz="2800" dirty="0">
                <a:solidFill>
                  <a:schemeClr val="tx1"/>
                </a:solidFill>
                <a:latin typeface="標楷體" panose="03000509000000000000" pitchFamily="65" charset="-120"/>
                <a:ea typeface="標楷體" panose="03000509000000000000" pitchFamily="65" charset="-120"/>
                <a:cs typeface="+mn-ea"/>
                <a:sym typeface="+mn-lt"/>
              </a:endParaRPr>
            </a:p>
          </p:txBody>
        </p:sp>
        <p:sp>
          <p:nvSpPr>
            <p:cNvPr id="17" name="椭圆 16"/>
            <p:cNvSpPr/>
            <p:nvPr>
              <p:custDataLst>
                <p:tags r:id="rId12"/>
              </p:custDataLst>
            </p:nvPr>
          </p:nvSpPr>
          <p:spPr>
            <a:xfrm>
              <a:off x="4680179" y="3005024"/>
              <a:ext cx="646145" cy="644278"/>
            </a:xfrm>
            <a:prstGeom prst="ellipse">
              <a:avLst/>
            </a:prstGeom>
            <a:solidFill>
              <a:schemeClr val="bg1">
                <a:alpha val="85000"/>
              </a:schemeClr>
            </a:solidFill>
            <a:ln w="28575">
              <a:solidFill>
                <a:schemeClr val="bg1"/>
              </a:solidFill>
            </a:ln>
          </p:spPr>
          <p:txBody>
            <a:bodyPr anchor="ctr"/>
            <a:lstStyle/>
            <a:p>
              <a:pPr algn="ctr"/>
              <a:r>
                <a:rPr lang="en-US" altLang="zh-CN" sz="2800" dirty="0">
                  <a:solidFill>
                    <a:schemeClr val="tx1"/>
                  </a:solidFill>
                  <a:latin typeface="標楷體" panose="03000509000000000000" pitchFamily="65" charset="-120"/>
                  <a:ea typeface="標楷體" panose="03000509000000000000" pitchFamily="65" charset="-120"/>
                  <a:cs typeface="+mn-ea"/>
                  <a:sym typeface="+mn-lt"/>
                </a:rPr>
                <a:t>1</a:t>
              </a:r>
              <a:endParaRPr lang="zh-CN" altLang="en-US" sz="2800" dirty="0">
                <a:solidFill>
                  <a:schemeClr val="tx1"/>
                </a:solidFill>
                <a:latin typeface="標楷體" panose="03000509000000000000" pitchFamily="65" charset="-120"/>
                <a:ea typeface="標楷體" panose="03000509000000000000" pitchFamily="65" charset="-120"/>
                <a:cs typeface="+mn-ea"/>
                <a:sym typeface="+mn-lt"/>
              </a:endParaRPr>
            </a:p>
          </p:txBody>
        </p:sp>
        <p:sp>
          <p:nvSpPr>
            <p:cNvPr id="24" name="文本框 23"/>
            <p:cNvSpPr txBox="1"/>
            <p:nvPr/>
          </p:nvSpPr>
          <p:spPr>
            <a:xfrm>
              <a:off x="1154862" y="3043086"/>
              <a:ext cx="4171462" cy="523220"/>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2800" dirty="0">
                  <a:solidFill>
                    <a:prstClr val="white"/>
                  </a:solidFill>
                  <a:latin typeface="標楷體" panose="03000509000000000000" pitchFamily="65" charset="-120"/>
                  <a:ea typeface="標楷體" panose="03000509000000000000" pitchFamily="65" charset="-120"/>
                  <a:cs typeface="+mn-ea"/>
                  <a:sym typeface="+mn-lt"/>
                </a:rPr>
                <a:t>緒論</a:t>
              </a:r>
            </a:p>
          </p:txBody>
        </p:sp>
      </p:grpSp>
      <p:grpSp>
        <p:nvGrpSpPr>
          <p:cNvPr id="29" name="组合 28"/>
          <p:cNvGrpSpPr/>
          <p:nvPr/>
        </p:nvGrpSpPr>
        <p:grpSpPr>
          <a:xfrm>
            <a:off x="1154862" y="4002254"/>
            <a:ext cx="4171462" cy="646145"/>
            <a:chOff x="1154862" y="4002254"/>
            <a:chExt cx="4171462" cy="646145"/>
          </a:xfrm>
        </p:grpSpPr>
        <p:sp>
          <p:nvSpPr>
            <p:cNvPr id="15" name="圆角矩形 14"/>
            <p:cNvSpPr/>
            <p:nvPr>
              <p:custDataLst>
                <p:tags r:id="rId9"/>
              </p:custDataLst>
            </p:nvPr>
          </p:nvSpPr>
          <p:spPr>
            <a:xfrm>
              <a:off x="1184274" y="4079564"/>
              <a:ext cx="4142050" cy="478072"/>
            </a:xfrm>
            <a:prstGeom prst="roundRect">
              <a:avLst>
                <a:gd name="adj" fmla="val 50000"/>
              </a:avLst>
            </a:prstGeom>
            <a:solidFill>
              <a:srgbClr val="FCFCFC">
                <a:alpha val="34117"/>
              </a:srgbClr>
            </a:solidFill>
            <a:ln w="12700" cap="flat" cmpd="sng">
              <a:solidFill>
                <a:schemeClr val="bg1">
                  <a:alpha val="70000"/>
                </a:schemeClr>
              </a:solidFill>
              <a:bevel/>
              <a:headEnd/>
              <a:tailEnd/>
            </a:ln>
          </p:spPr>
          <p:txBody>
            <a:bodyPr anchor="ctr"/>
            <a:lstStyle/>
            <a:p>
              <a:endParaRPr lang="zh-CN" altLang="en-US" sz="2800" dirty="0">
                <a:solidFill>
                  <a:schemeClr val="tx1"/>
                </a:solidFill>
                <a:latin typeface="標楷體" panose="03000509000000000000" pitchFamily="65" charset="-120"/>
                <a:ea typeface="標楷體" panose="03000509000000000000" pitchFamily="65" charset="-120"/>
                <a:cs typeface="+mn-ea"/>
                <a:sym typeface="+mn-lt"/>
              </a:endParaRPr>
            </a:p>
          </p:txBody>
        </p:sp>
        <p:sp>
          <p:nvSpPr>
            <p:cNvPr id="18" name="椭圆 17"/>
            <p:cNvSpPr/>
            <p:nvPr>
              <p:custDataLst>
                <p:tags r:id="rId10"/>
              </p:custDataLst>
            </p:nvPr>
          </p:nvSpPr>
          <p:spPr>
            <a:xfrm>
              <a:off x="4680179" y="4002254"/>
              <a:ext cx="646145" cy="646145"/>
            </a:xfrm>
            <a:prstGeom prst="ellipse">
              <a:avLst/>
            </a:prstGeom>
            <a:solidFill>
              <a:schemeClr val="bg1">
                <a:alpha val="85000"/>
              </a:schemeClr>
            </a:solidFill>
            <a:ln w="28575">
              <a:solidFill>
                <a:schemeClr val="bg1"/>
              </a:solidFill>
            </a:ln>
          </p:spPr>
          <p:txBody>
            <a:bodyPr anchor="ctr"/>
            <a:lstStyle/>
            <a:p>
              <a:pPr algn="ctr"/>
              <a:r>
                <a:rPr lang="en-US" altLang="zh-CN" sz="2800">
                  <a:solidFill>
                    <a:schemeClr val="tx1"/>
                  </a:solidFill>
                  <a:latin typeface="標楷體" panose="03000509000000000000" pitchFamily="65" charset="-120"/>
                  <a:ea typeface="標楷體" panose="03000509000000000000" pitchFamily="65" charset="-120"/>
                  <a:cs typeface="+mn-ea"/>
                  <a:sym typeface="+mn-lt"/>
                </a:rPr>
                <a:t>2</a:t>
              </a:r>
              <a:endParaRPr lang="zh-CN" altLang="en-US" sz="2800">
                <a:solidFill>
                  <a:schemeClr val="tx1"/>
                </a:solidFill>
                <a:latin typeface="標楷體" panose="03000509000000000000" pitchFamily="65" charset="-120"/>
                <a:ea typeface="標楷體" panose="03000509000000000000" pitchFamily="65" charset="-120"/>
                <a:cs typeface="+mn-ea"/>
                <a:sym typeface="+mn-lt"/>
              </a:endParaRPr>
            </a:p>
          </p:txBody>
        </p:sp>
        <p:sp>
          <p:nvSpPr>
            <p:cNvPr id="25" name="文本框 24"/>
            <p:cNvSpPr txBox="1"/>
            <p:nvPr/>
          </p:nvSpPr>
          <p:spPr>
            <a:xfrm>
              <a:off x="1154862" y="4039985"/>
              <a:ext cx="4171462" cy="523220"/>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2800" dirty="0">
                  <a:solidFill>
                    <a:prstClr val="white"/>
                  </a:solidFill>
                  <a:latin typeface="標楷體" panose="03000509000000000000" pitchFamily="65" charset="-120"/>
                  <a:ea typeface="標楷體" panose="03000509000000000000" pitchFamily="65" charset="-120"/>
                  <a:cs typeface="+mn-ea"/>
                  <a:sym typeface="+mn-lt"/>
                </a:rPr>
                <a:t>文獻探討</a:t>
              </a:r>
            </a:p>
          </p:txBody>
        </p:sp>
      </p:grpSp>
      <p:grpSp>
        <p:nvGrpSpPr>
          <p:cNvPr id="31" name="组合 30"/>
          <p:cNvGrpSpPr/>
          <p:nvPr/>
        </p:nvGrpSpPr>
        <p:grpSpPr>
          <a:xfrm>
            <a:off x="7030498" y="2452574"/>
            <a:ext cx="4171462" cy="644278"/>
            <a:chOff x="6859048" y="3005024"/>
            <a:chExt cx="4171462" cy="644278"/>
          </a:xfrm>
        </p:grpSpPr>
        <p:sp>
          <p:nvSpPr>
            <p:cNvPr id="20" name="圆角矩形 19"/>
            <p:cNvSpPr/>
            <p:nvPr>
              <p:custDataLst>
                <p:tags r:id="rId7"/>
              </p:custDataLst>
            </p:nvPr>
          </p:nvSpPr>
          <p:spPr>
            <a:xfrm>
              <a:off x="6904337" y="3080467"/>
              <a:ext cx="4106564" cy="478072"/>
            </a:xfrm>
            <a:prstGeom prst="roundRect">
              <a:avLst>
                <a:gd name="adj" fmla="val 50000"/>
              </a:avLst>
            </a:prstGeom>
            <a:solidFill>
              <a:srgbClr val="FCFCFC">
                <a:alpha val="34117"/>
              </a:srgbClr>
            </a:solidFill>
            <a:ln w="12700" cap="flat" cmpd="sng">
              <a:solidFill>
                <a:schemeClr val="bg1">
                  <a:alpha val="70000"/>
                </a:schemeClr>
              </a:solidFill>
              <a:bevel/>
              <a:headEnd/>
              <a:tailEnd/>
            </a:ln>
          </p:spPr>
          <p:txBody>
            <a:bodyPr anchor="ctr"/>
            <a:lstStyle/>
            <a:p>
              <a:endParaRPr lang="zh-CN" altLang="en-US" sz="2800" dirty="0">
                <a:solidFill>
                  <a:schemeClr val="tx1"/>
                </a:solidFill>
                <a:latin typeface="標楷體" panose="03000509000000000000" pitchFamily="65" charset="-120"/>
                <a:ea typeface="標楷體" panose="03000509000000000000" pitchFamily="65" charset="-120"/>
                <a:cs typeface="+mn-ea"/>
                <a:sym typeface="+mn-lt"/>
              </a:endParaRPr>
            </a:p>
          </p:txBody>
        </p:sp>
        <p:sp>
          <p:nvSpPr>
            <p:cNvPr id="21" name="椭圆 20"/>
            <p:cNvSpPr/>
            <p:nvPr>
              <p:custDataLst>
                <p:tags r:id="rId8"/>
              </p:custDataLst>
            </p:nvPr>
          </p:nvSpPr>
          <p:spPr>
            <a:xfrm>
              <a:off x="6904336" y="3005024"/>
              <a:ext cx="644277" cy="644278"/>
            </a:xfrm>
            <a:prstGeom prst="ellipse">
              <a:avLst/>
            </a:prstGeom>
            <a:solidFill>
              <a:schemeClr val="bg1">
                <a:alpha val="85000"/>
              </a:schemeClr>
            </a:solidFill>
            <a:ln w="28575">
              <a:solidFill>
                <a:schemeClr val="bg1"/>
              </a:solidFill>
            </a:ln>
          </p:spPr>
          <p:txBody>
            <a:bodyPr anchor="ctr"/>
            <a:lstStyle/>
            <a:p>
              <a:pPr algn="ctr"/>
              <a:r>
                <a:rPr lang="en-US" altLang="zh-CN" sz="2800" dirty="0">
                  <a:solidFill>
                    <a:schemeClr val="tx1"/>
                  </a:solidFill>
                  <a:latin typeface="標楷體" panose="03000509000000000000" pitchFamily="65" charset="-120"/>
                  <a:ea typeface="標楷體" panose="03000509000000000000" pitchFamily="65" charset="-120"/>
                  <a:cs typeface="+mn-ea"/>
                  <a:sym typeface="+mn-lt"/>
                </a:rPr>
                <a:t>3</a:t>
              </a:r>
              <a:endParaRPr lang="zh-CN" altLang="en-US" sz="2800" dirty="0">
                <a:solidFill>
                  <a:schemeClr val="tx1"/>
                </a:solidFill>
                <a:latin typeface="標楷體" panose="03000509000000000000" pitchFamily="65" charset="-120"/>
                <a:ea typeface="標楷體" panose="03000509000000000000" pitchFamily="65" charset="-120"/>
                <a:cs typeface="+mn-ea"/>
                <a:sym typeface="+mn-lt"/>
              </a:endParaRPr>
            </a:p>
          </p:txBody>
        </p:sp>
        <p:sp>
          <p:nvSpPr>
            <p:cNvPr id="26" name="文本框 25"/>
            <p:cNvSpPr txBox="1"/>
            <p:nvPr/>
          </p:nvSpPr>
          <p:spPr>
            <a:xfrm>
              <a:off x="6859048" y="3043086"/>
              <a:ext cx="4171462" cy="523220"/>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2800" dirty="0">
                  <a:solidFill>
                    <a:prstClr val="white"/>
                  </a:solidFill>
                  <a:latin typeface="標楷體" panose="03000509000000000000" pitchFamily="65" charset="-120"/>
                  <a:ea typeface="標楷體" panose="03000509000000000000" pitchFamily="65" charset="-120"/>
                  <a:cs typeface="+mn-ea"/>
                  <a:sym typeface="+mn-lt"/>
                </a:rPr>
                <a:t>研究方法</a:t>
              </a:r>
            </a:p>
          </p:txBody>
        </p:sp>
      </p:grpSp>
      <p:grpSp>
        <p:nvGrpSpPr>
          <p:cNvPr id="30" name="组合 29"/>
          <p:cNvGrpSpPr/>
          <p:nvPr/>
        </p:nvGrpSpPr>
        <p:grpSpPr>
          <a:xfrm>
            <a:off x="7030498" y="3449804"/>
            <a:ext cx="4171462" cy="646145"/>
            <a:chOff x="6859048" y="4002254"/>
            <a:chExt cx="4171462" cy="646145"/>
          </a:xfrm>
        </p:grpSpPr>
        <p:sp>
          <p:nvSpPr>
            <p:cNvPr id="22" name="圆角矩形 21"/>
            <p:cNvSpPr/>
            <p:nvPr>
              <p:custDataLst>
                <p:tags r:id="rId5"/>
              </p:custDataLst>
            </p:nvPr>
          </p:nvSpPr>
          <p:spPr>
            <a:xfrm>
              <a:off x="6904337" y="4079564"/>
              <a:ext cx="4106564" cy="478072"/>
            </a:xfrm>
            <a:prstGeom prst="roundRect">
              <a:avLst>
                <a:gd name="adj" fmla="val 50000"/>
              </a:avLst>
            </a:prstGeom>
            <a:solidFill>
              <a:srgbClr val="FCFCFC">
                <a:alpha val="34117"/>
              </a:srgbClr>
            </a:solidFill>
            <a:ln w="12700" cap="flat" cmpd="sng">
              <a:solidFill>
                <a:schemeClr val="bg1">
                  <a:alpha val="70000"/>
                </a:schemeClr>
              </a:solidFill>
              <a:bevel/>
              <a:headEnd/>
              <a:tailEnd/>
            </a:ln>
          </p:spPr>
          <p:txBody>
            <a:bodyPr anchor="ctr"/>
            <a:lstStyle/>
            <a:p>
              <a:endParaRPr lang="zh-CN" altLang="en-US" sz="2800" dirty="0">
                <a:solidFill>
                  <a:schemeClr val="tx1"/>
                </a:solidFill>
                <a:latin typeface="標楷體" panose="03000509000000000000" pitchFamily="65" charset="-120"/>
                <a:ea typeface="標楷體" panose="03000509000000000000" pitchFamily="65" charset="-120"/>
                <a:cs typeface="+mn-ea"/>
                <a:sym typeface="+mn-lt"/>
              </a:endParaRPr>
            </a:p>
          </p:txBody>
        </p:sp>
        <p:sp>
          <p:nvSpPr>
            <p:cNvPr id="23" name="椭圆 22"/>
            <p:cNvSpPr/>
            <p:nvPr>
              <p:custDataLst>
                <p:tags r:id="rId6"/>
              </p:custDataLst>
            </p:nvPr>
          </p:nvSpPr>
          <p:spPr>
            <a:xfrm>
              <a:off x="6904336" y="4002254"/>
              <a:ext cx="644277" cy="646145"/>
            </a:xfrm>
            <a:prstGeom prst="ellipse">
              <a:avLst/>
            </a:prstGeom>
            <a:solidFill>
              <a:schemeClr val="bg1">
                <a:alpha val="85000"/>
              </a:schemeClr>
            </a:solidFill>
            <a:ln w="28575">
              <a:solidFill>
                <a:schemeClr val="bg1"/>
              </a:solidFill>
            </a:ln>
          </p:spPr>
          <p:txBody>
            <a:bodyPr anchor="ctr"/>
            <a:lstStyle/>
            <a:p>
              <a:pPr algn="ctr"/>
              <a:r>
                <a:rPr lang="en-US" altLang="zh-CN" sz="2800" dirty="0">
                  <a:solidFill>
                    <a:schemeClr val="tx1"/>
                  </a:solidFill>
                  <a:latin typeface="標楷體" panose="03000509000000000000" pitchFamily="65" charset="-120"/>
                  <a:ea typeface="標楷體" panose="03000509000000000000" pitchFamily="65" charset="-120"/>
                  <a:cs typeface="+mn-ea"/>
                  <a:sym typeface="+mn-lt"/>
                </a:rPr>
                <a:t>4</a:t>
              </a:r>
              <a:endParaRPr lang="zh-CN" altLang="en-US" sz="2800" dirty="0">
                <a:solidFill>
                  <a:schemeClr val="tx1"/>
                </a:solidFill>
                <a:latin typeface="標楷體" panose="03000509000000000000" pitchFamily="65" charset="-120"/>
                <a:ea typeface="標楷體" panose="03000509000000000000" pitchFamily="65" charset="-120"/>
                <a:cs typeface="+mn-ea"/>
                <a:sym typeface="+mn-lt"/>
              </a:endParaRPr>
            </a:p>
          </p:txBody>
        </p:sp>
        <p:sp>
          <p:nvSpPr>
            <p:cNvPr id="27" name="文本框 26"/>
            <p:cNvSpPr txBox="1"/>
            <p:nvPr/>
          </p:nvSpPr>
          <p:spPr>
            <a:xfrm>
              <a:off x="6859048" y="4021329"/>
              <a:ext cx="4171462" cy="52322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white"/>
                  </a:solidFill>
                  <a:latin typeface="標楷體" panose="03000509000000000000" pitchFamily="65" charset="-120"/>
                  <a:ea typeface="標楷體" panose="03000509000000000000" pitchFamily="65" charset="-120"/>
                  <a:cs typeface="+mn-ea"/>
                  <a:sym typeface="+mn-lt"/>
                </a:rPr>
                <a:t>實證研究</a:t>
              </a:r>
              <a:endParaRPr kumimoji="0" lang="zh-CN" altLang="en-US" sz="2800" u="none" strike="noStrike" kern="1200" cap="none" spc="0" normalizeH="0" baseline="0" noProof="0" dirty="0">
                <a:ln>
                  <a:noFill/>
                </a:ln>
                <a:solidFill>
                  <a:prstClr val="white"/>
                </a:solidFill>
                <a:effectLst/>
                <a:uLnTx/>
                <a:uFillTx/>
                <a:latin typeface="標楷體" panose="03000509000000000000" pitchFamily="65" charset="-120"/>
                <a:ea typeface="標楷體" panose="03000509000000000000" pitchFamily="65" charset="-120"/>
                <a:cs typeface="+mn-ea"/>
                <a:sym typeface="+mn-lt"/>
              </a:endParaRPr>
            </a:p>
          </p:txBody>
        </p:sp>
      </p:grpSp>
      <p:sp>
        <p:nvSpPr>
          <p:cNvPr id="32" name="文本框 69">
            <a:extLst>
              <a:ext uri="{FF2B5EF4-FFF2-40B4-BE49-F238E27FC236}">
                <a16:creationId xmlns:a16="http://schemas.microsoft.com/office/drawing/2014/main" id="{4FB0B3D4-1AB3-C142-A3E2-C45A2C76E94B}"/>
              </a:ext>
            </a:extLst>
          </p:cNvPr>
          <p:cNvSpPr txBox="1"/>
          <p:nvPr/>
        </p:nvSpPr>
        <p:spPr bwMode="auto">
          <a:xfrm>
            <a:off x="290417" y="96555"/>
            <a:ext cx="1532466" cy="830997"/>
          </a:xfrm>
          <a:prstGeom prst="rect">
            <a:avLst/>
          </a:prstGeom>
          <a:noFill/>
        </p:spPr>
        <p:txBody>
          <a:bodyPr>
            <a:spAutoFit/>
          </a:bodyPr>
          <a:lstStyle/>
          <a:p>
            <a:pPr algn="ctr" defTabSz="914316">
              <a:defRPr/>
            </a:pPr>
            <a:r>
              <a:rPr lang="zh-CN" altLang="en-US" sz="4800" dirty="0">
                <a:solidFill>
                  <a:schemeClr val="bg1"/>
                </a:solidFill>
                <a:latin typeface="標楷體" panose="03000509000000000000" pitchFamily="65" charset="-120"/>
                <a:ea typeface="標楷體" panose="03000509000000000000" pitchFamily="65" charset="-120"/>
                <a:cs typeface="Arial" panose="020B0604020202020204" pitchFamily="34" charset="0"/>
              </a:rPr>
              <a:t>目錄</a:t>
            </a:r>
          </a:p>
        </p:txBody>
      </p:sp>
      <p:grpSp>
        <p:nvGrpSpPr>
          <p:cNvPr id="33" name="组合 30">
            <a:extLst>
              <a:ext uri="{FF2B5EF4-FFF2-40B4-BE49-F238E27FC236}">
                <a16:creationId xmlns:a16="http://schemas.microsoft.com/office/drawing/2014/main" id="{7D844066-58ED-BB42-B3AE-2E0EE4D08542}"/>
              </a:ext>
            </a:extLst>
          </p:cNvPr>
          <p:cNvGrpSpPr/>
          <p:nvPr/>
        </p:nvGrpSpPr>
        <p:grpSpPr>
          <a:xfrm>
            <a:off x="7056736" y="4433995"/>
            <a:ext cx="4171462" cy="644278"/>
            <a:chOff x="6859048" y="3005024"/>
            <a:chExt cx="4171462" cy="644278"/>
          </a:xfrm>
        </p:grpSpPr>
        <p:sp>
          <p:nvSpPr>
            <p:cNvPr id="34" name="圆角矩形 19">
              <a:extLst>
                <a:ext uri="{FF2B5EF4-FFF2-40B4-BE49-F238E27FC236}">
                  <a16:creationId xmlns:a16="http://schemas.microsoft.com/office/drawing/2014/main" id="{90A46CA1-DB4E-FF4F-9AB6-7841A8D41C5C}"/>
                </a:ext>
              </a:extLst>
            </p:cNvPr>
            <p:cNvSpPr/>
            <p:nvPr>
              <p:custDataLst>
                <p:tags r:id="rId3"/>
              </p:custDataLst>
            </p:nvPr>
          </p:nvSpPr>
          <p:spPr>
            <a:xfrm>
              <a:off x="6904337" y="3080467"/>
              <a:ext cx="4106564" cy="478072"/>
            </a:xfrm>
            <a:prstGeom prst="roundRect">
              <a:avLst>
                <a:gd name="adj" fmla="val 50000"/>
              </a:avLst>
            </a:prstGeom>
            <a:solidFill>
              <a:srgbClr val="FCFCFC">
                <a:alpha val="34117"/>
              </a:srgbClr>
            </a:solidFill>
            <a:ln w="12700" cap="flat" cmpd="sng">
              <a:solidFill>
                <a:schemeClr val="bg1">
                  <a:alpha val="70000"/>
                </a:schemeClr>
              </a:solidFill>
              <a:bevel/>
              <a:headEnd/>
              <a:tailEnd/>
            </a:ln>
          </p:spPr>
          <p:txBody>
            <a:bodyPr anchor="ctr"/>
            <a:lstStyle/>
            <a:p>
              <a:endParaRPr lang="zh-CN" altLang="en-US" sz="2800" dirty="0">
                <a:solidFill>
                  <a:schemeClr val="tx1"/>
                </a:solidFill>
                <a:latin typeface="標楷體" panose="03000509000000000000" pitchFamily="65" charset="-120"/>
                <a:ea typeface="標楷體" panose="03000509000000000000" pitchFamily="65" charset="-120"/>
                <a:cs typeface="+mn-ea"/>
                <a:sym typeface="+mn-lt"/>
              </a:endParaRPr>
            </a:p>
          </p:txBody>
        </p:sp>
        <p:sp>
          <p:nvSpPr>
            <p:cNvPr id="35" name="椭圆 20">
              <a:extLst>
                <a:ext uri="{FF2B5EF4-FFF2-40B4-BE49-F238E27FC236}">
                  <a16:creationId xmlns:a16="http://schemas.microsoft.com/office/drawing/2014/main" id="{1AD165A3-6230-CE4A-947A-492A2182B78A}"/>
                </a:ext>
              </a:extLst>
            </p:cNvPr>
            <p:cNvSpPr/>
            <p:nvPr>
              <p:custDataLst>
                <p:tags r:id="rId4"/>
              </p:custDataLst>
            </p:nvPr>
          </p:nvSpPr>
          <p:spPr>
            <a:xfrm>
              <a:off x="6904336" y="3005024"/>
              <a:ext cx="644277" cy="644278"/>
            </a:xfrm>
            <a:prstGeom prst="ellipse">
              <a:avLst/>
            </a:prstGeom>
            <a:solidFill>
              <a:schemeClr val="bg1">
                <a:alpha val="85000"/>
              </a:schemeClr>
            </a:solidFill>
            <a:ln w="28575">
              <a:solidFill>
                <a:schemeClr val="bg1"/>
              </a:solidFill>
            </a:ln>
          </p:spPr>
          <p:txBody>
            <a:bodyPr anchor="ctr"/>
            <a:lstStyle/>
            <a:p>
              <a:pPr algn="ctr"/>
              <a:r>
                <a:rPr lang="en-US" altLang="zh-CN" sz="2800" dirty="0">
                  <a:latin typeface="標楷體" panose="03000509000000000000" pitchFamily="65" charset="-120"/>
                  <a:ea typeface="標楷體" panose="03000509000000000000" pitchFamily="65" charset="-120"/>
                  <a:cs typeface="+mn-ea"/>
                  <a:sym typeface="+mn-lt"/>
                </a:rPr>
                <a:t>5</a:t>
              </a:r>
              <a:endParaRPr lang="zh-CN" altLang="en-US" sz="2800" dirty="0">
                <a:solidFill>
                  <a:schemeClr val="tx1"/>
                </a:solidFill>
                <a:latin typeface="標楷體" panose="03000509000000000000" pitchFamily="65" charset="-120"/>
                <a:ea typeface="標楷體" panose="03000509000000000000" pitchFamily="65" charset="-120"/>
                <a:cs typeface="+mn-ea"/>
                <a:sym typeface="+mn-lt"/>
              </a:endParaRPr>
            </a:p>
          </p:txBody>
        </p:sp>
        <p:sp>
          <p:nvSpPr>
            <p:cNvPr id="36" name="文本框 25">
              <a:extLst>
                <a:ext uri="{FF2B5EF4-FFF2-40B4-BE49-F238E27FC236}">
                  <a16:creationId xmlns:a16="http://schemas.microsoft.com/office/drawing/2014/main" id="{ECB2B96D-3299-CE4E-8FA2-0160E4321297}"/>
                </a:ext>
              </a:extLst>
            </p:cNvPr>
            <p:cNvSpPr txBox="1"/>
            <p:nvPr/>
          </p:nvSpPr>
          <p:spPr>
            <a:xfrm>
              <a:off x="6859048" y="3043086"/>
              <a:ext cx="4171462" cy="523220"/>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2800" dirty="0">
                  <a:solidFill>
                    <a:prstClr val="white"/>
                  </a:solidFill>
                  <a:latin typeface="標楷體" panose="03000509000000000000" pitchFamily="65" charset="-120"/>
                  <a:ea typeface="標楷體" panose="03000509000000000000" pitchFamily="65" charset="-120"/>
                  <a:cs typeface="+mn-ea"/>
                  <a:sym typeface="+mn-lt"/>
                </a:rPr>
                <a:t>結論與建議</a:t>
              </a:r>
            </a:p>
          </p:txBody>
        </p:sp>
      </p:grpSp>
    </p:spTree>
    <p:extLst>
      <p:ext uri="{BB962C8B-B14F-4D97-AF65-F5344CB8AC3E}">
        <p14:creationId xmlns:p14="http://schemas.microsoft.com/office/powerpoint/2010/main" val="2969439822"/>
      </p:ext>
    </p:extLst>
  </p:cSld>
  <p:clrMapOvr>
    <a:masterClrMapping/>
  </p:clrMapOvr>
  <mc:AlternateContent xmlns:mc="http://schemas.openxmlformats.org/markup-compatibility/2006" xmlns:p14="http://schemas.microsoft.com/office/powerpoint/2010/main">
    <mc:Choice Requires="p14">
      <p:transition spd="slow" p14:dur="225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圖片 32">
            <a:extLst>
              <a:ext uri="{FF2B5EF4-FFF2-40B4-BE49-F238E27FC236}">
                <a16:creationId xmlns:a16="http://schemas.microsoft.com/office/drawing/2014/main" id="{783D6CEE-6920-7B44-85E0-88BED8238A48}"/>
              </a:ext>
            </a:extLst>
          </p:cNvPr>
          <p:cNvPicPr>
            <a:picLocks noChangeAspect="1"/>
          </p:cNvPicPr>
          <p:nvPr/>
        </p:nvPicPr>
        <p:blipFill>
          <a:blip r:embed="rId3"/>
          <a:stretch>
            <a:fillRect/>
          </a:stretch>
        </p:blipFill>
        <p:spPr>
          <a:xfrm>
            <a:off x="0" y="0"/>
            <a:ext cx="12192000" cy="6858000"/>
          </a:xfrm>
          <a:prstGeom prst="rect">
            <a:avLst/>
          </a:prstGeom>
        </p:spPr>
      </p:pic>
      <p:grpSp>
        <p:nvGrpSpPr>
          <p:cNvPr id="46" name="组合 45">
            <a:extLst>
              <a:ext uri="{FF2B5EF4-FFF2-40B4-BE49-F238E27FC236}">
                <a16:creationId xmlns:a16="http://schemas.microsoft.com/office/drawing/2014/main" id="{71076857-4C74-444E-84A2-B001B7D965B3}"/>
              </a:ext>
            </a:extLst>
          </p:cNvPr>
          <p:cNvGrpSpPr/>
          <p:nvPr/>
        </p:nvGrpSpPr>
        <p:grpSpPr>
          <a:xfrm>
            <a:off x="5768957" y="1992199"/>
            <a:ext cx="610839" cy="595297"/>
            <a:chOff x="7342990" y="2264328"/>
            <a:chExt cx="610692" cy="554212"/>
          </a:xfrm>
          <a:solidFill>
            <a:srgbClr val="F7BFA4"/>
          </a:solidFill>
        </p:grpSpPr>
        <p:sp>
          <p:nvSpPr>
            <p:cNvPr id="47" name="Rectangle 72">
              <a:extLst>
                <a:ext uri="{FF2B5EF4-FFF2-40B4-BE49-F238E27FC236}">
                  <a16:creationId xmlns:a16="http://schemas.microsoft.com/office/drawing/2014/main" id="{705D33B7-C57A-45EB-A29A-5189DC69D3C8}"/>
                </a:ext>
              </a:extLst>
            </p:cNvPr>
            <p:cNvSpPr>
              <a:spLocks noChangeArrowheads="1"/>
            </p:cNvSpPr>
            <p:nvPr/>
          </p:nvSpPr>
          <p:spPr bwMode="auto">
            <a:xfrm>
              <a:off x="7480660" y="2264328"/>
              <a:ext cx="342412" cy="988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1219170"/>
              <a:endParaRPr lang="en-US" sz="200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48" name="Freeform 73">
              <a:extLst>
                <a:ext uri="{FF2B5EF4-FFF2-40B4-BE49-F238E27FC236}">
                  <a16:creationId xmlns:a16="http://schemas.microsoft.com/office/drawing/2014/main" id="{D501A5FA-684F-4F21-B625-C14E0B5AEDA6}"/>
                </a:ext>
              </a:extLst>
            </p:cNvPr>
            <p:cNvSpPr>
              <a:spLocks noEditPoints="1"/>
            </p:cNvSpPr>
            <p:nvPr/>
          </p:nvSpPr>
          <p:spPr bwMode="auto">
            <a:xfrm>
              <a:off x="7342990" y="2394938"/>
              <a:ext cx="610692" cy="250631"/>
            </a:xfrm>
            <a:custGeom>
              <a:avLst/>
              <a:gdLst>
                <a:gd name="T0" fmla="*/ 124 w 130"/>
                <a:gd name="T1" fmla="*/ 0 h 53"/>
                <a:gd name="T2" fmla="*/ 6 w 130"/>
                <a:gd name="T3" fmla="*/ 0 h 53"/>
                <a:gd name="T4" fmla="*/ 0 w 130"/>
                <a:gd name="T5" fmla="*/ 7 h 53"/>
                <a:gd name="T6" fmla="*/ 0 w 130"/>
                <a:gd name="T7" fmla="*/ 53 h 53"/>
                <a:gd name="T8" fmla="*/ 19 w 130"/>
                <a:gd name="T9" fmla="*/ 53 h 53"/>
                <a:gd name="T10" fmla="*/ 19 w 130"/>
                <a:gd name="T11" fmla="*/ 25 h 53"/>
                <a:gd name="T12" fmla="*/ 111 w 130"/>
                <a:gd name="T13" fmla="*/ 25 h 53"/>
                <a:gd name="T14" fmla="*/ 111 w 130"/>
                <a:gd name="T15" fmla="*/ 53 h 53"/>
                <a:gd name="T16" fmla="*/ 130 w 130"/>
                <a:gd name="T17" fmla="*/ 53 h 53"/>
                <a:gd name="T18" fmla="*/ 130 w 130"/>
                <a:gd name="T19" fmla="*/ 7 h 53"/>
                <a:gd name="T20" fmla="*/ 124 w 130"/>
                <a:gd name="T21" fmla="*/ 0 h 53"/>
                <a:gd name="T22" fmla="*/ 18 w 130"/>
                <a:gd name="T23" fmla="*/ 16 h 53"/>
                <a:gd name="T24" fmla="*/ 13 w 130"/>
                <a:gd name="T25" fmla="*/ 11 h 53"/>
                <a:gd name="T26" fmla="*/ 18 w 130"/>
                <a:gd name="T27" fmla="*/ 6 h 53"/>
                <a:gd name="T28" fmla="*/ 23 w 130"/>
                <a:gd name="T29" fmla="*/ 11 h 53"/>
                <a:gd name="T30" fmla="*/ 18 w 130"/>
                <a:gd name="T31" fmla="*/ 16 h 53"/>
                <a:gd name="T32" fmla="*/ 117 w 130"/>
                <a:gd name="T33" fmla="*/ 13 h 53"/>
                <a:gd name="T34" fmla="*/ 29 w 130"/>
                <a:gd name="T35" fmla="*/ 13 h 53"/>
                <a:gd name="T36" fmla="*/ 29 w 130"/>
                <a:gd name="T37" fmla="*/ 7 h 53"/>
                <a:gd name="T38" fmla="*/ 117 w 130"/>
                <a:gd name="T39" fmla="*/ 7 h 53"/>
                <a:gd name="T40" fmla="*/ 117 w 130"/>
                <a:gd name="T41" fmla="*/ 1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53">
                  <a:moveTo>
                    <a:pt x="124" y="0"/>
                  </a:moveTo>
                  <a:cubicBezTo>
                    <a:pt x="6" y="0"/>
                    <a:pt x="6" y="0"/>
                    <a:pt x="6" y="0"/>
                  </a:cubicBezTo>
                  <a:cubicBezTo>
                    <a:pt x="3" y="0"/>
                    <a:pt x="0" y="3"/>
                    <a:pt x="0" y="7"/>
                  </a:cubicBezTo>
                  <a:cubicBezTo>
                    <a:pt x="0" y="53"/>
                    <a:pt x="0" y="53"/>
                    <a:pt x="0" y="53"/>
                  </a:cubicBezTo>
                  <a:cubicBezTo>
                    <a:pt x="19" y="53"/>
                    <a:pt x="19" y="53"/>
                    <a:pt x="19" y="53"/>
                  </a:cubicBezTo>
                  <a:cubicBezTo>
                    <a:pt x="19" y="25"/>
                    <a:pt x="19" y="25"/>
                    <a:pt x="19" y="25"/>
                  </a:cubicBezTo>
                  <a:cubicBezTo>
                    <a:pt x="111" y="25"/>
                    <a:pt x="111" y="25"/>
                    <a:pt x="111" y="25"/>
                  </a:cubicBezTo>
                  <a:cubicBezTo>
                    <a:pt x="111" y="53"/>
                    <a:pt x="111" y="53"/>
                    <a:pt x="111" y="53"/>
                  </a:cubicBezTo>
                  <a:cubicBezTo>
                    <a:pt x="130" y="53"/>
                    <a:pt x="130" y="53"/>
                    <a:pt x="130" y="53"/>
                  </a:cubicBezTo>
                  <a:cubicBezTo>
                    <a:pt x="130" y="7"/>
                    <a:pt x="130" y="7"/>
                    <a:pt x="130" y="7"/>
                  </a:cubicBezTo>
                  <a:cubicBezTo>
                    <a:pt x="130" y="3"/>
                    <a:pt x="127" y="0"/>
                    <a:pt x="124" y="0"/>
                  </a:cubicBezTo>
                  <a:close/>
                  <a:moveTo>
                    <a:pt x="18" y="16"/>
                  </a:moveTo>
                  <a:cubicBezTo>
                    <a:pt x="15" y="16"/>
                    <a:pt x="13" y="14"/>
                    <a:pt x="13" y="11"/>
                  </a:cubicBezTo>
                  <a:cubicBezTo>
                    <a:pt x="13" y="8"/>
                    <a:pt x="15" y="6"/>
                    <a:pt x="18" y="6"/>
                  </a:cubicBezTo>
                  <a:cubicBezTo>
                    <a:pt x="21" y="6"/>
                    <a:pt x="23" y="8"/>
                    <a:pt x="23" y="11"/>
                  </a:cubicBezTo>
                  <a:cubicBezTo>
                    <a:pt x="23" y="14"/>
                    <a:pt x="21" y="16"/>
                    <a:pt x="18" y="16"/>
                  </a:cubicBezTo>
                  <a:close/>
                  <a:moveTo>
                    <a:pt x="117" y="13"/>
                  </a:moveTo>
                  <a:cubicBezTo>
                    <a:pt x="29" y="13"/>
                    <a:pt x="29" y="13"/>
                    <a:pt x="29" y="13"/>
                  </a:cubicBezTo>
                  <a:cubicBezTo>
                    <a:pt x="29" y="7"/>
                    <a:pt x="29" y="7"/>
                    <a:pt x="29" y="7"/>
                  </a:cubicBezTo>
                  <a:cubicBezTo>
                    <a:pt x="117" y="7"/>
                    <a:pt x="117" y="7"/>
                    <a:pt x="117" y="7"/>
                  </a:cubicBezTo>
                  <a:lnTo>
                    <a:pt x="117"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9170"/>
              <a:endParaRPr lang="en-US" sz="200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49" name="Freeform 74">
              <a:extLst>
                <a:ext uri="{FF2B5EF4-FFF2-40B4-BE49-F238E27FC236}">
                  <a16:creationId xmlns:a16="http://schemas.microsoft.com/office/drawing/2014/main" id="{1C49E6BE-543E-4B4A-BDAB-5FB5C166DB5B}"/>
                </a:ext>
              </a:extLst>
            </p:cNvPr>
            <p:cNvSpPr/>
            <p:nvPr/>
          </p:nvSpPr>
          <p:spPr bwMode="auto">
            <a:xfrm>
              <a:off x="7470070" y="2550260"/>
              <a:ext cx="356532" cy="268280"/>
            </a:xfrm>
            <a:custGeom>
              <a:avLst/>
              <a:gdLst>
                <a:gd name="T0" fmla="*/ 66 w 76"/>
                <a:gd name="T1" fmla="*/ 49 h 57"/>
                <a:gd name="T2" fmla="*/ 25 w 76"/>
                <a:gd name="T3" fmla="*/ 49 h 57"/>
                <a:gd name="T4" fmla="*/ 10 w 76"/>
                <a:gd name="T5" fmla="*/ 49 h 57"/>
                <a:gd name="T6" fmla="*/ 10 w 76"/>
                <a:gd name="T7" fmla="*/ 0 h 57"/>
                <a:gd name="T8" fmla="*/ 1 w 76"/>
                <a:gd name="T9" fmla="*/ 0 h 57"/>
                <a:gd name="T10" fmla="*/ 1 w 76"/>
                <a:gd name="T11" fmla="*/ 50 h 57"/>
                <a:gd name="T12" fmla="*/ 8 w 76"/>
                <a:gd name="T13" fmla="*/ 57 h 57"/>
                <a:gd name="T14" fmla="*/ 69 w 76"/>
                <a:gd name="T15" fmla="*/ 57 h 57"/>
                <a:gd name="T16" fmla="*/ 76 w 76"/>
                <a:gd name="T17" fmla="*/ 48 h 57"/>
                <a:gd name="T18" fmla="*/ 76 w 76"/>
                <a:gd name="T19" fmla="*/ 0 h 57"/>
                <a:gd name="T20" fmla="*/ 66 w 76"/>
                <a:gd name="T21" fmla="*/ 0 h 57"/>
                <a:gd name="T22" fmla="*/ 66 w 76"/>
                <a:gd name="T23" fmla="*/ 4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57">
                  <a:moveTo>
                    <a:pt x="66" y="49"/>
                  </a:moveTo>
                  <a:cubicBezTo>
                    <a:pt x="25" y="49"/>
                    <a:pt x="25" y="49"/>
                    <a:pt x="25" y="49"/>
                  </a:cubicBezTo>
                  <a:cubicBezTo>
                    <a:pt x="10" y="49"/>
                    <a:pt x="10" y="49"/>
                    <a:pt x="10" y="49"/>
                  </a:cubicBezTo>
                  <a:cubicBezTo>
                    <a:pt x="10" y="0"/>
                    <a:pt x="10" y="0"/>
                    <a:pt x="10" y="0"/>
                  </a:cubicBezTo>
                  <a:cubicBezTo>
                    <a:pt x="1" y="0"/>
                    <a:pt x="1" y="0"/>
                    <a:pt x="1" y="0"/>
                  </a:cubicBezTo>
                  <a:cubicBezTo>
                    <a:pt x="1" y="50"/>
                    <a:pt x="1" y="50"/>
                    <a:pt x="1" y="50"/>
                  </a:cubicBezTo>
                  <a:cubicBezTo>
                    <a:pt x="1" y="50"/>
                    <a:pt x="0" y="57"/>
                    <a:pt x="8" y="57"/>
                  </a:cubicBezTo>
                  <a:cubicBezTo>
                    <a:pt x="16" y="57"/>
                    <a:pt x="69" y="57"/>
                    <a:pt x="69" y="57"/>
                  </a:cubicBezTo>
                  <a:cubicBezTo>
                    <a:pt x="75" y="57"/>
                    <a:pt x="76" y="53"/>
                    <a:pt x="76" y="48"/>
                  </a:cubicBezTo>
                  <a:cubicBezTo>
                    <a:pt x="76" y="0"/>
                    <a:pt x="76" y="0"/>
                    <a:pt x="76" y="0"/>
                  </a:cubicBezTo>
                  <a:cubicBezTo>
                    <a:pt x="66" y="0"/>
                    <a:pt x="66" y="0"/>
                    <a:pt x="66" y="0"/>
                  </a:cubicBezTo>
                  <a:lnTo>
                    <a:pt x="66"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1219170"/>
              <a:endParaRPr lang="en-US" sz="200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50" name="Rectangle 75">
              <a:extLst>
                <a:ext uri="{FF2B5EF4-FFF2-40B4-BE49-F238E27FC236}">
                  <a16:creationId xmlns:a16="http://schemas.microsoft.com/office/drawing/2014/main" id="{7DCA90FF-F482-4115-A207-9F81E3B84BEE}"/>
                </a:ext>
              </a:extLst>
            </p:cNvPr>
            <p:cNvSpPr>
              <a:spLocks noChangeArrowheads="1"/>
            </p:cNvSpPr>
            <p:nvPr/>
          </p:nvSpPr>
          <p:spPr bwMode="auto">
            <a:xfrm>
              <a:off x="7533610" y="2610268"/>
              <a:ext cx="222391" cy="388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1219170"/>
              <a:endParaRPr lang="en-US" sz="200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51" name="Rectangle 76">
              <a:extLst>
                <a:ext uri="{FF2B5EF4-FFF2-40B4-BE49-F238E27FC236}">
                  <a16:creationId xmlns:a16="http://schemas.microsoft.com/office/drawing/2014/main" id="{6BC6EC71-2FFC-42FD-84CF-FCF354CE6C83}"/>
                </a:ext>
              </a:extLst>
            </p:cNvPr>
            <p:cNvSpPr>
              <a:spLocks noChangeArrowheads="1"/>
            </p:cNvSpPr>
            <p:nvPr/>
          </p:nvSpPr>
          <p:spPr bwMode="auto">
            <a:xfrm>
              <a:off x="7540671" y="2694989"/>
              <a:ext cx="215331" cy="388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1219170"/>
              <a:endParaRPr lang="en-US" sz="2000">
                <a:solidFill>
                  <a:schemeClr val="tx1">
                    <a:lumMod val="75000"/>
                    <a:lumOff val="25000"/>
                  </a:schemeClr>
                </a:solidFill>
                <a:latin typeface="幼圆" panose="02010509060101010101" pitchFamily="49" charset="-122"/>
                <a:ea typeface="幼圆" panose="02010509060101010101" pitchFamily="49" charset="-122"/>
              </a:endParaRPr>
            </a:p>
          </p:txBody>
        </p:sp>
      </p:grpSp>
      <p:sp>
        <p:nvSpPr>
          <p:cNvPr id="52" name="Freeform 6">
            <a:extLst>
              <a:ext uri="{FF2B5EF4-FFF2-40B4-BE49-F238E27FC236}">
                <a16:creationId xmlns:a16="http://schemas.microsoft.com/office/drawing/2014/main" id="{41AA8581-73AF-48FA-BFA0-AAC8A6C34A8C}"/>
              </a:ext>
            </a:extLst>
          </p:cNvPr>
          <p:cNvSpPr>
            <a:spLocks noEditPoints="1"/>
          </p:cNvSpPr>
          <p:nvPr/>
        </p:nvSpPr>
        <p:spPr bwMode="auto">
          <a:xfrm>
            <a:off x="9487105" y="1987784"/>
            <a:ext cx="605855" cy="665154"/>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rgbClr val="F7BFA4"/>
          </a:solidFill>
          <a:ln>
            <a:noFill/>
          </a:ln>
        </p:spPr>
        <p:txBody>
          <a:bodyPr vert="horz" wrap="square" lIns="91440" tIns="45720" rIns="91440" bIns="45720" numCol="1" anchor="t" anchorCtr="0" compatLnSpc="1"/>
          <a:lstStyle/>
          <a:p>
            <a:pPr defTabSz="1219170"/>
            <a:endParaRPr lang="en-US" sz="200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53" name="矩形 52">
            <a:extLst>
              <a:ext uri="{FF2B5EF4-FFF2-40B4-BE49-F238E27FC236}">
                <a16:creationId xmlns:a16="http://schemas.microsoft.com/office/drawing/2014/main" id="{4D1DD2F3-EA7F-4D38-922C-E1036D8FCD07}"/>
              </a:ext>
            </a:extLst>
          </p:cNvPr>
          <p:cNvSpPr/>
          <p:nvPr/>
        </p:nvSpPr>
        <p:spPr>
          <a:xfrm>
            <a:off x="863747" y="1451746"/>
            <a:ext cx="2989944" cy="4811031"/>
          </a:xfrm>
          <a:prstGeom prst="rect">
            <a:avLst/>
          </a:prstGeom>
          <a:noFill/>
          <a:ln w="57150" cap="flat" cmpd="sng" algn="ctr">
            <a:solidFill>
              <a:srgbClr val="CDE4F6"/>
            </a:solid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75000"/>
                  <a:lumOff val="25000"/>
                </a:schemeClr>
              </a:solidFill>
              <a:effectLst/>
              <a:uLnTx/>
              <a:uFillTx/>
              <a:latin typeface="思源黑体 Bold" panose="020B0800000000000000" charset="-122"/>
              <a:ea typeface="思源黑体 Bold" panose="020B0800000000000000" charset="-122"/>
              <a:cs typeface="+mn-cs"/>
            </a:endParaRPr>
          </a:p>
        </p:txBody>
      </p:sp>
      <p:grpSp>
        <p:nvGrpSpPr>
          <p:cNvPr id="55" name="组合 54">
            <a:extLst>
              <a:ext uri="{FF2B5EF4-FFF2-40B4-BE49-F238E27FC236}">
                <a16:creationId xmlns:a16="http://schemas.microsoft.com/office/drawing/2014/main" id="{9A768E5A-9B2C-4A48-A4A6-FD89EA024086}"/>
              </a:ext>
            </a:extLst>
          </p:cNvPr>
          <p:cNvGrpSpPr/>
          <p:nvPr/>
        </p:nvGrpSpPr>
        <p:grpSpPr>
          <a:xfrm>
            <a:off x="2057561" y="1980897"/>
            <a:ext cx="602315" cy="561439"/>
            <a:chOff x="8311167" y="3271817"/>
            <a:chExt cx="602314" cy="522816"/>
          </a:xfrm>
          <a:solidFill>
            <a:srgbClr val="F7BFA4"/>
          </a:solidFill>
        </p:grpSpPr>
        <p:sp>
          <p:nvSpPr>
            <p:cNvPr id="56" name="Freeform 25">
              <a:extLst>
                <a:ext uri="{FF2B5EF4-FFF2-40B4-BE49-F238E27FC236}">
                  <a16:creationId xmlns:a16="http://schemas.microsoft.com/office/drawing/2014/main" id="{808245A6-E52E-4AA0-9C37-751DB5738DD4}"/>
                </a:ext>
              </a:extLst>
            </p:cNvPr>
            <p:cNvSpPr/>
            <p:nvPr/>
          </p:nvSpPr>
          <p:spPr bwMode="auto">
            <a:xfrm>
              <a:off x="8463616" y="3357862"/>
              <a:ext cx="295545" cy="68275"/>
            </a:xfrm>
            <a:custGeom>
              <a:avLst/>
              <a:gdLst>
                <a:gd name="T0" fmla="*/ 1392 w 1392"/>
                <a:gd name="T1" fmla="*/ 174 h 319"/>
                <a:gd name="T2" fmla="*/ 1247 w 1392"/>
                <a:gd name="T3" fmla="*/ 319 h 319"/>
                <a:gd name="T4" fmla="*/ 145 w 1392"/>
                <a:gd name="T5" fmla="*/ 319 h 319"/>
                <a:gd name="T6" fmla="*/ 0 w 1392"/>
                <a:gd name="T7" fmla="*/ 174 h 319"/>
                <a:gd name="T8" fmla="*/ 0 w 1392"/>
                <a:gd name="T9" fmla="*/ 145 h 319"/>
                <a:gd name="T10" fmla="*/ 145 w 1392"/>
                <a:gd name="T11" fmla="*/ 0 h 319"/>
                <a:gd name="T12" fmla="*/ 1247 w 1392"/>
                <a:gd name="T13" fmla="*/ 0 h 319"/>
                <a:gd name="T14" fmla="*/ 1392 w 1392"/>
                <a:gd name="T15" fmla="*/ 145 h 319"/>
                <a:gd name="T16" fmla="*/ 1392 w 1392"/>
                <a:gd name="T17" fmla="*/ 17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2" h="319">
                  <a:moveTo>
                    <a:pt x="1392" y="174"/>
                  </a:moveTo>
                  <a:cubicBezTo>
                    <a:pt x="1392" y="254"/>
                    <a:pt x="1327" y="319"/>
                    <a:pt x="1247" y="319"/>
                  </a:cubicBezTo>
                  <a:lnTo>
                    <a:pt x="145" y="319"/>
                  </a:lnTo>
                  <a:cubicBezTo>
                    <a:pt x="65" y="319"/>
                    <a:pt x="0" y="254"/>
                    <a:pt x="0" y="174"/>
                  </a:cubicBezTo>
                  <a:lnTo>
                    <a:pt x="0" y="145"/>
                  </a:lnTo>
                  <a:cubicBezTo>
                    <a:pt x="0" y="65"/>
                    <a:pt x="65" y="0"/>
                    <a:pt x="145" y="0"/>
                  </a:cubicBezTo>
                  <a:lnTo>
                    <a:pt x="1247" y="0"/>
                  </a:lnTo>
                  <a:cubicBezTo>
                    <a:pt x="1327" y="0"/>
                    <a:pt x="1392" y="65"/>
                    <a:pt x="1392" y="145"/>
                  </a:cubicBezTo>
                  <a:lnTo>
                    <a:pt x="1392" y="174"/>
                  </a:lnTo>
                  <a:close/>
                </a:path>
              </a:pathLst>
            </a:custGeom>
            <a:grpFill/>
            <a:ln w="0">
              <a:noFill/>
              <a:prstDash val="solid"/>
              <a:round/>
            </a:ln>
          </p:spPr>
          <p:txBody>
            <a:bodyPr vert="horz" wrap="square" lIns="91440" tIns="45720" rIns="91440" bIns="45720" numCol="1" anchor="t" anchorCtr="0" compatLnSpc="1"/>
            <a:lstStyle/>
            <a:p>
              <a:pPr defTabSz="1219170"/>
              <a:endParaRPr lang="th-TH" sz="200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57" name="Freeform 26">
              <a:extLst>
                <a:ext uri="{FF2B5EF4-FFF2-40B4-BE49-F238E27FC236}">
                  <a16:creationId xmlns:a16="http://schemas.microsoft.com/office/drawing/2014/main" id="{CEB841A0-87DC-4F49-952D-0C09893B93E8}"/>
                </a:ext>
              </a:extLst>
            </p:cNvPr>
            <p:cNvSpPr/>
            <p:nvPr/>
          </p:nvSpPr>
          <p:spPr bwMode="auto">
            <a:xfrm>
              <a:off x="8463616" y="3271817"/>
              <a:ext cx="295545" cy="67339"/>
            </a:xfrm>
            <a:custGeom>
              <a:avLst/>
              <a:gdLst>
                <a:gd name="T0" fmla="*/ 1392 w 1392"/>
                <a:gd name="T1" fmla="*/ 174 h 319"/>
                <a:gd name="T2" fmla="*/ 1247 w 1392"/>
                <a:gd name="T3" fmla="*/ 319 h 319"/>
                <a:gd name="T4" fmla="*/ 145 w 1392"/>
                <a:gd name="T5" fmla="*/ 319 h 319"/>
                <a:gd name="T6" fmla="*/ 0 w 1392"/>
                <a:gd name="T7" fmla="*/ 174 h 319"/>
                <a:gd name="T8" fmla="*/ 0 w 1392"/>
                <a:gd name="T9" fmla="*/ 145 h 319"/>
                <a:gd name="T10" fmla="*/ 145 w 1392"/>
                <a:gd name="T11" fmla="*/ 0 h 319"/>
                <a:gd name="T12" fmla="*/ 1247 w 1392"/>
                <a:gd name="T13" fmla="*/ 0 h 319"/>
                <a:gd name="T14" fmla="*/ 1392 w 1392"/>
                <a:gd name="T15" fmla="*/ 145 h 319"/>
                <a:gd name="T16" fmla="*/ 1392 w 1392"/>
                <a:gd name="T17" fmla="*/ 17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2" h="319">
                  <a:moveTo>
                    <a:pt x="1392" y="174"/>
                  </a:moveTo>
                  <a:cubicBezTo>
                    <a:pt x="1392" y="254"/>
                    <a:pt x="1327" y="319"/>
                    <a:pt x="1247" y="319"/>
                  </a:cubicBezTo>
                  <a:lnTo>
                    <a:pt x="145" y="319"/>
                  </a:lnTo>
                  <a:cubicBezTo>
                    <a:pt x="65" y="319"/>
                    <a:pt x="0" y="254"/>
                    <a:pt x="0" y="174"/>
                  </a:cubicBezTo>
                  <a:lnTo>
                    <a:pt x="0" y="145"/>
                  </a:lnTo>
                  <a:cubicBezTo>
                    <a:pt x="0" y="65"/>
                    <a:pt x="65" y="0"/>
                    <a:pt x="145" y="0"/>
                  </a:cubicBezTo>
                  <a:lnTo>
                    <a:pt x="1247" y="0"/>
                  </a:lnTo>
                  <a:cubicBezTo>
                    <a:pt x="1327" y="0"/>
                    <a:pt x="1392" y="65"/>
                    <a:pt x="1392" y="145"/>
                  </a:cubicBezTo>
                  <a:lnTo>
                    <a:pt x="1392" y="174"/>
                  </a:lnTo>
                  <a:close/>
                </a:path>
              </a:pathLst>
            </a:custGeom>
            <a:grpFill/>
            <a:ln w="0">
              <a:noFill/>
              <a:prstDash val="solid"/>
              <a:round/>
            </a:ln>
          </p:spPr>
          <p:txBody>
            <a:bodyPr vert="horz" wrap="square" lIns="91440" tIns="45720" rIns="91440" bIns="45720" numCol="1" anchor="t" anchorCtr="0" compatLnSpc="1"/>
            <a:lstStyle/>
            <a:p>
              <a:pPr defTabSz="1219170"/>
              <a:endParaRPr lang="th-TH" sz="200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58" name="Freeform 27">
              <a:extLst>
                <a:ext uri="{FF2B5EF4-FFF2-40B4-BE49-F238E27FC236}">
                  <a16:creationId xmlns:a16="http://schemas.microsoft.com/office/drawing/2014/main" id="{335A6510-AFE2-4638-90C6-81BFBA47E088}"/>
                </a:ext>
              </a:extLst>
            </p:cNvPr>
            <p:cNvSpPr/>
            <p:nvPr/>
          </p:nvSpPr>
          <p:spPr bwMode="auto">
            <a:xfrm>
              <a:off x="8311167" y="3472900"/>
              <a:ext cx="602314" cy="321733"/>
            </a:xfrm>
            <a:custGeom>
              <a:avLst/>
              <a:gdLst>
                <a:gd name="T0" fmla="*/ 56 w 2836"/>
                <a:gd name="T1" fmla="*/ 247 h 1516"/>
                <a:gd name="T2" fmla="*/ 761 w 2836"/>
                <a:gd name="T3" fmla="*/ 952 h 1516"/>
                <a:gd name="T4" fmla="*/ 932 w 2836"/>
                <a:gd name="T5" fmla="*/ 1027 h 1516"/>
                <a:gd name="T6" fmla="*/ 2188 w 2836"/>
                <a:gd name="T7" fmla="*/ 1027 h 1516"/>
                <a:gd name="T8" fmla="*/ 2336 w 2836"/>
                <a:gd name="T9" fmla="*/ 1089 h 1516"/>
                <a:gd name="T10" fmla="*/ 2713 w 2836"/>
                <a:gd name="T11" fmla="*/ 1477 h 1516"/>
                <a:gd name="T12" fmla="*/ 2784 w 2836"/>
                <a:gd name="T13" fmla="*/ 1516 h 1516"/>
                <a:gd name="T14" fmla="*/ 2836 w 2836"/>
                <a:gd name="T15" fmla="*/ 1426 h 1516"/>
                <a:gd name="T16" fmla="*/ 2836 w 2836"/>
                <a:gd name="T17" fmla="*/ 1031 h 1516"/>
                <a:gd name="T18" fmla="*/ 2775 w 2836"/>
                <a:gd name="T19" fmla="*/ 882 h 1516"/>
                <a:gd name="T20" fmla="*/ 2535 w 2836"/>
                <a:gd name="T21" fmla="*/ 631 h 1516"/>
                <a:gd name="T22" fmla="*/ 2149 w 2836"/>
                <a:gd name="T23" fmla="*/ 245 h 1516"/>
                <a:gd name="T24" fmla="*/ 2040 w 2836"/>
                <a:gd name="T25" fmla="*/ 196 h 1516"/>
                <a:gd name="T26" fmla="*/ 1018 w 2836"/>
                <a:gd name="T27" fmla="*/ 196 h 1516"/>
                <a:gd name="T28" fmla="*/ 873 w 2836"/>
                <a:gd name="T29" fmla="*/ 342 h 1516"/>
                <a:gd name="T30" fmla="*/ 1018 w 2836"/>
                <a:gd name="T31" fmla="*/ 487 h 1516"/>
                <a:gd name="T32" fmla="*/ 1734 w 2836"/>
                <a:gd name="T33" fmla="*/ 487 h 1516"/>
                <a:gd name="T34" fmla="*/ 1811 w 2836"/>
                <a:gd name="T35" fmla="*/ 563 h 1516"/>
                <a:gd name="T36" fmla="*/ 782 w 2836"/>
                <a:gd name="T37" fmla="*/ 563 h 1516"/>
                <a:gd name="T38" fmla="*/ 262 w 2836"/>
                <a:gd name="T39" fmla="*/ 42 h 1516"/>
                <a:gd name="T40" fmla="*/ 159 w 2836"/>
                <a:gd name="T41" fmla="*/ 0 h 1516"/>
                <a:gd name="T42" fmla="*/ 56 w 2836"/>
                <a:gd name="T43" fmla="*/ 42 h 1516"/>
                <a:gd name="T44" fmla="*/ 56 w 2836"/>
                <a:gd name="T45" fmla="*/ 247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36" h="1516">
                  <a:moveTo>
                    <a:pt x="56" y="247"/>
                  </a:moveTo>
                  <a:lnTo>
                    <a:pt x="761" y="952"/>
                  </a:lnTo>
                  <a:cubicBezTo>
                    <a:pt x="803" y="998"/>
                    <a:pt x="864" y="1027"/>
                    <a:pt x="932" y="1027"/>
                  </a:cubicBezTo>
                  <a:lnTo>
                    <a:pt x="2188" y="1027"/>
                  </a:lnTo>
                  <a:cubicBezTo>
                    <a:pt x="2236" y="1027"/>
                    <a:pt x="2302" y="1055"/>
                    <a:pt x="2336" y="1089"/>
                  </a:cubicBezTo>
                  <a:lnTo>
                    <a:pt x="2713" y="1477"/>
                  </a:lnTo>
                  <a:cubicBezTo>
                    <a:pt x="2740" y="1503"/>
                    <a:pt x="2764" y="1516"/>
                    <a:pt x="2784" y="1516"/>
                  </a:cubicBezTo>
                  <a:cubicBezTo>
                    <a:pt x="2816" y="1516"/>
                    <a:pt x="2836" y="1485"/>
                    <a:pt x="2836" y="1426"/>
                  </a:cubicBezTo>
                  <a:lnTo>
                    <a:pt x="2836" y="1031"/>
                  </a:lnTo>
                  <a:cubicBezTo>
                    <a:pt x="2836" y="983"/>
                    <a:pt x="2809" y="916"/>
                    <a:pt x="2775" y="882"/>
                  </a:cubicBezTo>
                  <a:lnTo>
                    <a:pt x="2535" y="631"/>
                  </a:lnTo>
                  <a:lnTo>
                    <a:pt x="2149" y="245"/>
                  </a:lnTo>
                  <a:cubicBezTo>
                    <a:pt x="2121" y="216"/>
                    <a:pt x="2083" y="196"/>
                    <a:pt x="2040" y="196"/>
                  </a:cubicBezTo>
                  <a:lnTo>
                    <a:pt x="1018" y="196"/>
                  </a:lnTo>
                  <a:cubicBezTo>
                    <a:pt x="938" y="196"/>
                    <a:pt x="873" y="261"/>
                    <a:pt x="873" y="342"/>
                  </a:cubicBezTo>
                  <a:cubicBezTo>
                    <a:pt x="873" y="422"/>
                    <a:pt x="938" y="487"/>
                    <a:pt x="1018" y="487"/>
                  </a:cubicBezTo>
                  <a:lnTo>
                    <a:pt x="1734" y="487"/>
                  </a:lnTo>
                  <a:lnTo>
                    <a:pt x="1811" y="563"/>
                  </a:lnTo>
                  <a:lnTo>
                    <a:pt x="782" y="563"/>
                  </a:lnTo>
                  <a:lnTo>
                    <a:pt x="262" y="42"/>
                  </a:lnTo>
                  <a:cubicBezTo>
                    <a:pt x="233" y="14"/>
                    <a:pt x="196" y="0"/>
                    <a:pt x="159" y="0"/>
                  </a:cubicBezTo>
                  <a:cubicBezTo>
                    <a:pt x="122" y="0"/>
                    <a:pt x="85" y="14"/>
                    <a:pt x="56" y="42"/>
                  </a:cubicBezTo>
                  <a:cubicBezTo>
                    <a:pt x="0" y="99"/>
                    <a:pt x="0" y="191"/>
                    <a:pt x="56" y="247"/>
                  </a:cubicBezTo>
                  <a:close/>
                </a:path>
              </a:pathLst>
            </a:custGeom>
            <a:grpFill/>
            <a:ln w="0">
              <a:noFill/>
              <a:prstDash val="solid"/>
              <a:round/>
            </a:ln>
          </p:spPr>
          <p:txBody>
            <a:bodyPr vert="horz" wrap="square" lIns="91440" tIns="45720" rIns="91440" bIns="45720" numCol="1" anchor="t" anchorCtr="0" compatLnSpc="1"/>
            <a:lstStyle/>
            <a:p>
              <a:pPr defTabSz="1219170"/>
              <a:endParaRPr lang="th-TH" sz="200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59" name="Freeform 28">
              <a:extLst>
                <a:ext uri="{FF2B5EF4-FFF2-40B4-BE49-F238E27FC236}">
                  <a16:creationId xmlns:a16="http://schemas.microsoft.com/office/drawing/2014/main" id="{A4091807-3223-4CA7-A857-1FACDF7574B1}"/>
                </a:ext>
              </a:extLst>
            </p:cNvPr>
            <p:cNvSpPr/>
            <p:nvPr/>
          </p:nvSpPr>
          <p:spPr bwMode="auto">
            <a:xfrm>
              <a:off x="8463616" y="3444842"/>
              <a:ext cx="295545" cy="99139"/>
            </a:xfrm>
            <a:custGeom>
              <a:avLst/>
              <a:gdLst>
                <a:gd name="T0" fmla="*/ 68 w 1392"/>
                <a:gd name="T1" fmla="*/ 470 h 470"/>
                <a:gd name="T2" fmla="*/ 299 w 1392"/>
                <a:gd name="T3" fmla="*/ 242 h 470"/>
                <a:gd name="T4" fmla="*/ 1321 w 1392"/>
                <a:gd name="T5" fmla="*/ 242 h 470"/>
                <a:gd name="T6" fmla="*/ 1392 w 1392"/>
                <a:gd name="T7" fmla="*/ 254 h 470"/>
                <a:gd name="T8" fmla="*/ 1392 w 1392"/>
                <a:gd name="T9" fmla="*/ 145 h 470"/>
                <a:gd name="T10" fmla="*/ 1247 w 1392"/>
                <a:gd name="T11" fmla="*/ 0 h 470"/>
                <a:gd name="T12" fmla="*/ 145 w 1392"/>
                <a:gd name="T13" fmla="*/ 0 h 470"/>
                <a:gd name="T14" fmla="*/ 0 w 1392"/>
                <a:gd name="T15" fmla="*/ 145 h 470"/>
                <a:gd name="T16" fmla="*/ 0 w 1392"/>
                <a:gd name="T17" fmla="*/ 348 h 470"/>
                <a:gd name="T18" fmla="*/ 68 w 1392"/>
                <a:gd name="T19"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2" h="470">
                  <a:moveTo>
                    <a:pt x="68" y="470"/>
                  </a:moveTo>
                  <a:cubicBezTo>
                    <a:pt x="70" y="344"/>
                    <a:pt x="173" y="242"/>
                    <a:pt x="299" y="242"/>
                  </a:cubicBezTo>
                  <a:lnTo>
                    <a:pt x="1321" y="242"/>
                  </a:lnTo>
                  <a:cubicBezTo>
                    <a:pt x="1346" y="242"/>
                    <a:pt x="1370" y="246"/>
                    <a:pt x="1392" y="254"/>
                  </a:cubicBezTo>
                  <a:lnTo>
                    <a:pt x="1392" y="145"/>
                  </a:lnTo>
                  <a:cubicBezTo>
                    <a:pt x="1392" y="65"/>
                    <a:pt x="1327" y="0"/>
                    <a:pt x="1247" y="0"/>
                  </a:cubicBezTo>
                  <a:lnTo>
                    <a:pt x="145" y="0"/>
                  </a:lnTo>
                  <a:cubicBezTo>
                    <a:pt x="65" y="0"/>
                    <a:pt x="0" y="65"/>
                    <a:pt x="0" y="145"/>
                  </a:cubicBezTo>
                  <a:lnTo>
                    <a:pt x="0" y="348"/>
                  </a:lnTo>
                  <a:cubicBezTo>
                    <a:pt x="0" y="399"/>
                    <a:pt x="27" y="444"/>
                    <a:pt x="68" y="470"/>
                  </a:cubicBezTo>
                  <a:close/>
                </a:path>
              </a:pathLst>
            </a:custGeom>
            <a:grpFill/>
            <a:ln w="0">
              <a:noFill/>
              <a:prstDash val="solid"/>
              <a:round/>
            </a:ln>
          </p:spPr>
          <p:txBody>
            <a:bodyPr vert="horz" wrap="square" lIns="91440" tIns="45720" rIns="91440" bIns="45720" numCol="1" anchor="t" anchorCtr="0" compatLnSpc="1"/>
            <a:lstStyle/>
            <a:p>
              <a:pPr defTabSz="1219170"/>
              <a:endParaRPr lang="th-TH" sz="2000">
                <a:solidFill>
                  <a:schemeClr val="tx1">
                    <a:lumMod val="75000"/>
                    <a:lumOff val="25000"/>
                  </a:schemeClr>
                </a:solidFill>
                <a:latin typeface="幼圆" panose="02010509060101010101" pitchFamily="49" charset="-122"/>
                <a:ea typeface="幼圆" panose="02010509060101010101" pitchFamily="49" charset="-122"/>
              </a:endParaRPr>
            </a:p>
          </p:txBody>
        </p:sp>
      </p:grpSp>
      <p:sp>
        <p:nvSpPr>
          <p:cNvPr id="62" name="矩形 61">
            <a:extLst>
              <a:ext uri="{FF2B5EF4-FFF2-40B4-BE49-F238E27FC236}">
                <a16:creationId xmlns:a16="http://schemas.microsoft.com/office/drawing/2014/main" id="{7B818DAA-E3E5-45CD-B4BA-73AB0FDA2D1E}"/>
              </a:ext>
            </a:extLst>
          </p:cNvPr>
          <p:cNvSpPr/>
          <p:nvPr/>
        </p:nvSpPr>
        <p:spPr>
          <a:xfrm>
            <a:off x="4579405" y="1451746"/>
            <a:ext cx="2989944" cy="4811031"/>
          </a:xfrm>
          <a:prstGeom prst="rect">
            <a:avLst/>
          </a:prstGeom>
          <a:noFill/>
          <a:ln w="57150" cap="flat" cmpd="sng" algn="ctr">
            <a:solidFill>
              <a:srgbClr val="CDE4F6"/>
            </a:solid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75000"/>
                  <a:lumOff val="25000"/>
                </a:schemeClr>
              </a:solidFill>
              <a:effectLst/>
              <a:uLnTx/>
              <a:uFillTx/>
              <a:latin typeface="思源黑体 Bold" panose="020B0800000000000000" charset="-122"/>
              <a:ea typeface="思源黑体 Bold" panose="020B0800000000000000" charset="-122"/>
              <a:cs typeface="+mn-cs"/>
            </a:endParaRPr>
          </a:p>
        </p:txBody>
      </p:sp>
      <p:sp>
        <p:nvSpPr>
          <p:cNvPr id="66" name="矩形 65">
            <a:extLst>
              <a:ext uri="{FF2B5EF4-FFF2-40B4-BE49-F238E27FC236}">
                <a16:creationId xmlns:a16="http://schemas.microsoft.com/office/drawing/2014/main" id="{5F2AAAA1-9208-4355-A833-926DC1F39275}"/>
              </a:ext>
            </a:extLst>
          </p:cNvPr>
          <p:cNvSpPr/>
          <p:nvPr/>
        </p:nvSpPr>
        <p:spPr>
          <a:xfrm>
            <a:off x="8295061" y="1451746"/>
            <a:ext cx="2989944" cy="4811031"/>
          </a:xfrm>
          <a:prstGeom prst="rect">
            <a:avLst/>
          </a:prstGeom>
          <a:noFill/>
          <a:ln w="57150" cap="flat" cmpd="sng" algn="ctr">
            <a:solidFill>
              <a:srgbClr val="CDE4F6"/>
            </a:solid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75000"/>
                  <a:lumOff val="25000"/>
                </a:schemeClr>
              </a:solidFill>
              <a:effectLst/>
              <a:uLnTx/>
              <a:uFillTx/>
              <a:latin typeface="思源黑体 Bold" panose="020B0800000000000000" charset="-122"/>
              <a:ea typeface="思源黑体 Bold" panose="020B0800000000000000" charset="-122"/>
              <a:cs typeface="+mn-cs"/>
            </a:endParaRPr>
          </a:p>
        </p:txBody>
      </p:sp>
      <p:sp>
        <p:nvSpPr>
          <p:cNvPr id="72" name="文本框 71">
            <a:extLst>
              <a:ext uri="{FF2B5EF4-FFF2-40B4-BE49-F238E27FC236}">
                <a16:creationId xmlns:a16="http://schemas.microsoft.com/office/drawing/2014/main" id="{C5B4F855-E4B7-47A8-92BE-6985C8AA26C7}"/>
              </a:ext>
            </a:extLst>
          </p:cNvPr>
          <p:cNvSpPr txBox="1"/>
          <p:nvPr/>
        </p:nvSpPr>
        <p:spPr>
          <a:xfrm>
            <a:off x="1070559" y="2727964"/>
            <a:ext cx="2566579" cy="2336537"/>
          </a:xfrm>
          <a:prstGeom prst="rect">
            <a:avLst/>
          </a:prstGeom>
          <a:noFill/>
        </p:spPr>
        <p:txBody>
          <a:bodyPr wrap="square" rtlCol="0">
            <a:spAutoFit/>
            <a:scene3d>
              <a:camera prst="orthographicFront"/>
              <a:lightRig rig="threePt" dir="t"/>
            </a:scene3d>
            <a:sp3d contourW="12700"/>
          </a:bodyPr>
          <a:lstStyle/>
          <a:p>
            <a:pPr marL="108000" lvl="0">
              <a:lnSpc>
                <a:spcPts val="3500"/>
              </a:lnSpc>
              <a:spcBef>
                <a:spcPct val="0"/>
              </a:spcBef>
              <a:buClr>
                <a:srgbClr val="FF0000"/>
              </a:buClr>
            </a:pPr>
            <a:r>
              <a:rPr lang="zh-TW" altLang="en-US" sz="2000" dirty="0">
                <a:latin typeface="標楷體" panose="03000509000000000000" pitchFamily="65" charset="-120"/>
                <a:ea typeface="標楷體" panose="03000509000000000000" pitchFamily="65" charset="-120"/>
              </a:rPr>
              <a:t>在需求預測上有所謂正式與非正式的方法。本研究採正式的方法</a:t>
            </a:r>
            <a:r>
              <a:rPr lang="zh-CN" altLang="en-US" sz="2000" dirty="0">
                <a:latin typeface="標楷體" panose="03000509000000000000" pitchFamily="65" charset="-120"/>
                <a:ea typeface="標楷體" panose="03000509000000000000" pitchFamily="65" charset="-120"/>
              </a:rPr>
              <a:t>並</a:t>
            </a:r>
            <a:r>
              <a:rPr lang="zh-TW" altLang="en-US" sz="2000" dirty="0">
                <a:latin typeface="標楷體" panose="03000509000000000000" pitchFamily="65" charset="-120"/>
                <a:ea typeface="標楷體" panose="03000509000000000000" pitchFamily="65" charset="-120"/>
              </a:rPr>
              <a:t>搭配量化的數據資料</a:t>
            </a:r>
          </a:p>
        </p:txBody>
      </p:sp>
      <p:sp>
        <p:nvSpPr>
          <p:cNvPr id="75" name="文本框 74">
            <a:extLst>
              <a:ext uri="{FF2B5EF4-FFF2-40B4-BE49-F238E27FC236}">
                <a16:creationId xmlns:a16="http://schemas.microsoft.com/office/drawing/2014/main" id="{F29EB5BA-DF63-43FE-A13E-69756BA60C9D}"/>
              </a:ext>
            </a:extLst>
          </p:cNvPr>
          <p:cNvSpPr txBox="1"/>
          <p:nvPr/>
        </p:nvSpPr>
        <p:spPr>
          <a:xfrm>
            <a:off x="4786073" y="2724259"/>
            <a:ext cx="2566579" cy="3234219"/>
          </a:xfrm>
          <a:prstGeom prst="rect">
            <a:avLst/>
          </a:prstGeom>
          <a:noFill/>
        </p:spPr>
        <p:txBody>
          <a:bodyPr wrap="square" rtlCol="0">
            <a:spAutoFit/>
            <a:scene3d>
              <a:camera prst="orthographicFront"/>
              <a:lightRig rig="threePt" dir="t"/>
            </a:scene3d>
            <a:sp3d contourW="12700"/>
          </a:bodyPr>
          <a:lstStyle>
            <a:defPPr>
              <a:defRPr lang="zh-TW"/>
            </a:defPPr>
            <a:lvl1pPr marL="108000" lvl="0">
              <a:lnSpc>
                <a:spcPts val="3500"/>
              </a:lnSpc>
              <a:spcBef>
                <a:spcPct val="0"/>
              </a:spcBef>
              <a:buClr>
                <a:srgbClr val="FF0000"/>
              </a:buClr>
              <a:defRPr sz="2200">
                <a:latin typeface="Kaiti SC" panose="02010600040101010101" pitchFamily="2" charset="-122"/>
                <a:ea typeface="Kaiti SC" panose="02010600040101010101" pitchFamily="2" charset="-122"/>
              </a:defRPr>
            </a:lvl1pPr>
          </a:lstStyle>
          <a:p>
            <a:r>
              <a:rPr lang="zh-TW" altLang="en-US" sz="2000" dirty="0">
                <a:latin typeface="標楷體" panose="03000509000000000000" pitchFamily="65" charset="-120"/>
                <a:ea typeface="標楷體" panose="03000509000000000000" pitchFamily="65" charset="-120"/>
              </a:rPr>
              <a:t>近來學者開始關注以「時間序列」為基礎的「需求預測」技術；透過多維度的歷史資料分析並建立模型，是此技術的基本定義</a:t>
            </a:r>
            <a:endParaRPr lang="en-US" altLang="zh-CN" sz="2000" dirty="0">
              <a:latin typeface="標楷體" panose="03000509000000000000" pitchFamily="65" charset="-120"/>
              <a:ea typeface="標楷體" panose="03000509000000000000" pitchFamily="65" charset="-120"/>
              <a:sym typeface="+mn-lt"/>
            </a:endParaRPr>
          </a:p>
        </p:txBody>
      </p:sp>
      <p:sp>
        <p:nvSpPr>
          <p:cNvPr id="78" name="文本框 77">
            <a:extLst>
              <a:ext uri="{FF2B5EF4-FFF2-40B4-BE49-F238E27FC236}">
                <a16:creationId xmlns:a16="http://schemas.microsoft.com/office/drawing/2014/main" id="{ABE34C8E-038E-41EA-B55C-9879372EF95B}"/>
              </a:ext>
            </a:extLst>
          </p:cNvPr>
          <p:cNvSpPr txBox="1"/>
          <p:nvPr/>
        </p:nvSpPr>
        <p:spPr>
          <a:xfrm>
            <a:off x="8506742" y="2719861"/>
            <a:ext cx="2566579" cy="1376211"/>
          </a:xfrm>
          <a:prstGeom prst="rect">
            <a:avLst/>
          </a:prstGeom>
          <a:noFill/>
        </p:spPr>
        <p:txBody>
          <a:bodyPr wrap="square" rtlCol="0">
            <a:spAutoFit/>
            <a:scene3d>
              <a:camera prst="orthographicFront"/>
              <a:lightRig rig="threePt" dir="t"/>
            </a:scene3d>
            <a:sp3d contourW="12700"/>
          </a:bodyPr>
          <a:lstStyle>
            <a:defPPr>
              <a:defRPr lang="zh-TW"/>
            </a:defPPr>
            <a:lvl1pPr marL="108000" lvl="0">
              <a:lnSpc>
                <a:spcPts val="3500"/>
              </a:lnSpc>
              <a:spcBef>
                <a:spcPct val="0"/>
              </a:spcBef>
              <a:buClr>
                <a:srgbClr val="FF0000"/>
              </a:buClr>
              <a:defRPr sz="2200">
                <a:latin typeface="Kaiti SC" panose="02010600040101010101" pitchFamily="2" charset="-122"/>
                <a:ea typeface="Kaiti SC" panose="02010600040101010101" pitchFamily="2" charset="-122"/>
              </a:defRPr>
            </a:lvl1pPr>
          </a:lstStyle>
          <a:p>
            <a:r>
              <a:rPr lang="zh-TW" altLang="en-US" sz="2000" dirty="0">
                <a:latin typeface="標楷體" panose="03000509000000000000" pitchFamily="65" charset="-120"/>
                <a:ea typeface="標楷體" panose="03000509000000000000" pitchFamily="65" charset="-120"/>
              </a:rPr>
              <a:t>本研究需求預測方法將採用</a:t>
            </a:r>
            <a:r>
              <a:rPr lang="en" altLang="zh-TW" sz="2000" dirty="0">
                <a:latin typeface="標楷體" panose="03000509000000000000" pitchFamily="65" charset="-120"/>
                <a:ea typeface="標楷體" panose="03000509000000000000" pitchFamily="65" charset="-120"/>
              </a:rPr>
              <a:t>LSTM</a:t>
            </a:r>
            <a:r>
              <a:rPr lang="zh-CN" altLang="en-US" sz="2000" dirty="0">
                <a:latin typeface="標楷體" panose="03000509000000000000" pitchFamily="65" charset="-120"/>
                <a:ea typeface="標楷體" panose="03000509000000000000" pitchFamily="65" charset="-120"/>
              </a:rPr>
              <a:t>進行研究</a:t>
            </a:r>
            <a:endParaRPr lang="en" altLang="zh-TW" sz="2000" dirty="0">
              <a:latin typeface="標楷體" panose="03000509000000000000" pitchFamily="65" charset="-120"/>
              <a:ea typeface="標楷體" panose="03000509000000000000" pitchFamily="65" charset="-120"/>
            </a:endParaRPr>
          </a:p>
        </p:txBody>
      </p:sp>
      <p:sp>
        <p:nvSpPr>
          <p:cNvPr id="35" name="矩形 34">
            <a:extLst>
              <a:ext uri="{FF2B5EF4-FFF2-40B4-BE49-F238E27FC236}">
                <a16:creationId xmlns:a16="http://schemas.microsoft.com/office/drawing/2014/main" id="{E5EE0CCA-B5B0-FD46-AB2E-80D5D6A6CE8D}"/>
              </a:ext>
            </a:extLst>
          </p:cNvPr>
          <p:cNvSpPr/>
          <p:nvPr/>
        </p:nvSpPr>
        <p:spPr>
          <a:xfrm>
            <a:off x="224613" y="180586"/>
            <a:ext cx="3262432" cy="707886"/>
          </a:xfrm>
          <a:prstGeom prst="rect">
            <a:avLst/>
          </a:prstGeom>
          <a:noFill/>
        </p:spPr>
        <p:txBody>
          <a:bodyPr wrap="none" lIns="91440" tIns="45720" rIns="91440" bIns="45720">
            <a:spAutoFit/>
          </a:bodyPr>
          <a:lstStyle/>
          <a:p>
            <a:pPr algn="ctr"/>
            <a:r>
              <a:rPr kumimoji="1" lang="zh-TW" altLang="en-US" sz="4000" dirty="0">
                <a:solidFill>
                  <a:schemeClr val="accent5">
                    <a:lumMod val="75000"/>
                  </a:schemeClr>
                </a:solidFill>
                <a:latin typeface="標楷體" panose="03000509000000000000" pitchFamily="65" charset="-120"/>
                <a:ea typeface="標楷體" panose="03000509000000000000" pitchFamily="65" charset="-120"/>
              </a:rPr>
              <a:t>需求預測方法</a:t>
            </a:r>
          </a:p>
        </p:txBody>
      </p:sp>
      <p:sp>
        <p:nvSpPr>
          <p:cNvPr id="2" name="投影片編號版面配置區 1">
            <a:extLst>
              <a:ext uri="{FF2B5EF4-FFF2-40B4-BE49-F238E27FC236}">
                <a16:creationId xmlns:a16="http://schemas.microsoft.com/office/drawing/2014/main" id="{6D6233EB-0B69-C341-8AB8-71729ECA56AC}"/>
              </a:ext>
            </a:extLst>
          </p:cNvPr>
          <p:cNvSpPr>
            <a:spLocks noGrp="1"/>
          </p:cNvSpPr>
          <p:nvPr>
            <p:ph type="sldNum" sz="quarter" idx="12"/>
          </p:nvPr>
        </p:nvSpPr>
        <p:spPr/>
        <p:txBody>
          <a:bodyPr/>
          <a:lstStyle/>
          <a:p>
            <a:fld id="{1490CF33-D555-A345-BE28-C2DA5831FB31}" type="slidenum">
              <a:rPr kumimoji="1" lang="zh-TW" altLang="en-US" smtClean="0"/>
              <a:t>20</a:t>
            </a:fld>
            <a:endParaRPr kumimoji="1" lang="zh-TW" altLang="en-US"/>
          </a:p>
        </p:txBody>
      </p:sp>
      <p:grpSp>
        <p:nvGrpSpPr>
          <p:cNvPr id="79" name="群組 78">
            <a:extLst>
              <a:ext uri="{FF2B5EF4-FFF2-40B4-BE49-F238E27FC236}">
                <a16:creationId xmlns:a16="http://schemas.microsoft.com/office/drawing/2014/main" id="{C66B698E-954B-8645-99D1-9C7025F0F0C7}"/>
              </a:ext>
            </a:extLst>
          </p:cNvPr>
          <p:cNvGrpSpPr/>
          <p:nvPr/>
        </p:nvGrpSpPr>
        <p:grpSpPr>
          <a:xfrm>
            <a:off x="7453498" y="26803"/>
            <a:ext cx="4738502" cy="872280"/>
            <a:chOff x="7453498" y="26803"/>
            <a:chExt cx="4738502" cy="872280"/>
          </a:xfrm>
        </p:grpSpPr>
        <p:grpSp>
          <p:nvGrpSpPr>
            <p:cNvPr id="80" name="群組 79">
              <a:extLst>
                <a:ext uri="{FF2B5EF4-FFF2-40B4-BE49-F238E27FC236}">
                  <a16:creationId xmlns:a16="http://schemas.microsoft.com/office/drawing/2014/main" id="{2517015E-A2C1-8B4E-9A25-5A4CF2A7DB81}"/>
                </a:ext>
              </a:extLst>
            </p:cNvPr>
            <p:cNvGrpSpPr/>
            <p:nvPr/>
          </p:nvGrpSpPr>
          <p:grpSpPr>
            <a:xfrm>
              <a:off x="7453498" y="26803"/>
              <a:ext cx="4738502" cy="872280"/>
              <a:chOff x="7453498" y="26803"/>
              <a:chExt cx="4738502" cy="872280"/>
            </a:xfrm>
          </p:grpSpPr>
          <p:sp>
            <p:nvSpPr>
              <p:cNvPr id="87" name="圆角矩形 3">
                <a:extLst>
                  <a:ext uri="{FF2B5EF4-FFF2-40B4-BE49-F238E27FC236}">
                    <a16:creationId xmlns:a16="http://schemas.microsoft.com/office/drawing/2014/main" id="{0CFE1E85-1FCE-8146-A9D4-449BEB4A896F}"/>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8" name="圆角矩形 6">
                <a:extLst>
                  <a:ext uri="{FF2B5EF4-FFF2-40B4-BE49-F238E27FC236}">
                    <a16:creationId xmlns:a16="http://schemas.microsoft.com/office/drawing/2014/main" id="{F9C713D2-A556-4542-83D7-58A4582B8A30}"/>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9" name="圆角矩形 8">
                <a:extLst>
                  <a:ext uri="{FF2B5EF4-FFF2-40B4-BE49-F238E27FC236}">
                    <a16:creationId xmlns:a16="http://schemas.microsoft.com/office/drawing/2014/main" id="{3B3DE75D-7A49-604F-83C0-8888D8CC5576}"/>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圆角矩形 10">
                <a:extLst>
                  <a:ext uri="{FF2B5EF4-FFF2-40B4-BE49-F238E27FC236}">
                    <a16:creationId xmlns:a16="http://schemas.microsoft.com/office/drawing/2014/main" id="{FC033E67-D87D-F84C-89FC-00339416AD71}"/>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1" name="左箭头 4">
                <a:extLst>
                  <a:ext uri="{FF2B5EF4-FFF2-40B4-BE49-F238E27FC236}">
                    <a16:creationId xmlns:a16="http://schemas.microsoft.com/office/drawing/2014/main" id="{ACBC1808-903E-E84A-96FE-89A7C021C88F}"/>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92" name="圆角矩形 1">
                <a:extLst>
                  <a:ext uri="{FF2B5EF4-FFF2-40B4-BE49-F238E27FC236}">
                    <a16:creationId xmlns:a16="http://schemas.microsoft.com/office/drawing/2014/main" id="{CDD57D40-8DCA-EC4D-BBCE-09BA7844D7A5}"/>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3" name="圆角矩形 1">
                <a:extLst>
                  <a:ext uri="{FF2B5EF4-FFF2-40B4-BE49-F238E27FC236}">
                    <a16:creationId xmlns:a16="http://schemas.microsoft.com/office/drawing/2014/main" id="{2F670093-20BE-6A47-ABC2-31C4858C08E5}"/>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4" name="圆角矩形 1">
                <a:extLst>
                  <a:ext uri="{FF2B5EF4-FFF2-40B4-BE49-F238E27FC236}">
                    <a16:creationId xmlns:a16="http://schemas.microsoft.com/office/drawing/2014/main" id="{A0E8E0C2-F8BE-DE4D-9127-8F6E1A68AD49}"/>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圆角矩形 1">
                <a:extLst>
                  <a:ext uri="{FF2B5EF4-FFF2-40B4-BE49-F238E27FC236}">
                    <a16:creationId xmlns:a16="http://schemas.microsoft.com/office/drawing/2014/main" id="{0C398228-EF3E-5F40-A622-895F64047FEF}"/>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96" name="圆角矩形 3">
                <a:extLst>
                  <a:ext uri="{FF2B5EF4-FFF2-40B4-BE49-F238E27FC236}">
                    <a16:creationId xmlns:a16="http://schemas.microsoft.com/office/drawing/2014/main" id="{A05EC4DB-2F0C-8443-9633-933B6C2A9A24}"/>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7" name="圆角矩形 1">
                <a:extLst>
                  <a:ext uri="{FF2B5EF4-FFF2-40B4-BE49-F238E27FC236}">
                    <a16:creationId xmlns:a16="http://schemas.microsoft.com/office/drawing/2014/main" id="{01DF3CF2-6C8C-9043-839A-C406216D54B6}"/>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81" name="群組 80">
              <a:extLst>
                <a:ext uri="{FF2B5EF4-FFF2-40B4-BE49-F238E27FC236}">
                  <a16:creationId xmlns:a16="http://schemas.microsoft.com/office/drawing/2014/main" id="{E2AD1E97-0161-7942-8F5C-053B2514177A}"/>
                </a:ext>
              </a:extLst>
            </p:cNvPr>
            <p:cNvGrpSpPr/>
            <p:nvPr/>
          </p:nvGrpSpPr>
          <p:grpSpPr>
            <a:xfrm>
              <a:off x="7756266" y="137835"/>
              <a:ext cx="4199935" cy="739537"/>
              <a:chOff x="7756266" y="-244943"/>
              <a:chExt cx="4199935" cy="739537"/>
            </a:xfrm>
          </p:grpSpPr>
          <p:sp>
            <p:nvSpPr>
              <p:cNvPr id="82" name="TextBox 24">
                <a:extLst>
                  <a:ext uri="{FF2B5EF4-FFF2-40B4-BE49-F238E27FC236}">
                    <a16:creationId xmlns:a16="http://schemas.microsoft.com/office/drawing/2014/main" id="{BA4DC3E2-3A41-9A4B-8BC9-601143D31A03}"/>
                  </a:ext>
                </a:extLst>
              </p:cNvPr>
              <p:cNvSpPr txBox="1"/>
              <p:nvPr/>
            </p:nvSpPr>
            <p:spPr bwMode="auto">
              <a:xfrm>
                <a:off x="7756266" y="-152791"/>
                <a:ext cx="826590" cy="441980"/>
              </a:xfrm>
              <a:prstGeom prst="rect">
                <a:avLst/>
              </a:prstGeom>
              <a:noFill/>
            </p:spPr>
            <p:txBody>
              <a:bodyPr wrap="square">
                <a:spAutoFit/>
              </a:bodyPr>
              <a:lstStyle/>
              <a:p>
                <a:pPr algn="just">
                  <a:lnSpc>
                    <a:spcPct val="130000"/>
                  </a:lnSpc>
                  <a:defRPr/>
                </a:pPr>
                <a:r>
                  <a:rPr lang="zh-CN" altLang="en-US" sz="2000" spc="300" dirty="0">
                    <a:solidFill>
                      <a:schemeClr val="bg1"/>
                    </a:solidFill>
                    <a:latin typeface="標楷體" panose="03000509000000000000" pitchFamily="65" charset="-120"/>
                    <a:ea typeface="標楷體" panose="03000509000000000000" pitchFamily="65" charset="-120"/>
                  </a:rPr>
                  <a:t>緒論</a:t>
                </a:r>
              </a:p>
            </p:txBody>
          </p:sp>
          <p:sp>
            <p:nvSpPr>
              <p:cNvPr id="83" name="TextBox 24">
                <a:extLst>
                  <a:ext uri="{FF2B5EF4-FFF2-40B4-BE49-F238E27FC236}">
                    <a16:creationId xmlns:a16="http://schemas.microsoft.com/office/drawing/2014/main" id="{8A427813-8976-A648-B857-B07A78657986}"/>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spc="300" dirty="0">
                    <a:solidFill>
                      <a:schemeClr val="bg1"/>
                    </a:solidFill>
                    <a:latin typeface="標楷體" panose="03000509000000000000" pitchFamily="65" charset="-120"/>
                    <a:ea typeface="標楷體" panose="03000509000000000000" pitchFamily="65" charset="-120"/>
                  </a:rPr>
                  <a:t>文獻</a:t>
                </a:r>
                <a:endParaRPr lang="en-US" altLang="zh-CN" sz="2000" spc="300" dirty="0">
                  <a:solidFill>
                    <a:schemeClr val="bg1"/>
                  </a:solidFill>
                  <a:latin typeface="標楷體" panose="03000509000000000000" pitchFamily="65" charset="-120"/>
                  <a:ea typeface="標楷體" panose="03000509000000000000" pitchFamily="65" charset="-120"/>
                </a:endParaRPr>
              </a:p>
              <a:p>
                <a:pPr algn="just">
                  <a:defRPr/>
                </a:pPr>
                <a:r>
                  <a:rPr lang="zh-CN" altLang="en-US" sz="2000" spc="300" dirty="0">
                    <a:solidFill>
                      <a:schemeClr val="bg1"/>
                    </a:solidFill>
                    <a:latin typeface="標楷體" panose="03000509000000000000" pitchFamily="65" charset="-120"/>
                    <a:ea typeface="標楷體" panose="03000509000000000000" pitchFamily="65" charset="-120"/>
                  </a:rPr>
                  <a:t>探討</a:t>
                </a:r>
              </a:p>
            </p:txBody>
          </p:sp>
          <p:sp>
            <p:nvSpPr>
              <p:cNvPr id="84" name="TextBox 24">
                <a:extLst>
                  <a:ext uri="{FF2B5EF4-FFF2-40B4-BE49-F238E27FC236}">
                    <a16:creationId xmlns:a16="http://schemas.microsoft.com/office/drawing/2014/main" id="{FFB8D118-7B4F-8F49-A7FF-8FC3DB453DCD}"/>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b="1" spc="300" dirty="0">
                    <a:solidFill>
                      <a:srgbClr val="FF0000"/>
                    </a:solidFill>
                    <a:latin typeface="標楷體" panose="03000509000000000000" pitchFamily="65" charset="-120"/>
                    <a:ea typeface="標楷體" panose="03000509000000000000" pitchFamily="65" charset="-120"/>
                  </a:rPr>
                  <a:t>研究</a:t>
                </a:r>
                <a:endParaRPr lang="en-US" altLang="zh-CN" sz="2000" b="1" spc="300" dirty="0">
                  <a:solidFill>
                    <a:srgbClr val="FF0000"/>
                  </a:solidFill>
                  <a:latin typeface="標楷體" panose="03000509000000000000" pitchFamily="65" charset="-120"/>
                  <a:ea typeface="標楷體" panose="03000509000000000000" pitchFamily="65" charset="-120"/>
                </a:endParaRPr>
              </a:p>
              <a:p>
                <a:pPr algn="just">
                  <a:defRPr/>
                </a:pPr>
                <a:r>
                  <a:rPr lang="zh-CN" altLang="en-US" sz="2000" b="1" spc="300" dirty="0">
                    <a:solidFill>
                      <a:srgbClr val="FF0000"/>
                    </a:solidFill>
                    <a:latin typeface="標楷體" panose="03000509000000000000" pitchFamily="65" charset="-120"/>
                    <a:ea typeface="標楷體" panose="03000509000000000000" pitchFamily="65" charset="-120"/>
                  </a:rPr>
                  <a:t>方法</a:t>
                </a:r>
                <a:endParaRPr lang="en-US" altLang="zh-CN" sz="2000" b="1" spc="300" dirty="0">
                  <a:solidFill>
                    <a:srgbClr val="FF0000"/>
                  </a:solidFill>
                  <a:latin typeface="標楷體" panose="03000509000000000000" pitchFamily="65" charset="-120"/>
                  <a:ea typeface="標楷體" panose="03000509000000000000" pitchFamily="65" charset="-120"/>
                </a:endParaRPr>
              </a:p>
            </p:txBody>
          </p:sp>
          <p:sp>
            <p:nvSpPr>
              <p:cNvPr id="85" name="TextBox 24">
                <a:extLst>
                  <a:ext uri="{FF2B5EF4-FFF2-40B4-BE49-F238E27FC236}">
                    <a16:creationId xmlns:a16="http://schemas.microsoft.com/office/drawing/2014/main" id="{19ABDE93-DC2D-B34F-9252-403C183DAC00}"/>
                  </a:ext>
                </a:extLst>
              </p:cNvPr>
              <p:cNvSpPr txBox="1"/>
              <p:nvPr/>
            </p:nvSpPr>
            <p:spPr bwMode="auto">
              <a:xfrm>
                <a:off x="10104638" y="-233390"/>
                <a:ext cx="936261" cy="707886"/>
              </a:xfrm>
              <a:prstGeom prst="rect">
                <a:avLst/>
              </a:prstGeom>
              <a:noFill/>
            </p:spPr>
            <p:txBody>
              <a:bodyPr wrap="square">
                <a:spAutoFit/>
              </a:bodyPr>
              <a:lstStyle/>
              <a:p>
                <a:pPr algn="just">
                  <a:defRPr/>
                </a:pPr>
                <a:r>
                  <a:rPr lang="zh-TW" altLang="en-US" sz="2000" spc="300" dirty="0">
                    <a:solidFill>
                      <a:schemeClr val="bg1"/>
                    </a:solidFill>
                    <a:latin typeface="標楷體" panose="03000509000000000000" pitchFamily="65" charset="-120"/>
                    <a:ea typeface="標楷體" panose="03000509000000000000" pitchFamily="65" charset="-120"/>
                  </a:rPr>
                  <a:t>實證</a:t>
                </a:r>
                <a:endParaRPr lang="en-US" altLang="zh-TW" sz="2000" spc="300" dirty="0">
                  <a:solidFill>
                    <a:schemeClr val="bg1"/>
                  </a:solidFill>
                  <a:latin typeface="標楷體" panose="03000509000000000000" pitchFamily="65" charset="-120"/>
                  <a:ea typeface="標楷體" panose="03000509000000000000" pitchFamily="65" charset="-120"/>
                </a:endParaRPr>
              </a:p>
              <a:p>
                <a:pPr algn="just">
                  <a:defRPr/>
                </a:pPr>
                <a:r>
                  <a:rPr lang="zh-TW" altLang="en-US" sz="2000" spc="300" dirty="0">
                    <a:solidFill>
                      <a:schemeClr val="bg1"/>
                    </a:solidFill>
                    <a:latin typeface="標楷體" panose="03000509000000000000" pitchFamily="65" charset="-120"/>
                    <a:ea typeface="標楷體" panose="03000509000000000000" pitchFamily="65" charset="-120"/>
                  </a:rPr>
                  <a:t>研究</a:t>
                </a:r>
                <a:endParaRPr lang="en-US" altLang="zh-CN" sz="2000" spc="300" dirty="0">
                  <a:solidFill>
                    <a:schemeClr val="bg1"/>
                  </a:solidFill>
                  <a:latin typeface="標楷體" panose="03000509000000000000" pitchFamily="65" charset="-120"/>
                  <a:ea typeface="標楷體" panose="03000509000000000000" pitchFamily="65" charset="-120"/>
                </a:endParaRPr>
              </a:p>
            </p:txBody>
          </p:sp>
          <p:sp>
            <p:nvSpPr>
              <p:cNvPr id="86" name="TextBox 24">
                <a:extLst>
                  <a:ext uri="{FF2B5EF4-FFF2-40B4-BE49-F238E27FC236}">
                    <a16:creationId xmlns:a16="http://schemas.microsoft.com/office/drawing/2014/main" id="{03C421B9-3745-D648-ACA4-0EC05F3A7F4A}"/>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標楷體" panose="03000509000000000000" pitchFamily="65" charset="-120"/>
                    <a:ea typeface="標楷體" panose="03000509000000000000" pitchFamily="65" charset="-120"/>
                  </a:rPr>
                  <a:t>結論與</a:t>
                </a:r>
                <a:endParaRPr lang="en-US" altLang="zh-TW" sz="2000" spc="300" dirty="0">
                  <a:solidFill>
                    <a:schemeClr val="bg1"/>
                  </a:solidFill>
                  <a:latin typeface="標楷體" panose="03000509000000000000" pitchFamily="65" charset="-120"/>
                  <a:ea typeface="標楷體" panose="03000509000000000000" pitchFamily="65" charset="-120"/>
                </a:endParaRPr>
              </a:p>
              <a:p>
                <a:pPr algn="just">
                  <a:defRPr/>
                </a:pPr>
                <a:r>
                  <a:rPr lang="zh-TW" altLang="en-US" sz="2000" spc="300" dirty="0">
                    <a:solidFill>
                      <a:schemeClr val="bg1"/>
                    </a:solidFill>
                    <a:latin typeface="標楷體" panose="03000509000000000000" pitchFamily="65" charset="-120"/>
                    <a:ea typeface="標楷體" panose="03000509000000000000" pitchFamily="65" charset="-120"/>
                  </a:rPr>
                  <a:t>建議</a:t>
                </a:r>
                <a:endParaRPr lang="zh-CN" altLang="en-US" sz="2000" spc="300" dirty="0">
                  <a:solidFill>
                    <a:schemeClr val="bg1"/>
                  </a:solidFill>
                  <a:latin typeface="標楷體" panose="03000509000000000000" pitchFamily="65" charset="-120"/>
                  <a:ea typeface="標楷體" panose="03000509000000000000" pitchFamily="65" charset="-120"/>
                </a:endParaRPr>
              </a:p>
            </p:txBody>
          </p:sp>
        </p:grpSp>
      </p:grpSp>
    </p:spTree>
    <p:extLst>
      <p:ext uri="{BB962C8B-B14F-4D97-AF65-F5344CB8AC3E}">
        <p14:creationId xmlns:p14="http://schemas.microsoft.com/office/powerpoint/2010/main" val="4037978786"/>
      </p:ext>
    </p:extLst>
  </p:cSld>
  <p:clrMapOvr>
    <a:masterClrMapping/>
  </p:clrMapOvr>
  <mc:AlternateContent xmlns:mc="http://schemas.openxmlformats.org/markup-compatibility/2006" xmlns:p14="http://schemas.microsoft.com/office/powerpoint/2010/main">
    <mc:Choice Requires="p14">
      <p:transition spd="slow"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inVertical)">
                                      <p:cBhvr>
                                        <p:cTn id="7" dur="750"/>
                                        <p:tgtEl>
                                          <p:spTgt spid="5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barn(inVertical)">
                                      <p:cBhvr>
                                        <p:cTn id="10" dur="750"/>
                                        <p:tgtEl>
                                          <p:spTgt spid="6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barn(inVertical)">
                                      <p:cBhvr>
                                        <p:cTn id="13" dur="750"/>
                                        <p:tgtEl>
                                          <p:spTgt spid="66"/>
                                        </p:tgtEl>
                                      </p:cBhvr>
                                    </p:animEffect>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p:cTn id="17" dur="750" fill="hold"/>
                                        <p:tgtEl>
                                          <p:spTgt spid="55"/>
                                        </p:tgtEl>
                                        <p:attrNameLst>
                                          <p:attrName>ppt_w</p:attrName>
                                        </p:attrNameLst>
                                      </p:cBhvr>
                                      <p:tavLst>
                                        <p:tav tm="0">
                                          <p:val>
                                            <p:fltVal val="0"/>
                                          </p:val>
                                        </p:tav>
                                        <p:tav tm="100000">
                                          <p:val>
                                            <p:strVal val="#ppt_w"/>
                                          </p:val>
                                        </p:tav>
                                      </p:tavLst>
                                    </p:anim>
                                    <p:anim calcmode="lin" valueType="num">
                                      <p:cBhvr>
                                        <p:cTn id="18" dur="750" fill="hold"/>
                                        <p:tgtEl>
                                          <p:spTgt spid="55"/>
                                        </p:tgtEl>
                                        <p:attrNameLst>
                                          <p:attrName>ppt_h</p:attrName>
                                        </p:attrNameLst>
                                      </p:cBhvr>
                                      <p:tavLst>
                                        <p:tav tm="0">
                                          <p:val>
                                            <p:fltVal val="0"/>
                                          </p:val>
                                        </p:tav>
                                        <p:tav tm="100000">
                                          <p:val>
                                            <p:strVal val="#ppt_h"/>
                                          </p:val>
                                        </p:tav>
                                      </p:tavLst>
                                    </p:anim>
                                    <p:animEffect transition="in" filter="fade">
                                      <p:cBhvr>
                                        <p:cTn id="19" dur="750"/>
                                        <p:tgtEl>
                                          <p:spTgt spid="55"/>
                                        </p:tgtEl>
                                      </p:cBhvr>
                                    </p:animEffect>
                                  </p:childTnLst>
                                </p:cTn>
                              </p:par>
                              <p:par>
                                <p:cTn id="20" presetID="6" presetClass="emph" presetSubtype="0" autoRev="1" fill="hold" nodeType="withEffect">
                                  <p:stCondLst>
                                    <p:cond delay="0"/>
                                  </p:stCondLst>
                                  <p:childTnLst>
                                    <p:animScale>
                                      <p:cBhvr>
                                        <p:cTn id="21" dur="750" fill="hold"/>
                                        <p:tgtEl>
                                          <p:spTgt spid="55"/>
                                        </p:tgtEl>
                                      </p:cBhvr>
                                      <p:by x="120000" y="120000"/>
                                    </p:animScale>
                                  </p:childTnLst>
                                </p:cTn>
                              </p:par>
                              <p:par>
                                <p:cTn id="22" presetID="53" presetClass="entr" presetSubtype="16" fill="hold" nodeType="with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p:cTn id="24" dur="750" fill="hold"/>
                                        <p:tgtEl>
                                          <p:spTgt spid="46"/>
                                        </p:tgtEl>
                                        <p:attrNameLst>
                                          <p:attrName>ppt_w</p:attrName>
                                        </p:attrNameLst>
                                      </p:cBhvr>
                                      <p:tavLst>
                                        <p:tav tm="0">
                                          <p:val>
                                            <p:fltVal val="0"/>
                                          </p:val>
                                        </p:tav>
                                        <p:tav tm="100000">
                                          <p:val>
                                            <p:strVal val="#ppt_w"/>
                                          </p:val>
                                        </p:tav>
                                      </p:tavLst>
                                    </p:anim>
                                    <p:anim calcmode="lin" valueType="num">
                                      <p:cBhvr>
                                        <p:cTn id="25" dur="750" fill="hold"/>
                                        <p:tgtEl>
                                          <p:spTgt spid="46"/>
                                        </p:tgtEl>
                                        <p:attrNameLst>
                                          <p:attrName>ppt_h</p:attrName>
                                        </p:attrNameLst>
                                      </p:cBhvr>
                                      <p:tavLst>
                                        <p:tav tm="0">
                                          <p:val>
                                            <p:fltVal val="0"/>
                                          </p:val>
                                        </p:tav>
                                        <p:tav tm="100000">
                                          <p:val>
                                            <p:strVal val="#ppt_h"/>
                                          </p:val>
                                        </p:tav>
                                      </p:tavLst>
                                    </p:anim>
                                    <p:animEffect transition="in" filter="fade">
                                      <p:cBhvr>
                                        <p:cTn id="26" dur="750"/>
                                        <p:tgtEl>
                                          <p:spTgt spid="46"/>
                                        </p:tgtEl>
                                      </p:cBhvr>
                                    </p:animEffect>
                                  </p:childTnLst>
                                </p:cTn>
                              </p:par>
                              <p:par>
                                <p:cTn id="27" presetID="6" presetClass="emph" presetSubtype="0" autoRev="1" fill="hold" nodeType="withEffect">
                                  <p:stCondLst>
                                    <p:cond delay="0"/>
                                  </p:stCondLst>
                                  <p:childTnLst>
                                    <p:animScale>
                                      <p:cBhvr>
                                        <p:cTn id="28" dur="750" fill="hold"/>
                                        <p:tgtEl>
                                          <p:spTgt spid="46"/>
                                        </p:tgtEl>
                                      </p:cBhvr>
                                      <p:by x="120000" y="120000"/>
                                    </p:animScale>
                                  </p:childTnLst>
                                </p:cTn>
                              </p:par>
                              <p:par>
                                <p:cTn id="29" presetID="53" presetClass="entr" presetSubtype="16"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p:cTn id="31" dur="750" fill="hold"/>
                                        <p:tgtEl>
                                          <p:spTgt spid="52"/>
                                        </p:tgtEl>
                                        <p:attrNameLst>
                                          <p:attrName>ppt_w</p:attrName>
                                        </p:attrNameLst>
                                      </p:cBhvr>
                                      <p:tavLst>
                                        <p:tav tm="0">
                                          <p:val>
                                            <p:fltVal val="0"/>
                                          </p:val>
                                        </p:tav>
                                        <p:tav tm="100000">
                                          <p:val>
                                            <p:strVal val="#ppt_w"/>
                                          </p:val>
                                        </p:tav>
                                      </p:tavLst>
                                    </p:anim>
                                    <p:anim calcmode="lin" valueType="num">
                                      <p:cBhvr>
                                        <p:cTn id="32" dur="750" fill="hold"/>
                                        <p:tgtEl>
                                          <p:spTgt spid="52"/>
                                        </p:tgtEl>
                                        <p:attrNameLst>
                                          <p:attrName>ppt_h</p:attrName>
                                        </p:attrNameLst>
                                      </p:cBhvr>
                                      <p:tavLst>
                                        <p:tav tm="0">
                                          <p:val>
                                            <p:fltVal val="0"/>
                                          </p:val>
                                        </p:tav>
                                        <p:tav tm="100000">
                                          <p:val>
                                            <p:strVal val="#ppt_h"/>
                                          </p:val>
                                        </p:tav>
                                      </p:tavLst>
                                    </p:anim>
                                    <p:animEffect transition="in" filter="fade">
                                      <p:cBhvr>
                                        <p:cTn id="33" dur="750"/>
                                        <p:tgtEl>
                                          <p:spTgt spid="52"/>
                                        </p:tgtEl>
                                      </p:cBhvr>
                                    </p:animEffect>
                                  </p:childTnLst>
                                </p:cTn>
                              </p:par>
                              <p:par>
                                <p:cTn id="34" presetID="6" presetClass="emph" presetSubtype="0" autoRev="1" fill="hold" grpId="1" nodeType="withEffect">
                                  <p:stCondLst>
                                    <p:cond delay="0"/>
                                  </p:stCondLst>
                                  <p:childTnLst>
                                    <p:animScale>
                                      <p:cBhvr>
                                        <p:cTn id="35" dur="750" fill="hold"/>
                                        <p:tgtEl>
                                          <p:spTgt spid="5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2" grpId="1" bldLvl="0" animBg="1"/>
      <p:bldP spid="53" grpId="0" bldLvl="0" animBg="1"/>
      <p:bldP spid="62" grpId="0" bldLvl="0" animBg="1"/>
      <p:bldP spid="66"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0FD9E738-7568-9748-A7C1-FF07C3A3FE50}"/>
              </a:ext>
            </a:extLst>
          </p:cNvPr>
          <p:cNvPicPr>
            <a:picLocks noChangeAspect="1"/>
          </p:cNvPicPr>
          <p:nvPr/>
        </p:nvPicPr>
        <p:blipFill>
          <a:blip r:embed="rId15"/>
          <a:stretch>
            <a:fill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CEA961FC-954E-42D4-8CC1-6A35AD4FA62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510160" y="2034528"/>
            <a:ext cx="3676650" cy="3676650"/>
          </a:xfrm>
          <a:custGeom>
            <a:avLst/>
            <a:gdLst>
              <a:gd name="connsiteX0" fmla="*/ 2191659 w 4209146"/>
              <a:gd name="connsiteY0" fmla="*/ 0 h 3676650"/>
              <a:gd name="connsiteX1" fmla="*/ 4209146 w 4209146"/>
              <a:gd name="connsiteY1" fmla="*/ 0 h 3676650"/>
              <a:gd name="connsiteX2" fmla="*/ 4209146 w 4209146"/>
              <a:gd name="connsiteY2" fmla="*/ 3676650 h 3676650"/>
              <a:gd name="connsiteX3" fmla="*/ 2191659 w 4209146"/>
              <a:gd name="connsiteY3" fmla="*/ 3676650 h 3676650"/>
              <a:gd name="connsiteX4" fmla="*/ 0 w 4209146"/>
              <a:gd name="connsiteY4" fmla="*/ 0 h 3676650"/>
              <a:gd name="connsiteX5" fmla="*/ 2017486 w 4209146"/>
              <a:gd name="connsiteY5" fmla="*/ 0 h 3676650"/>
              <a:gd name="connsiteX6" fmla="*/ 2017486 w 4209146"/>
              <a:gd name="connsiteY6" fmla="*/ 3676650 h 3676650"/>
              <a:gd name="connsiteX7" fmla="*/ 0 w 4209146"/>
              <a:gd name="connsiteY7" fmla="*/ 3676650 h 367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9146" h="3676650">
                <a:moveTo>
                  <a:pt x="2191659" y="0"/>
                </a:moveTo>
                <a:lnTo>
                  <a:pt x="4209146" y="0"/>
                </a:lnTo>
                <a:lnTo>
                  <a:pt x="4209146" y="3676650"/>
                </a:lnTo>
                <a:lnTo>
                  <a:pt x="2191659" y="3676650"/>
                </a:lnTo>
                <a:close/>
                <a:moveTo>
                  <a:pt x="0" y="0"/>
                </a:moveTo>
                <a:lnTo>
                  <a:pt x="2017486" y="0"/>
                </a:lnTo>
                <a:lnTo>
                  <a:pt x="2017486" y="3676650"/>
                </a:lnTo>
                <a:lnTo>
                  <a:pt x="0" y="3676650"/>
                </a:lnTo>
                <a:close/>
              </a:path>
            </a:pathLst>
          </a:custGeom>
        </p:spPr>
      </p:pic>
      <p:grpSp>
        <p:nvGrpSpPr>
          <p:cNvPr id="10" name="PA-ïṧḷiḓe">
            <a:extLst>
              <a:ext uri="{FF2B5EF4-FFF2-40B4-BE49-F238E27FC236}">
                <a16:creationId xmlns:a16="http://schemas.microsoft.com/office/drawing/2014/main" id="{94A13BB9-ED73-4B55-8839-9A6B69C2EF2A}"/>
              </a:ext>
            </a:extLst>
          </p:cNvPr>
          <p:cNvGrpSpPr/>
          <p:nvPr>
            <p:custDataLst>
              <p:tags r:id="rId1"/>
            </p:custDataLst>
          </p:nvPr>
        </p:nvGrpSpPr>
        <p:grpSpPr>
          <a:xfrm>
            <a:off x="4835842" y="1913197"/>
            <a:ext cx="657827" cy="638993"/>
            <a:chOff x="860271" y="1518068"/>
            <a:chExt cx="493370" cy="479245"/>
          </a:xfrm>
          <a:solidFill>
            <a:srgbClr val="33FF8F"/>
          </a:solidFill>
        </p:grpSpPr>
        <p:sp>
          <p:nvSpPr>
            <p:cNvPr id="13" name="PA-íśḻîḓé">
              <a:extLst>
                <a:ext uri="{FF2B5EF4-FFF2-40B4-BE49-F238E27FC236}">
                  <a16:creationId xmlns:a16="http://schemas.microsoft.com/office/drawing/2014/main" id="{5C93F9CD-DE58-46CC-BD62-4501DC7F2F08}"/>
                </a:ext>
              </a:extLst>
            </p:cNvPr>
            <p:cNvSpPr/>
            <p:nvPr>
              <p:custDataLst>
                <p:tags r:id="rId11"/>
              </p:custDataLst>
            </p:nvPr>
          </p:nvSpPr>
          <p:spPr>
            <a:xfrm>
              <a:off x="860271" y="1518068"/>
              <a:ext cx="493370" cy="479245"/>
            </a:xfrm>
            <a:prstGeom prst="roundRect">
              <a:avLst>
                <a:gd name="adj" fmla="val 0"/>
              </a:avLst>
            </a:prstGeom>
            <a:solidFill>
              <a:srgbClr val="F7BFA4"/>
            </a:solidFill>
            <a:ln w="12700" cap="flat" cmpd="sng" algn="ctr">
              <a:noFill/>
              <a:prstDash val="solid"/>
              <a:miter lim="800000"/>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ea typeface="思源黑体 Light"/>
                <a:cs typeface="Times New Roman" panose="02020603050405020304" pitchFamily="18" charset="0"/>
              </a:endParaRPr>
            </a:p>
          </p:txBody>
        </p:sp>
        <p:sp>
          <p:nvSpPr>
            <p:cNvPr id="14" name="PA-îṧḻiḋé">
              <a:extLst>
                <a:ext uri="{FF2B5EF4-FFF2-40B4-BE49-F238E27FC236}">
                  <a16:creationId xmlns:a16="http://schemas.microsoft.com/office/drawing/2014/main" id="{478B06F7-4BCA-4DBF-AA61-76774C8AB4A1}"/>
                </a:ext>
              </a:extLst>
            </p:cNvPr>
            <p:cNvSpPr/>
            <p:nvPr>
              <p:custDataLst>
                <p:tags r:id="rId12"/>
              </p:custDataLst>
            </p:nvPr>
          </p:nvSpPr>
          <p:spPr bwMode="auto">
            <a:xfrm>
              <a:off x="997419" y="1671965"/>
              <a:ext cx="219075" cy="171450"/>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ysClr val="window" lastClr="FFFFFF"/>
            </a:solidFill>
            <a:ln w="9525">
              <a:noFill/>
              <a:round/>
              <a:headEnd/>
              <a:tailEnd/>
            </a:ln>
          </p:spPr>
          <p:txBody>
            <a:bodyPr wrap="square" lIns="91440" tIns="45720" rIns="91440" bIns="45720" anchor="ctr">
              <a:normAutofit fontScale="62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ea typeface="思源黑体 Light"/>
                <a:cs typeface="Times New Roman" panose="02020603050405020304" pitchFamily="18" charset="0"/>
              </a:endParaRPr>
            </a:p>
          </p:txBody>
        </p:sp>
      </p:grpSp>
      <p:grpSp>
        <p:nvGrpSpPr>
          <p:cNvPr id="15" name="PA-ïṧľíḑe">
            <a:extLst>
              <a:ext uri="{FF2B5EF4-FFF2-40B4-BE49-F238E27FC236}">
                <a16:creationId xmlns:a16="http://schemas.microsoft.com/office/drawing/2014/main" id="{3C4B97E6-591E-4F3C-88C8-02A5368D0357}"/>
              </a:ext>
            </a:extLst>
          </p:cNvPr>
          <p:cNvGrpSpPr/>
          <p:nvPr>
            <p:custDataLst>
              <p:tags r:id="rId2"/>
            </p:custDataLst>
          </p:nvPr>
        </p:nvGrpSpPr>
        <p:grpSpPr>
          <a:xfrm>
            <a:off x="4835841" y="3429000"/>
            <a:ext cx="657827" cy="638993"/>
            <a:chOff x="840159" y="2185414"/>
            <a:chExt cx="493370" cy="479245"/>
          </a:xfrm>
        </p:grpSpPr>
        <p:sp>
          <p:nvSpPr>
            <p:cNvPr id="16" name="PA-íš1iḋé">
              <a:extLst>
                <a:ext uri="{FF2B5EF4-FFF2-40B4-BE49-F238E27FC236}">
                  <a16:creationId xmlns:a16="http://schemas.microsoft.com/office/drawing/2014/main" id="{E6443CDF-CABB-4E74-BF86-B8678E7DDA9D}"/>
                </a:ext>
              </a:extLst>
            </p:cNvPr>
            <p:cNvSpPr/>
            <p:nvPr>
              <p:custDataLst>
                <p:tags r:id="rId9"/>
              </p:custDataLst>
            </p:nvPr>
          </p:nvSpPr>
          <p:spPr>
            <a:xfrm>
              <a:off x="840159" y="2185414"/>
              <a:ext cx="493370" cy="479245"/>
            </a:xfrm>
            <a:prstGeom prst="roundRect">
              <a:avLst>
                <a:gd name="adj" fmla="val 0"/>
              </a:avLst>
            </a:prstGeom>
            <a:solidFill>
              <a:srgbClr val="CDE4F6"/>
            </a:solidFill>
            <a:ln w="12700" cap="flat" cmpd="sng" algn="ctr">
              <a:noFill/>
              <a:prstDash val="solid"/>
              <a:miter lim="800000"/>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ea typeface="思源黑体 Light"/>
                <a:cs typeface="Times New Roman" panose="02020603050405020304" pitchFamily="18" charset="0"/>
              </a:endParaRPr>
            </a:p>
          </p:txBody>
        </p:sp>
        <p:sp>
          <p:nvSpPr>
            <p:cNvPr id="17" name="PA-íšļîďê">
              <a:extLst>
                <a:ext uri="{FF2B5EF4-FFF2-40B4-BE49-F238E27FC236}">
                  <a16:creationId xmlns:a16="http://schemas.microsoft.com/office/drawing/2014/main" id="{1D7B8608-AD01-4E32-93BA-82B415D692CF}"/>
                </a:ext>
              </a:extLst>
            </p:cNvPr>
            <p:cNvSpPr/>
            <p:nvPr>
              <p:custDataLst>
                <p:tags r:id="rId10"/>
              </p:custDataLst>
            </p:nvPr>
          </p:nvSpPr>
          <p:spPr bwMode="auto">
            <a:xfrm>
              <a:off x="971750" y="2314705"/>
              <a:ext cx="230188" cy="220663"/>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ysClr val="window" lastClr="FFFFFF"/>
            </a:solidFill>
            <a:ln w="9525">
              <a:noFill/>
              <a:round/>
              <a:headEnd/>
              <a:tailEnd/>
            </a:ln>
          </p:spPr>
          <p:txBody>
            <a:bodyPr wrap="square" lIns="91440" tIns="45720" rIns="91440" bIns="4572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ea typeface="思源黑体 Light"/>
                <a:cs typeface="Times New Roman" panose="02020603050405020304" pitchFamily="18" charset="0"/>
              </a:endParaRPr>
            </a:p>
          </p:txBody>
        </p:sp>
      </p:grpSp>
      <p:sp>
        <p:nvSpPr>
          <p:cNvPr id="20" name="PA-FooterText ">
            <a:extLst>
              <a:ext uri="{FF2B5EF4-FFF2-40B4-BE49-F238E27FC236}">
                <a16:creationId xmlns:a16="http://schemas.microsoft.com/office/drawing/2014/main" id="{C1DA799B-566C-405B-BEFC-6E3ADF63E655}"/>
              </a:ext>
            </a:extLst>
          </p:cNvPr>
          <p:cNvSpPr txBox="1"/>
          <p:nvPr>
            <p:custDataLst>
              <p:tags r:id="rId3"/>
            </p:custDataLst>
          </p:nvPr>
        </p:nvSpPr>
        <p:spPr>
          <a:xfrm flipH="1">
            <a:off x="5595569" y="1603889"/>
            <a:ext cx="6225764" cy="1323439"/>
          </a:xfrm>
          <a:prstGeom prst="rect">
            <a:avLst/>
          </a:prstGeom>
        </p:spPr>
        <p:txBody>
          <a:bodyPr wrap="square">
            <a:spAutoFit/>
          </a:bodyPr>
          <a:lstStyle>
            <a:defPPr>
              <a:defRPr lang="zh-CN"/>
            </a:defPPr>
            <a:lvl1pPr algn="just">
              <a:lnSpc>
                <a:spcPct val="130000"/>
              </a:lnSpc>
              <a:spcBef>
                <a:spcPts val="600"/>
              </a:spcBef>
              <a:spcAft>
                <a:spcPts val="600"/>
              </a:spcAft>
              <a:defRPr sz="1600">
                <a:solidFill>
                  <a:schemeClr val="bg1">
                    <a:lumMod val="85000"/>
                  </a:schemeClr>
                </a:solidFill>
                <a:latin typeface="A思源黑体—01" panose="020B0200000000000000" pitchFamily="34" charset="-122"/>
                <a:ea typeface="A思源黑体—01" panose="020B0200000000000000" pitchFamily="34" charset="-122"/>
              </a:defRPr>
            </a:lvl1pPr>
          </a:lstStyle>
          <a:p>
            <a:pPr defTabSz="609585">
              <a:lnSpc>
                <a:spcPct val="100000"/>
              </a:lnSpc>
              <a:buClr>
                <a:srgbClr val="E7E6E6">
                  <a:lumMod val="10000"/>
                </a:srgbClr>
              </a:buClr>
            </a:pPr>
            <a:r>
              <a:rPr lang="zh-CN" altLang="en-US"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長短期記憶網路為本研究中運用基於神經網路的演算法，其中包含</a:t>
            </a:r>
            <a:r>
              <a:rPr lang="en"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RNN</a:t>
            </a:r>
            <a:r>
              <a:rPr lang="zh-CN" altLang="en-US"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和長短期記憶網路的結合，分析油料撥發需求時間序列與趨勢樣態</a:t>
            </a:r>
            <a:r>
              <a:rPr lang="en-US"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a:t>
            </a:r>
            <a:r>
              <a:rPr lang="en"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pattern)</a:t>
            </a:r>
            <a:r>
              <a:rPr lang="zh-CN" altLang="e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a:t>
            </a:r>
            <a:r>
              <a:rPr lang="zh-CN" altLang="en-US"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以建立需求預測模型 </a:t>
            </a:r>
            <a:endParaRPr lang="en-US"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
        <p:nvSpPr>
          <p:cNvPr id="21" name="PA-FooterText ">
            <a:extLst>
              <a:ext uri="{FF2B5EF4-FFF2-40B4-BE49-F238E27FC236}">
                <a16:creationId xmlns:a16="http://schemas.microsoft.com/office/drawing/2014/main" id="{31FCD943-DED9-44F0-AAE4-62E448F89D3A}"/>
              </a:ext>
            </a:extLst>
          </p:cNvPr>
          <p:cNvSpPr txBox="1"/>
          <p:nvPr>
            <p:custDataLst>
              <p:tags r:id="rId4"/>
            </p:custDataLst>
          </p:nvPr>
        </p:nvSpPr>
        <p:spPr>
          <a:xfrm flipH="1">
            <a:off x="5595569" y="3092107"/>
            <a:ext cx="6225763" cy="1015663"/>
          </a:xfrm>
          <a:prstGeom prst="rect">
            <a:avLst/>
          </a:prstGeom>
        </p:spPr>
        <p:txBody>
          <a:bodyPr wrap="square">
            <a:spAutoFit/>
          </a:bodyPr>
          <a:lstStyle>
            <a:defPPr>
              <a:defRPr lang="zh-CN"/>
            </a:defPPr>
            <a:lvl1pPr algn="just">
              <a:lnSpc>
                <a:spcPct val="130000"/>
              </a:lnSpc>
              <a:spcBef>
                <a:spcPts val="600"/>
              </a:spcBef>
              <a:spcAft>
                <a:spcPts val="600"/>
              </a:spcAft>
              <a:defRPr sz="1600">
                <a:solidFill>
                  <a:schemeClr val="bg1">
                    <a:lumMod val="85000"/>
                  </a:schemeClr>
                </a:solidFill>
                <a:latin typeface="A思源黑体—01" panose="020B0200000000000000" pitchFamily="34" charset="-122"/>
                <a:ea typeface="A思源黑体—01" panose="020B0200000000000000" pitchFamily="34" charset="-122"/>
              </a:defRPr>
            </a:lvl1pPr>
          </a:lstStyle>
          <a:p>
            <a:pPr defTabSz="609585">
              <a:lnSpc>
                <a:spcPct val="100000"/>
              </a:lnSpc>
              <a:buClr>
                <a:srgbClr val="E7E6E6">
                  <a:lumMod val="10000"/>
                </a:srgbClr>
              </a:buClr>
            </a:pPr>
            <a:r>
              <a:rPr lang="en"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Hochreiter and Schmidhube(1997)</a:t>
            </a:r>
            <a:r>
              <a:rPr lang="zh-CN" altLang="en-US"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提出長短期記憶網路</a:t>
            </a:r>
            <a:r>
              <a:rPr lang="en-US"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a:t>
            </a:r>
            <a:r>
              <a:rPr lang="en"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Long Short-Term Memory, LSTM)</a:t>
            </a:r>
            <a:r>
              <a:rPr lang="zh-CN" altLang="en-US"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的模型可以有效地解決 </a:t>
            </a:r>
            <a:r>
              <a:rPr lang="en"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RNN </a:t>
            </a:r>
            <a:r>
              <a:rPr lang="zh-CN" altLang="en-US"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模型中梯度消失</a:t>
            </a:r>
            <a:r>
              <a:rPr lang="en-US"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a:t>
            </a:r>
            <a:r>
              <a:rPr lang="en"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Gradient Vanish)</a:t>
            </a:r>
            <a:r>
              <a:rPr lang="zh-CN" altLang="en-US"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的問題 </a:t>
            </a:r>
            <a:endParaRPr lang="en-US"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
        <p:nvSpPr>
          <p:cNvPr id="24" name="矩形 23">
            <a:extLst>
              <a:ext uri="{FF2B5EF4-FFF2-40B4-BE49-F238E27FC236}">
                <a16:creationId xmlns:a16="http://schemas.microsoft.com/office/drawing/2014/main" id="{69EF6F9B-8421-0D46-BD5C-3C3DF8409367}"/>
              </a:ext>
            </a:extLst>
          </p:cNvPr>
          <p:cNvSpPr/>
          <p:nvPr/>
        </p:nvSpPr>
        <p:spPr>
          <a:xfrm>
            <a:off x="354595" y="183644"/>
            <a:ext cx="4774064" cy="707886"/>
          </a:xfrm>
          <a:prstGeom prst="rect">
            <a:avLst/>
          </a:prstGeom>
          <a:noFill/>
        </p:spPr>
        <p:txBody>
          <a:bodyPr wrap="none" lIns="91440" tIns="45720" rIns="91440" bIns="45720">
            <a:spAutoFit/>
          </a:bodyPr>
          <a:lstStyle/>
          <a:p>
            <a:pPr algn="ctr"/>
            <a:r>
              <a:rPr kumimoji="1" lang="zh-CN"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長短期記憶網路</a:t>
            </a:r>
            <a:r>
              <a:rPr kumimoji="1" lang="en-US" altLang="zh-CN"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(1/2)</a:t>
            </a:r>
            <a:endParaRPr kumimoji="1" lang="zh-TW"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25" name="PA-ïṧḷiḓe">
            <a:extLst>
              <a:ext uri="{FF2B5EF4-FFF2-40B4-BE49-F238E27FC236}">
                <a16:creationId xmlns:a16="http://schemas.microsoft.com/office/drawing/2014/main" id="{2FCE1C76-CE09-C444-A192-CB977B47C811}"/>
              </a:ext>
            </a:extLst>
          </p:cNvPr>
          <p:cNvGrpSpPr/>
          <p:nvPr>
            <p:custDataLst>
              <p:tags r:id="rId5"/>
            </p:custDataLst>
          </p:nvPr>
        </p:nvGrpSpPr>
        <p:grpSpPr>
          <a:xfrm>
            <a:off x="4835840" y="4938006"/>
            <a:ext cx="657827" cy="638993"/>
            <a:chOff x="860271" y="1518068"/>
            <a:chExt cx="493370" cy="479245"/>
          </a:xfrm>
          <a:solidFill>
            <a:srgbClr val="33FF8F"/>
          </a:solidFill>
        </p:grpSpPr>
        <p:sp>
          <p:nvSpPr>
            <p:cNvPr id="26" name="PA-íśḻîḓé">
              <a:extLst>
                <a:ext uri="{FF2B5EF4-FFF2-40B4-BE49-F238E27FC236}">
                  <a16:creationId xmlns:a16="http://schemas.microsoft.com/office/drawing/2014/main" id="{C4A11AB7-63FD-E84F-BB77-60EBCA066EA4}"/>
                </a:ext>
              </a:extLst>
            </p:cNvPr>
            <p:cNvSpPr/>
            <p:nvPr>
              <p:custDataLst>
                <p:tags r:id="rId7"/>
              </p:custDataLst>
            </p:nvPr>
          </p:nvSpPr>
          <p:spPr>
            <a:xfrm>
              <a:off x="860271" y="1518068"/>
              <a:ext cx="493370" cy="479245"/>
            </a:xfrm>
            <a:prstGeom prst="roundRect">
              <a:avLst>
                <a:gd name="adj" fmla="val 0"/>
              </a:avLst>
            </a:prstGeom>
            <a:solidFill>
              <a:srgbClr val="F7BFA4"/>
            </a:solidFill>
            <a:ln w="12700" cap="flat" cmpd="sng" algn="ctr">
              <a:noFill/>
              <a:prstDash val="solid"/>
              <a:miter lim="800000"/>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ea typeface="思源黑体 Light"/>
                <a:cs typeface="Times New Roman" panose="02020603050405020304" pitchFamily="18" charset="0"/>
              </a:endParaRPr>
            </a:p>
          </p:txBody>
        </p:sp>
        <p:sp>
          <p:nvSpPr>
            <p:cNvPr id="27" name="PA-îṧḻiḋé">
              <a:extLst>
                <a:ext uri="{FF2B5EF4-FFF2-40B4-BE49-F238E27FC236}">
                  <a16:creationId xmlns:a16="http://schemas.microsoft.com/office/drawing/2014/main" id="{689439CA-F47A-2941-8522-ECB5EBFB0FF5}"/>
                </a:ext>
              </a:extLst>
            </p:cNvPr>
            <p:cNvSpPr/>
            <p:nvPr>
              <p:custDataLst>
                <p:tags r:id="rId8"/>
              </p:custDataLst>
            </p:nvPr>
          </p:nvSpPr>
          <p:spPr bwMode="auto">
            <a:xfrm>
              <a:off x="997419" y="1671965"/>
              <a:ext cx="219075" cy="171450"/>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ysClr val="window" lastClr="FFFFFF"/>
            </a:solidFill>
            <a:ln w="9525">
              <a:noFill/>
              <a:round/>
              <a:headEnd/>
              <a:tailEnd/>
            </a:ln>
          </p:spPr>
          <p:txBody>
            <a:bodyPr wrap="square" lIns="91440" tIns="45720" rIns="91440" bIns="45720" anchor="ctr">
              <a:normAutofit fontScale="62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ea typeface="思源黑体 Light"/>
                <a:cs typeface="Times New Roman" panose="02020603050405020304" pitchFamily="18" charset="0"/>
              </a:endParaRPr>
            </a:p>
          </p:txBody>
        </p:sp>
      </p:grpSp>
      <p:sp>
        <p:nvSpPr>
          <p:cNvPr id="28" name="PA-FooterText ">
            <a:extLst>
              <a:ext uri="{FF2B5EF4-FFF2-40B4-BE49-F238E27FC236}">
                <a16:creationId xmlns:a16="http://schemas.microsoft.com/office/drawing/2014/main" id="{505209E6-664F-6B45-95E0-90A1CB7128B0}"/>
              </a:ext>
            </a:extLst>
          </p:cNvPr>
          <p:cNvSpPr txBox="1"/>
          <p:nvPr>
            <p:custDataLst>
              <p:tags r:id="rId6"/>
            </p:custDataLst>
          </p:nvPr>
        </p:nvSpPr>
        <p:spPr>
          <a:xfrm flipH="1">
            <a:off x="5593030" y="4587519"/>
            <a:ext cx="6228302" cy="1323439"/>
          </a:xfrm>
          <a:prstGeom prst="rect">
            <a:avLst/>
          </a:prstGeom>
        </p:spPr>
        <p:txBody>
          <a:bodyPr wrap="square">
            <a:spAutoFit/>
          </a:bodyPr>
          <a:lstStyle>
            <a:defPPr>
              <a:defRPr lang="zh-CN"/>
            </a:defPPr>
            <a:lvl1pPr algn="just">
              <a:lnSpc>
                <a:spcPct val="130000"/>
              </a:lnSpc>
              <a:spcBef>
                <a:spcPts val="600"/>
              </a:spcBef>
              <a:spcAft>
                <a:spcPts val="600"/>
              </a:spcAft>
              <a:defRPr sz="1600">
                <a:solidFill>
                  <a:schemeClr val="bg1">
                    <a:lumMod val="85000"/>
                  </a:schemeClr>
                </a:solidFill>
                <a:latin typeface="A思源黑体—01" panose="020B0200000000000000" pitchFamily="34" charset="-122"/>
                <a:ea typeface="A思源黑体—01" panose="020B0200000000000000" pitchFamily="34" charset="-122"/>
              </a:defRPr>
            </a:lvl1pPr>
          </a:lstStyle>
          <a:p>
            <a:pPr defTabSz="609585">
              <a:lnSpc>
                <a:spcPct val="100000"/>
              </a:lnSpc>
              <a:buClr>
                <a:srgbClr val="E7E6E6">
                  <a:lumMod val="10000"/>
                </a:srgbClr>
              </a:buClr>
            </a:pPr>
            <a:r>
              <a:rPr lang="en"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LSTM </a:t>
            </a:r>
            <a:r>
              <a:rPr lang="zh-CN" altLang="en-US"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是 </a:t>
            </a:r>
            <a:r>
              <a:rPr lang="en"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RNN </a:t>
            </a:r>
            <a:r>
              <a:rPr lang="zh-CN" altLang="en-US"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模型的一種變換形式，</a:t>
            </a:r>
            <a:r>
              <a:rPr lang="en"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LSTM </a:t>
            </a:r>
            <a:r>
              <a:rPr lang="zh-CN" altLang="en-US"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模型的關鍵是設計一個內部記憶單元</a:t>
            </a:r>
            <a:r>
              <a:rPr lang="en-US"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a:t>
            </a:r>
            <a:r>
              <a:rPr lang="en"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Memory Cell)</a:t>
            </a:r>
            <a:r>
              <a:rPr lang="zh-CN" altLang="e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a:t>
            </a:r>
            <a:r>
              <a:rPr lang="zh-CN" altLang="en-US"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用來維持每一個時間單位之間資料關係的狀態，以克服基本 </a:t>
            </a:r>
            <a:r>
              <a:rPr lang="en"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RNN </a:t>
            </a:r>
            <a:r>
              <a:rPr lang="zh-CN" altLang="en-US"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模型中資料之間不能長序列依賴的問題。</a:t>
            </a:r>
            <a:endParaRPr lang="en-US"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
        <p:nvSpPr>
          <p:cNvPr id="2" name="投影片編號版面配置區 1">
            <a:extLst>
              <a:ext uri="{FF2B5EF4-FFF2-40B4-BE49-F238E27FC236}">
                <a16:creationId xmlns:a16="http://schemas.microsoft.com/office/drawing/2014/main" id="{647388F1-181A-8C47-A4A5-11FF0E9773FC}"/>
              </a:ext>
            </a:extLst>
          </p:cNvPr>
          <p:cNvSpPr>
            <a:spLocks noGrp="1"/>
          </p:cNvSpPr>
          <p:nvPr>
            <p:ph type="sldNum" sz="quarter" idx="12"/>
          </p:nvPr>
        </p:nvSpPr>
        <p:spPr/>
        <p:txBody>
          <a:bodyPr/>
          <a:lstStyle/>
          <a:p>
            <a:fld id="{1490CF33-D555-A345-BE28-C2DA5831FB31}" type="slidenum">
              <a:rPr kumimoji="1" lang="zh-TW" altLang="en-US" smtClean="0">
                <a:latin typeface="Times New Roman" panose="02020603050405020304" pitchFamily="18" charset="0"/>
                <a:cs typeface="Times New Roman" panose="02020603050405020304" pitchFamily="18" charset="0"/>
              </a:rPr>
              <a:t>21</a:t>
            </a:fld>
            <a:endParaRPr kumimoji="1" lang="zh-TW" altLang="en-US">
              <a:latin typeface="Times New Roman" panose="02020603050405020304" pitchFamily="18" charset="0"/>
              <a:cs typeface="Times New Roman" panose="02020603050405020304" pitchFamily="18" charset="0"/>
            </a:endParaRPr>
          </a:p>
        </p:txBody>
      </p:sp>
      <p:grpSp>
        <p:nvGrpSpPr>
          <p:cNvPr id="56" name="群組 55">
            <a:extLst>
              <a:ext uri="{FF2B5EF4-FFF2-40B4-BE49-F238E27FC236}">
                <a16:creationId xmlns:a16="http://schemas.microsoft.com/office/drawing/2014/main" id="{C66B698E-954B-8645-99D1-9C7025F0F0C7}"/>
              </a:ext>
            </a:extLst>
          </p:cNvPr>
          <p:cNvGrpSpPr/>
          <p:nvPr/>
        </p:nvGrpSpPr>
        <p:grpSpPr>
          <a:xfrm>
            <a:off x="7453498" y="26803"/>
            <a:ext cx="4738502" cy="872280"/>
            <a:chOff x="7453498" y="26803"/>
            <a:chExt cx="4738502" cy="872280"/>
          </a:xfrm>
        </p:grpSpPr>
        <p:grpSp>
          <p:nvGrpSpPr>
            <p:cNvPr id="57" name="群組 56">
              <a:extLst>
                <a:ext uri="{FF2B5EF4-FFF2-40B4-BE49-F238E27FC236}">
                  <a16:creationId xmlns:a16="http://schemas.microsoft.com/office/drawing/2014/main" id="{2517015E-A2C1-8B4E-9A25-5A4CF2A7DB81}"/>
                </a:ext>
              </a:extLst>
            </p:cNvPr>
            <p:cNvGrpSpPr/>
            <p:nvPr/>
          </p:nvGrpSpPr>
          <p:grpSpPr>
            <a:xfrm>
              <a:off x="7453498" y="26803"/>
              <a:ext cx="4738502" cy="872280"/>
              <a:chOff x="7453498" y="26803"/>
              <a:chExt cx="4738502" cy="872280"/>
            </a:xfrm>
          </p:grpSpPr>
          <p:sp>
            <p:nvSpPr>
              <p:cNvPr id="64" name="圆角矩形 3">
                <a:extLst>
                  <a:ext uri="{FF2B5EF4-FFF2-40B4-BE49-F238E27FC236}">
                    <a16:creationId xmlns:a16="http://schemas.microsoft.com/office/drawing/2014/main" id="{0CFE1E85-1FCE-8146-A9D4-449BEB4A896F}"/>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5" name="圆角矩形 6">
                <a:extLst>
                  <a:ext uri="{FF2B5EF4-FFF2-40B4-BE49-F238E27FC236}">
                    <a16:creationId xmlns:a16="http://schemas.microsoft.com/office/drawing/2014/main" id="{F9C713D2-A556-4542-83D7-58A4582B8A30}"/>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6" name="圆角矩形 8">
                <a:extLst>
                  <a:ext uri="{FF2B5EF4-FFF2-40B4-BE49-F238E27FC236}">
                    <a16:creationId xmlns:a16="http://schemas.microsoft.com/office/drawing/2014/main" id="{3B3DE75D-7A49-604F-83C0-8888D8CC5576}"/>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7" name="圆角矩形 10">
                <a:extLst>
                  <a:ext uri="{FF2B5EF4-FFF2-40B4-BE49-F238E27FC236}">
                    <a16:creationId xmlns:a16="http://schemas.microsoft.com/office/drawing/2014/main" id="{FC033E67-D87D-F84C-89FC-00339416AD71}"/>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8" name="左箭头 4">
                <a:extLst>
                  <a:ext uri="{FF2B5EF4-FFF2-40B4-BE49-F238E27FC236}">
                    <a16:creationId xmlns:a16="http://schemas.microsoft.com/office/drawing/2014/main" id="{ACBC1808-903E-E84A-96FE-89A7C021C88F}"/>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cs typeface="Times New Roman" panose="02020603050405020304" pitchFamily="18" charset="0"/>
                </a:endParaRPr>
              </a:p>
            </p:txBody>
          </p:sp>
          <p:sp>
            <p:nvSpPr>
              <p:cNvPr id="69" name="圆角矩形 1">
                <a:extLst>
                  <a:ext uri="{FF2B5EF4-FFF2-40B4-BE49-F238E27FC236}">
                    <a16:creationId xmlns:a16="http://schemas.microsoft.com/office/drawing/2014/main" id="{CDD57D40-8DCA-EC4D-BBCE-09BA7844D7A5}"/>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70" name="圆角矩形 1">
                <a:extLst>
                  <a:ext uri="{FF2B5EF4-FFF2-40B4-BE49-F238E27FC236}">
                    <a16:creationId xmlns:a16="http://schemas.microsoft.com/office/drawing/2014/main" id="{2F670093-20BE-6A47-ABC2-31C4858C08E5}"/>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71" name="圆角矩形 1">
                <a:extLst>
                  <a:ext uri="{FF2B5EF4-FFF2-40B4-BE49-F238E27FC236}">
                    <a16:creationId xmlns:a16="http://schemas.microsoft.com/office/drawing/2014/main" id="{A0E8E0C2-F8BE-DE4D-9127-8F6E1A68AD49}"/>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72" name="圆角矩形 1">
                <a:extLst>
                  <a:ext uri="{FF2B5EF4-FFF2-40B4-BE49-F238E27FC236}">
                    <a16:creationId xmlns:a16="http://schemas.microsoft.com/office/drawing/2014/main" id="{0C398228-EF3E-5F40-A622-895F64047FEF}"/>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cs typeface="Times New Roman" panose="02020603050405020304" pitchFamily="18" charset="0"/>
                </a:endParaRPr>
              </a:p>
            </p:txBody>
          </p:sp>
          <p:sp>
            <p:nvSpPr>
              <p:cNvPr id="73" name="圆角矩形 3">
                <a:extLst>
                  <a:ext uri="{FF2B5EF4-FFF2-40B4-BE49-F238E27FC236}">
                    <a16:creationId xmlns:a16="http://schemas.microsoft.com/office/drawing/2014/main" id="{A05EC4DB-2F0C-8443-9633-933B6C2A9A24}"/>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74" name="圆角矩形 1">
                <a:extLst>
                  <a:ext uri="{FF2B5EF4-FFF2-40B4-BE49-F238E27FC236}">
                    <a16:creationId xmlns:a16="http://schemas.microsoft.com/office/drawing/2014/main" id="{01DF3CF2-6C8C-9043-839A-C406216D54B6}"/>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grpSp>
        <p:grpSp>
          <p:nvGrpSpPr>
            <p:cNvPr id="58" name="群組 57">
              <a:extLst>
                <a:ext uri="{FF2B5EF4-FFF2-40B4-BE49-F238E27FC236}">
                  <a16:creationId xmlns:a16="http://schemas.microsoft.com/office/drawing/2014/main" id="{E2AD1E97-0161-7942-8F5C-053B2514177A}"/>
                </a:ext>
              </a:extLst>
            </p:cNvPr>
            <p:cNvGrpSpPr/>
            <p:nvPr/>
          </p:nvGrpSpPr>
          <p:grpSpPr>
            <a:xfrm>
              <a:off x="7756266" y="137835"/>
              <a:ext cx="4199935" cy="739537"/>
              <a:chOff x="7756266" y="-244943"/>
              <a:chExt cx="4199935" cy="739537"/>
            </a:xfrm>
          </p:grpSpPr>
          <p:sp>
            <p:nvSpPr>
              <p:cNvPr id="59" name="TextBox 24">
                <a:extLst>
                  <a:ext uri="{FF2B5EF4-FFF2-40B4-BE49-F238E27FC236}">
                    <a16:creationId xmlns:a16="http://schemas.microsoft.com/office/drawing/2014/main" id="{BA4DC3E2-3A41-9A4B-8BC9-601143D31A03}"/>
                  </a:ext>
                </a:extLst>
              </p:cNvPr>
              <p:cNvSpPr txBox="1"/>
              <p:nvPr/>
            </p:nvSpPr>
            <p:spPr bwMode="auto">
              <a:xfrm>
                <a:off x="7756266" y="-152791"/>
                <a:ext cx="826590" cy="492443"/>
              </a:xfrm>
              <a:prstGeom prst="rect">
                <a:avLst/>
              </a:prstGeom>
              <a:noFill/>
            </p:spPr>
            <p:txBody>
              <a:bodyPr wrap="square">
                <a:spAutoFit/>
              </a:bodyPr>
              <a:lstStyle/>
              <a:p>
                <a:pPr algn="just">
                  <a:lnSpc>
                    <a:spcPct val="130000"/>
                  </a:lnSpc>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緒論</a:t>
                </a:r>
              </a:p>
            </p:txBody>
          </p:sp>
          <p:sp>
            <p:nvSpPr>
              <p:cNvPr id="60" name="TextBox 24">
                <a:extLst>
                  <a:ext uri="{FF2B5EF4-FFF2-40B4-BE49-F238E27FC236}">
                    <a16:creationId xmlns:a16="http://schemas.microsoft.com/office/drawing/2014/main" id="{8A427813-8976-A648-B857-B07A78657986}"/>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文獻</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探討</a:t>
                </a:r>
              </a:p>
            </p:txBody>
          </p:sp>
          <p:sp>
            <p:nvSpPr>
              <p:cNvPr id="61" name="TextBox 24">
                <a:extLst>
                  <a:ext uri="{FF2B5EF4-FFF2-40B4-BE49-F238E27FC236}">
                    <a16:creationId xmlns:a16="http://schemas.microsoft.com/office/drawing/2014/main" id="{FFB8D118-7B4F-8F49-A7FF-8FC3DB453DCD}"/>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b="1"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b="1"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b="1"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CN" sz="2000" b="1"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TextBox 24">
                <a:extLst>
                  <a:ext uri="{FF2B5EF4-FFF2-40B4-BE49-F238E27FC236}">
                    <a16:creationId xmlns:a16="http://schemas.microsoft.com/office/drawing/2014/main" id="{19ABDE93-DC2D-B34F-9252-403C183DAC00}"/>
                  </a:ext>
                </a:extLst>
              </p:cNvPr>
              <p:cNvSpPr txBox="1"/>
              <p:nvPr/>
            </p:nvSpPr>
            <p:spPr bwMode="auto">
              <a:xfrm>
                <a:off x="10104638" y="-233390"/>
                <a:ext cx="936261"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實證</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3" name="TextBox 24">
                <a:extLst>
                  <a:ext uri="{FF2B5EF4-FFF2-40B4-BE49-F238E27FC236}">
                    <a16:creationId xmlns:a16="http://schemas.microsoft.com/office/drawing/2014/main" id="{03C421B9-3745-D648-ACA4-0EC05F3A7F4A}"/>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結論與</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建議</a:t>
                </a:r>
                <a:endPar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grpSp>
    </p:spTree>
    <p:extLst>
      <p:ext uri="{BB962C8B-B14F-4D97-AF65-F5344CB8AC3E}">
        <p14:creationId xmlns:p14="http://schemas.microsoft.com/office/powerpoint/2010/main" val="1152028074"/>
      </p:ext>
    </p:extLst>
  </p:cSld>
  <p:clrMapOvr>
    <a:masterClrMapping/>
  </p:clrMapOvr>
  <mc:AlternateContent xmlns:mc="http://schemas.openxmlformats.org/markup-compatibility/2006" xmlns:p14="http://schemas.microsoft.com/office/powerpoint/2010/main">
    <mc:Choice Requires="p14">
      <p:transition spd="slow" advClick="0" advTm="0">
        <p14:prism isContent="1"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750" fill="hold"/>
                                        <p:tgtEl>
                                          <p:spTgt spid="9"/>
                                        </p:tgtEl>
                                        <p:attrNameLst>
                                          <p:attrName>ppt_w</p:attrName>
                                        </p:attrNameLst>
                                      </p:cBhvr>
                                      <p:tavLst>
                                        <p:tav tm="0">
                                          <p:val>
                                            <p:fltVal val="0"/>
                                          </p:val>
                                        </p:tav>
                                        <p:tav tm="100000">
                                          <p:val>
                                            <p:strVal val="#ppt_w"/>
                                          </p:val>
                                        </p:tav>
                                      </p:tavLst>
                                    </p:anim>
                                    <p:anim calcmode="lin" valueType="num">
                                      <p:cBhvr>
                                        <p:cTn id="8" dur="750" fill="hold"/>
                                        <p:tgtEl>
                                          <p:spTgt spid="9"/>
                                        </p:tgtEl>
                                        <p:attrNameLst>
                                          <p:attrName>ppt_h</p:attrName>
                                        </p:attrNameLst>
                                      </p:cBhvr>
                                      <p:tavLst>
                                        <p:tav tm="0">
                                          <p:val>
                                            <p:fltVal val="0"/>
                                          </p:val>
                                        </p:tav>
                                        <p:tav tm="100000">
                                          <p:val>
                                            <p:strVal val="#ppt_h"/>
                                          </p:val>
                                        </p:tav>
                                      </p:tavLst>
                                    </p:anim>
                                    <p:animEffect transition="in" filter="fade">
                                      <p:cBhvr>
                                        <p:cTn id="9" dur="750"/>
                                        <p:tgtEl>
                                          <p:spTgt spid="9"/>
                                        </p:tgtEl>
                                      </p:cBhvr>
                                    </p:animEffect>
                                  </p:childTnLst>
                                </p:cTn>
                              </p:par>
                              <p:par>
                                <p:cTn id="10" presetID="42" presetClass="entr" presetSubtype="0" fill="hold" nodeType="with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anim calcmode="lin" valueType="num">
                                      <p:cBhvr>
                                        <p:cTn id="13" dur="750" fill="hold"/>
                                        <p:tgtEl>
                                          <p:spTgt spid="10"/>
                                        </p:tgtEl>
                                        <p:attrNameLst>
                                          <p:attrName>ppt_x</p:attrName>
                                        </p:attrNameLst>
                                      </p:cBhvr>
                                      <p:tavLst>
                                        <p:tav tm="0">
                                          <p:val>
                                            <p:strVal val="#ppt_x"/>
                                          </p:val>
                                        </p:tav>
                                        <p:tav tm="100000">
                                          <p:val>
                                            <p:strVal val="#ppt_x"/>
                                          </p:val>
                                        </p:tav>
                                      </p:tavLst>
                                    </p:anim>
                                    <p:anim calcmode="lin" valueType="num">
                                      <p:cBhvr>
                                        <p:cTn id="14" dur="75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750"/>
                                        <p:tgtEl>
                                          <p:spTgt spid="15"/>
                                        </p:tgtEl>
                                      </p:cBhvr>
                                    </p:animEffect>
                                    <p:anim calcmode="lin" valueType="num">
                                      <p:cBhvr>
                                        <p:cTn id="18" dur="750" fill="hold"/>
                                        <p:tgtEl>
                                          <p:spTgt spid="15"/>
                                        </p:tgtEl>
                                        <p:attrNameLst>
                                          <p:attrName>ppt_x</p:attrName>
                                        </p:attrNameLst>
                                      </p:cBhvr>
                                      <p:tavLst>
                                        <p:tav tm="0">
                                          <p:val>
                                            <p:strVal val="#ppt_x"/>
                                          </p:val>
                                        </p:tav>
                                        <p:tav tm="100000">
                                          <p:val>
                                            <p:strVal val="#ppt_x"/>
                                          </p:val>
                                        </p:tav>
                                      </p:tavLst>
                                    </p:anim>
                                    <p:anim calcmode="lin" valueType="num">
                                      <p:cBhvr>
                                        <p:cTn id="19" dur="75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750"/>
                                        <p:tgtEl>
                                          <p:spTgt spid="20"/>
                                        </p:tgtEl>
                                      </p:cBhvr>
                                    </p:animEffect>
                                    <p:anim calcmode="lin" valueType="num">
                                      <p:cBhvr>
                                        <p:cTn id="23" dur="750" fill="hold"/>
                                        <p:tgtEl>
                                          <p:spTgt spid="20"/>
                                        </p:tgtEl>
                                        <p:attrNameLst>
                                          <p:attrName>ppt_x</p:attrName>
                                        </p:attrNameLst>
                                      </p:cBhvr>
                                      <p:tavLst>
                                        <p:tav tm="0">
                                          <p:val>
                                            <p:strVal val="#ppt_x"/>
                                          </p:val>
                                        </p:tav>
                                        <p:tav tm="100000">
                                          <p:val>
                                            <p:strVal val="#ppt_x"/>
                                          </p:val>
                                        </p:tav>
                                      </p:tavLst>
                                    </p:anim>
                                    <p:anim calcmode="lin" valueType="num">
                                      <p:cBhvr>
                                        <p:cTn id="24" dur="75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750"/>
                                        <p:tgtEl>
                                          <p:spTgt spid="21"/>
                                        </p:tgtEl>
                                      </p:cBhvr>
                                    </p:animEffect>
                                    <p:anim calcmode="lin" valueType="num">
                                      <p:cBhvr>
                                        <p:cTn id="28" dur="750" fill="hold"/>
                                        <p:tgtEl>
                                          <p:spTgt spid="21"/>
                                        </p:tgtEl>
                                        <p:attrNameLst>
                                          <p:attrName>ppt_x</p:attrName>
                                        </p:attrNameLst>
                                      </p:cBhvr>
                                      <p:tavLst>
                                        <p:tav tm="0">
                                          <p:val>
                                            <p:strVal val="#ppt_x"/>
                                          </p:val>
                                        </p:tav>
                                        <p:tav tm="100000">
                                          <p:val>
                                            <p:strVal val="#ppt_x"/>
                                          </p:val>
                                        </p:tav>
                                      </p:tavLst>
                                    </p:anim>
                                    <p:anim calcmode="lin" valueType="num">
                                      <p:cBhvr>
                                        <p:cTn id="29" dur="750" fill="hold"/>
                                        <p:tgtEl>
                                          <p:spTgt spid="2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5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750"/>
                                        <p:tgtEl>
                                          <p:spTgt spid="25"/>
                                        </p:tgtEl>
                                      </p:cBhvr>
                                    </p:animEffect>
                                    <p:anim calcmode="lin" valueType="num">
                                      <p:cBhvr>
                                        <p:cTn id="33" dur="750" fill="hold"/>
                                        <p:tgtEl>
                                          <p:spTgt spid="25"/>
                                        </p:tgtEl>
                                        <p:attrNameLst>
                                          <p:attrName>ppt_x</p:attrName>
                                        </p:attrNameLst>
                                      </p:cBhvr>
                                      <p:tavLst>
                                        <p:tav tm="0">
                                          <p:val>
                                            <p:strVal val="#ppt_x"/>
                                          </p:val>
                                        </p:tav>
                                        <p:tav tm="100000">
                                          <p:val>
                                            <p:strVal val="#ppt_x"/>
                                          </p:val>
                                        </p:tav>
                                      </p:tavLst>
                                    </p:anim>
                                    <p:anim calcmode="lin" valueType="num">
                                      <p:cBhvr>
                                        <p:cTn id="34" dur="750" fill="hold"/>
                                        <p:tgtEl>
                                          <p:spTgt spid="2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750"/>
                                        <p:tgtEl>
                                          <p:spTgt spid="28"/>
                                        </p:tgtEl>
                                      </p:cBhvr>
                                    </p:animEffect>
                                    <p:anim calcmode="lin" valueType="num">
                                      <p:cBhvr>
                                        <p:cTn id="38" dur="750" fill="hold"/>
                                        <p:tgtEl>
                                          <p:spTgt spid="28"/>
                                        </p:tgtEl>
                                        <p:attrNameLst>
                                          <p:attrName>ppt_x</p:attrName>
                                        </p:attrNameLst>
                                      </p:cBhvr>
                                      <p:tavLst>
                                        <p:tav tm="0">
                                          <p:val>
                                            <p:strVal val="#ppt_x"/>
                                          </p:val>
                                        </p:tav>
                                        <p:tav tm="100000">
                                          <p:val>
                                            <p:strVal val="#ppt_x"/>
                                          </p:val>
                                        </p:tav>
                                      </p:tavLst>
                                    </p:anim>
                                    <p:anim calcmode="lin" valueType="num">
                                      <p:cBhvr>
                                        <p:cTn id="39" dur="75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0FD9E738-7568-9748-A7C1-FF07C3A3FE50}"/>
              </a:ext>
            </a:extLst>
          </p:cNvPr>
          <p:cNvPicPr>
            <a:picLocks noChangeAspect="1"/>
          </p:cNvPicPr>
          <p:nvPr/>
        </p:nvPicPr>
        <p:blipFill>
          <a:blip r:embed="rId22"/>
          <a:stretch>
            <a:fillRect/>
          </a:stretch>
        </p:blipFill>
        <p:spPr>
          <a:xfrm>
            <a:off x="0" y="0"/>
            <a:ext cx="12192000" cy="6858000"/>
          </a:xfrm>
          <a:prstGeom prst="rect">
            <a:avLst/>
          </a:prstGeom>
        </p:spPr>
      </p:pic>
      <p:sp>
        <p:nvSpPr>
          <p:cNvPr id="20" name="PA-FooterText ">
            <a:extLst>
              <a:ext uri="{FF2B5EF4-FFF2-40B4-BE49-F238E27FC236}">
                <a16:creationId xmlns:a16="http://schemas.microsoft.com/office/drawing/2014/main" id="{C1DA799B-566C-405B-BEFC-6E3ADF63E655}"/>
              </a:ext>
            </a:extLst>
          </p:cNvPr>
          <p:cNvSpPr txBox="1"/>
          <p:nvPr>
            <p:custDataLst>
              <p:tags r:id="rId1"/>
            </p:custDataLst>
          </p:nvPr>
        </p:nvSpPr>
        <p:spPr>
          <a:xfrm flipH="1">
            <a:off x="530932" y="6007576"/>
            <a:ext cx="5957001" cy="400110"/>
          </a:xfrm>
          <a:prstGeom prst="rect">
            <a:avLst/>
          </a:prstGeom>
        </p:spPr>
        <p:txBody>
          <a:bodyPr wrap="square">
            <a:spAutoFit/>
          </a:bodyPr>
          <a:lstStyle>
            <a:defPPr>
              <a:defRPr lang="zh-CN"/>
            </a:defPPr>
            <a:lvl1pPr algn="just">
              <a:lnSpc>
                <a:spcPct val="130000"/>
              </a:lnSpc>
              <a:spcBef>
                <a:spcPts val="600"/>
              </a:spcBef>
              <a:spcAft>
                <a:spcPts val="600"/>
              </a:spcAft>
              <a:defRPr sz="1600">
                <a:solidFill>
                  <a:schemeClr val="bg1">
                    <a:lumMod val="85000"/>
                  </a:schemeClr>
                </a:solidFill>
                <a:latin typeface="A思源黑体—01" panose="020B0200000000000000" pitchFamily="34" charset="-122"/>
                <a:ea typeface="A思源黑体—01" panose="020B0200000000000000" pitchFamily="34" charset="-122"/>
              </a:defRPr>
            </a:lvl1pPr>
          </a:lstStyle>
          <a:p>
            <a:pPr defTabSz="609585">
              <a:lnSpc>
                <a:spcPct val="100000"/>
              </a:lnSpc>
              <a:buClr>
                <a:srgbClr val="E7E6E6">
                  <a:lumMod val="10000"/>
                </a:srgbClr>
              </a:buClr>
            </a:pPr>
            <a:r>
              <a:rPr lang="zh-CN" altLang="en-US"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資料來源：</a:t>
            </a:r>
            <a:r>
              <a:rPr lang="en"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Listou Ellefsen, A., et al. </a:t>
            </a:r>
            <a:r>
              <a:rPr lang="en-US"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a:t>
            </a:r>
            <a:r>
              <a:rPr lang="en"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2018</a:t>
            </a:r>
            <a:r>
              <a:rPr lang="en-US"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lt"/>
              </a:rPr>
              <a:t>)</a:t>
            </a:r>
          </a:p>
        </p:txBody>
      </p:sp>
      <p:sp>
        <p:nvSpPr>
          <p:cNvPr id="24" name="矩形 23">
            <a:extLst>
              <a:ext uri="{FF2B5EF4-FFF2-40B4-BE49-F238E27FC236}">
                <a16:creationId xmlns:a16="http://schemas.microsoft.com/office/drawing/2014/main" id="{69EF6F9B-8421-0D46-BD5C-3C3DF8409367}"/>
              </a:ext>
            </a:extLst>
          </p:cNvPr>
          <p:cNvSpPr/>
          <p:nvPr/>
        </p:nvSpPr>
        <p:spPr>
          <a:xfrm>
            <a:off x="255858" y="181616"/>
            <a:ext cx="4774064" cy="707886"/>
          </a:xfrm>
          <a:prstGeom prst="rect">
            <a:avLst/>
          </a:prstGeom>
          <a:noFill/>
        </p:spPr>
        <p:txBody>
          <a:bodyPr wrap="none" lIns="91440" tIns="45720" rIns="91440" bIns="45720">
            <a:spAutoFit/>
          </a:bodyPr>
          <a:lstStyle/>
          <a:p>
            <a:pPr algn="ctr"/>
            <a:r>
              <a:rPr kumimoji="1" lang="zh-CN"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長短期記憶網路</a:t>
            </a:r>
            <a:r>
              <a:rPr kumimoji="1" lang="en-US" altLang="zh-CN"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(2/2)</a:t>
            </a:r>
            <a:endParaRPr kumimoji="1" lang="zh-TW"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9" name="圖片 18">
            <a:extLst>
              <a:ext uri="{FF2B5EF4-FFF2-40B4-BE49-F238E27FC236}">
                <a16:creationId xmlns:a16="http://schemas.microsoft.com/office/drawing/2014/main" id="{9EC290F5-FDD3-4443-812C-29ADBCEE1C9F}"/>
              </a:ext>
            </a:extLst>
          </p:cNvPr>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500" y="1397086"/>
            <a:ext cx="6777866" cy="4160177"/>
          </a:xfrm>
          <a:prstGeom prst="rect">
            <a:avLst/>
          </a:prstGeom>
        </p:spPr>
      </p:pic>
      <p:sp>
        <p:nvSpPr>
          <p:cNvPr id="5" name="投影片編號版面配置區 4">
            <a:extLst>
              <a:ext uri="{FF2B5EF4-FFF2-40B4-BE49-F238E27FC236}">
                <a16:creationId xmlns:a16="http://schemas.microsoft.com/office/drawing/2014/main" id="{77F33D00-43A2-B444-BD34-B4696BF9C327}"/>
              </a:ext>
            </a:extLst>
          </p:cNvPr>
          <p:cNvSpPr>
            <a:spLocks noGrp="1"/>
          </p:cNvSpPr>
          <p:nvPr>
            <p:ph type="sldNum" sz="quarter" idx="12"/>
          </p:nvPr>
        </p:nvSpPr>
        <p:spPr>
          <a:xfrm>
            <a:off x="9211237" y="6356350"/>
            <a:ext cx="2744964" cy="365125"/>
          </a:xfrm>
        </p:spPr>
        <p:txBody>
          <a:bodyPr/>
          <a:lstStyle/>
          <a:p>
            <a:fld id="{1490CF33-D555-A345-BE28-C2DA5831FB31}" type="slidenum">
              <a:rPr kumimoji="1" lang="zh-TW" altLang="en-US" smtClean="0">
                <a:latin typeface="Times New Roman" panose="02020603050405020304" pitchFamily="18" charset="0"/>
                <a:cs typeface="Times New Roman" panose="02020603050405020304" pitchFamily="18" charset="0"/>
              </a:rPr>
              <a:t>22</a:t>
            </a:fld>
            <a:endParaRPr kumimoji="1" lang="zh-TW" altLang="en-US" dirty="0">
              <a:latin typeface="Times New Roman" panose="02020603050405020304" pitchFamily="18" charset="0"/>
              <a:cs typeface="Times New Roman" panose="02020603050405020304" pitchFamily="18" charset="0"/>
            </a:endParaRPr>
          </a:p>
        </p:txBody>
      </p:sp>
      <p:grpSp>
        <p:nvGrpSpPr>
          <p:cNvPr id="45" name="PA-ïṧḷiḓe">
            <a:extLst>
              <a:ext uri="{FF2B5EF4-FFF2-40B4-BE49-F238E27FC236}">
                <a16:creationId xmlns:a16="http://schemas.microsoft.com/office/drawing/2014/main" id="{523072AB-BFBB-0644-9B42-06CE4B13275E}"/>
              </a:ext>
            </a:extLst>
          </p:cNvPr>
          <p:cNvGrpSpPr/>
          <p:nvPr>
            <p:custDataLst>
              <p:tags r:id="rId2"/>
            </p:custDataLst>
          </p:nvPr>
        </p:nvGrpSpPr>
        <p:grpSpPr>
          <a:xfrm>
            <a:off x="7323519" y="1346466"/>
            <a:ext cx="657827" cy="638993"/>
            <a:chOff x="860271" y="1518068"/>
            <a:chExt cx="493370" cy="479245"/>
          </a:xfrm>
          <a:solidFill>
            <a:srgbClr val="33FF8F"/>
          </a:solidFill>
        </p:grpSpPr>
        <p:sp>
          <p:nvSpPr>
            <p:cNvPr id="46" name="PA-íśḻîḓé">
              <a:extLst>
                <a:ext uri="{FF2B5EF4-FFF2-40B4-BE49-F238E27FC236}">
                  <a16:creationId xmlns:a16="http://schemas.microsoft.com/office/drawing/2014/main" id="{A965108A-6396-1444-BDFC-64401361F37A}"/>
                </a:ext>
              </a:extLst>
            </p:cNvPr>
            <p:cNvSpPr/>
            <p:nvPr>
              <p:custDataLst>
                <p:tags r:id="rId18"/>
              </p:custDataLst>
            </p:nvPr>
          </p:nvSpPr>
          <p:spPr>
            <a:xfrm>
              <a:off x="860271" y="1518068"/>
              <a:ext cx="493370" cy="479245"/>
            </a:xfrm>
            <a:prstGeom prst="roundRect">
              <a:avLst>
                <a:gd name="adj" fmla="val 0"/>
              </a:avLst>
            </a:prstGeom>
            <a:solidFill>
              <a:srgbClr val="F7BFA4"/>
            </a:solidFill>
            <a:ln w="12700" cap="flat" cmpd="sng" algn="ctr">
              <a:noFill/>
              <a:prstDash val="solid"/>
              <a:miter lim="800000"/>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ea typeface="思源黑体 Light"/>
                <a:cs typeface="Times New Roman" panose="02020603050405020304" pitchFamily="18" charset="0"/>
              </a:endParaRPr>
            </a:p>
          </p:txBody>
        </p:sp>
        <p:sp>
          <p:nvSpPr>
            <p:cNvPr id="47" name="PA-îṧḻiḋé">
              <a:extLst>
                <a:ext uri="{FF2B5EF4-FFF2-40B4-BE49-F238E27FC236}">
                  <a16:creationId xmlns:a16="http://schemas.microsoft.com/office/drawing/2014/main" id="{D2DDC850-88BF-D641-A8E8-8E5BDE41F603}"/>
                </a:ext>
              </a:extLst>
            </p:cNvPr>
            <p:cNvSpPr/>
            <p:nvPr>
              <p:custDataLst>
                <p:tags r:id="rId19"/>
              </p:custDataLst>
            </p:nvPr>
          </p:nvSpPr>
          <p:spPr bwMode="auto">
            <a:xfrm>
              <a:off x="997419" y="1671965"/>
              <a:ext cx="219075" cy="171450"/>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ysClr val="window" lastClr="FFFFFF"/>
            </a:solidFill>
            <a:ln w="9525">
              <a:noFill/>
              <a:round/>
              <a:headEnd/>
              <a:tailEnd/>
            </a:ln>
          </p:spPr>
          <p:txBody>
            <a:bodyPr wrap="square" lIns="91440" tIns="45720" rIns="91440" bIns="45720" anchor="ctr">
              <a:normAutofit fontScale="62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ea typeface="思源黑体 Light"/>
                <a:cs typeface="Times New Roman" panose="02020603050405020304" pitchFamily="18" charset="0"/>
              </a:endParaRPr>
            </a:p>
          </p:txBody>
        </p:sp>
      </p:grpSp>
      <p:grpSp>
        <p:nvGrpSpPr>
          <p:cNvPr id="48" name="PA-ïṧľíḑe">
            <a:extLst>
              <a:ext uri="{FF2B5EF4-FFF2-40B4-BE49-F238E27FC236}">
                <a16:creationId xmlns:a16="http://schemas.microsoft.com/office/drawing/2014/main" id="{723C9562-790B-BB41-8CFD-9ABEF9B311A5}"/>
              </a:ext>
            </a:extLst>
          </p:cNvPr>
          <p:cNvGrpSpPr/>
          <p:nvPr>
            <p:custDataLst>
              <p:tags r:id="rId3"/>
            </p:custDataLst>
          </p:nvPr>
        </p:nvGrpSpPr>
        <p:grpSpPr>
          <a:xfrm>
            <a:off x="7323519" y="2220342"/>
            <a:ext cx="657827" cy="638993"/>
            <a:chOff x="840159" y="2185414"/>
            <a:chExt cx="493370" cy="479245"/>
          </a:xfrm>
        </p:grpSpPr>
        <p:sp>
          <p:nvSpPr>
            <p:cNvPr id="49" name="PA-íš1iḋé">
              <a:extLst>
                <a:ext uri="{FF2B5EF4-FFF2-40B4-BE49-F238E27FC236}">
                  <a16:creationId xmlns:a16="http://schemas.microsoft.com/office/drawing/2014/main" id="{2E5523F0-32D0-7D4D-9681-7456D52C7C02}"/>
                </a:ext>
              </a:extLst>
            </p:cNvPr>
            <p:cNvSpPr/>
            <p:nvPr>
              <p:custDataLst>
                <p:tags r:id="rId16"/>
              </p:custDataLst>
            </p:nvPr>
          </p:nvSpPr>
          <p:spPr>
            <a:xfrm>
              <a:off x="840159" y="2185414"/>
              <a:ext cx="493370" cy="479245"/>
            </a:xfrm>
            <a:prstGeom prst="roundRect">
              <a:avLst>
                <a:gd name="adj" fmla="val 0"/>
              </a:avLst>
            </a:prstGeom>
            <a:solidFill>
              <a:srgbClr val="CDE4F6"/>
            </a:solidFill>
            <a:ln w="12700" cap="flat" cmpd="sng" algn="ctr">
              <a:noFill/>
              <a:prstDash val="solid"/>
              <a:miter lim="800000"/>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ea typeface="思源黑体 Light"/>
                <a:cs typeface="Times New Roman" panose="02020603050405020304" pitchFamily="18" charset="0"/>
              </a:endParaRPr>
            </a:p>
          </p:txBody>
        </p:sp>
        <p:sp>
          <p:nvSpPr>
            <p:cNvPr id="50" name="PA-íšļîďê">
              <a:extLst>
                <a:ext uri="{FF2B5EF4-FFF2-40B4-BE49-F238E27FC236}">
                  <a16:creationId xmlns:a16="http://schemas.microsoft.com/office/drawing/2014/main" id="{4994CF5B-0D3E-594E-B4F7-B5E5205FA08F}"/>
                </a:ext>
              </a:extLst>
            </p:cNvPr>
            <p:cNvSpPr/>
            <p:nvPr>
              <p:custDataLst>
                <p:tags r:id="rId17"/>
              </p:custDataLst>
            </p:nvPr>
          </p:nvSpPr>
          <p:spPr bwMode="auto">
            <a:xfrm>
              <a:off x="971750" y="2314705"/>
              <a:ext cx="230188" cy="220663"/>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ysClr val="window" lastClr="FFFFFF"/>
            </a:solidFill>
            <a:ln w="9525">
              <a:noFill/>
              <a:round/>
              <a:headEnd/>
              <a:tailEnd/>
            </a:ln>
          </p:spPr>
          <p:txBody>
            <a:bodyPr wrap="square" lIns="91440" tIns="45720" rIns="91440" bIns="4572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ea typeface="思源黑体 Light"/>
                <a:cs typeface="Times New Roman" panose="02020603050405020304" pitchFamily="18" charset="0"/>
              </a:endParaRPr>
            </a:p>
          </p:txBody>
        </p:sp>
      </p:grpSp>
      <p:grpSp>
        <p:nvGrpSpPr>
          <p:cNvPr id="51" name="PA-ïṧḷiḓe">
            <a:extLst>
              <a:ext uri="{FF2B5EF4-FFF2-40B4-BE49-F238E27FC236}">
                <a16:creationId xmlns:a16="http://schemas.microsoft.com/office/drawing/2014/main" id="{F6DE1D0D-4201-F64C-99CF-BBF6A53FFE17}"/>
              </a:ext>
            </a:extLst>
          </p:cNvPr>
          <p:cNvGrpSpPr/>
          <p:nvPr>
            <p:custDataLst>
              <p:tags r:id="rId4"/>
            </p:custDataLst>
          </p:nvPr>
        </p:nvGrpSpPr>
        <p:grpSpPr>
          <a:xfrm>
            <a:off x="7341581" y="3090630"/>
            <a:ext cx="657827" cy="638993"/>
            <a:chOff x="860271" y="1518068"/>
            <a:chExt cx="493370" cy="479245"/>
          </a:xfrm>
          <a:solidFill>
            <a:srgbClr val="33FF8F"/>
          </a:solidFill>
        </p:grpSpPr>
        <p:sp>
          <p:nvSpPr>
            <p:cNvPr id="52" name="PA-íśḻîḓé">
              <a:extLst>
                <a:ext uri="{FF2B5EF4-FFF2-40B4-BE49-F238E27FC236}">
                  <a16:creationId xmlns:a16="http://schemas.microsoft.com/office/drawing/2014/main" id="{437781D4-94C9-0D42-B65D-D8029592DB93}"/>
                </a:ext>
              </a:extLst>
            </p:cNvPr>
            <p:cNvSpPr/>
            <p:nvPr>
              <p:custDataLst>
                <p:tags r:id="rId14"/>
              </p:custDataLst>
            </p:nvPr>
          </p:nvSpPr>
          <p:spPr>
            <a:xfrm>
              <a:off x="860271" y="1518068"/>
              <a:ext cx="493370" cy="479245"/>
            </a:xfrm>
            <a:prstGeom prst="roundRect">
              <a:avLst>
                <a:gd name="adj" fmla="val 0"/>
              </a:avLst>
            </a:prstGeom>
            <a:solidFill>
              <a:srgbClr val="F7BFA4"/>
            </a:solidFill>
            <a:ln w="12700" cap="flat" cmpd="sng" algn="ctr">
              <a:noFill/>
              <a:prstDash val="solid"/>
              <a:miter lim="800000"/>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ea typeface="思源黑体 Light"/>
                <a:cs typeface="Times New Roman" panose="02020603050405020304" pitchFamily="18" charset="0"/>
              </a:endParaRPr>
            </a:p>
          </p:txBody>
        </p:sp>
        <p:sp>
          <p:nvSpPr>
            <p:cNvPr id="53" name="PA-îṧḻiḋé">
              <a:extLst>
                <a:ext uri="{FF2B5EF4-FFF2-40B4-BE49-F238E27FC236}">
                  <a16:creationId xmlns:a16="http://schemas.microsoft.com/office/drawing/2014/main" id="{A43A1AC3-7BCA-3A4D-8D6A-25C310ABA03C}"/>
                </a:ext>
              </a:extLst>
            </p:cNvPr>
            <p:cNvSpPr/>
            <p:nvPr>
              <p:custDataLst>
                <p:tags r:id="rId15"/>
              </p:custDataLst>
            </p:nvPr>
          </p:nvSpPr>
          <p:spPr bwMode="auto">
            <a:xfrm>
              <a:off x="997419" y="1671965"/>
              <a:ext cx="219075" cy="171450"/>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ysClr val="window" lastClr="FFFFFF"/>
            </a:solidFill>
            <a:ln w="9525">
              <a:noFill/>
              <a:round/>
              <a:headEnd/>
              <a:tailEnd/>
            </a:ln>
          </p:spPr>
          <p:txBody>
            <a:bodyPr wrap="square" lIns="91440" tIns="45720" rIns="91440" bIns="45720" anchor="ctr">
              <a:normAutofit fontScale="62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ea typeface="思源黑体 Light"/>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E26F0CCF-9FF0-2A45-AA59-BDB42B1ACD92}"/>
                  </a:ext>
                </a:extLst>
              </p:cNvPr>
              <p:cNvSpPr/>
              <p:nvPr/>
            </p:nvSpPr>
            <p:spPr>
              <a:xfrm>
                <a:off x="8015716" y="1447404"/>
                <a:ext cx="3981539" cy="482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en-US" sz="2200" i="1" smtClean="0">
                              <a:latin typeface="Cambria Math" panose="02040503050406030204" pitchFamily="18" charset="0"/>
                            </a:rPr>
                          </m:ctrlPr>
                        </m:sSubPr>
                        <m:e>
                          <m:r>
                            <a:rPr lang="zh-TW" altLang="en-US" sz="2200" i="1">
                              <a:latin typeface="Cambria Math" panose="02040503050406030204" pitchFamily="18" charset="0"/>
                            </a:rPr>
                            <m:t>𝑓</m:t>
                          </m:r>
                        </m:e>
                        <m:sub>
                          <m:r>
                            <a:rPr lang="zh-TW" altLang="en-US" sz="2200" i="1">
                              <a:latin typeface="Cambria Math" panose="02040503050406030204" pitchFamily="18" charset="0"/>
                            </a:rPr>
                            <m:t>𝑡</m:t>
                          </m:r>
                          <m:r>
                            <a:rPr lang="zh-TW" altLang="en-US" sz="2200" i="0">
                              <a:latin typeface="Cambria Math" panose="02040503050406030204" pitchFamily="18" charset="0"/>
                            </a:rPr>
                            <m:t>=</m:t>
                          </m:r>
                        </m:sub>
                      </m:sSub>
                      <m:r>
                        <a:rPr lang="zh-TW" altLang="en-US" sz="2200" i="0">
                          <a:latin typeface="Cambria Math" panose="02040503050406030204" pitchFamily="18" charset="0"/>
                        </a:rPr>
                        <m:t>𝜕</m:t>
                      </m:r>
                      <m:d>
                        <m:dPr>
                          <m:ctrlPr>
                            <a:rPr lang="zh-TW" altLang="en-US" sz="2200" i="1">
                              <a:latin typeface="Cambria Math" panose="02040503050406030204" pitchFamily="18" charset="0"/>
                            </a:rPr>
                          </m:ctrlPr>
                        </m:dPr>
                        <m:e>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𝑤</m:t>
                              </m:r>
                            </m:e>
                            <m:sub>
                              <m:r>
                                <a:rPr lang="zh-TW" altLang="en-US" sz="2200" i="1">
                                  <a:latin typeface="Cambria Math" panose="02040503050406030204" pitchFamily="18" charset="0"/>
                                </a:rPr>
                                <m:t>𝑓</m:t>
                              </m:r>
                            </m:sub>
                          </m:sSub>
                          <m:r>
                            <a:rPr lang="zh-TW" altLang="en-US" sz="2200" i="0">
                              <a:latin typeface="Cambria Math" panose="02040503050406030204" pitchFamily="18" charset="0"/>
                            </a:rPr>
                            <m:t> ∙</m:t>
                          </m:r>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h</m:t>
                              </m:r>
                            </m:e>
                            <m:sub>
                              <m:r>
                                <a:rPr lang="zh-TW" altLang="en-US" sz="2200" i="1">
                                  <a:latin typeface="Cambria Math" panose="02040503050406030204" pitchFamily="18" charset="0"/>
                                </a:rPr>
                                <m:t>𝑡</m:t>
                              </m:r>
                              <m:r>
                                <a:rPr lang="zh-TW" altLang="en-US" sz="2200" i="0">
                                  <a:latin typeface="Cambria Math" panose="02040503050406030204" pitchFamily="18" charset="0"/>
                                </a:rPr>
                                <m:t>−1</m:t>
                              </m:r>
                            </m:sub>
                          </m:sSub>
                          <m:r>
                            <a:rPr lang="zh-TW" altLang="en-US" sz="2200" i="0">
                              <a:latin typeface="Cambria Math" panose="02040503050406030204" pitchFamily="18" charset="0"/>
                            </a:rPr>
                            <m:t>+</m:t>
                          </m:r>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𝑤</m:t>
                              </m:r>
                            </m:e>
                            <m:sub>
                              <m:r>
                                <a:rPr lang="zh-TW" altLang="en-US" sz="2200" i="1">
                                  <a:latin typeface="Cambria Math" panose="02040503050406030204" pitchFamily="18" charset="0"/>
                                </a:rPr>
                                <m:t>𝑓</m:t>
                              </m:r>
                            </m:sub>
                          </m:sSub>
                          <m:r>
                            <a:rPr lang="zh-TW" altLang="en-US" sz="2200" i="0">
                              <a:latin typeface="Cambria Math" panose="02040503050406030204" pitchFamily="18" charset="0"/>
                            </a:rPr>
                            <m:t> ∙</m:t>
                          </m:r>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𝑥</m:t>
                              </m:r>
                            </m:e>
                            <m:sub>
                              <m:r>
                                <a:rPr lang="zh-TW" altLang="en-US" sz="2200" i="1">
                                  <a:latin typeface="Cambria Math" panose="02040503050406030204" pitchFamily="18" charset="0"/>
                                </a:rPr>
                                <m:t>𝑡</m:t>
                              </m:r>
                            </m:sub>
                          </m:sSub>
                          <m:r>
                            <a:rPr lang="zh-TW" altLang="en-US" sz="2200" i="0">
                              <a:latin typeface="Cambria Math" panose="02040503050406030204" pitchFamily="18" charset="0"/>
                            </a:rPr>
                            <m:t>+</m:t>
                          </m:r>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𝑏</m:t>
                              </m:r>
                            </m:e>
                            <m:sub>
                              <m:r>
                                <a:rPr lang="zh-TW" altLang="en-US" sz="2200" i="1">
                                  <a:latin typeface="Cambria Math" panose="02040503050406030204" pitchFamily="18" charset="0"/>
                                </a:rPr>
                                <m:t>𝑓</m:t>
                              </m:r>
                            </m:sub>
                          </m:sSub>
                        </m:e>
                      </m:d>
                    </m:oMath>
                  </m:oMathPara>
                </a14:m>
                <a:endParaRPr lang="zh-TW" altLang="en-US" sz="2200" dirty="0">
                  <a:latin typeface="Times New Roman" panose="02020603050405020304" pitchFamily="18" charset="0"/>
                  <a:cs typeface="Times New Roman" panose="02020603050405020304" pitchFamily="18" charset="0"/>
                </a:endParaRPr>
              </a:p>
            </p:txBody>
          </p:sp>
        </mc:Choice>
        <mc:Fallback xmlns="">
          <p:sp>
            <p:nvSpPr>
              <p:cNvPr id="54" name="矩形 53">
                <a:extLst>
                  <a:ext uri="{FF2B5EF4-FFF2-40B4-BE49-F238E27FC236}">
                    <a16:creationId xmlns:a16="http://schemas.microsoft.com/office/drawing/2014/main" id="{E26F0CCF-9FF0-2A45-AA59-BDB42B1ACD92}"/>
                  </a:ext>
                </a:extLst>
              </p:cNvPr>
              <p:cNvSpPr>
                <a:spLocks noRot="1" noChangeAspect="1" noMove="1" noResize="1" noEditPoints="1" noAdjustHandles="1" noChangeArrowheads="1" noChangeShapeType="1" noTextEdit="1"/>
              </p:cNvSpPr>
              <p:nvPr/>
            </p:nvSpPr>
            <p:spPr>
              <a:xfrm>
                <a:off x="8015716" y="1447404"/>
                <a:ext cx="3981539" cy="482248"/>
              </a:xfrm>
              <a:prstGeom prst="rect">
                <a:avLst/>
              </a:prstGeom>
              <a:blipFill>
                <a:blip r:embed="rId24"/>
                <a:stretch>
                  <a:fillRect b="-7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19C48769-792C-7F43-80CD-CE2510FF2F20}"/>
                  </a:ext>
                </a:extLst>
              </p:cNvPr>
              <p:cNvSpPr/>
              <p:nvPr/>
            </p:nvSpPr>
            <p:spPr>
              <a:xfrm>
                <a:off x="8015786" y="2328543"/>
                <a:ext cx="3842399"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en-US" sz="2200" i="1" smtClean="0">
                              <a:latin typeface="Cambria Math" panose="02040503050406030204" pitchFamily="18" charset="0"/>
                            </a:rPr>
                          </m:ctrlPr>
                        </m:sSubPr>
                        <m:e>
                          <m:r>
                            <a:rPr lang="zh-TW" altLang="en-US" sz="2200" i="1">
                              <a:latin typeface="Cambria Math" panose="02040503050406030204" pitchFamily="18" charset="0"/>
                            </a:rPr>
                            <m:t>𝑖</m:t>
                          </m:r>
                        </m:e>
                        <m:sub>
                          <m:r>
                            <a:rPr lang="zh-TW" altLang="en-US" sz="2200" i="1">
                              <a:latin typeface="Cambria Math" panose="02040503050406030204" pitchFamily="18" charset="0"/>
                            </a:rPr>
                            <m:t>𝑡</m:t>
                          </m:r>
                          <m:r>
                            <a:rPr lang="zh-TW" altLang="en-US" sz="2200" i="0">
                              <a:latin typeface="Cambria Math" panose="02040503050406030204" pitchFamily="18" charset="0"/>
                            </a:rPr>
                            <m:t>=</m:t>
                          </m:r>
                        </m:sub>
                      </m:sSub>
                      <m:r>
                        <a:rPr lang="zh-TW" altLang="en-US" sz="2200" i="0">
                          <a:latin typeface="Cambria Math" panose="02040503050406030204" pitchFamily="18" charset="0"/>
                        </a:rPr>
                        <m:t>𝜕</m:t>
                      </m:r>
                      <m:d>
                        <m:dPr>
                          <m:ctrlPr>
                            <a:rPr lang="zh-TW" altLang="en-US" sz="2200" i="1">
                              <a:latin typeface="Cambria Math" panose="02040503050406030204" pitchFamily="18" charset="0"/>
                            </a:rPr>
                          </m:ctrlPr>
                        </m:dPr>
                        <m:e>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𝑤</m:t>
                              </m:r>
                            </m:e>
                            <m:sub>
                              <m:r>
                                <a:rPr lang="zh-TW" altLang="en-US" sz="2200" i="1">
                                  <a:latin typeface="Cambria Math" panose="02040503050406030204" pitchFamily="18" charset="0"/>
                                </a:rPr>
                                <m:t>𝑖</m:t>
                              </m:r>
                            </m:sub>
                          </m:sSub>
                          <m:r>
                            <a:rPr lang="zh-TW" altLang="en-US" sz="2200" i="0">
                              <a:latin typeface="Cambria Math" panose="02040503050406030204" pitchFamily="18" charset="0"/>
                            </a:rPr>
                            <m:t> ∙</m:t>
                          </m:r>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h</m:t>
                              </m:r>
                            </m:e>
                            <m:sub>
                              <m:r>
                                <a:rPr lang="zh-TW" altLang="en-US" sz="2200" i="1">
                                  <a:latin typeface="Cambria Math" panose="02040503050406030204" pitchFamily="18" charset="0"/>
                                </a:rPr>
                                <m:t>𝑡</m:t>
                              </m:r>
                              <m:r>
                                <a:rPr lang="zh-TW" altLang="en-US" sz="2200" i="0">
                                  <a:latin typeface="Cambria Math" panose="02040503050406030204" pitchFamily="18" charset="0"/>
                                </a:rPr>
                                <m:t>−1</m:t>
                              </m:r>
                            </m:sub>
                          </m:sSub>
                          <m:r>
                            <a:rPr lang="zh-TW" altLang="en-US" sz="2200" i="0">
                              <a:latin typeface="Cambria Math" panose="02040503050406030204" pitchFamily="18" charset="0"/>
                            </a:rPr>
                            <m:t>+</m:t>
                          </m:r>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𝑤</m:t>
                              </m:r>
                            </m:e>
                            <m:sub>
                              <m:r>
                                <a:rPr lang="zh-TW" altLang="en-US" sz="2200" i="1">
                                  <a:latin typeface="Cambria Math" panose="02040503050406030204" pitchFamily="18" charset="0"/>
                                </a:rPr>
                                <m:t>𝑖</m:t>
                              </m:r>
                            </m:sub>
                          </m:sSub>
                          <m:r>
                            <a:rPr lang="zh-TW" altLang="en-US" sz="2200" i="0">
                              <a:latin typeface="Cambria Math" panose="02040503050406030204" pitchFamily="18" charset="0"/>
                            </a:rPr>
                            <m:t> ∙</m:t>
                          </m:r>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𝑥</m:t>
                              </m:r>
                            </m:e>
                            <m:sub>
                              <m:r>
                                <a:rPr lang="zh-TW" altLang="en-US" sz="2200" i="1">
                                  <a:latin typeface="Cambria Math" panose="02040503050406030204" pitchFamily="18" charset="0"/>
                                </a:rPr>
                                <m:t>𝑡</m:t>
                              </m:r>
                            </m:sub>
                          </m:sSub>
                          <m:r>
                            <a:rPr lang="zh-TW" altLang="en-US" sz="2200" i="0">
                              <a:latin typeface="Cambria Math" panose="02040503050406030204" pitchFamily="18" charset="0"/>
                            </a:rPr>
                            <m:t>+</m:t>
                          </m:r>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𝑏</m:t>
                              </m:r>
                            </m:e>
                            <m:sub>
                              <m:r>
                                <a:rPr lang="zh-TW" altLang="en-US" sz="2200" i="1">
                                  <a:latin typeface="Cambria Math" panose="02040503050406030204" pitchFamily="18" charset="0"/>
                                </a:rPr>
                                <m:t>𝑖</m:t>
                              </m:r>
                            </m:sub>
                          </m:sSub>
                        </m:e>
                      </m:d>
                    </m:oMath>
                  </m:oMathPara>
                </a14:m>
                <a:endParaRPr lang="zh-TW" altLang="en-US" sz="2200" dirty="0">
                  <a:latin typeface="Times New Roman" panose="02020603050405020304" pitchFamily="18" charset="0"/>
                  <a:cs typeface="Times New Roman" panose="02020603050405020304" pitchFamily="18" charset="0"/>
                </a:endParaRPr>
              </a:p>
            </p:txBody>
          </p:sp>
        </mc:Choice>
        <mc:Fallback xmlns="">
          <p:sp>
            <p:nvSpPr>
              <p:cNvPr id="55" name="矩形 54">
                <a:extLst>
                  <a:ext uri="{FF2B5EF4-FFF2-40B4-BE49-F238E27FC236}">
                    <a16:creationId xmlns:a16="http://schemas.microsoft.com/office/drawing/2014/main" id="{19C48769-792C-7F43-80CD-CE2510FF2F20}"/>
                  </a:ext>
                </a:extLst>
              </p:cNvPr>
              <p:cNvSpPr>
                <a:spLocks noRot="1" noChangeAspect="1" noMove="1" noResize="1" noEditPoints="1" noAdjustHandles="1" noChangeArrowheads="1" noChangeShapeType="1" noTextEdit="1"/>
              </p:cNvSpPr>
              <p:nvPr/>
            </p:nvSpPr>
            <p:spPr>
              <a:xfrm>
                <a:off x="8015786" y="2328543"/>
                <a:ext cx="3842399" cy="430887"/>
              </a:xfrm>
              <a:prstGeom prst="rect">
                <a:avLst/>
              </a:prstGeom>
              <a:blipFill>
                <a:blip r:embed="rId25"/>
                <a:stretch>
                  <a:fillRect b="-281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EA4BD951-8E9D-9849-ABDC-0A8CC2E11C26}"/>
                  </a:ext>
                </a:extLst>
              </p:cNvPr>
              <p:cNvSpPr/>
              <p:nvPr/>
            </p:nvSpPr>
            <p:spPr>
              <a:xfrm>
                <a:off x="8019172" y="3259225"/>
                <a:ext cx="4007059"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𝑓</m:t>
                          </m:r>
                        </m:e>
                        <m:sub>
                          <m:r>
                            <a:rPr lang="zh-TW" altLang="en-US" sz="2200" i="1">
                              <a:latin typeface="Cambria Math" panose="02040503050406030204" pitchFamily="18" charset="0"/>
                            </a:rPr>
                            <m:t>𝑜</m:t>
                          </m:r>
                          <m:r>
                            <a:rPr lang="zh-TW" altLang="en-US" sz="2200" i="0">
                              <a:latin typeface="Cambria Math" panose="02040503050406030204" pitchFamily="18" charset="0"/>
                            </a:rPr>
                            <m:t>=</m:t>
                          </m:r>
                        </m:sub>
                      </m:sSub>
                      <m:r>
                        <a:rPr lang="zh-TW" altLang="en-US" sz="2200" i="0">
                          <a:latin typeface="Cambria Math" panose="02040503050406030204" pitchFamily="18" charset="0"/>
                        </a:rPr>
                        <m:t>𝜕</m:t>
                      </m:r>
                      <m:d>
                        <m:dPr>
                          <m:ctrlPr>
                            <a:rPr lang="zh-TW" altLang="en-US" sz="2200" i="1">
                              <a:latin typeface="Cambria Math" panose="02040503050406030204" pitchFamily="18" charset="0"/>
                            </a:rPr>
                          </m:ctrlPr>
                        </m:dPr>
                        <m:e>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𝑤</m:t>
                              </m:r>
                            </m:e>
                            <m:sub>
                              <m:r>
                                <a:rPr lang="zh-TW" altLang="en-US" sz="2200" i="1">
                                  <a:latin typeface="Cambria Math" panose="02040503050406030204" pitchFamily="18" charset="0"/>
                                </a:rPr>
                                <m:t>𝑜</m:t>
                              </m:r>
                            </m:sub>
                          </m:sSub>
                          <m:r>
                            <a:rPr lang="zh-TW" altLang="en-US" sz="2200" i="0">
                              <a:latin typeface="Cambria Math" panose="02040503050406030204" pitchFamily="18" charset="0"/>
                            </a:rPr>
                            <m:t> ∙</m:t>
                          </m:r>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h</m:t>
                              </m:r>
                            </m:e>
                            <m:sub>
                              <m:r>
                                <a:rPr lang="zh-TW" altLang="en-US" sz="2200" i="1">
                                  <a:latin typeface="Cambria Math" panose="02040503050406030204" pitchFamily="18" charset="0"/>
                                </a:rPr>
                                <m:t>𝑡</m:t>
                              </m:r>
                              <m:r>
                                <a:rPr lang="zh-TW" altLang="en-US" sz="2200" i="0">
                                  <a:latin typeface="Cambria Math" panose="02040503050406030204" pitchFamily="18" charset="0"/>
                                </a:rPr>
                                <m:t>−1</m:t>
                              </m:r>
                            </m:sub>
                          </m:sSub>
                          <m:r>
                            <a:rPr lang="zh-TW" altLang="en-US" sz="2200" i="0">
                              <a:latin typeface="Cambria Math" panose="02040503050406030204" pitchFamily="18" charset="0"/>
                            </a:rPr>
                            <m:t>+</m:t>
                          </m:r>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𝑤</m:t>
                              </m:r>
                            </m:e>
                            <m:sub>
                              <m:r>
                                <a:rPr lang="zh-TW" altLang="en-US" sz="2200" i="1">
                                  <a:latin typeface="Cambria Math" panose="02040503050406030204" pitchFamily="18" charset="0"/>
                                </a:rPr>
                                <m:t>𝑜</m:t>
                              </m:r>
                            </m:sub>
                          </m:sSub>
                          <m:r>
                            <a:rPr lang="zh-TW" altLang="en-US" sz="2200" i="0">
                              <a:latin typeface="Cambria Math" panose="02040503050406030204" pitchFamily="18" charset="0"/>
                            </a:rPr>
                            <m:t> ∙</m:t>
                          </m:r>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𝑥</m:t>
                              </m:r>
                            </m:e>
                            <m:sub>
                              <m:r>
                                <a:rPr lang="zh-TW" altLang="en-US" sz="2200" i="1">
                                  <a:latin typeface="Cambria Math" panose="02040503050406030204" pitchFamily="18" charset="0"/>
                                </a:rPr>
                                <m:t>𝑡</m:t>
                              </m:r>
                            </m:sub>
                          </m:sSub>
                          <m:r>
                            <a:rPr lang="zh-TW" altLang="en-US" sz="2200" i="0">
                              <a:latin typeface="Cambria Math" panose="02040503050406030204" pitchFamily="18" charset="0"/>
                            </a:rPr>
                            <m:t>+</m:t>
                          </m:r>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𝑏</m:t>
                              </m:r>
                            </m:e>
                            <m:sub>
                              <m:r>
                                <a:rPr lang="zh-TW" altLang="en-US" sz="2200" i="1">
                                  <a:latin typeface="Cambria Math" panose="02040503050406030204" pitchFamily="18" charset="0"/>
                                </a:rPr>
                                <m:t>𝑜</m:t>
                              </m:r>
                            </m:sub>
                          </m:sSub>
                        </m:e>
                      </m:d>
                    </m:oMath>
                  </m:oMathPara>
                </a14:m>
                <a:endParaRPr lang="zh-TW" altLang="en-US" sz="2200" dirty="0">
                  <a:latin typeface="Times New Roman" panose="02020603050405020304" pitchFamily="18" charset="0"/>
                  <a:cs typeface="Times New Roman" panose="02020603050405020304" pitchFamily="18" charset="0"/>
                </a:endParaRPr>
              </a:p>
            </p:txBody>
          </p:sp>
        </mc:Choice>
        <mc:Fallback xmlns="">
          <p:sp>
            <p:nvSpPr>
              <p:cNvPr id="56" name="矩形 55">
                <a:extLst>
                  <a:ext uri="{FF2B5EF4-FFF2-40B4-BE49-F238E27FC236}">
                    <a16:creationId xmlns:a16="http://schemas.microsoft.com/office/drawing/2014/main" id="{EA4BD951-8E9D-9849-ABDC-0A8CC2E11C26}"/>
                  </a:ext>
                </a:extLst>
              </p:cNvPr>
              <p:cNvSpPr>
                <a:spLocks noRot="1" noChangeAspect="1" noMove="1" noResize="1" noEditPoints="1" noAdjustHandles="1" noChangeArrowheads="1" noChangeShapeType="1" noTextEdit="1"/>
              </p:cNvSpPr>
              <p:nvPr/>
            </p:nvSpPr>
            <p:spPr>
              <a:xfrm>
                <a:off x="8019172" y="3259225"/>
                <a:ext cx="4007059" cy="430887"/>
              </a:xfrm>
              <a:prstGeom prst="rect">
                <a:avLst/>
              </a:prstGeom>
              <a:blipFill>
                <a:blip r:embed="rId26"/>
                <a:stretch>
                  <a:fillRect b="-185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F1C45630-F59E-5146-8EF7-7D44D1666248}"/>
                  </a:ext>
                </a:extLst>
              </p:cNvPr>
              <p:cNvSpPr/>
              <p:nvPr/>
            </p:nvSpPr>
            <p:spPr>
              <a:xfrm>
                <a:off x="7998463" y="4074386"/>
                <a:ext cx="4402744" cy="482696"/>
              </a:xfrm>
              <a:prstGeom prst="rect">
                <a:avLst/>
              </a:prstGeom>
              <a:noFill/>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altLang="zh-TW" sz="2200" i="1">
                              <a:latin typeface="Cambria Math" panose="02040503050406030204" pitchFamily="18" charset="0"/>
                            </a:rPr>
                          </m:ctrlPr>
                        </m:sSubPr>
                        <m:e>
                          <m:acc>
                            <m:accPr>
                              <m:chr m:val="̃"/>
                              <m:ctrlPr>
                                <a:rPr lang="en-US" altLang="zh-TW" sz="2200" i="1">
                                  <a:latin typeface="Cambria Math" panose="02040503050406030204" pitchFamily="18" charset="0"/>
                                </a:rPr>
                              </m:ctrlPr>
                            </m:accPr>
                            <m:e>
                              <m:r>
                                <a:rPr lang="en-US" altLang="zh-TW" sz="2200" i="1">
                                  <a:latin typeface="Cambria Math" panose="02040503050406030204" pitchFamily="18" charset="0"/>
                                </a:rPr>
                                <m:t>𝑆</m:t>
                              </m:r>
                            </m:e>
                          </m:acc>
                        </m:e>
                        <m:sub>
                          <m:r>
                            <a:rPr lang="en-US" altLang="zh-TW" sz="2200" i="1">
                              <a:latin typeface="Cambria Math" panose="02040503050406030204" pitchFamily="18" charset="0"/>
                            </a:rPr>
                            <m:t>𝑡</m:t>
                          </m:r>
                        </m:sub>
                      </m:sSub>
                      <m:r>
                        <a:rPr lang="zh-TW" altLang="en-US" sz="2200" i="1">
                          <a:latin typeface="Cambria Math" panose="02040503050406030204" pitchFamily="18" charset="0"/>
                        </a:rPr>
                        <m:t>=</m:t>
                      </m:r>
                      <m:r>
                        <a:rPr lang="en-US" altLang="zh-TW" sz="2200" i="1">
                          <a:latin typeface="Cambria Math" panose="02040503050406030204" pitchFamily="18" charset="0"/>
                        </a:rPr>
                        <m:t>𝑡𝑎𝑛h</m:t>
                      </m:r>
                      <m:d>
                        <m:dPr>
                          <m:ctrlPr>
                            <a:rPr lang="zh-TW" altLang="en-US" sz="2200" i="1">
                              <a:latin typeface="Cambria Math" panose="02040503050406030204" pitchFamily="18" charset="0"/>
                            </a:rPr>
                          </m:ctrlPr>
                        </m:dPr>
                        <m:e>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𝑊</m:t>
                              </m:r>
                            </m:e>
                            <m:sub>
                              <m:r>
                                <a:rPr lang="zh-TW" altLang="en-US" sz="2200" i="1">
                                  <a:latin typeface="Cambria Math" panose="02040503050406030204" pitchFamily="18" charset="0"/>
                                </a:rPr>
                                <m:t>𝑥𝑖</m:t>
                              </m:r>
                            </m:sub>
                          </m:sSub>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𝑥</m:t>
                              </m:r>
                            </m:e>
                            <m:sub>
                              <m:r>
                                <a:rPr lang="zh-TW" altLang="en-US" sz="2200" i="1">
                                  <a:latin typeface="Cambria Math" panose="02040503050406030204" pitchFamily="18" charset="0"/>
                                </a:rPr>
                                <m:t>𝑡</m:t>
                              </m:r>
                            </m:sub>
                          </m:sSub>
                          <m:r>
                            <a:rPr lang="zh-TW" altLang="en-US" sz="2200" i="1">
                              <a:latin typeface="Cambria Math" panose="02040503050406030204" pitchFamily="18" charset="0"/>
                            </a:rPr>
                            <m:t>+</m:t>
                          </m:r>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𝑊</m:t>
                              </m:r>
                            </m:e>
                            <m:sub>
                              <m:r>
                                <a:rPr lang="zh-TW" altLang="en-US" sz="2200" i="1">
                                  <a:latin typeface="Cambria Math" panose="02040503050406030204" pitchFamily="18" charset="0"/>
                                </a:rPr>
                                <m:t>h𝑖</m:t>
                              </m:r>
                            </m:sub>
                          </m:sSub>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h</m:t>
                              </m:r>
                            </m:e>
                            <m:sub>
                              <m:r>
                                <a:rPr lang="zh-TW" altLang="en-US" sz="2200" i="1">
                                  <a:latin typeface="Cambria Math" panose="02040503050406030204" pitchFamily="18" charset="0"/>
                                </a:rPr>
                                <m:t>𝑡</m:t>
                              </m:r>
                              <m:r>
                                <a:rPr lang="zh-TW" altLang="en-US" sz="2200" i="1">
                                  <a:latin typeface="Cambria Math" panose="02040503050406030204" pitchFamily="18" charset="0"/>
                                </a:rPr>
                                <m:t>−1</m:t>
                              </m:r>
                            </m:sub>
                          </m:sSub>
                          <m:r>
                            <a:rPr lang="zh-TW" altLang="en-US" sz="2200" i="1">
                              <a:latin typeface="Cambria Math" panose="02040503050406030204" pitchFamily="18" charset="0"/>
                            </a:rPr>
                            <m:t>+</m:t>
                          </m:r>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𝑏</m:t>
                              </m:r>
                            </m:e>
                            <m:sub>
                              <m:r>
                                <a:rPr lang="zh-TW" altLang="en-US" sz="2200" i="1">
                                  <a:latin typeface="Cambria Math" panose="02040503050406030204" pitchFamily="18" charset="0"/>
                                </a:rPr>
                                <m:t>𝑔</m:t>
                              </m:r>
                            </m:sub>
                          </m:sSub>
                        </m:e>
                      </m:d>
                      <m:r>
                        <a:rPr lang="zh-TW" altLang="en-US" sz="2200" i="1">
                          <a:latin typeface="Cambria Math" panose="02040503050406030204" pitchFamily="18" charset="0"/>
                        </a:rPr>
                        <m:t> </m:t>
                      </m:r>
                    </m:oMath>
                  </m:oMathPara>
                </a14:m>
                <a:endParaRPr lang="zh-TW" altLang="en-US" sz="2200" i="1" dirty="0">
                  <a:latin typeface="Times New Roman" panose="02020603050405020304" pitchFamily="18" charset="0"/>
                  <a:cs typeface="Times New Roman" panose="02020603050405020304" pitchFamily="18" charset="0"/>
                </a:endParaRPr>
              </a:p>
            </p:txBody>
          </p:sp>
        </mc:Choice>
        <mc:Fallback xmlns="">
          <p:sp>
            <p:nvSpPr>
              <p:cNvPr id="60" name="矩形 59">
                <a:extLst>
                  <a:ext uri="{FF2B5EF4-FFF2-40B4-BE49-F238E27FC236}">
                    <a16:creationId xmlns:a16="http://schemas.microsoft.com/office/drawing/2014/main" id="{F1C45630-F59E-5146-8EF7-7D44D1666248}"/>
                  </a:ext>
                </a:extLst>
              </p:cNvPr>
              <p:cNvSpPr>
                <a:spLocks noRot="1" noChangeAspect="1" noMove="1" noResize="1" noEditPoints="1" noAdjustHandles="1" noChangeArrowheads="1" noChangeShapeType="1" noTextEdit="1"/>
              </p:cNvSpPr>
              <p:nvPr/>
            </p:nvSpPr>
            <p:spPr>
              <a:xfrm>
                <a:off x="7998463" y="4074386"/>
                <a:ext cx="4402744" cy="482696"/>
              </a:xfrm>
              <a:prstGeom prst="rect">
                <a:avLst/>
              </a:prstGeom>
              <a:blipFill>
                <a:blip r:embed="rId27"/>
                <a:stretch>
                  <a:fillRect l="-139" t="-1250" b="-375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0F1FBA5E-2C3C-ED44-8C4C-1F94048B9476}"/>
                  </a:ext>
                </a:extLst>
              </p:cNvPr>
              <p:cNvSpPr/>
              <p:nvPr/>
            </p:nvSpPr>
            <p:spPr>
              <a:xfrm>
                <a:off x="8048703" y="4939530"/>
                <a:ext cx="2357697" cy="437877"/>
              </a:xfrm>
              <a:prstGeom prst="rect">
                <a:avLst/>
              </a:prstGeom>
              <a:noFill/>
            </p:spPr>
            <p:txBody>
              <a:bodyPr wrap="none">
                <a:spAutoFit/>
              </a:bodyPr>
              <a:lstStyle/>
              <a:p>
                <a:pPr/>
                <a14:m>
                  <m:oMathPara xmlns:m="http://schemas.openxmlformats.org/officeDocument/2006/math">
                    <m:oMathParaPr>
                      <m:jc m:val="left"/>
                    </m:oMathParaPr>
                    <m:oMath xmlns:m="http://schemas.openxmlformats.org/officeDocument/2006/math">
                      <m:sSub>
                        <m:sSubPr>
                          <m:ctrlPr>
                            <a:rPr lang="zh-TW" altLang="en-US" sz="2200" i="1">
                              <a:latin typeface="Cambria Math" panose="02040503050406030204" pitchFamily="18" charset="0"/>
                            </a:rPr>
                          </m:ctrlPr>
                        </m:sSubPr>
                        <m:e>
                          <m:r>
                            <a:rPr lang="en-US" altLang="zh-TW" sz="2200" i="1">
                              <a:latin typeface="Cambria Math" panose="02040503050406030204" pitchFamily="18" charset="0"/>
                            </a:rPr>
                            <m:t>𝑆</m:t>
                          </m:r>
                        </m:e>
                        <m:sub>
                          <m:r>
                            <a:rPr lang="zh-TW" altLang="en-US" sz="2200" i="1">
                              <a:latin typeface="Cambria Math" panose="02040503050406030204" pitchFamily="18" charset="0"/>
                            </a:rPr>
                            <m:t>𝑡</m:t>
                          </m:r>
                        </m:sub>
                      </m:sSub>
                      <m:r>
                        <a:rPr lang="zh-TW" altLang="en-US" sz="2200" i="1">
                          <a:latin typeface="Cambria Math" panose="02040503050406030204" pitchFamily="18" charset="0"/>
                        </a:rPr>
                        <m:t>=</m:t>
                      </m:r>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𝑓</m:t>
                          </m:r>
                        </m:e>
                        <m:sub>
                          <m:r>
                            <a:rPr lang="zh-TW" altLang="en-US" sz="2200" i="1">
                              <a:latin typeface="Cambria Math" panose="02040503050406030204" pitchFamily="18" charset="0"/>
                            </a:rPr>
                            <m:t>𝑡</m:t>
                          </m:r>
                        </m:sub>
                      </m:sSub>
                      <m:sSub>
                        <m:sSubPr>
                          <m:ctrlPr>
                            <a:rPr lang="zh-TW" altLang="en-US" sz="2200" i="1">
                              <a:latin typeface="Cambria Math" panose="02040503050406030204" pitchFamily="18" charset="0"/>
                            </a:rPr>
                          </m:ctrlPr>
                        </m:sSubPr>
                        <m:e>
                          <m:r>
                            <a:rPr lang="en-US" altLang="zh-TW" sz="2200" i="1">
                              <a:latin typeface="Cambria Math" panose="02040503050406030204" pitchFamily="18" charset="0"/>
                            </a:rPr>
                            <m:t>𝑠</m:t>
                          </m:r>
                        </m:e>
                        <m:sub>
                          <m:r>
                            <a:rPr lang="zh-TW" altLang="en-US" sz="2200" i="1">
                              <a:latin typeface="Cambria Math" panose="02040503050406030204" pitchFamily="18" charset="0"/>
                            </a:rPr>
                            <m:t>𝑡</m:t>
                          </m:r>
                          <m:r>
                            <a:rPr lang="zh-TW" altLang="en-US" sz="2200" i="1">
                              <a:latin typeface="Cambria Math" panose="02040503050406030204" pitchFamily="18" charset="0"/>
                            </a:rPr>
                            <m:t>−1</m:t>
                          </m:r>
                        </m:sub>
                      </m:sSub>
                      <m:r>
                        <a:rPr lang="zh-TW" altLang="en-US" sz="2200" i="1">
                          <a:latin typeface="Cambria Math" panose="02040503050406030204" pitchFamily="18" charset="0"/>
                        </a:rPr>
                        <m:t>+</m:t>
                      </m:r>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𝑖</m:t>
                          </m:r>
                        </m:e>
                        <m:sub>
                          <m:r>
                            <a:rPr lang="zh-TW" altLang="en-US" sz="2200" i="1">
                              <a:latin typeface="Cambria Math" panose="02040503050406030204" pitchFamily="18" charset="0"/>
                            </a:rPr>
                            <m:t>𝑡</m:t>
                          </m:r>
                        </m:sub>
                      </m:sSub>
                      <m:sSub>
                        <m:sSubPr>
                          <m:ctrlPr>
                            <a:rPr lang="en-US" altLang="zh-TW" sz="2200" i="1">
                              <a:latin typeface="Cambria Math" panose="02040503050406030204" pitchFamily="18" charset="0"/>
                            </a:rPr>
                          </m:ctrlPr>
                        </m:sSubPr>
                        <m:e>
                          <m:acc>
                            <m:accPr>
                              <m:chr m:val="̃"/>
                              <m:ctrlPr>
                                <a:rPr lang="en-US" altLang="zh-TW" sz="2200" i="1">
                                  <a:latin typeface="Cambria Math" panose="02040503050406030204" pitchFamily="18" charset="0"/>
                                </a:rPr>
                              </m:ctrlPr>
                            </m:accPr>
                            <m:e>
                              <m:r>
                                <a:rPr lang="en-US" altLang="zh-TW" sz="2200" i="1">
                                  <a:latin typeface="Cambria Math" panose="02040503050406030204" pitchFamily="18" charset="0"/>
                                </a:rPr>
                                <m:t>𝑆</m:t>
                              </m:r>
                            </m:e>
                          </m:acc>
                        </m:e>
                        <m:sub>
                          <m:r>
                            <a:rPr lang="en-US" altLang="zh-TW" sz="2200" i="1">
                              <a:latin typeface="Cambria Math" panose="02040503050406030204" pitchFamily="18" charset="0"/>
                            </a:rPr>
                            <m:t>𝑡</m:t>
                          </m:r>
                        </m:sub>
                      </m:sSub>
                    </m:oMath>
                  </m:oMathPara>
                </a14:m>
                <a:endParaRPr lang="zh-TW" altLang="en-US" sz="2200" i="1" dirty="0">
                  <a:latin typeface="Times New Roman" panose="02020603050405020304" pitchFamily="18" charset="0"/>
                  <a:cs typeface="Times New Roman" panose="02020603050405020304" pitchFamily="18" charset="0"/>
                </a:endParaRPr>
              </a:p>
            </p:txBody>
          </p:sp>
        </mc:Choice>
        <mc:Fallback xmlns="">
          <p:sp>
            <p:nvSpPr>
              <p:cNvPr id="75" name="矩形 74">
                <a:extLst>
                  <a:ext uri="{FF2B5EF4-FFF2-40B4-BE49-F238E27FC236}">
                    <a16:creationId xmlns:a16="http://schemas.microsoft.com/office/drawing/2014/main" id="{0F1FBA5E-2C3C-ED44-8C4C-1F94048B9476}"/>
                  </a:ext>
                </a:extLst>
              </p:cNvPr>
              <p:cNvSpPr>
                <a:spLocks noRot="1" noChangeAspect="1" noMove="1" noResize="1" noEditPoints="1" noAdjustHandles="1" noChangeArrowheads="1" noChangeShapeType="1" noTextEdit="1"/>
              </p:cNvSpPr>
              <p:nvPr/>
            </p:nvSpPr>
            <p:spPr>
              <a:xfrm>
                <a:off x="8048703" y="4939530"/>
                <a:ext cx="2357697" cy="437877"/>
              </a:xfrm>
              <a:prstGeom prst="rect">
                <a:avLst/>
              </a:prstGeom>
              <a:blipFill>
                <a:blip r:embed="rId28"/>
                <a:stretch>
                  <a:fillRect l="-258" t="-4167" r="-3618" b="-1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649225B6-F71A-1E4F-A2EB-CA695E8FE91A}"/>
                  </a:ext>
                </a:extLst>
              </p:cNvPr>
              <p:cNvSpPr/>
              <p:nvPr/>
            </p:nvSpPr>
            <p:spPr>
              <a:xfrm>
                <a:off x="7999397" y="5822910"/>
                <a:ext cx="2200924" cy="430887"/>
              </a:xfrm>
              <a:prstGeom prst="rect">
                <a:avLst/>
              </a:prstGeom>
              <a:noFill/>
            </p:spPr>
            <p:txBody>
              <a:bodyPr wrap="none">
                <a:spAutoFit/>
              </a:bodyPr>
              <a:lstStyle/>
              <a:p>
                <a:pPr/>
                <a14:m>
                  <m:oMathPara xmlns:m="http://schemas.openxmlformats.org/officeDocument/2006/math">
                    <m:oMathParaPr>
                      <m:jc m:val="left"/>
                    </m:oMathParaPr>
                    <m:oMath xmlns:m="http://schemas.openxmlformats.org/officeDocument/2006/math">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h</m:t>
                          </m:r>
                        </m:e>
                        <m:sub>
                          <m:r>
                            <a:rPr lang="zh-TW" altLang="en-US" sz="2200" i="1">
                              <a:latin typeface="Cambria Math" panose="02040503050406030204" pitchFamily="18" charset="0"/>
                            </a:rPr>
                            <m:t>𝑡</m:t>
                          </m:r>
                        </m:sub>
                      </m:sSub>
                      <m:r>
                        <a:rPr lang="zh-TW" altLang="en-US" sz="2200" i="1">
                          <a:latin typeface="Cambria Math" panose="02040503050406030204" pitchFamily="18" charset="0"/>
                        </a:rPr>
                        <m:t>=</m:t>
                      </m:r>
                      <m:r>
                        <a:rPr lang="en-US" altLang="zh-TW" sz="2200" i="1">
                          <a:latin typeface="Cambria Math" panose="02040503050406030204" pitchFamily="18" charset="0"/>
                        </a:rPr>
                        <m:t>𝑡𝑎𝑛h</m:t>
                      </m:r>
                      <m:d>
                        <m:dPr>
                          <m:ctrlPr>
                            <a:rPr lang="zh-TW" altLang="en-US" sz="2200" i="1">
                              <a:latin typeface="Cambria Math" panose="02040503050406030204" pitchFamily="18" charset="0"/>
                            </a:rPr>
                          </m:ctrlPr>
                        </m:dPr>
                        <m:e>
                          <m:sSub>
                            <m:sSubPr>
                              <m:ctrlPr>
                                <a:rPr lang="zh-TW" altLang="en-US" sz="2200" i="1">
                                  <a:latin typeface="Cambria Math" panose="02040503050406030204" pitchFamily="18" charset="0"/>
                                </a:rPr>
                              </m:ctrlPr>
                            </m:sSubPr>
                            <m:e>
                              <m:r>
                                <a:rPr lang="en-US" altLang="zh-TW" sz="2200" i="1">
                                  <a:latin typeface="Cambria Math" panose="02040503050406030204" pitchFamily="18" charset="0"/>
                                </a:rPr>
                                <m:t>𝑆</m:t>
                              </m:r>
                            </m:e>
                            <m:sub>
                              <m:r>
                                <a:rPr lang="zh-TW" altLang="en-US" sz="2200" i="1">
                                  <a:latin typeface="Cambria Math" panose="02040503050406030204" pitchFamily="18" charset="0"/>
                                </a:rPr>
                                <m:t>𝑡</m:t>
                              </m:r>
                            </m:sub>
                          </m:sSub>
                        </m:e>
                      </m:d>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𝑜</m:t>
                          </m:r>
                        </m:e>
                        <m:sub>
                          <m:r>
                            <a:rPr lang="zh-TW" altLang="en-US" sz="2200" i="1">
                              <a:latin typeface="Cambria Math" panose="02040503050406030204" pitchFamily="18" charset="0"/>
                            </a:rPr>
                            <m:t>𝑡</m:t>
                          </m:r>
                        </m:sub>
                      </m:sSub>
                    </m:oMath>
                  </m:oMathPara>
                </a14:m>
                <a:endParaRPr lang="zh-TW" altLang="en-US" sz="2200" i="1" dirty="0">
                  <a:latin typeface="Times New Roman" panose="02020603050405020304" pitchFamily="18" charset="0"/>
                  <a:cs typeface="Times New Roman" panose="02020603050405020304" pitchFamily="18" charset="0"/>
                </a:endParaRPr>
              </a:p>
            </p:txBody>
          </p:sp>
        </mc:Choice>
        <mc:Fallback xmlns="">
          <p:sp>
            <p:nvSpPr>
              <p:cNvPr id="79" name="矩形 78">
                <a:extLst>
                  <a:ext uri="{FF2B5EF4-FFF2-40B4-BE49-F238E27FC236}">
                    <a16:creationId xmlns:a16="http://schemas.microsoft.com/office/drawing/2014/main" id="{649225B6-F71A-1E4F-A2EB-CA695E8FE91A}"/>
                  </a:ext>
                </a:extLst>
              </p:cNvPr>
              <p:cNvSpPr>
                <a:spLocks noRot="1" noChangeAspect="1" noMove="1" noResize="1" noEditPoints="1" noAdjustHandles="1" noChangeArrowheads="1" noChangeShapeType="1" noTextEdit="1"/>
              </p:cNvSpPr>
              <p:nvPr/>
            </p:nvSpPr>
            <p:spPr>
              <a:xfrm>
                <a:off x="7999397" y="5822910"/>
                <a:ext cx="2200924" cy="430887"/>
              </a:xfrm>
              <a:prstGeom prst="rect">
                <a:avLst/>
              </a:prstGeom>
              <a:blipFill>
                <a:blip r:embed="rId29"/>
                <a:stretch>
                  <a:fillRect l="-277" b="-1408"/>
                </a:stretch>
              </a:blipFill>
            </p:spPr>
            <p:txBody>
              <a:bodyPr/>
              <a:lstStyle/>
              <a:p>
                <a:r>
                  <a:rPr lang="zh-TW" altLang="en-US">
                    <a:noFill/>
                  </a:rPr>
                  <a:t> </a:t>
                </a:r>
              </a:p>
            </p:txBody>
          </p:sp>
        </mc:Fallback>
      </mc:AlternateContent>
      <p:grpSp>
        <p:nvGrpSpPr>
          <p:cNvPr id="80" name="PA-ïṧľíḑe">
            <a:extLst>
              <a:ext uri="{FF2B5EF4-FFF2-40B4-BE49-F238E27FC236}">
                <a16:creationId xmlns:a16="http://schemas.microsoft.com/office/drawing/2014/main" id="{1E7042CB-F91E-2443-829D-5333C270A63B}"/>
              </a:ext>
            </a:extLst>
          </p:cNvPr>
          <p:cNvGrpSpPr/>
          <p:nvPr>
            <p:custDataLst>
              <p:tags r:id="rId5"/>
            </p:custDataLst>
          </p:nvPr>
        </p:nvGrpSpPr>
        <p:grpSpPr>
          <a:xfrm>
            <a:off x="7343162" y="3960918"/>
            <a:ext cx="657827" cy="638993"/>
            <a:chOff x="840159" y="2185414"/>
            <a:chExt cx="493370" cy="479245"/>
          </a:xfrm>
        </p:grpSpPr>
        <p:sp>
          <p:nvSpPr>
            <p:cNvPr id="81" name="PA-íš1iḋé">
              <a:extLst>
                <a:ext uri="{FF2B5EF4-FFF2-40B4-BE49-F238E27FC236}">
                  <a16:creationId xmlns:a16="http://schemas.microsoft.com/office/drawing/2014/main" id="{156EF8EC-6F0F-BF4C-A1B9-000A2FF46BF7}"/>
                </a:ext>
              </a:extLst>
            </p:cNvPr>
            <p:cNvSpPr/>
            <p:nvPr>
              <p:custDataLst>
                <p:tags r:id="rId12"/>
              </p:custDataLst>
            </p:nvPr>
          </p:nvSpPr>
          <p:spPr>
            <a:xfrm>
              <a:off x="840159" y="2185414"/>
              <a:ext cx="493370" cy="479245"/>
            </a:xfrm>
            <a:prstGeom prst="roundRect">
              <a:avLst>
                <a:gd name="adj" fmla="val 0"/>
              </a:avLst>
            </a:prstGeom>
            <a:solidFill>
              <a:srgbClr val="CDE4F6"/>
            </a:solidFill>
            <a:ln w="12700" cap="flat" cmpd="sng" algn="ctr">
              <a:noFill/>
              <a:prstDash val="solid"/>
              <a:miter lim="800000"/>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ea typeface="思源黑体 Light"/>
                <a:cs typeface="Times New Roman" panose="02020603050405020304" pitchFamily="18" charset="0"/>
              </a:endParaRPr>
            </a:p>
          </p:txBody>
        </p:sp>
        <p:sp>
          <p:nvSpPr>
            <p:cNvPr id="82" name="PA-íšļîďê">
              <a:extLst>
                <a:ext uri="{FF2B5EF4-FFF2-40B4-BE49-F238E27FC236}">
                  <a16:creationId xmlns:a16="http://schemas.microsoft.com/office/drawing/2014/main" id="{B13A52BB-C0F0-FF4C-93FC-5F7E9406D3F4}"/>
                </a:ext>
              </a:extLst>
            </p:cNvPr>
            <p:cNvSpPr/>
            <p:nvPr>
              <p:custDataLst>
                <p:tags r:id="rId13"/>
              </p:custDataLst>
            </p:nvPr>
          </p:nvSpPr>
          <p:spPr bwMode="auto">
            <a:xfrm>
              <a:off x="971750" y="2314705"/>
              <a:ext cx="230188" cy="220663"/>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ysClr val="window" lastClr="FFFFFF"/>
            </a:solidFill>
            <a:ln w="9525">
              <a:noFill/>
              <a:round/>
              <a:headEnd/>
              <a:tailEnd/>
            </a:ln>
          </p:spPr>
          <p:txBody>
            <a:bodyPr wrap="square" lIns="91440" tIns="45720" rIns="91440" bIns="4572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ea typeface="思源黑体 Light"/>
                <a:cs typeface="Times New Roman" panose="02020603050405020304" pitchFamily="18" charset="0"/>
              </a:endParaRPr>
            </a:p>
          </p:txBody>
        </p:sp>
      </p:grpSp>
      <p:grpSp>
        <p:nvGrpSpPr>
          <p:cNvPr id="83" name="PA-ïṧḷiḓe">
            <a:extLst>
              <a:ext uri="{FF2B5EF4-FFF2-40B4-BE49-F238E27FC236}">
                <a16:creationId xmlns:a16="http://schemas.microsoft.com/office/drawing/2014/main" id="{C3BB0A1A-0ADF-6141-BB8A-03DA8D1C709D}"/>
              </a:ext>
            </a:extLst>
          </p:cNvPr>
          <p:cNvGrpSpPr/>
          <p:nvPr>
            <p:custDataLst>
              <p:tags r:id="rId6"/>
            </p:custDataLst>
          </p:nvPr>
        </p:nvGrpSpPr>
        <p:grpSpPr>
          <a:xfrm>
            <a:off x="7353561" y="4831206"/>
            <a:ext cx="657827" cy="638993"/>
            <a:chOff x="860271" y="1518068"/>
            <a:chExt cx="493370" cy="479245"/>
          </a:xfrm>
          <a:solidFill>
            <a:srgbClr val="33FF8F"/>
          </a:solidFill>
        </p:grpSpPr>
        <p:sp>
          <p:nvSpPr>
            <p:cNvPr id="84" name="PA-íśḻîḓé">
              <a:extLst>
                <a:ext uri="{FF2B5EF4-FFF2-40B4-BE49-F238E27FC236}">
                  <a16:creationId xmlns:a16="http://schemas.microsoft.com/office/drawing/2014/main" id="{A6A6B44C-4B56-684B-A66F-0D65B7C4DAC0}"/>
                </a:ext>
              </a:extLst>
            </p:cNvPr>
            <p:cNvSpPr/>
            <p:nvPr>
              <p:custDataLst>
                <p:tags r:id="rId10"/>
              </p:custDataLst>
            </p:nvPr>
          </p:nvSpPr>
          <p:spPr>
            <a:xfrm>
              <a:off x="860271" y="1518068"/>
              <a:ext cx="493370" cy="479245"/>
            </a:xfrm>
            <a:prstGeom prst="roundRect">
              <a:avLst>
                <a:gd name="adj" fmla="val 0"/>
              </a:avLst>
            </a:prstGeom>
            <a:solidFill>
              <a:srgbClr val="F7BFA4"/>
            </a:solidFill>
            <a:ln w="12700" cap="flat" cmpd="sng" algn="ctr">
              <a:noFill/>
              <a:prstDash val="solid"/>
              <a:miter lim="800000"/>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ea typeface="思源黑体 Light"/>
                <a:cs typeface="Times New Roman" panose="02020603050405020304" pitchFamily="18" charset="0"/>
              </a:endParaRPr>
            </a:p>
          </p:txBody>
        </p:sp>
        <p:sp>
          <p:nvSpPr>
            <p:cNvPr id="85" name="PA-îṧḻiḋé">
              <a:extLst>
                <a:ext uri="{FF2B5EF4-FFF2-40B4-BE49-F238E27FC236}">
                  <a16:creationId xmlns:a16="http://schemas.microsoft.com/office/drawing/2014/main" id="{7D53FD70-C8CC-FB49-B9A4-ECC798CD3732}"/>
                </a:ext>
              </a:extLst>
            </p:cNvPr>
            <p:cNvSpPr/>
            <p:nvPr>
              <p:custDataLst>
                <p:tags r:id="rId11"/>
              </p:custDataLst>
            </p:nvPr>
          </p:nvSpPr>
          <p:spPr bwMode="auto">
            <a:xfrm>
              <a:off x="997419" y="1671965"/>
              <a:ext cx="219075" cy="171450"/>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ysClr val="window" lastClr="FFFFFF"/>
            </a:solidFill>
            <a:ln w="9525">
              <a:noFill/>
              <a:round/>
              <a:headEnd/>
              <a:tailEnd/>
            </a:ln>
          </p:spPr>
          <p:txBody>
            <a:bodyPr wrap="square" lIns="91440" tIns="45720" rIns="91440" bIns="45720" anchor="ctr">
              <a:normAutofit fontScale="62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ea typeface="思源黑体 Light"/>
                <a:cs typeface="Times New Roman" panose="02020603050405020304" pitchFamily="18" charset="0"/>
              </a:endParaRPr>
            </a:p>
          </p:txBody>
        </p:sp>
      </p:grpSp>
      <p:grpSp>
        <p:nvGrpSpPr>
          <p:cNvPr id="86" name="PA-ïṧľíḑe">
            <a:extLst>
              <a:ext uri="{FF2B5EF4-FFF2-40B4-BE49-F238E27FC236}">
                <a16:creationId xmlns:a16="http://schemas.microsoft.com/office/drawing/2014/main" id="{5BBB10D1-D16D-794A-B653-6BC4C32E288D}"/>
              </a:ext>
            </a:extLst>
          </p:cNvPr>
          <p:cNvGrpSpPr/>
          <p:nvPr>
            <p:custDataLst>
              <p:tags r:id="rId7"/>
            </p:custDataLst>
          </p:nvPr>
        </p:nvGrpSpPr>
        <p:grpSpPr>
          <a:xfrm>
            <a:off x="7361345" y="5703702"/>
            <a:ext cx="657827" cy="638993"/>
            <a:chOff x="840159" y="2185414"/>
            <a:chExt cx="493370" cy="479245"/>
          </a:xfrm>
        </p:grpSpPr>
        <p:sp>
          <p:nvSpPr>
            <p:cNvPr id="87" name="PA-íš1iḋé">
              <a:extLst>
                <a:ext uri="{FF2B5EF4-FFF2-40B4-BE49-F238E27FC236}">
                  <a16:creationId xmlns:a16="http://schemas.microsoft.com/office/drawing/2014/main" id="{DA4656EB-10BA-E140-8F78-3142F5154C9A}"/>
                </a:ext>
              </a:extLst>
            </p:cNvPr>
            <p:cNvSpPr/>
            <p:nvPr>
              <p:custDataLst>
                <p:tags r:id="rId8"/>
              </p:custDataLst>
            </p:nvPr>
          </p:nvSpPr>
          <p:spPr>
            <a:xfrm>
              <a:off x="840159" y="2185414"/>
              <a:ext cx="493370" cy="479245"/>
            </a:xfrm>
            <a:prstGeom prst="roundRect">
              <a:avLst>
                <a:gd name="adj" fmla="val 0"/>
              </a:avLst>
            </a:prstGeom>
            <a:solidFill>
              <a:srgbClr val="CDE4F6"/>
            </a:solidFill>
            <a:ln w="12700" cap="flat" cmpd="sng" algn="ctr">
              <a:noFill/>
              <a:prstDash val="solid"/>
              <a:miter lim="800000"/>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ea typeface="思源黑体 Light"/>
                <a:cs typeface="Times New Roman" panose="02020603050405020304" pitchFamily="18" charset="0"/>
              </a:endParaRPr>
            </a:p>
          </p:txBody>
        </p:sp>
        <p:sp>
          <p:nvSpPr>
            <p:cNvPr id="88" name="PA-íšļîďê">
              <a:extLst>
                <a:ext uri="{FF2B5EF4-FFF2-40B4-BE49-F238E27FC236}">
                  <a16:creationId xmlns:a16="http://schemas.microsoft.com/office/drawing/2014/main" id="{D1B28734-BB17-F541-B1FD-BAB652B1E63A}"/>
                </a:ext>
              </a:extLst>
            </p:cNvPr>
            <p:cNvSpPr/>
            <p:nvPr>
              <p:custDataLst>
                <p:tags r:id="rId9"/>
              </p:custDataLst>
            </p:nvPr>
          </p:nvSpPr>
          <p:spPr bwMode="auto">
            <a:xfrm>
              <a:off x="971750" y="2314705"/>
              <a:ext cx="230188" cy="220663"/>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ysClr val="window" lastClr="FFFFFF"/>
            </a:solidFill>
            <a:ln w="9525">
              <a:noFill/>
              <a:round/>
              <a:headEnd/>
              <a:tailEnd/>
            </a:ln>
          </p:spPr>
          <p:txBody>
            <a:bodyPr wrap="square" lIns="91440" tIns="45720" rIns="91440" bIns="4572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ea typeface="思源黑体 Light"/>
                <a:cs typeface="Times New Roman" panose="02020603050405020304" pitchFamily="18" charset="0"/>
              </a:endParaRPr>
            </a:p>
          </p:txBody>
        </p:sp>
      </p:grpSp>
      <p:grpSp>
        <p:nvGrpSpPr>
          <p:cNvPr id="3" name="群組 2">
            <a:extLst>
              <a:ext uri="{FF2B5EF4-FFF2-40B4-BE49-F238E27FC236}">
                <a16:creationId xmlns:a16="http://schemas.microsoft.com/office/drawing/2014/main" id="{D7AFAE4C-83B1-4445-8209-DFBA958EC13A}"/>
              </a:ext>
            </a:extLst>
          </p:cNvPr>
          <p:cNvGrpSpPr/>
          <p:nvPr/>
        </p:nvGrpSpPr>
        <p:grpSpPr>
          <a:xfrm>
            <a:off x="1286933" y="1241601"/>
            <a:ext cx="10888134" cy="4315660"/>
            <a:chOff x="1286933" y="1241601"/>
            <a:chExt cx="10888134" cy="4315660"/>
          </a:xfrm>
        </p:grpSpPr>
        <p:sp>
          <p:nvSpPr>
            <p:cNvPr id="2" name="圓角矩形 1">
              <a:extLst>
                <a:ext uri="{FF2B5EF4-FFF2-40B4-BE49-F238E27FC236}">
                  <a16:creationId xmlns:a16="http://schemas.microsoft.com/office/drawing/2014/main" id="{1ADB59E3-6A7C-6D47-AB8B-66B80B22F92E}"/>
                </a:ext>
              </a:extLst>
            </p:cNvPr>
            <p:cNvSpPr/>
            <p:nvPr/>
          </p:nvSpPr>
          <p:spPr>
            <a:xfrm>
              <a:off x="1286933" y="3056028"/>
              <a:ext cx="1270000" cy="2501233"/>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61" name="圓角矩形 60">
              <a:extLst>
                <a:ext uri="{FF2B5EF4-FFF2-40B4-BE49-F238E27FC236}">
                  <a16:creationId xmlns:a16="http://schemas.microsoft.com/office/drawing/2014/main" id="{10FADB79-880F-8B47-9B69-972791F412EE}"/>
                </a:ext>
              </a:extLst>
            </p:cNvPr>
            <p:cNvSpPr/>
            <p:nvPr/>
          </p:nvSpPr>
          <p:spPr>
            <a:xfrm>
              <a:off x="7245123" y="1241601"/>
              <a:ext cx="4929944" cy="87700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grpSp>
      <p:grpSp>
        <p:nvGrpSpPr>
          <p:cNvPr id="4" name="群組 3">
            <a:extLst>
              <a:ext uri="{FF2B5EF4-FFF2-40B4-BE49-F238E27FC236}">
                <a16:creationId xmlns:a16="http://schemas.microsoft.com/office/drawing/2014/main" id="{ED514988-0B2D-044C-8E83-09DB58C761FA}"/>
              </a:ext>
            </a:extLst>
          </p:cNvPr>
          <p:cNvGrpSpPr/>
          <p:nvPr/>
        </p:nvGrpSpPr>
        <p:grpSpPr>
          <a:xfrm>
            <a:off x="1253067" y="2105483"/>
            <a:ext cx="10922003" cy="3538736"/>
            <a:chOff x="1253067" y="2105483"/>
            <a:chExt cx="10922003" cy="3538736"/>
          </a:xfrm>
        </p:grpSpPr>
        <p:sp>
          <p:nvSpPr>
            <p:cNvPr id="57" name="圓角矩形 56">
              <a:extLst>
                <a:ext uri="{FF2B5EF4-FFF2-40B4-BE49-F238E27FC236}">
                  <a16:creationId xmlns:a16="http://schemas.microsoft.com/office/drawing/2014/main" id="{534F732E-8FCD-2A42-B717-3A06C6B1F8AC}"/>
                </a:ext>
              </a:extLst>
            </p:cNvPr>
            <p:cNvSpPr/>
            <p:nvPr/>
          </p:nvSpPr>
          <p:spPr>
            <a:xfrm>
              <a:off x="1253067" y="3270720"/>
              <a:ext cx="2557370" cy="2373499"/>
            </a:xfrm>
            <a:custGeom>
              <a:avLst/>
              <a:gdLst>
                <a:gd name="connsiteX0" fmla="*/ 0 w 2440028"/>
                <a:gd name="connsiteY0" fmla="*/ 406679 h 2501233"/>
                <a:gd name="connsiteX1" fmla="*/ 406679 w 2440028"/>
                <a:gd name="connsiteY1" fmla="*/ 0 h 2501233"/>
                <a:gd name="connsiteX2" fmla="*/ 2033349 w 2440028"/>
                <a:gd name="connsiteY2" fmla="*/ 0 h 2501233"/>
                <a:gd name="connsiteX3" fmla="*/ 2440028 w 2440028"/>
                <a:gd name="connsiteY3" fmla="*/ 406679 h 2501233"/>
                <a:gd name="connsiteX4" fmla="*/ 2440028 w 2440028"/>
                <a:gd name="connsiteY4" fmla="*/ 2094554 h 2501233"/>
                <a:gd name="connsiteX5" fmla="*/ 2033349 w 2440028"/>
                <a:gd name="connsiteY5" fmla="*/ 2501233 h 2501233"/>
                <a:gd name="connsiteX6" fmla="*/ 406679 w 2440028"/>
                <a:gd name="connsiteY6" fmla="*/ 2501233 h 2501233"/>
                <a:gd name="connsiteX7" fmla="*/ 0 w 2440028"/>
                <a:gd name="connsiteY7" fmla="*/ 2094554 h 2501233"/>
                <a:gd name="connsiteX8" fmla="*/ 0 w 2440028"/>
                <a:gd name="connsiteY8" fmla="*/ 406679 h 2501233"/>
                <a:gd name="connsiteX0" fmla="*/ 0 w 2440028"/>
                <a:gd name="connsiteY0" fmla="*/ 406679 h 2501233"/>
                <a:gd name="connsiteX1" fmla="*/ 1388812 w 2440028"/>
                <a:gd name="connsiteY1" fmla="*/ 203200 h 2501233"/>
                <a:gd name="connsiteX2" fmla="*/ 2033349 w 2440028"/>
                <a:gd name="connsiteY2" fmla="*/ 0 h 2501233"/>
                <a:gd name="connsiteX3" fmla="*/ 2440028 w 2440028"/>
                <a:gd name="connsiteY3" fmla="*/ 406679 h 2501233"/>
                <a:gd name="connsiteX4" fmla="*/ 2440028 w 2440028"/>
                <a:gd name="connsiteY4" fmla="*/ 2094554 h 2501233"/>
                <a:gd name="connsiteX5" fmla="*/ 2033349 w 2440028"/>
                <a:gd name="connsiteY5" fmla="*/ 2501233 h 2501233"/>
                <a:gd name="connsiteX6" fmla="*/ 406679 w 2440028"/>
                <a:gd name="connsiteY6" fmla="*/ 2501233 h 2501233"/>
                <a:gd name="connsiteX7" fmla="*/ 0 w 2440028"/>
                <a:gd name="connsiteY7" fmla="*/ 2094554 h 2501233"/>
                <a:gd name="connsiteX8" fmla="*/ 0 w 2440028"/>
                <a:gd name="connsiteY8" fmla="*/ 406679 h 2501233"/>
                <a:gd name="connsiteX0" fmla="*/ 0 w 2440028"/>
                <a:gd name="connsiteY0" fmla="*/ 406679 h 2501233"/>
                <a:gd name="connsiteX1" fmla="*/ 1388812 w 2440028"/>
                <a:gd name="connsiteY1" fmla="*/ 203200 h 2501233"/>
                <a:gd name="connsiteX2" fmla="*/ 2033349 w 2440028"/>
                <a:gd name="connsiteY2" fmla="*/ 0 h 2501233"/>
                <a:gd name="connsiteX3" fmla="*/ 2440028 w 2440028"/>
                <a:gd name="connsiteY3" fmla="*/ 406679 h 2501233"/>
                <a:gd name="connsiteX4" fmla="*/ 2440028 w 2440028"/>
                <a:gd name="connsiteY4" fmla="*/ 2094554 h 2501233"/>
                <a:gd name="connsiteX5" fmla="*/ 2033349 w 2440028"/>
                <a:gd name="connsiteY5" fmla="*/ 2501233 h 2501233"/>
                <a:gd name="connsiteX6" fmla="*/ 406679 w 2440028"/>
                <a:gd name="connsiteY6" fmla="*/ 2501233 h 2501233"/>
                <a:gd name="connsiteX7" fmla="*/ 0 w 2440028"/>
                <a:gd name="connsiteY7" fmla="*/ 2094554 h 2501233"/>
                <a:gd name="connsiteX8" fmla="*/ 0 w 2440028"/>
                <a:gd name="connsiteY8" fmla="*/ 406679 h 2501233"/>
                <a:gd name="connsiteX0" fmla="*/ 0 w 2490828"/>
                <a:gd name="connsiteY0" fmla="*/ 982412 h 2501233"/>
                <a:gd name="connsiteX1" fmla="*/ 1439612 w 2490828"/>
                <a:gd name="connsiteY1" fmla="*/ 203200 h 2501233"/>
                <a:gd name="connsiteX2" fmla="*/ 2084149 w 2490828"/>
                <a:gd name="connsiteY2" fmla="*/ 0 h 2501233"/>
                <a:gd name="connsiteX3" fmla="*/ 2490828 w 2490828"/>
                <a:gd name="connsiteY3" fmla="*/ 406679 h 2501233"/>
                <a:gd name="connsiteX4" fmla="*/ 2490828 w 2490828"/>
                <a:gd name="connsiteY4" fmla="*/ 2094554 h 2501233"/>
                <a:gd name="connsiteX5" fmla="*/ 2084149 w 2490828"/>
                <a:gd name="connsiteY5" fmla="*/ 2501233 h 2501233"/>
                <a:gd name="connsiteX6" fmla="*/ 457479 w 2490828"/>
                <a:gd name="connsiteY6" fmla="*/ 2501233 h 2501233"/>
                <a:gd name="connsiteX7" fmla="*/ 50800 w 2490828"/>
                <a:gd name="connsiteY7" fmla="*/ 2094554 h 2501233"/>
                <a:gd name="connsiteX8" fmla="*/ 0 w 2490828"/>
                <a:gd name="connsiteY8" fmla="*/ 982412 h 2501233"/>
                <a:gd name="connsiteX0" fmla="*/ 0 w 2490828"/>
                <a:gd name="connsiteY0" fmla="*/ 982412 h 2501233"/>
                <a:gd name="connsiteX1" fmla="*/ 1338012 w 2490828"/>
                <a:gd name="connsiteY1" fmla="*/ 745066 h 2501233"/>
                <a:gd name="connsiteX2" fmla="*/ 2084149 w 2490828"/>
                <a:gd name="connsiteY2" fmla="*/ 0 h 2501233"/>
                <a:gd name="connsiteX3" fmla="*/ 2490828 w 2490828"/>
                <a:gd name="connsiteY3" fmla="*/ 406679 h 2501233"/>
                <a:gd name="connsiteX4" fmla="*/ 2490828 w 2490828"/>
                <a:gd name="connsiteY4" fmla="*/ 2094554 h 2501233"/>
                <a:gd name="connsiteX5" fmla="*/ 2084149 w 2490828"/>
                <a:gd name="connsiteY5" fmla="*/ 2501233 h 2501233"/>
                <a:gd name="connsiteX6" fmla="*/ 457479 w 2490828"/>
                <a:gd name="connsiteY6" fmla="*/ 2501233 h 2501233"/>
                <a:gd name="connsiteX7" fmla="*/ 50800 w 2490828"/>
                <a:gd name="connsiteY7" fmla="*/ 2094554 h 2501233"/>
                <a:gd name="connsiteX8" fmla="*/ 0 w 2490828"/>
                <a:gd name="connsiteY8" fmla="*/ 982412 h 2501233"/>
                <a:gd name="connsiteX0" fmla="*/ 0 w 2490828"/>
                <a:gd name="connsiteY0" fmla="*/ 982412 h 2501233"/>
                <a:gd name="connsiteX1" fmla="*/ 1371878 w 2490828"/>
                <a:gd name="connsiteY1" fmla="*/ 304799 h 2501233"/>
                <a:gd name="connsiteX2" fmla="*/ 2084149 w 2490828"/>
                <a:gd name="connsiteY2" fmla="*/ 0 h 2501233"/>
                <a:gd name="connsiteX3" fmla="*/ 2490828 w 2490828"/>
                <a:gd name="connsiteY3" fmla="*/ 406679 h 2501233"/>
                <a:gd name="connsiteX4" fmla="*/ 2490828 w 2490828"/>
                <a:gd name="connsiteY4" fmla="*/ 2094554 h 2501233"/>
                <a:gd name="connsiteX5" fmla="*/ 2084149 w 2490828"/>
                <a:gd name="connsiteY5" fmla="*/ 2501233 h 2501233"/>
                <a:gd name="connsiteX6" fmla="*/ 457479 w 2490828"/>
                <a:gd name="connsiteY6" fmla="*/ 2501233 h 2501233"/>
                <a:gd name="connsiteX7" fmla="*/ 50800 w 2490828"/>
                <a:gd name="connsiteY7" fmla="*/ 2094554 h 2501233"/>
                <a:gd name="connsiteX8" fmla="*/ 0 w 2490828"/>
                <a:gd name="connsiteY8" fmla="*/ 982412 h 2501233"/>
                <a:gd name="connsiteX0" fmla="*/ 0 w 2490828"/>
                <a:gd name="connsiteY0" fmla="*/ 982412 h 2501233"/>
                <a:gd name="connsiteX1" fmla="*/ 1371878 w 2490828"/>
                <a:gd name="connsiteY1" fmla="*/ 304799 h 2501233"/>
                <a:gd name="connsiteX2" fmla="*/ 2084149 w 2490828"/>
                <a:gd name="connsiteY2" fmla="*/ 0 h 2501233"/>
                <a:gd name="connsiteX3" fmla="*/ 2490828 w 2490828"/>
                <a:gd name="connsiteY3" fmla="*/ 406679 h 2501233"/>
                <a:gd name="connsiteX4" fmla="*/ 2490828 w 2490828"/>
                <a:gd name="connsiteY4" fmla="*/ 2094554 h 2501233"/>
                <a:gd name="connsiteX5" fmla="*/ 2084149 w 2490828"/>
                <a:gd name="connsiteY5" fmla="*/ 2501233 h 2501233"/>
                <a:gd name="connsiteX6" fmla="*/ 457479 w 2490828"/>
                <a:gd name="connsiteY6" fmla="*/ 2501233 h 2501233"/>
                <a:gd name="connsiteX7" fmla="*/ 50800 w 2490828"/>
                <a:gd name="connsiteY7" fmla="*/ 2094554 h 2501233"/>
                <a:gd name="connsiteX8" fmla="*/ 0 w 2490828"/>
                <a:gd name="connsiteY8" fmla="*/ 982412 h 2501233"/>
                <a:gd name="connsiteX0" fmla="*/ 0 w 2490828"/>
                <a:gd name="connsiteY0" fmla="*/ 779742 h 2298563"/>
                <a:gd name="connsiteX1" fmla="*/ 1371878 w 2490828"/>
                <a:gd name="connsiteY1" fmla="*/ 102129 h 2298563"/>
                <a:gd name="connsiteX2" fmla="*/ 2185749 w 2490828"/>
                <a:gd name="connsiteY2" fmla="*/ 530 h 2298563"/>
                <a:gd name="connsiteX3" fmla="*/ 2490828 w 2490828"/>
                <a:gd name="connsiteY3" fmla="*/ 204009 h 2298563"/>
                <a:gd name="connsiteX4" fmla="*/ 2490828 w 2490828"/>
                <a:gd name="connsiteY4" fmla="*/ 1891884 h 2298563"/>
                <a:gd name="connsiteX5" fmla="*/ 2084149 w 2490828"/>
                <a:gd name="connsiteY5" fmla="*/ 2298563 h 2298563"/>
                <a:gd name="connsiteX6" fmla="*/ 457479 w 2490828"/>
                <a:gd name="connsiteY6" fmla="*/ 2298563 h 2298563"/>
                <a:gd name="connsiteX7" fmla="*/ 50800 w 2490828"/>
                <a:gd name="connsiteY7" fmla="*/ 1891884 h 2298563"/>
                <a:gd name="connsiteX8" fmla="*/ 0 w 2490828"/>
                <a:gd name="connsiteY8" fmla="*/ 779742 h 2298563"/>
                <a:gd name="connsiteX0" fmla="*/ 0 w 2490828"/>
                <a:gd name="connsiteY0" fmla="*/ 914679 h 2433500"/>
                <a:gd name="connsiteX1" fmla="*/ 1371878 w 2490828"/>
                <a:gd name="connsiteY1" fmla="*/ 237066 h 2433500"/>
                <a:gd name="connsiteX2" fmla="*/ 2185749 w 2490828"/>
                <a:gd name="connsiteY2" fmla="*/ 0 h 2433500"/>
                <a:gd name="connsiteX3" fmla="*/ 2490828 w 2490828"/>
                <a:gd name="connsiteY3" fmla="*/ 338946 h 2433500"/>
                <a:gd name="connsiteX4" fmla="*/ 2490828 w 2490828"/>
                <a:gd name="connsiteY4" fmla="*/ 2026821 h 2433500"/>
                <a:gd name="connsiteX5" fmla="*/ 2084149 w 2490828"/>
                <a:gd name="connsiteY5" fmla="*/ 2433500 h 2433500"/>
                <a:gd name="connsiteX6" fmla="*/ 457479 w 2490828"/>
                <a:gd name="connsiteY6" fmla="*/ 2433500 h 2433500"/>
                <a:gd name="connsiteX7" fmla="*/ 50800 w 2490828"/>
                <a:gd name="connsiteY7" fmla="*/ 2026821 h 2433500"/>
                <a:gd name="connsiteX8" fmla="*/ 0 w 2490828"/>
                <a:gd name="connsiteY8" fmla="*/ 914679 h 2433500"/>
                <a:gd name="connsiteX0" fmla="*/ 0 w 2490828"/>
                <a:gd name="connsiteY0" fmla="*/ 914679 h 2433500"/>
                <a:gd name="connsiteX1" fmla="*/ 1371878 w 2490828"/>
                <a:gd name="connsiteY1" fmla="*/ 237066 h 2433500"/>
                <a:gd name="connsiteX2" fmla="*/ 2185749 w 2490828"/>
                <a:gd name="connsiteY2" fmla="*/ 0 h 2433500"/>
                <a:gd name="connsiteX3" fmla="*/ 2440028 w 2490828"/>
                <a:gd name="connsiteY3" fmla="*/ 525213 h 2433500"/>
                <a:gd name="connsiteX4" fmla="*/ 2490828 w 2490828"/>
                <a:gd name="connsiteY4" fmla="*/ 2026821 h 2433500"/>
                <a:gd name="connsiteX5" fmla="*/ 2084149 w 2490828"/>
                <a:gd name="connsiteY5" fmla="*/ 2433500 h 2433500"/>
                <a:gd name="connsiteX6" fmla="*/ 457479 w 2490828"/>
                <a:gd name="connsiteY6" fmla="*/ 2433500 h 2433500"/>
                <a:gd name="connsiteX7" fmla="*/ 50800 w 2490828"/>
                <a:gd name="connsiteY7" fmla="*/ 2026821 h 2433500"/>
                <a:gd name="connsiteX8" fmla="*/ 0 w 2490828"/>
                <a:gd name="connsiteY8" fmla="*/ 914679 h 2433500"/>
                <a:gd name="connsiteX0" fmla="*/ 0 w 2490828"/>
                <a:gd name="connsiteY0" fmla="*/ 914679 h 2433500"/>
                <a:gd name="connsiteX1" fmla="*/ 1287212 w 2490828"/>
                <a:gd name="connsiteY1" fmla="*/ 254000 h 2433500"/>
                <a:gd name="connsiteX2" fmla="*/ 2185749 w 2490828"/>
                <a:gd name="connsiteY2" fmla="*/ 0 h 2433500"/>
                <a:gd name="connsiteX3" fmla="*/ 2440028 w 2490828"/>
                <a:gd name="connsiteY3" fmla="*/ 525213 h 2433500"/>
                <a:gd name="connsiteX4" fmla="*/ 2490828 w 2490828"/>
                <a:gd name="connsiteY4" fmla="*/ 2026821 h 2433500"/>
                <a:gd name="connsiteX5" fmla="*/ 2084149 w 2490828"/>
                <a:gd name="connsiteY5" fmla="*/ 2433500 h 2433500"/>
                <a:gd name="connsiteX6" fmla="*/ 457479 w 2490828"/>
                <a:gd name="connsiteY6" fmla="*/ 2433500 h 2433500"/>
                <a:gd name="connsiteX7" fmla="*/ 50800 w 2490828"/>
                <a:gd name="connsiteY7" fmla="*/ 2026821 h 2433500"/>
                <a:gd name="connsiteX8" fmla="*/ 0 w 2490828"/>
                <a:gd name="connsiteY8" fmla="*/ 914679 h 2433500"/>
                <a:gd name="connsiteX0" fmla="*/ 0 w 2490828"/>
                <a:gd name="connsiteY0" fmla="*/ 914679 h 2433500"/>
                <a:gd name="connsiteX1" fmla="*/ 1236412 w 2490828"/>
                <a:gd name="connsiteY1" fmla="*/ 270934 h 2433500"/>
                <a:gd name="connsiteX2" fmla="*/ 2185749 w 2490828"/>
                <a:gd name="connsiteY2" fmla="*/ 0 h 2433500"/>
                <a:gd name="connsiteX3" fmla="*/ 2440028 w 2490828"/>
                <a:gd name="connsiteY3" fmla="*/ 525213 h 2433500"/>
                <a:gd name="connsiteX4" fmla="*/ 2490828 w 2490828"/>
                <a:gd name="connsiteY4" fmla="*/ 2026821 h 2433500"/>
                <a:gd name="connsiteX5" fmla="*/ 2084149 w 2490828"/>
                <a:gd name="connsiteY5" fmla="*/ 2433500 h 2433500"/>
                <a:gd name="connsiteX6" fmla="*/ 457479 w 2490828"/>
                <a:gd name="connsiteY6" fmla="*/ 2433500 h 2433500"/>
                <a:gd name="connsiteX7" fmla="*/ 50800 w 2490828"/>
                <a:gd name="connsiteY7" fmla="*/ 2026821 h 2433500"/>
                <a:gd name="connsiteX8" fmla="*/ 0 w 2490828"/>
                <a:gd name="connsiteY8" fmla="*/ 914679 h 2433500"/>
                <a:gd name="connsiteX0" fmla="*/ 0 w 2490828"/>
                <a:gd name="connsiteY0" fmla="*/ 830013 h 2433500"/>
                <a:gd name="connsiteX1" fmla="*/ 1236412 w 2490828"/>
                <a:gd name="connsiteY1" fmla="*/ 270934 h 2433500"/>
                <a:gd name="connsiteX2" fmla="*/ 2185749 w 2490828"/>
                <a:gd name="connsiteY2" fmla="*/ 0 h 2433500"/>
                <a:gd name="connsiteX3" fmla="*/ 2440028 w 2490828"/>
                <a:gd name="connsiteY3" fmla="*/ 525213 h 2433500"/>
                <a:gd name="connsiteX4" fmla="*/ 2490828 w 2490828"/>
                <a:gd name="connsiteY4" fmla="*/ 2026821 h 2433500"/>
                <a:gd name="connsiteX5" fmla="*/ 2084149 w 2490828"/>
                <a:gd name="connsiteY5" fmla="*/ 2433500 h 2433500"/>
                <a:gd name="connsiteX6" fmla="*/ 457479 w 2490828"/>
                <a:gd name="connsiteY6" fmla="*/ 2433500 h 2433500"/>
                <a:gd name="connsiteX7" fmla="*/ 50800 w 2490828"/>
                <a:gd name="connsiteY7" fmla="*/ 2026821 h 2433500"/>
                <a:gd name="connsiteX8" fmla="*/ 0 w 2490828"/>
                <a:gd name="connsiteY8" fmla="*/ 830013 h 2433500"/>
                <a:gd name="connsiteX0" fmla="*/ 0 w 2473895"/>
                <a:gd name="connsiteY0" fmla="*/ 762280 h 2433500"/>
                <a:gd name="connsiteX1" fmla="*/ 1219479 w 2473895"/>
                <a:gd name="connsiteY1" fmla="*/ 270934 h 2433500"/>
                <a:gd name="connsiteX2" fmla="*/ 2168816 w 2473895"/>
                <a:gd name="connsiteY2" fmla="*/ 0 h 2433500"/>
                <a:gd name="connsiteX3" fmla="*/ 2423095 w 2473895"/>
                <a:gd name="connsiteY3" fmla="*/ 525213 h 2433500"/>
                <a:gd name="connsiteX4" fmla="*/ 2473895 w 2473895"/>
                <a:gd name="connsiteY4" fmla="*/ 2026821 h 2433500"/>
                <a:gd name="connsiteX5" fmla="*/ 2067216 w 2473895"/>
                <a:gd name="connsiteY5" fmla="*/ 2433500 h 2433500"/>
                <a:gd name="connsiteX6" fmla="*/ 440546 w 2473895"/>
                <a:gd name="connsiteY6" fmla="*/ 2433500 h 2433500"/>
                <a:gd name="connsiteX7" fmla="*/ 33867 w 2473895"/>
                <a:gd name="connsiteY7" fmla="*/ 2026821 h 2433500"/>
                <a:gd name="connsiteX8" fmla="*/ 0 w 2473895"/>
                <a:gd name="connsiteY8" fmla="*/ 762280 h 2433500"/>
                <a:gd name="connsiteX0" fmla="*/ 0 w 2473895"/>
                <a:gd name="connsiteY0" fmla="*/ 762280 h 2433500"/>
                <a:gd name="connsiteX1" fmla="*/ 1219479 w 2473895"/>
                <a:gd name="connsiteY1" fmla="*/ 270934 h 2433500"/>
                <a:gd name="connsiteX2" fmla="*/ 2168816 w 2473895"/>
                <a:gd name="connsiteY2" fmla="*/ 0 h 2433500"/>
                <a:gd name="connsiteX3" fmla="*/ 2423095 w 2473895"/>
                <a:gd name="connsiteY3" fmla="*/ 525213 h 2433500"/>
                <a:gd name="connsiteX4" fmla="*/ 2473895 w 2473895"/>
                <a:gd name="connsiteY4" fmla="*/ 2026821 h 2433500"/>
                <a:gd name="connsiteX5" fmla="*/ 2067216 w 2473895"/>
                <a:gd name="connsiteY5" fmla="*/ 2433500 h 2433500"/>
                <a:gd name="connsiteX6" fmla="*/ 440546 w 2473895"/>
                <a:gd name="connsiteY6" fmla="*/ 2433500 h 2433500"/>
                <a:gd name="connsiteX7" fmla="*/ 33867 w 2473895"/>
                <a:gd name="connsiteY7" fmla="*/ 2026821 h 2433500"/>
                <a:gd name="connsiteX8" fmla="*/ 0 w 2473895"/>
                <a:gd name="connsiteY8" fmla="*/ 762280 h 2433500"/>
                <a:gd name="connsiteX0" fmla="*/ 0 w 2473895"/>
                <a:gd name="connsiteY0" fmla="*/ 762280 h 2433500"/>
                <a:gd name="connsiteX1" fmla="*/ 1338012 w 2473895"/>
                <a:gd name="connsiteY1" fmla="*/ 321734 h 2433500"/>
                <a:gd name="connsiteX2" fmla="*/ 2168816 w 2473895"/>
                <a:gd name="connsiteY2" fmla="*/ 0 h 2433500"/>
                <a:gd name="connsiteX3" fmla="*/ 2423095 w 2473895"/>
                <a:gd name="connsiteY3" fmla="*/ 525213 h 2433500"/>
                <a:gd name="connsiteX4" fmla="*/ 2473895 w 2473895"/>
                <a:gd name="connsiteY4" fmla="*/ 2026821 h 2433500"/>
                <a:gd name="connsiteX5" fmla="*/ 2067216 w 2473895"/>
                <a:gd name="connsiteY5" fmla="*/ 2433500 h 2433500"/>
                <a:gd name="connsiteX6" fmla="*/ 440546 w 2473895"/>
                <a:gd name="connsiteY6" fmla="*/ 2433500 h 2433500"/>
                <a:gd name="connsiteX7" fmla="*/ 33867 w 2473895"/>
                <a:gd name="connsiteY7" fmla="*/ 2026821 h 2433500"/>
                <a:gd name="connsiteX8" fmla="*/ 0 w 2473895"/>
                <a:gd name="connsiteY8" fmla="*/ 762280 h 2433500"/>
                <a:gd name="connsiteX0" fmla="*/ 0 w 2473895"/>
                <a:gd name="connsiteY0" fmla="*/ 762280 h 2433500"/>
                <a:gd name="connsiteX1" fmla="*/ 1338012 w 2473895"/>
                <a:gd name="connsiteY1" fmla="*/ 118534 h 2433500"/>
                <a:gd name="connsiteX2" fmla="*/ 2168816 w 2473895"/>
                <a:gd name="connsiteY2" fmla="*/ 0 h 2433500"/>
                <a:gd name="connsiteX3" fmla="*/ 2423095 w 2473895"/>
                <a:gd name="connsiteY3" fmla="*/ 525213 h 2433500"/>
                <a:gd name="connsiteX4" fmla="*/ 2473895 w 2473895"/>
                <a:gd name="connsiteY4" fmla="*/ 2026821 h 2433500"/>
                <a:gd name="connsiteX5" fmla="*/ 2067216 w 2473895"/>
                <a:gd name="connsiteY5" fmla="*/ 2433500 h 2433500"/>
                <a:gd name="connsiteX6" fmla="*/ 440546 w 2473895"/>
                <a:gd name="connsiteY6" fmla="*/ 2433500 h 2433500"/>
                <a:gd name="connsiteX7" fmla="*/ 33867 w 2473895"/>
                <a:gd name="connsiteY7" fmla="*/ 2026821 h 2433500"/>
                <a:gd name="connsiteX8" fmla="*/ 0 w 2473895"/>
                <a:gd name="connsiteY8" fmla="*/ 762280 h 2433500"/>
                <a:gd name="connsiteX0" fmla="*/ 0 w 2473895"/>
                <a:gd name="connsiteY0" fmla="*/ 762280 h 2433500"/>
                <a:gd name="connsiteX1" fmla="*/ 1405745 w 2473895"/>
                <a:gd name="connsiteY1" fmla="*/ 101600 h 2433500"/>
                <a:gd name="connsiteX2" fmla="*/ 2168816 w 2473895"/>
                <a:gd name="connsiteY2" fmla="*/ 0 h 2433500"/>
                <a:gd name="connsiteX3" fmla="*/ 2423095 w 2473895"/>
                <a:gd name="connsiteY3" fmla="*/ 525213 h 2433500"/>
                <a:gd name="connsiteX4" fmla="*/ 2473895 w 2473895"/>
                <a:gd name="connsiteY4" fmla="*/ 2026821 h 2433500"/>
                <a:gd name="connsiteX5" fmla="*/ 2067216 w 2473895"/>
                <a:gd name="connsiteY5" fmla="*/ 2433500 h 2433500"/>
                <a:gd name="connsiteX6" fmla="*/ 440546 w 2473895"/>
                <a:gd name="connsiteY6" fmla="*/ 2433500 h 2433500"/>
                <a:gd name="connsiteX7" fmla="*/ 33867 w 2473895"/>
                <a:gd name="connsiteY7" fmla="*/ 2026821 h 2433500"/>
                <a:gd name="connsiteX8" fmla="*/ 0 w 2473895"/>
                <a:gd name="connsiteY8" fmla="*/ 762280 h 2433500"/>
                <a:gd name="connsiteX0" fmla="*/ 0 w 2473895"/>
                <a:gd name="connsiteY0" fmla="*/ 762280 h 2433500"/>
                <a:gd name="connsiteX1" fmla="*/ 1405745 w 2473895"/>
                <a:gd name="connsiteY1" fmla="*/ 101600 h 2433500"/>
                <a:gd name="connsiteX2" fmla="*/ 2168816 w 2473895"/>
                <a:gd name="connsiteY2" fmla="*/ 0 h 2433500"/>
                <a:gd name="connsiteX3" fmla="*/ 2423095 w 2473895"/>
                <a:gd name="connsiteY3" fmla="*/ 525213 h 2433500"/>
                <a:gd name="connsiteX4" fmla="*/ 2473895 w 2473895"/>
                <a:gd name="connsiteY4" fmla="*/ 2026821 h 2433500"/>
                <a:gd name="connsiteX5" fmla="*/ 2067216 w 2473895"/>
                <a:gd name="connsiteY5" fmla="*/ 2433500 h 2433500"/>
                <a:gd name="connsiteX6" fmla="*/ 440546 w 2473895"/>
                <a:gd name="connsiteY6" fmla="*/ 2433500 h 2433500"/>
                <a:gd name="connsiteX7" fmla="*/ 33867 w 2473895"/>
                <a:gd name="connsiteY7" fmla="*/ 2026821 h 2433500"/>
                <a:gd name="connsiteX8" fmla="*/ 0 w 2473895"/>
                <a:gd name="connsiteY8" fmla="*/ 762280 h 2433500"/>
                <a:gd name="connsiteX0" fmla="*/ 0 w 2480536"/>
                <a:gd name="connsiteY0" fmla="*/ 762280 h 2433500"/>
                <a:gd name="connsiteX1" fmla="*/ 1405745 w 2480536"/>
                <a:gd name="connsiteY1" fmla="*/ 101600 h 2433500"/>
                <a:gd name="connsiteX2" fmla="*/ 2168816 w 2480536"/>
                <a:gd name="connsiteY2" fmla="*/ 0 h 2433500"/>
                <a:gd name="connsiteX3" fmla="*/ 2423095 w 2480536"/>
                <a:gd name="connsiteY3" fmla="*/ 525213 h 2433500"/>
                <a:gd name="connsiteX4" fmla="*/ 2473895 w 2480536"/>
                <a:gd name="connsiteY4" fmla="*/ 2026821 h 2433500"/>
                <a:gd name="connsiteX5" fmla="*/ 2067216 w 2480536"/>
                <a:gd name="connsiteY5" fmla="*/ 2433500 h 2433500"/>
                <a:gd name="connsiteX6" fmla="*/ 440546 w 2480536"/>
                <a:gd name="connsiteY6" fmla="*/ 2433500 h 2433500"/>
                <a:gd name="connsiteX7" fmla="*/ 33867 w 2480536"/>
                <a:gd name="connsiteY7" fmla="*/ 2026821 h 2433500"/>
                <a:gd name="connsiteX8" fmla="*/ 0 w 2480536"/>
                <a:gd name="connsiteY8" fmla="*/ 762280 h 2433500"/>
                <a:gd name="connsiteX0" fmla="*/ 0 w 2557370"/>
                <a:gd name="connsiteY0" fmla="*/ 762280 h 2433500"/>
                <a:gd name="connsiteX1" fmla="*/ 1405745 w 2557370"/>
                <a:gd name="connsiteY1" fmla="*/ 101600 h 2433500"/>
                <a:gd name="connsiteX2" fmla="*/ 2168816 w 2557370"/>
                <a:gd name="connsiteY2" fmla="*/ 0 h 2433500"/>
                <a:gd name="connsiteX3" fmla="*/ 2524695 w 2557370"/>
                <a:gd name="connsiteY3" fmla="*/ 542147 h 2433500"/>
                <a:gd name="connsiteX4" fmla="*/ 2473895 w 2557370"/>
                <a:gd name="connsiteY4" fmla="*/ 2026821 h 2433500"/>
                <a:gd name="connsiteX5" fmla="*/ 2067216 w 2557370"/>
                <a:gd name="connsiteY5" fmla="*/ 2433500 h 2433500"/>
                <a:gd name="connsiteX6" fmla="*/ 440546 w 2557370"/>
                <a:gd name="connsiteY6" fmla="*/ 2433500 h 2433500"/>
                <a:gd name="connsiteX7" fmla="*/ 33867 w 2557370"/>
                <a:gd name="connsiteY7" fmla="*/ 2026821 h 2433500"/>
                <a:gd name="connsiteX8" fmla="*/ 0 w 2557370"/>
                <a:gd name="connsiteY8" fmla="*/ 762280 h 2433500"/>
                <a:gd name="connsiteX0" fmla="*/ 0 w 2557370"/>
                <a:gd name="connsiteY0" fmla="*/ 660680 h 2331900"/>
                <a:gd name="connsiteX1" fmla="*/ 1405745 w 2557370"/>
                <a:gd name="connsiteY1" fmla="*/ 0 h 2331900"/>
                <a:gd name="connsiteX2" fmla="*/ 2050283 w 2557370"/>
                <a:gd name="connsiteY2" fmla="*/ 0 h 2331900"/>
                <a:gd name="connsiteX3" fmla="*/ 2524695 w 2557370"/>
                <a:gd name="connsiteY3" fmla="*/ 440547 h 2331900"/>
                <a:gd name="connsiteX4" fmla="*/ 2473895 w 2557370"/>
                <a:gd name="connsiteY4" fmla="*/ 1925221 h 2331900"/>
                <a:gd name="connsiteX5" fmla="*/ 2067216 w 2557370"/>
                <a:gd name="connsiteY5" fmla="*/ 2331900 h 2331900"/>
                <a:gd name="connsiteX6" fmla="*/ 440546 w 2557370"/>
                <a:gd name="connsiteY6" fmla="*/ 2331900 h 2331900"/>
                <a:gd name="connsiteX7" fmla="*/ 33867 w 2557370"/>
                <a:gd name="connsiteY7" fmla="*/ 1925221 h 2331900"/>
                <a:gd name="connsiteX8" fmla="*/ 0 w 2557370"/>
                <a:gd name="connsiteY8" fmla="*/ 660680 h 2331900"/>
                <a:gd name="connsiteX0" fmla="*/ 0 w 2557370"/>
                <a:gd name="connsiteY0" fmla="*/ 660680 h 2331900"/>
                <a:gd name="connsiteX1" fmla="*/ 1405745 w 2557370"/>
                <a:gd name="connsiteY1" fmla="*/ 0 h 2331900"/>
                <a:gd name="connsiteX2" fmla="*/ 2050283 w 2557370"/>
                <a:gd name="connsiteY2" fmla="*/ 0 h 2331900"/>
                <a:gd name="connsiteX3" fmla="*/ 2524695 w 2557370"/>
                <a:gd name="connsiteY3" fmla="*/ 440547 h 2331900"/>
                <a:gd name="connsiteX4" fmla="*/ 2473895 w 2557370"/>
                <a:gd name="connsiteY4" fmla="*/ 1925221 h 2331900"/>
                <a:gd name="connsiteX5" fmla="*/ 2067216 w 2557370"/>
                <a:gd name="connsiteY5" fmla="*/ 2331900 h 2331900"/>
                <a:gd name="connsiteX6" fmla="*/ 440546 w 2557370"/>
                <a:gd name="connsiteY6" fmla="*/ 2331900 h 2331900"/>
                <a:gd name="connsiteX7" fmla="*/ 33867 w 2557370"/>
                <a:gd name="connsiteY7" fmla="*/ 1925221 h 2331900"/>
                <a:gd name="connsiteX8" fmla="*/ 0 w 2557370"/>
                <a:gd name="connsiteY8" fmla="*/ 660680 h 2331900"/>
                <a:gd name="connsiteX0" fmla="*/ 0 w 2557370"/>
                <a:gd name="connsiteY0" fmla="*/ 660680 h 2331900"/>
                <a:gd name="connsiteX1" fmla="*/ 1321078 w 2557370"/>
                <a:gd name="connsiteY1" fmla="*/ 16933 h 2331900"/>
                <a:gd name="connsiteX2" fmla="*/ 2050283 w 2557370"/>
                <a:gd name="connsiteY2" fmla="*/ 0 h 2331900"/>
                <a:gd name="connsiteX3" fmla="*/ 2524695 w 2557370"/>
                <a:gd name="connsiteY3" fmla="*/ 440547 h 2331900"/>
                <a:gd name="connsiteX4" fmla="*/ 2473895 w 2557370"/>
                <a:gd name="connsiteY4" fmla="*/ 1925221 h 2331900"/>
                <a:gd name="connsiteX5" fmla="*/ 2067216 w 2557370"/>
                <a:gd name="connsiteY5" fmla="*/ 2331900 h 2331900"/>
                <a:gd name="connsiteX6" fmla="*/ 440546 w 2557370"/>
                <a:gd name="connsiteY6" fmla="*/ 2331900 h 2331900"/>
                <a:gd name="connsiteX7" fmla="*/ 33867 w 2557370"/>
                <a:gd name="connsiteY7" fmla="*/ 1925221 h 2331900"/>
                <a:gd name="connsiteX8" fmla="*/ 0 w 2557370"/>
                <a:gd name="connsiteY8" fmla="*/ 660680 h 2331900"/>
                <a:gd name="connsiteX0" fmla="*/ 0 w 2557370"/>
                <a:gd name="connsiteY0" fmla="*/ 702279 h 2373499"/>
                <a:gd name="connsiteX1" fmla="*/ 1321078 w 2557370"/>
                <a:gd name="connsiteY1" fmla="*/ 58532 h 2373499"/>
                <a:gd name="connsiteX2" fmla="*/ 2050283 w 2557370"/>
                <a:gd name="connsiteY2" fmla="*/ 41599 h 2373499"/>
                <a:gd name="connsiteX3" fmla="*/ 2524695 w 2557370"/>
                <a:gd name="connsiteY3" fmla="*/ 482146 h 2373499"/>
                <a:gd name="connsiteX4" fmla="*/ 2473895 w 2557370"/>
                <a:gd name="connsiteY4" fmla="*/ 1966820 h 2373499"/>
                <a:gd name="connsiteX5" fmla="*/ 2067216 w 2557370"/>
                <a:gd name="connsiteY5" fmla="*/ 2373499 h 2373499"/>
                <a:gd name="connsiteX6" fmla="*/ 440546 w 2557370"/>
                <a:gd name="connsiteY6" fmla="*/ 2373499 h 2373499"/>
                <a:gd name="connsiteX7" fmla="*/ 33867 w 2557370"/>
                <a:gd name="connsiteY7" fmla="*/ 1966820 h 2373499"/>
                <a:gd name="connsiteX8" fmla="*/ 0 w 2557370"/>
                <a:gd name="connsiteY8" fmla="*/ 702279 h 237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7370" h="2373499">
                  <a:moveTo>
                    <a:pt x="0" y="702279"/>
                  </a:moveTo>
                  <a:cubicBezTo>
                    <a:pt x="0" y="477676"/>
                    <a:pt x="1706076" y="1802666"/>
                    <a:pt x="1321078" y="58532"/>
                  </a:cubicBezTo>
                  <a:cubicBezTo>
                    <a:pt x="1564146" y="-65645"/>
                    <a:pt x="1807215" y="47243"/>
                    <a:pt x="2050283" y="41599"/>
                  </a:cubicBezTo>
                  <a:cubicBezTo>
                    <a:pt x="2003953" y="634266"/>
                    <a:pt x="2524695" y="257543"/>
                    <a:pt x="2524695" y="482146"/>
                  </a:cubicBezTo>
                  <a:cubicBezTo>
                    <a:pt x="2626294" y="999616"/>
                    <a:pt x="2456962" y="1466284"/>
                    <a:pt x="2473895" y="1966820"/>
                  </a:cubicBezTo>
                  <a:cubicBezTo>
                    <a:pt x="2473895" y="2191423"/>
                    <a:pt x="2291819" y="2373499"/>
                    <a:pt x="2067216" y="2373499"/>
                  </a:cubicBezTo>
                  <a:lnTo>
                    <a:pt x="440546" y="2373499"/>
                  </a:lnTo>
                  <a:cubicBezTo>
                    <a:pt x="215943" y="2373499"/>
                    <a:pt x="33867" y="2191423"/>
                    <a:pt x="33867" y="1966820"/>
                  </a:cubicBezTo>
                  <a:lnTo>
                    <a:pt x="0" y="702279"/>
                  </a:lnTo>
                  <a:close/>
                </a:path>
              </a:pathLst>
            </a:cu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62" name="圓角矩形 61">
              <a:extLst>
                <a:ext uri="{FF2B5EF4-FFF2-40B4-BE49-F238E27FC236}">
                  <a16:creationId xmlns:a16="http://schemas.microsoft.com/office/drawing/2014/main" id="{4E434899-89B4-0041-ABB0-8DEFEC8347EA}"/>
                </a:ext>
              </a:extLst>
            </p:cNvPr>
            <p:cNvSpPr/>
            <p:nvPr/>
          </p:nvSpPr>
          <p:spPr>
            <a:xfrm>
              <a:off x="7245123" y="2105483"/>
              <a:ext cx="4929944" cy="877005"/>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63" name="圓角矩形 62">
              <a:extLst>
                <a:ext uri="{FF2B5EF4-FFF2-40B4-BE49-F238E27FC236}">
                  <a16:creationId xmlns:a16="http://schemas.microsoft.com/office/drawing/2014/main" id="{53E336E9-1420-DE4D-B012-B9139B614A7D}"/>
                </a:ext>
              </a:extLst>
            </p:cNvPr>
            <p:cNvSpPr/>
            <p:nvPr/>
          </p:nvSpPr>
          <p:spPr>
            <a:xfrm>
              <a:off x="7245126" y="3832685"/>
              <a:ext cx="4929944" cy="877005"/>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grpSp>
      <p:grpSp>
        <p:nvGrpSpPr>
          <p:cNvPr id="6" name="群組 5">
            <a:extLst>
              <a:ext uri="{FF2B5EF4-FFF2-40B4-BE49-F238E27FC236}">
                <a16:creationId xmlns:a16="http://schemas.microsoft.com/office/drawing/2014/main" id="{C04112BA-4D2C-A04E-A6EF-A9A220D7607B}"/>
              </a:ext>
            </a:extLst>
          </p:cNvPr>
          <p:cNvGrpSpPr/>
          <p:nvPr/>
        </p:nvGrpSpPr>
        <p:grpSpPr>
          <a:xfrm>
            <a:off x="1320799" y="2472267"/>
            <a:ext cx="10875608" cy="3151091"/>
            <a:chOff x="1320799" y="2472267"/>
            <a:chExt cx="10875608" cy="3151091"/>
          </a:xfrm>
        </p:grpSpPr>
        <p:sp>
          <p:nvSpPr>
            <p:cNvPr id="58" name="圓角矩形 57">
              <a:extLst>
                <a:ext uri="{FF2B5EF4-FFF2-40B4-BE49-F238E27FC236}">
                  <a16:creationId xmlns:a16="http://schemas.microsoft.com/office/drawing/2014/main" id="{98C27D31-E4E1-A847-9BB2-D3C3CA4BAB1C}"/>
                </a:ext>
              </a:extLst>
            </p:cNvPr>
            <p:cNvSpPr/>
            <p:nvPr/>
          </p:nvSpPr>
          <p:spPr>
            <a:xfrm>
              <a:off x="1320799" y="2472267"/>
              <a:ext cx="4385734" cy="1371600"/>
            </a:xfrm>
            <a:custGeom>
              <a:avLst/>
              <a:gdLst>
                <a:gd name="connsiteX0" fmla="*/ 0 w 4385734"/>
                <a:gd name="connsiteY0" fmla="*/ 228605 h 1371600"/>
                <a:gd name="connsiteX1" fmla="*/ 228605 w 4385734"/>
                <a:gd name="connsiteY1" fmla="*/ 0 h 1371600"/>
                <a:gd name="connsiteX2" fmla="*/ 4157129 w 4385734"/>
                <a:gd name="connsiteY2" fmla="*/ 0 h 1371600"/>
                <a:gd name="connsiteX3" fmla="*/ 4385734 w 4385734"/>
                <a:gd name="connsiteY3" fmla="*/ 228605 h 1371600"/>
                <a:gd name="connsiteX4" fmla="*/ 4385734 w 4385734"/>
                <a:gd name="connsiteY4" fmla="*/ 1142995 h 1371600"/>
                <a:gd name="connsiteX5" fmla="*/ 4157129 w 4385734"/>
                <a:gd name="connsiteY5" fmla="*/ 1371600 h 1371600"/>
                <a:gd name="connsiteX6" fmla="*/ 228605 w 4385734"/>
                <a:gd name="connsiteY6" fmla="*/ 1371600 h 1371600"/>
                <a:gd name="connsiteX7" fmla="*/ 0 w 4385734"/>
                <a:gd name="connsiteY7" fmla="*/ 1142995 h 1371600"/>
                <a:gd name="connsiteX8" fmla="*/ 0 w 4385734"/>
                <a:gd name="connsiteY8" fmla="*/ 228605 h 1371600"/>
                <a:gd name="connsiteX0" fmla="*/ 0 w 4385734"/>
                <a:gd name="connsiteY0" fmla="*/ 228605 h 1371600"/>
                <a:gd name="connsiteX1" fmla="*/ 228605 w 4385734"/>
                <a:gd name="connsiteY1" fmla="*/ 0 h 1371600"/>
                <a:gd name="connsiteX2" fmla="*/ 4157129 w 4385734"/>
                <a:gd name="connsiteY2" fmla="*/ 0 h 1371600"/>
                <a:gd name="connsiteX3" fmla="*/ 4385734 w 4385734"/>
                <a:gd name="connsiteY3" fmla="*/ 228605 h 1371600"/>
                <a:gd name="connsiteX4" fmla="*/ 2590801 w 4385734"/>
                <a:gd name="connsiteY4" fmla="*/ 567262 h 1371600"/>
                <a:gd name="connsiteX5" fmla="*/ 4157129 w 4385734"/>
                <a:gd name="connsiteY5" fmla="*/ 1371600 h 1371600"/>
                <a:gd name="connsiteX6" fmla="*/ 228605 w 4385734"/>
                <a:gd name="connsiteY6" fmla="*/ 1371600 h 1371600"/>
                <a:gd name="connsiteX7" fmla="*/ 0 w 4385734"/>
                <a:gd name="connsiteY7" fmla="*/ 1142995 h 1371600"/>
                <a:gd name="connsiteX8" fmla="*/ 0 w 4385734"/>
                <a:gd name="connsiteY8" fmla="*/ 228605 h 1371600"/>
                <a:gd name="connsiteX0" fmla="*/ 0 w 4385734"/>
                <a:gd name="connsiteY0" fmla="*/ 228605 h 1371600"/>
                <a:gd name="connsiteX1" fmla="*/ 228605 w 4385734"/>
                <a:gd name="connsiteY1" fmla="*/ 0 h 1371600"/>
                <a:gd name="connsiteX2" fmla="*/ 4157129 w 4385734"/>
                <a:gd name="connsiteY2" fmla="*/ 0 h 1371600"/>
                <a:gd name="connsiteX3" fmla="*/ 4385734 w 4385734"/>
                <a:gd name="connsiteY3" fmla="*/ 228605 h 1371600"/>
                <a:gd name="connsiteX4" fmla="*/ 2590801 w 4385734"/>
                <a:gd name="connsiteY4" fmla="*/ 567262 h 1371600"/>
                <a:gd name="connsiteX5" fmla="*/ 2582329 w 4385734"/>
                <a:gd name="connsiteY5" fmla="*/ 1371600 h 1371600"/>
                <a:gd name="connsiteX6" fmla="*/ 228605 w 4385734"/>
                <a:gd name="connsiteY6" fmla="*/ 1371600 h 1371600"/>
                <a:gd name="connsiteX7" fmla="*/ 0 w 4385734"/>
                <a:gd name="connsiteY7" fmla="*/ 1142995 h 1371600"/>
                <a:gd name="connsiteX8" fmla="*/ 0 w 4385734"/>
                <a:gd name="connsiteY8" fmla="*/ 228605 h 1371600"/>
                <a:gd name="connsiteX0" fmla="*/ 0 w 4385734"/>
                <a:gd name="connsiteY0" fmla="*/ 228605 h 1371600"/>
                <a:gd name="connsiteX1" fmla="*/ 228605 w 4385734"/>
                <a:gd name="connsiteY1" fmla="*/ 0 h 1371600"/>
                <a:gd name="connsiteX2" fmla="*/ 4157129 w 4385734"/>
                <a:gd name="connsiteY2" fmla="*/ 0 h 1371600"/>
                <a:gd name="connsiteX3" fmla="*/ 4385734 w 4385734"/>
                <a:gd name="connsiteY3" fmla="*/ 228605 h 1371600"/>
                <a:gd name="connsiteX4" fmla="*/ 2590801 w 4385734"/>
                <a:gd name="connsiteY4" fmla="*/ 567262 h 1371600"/>
                <a:gd name="connsiteX5" fmla="*/ 2480729 w 4385734"/>
                <a:gd name="connsiteY5" fmla="*/ 1371600 h 1371600"/>
                <a:gd name="connsiteX6" fmla="*/ 228605 w 4385734"/>
                <a:gd name="connsiteY6" fmla="*/ 1371600 h 1371600"/>
                <a:gd name="connsiteX7" fmla="*/ 0 w 4385734"/>
                <a:gd name="connsiteY7" fmla="*/ 1142995 h 1371600"/>
                <a:gd name="connsiteX8" fmla="*/ 0 w 4385734"/>
                <a:gd name="connsiteY8" fmla="*/ 228605 h 1371600"/>
                <a:gd name="connsiteX0" fmla="*/ 0 w 4385734"/>
                <a:gd name="connsiteY0" fmla="*/ 228605 h 1371600"/>
                <a:gd name="connsiteX1" fmla="*/ 228605 w 4385734"/>
                <a:gd name="connsiteY1" fmla="*/ 0 h 1371600"/>
                <a:gd name="connsiteX2" fmla="*/ 4157129 w 4385734"/>
                <a:gd name="connsiteY2" fmla="*/ 0 h 1371600"/>
                <a:gd name="connsiteX3" fmla="*/ 4385734 w 4385734"/>
                <a:gd name="connsiteY3" fmla="*/ 228605 h 1371600"/>
                <a:gd name="connsiteX4" fmla="*/ 2523068 w 4385734"/>
                <a:gd name="connsiteY4" fmla="*/ 601128 h 1371600"/>
                <a:gd name="connsiteX5" fmla="*/ 2480729 w 4385734"/>
                <a:gd name="connsiteY5" fmla="*/ 1371600 h 1371600"/>
                <a:gd name="connsiteX6" fmla="*/ 228605 w 4385734"/>
                <a:gd name="connsiteY6" fmla="*/ 1371600 h 1371600"/>
                <a:gd name="connsiteX7" fmla="*/ 0 w 4385734"/>
                <a:gd name="connsiteY7" fmla="*/ 1142995 h 1371600"/>
                <a:gd name="connsiteX8" fmla="*/ 0 w 4385734"/>
                <a:gd name="connsiteY8" fmla="*/ 22860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5734" h="1371600">
                  <a:moveTo>
                    <a:pt x="0" y="228605"/>
                  </a:moveTo>
                  <a:cubicBezTo>
                    <a:pt x="0" y="102350"/>
                    <a:pt x="102350" y="0"/>
                    <a:pt x="228605" y="0"/>
                  </a:cubicBezTo>
                  <a:lnTo>
                    <a:pt x="4157129" y="0"/>
                  </a:lnTo>
                  <a:cubicBezTo>
                    <a:pt x="4283384" y="0"/>
                    <a:pt x="4385734" y="102350"/>
                    <a:pt x="4385734" y="228605"/>
                  </a:cubicBezTo>
                  <a:cubicBezTo>
                    <a:pt x="4385734" y="533402"/>
                    <a:pt x="2523068" y="296331"/>
                    <a:pt x="2523068" y="601128"/>
                  </a:cubicBezTo>
                  <a:cubicBezTo>
                    <a:pt x="2523068" y="727383"/>
                    <a:pt x="2606984" y="1371600"/>
                    <a:pt x="2480729" y="1371600"/>
                  </a:cubicBezTo>
                  <a:lnTo>
                    <a:pt x="228605" y="1371600"/>
                  </a:lnTo>
                  <a:cubicBezTo>
                    <a:pt x="102350" y="1371600"/>
                    <a:pt x="0" y="1269250"/>
                    <a:pt x="0" y="1142995"/>
                  </a:cubicBezTo>
                  <a:lnTo>
                    <a:pt x="0" y="228605"/>
                  </a:lnTo>
                  <a:close/>
                </a:path>
              </a:pathLst>
            </a:custGeom>
            <a:noFill/>
            <a:ln w="76200">
              <a:solidFill>
                <a:srgbClr val="942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64" name="圓角矩形 63">
              <a:extLst>
                <a:ext uri="{FF2B5EF4-FFF2-40B4-BE49-F238E27FC236}">
                  <a16:creationId xmlns:a16="http://schemas.microsoft.com/office/drawing/2014/main" id="{5C72CB03-C797-944F-AE03-B38D6579D647}"/>
                </a:ext>
              </a:extLst>
            </p:cNvPr>
            <p:cNvSpPr/>
            <p:nvPr/>
          </p:nvSpPr>
          <p:spPr>
            <a:xfrm>
              <a:off x="7266463" y="4746353"/>
              <a:ext cx="4929944" cy="877005"/>
            </a:xfrm>
            <a:prstGeom prst="roundRect">
              <a:avLst/>
            </a:prstGeom>
            <a:noFill/>
            <a:ln w="76200">
              <a:solidFill>
                <a:srgbClr val="942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grpSp>
      <p:grpSp>
        <p:nvGrpSpPr>
          <p:cNvPr id="8" name="群組 7"/>
          <p:cNvGrpSpPr/>
          <p:nvPr/>
        </p:nvGrpSpPr>
        <p:grpSpPr>
          <a:xfrm>
            <a:off x="1259891" y="1535896"/>
            <a:ext cx="10915185" cy="4951508"/>
            <a:chOff x="1259891" y="1535896"/>
            <a:chExt cx="10915185" cy="4951508"/>
          </a:xfrm>
        </p:grpSpPr>
        <p:sp>
          <p:nvSpPr>
            <p:cNvPr id="59" name="圓角矩形 58">
              <a:extLst>
                <a:ext uri="{FF2B5EF4-FFF2-40B4-BE49-F238E27FC236}">
                  <a16:creationId xmlns:a16="http://schemas.microsoft.com/office/drawing/2014/main" id="{4EE7C1E7-6BE0-0847-A854-A2550E04542B}"/>
                </a:ext>
              </a:extLst>
            </p:cNvPr>
            <p:cNvSpPr/>
            <p:nvPr/>
          </p:nvSpPr>
          <p:spPr>
            <a:xfrm>
              <a:off x="1259891" y="1535896"/>
              <a:ext cx="4485459" cy="3988709"/>
            </a:xfrm>
            <a:custGeom>
              <a:avLst/>
              <a:gdLst>
                <a:gd name="connsiteX0" fmla="*/ 0 w 1896096"/>
                <a:gd name="connsiteY0" fmla="*/ 316022 h 3387868"/>
                <a:gd name="connsiteX1" fmla="*/ 316022 w 1896096"/>
                <a:gd name="connsiteY1" fmla="*/ 0 h 3387868"/>
                <a:gd name="connsiteX2" fmla="*/ 1580074 w 1896096"/>
                <a:gd name="connsiteY2" fmla="*/ 0 h 3387868"/>
                <a:gd name="connsiteX3" fmla="*/ 1896096 w 1896096"/>
                <a:gd name="connsiteY3" fmla="*/ 316022 h 3387868"/>
                <a:gd name="connsiteX4" fmla="*/ 1896096 w 1896096"/>
                <a:gd name="connsiteY4" fmla="*/ 3071846 h 3387868"/>
                <a:gd name="connsiteX5" fmla="*/ 1580074 w 1896096"/>
                <a:gd name="connsiteY5" fmla="*/ 3387868 h 3387868"/>
                <a:gd name="connsiteX6" fmla="*/ 316022 w 1896096"/>
                <a:gd name="connsiteY6" fmla="*/ 3387868 h 3387868"/>
                <a:gd name="connsiteX7" fmla="*/ 0 w 1896096"/>
                <a:gd name="connsiteY7" fmla="*/ 3071846 h 3387868"/>
                <a:gd name="connsiteX8" fmla="*/ 0 w 1896096"/>
                <a:gd name="connsiteY8" fmla="*/ 316022 h 3387868"/>
                <a:gd name="connsiteX0" fmla="*/ 2573867 w 4469963"/>
                <a:gd name="connsiteY0" fmla="*/ 316022 h 3387868"/>
                <a:gd name="connsiteX1" fmla="*/ 2889889 w 4469963"/>
                <a:gd name="connsiteY1" fmla="*/ 0 h 3387868"/>
                <a:gd name="connsiteX2" fmla="*/ 4153941 w 4469963"/>
                <a:gd name="connsiteY2" fmla="*/ 0 h 3387868"/>
                <a:gd name="connsiteX3" fmla="*/ 4469963 w 4469963"/>
                <a:gd name="connsiteY3" fmla="*/ 316022 h 3387868"/>
                <a:gd name="connsiteX4" fmla="*/ 4469963 w 4469963"/>
                <a:gd name="connsiteY4" fmla="*/ 3071846 h 3387868"/>
                <a:gd name="connsiteX5" fmla="*/ 4153941 w 4469963"/>
                <a:gd name="connsiteY5" fmla="*/ 3387868 h 3387868"/>
                <a:gd name="connsiteX6" fmla="*/ 2889889 w 4469963"/>
                <a:gd name="connsiteY6" fmla="*/ 3387868 h 3387868"/>
                <a:gd name="connsiteX7" fmla="*/ 0 w 4469963"/>
                <a:gd name="connsiteY7" fmla="*/ 2970246 h 3387868"/>
                <a:gd name="connsiteX8" fmla="*/ 2573867 w 4469963"/>
                <a:gd name="connsiteY8" fmla="*/ 316022 h 3387868"/>
                <a:gd name="connsiteX0" fmla="*/ 2704192 w 4600288"/>
                <a:gd name="connsiteY0" fmla="*/ 316022 h 3387868"/>
                <a:gd name="connsiteX1" fmla="*/ 3020214 w 4600288"/>
                <a:gd name="connsiteY1" fmla="*/ 0 h 3387868"/>
                <a:gd name="connsiteX2" fmla="*/ 4284266 w 4600288"/>
                <a:gd name="connsiteY2" fmla="*/ 0 h 3387868"/>
                <a:gd name="connsiteX3" fmla="*/ 4600288 w 4600288"/>
                <a:gd name="connsiteY3" fmla="*/ 316022 h 3387868"/>
                <a:gd name="connsiteX4" fmla="*/ 4600288 w 4600288"/>
                <a:gd name="connsiteY4" fmla="*/ 3071846 h 3387868"/>
                <a:gd name="connsiteX5" fmla="*/ 4284266 w 4600288"/>
                <a:gd name="connsiteY5" fmla="*/ 3387868 h 3387868"/>
                <a:gd name="connsiteX6" fmla="*/ 3020214 w 4600288"/>
                <a:gd name="connsiteY6" fmla="*/ 3387868 h 3387868"/>
                <a:gd name="connsiteX7" fmla="*/ 130325 w 4600288"/>
                <a:gd name="connsiteY7" fmla="*/ 2970246 h 3387868"/>
                <a:gd name="connsiteX8" fmla="*/ 2704192 w 4600288"/>
                <a:gd name="connsiteY8" fmla="*/ 316022 h 3387868"/>
                <a:gd name="connsiteX0" fmla="*/ 2786137 w 4597566"/>
                <a:gd name="connsiteY0" fmla="*/ 2297222 h 3387868"/>
                <a:gd name="connsiteX1" fmla="*/ 3017492 w 4597566"/>
                <a:gd name="connsiteY1" fmla="*/ 0 h 3387868"/>
                <a:gd name="connsiteX2" fmla="*/ 4281544 w 4597566"/>
                <a:gd name="connsiteY2" fmla="*/ 0 h 3387868"/>
                <a:gd name="connsiteX3" fmla="*/ 4597566 w 4597566"/>
                <a:gd name="connsiteY3" fmla="*/ 316022 h 3387868"/>
                <a:gd name="connsiteX4" fmla="*/ 4597566 w 4597566"/>
                <a:gd name="connsiteY4" fmla="*/ 3071846 h 3387868"/>
                <a:gd name="connsiteX5" fmla="*/ 4281544 w 4597566"/>
                <a:gd name="connsiteY5" fmla="*/ 3387868 h 3387868"/>
                <a:gd name="connsiteX6" fmla="*/ 3017492 w 4597566"/>
                <a:gd name="connsiteY6" fmla="*/ 3387868 h 3387868"/>
                <a:gd name="connsiteX7" fmla="*/ 127603 w 4597566"/>
                <a:gd name="connsiteY7" fmla="*/ 2970246 h 3387868"/>
                <a:gd name="connsiteX8" fmla="*/ 2786137 w 4597566"/>
                <a:gd name="connsiteY8" fmla="*/ 2297222 h 3387868"/>
                <a:gd name="connsiteX0" fmla="*/ 2818945 w 4596508"/>
                <a:gd name="connsiteY0" fmla="*/ 2432689 h 3387868"/>
                <a:gd name="connsiteX1" fmla="*/ 3016434 w 4596508"/>
                <a:gd name="connsiteY1" fmla="*/ 0 h 3387868"/>
                <a:gd name="connsiteX2" fmla="*/ 4280486 w 4596508"/>
                <a:gd name="connsiteY2" fmla="*/ 0 h 3387868"/>
                <a:gd name="connsiteX3" fmla="*/ 4596508 w 4596508"/>
                <a:gd name="connsiteY3" fmla="*/ 316022 h 3387868"/>
                <a:gd name="connsiteX4" fmla="*/ 4596508 w 4596508"/>
                <a:gd name="connsiteY4" fmla="*/ 3071846 h 3387868"/>
                <a:gd name="connsiteX5" fmla="*/ 4280486 w 4596508"/>
                <a:gd name="connsiteY5" fmla="*/ 3387868 h 3387868"/>
                <a:gd name="connsiteX6" fmla="*/ 3016434 w 4596508"/>
                <a:gd name="connsiteY6" fmla="*/ 3387868 h 3387868"/>
                <a:gd name="connsiteX7" fmla="*/ 126545 w 4596508"/>
                <a:gd name="connsiteY7" fmla="*/ 2970246 h 3387868"/>
                <a:gd name="connsiteX8" fmla="*/ 2818945 w 4596508"/>
                <a:gd name="connsiteY8" fmla="*/ 2432689 h 3387868"/>
                <a:gd name="connsiteX0" fmla="*/ 2786136 w 4597565"/>
                <a:gd name="connsiteY0" fmla="*/ 2314156 h 3387868"/>
                <a:gd name="connsiteX1" fmla="*/ 3017491 w 4597565"/>
                <a:gd name="connsiteY1" fmla="*/ 0 h 3387868"/>
                <a:gd name="connsiteX2" fmla="*/ 4281543 w 4597565"/>
                <a:gd name="connsiteY2" fmla="*/ 0 h 3387868"/>
                <a:gd name="connsiteX3" fmla="*/ 4597565 w 4597565"/>
                <a:gd name="connsiteY3" fmla="*/ 316022 h 3387868"/>
                <a:gd name="connsiteX4" fmla="*/ 4597565 w 4597565"/>
                <a:gd name="connsiteY4" fmla="*/ 3071846 h 3387868"/>
                <a:gd name="connsiteX5" fmla="*/ 4281543 w 4597565"/>
                <a:gd name="connsiteY5" fmla="*/ 3387868 h 3387868"/>
                <a:gd name="connsiteX6" fmla="*/ 3017491 w 4597565"/>
                <a:gd name="connsiteY6" fmla="*/ 3387868 h 3387868"/>
                <a:gd name="connsiteX7" fmla="*/ 127602 w 4597565"/>
                <a:gd name="connsiteY7" fmla="*/ 2970246 h 3387868"/>
                <a:gd name="connsiteX8" fmla="*/ 2786136 w 4597565"/>
                <a:gd name="connsiteY8" fmla="*/ 2314156 h 3387868"/>
                <a:gd name="connsiteX0" fmla="*/ 2868191 w 4679620"/>
                <a:gd name="connsiteY0" fmla="*/ 2314156 h 3387868"/>
                <a:gd name="connsiteX1" fmla="*/ 3099546 w 4679620"/>
                <a:gd name="connsiteY1" fmla="*/ 0 h 3387868"/>
                <a:gd name="connsiteX2" fmla="*/ 4363598 w 4679620"/>
                <a:gd name="connsiteY2" fmla="*/ 0 h 3387868"/>
                <a:gd name="connsiteX3" fmla="*/ 4679620 w 4679620"/>
                <a:gd name="connsiteY3" fmla="*/ 316022 h 3387868"/>
                <a:gd name="connsiteX4" fmla="*/ 4679620 w 4679620"/>
                <a:gd name="connsiteY4" fmla="*/ 3071846 h 3387868"/>
                <a:gd name="connsiteX5" fmla="*/ 4363598 w 4679620"/>
                <a:gd name="connsiteY5" fmla="*/ 3387868 h 3387868"/>
                <a:gd name="connsiteX6" fmla="*/ 3099546 w 4679620"/>
                <a:gd name="connsiteY6" fmla="*/ 3387868 h 3387868"/>
                <a:gd name="connsiteX7" fmla="*/ 124990 w 4679620"/>
                <a:gd name="connsiteY7" fmla="*/ 2733179 h 3387868"/>
                <a:gd name="connsiteX8" fmla="*/ 2868191 w 4679620"/>
                <a:gd name="connsiteY8" fmla="*/ 2314156 h 3387868"/>
                <a:gd name="connsiteX0" fmla="*/ 2868191 w 4679620"/>
                <a:gd name="connsiteY0" fmla="*/ 2314156 h 4099068"/>
                <a:gd name="connsiteX1" fmla="*/ 3099546 w 4679620"/>
                <a:gd name="connsiteY1" fmla="*/ 0 h 4099068"/>
                <a:gd name="connsiteX2" fmla="*/ 4363598 w 4679620"/>
                <a:gd name="connsiteY2" fmla="*/ 0 h 4099068"/>
                <a:gd name="connsiteX3" fmla="*/ 4679620 w 4679620"/>
                <a:gd name="connsiteY3" fmla="*/ 316022 h 4099068"/>
                <a:gd name="connsiteX4" fmla="*/ 4679620 w 4679620"/>
                <a:gd name="connsiteY4" fmla="*/ 3071846 h 4099068"/>
                <a:gd name="connsiteX5" fmla="*/ 4363598 w 4679620"/>
                <a:gd name="connsiteY5" fmla="*/ 3387868 h 4099068"/>
                <a:gd name="connsiteX6" fmla="*/ 441013 w 4679620"/>
                <a:gd name="connsiteY6" fmla="*/ 4099068 h 4099068"/>
                <a:gd name="connsiteX7" fmla="*/ 124990 w 4679620"/>
                <a:gd name="connsiteY7" fmla="*/ 2733179 h 4099068"/>
                <a:gd name="connsiteX8" fmla="*/ 2868191 w 4679620"/>
                <a:gd name="connsiteY8" fmla="*/ 2314156 h 4099068"/>
                <a:gd name="connsiteX0" fmla="*/ 2868191 w 4679620"/>
                <a:gd name="connsiteY0" fmla="*/ 2314156 h 4099068"/>
                <a:gd name="connsiteX1" fmla="*/ 3099546 w 4679620"/>
                <a:gd name="connsiteY1" fmla="*/ 0 h 4099068"/>
                <a:gd name="connsiteX2" fmla="*/ 4363598 w 4679620"/>
                <a:gd name="connsiteY2" fmla="*/ 0 h 4099068"/>
                <a:gd name="connsiteX3" fmla="*/ 4679620 w 4679620"/>
                <a:gd name="connsiteY3" fmla="*/ 316022 h 4099068"/>
                <a:gd name="connsiteX4" fmla="*/ 4679620 w 4679620"/>
                <a:gd name="connsiteY4" fmla="*/ 3071846 h 4099068"/>
                <a:gd name="connsiteX5" fmla="*/ 4363598 w 4679620"/>
                <a:gd name="connsiteY5" fmla="*/ 3387868 h 4099068"/>
                <a:gd name="connsiteX6" fmla="*/ 441013 w 4679620"/>
                <a:gd name="connsiteY6" fmla="*/ 4099068 h 4099068"/>
                <a:gd name="connsiteX7" fmla="*/ 124990 w 4679620"/>
                <a:gd name="connsiteY7" fmla="*/ 2733179 h 4099068"/>
                <a:gd name="connsiteX8" fmla="*/ 2868191 w 4679620"/>
                <a:gd name="connsiteY8" fmla="*/ 2314156 h 4099068"/>
                <a:gd name="connsiteX0" fmla="*/ 2868191 w 4679620"/>
                <a:gd name="connsiteY0" fmla="*/ 2314156 h 4099068"/>
                <a:gd name="connsiteX1" fmla="*/ 3099546 w 4679620"/>
                <a:gd name="connsiteY1" fmla="*/ 0 h 4099068"/>
                <a:gd name="connsiteX2" fmla="*/ 4363598 w 4679620"/>
                <a:gd name="connsiteY2" fmla="*/ 0 h 4099068"/>
                <a:gd name="connsiteX3" fmla="*/ 4679620 w 4679620"/>
                <a:gd name="connsiteY3" fmla="*/ 316022 h 4099068"/>
                <a:gd name="connsiteX4" fmla="*/ 4679620 w 4679620"/>
                <a:gd name="connsiteY4" fmla="*/ 3071846 h 4099068"/>
                <a:gd name="connsiteX5" fmla="*/ 3279865 w 4679620"/>
                <a:gd name="connsiteY5" fmla="*/ 3675735 h 4099068"/>
                <a:gd name="connsiteX6" fmla="*/ 441013 w 4679620"/>
                <a:gd name="connsiteY6" fmla="*/ 4099068 h 4099068"/>
                <a:gd name="connsiteX7" fmla="*/ 124990 w 4679620"/>
                <a:gd name="connsiteY7" fmla="*/ 2733179 h 4099068"/>
                <a:gd name="connsiteX8" fmla="*/ 2868191 w 4679620"/>
                <a:gd name="connsiteY8" fmla="*/ 2314156 h 4099068"/>
                <a:gd name="connsiteX0" fmla="*/ 2868191 w 4679620"/>
                <a:gd name="connsiteY0" fmla="*/ 2314156 h 4099068"/>
                <a:gd name="connsiteX1" fmla="*/ 3099546 w 4679620"/>
                <a:gd name="connsiteY1" fmla="*/ 0 h 4099068"/>
                <a:gd name="connsiteX2" fmla="*/ 4363598 w 4679620"/>
                <a:gd name="connsiteY2" fmla="*/ 0 h 4099068"/>
                <a:gd name="connsiteX3" fmla="*/ 4679620 w 4679620"/>
                <a:gd name="connsiteY3" fmla="*/ 316022 h 4099068"/>
                <a:gd name="connsiteX4" fmla="*/ 4679620 w 4679620"/>
                <a:gd name="connsiteY4" fmla="*/ 3071846 h 4099068"/>
                <a:gd name="connsiteX5" fmla="*/ 3279865 w 4679620"/>
                <a:gd name="connsiteY5" fmla="*/ 3675735 h 4099068"/>
                <a:gd name="connsiteX6" fmla="*/ 441013 w 4679620"/>
                <a:gd name="connsiteY6" fmla="*/ 4099068 h 4099068"/>
                <a:gd name="connsiteX7" fmla="*/ 124990 w 4679620"/>
                <a:gd name="connsiteY7" fmla="*/ 2733179 h 4099068"/>
                <a:gd name="connsiteX8" fmla="*/ 2868191 w 4679620"/>
                <a:gd name="connsiteY8" fmla="*/ 2314156 h 4099068"/>
                <a:gd name="connsiteX0" fmla="*/ 2868191 w 4679620"/>
                <a:gd name="connsiteY0" fmla="*/ 2314156 h 4099068"/>
                <a:gd name="connsiteX1" fmla="*/ 3099546 w 4679620"/>
                <a:gd name="connsiteY1" fmla="*/ 0 h 4099068"/>
                <a:gd name="connsiteX2" fmla="*/ 4363598 w 4679620"/>
                <a:gd name="connsiteY2" fmla="*/ 0 h 4099068"/>
                <a:gd name="connsiteX3" fmla="*/ 4679620 w 4679620"/>
                <a:gd name="connsiteY3" fmla="*/ 316022 h 4099068"/>
                <a:gd name="connsiteX4" fmla="*/ 4679620 w 4679620"/>
                <a:gd name="connsiteY4" fmla="*/ 3071846 h 4099068"/>
                <a:gd name="connsiteX5" fmla="*/ 3279865 w 4679620"/>
                <a:gd name="connsiteY5" fmla="*/ 3675735 h 4099068"/>
                <a:gd name="connsiteX6" fmla="*/ 441013 w 4679620"/>
                <a:gd name="connsiteY6" fmla="*/ 4099068 h 4099068"/>
                <a:gd name="connsiteX7" fmla="*/ 124990 w 4679620"/>
                <a:gd name="connsiteY7" fmla="*/ 2733179 h 4099068"/>
                <a:gd name="connsiteX8" fmla="*/ 2868191 w 4679620"/>
                <a:gd name="connsiteY8" fmla="*/ 2314156 h 4099068"/>
                <a:gd name="connsiteX0" fmla="*/ 2868191 w 4679620"/>
                <a:gd name="connsiteY0" fmla="*/ 2314156 h 4099068"/>
                <a:gd name="connsiteX1" fmla="*/ 3099546 w 4679620"/>
                <a:gd name="connsiteY1" fmla="*/ 0 h 4099068"/>
                <a:gd name="connsiteX2" fmla="*/ 4363598 w 4679620"/>
                <a:gd name="connsiteY2" fmla="*/ 0 h 4099068"/>
                <a:gd name="connsiteX3" fmla="*/ 4679620 w 4679620"/>
                <a:gd name="connsiteY3" fmla="*/ 316022 h 4099068"/>
                <a:gd name="connsiteX4" fmla="*/ 4679620 w 4679620"/>
                <a:gd name="connsiteY4" fmla="*/ 3071846 h 4099068"/>
                <a:gd name="connsiteX5" fmla="*/ 2670265 w 4679620"/>
                <a:gd name="connsiteY5" fmla="*/ 3015335 h 4099068"/>
                <a:gd name="connsiteX6" fmla="*/ 441013 w 4679620"/>
                <a:gd name="connsiteY6" fmla="*/ 4099068 h 4099068"/>
                <a:gd name="connsiteX7" fmla="*/ 124990 w 4679620"/>
                <a:gd name="connsiteY7" fmla="*/ 2733179 h 4099068"/>
                <a:gd name="connsiteX8" fmla="*/ 2868191 w 4679620"/>
                <a:gd name="connsiteY8" fmla="*/ 2314156 h 4099068"/>
                <a:gd name="connsiteX0" fmla="*/ 2868191 w 4696553"/>
                <a:gd name="connsiteY0" fmla="*/ 2314156 h 4099068"/>
                <a:gd name="connsiteX1" fmla="*/ 3099546 w 4696553"/>
                <a:gd name="connsiteY1" fmla="*/ 0 h 4099068"/>
                <a:gd name="connsiteX2" fmla="*/ 4363598 w 4696553"/>
                <a:gd name="connsiteY2" fmla="*/ 0 h 4099068"/>
                <a:gd name="connsiteX3" fmla="*/ 4679620 w 4696553"/>
                <a:gd name="connsiteY3" fmla="*/ 316022 h 4099068"/>
                <a:gd name="connsiteX4" fmla="*/ 4696553 w 4696553"/>
                <a:gd name="connsiteY4" fmla="*/ 2902513 h 4099068"/>
                <a:gd name="connsiteX5" fmla="*/ 2670265 w 4696553"/>
                <a:gd name="connsiteY5" fmla="*/ 3015335 h 4099068"/>
                <a:gd name="connsiteX6" fmla="*/ 441013 w 4696553"/>
                <a:gd name="connsiteY6" fmla="*/ 4099068 h 4099068"/>
                <a:gd name="connsiteX7" fmla="*/ 124990 w 4696553"/>
                <a:gd name="connsiteY7" fmla="*/ 2733179 h 4099068"/>
                <a:gd name="connsiteX8" fmla="*/ 2868191 w 4696553"/>
                <a:gd name="connsiteY8" fmla="*/ 2314156 h 4099068"/>
                <a:gd name="connsiteX0" fmla="*/ 2868191 w 4696553"/>
                <a:gd name="connsiteY0" fmla="*/ 2314156 h 4099068"/>
                <a:gd name="connsiteX1" fmla="*/ 3099546 w 4696553"/>
                <a:gd name="connsiteY1" fmla="*/ 0 h 4099068"/>
                <a:gd name="connsiteX2" fmla="*/ 4363598 w 4696553"/>
                <a:gd name="connsiteY2" fmla="*/ 0 h 4099068"/>
                <a:gd name="connsiteX3" fmla="*/ 4679620 w 4696553"/>
                <a:gd name="connsiteY3" fmla="*/ 316022 h 4099068"/>
                <a:gd name="connsiteX4" fmla="*/ 4696553 w 4696553"/>
                <a:gd name="connsiteY4" fmla="*/ 2902513 h 4099068"/>
                <a:gd name="connsiteX5" fmla="*/ 1518798 w 4696553"/>
                <a:gd name="connsiteY5" fmla="*/ 3066135 h 4099068"/>
                <a:gd name="connsiteX6" fmla="*/ 441013 w 4696553"/>
                <a:gd name="connsiteY6" fmla="*/ 4099068 h 4099068"/>
                <a:gd name="connsiteX7" fmla="*/ 124990 w 4696553"/>
                <a:gd name="connsiteY7" fmla="*/ 2733179 h 4099068"/>
                <a:gd name="connsiteX8" fmla="*/ 2868191 w 4696553"/>
                <a:gd name="connsiteY8" fmla="*/ 2314156 h 4099068"/>
                <a:gd name="connsiteX0" fmla="*/ 2868191 w 4696553"/>
                <a:gd name="connsiteY0" fmla="*/ 2314156 h 4099068"/>
                <a:gd name="connsiteX1" fmla="*/ 3099546 w 4696553"/>
                <a:gd name="connsiteY1" fmla="*/ 0 h 4099068"/>
                <a:gd name="connsiteX2" fmla="*/ 4363598 w 4696553"/>
                <a:gd name="connsiteY2" fmla="*/ 0 h 4099068"/>
                <a:gd name="connsiteX3" fmla="*/ 4679620 w 4696553"/>
                <a:gd name="connsiteY3" fmla="*/ 316022 h 4099068"/>
                <a:gd name="connsiteX4" fmla="*/ 4696553 w 4696553"/>
                <a:gd name="connsiteY4" fmla="*/ 2902513 h 4099068"/>
                <a:gd name="connsiteX5" fmla="*/ 1298665 w 4696553"/>
                <a:gd name="connsiteY5" fmla="*/ 3032268 h 4099068"/>
                <a:gd name="connsiteX6" fmla="*/ 441013 w 4696553"/>
                <a:gd name="connsiteY6" fmla="*/ 4099068 h 4099068"/>
                <a:gd name="connsiteX7" fmla="*/ 124990 w 4696553"/>
                <a:gd name="connsiteY7" fmla="*/ 2733179 h 4099068"/>
                <a:gd name="connsiteX8" fmla="*/ 2868191 w 4696553"/>
                <a:gd name="connsiteY8" fmla="*/ 2314156 h 4099068"/>
                <a:gd name="connsiteX0" fmla="*/ 2868191 w 4696553"/>
                <a:gd name="connsiteY0" fmla="*/ 2314156 h 4099068"/>
                <a:gd name="connsiteX1" fmla="*/ 3099546 w 4696553"/>
                <a:gd name="connsiteY1" fmla="*/ 0 h 4099068"/>
                <a:gd name="connsiteX2" fmla="*/ 4363598 w 4696553"/>
                <a:gd name="connsiteY2" fmla="*/ 0 h 4099068"/>
                <a:gd name="connsiteX3" fmla="*/ 4679620 w 4696553"/>
                <a:gd name="connsiteY3" fmla="*/ 316022 h 4099068"/>
                <a:gd name="connsiteX4" fmla="*/ 4696553 w 4696553"/>
                <a:gd name="connsiteY4" fmla="*/ 2902513 h 4099068"/>
                <a:gd name="connsiteX5" fmla="*/ 1298665 w 4696553"/>
                <a:gd name="connsiteY5" fmla="*/ 3032268 h 4099068"/>
                <a:gd name="connsiteX6" fmla="*/ 441013 w 4696553"/>
                <a:gd name="connsiteY6" fmla="*/ 4099068 h 4099068"/>
                <a:gd name="connsiteX7" fmla="*/ 124990 w 4696553"/>
                <a:gd name="connsiteY7" fmla="*/ 2733179 h 4099068"/>
                <a:gd name="connsiteX8" fmla="*/ 2868191 w 4696553"/>
                <a:gd name="connsiteY8" fmla="*/ 2314156 h 4099068"/>
                <a:gd name="connsiteX0" fmla="*/ 2868191 w 4696553"/>
                <a:gd name="connsiteY0" fmla="*/ 2314156 h 4099068"/>
                <a:gd name="connsiteX1" fmla="*/ 3099546 w 4696553"/>
                <a:gd name="connsiteY1" fmla="*/ 0 h 4099068"/>
                <a:gd name="connsiteX2" fmla="*/ 4363598 w 4696553"/>
                <a:gd name="connsiteY2" fmla="*/ 0 h 4099068"/>
                <a:gd name="connsiteX3" fmla="*/ 4679620 w 4696553"/>
                <a:gd name="connsiteY3" fmla="*/ 316022 h 4099068"/>
                <a:gd name="connsiteX4" fmla="*/ 4696553 w 4696553"/>
                <a:gd name="connsiteY4" fmla="*/ 2902513 h 4099068"/>
                <a:gd name="connsiteX5" fmla="*/ 1400265 w 4696553"/>
                <a:gd name="connsiteY5" fmla="*/ 3049202 h 4099068"/>
                <a:gd name="connsiteX6" fmla="*/ 441013 w 4696553"/>
                <a:gd name="connsiteY6" fmla="*/ 4099068 h 4099068"/>
                <a:gd name="connsiteX7" fmla="*/ 124990 w 4696553"/>
                <a:gd name="connsiteY7" fmla="*/ 2733179 h 4099068"/>
                <a:gd name="connsiteX8" fmla="*/ 2868191 w 4696553"/>
                <a:gd name="connsiteY8" fmla="*/ 2314156 h 4099068"/>
                <a:gd name="connsiteX0" fmla="*/ 2700241 w 4528603"/>
                <a:gd name="connsiteY0" fmla="*/ 2314156 h 4099068"/>
                <a:gd name="connsiteX1" fmla="*/ 2931596 w 4528603"/>
                <a:gd name="connsiteY1" fmla="*/ 0 h 4099068"/>
                <a:gd name="connsiteX2" fmla="*/ 4195648 w 4528603"/>
                <a:gd name="connsiteY2" fmla="*/ 0 h 4099068"/>
                <a:gd name="connsiteX3" fmla="*/ 4511670 w 4528603"/>
                <a:gd name="connsiteY3" fmla="*/ 316022 h 4099068"/>
                <a:gd name="connsiteX4" fmla="*/ 4528603 w 4528603"/>
                <a:gd name="connsiteY4" fmla="*/ 2902513 h 4099068"/>
                <a:gd name="connsiteX5" fmla="*/ 1232315 w 4528603"/>
                <a:gd name="connsiteY5" fmla="*/ 3049202 h 4099068"/>
                <a:gd name="connsiteX6" fmla="*/ 273063 w 4528603"/>
                <a:gd name="connsiteY6" fmla="*/ 4099068 h 4099068"/>
                <a:gd name="connsiteX7" fmla="*/ 130460 w 4528603"/>
                <a:gd name="connsiteY7" fmla="*/ 2670117 h 4099068"/>
                <a:gd name="connsiteX8" fmla="*/ 2700241 w 4528603"/>
                <a:gd name="connsiteY8" fmla="*/ 2314156 h 4099068"/>
                <a:gd name="connsiteX0" fmla="*/ 2715490 w 4528086"/>
                <a:gd name="connsiteY0" fmla="*/ 2408749 h 4099068"/>
                <a:gd name="connsiteX1" fmla="*/ 2931079 w 4528086"/>
                <a:gd name="connsiteY1" fmla="*/ 0 h 4099068"/>
                <a:gd name="connsiteX2" fmla="*/ 4195131 w 4528086"/>
                <a:gd name="connsiteY2" fmla="*/ 0 h 4099068"/>
                <a:gd name="connsiteX3" fmla="*/ 4511153 w 4528086"/>
                <a:gd name="connsiteY3" fmla="*/ 316022 h 4099068"/>
                <a:gd name="connsiteX4" fmla="*/ 4528086 w 4528086"/>
                <a:gd name="connsiteY4" fmla="*/ 2902513 h 4099068"/>
                <a:gd name="connsiteX5" fmla="*/ 1231798 w 4528086"/>
                <a:gd name="connsiteY5" fmla="*/ 3049202 h 4099068"/>
                <a:gd name="connsiteX6" fmla="*/ 272546 w 4528086"/>
                <a:gd name="connsiteY6" fmla="*/ 4099068 h 4099068"/>
                <a:gd name="connsiteX7" fmla="*/ 129943 w 4528086"/>
                <a:gd name="connsiteY7" fmla="*/ 2670117 h 4099068"/>
                <a:gd name="connsiteX8" fmla="*/ 2715490 w 4528086"/>
                <a:gd name="connsiteY8" fmla="*/ 2408749 h 4099068"/>
                <a:gd name="connsiteX0" fmla="*/ 2714508 w 4527104"/>
                <a:gd name="connsiteY0" fmla="*/ 2408749 h 4099068"/>
                <a:gd name="connsiteX1" fmla="*/ 2930097 w 4527104"/>
                <a:gd name="connsiteY1" fmla="*/ 0 h 4099068"/>
                <a:gd name="connsiteX2" fmla="*/ 4194149 w 4527104"/>
                <a:gd name="connsiteY2" fmla="*/ 0 h 4099068"/>
                <a:gd name="connsiteX3" fmla="*/ 4510171 w 4527104"/>
                <a:gd name="connsiteY3" fmla="*/ 316022 h 4099068"/>
                <a:gd name="connsiteX4" fmla="*/ 4527104 w 4527104"/>
                <a:gd name="connsiteY4" fmla="*/ 2902513 h 4099068"/>
                <a:gd name="connsiteX5" fmla="*/ 1230816 w 4527104"/>
                <a:gd name="connsiteY5" fmla="*/ 3049202 h 4099068"/>
                <a:gd name="connsiteX6" fmla="*/ 271564 w 4527104"/>
                <a:gd name="connsiteY6" fmla="*/ 4099068 h 4099068"/>
                <a:gd name="connsiteX7" fmla="*/ 128961 w 4527104"/>
                <a:gd name="connsiteY7" fmla="*/ 2670117 h 4099068"/>
                <a:gd name="connsiteX8" fmla="*/ 2714508 w 4527104"/>
                <a:gd name="connsiteY8" fmla="*/ 2408749 h 4099068"/>
                <a:gd name="connsiteX0" fmla="*/ 2714508 w 4527104"/>
                <a:gd name="connsiteY0" fmla="*/ 2424514 h 4114833"/>
                <a:gd name="connsiteX1" fmla="*/ 2725145 w 4527104"/>
                <a:gd name="connsiteY1" fmla="*/ 0 h 4114833"/>
                <a:gd name="connsiteX2" fmla="*/ 4194149 w 4527104"/>
                <a:gd name="connsiteY2" fmla="*/ 15765 h 4114833"/>
                <a:gd name="connsiteX3" fmla="*/ 4510171 w 4527104"/>
                <a:gd name="connsiteY3" fmla="*/ 331787 h 4114833"/>
                <a:gd name="connsiteX4" fmla="*/ 4527104 w 4527104"/>
                <a:gd name="connsiteY4" fmla="*/ 2918278 h 4114833"/>
                <a:gd name="connsiteX5" fmla="*/ 1230816 w 4527104"/>
                <a:gd name="connsiteY5" fmla="*/ 3064967 h 4114833"/>
                <a:gd name="connsiteX6" fmla="*/ 271564 w 4527104"/>
                <a:gd name="connsiteY6" fmla="*/ 4114833 h 4114833"/>
                <a:gd name="connsiteX7" fmla="*/ 128961 w 4527104"/>
                <a:gd name="connsiteY7" fmla="*/ 2685882 h 4114833"/>
                <a:gd name="connsiteX8" fmla="*/ 2714508 w 4527104"/>
                <a:gd name="connsiteY8" fmla="*/ 2424514 h 4114833"/>
                <a:gd name="connsiteX0" fmla="*/ 2587839 w 4400435"/>
                <a:gd name="connsiteY0" fmla="*/ 2424514 h 4114833"/>
                <a:gd name="connsiteX1" fmla="*/ 2598476 w 4400435"/>
                <a:gd name="connsiteY1" fmla="*/ 0 h 4114833"/>
                <a:gd name="connsiteX2" fmla="*/ 4067480 w 4400435"/>
                <a:gd name="connsiteY2" fmla="*/ 15765 h 4114833"/>
                <a:gd name="connsiteX3" fmla="*/ 4383502 w 4400435"/>
                <a:gd name="connsiteY3" fmla="*/ 331787 h 4114833"/>
                <a:gd name="connsiteX4" fmla="*/ 4400435 w 4400435"/>
                <a:gd name="connsiteY4" fmla="*/ 2918278 h 4114833"/>
                <a:gd name="connsiteX5" fmla="*/ 1104147 w 4400435"/>
                <a:gd name="connsiteY5" fmla="*/ 3064967 h 4114833"/>
                <a:gd name="connsiteX6" fmla="*/ 144895 w 4400435"/>
                <a:gd name="connsiteY6" fmla="*/ 4114833 h 4114833"/>
                <a:gd name="connsiteX7" fmla="*/ 2292 w 4400435"/>
                <a:gd name="connsiteY7" fmla="*/ 2685882 h 4114833"/>
                <a:gd name="connsiteX8" fmla="*/ 1670083 w 4400435"/>
                <a:gd name="connsiteY8" fmla="*/ 2689263 h 4114833"/>
                <a:gd name="connsiteX9" fmla="*/ 2587839 w 4400435"/>
                <a:gd name="connsiteY9" fmla="*/ 2424514 h 4114833"/>
                <a:gd name="connsiteX0" fmla="*/ 2556308 w 4400435"/>
                <a:gd name="connsiteY0" fmla="*/ 2582169 h 4114833"/>
                <a:gd name="connsiteX1" fmla="*/ 2598476 w 4400435"/>
                <a:gd name="connsiteY1" fmla="*/ 0 h 4114833"/>
                <a:gd name="connsiteX2" fmla="*/ 4067480 w 4400435"/>
                <a:gd name="connsiteY2" fmla="*/ 15765 h 4114833"/>
                <a:gd name="connsiteX3" fmla="*/ 4383502 w 4400435"/>
                <a:gd name="connsiteY3" fmla="*/ 331787 h 4114833"/>
                <a:gd name="connsiteX4" fmla="*/ 4400435 w 4400435"/>
                <a:gd name="connsiteY4" fmla="*/ 2918278 h 4114833"/>
                <a:gd name="connsiteX5" fmla="*/ 1104147 w 4400435"/>
                <a:gd name="connsiteY5" fmla="*/ 3064967 h 4114833"/>
                <a:gd name="connsiteX6" fmla="*/ 144895 w 4400435"/>
                <a:gd name="connsiteY6" fmla="*/ 4114833 h 4114833"/>
                <a:gd name="connsiteX7" fmla="*/ 2292 w 4400435"/>
                <a:gd name="connsiteY7" fmla="*/ 2685882 h 4114833"/>
                <a:gd name="connsiteX8" fmla="*/ 1670083 w 4400435"/>
                <a:gd name="connsiteY8" fmla="*/ 2689263 h 4114833"/>
                <a:gd name="connsiteX9" fmla="*/ 2556308 w 4400435"/>
                <a:gd name="connsiteY9" fmla="*/ 2582169 h 4114833"/>
                <a:gd name="connsiteX0" fmla="*/ 2556308 w 4400435"/>
                <a:gd name="connsiteY0" fmla="*/ 2582169 h 4114833"/>
                <a:gd name="connsiteX1" fmla="*/ 2598476 w 4400435"/>
                <a:gd name="connsiteY1" fmla="*/ 0 h 4114833"/>
                <a:gd name="connsiteX2" fmla="*/ 4067480 w 4400435"/>
                <a:gd name="connsiteY2" fmla="*/ 15765 h 4114833"/>
                <a:gd name="connsiteX3" fmla="*/ 4383502 w 4400435"/>
                <a:gd name="connsiteY3" fmla="*/ 331787 h 4114833"/>
                <a:gd name="connsiteX4" fmla="*/ 4400435 w 4400435"/>
                <a:gd name="connsiteY4" fmla="*/ 2918278 h 4114833"/>
                <a:gd name="connsiteX5" fmla="*/ 1104147 w 4400435"/>
                <a:gd name="connsiteY5" fmla="*/ 3064967 h 4114833"/>
                <a:gd name="connsiteX6" fmla="*/ 144895 w 4400435"/>
                <a:gd name="connsiteY6" fmla="*/ 4114833 h 4114833"/>
                <a:gd name="connsiteX7" fmla="*/ 2292 w 4400435"/>
                <a:gd name="connsiteY7" fmla="*/ 2685882 h 4114833"/>
                <a:gd name="connsiteX8" fmla="*/ 1670083 w 4400435"/>
                <a:gd name="connsiteY8" fmla="*/ 2689263 h 4114833"/>
                <a:gd name="connsiteX9" fmla="*/ 2556308 w 4400435"/>
                <a:gd name="connsiteY9" fmla="*/ 2582169 h 4114833"/>
                <a:gd name="connsiteX0" fmla="*/ 2632844 w 4476971"/>
                <a:gd name="connsiteY0" fmla="*/ 2582169 h 4114833"/>
                <a:gd name="connsiteX1" fmla="*/ 2675012 w 4476971"/>
                <a:gd name="connsiteY1" fmla="*/ 0 h 4114833"/>
                <a:gd name="connsiteX2" fmla="*/ 4144016 w 4476971"/>
                <a:gd name="connsiteY2" fmla="*/ 15765 h 4114833"/>
                <a:gd name="connsiteX3" fmla="*/ 4460038 w 4476971"/>
                <a:gd name="connsiteY3" fmla="*/ 331787 h 4114833"/>
                <a:gd name="connsiteX4" fmla="*/ 4476971 w 4476971"/>
                <a:gd name="connsiteY4" fmla="*/ 2918278 h 4114833"/>
                <a:gd name="connsiteX5" fmla="*/ 1180683 w 4476971"/>
                <a:gd name="connsiteY5" fmla="*/ 3064967 h 4114833"/>
                <a:gd name="connsiteX6" fmla="*/ 221431 w 4476971"/>
                <a:gd name="connsiteY6" fmla="*/ 4114833 h 4114833"/>
                <a:gd name="connsiteX7" fmla="*/ 0 w 4476971"/>
                <a:gd name="connsiteY7" fmla="*/ 2543992 h 4114833"/>
                <a:gd name="connsiteX8" fmla="*/ 1746619 w 4476971"/>
                <a:gd name="connsiteY8" fmla="*/ 2689263 h 4114833"/>
                <a:gd name="connsiteX9" fmla="*/ 2632844 w 4476971"/>
                <a:gd name="connsiteY9" fmla="*/ 2582169 h 4114833"/>
                <a:gd name="connsiteX0" fmla="*/ 2601313 w 4476971"/>
                <a:gd name="connsiteY0" fmla="*/ 2487576 h 4114833"/>
                <a:gd name="connsiteX1" fmla="*/ 2675012 w 4476971"/>
                <a:gd name="connsiteY1" fmla="*/ 0 h 4114833"/>
                <a:gd name="connsiteX2" fmla="*/ 4144016 w 4476971"/>
                <a:gd name="connsiteY2" fmla="*/ 15765 h 4114833"/>
                <a:gd name="connsiteX3" fmla="*/ 4460038 w 4476971"/>
                <a:gd name="connsiteY3" fmla="*/ 331787 h 4114833"/>
                <a:gd name="connsiteX4" fmla="*/ 4476971 w 4476971"/>
                <a:gd name="connsiteY4" fmla="*/ 2918278 h 4114833"/>
                <a:gd name="connsiteX5" fmla="*/ 1180683 w 4476971"/>
                <a:gd name="connsiteY5" fmla="*/ 3064967 h 4114833"/>
                <a:gd name="connsiteX6" fmla="*/ 221431 w 4476971"/>
                <a:gd name="connsiteY6" fmla="*/ 4114833 h 4114833"/>
                <a:gd name="connsiteX7" fmla="*/ 0 w 4476971"/>
                <a:gd name="connsiteY7" fmla="*/ 2543992 h 4114833"/>
                <a:gd name="connsiteX8" fmla="*/ 1746619 w 4476971"/>
                <a:gd name="connsiteY8" fmla="*/ 2689263 h 4114833"/>
                <a:gd name="connsiteX9" fmla="*/ 2601313 w 4476971"/>
                <a:gd name="connsiteY9" fmla="*/ 2487576 h 4114833"/>
                <a:gd name="connsiteX0" fmla="*/ 2607269 w 4482927"/>
                <a:gd name="connsiteY0" fmla="*/ 2487576 h 3988709"/>
                <a:gd name="connsiteX1" fmla="*/ 2680968 w 4482927"/>
                <a:gd name="connsiteY1" fmla="*/ 0 h 3988709"/>
                <a:gd name="connsiteX2" fmla="*/ 4149972 w 4482927"/>
                <a:gd name="connsiteY2" fmla="*/ 15765 h 3988709"/>
                <a:gd name="connsiteX3" fmla="*/ 4465994 w 4482927"/>
                <a:gd name="connsiteY3" fmla="*/ 331787 h 3988709"/>
                <a:gd name="connsiteX4" fmla="*/ 4482927 w 4482927"/>
                <a:gd name="connsiteY4" fmla="*/ 2918278 h 3988709"/>
                <a:gd name="connsiteX5" fmla="*/ 1186639 w 4482927"/>
                <a:gd name="connsiteY5" fmla="*/ 3064967 h 3988709"/>
                <a:gd name="connsiteX6" fmla="*/ 132794 w 4482927"/>
                <a:gd name="connsiteY6" fmla="*/ 3988709 h 3988709"/>
                <a:gd name="connsiteX7" fmla="*/ 5956 w 4482927"/>
                <a:gd name="connsiteY7" fmla="*/ 2543992 h 3988709"/>
                <a:gd name="connsiteX8" fmla="*/ 1752575 w 4482927"/>
                <a:gd name="connsiteY8" fmla="*/ 2689263 h 3988709"/>
                <a:gd name="connsiteX9" fmla="*/ 2607269 w 4482927"/>
                <a:gd name="connsiteY9" fmla="*/ 2487576 h 3988709"/>
                <a:gd name="connsiteX0" fmla="*/ 2607269 w 4482927"/>
                <a:gd name="connsiteY0" fmla="*/ 2487576 h 3988709"/>
                <a:gd name="connsiteX1" fmla="*/ 2680968 w 4482927"/>
                <a:gd name="connsiteY1" fmla="*/ 0 h 3988709"/>
                <a:gd name="connsiteX2" fmla="*/ 4149972 w 4482927"/>
                <a:gd name="connsiteY2" fmla="*/ 15765 h 3988709"/>
                <a:gd name="connsiteX3" fmla="*/ 4465994 w 4482927"/>
                <a:gd name="connsiteY3" fmla="*/ 331787 h 3988709"/>
                <a:gd name="connsiteX4" fmla="*/ 4482927 w 4482927"/>
                <a:gd name="connsiteY4" fmla="*/ 2918278 h 3988709"/>
                <a:gd name="connsiteX5" fmla="*/ 1249701 w 4482927"/>
                <a:gd name="connsiteY5" fmla="*/ 3096498 h 3988709"/>
                <a:gd name="connsiteX6" fmla="*/ 132794 w 4482927"/>
                <a:gd name="connsiteY6" fmla="*/ 3988709 h 3988709"/>
                <a:gd name="connsiteX7" fmla="*/ 5956 w 4482927"/>
                <a:gd name="connsiteY7" fmla="*/ 2543992 h 3988709"/>
                <a:gd name="connsiteX8" fmla="*/ 1752575 w 4482927"/>
                <a:gd name="connsiteY8" fmla="*/ 2689263 h 3988709"/>
                <a:gd name="connsiteX9" fmla="*/ 2607269 w 4482927"/>
                <a:gd name="connsiteY9" fmla="*/ 2487576 h 3988709"/>
                <a:gd name="connsiteX0" fmla="*/ 2607269 w 4482927"/>
                <a:gd name="connsiteY0" fmla="*/ 2487576 h 3988709"/>
                <a:gd name="connsiteX1" fmla="*/ 2680968 w 4482927"/>
                <a:gd name="connsiteY1" fmla="*/ 0 h 3988709"/>
                <a:gd name="connsiteX2" fmla="*/ 4149972 w 4482927"/>
                <a:gd name="connsiteY2" fmla="*/ 15765 h 3988709"/>
                <a:gd name="connsiteX3" fmla="*/ 4465994 w 4482927"/>
                <a:gd name="connsiteY3" fmla="*/ 331787 h 3988709"/>
                <a:gd name="connsiteX4" fmla="*/ 4482927 w 4482927"/>
                <a:gd name="connsiteY4" fmla="*/ 2918278 h 3988709"/>
                <a:gd name="connsiteX5" fmla="*/ 1107811 w 4482927"/>
                <a:gd name="connsiteY5" fmla="*/ 3080733 h 3988709"/>
                <a:gd name="connsiteX6" fmla="*/ 132794 w 4482927"/>
                <a:gd name="connsiteY6" fmla="*/ 3988709 h 3988709"/>
                <a:gd name="connsiteX7" fmla="*/ 5956 w 4482927"/>
                <a:gd name="connsiteY7" fmla="*/ 2543992 h 3988709"/>
                <a:gd name="connsiteX8" fmla="*/ 1752575 w 4482927"/>
                <a:gd name="connsiteY8" fmla="*/ 2689263 h 3988709"/>
                <a:gd name="connsiteX9" fmla="*/ 2607269 w 4482927"/>
                <a:gd name="connsiteY9" fmla="*/ 2487576 h 3988709"/>
                <a:gd name="connsiteX0" fmla="*/ 2607269 w 4482927"/>
                <a:gd name="connsiteY0" fmla="*/ 2487576 h 3988709"/>
                <a:gd name="connsiteX1" fmla="*/ 2680968 w 4482927"/>
                <a:gd name="connsiteY1" fmla="*/ 0 h 3988709"/>
                <a:gd name="connsiteX2" fmla="*/ 4149972 w 4482927"/>
                <a:gd name="connsiteY2" fmla="*/ 15765 h 3988709"/>
                <a:gd name="connsiteX3" fmla="*/ 4465994 w 4482927"/>
                <a:gd name="connsiteY3" fmla="*/ 331787 h 3988709"/>
                <a:gd name="connsiteX4" fmla="*/ 4482927 w 4482927"/>
                <a:gd name="connsiteY4" fmla="*/ 2918278 h 3988709"/>
                <a:gd name="connsiteX5" fmla="*/ 1107811 w 4482927"/>
                <a:gd name="connsiteY5" fmla="*/ 3080733 h 3988709"/>
                <a:gd name="connsiteX6" fmla="*/ 132794 w 4482927"/>
                <a:gd name="connsiteY6" fmla="*/ 3988709 h 3988709"/>
                <a:gd name="connsiteX7" fmla="*/ 5956 w 4482927"/>
                <a:gd name="connsiteY7" fmla="*/ 2543992 h 3988709"/>
                <a:gd name="connsiteX8" fmla="*/ 1752575 w 4482927"/>
                <a:gd name="connsiteY8" fmla="*/ 2689263 h 3988709"/>
                <a:gd name="connsiteX9" fmla="*/ 2607269 w 4482927"/>
                <a:gd name="connsiteY9" fmla="*/ 2487576 h 3988709"/>
                <a:gd name="connsiteX0" fmla="*/ 2607269 w 4482927"/>
                <a:gd name="connsiteY0" fmla="*/ 2487576 h 3988709"/>
                <a:gd name="connsiteX1" fmla="*/ 2680968 w 4482927"/>
                <a:gd name="connsiteY1" fmla="*/ 0 h 3988709"/>
                <a:gd name="connsiteX2" fmla="*/ 4149972 w 4482927"/>
                <a:gd name="connsiteY2" fmla="*/ 15765 h 3988709"/>
                <a:gd name="connsiteX3" fmla="*/ 4465994 w 4482927"/>
                <a:gd name="connsiteY3" fmla="*/ 331787 h 3988709"/>
                <a:gd name="connsiteX4" fmla="*/ 4482927 w 4482927"/>
                <a:gd name="connsiteY4" fmla="*/ 2918278 h 3988709"/>
                <a:gd name="connsiteX5" fmla="*/ 1107811 w 4482927"/>
                <a:gd name="connsiteY5" fmla="*/ 3080733 h 3988709"/>
                <a:gd name="connsiteX6" fmla="*/ 132794 w 4482927"/>
                <a:gd name="connsiteY6" fmla="*/ 3988709 h 3988709"/>
                <a:gd name="connsiteX7" fmla="*/ 5956 w 4482927"/>
                <a:gd name="connsiteY7" fmla="*/ 2543992 h 3988709"/>
                <a:gd name="connsiteX8" fmla="*/ 790879 w 4482927"/>
                <a:gd name="connsiteY8" fmla="*/ 2626201 h 3988709"/>
                <a:gd name="connsiteX9" fmla="*/ 1752575 w 4482927"/>
                <a:gd name="connsiteY9" fmla="*/ 2689263 h 3988709"/>
                <a:gd name="connsiteX10" fmla="*/ 2607269 w 4482927"/>
                <a:gd name="connsiteY10" fmla="*/ 2487576 h 3988709"/>
                <a:gd name="connsiteX0" fmla="*/ 2607269 w 4482927"/>
                <a:gd name="connsiteY0" fmla="*/ 2487576 h 3988709"/>
                <a:gd name="connsiteX1" fmla="*/ 2680968 w 4482927"/>
                <a:gd name="connsiteY1" fmla="*/ 0 h 3988709"/>
                <a:gd name="connsiteX2" fmla="*/ 4149972 w 4482927"/>
                <a:gd name="connsiteY2" fmla="*/ 15765 h 3988709"/>
                <a:gd name="connsiteX3" fmla="*/ 4465994 w 4482927"/>
                <a:gd name="connsiteY3" fmla="*/ 331787 h 3988709"/>
                <a:gd name="connsiteX4" fmla="*/ 3974929 w 4482927"/>
                <a:gd name="connsiteY4" fmla="*/ 868637 h 3988709"/>
                <a:gd name="connsiteX5" fmla="*/ 4482927 w 4482927"/>
                <a:gd name="connsiteY5" fmla="*/ 2918278 h 3988709"/>
                <a:gd name="connsiteX6" fmla="*/ 1107811 w 4482927"/>
                <a:gd name="connsiteY6" fmla="*/ 3080733 h 3988709"/>
                <a:gd name="connsiteX7" fmla="*/ 132794 w 4482927"/>
                <a:gd name="connsiteY7" fmla="*/ 3988709 h 3988709"/>
                <a:gd name="connsiteX8" fmla="*/ 5956 w 4482927"/>
                <a:gd name="connsiteY8" fmla="*/ 2543992 h 3988709"/>
                <a:gd name="connsiteX9" fmla="*/ 790879 w 4482927"/>
                <a:gd name="connsiteY9" fmla="*/ 2626201 h 3988709"/>
                <a:gd name="connsiteX10" fmla="*/ 1752575 w 4482927"/>
                <a:gd name="connsiteY10" fmla="*/ 2689263 h 3988709"/>
                <a:gd name="connsiteX11" fmla="*/ 2607269 w 4482927"/>
                <a:gd name="connsiteY11" fmla="*/ 2487576 h 3988709"/>
                <a:gd name="connsiteX0" fmla="*/ 2607269 w 4482927"/>
                <a:gd name="connsiteY0" fmla="*/ 2487576 h 3988709"/>
                <a:gd name="connsiteX1" fmla="*/ 2680968 w 4482927"/>
                <a:gd name="connsiteY1" fmla="*/ 0 h 3988709"/>
                <a:gd name="connsiteX2" fmla="*/ 4149972 w 4482927"/>
                <a:gd name="connsiteY2" fmla="*/ 15765 h 3988709"/>
                <a:gd name="connsiteX3" fmla="*/ 4296661 w 4482927"/>
                <a:gd name="connsiteY3" fmla="*/ 365654 h 3988709"/>
                <a:gd name="connsiteX4" fmla="*/ 3974929 w 4482927"/>
                <a:gd name="connsiteY4" fmla="*/ 868637 h 3988709"/>
                <a:gd name="connsiteX5" fmla="*/ 4482927 w 4482927"/>
                <a:gd name="connsiteY5" fmla="*/ 2918278 h 3988709"/>
                <a:gd name="connsiteX6" fmla="*/ 1107811 w 4482927"/>
                <a:gd name="connsiteY6" fmla="*/ 3080733 h 3988709"/>
                <a:gd name="connsiteX7" fmla="*/ 132794 w 4482927"/>
                <a:gd name="connsiteY7" fmla="*/ 3988709 h 3988709"/>
                <a:gd name="connsiteX8" fmla="*/ 5956 w 4482927"/>
                <a:gd name="connsiteY8" fmla="*/ 2543992 h 3988709"/>
                <a:gd name="connsiteX9" fmla="*/ 790879 w 4482927"/>
                <a:gd name="connsiteY9" fmla="*/ 2626201 h 3988709"/>
                <a:gd name="connsiteX10" fmla="*/ 1752575 w 4482927"/>
                <a:gd name="connsiteY10" fmla="*/ 2689263 h 3988709"/>
                <a:gd name="connsiteX11" fmla="*/ 2607269 w 4482927"/>
                <a:gd name="connsiteY11" fmla="*/ 2487576 h 3988709"/>
                <a:gd name="connsiteX0" fmla="*/ 2607269 w 4482927"/>
                <a:gd name="connsiteY0" fmla="*/ 2487576 h 3988709"/>
                <a:gd name="connsiteX1" fmla="*/ 2680968 w 4482927"/>
                <a:gd name="connsiteY1" fmla="*/ 0 h 3988709"/>
                <a:gd name="connsiteX2" fmla="*/ 4149972 w 4482927"/>
                <a:gd name="connsiteY2" fmla="*/ 15765 h 3988709"/>
                <a:gd name="connsiteX3" fmla="*/ 4296661 w 4482927"/>
                <a:gd name="connsiteY3" fmla="*/ 365654 h 3988709"/>
                <a:gd name="connsiteX4" fmla="*/ 4042662 w 4482927"/>
                <a:gd name="connsiteY4" fmla="*/ 885570 h 3988709"/>
                <a:gd name="connsiteX5" fmla="*/ 4482927 w 4482927"/>
                <a:gd name="connsiteY5" fmla="*/ 2918278 h 3988709"/>
                <a:gd name="connsiteX6" fmla="*/ 1107811 w 4482927"/>
                <a:gd name="connsiteY6" fmla="*/ 3080733 h 3988709"/>
                <a:gd name="connsiteX7" fmla="*/ 132794 w 4482927"/>
                <a:gd name="connsiteY7" fmla="*/ 3988709 h 3988709"/>
                <a:gd name="connsiteX8" fmla="*/ 5956 w 4482927"/>
                <a:gd name="connsiteY8" fmla="*/ 2543992 h 3988709"/>
                <a:gd name="connsiteX9" fmla="*/ 790879 w 4482927"/>
                <a:gd name="connsiteY9" fmla="*/ 2626201 h 3988709"/>
                <a:gd name="connsiteX10" fmla="*/ 1752575 w 4482927"/>
                <a:gd name="connsiteY10" fmla="*/ 2689263 h 3988709"/>
                <a:gd name="connsiteX11" fmla="*/ 2607269 w 4482927"/>
                <a:gd name="connsiteY11" fmla="*/ 2487576 h 3988709"/>
                <a:gd name="connsiteX0" fmla="*/ 2607269 w 4482927"/>
                <a:gd name="connsiteY0" fmla="*/ 2487576 h 3988709"/>
                <a:gd name="connsiteX1" fmla="*/ 2680968 w 4482927"/>
                <a:gd name="connsiteY1" fmla="*/ 0 h 3988709"/>
                <a:gd name="connsiteX2" fmla="*/ 4149972 w 4482927"/>
                <a:gd name="connsiteY2" fmla="*/ 15765 h 3988709"/>
                <a:gd name="connsiteX3" fmla="*/ 4296661 w 4482927"/>
                <a:gd name="connsiteY3" fmla="*/ 365654 h 3988709"/>
                <a:gd name="connsiteX4" fmla="*/ 4042662 w 4482927"/>
                <a:gd name="connsiteY4" fmla="*/ 885570 h 3988709"/>
                <a:gd name="connsiteX5" fmla="*/ 4482927 w 4482927"/>
                <a:gd name="connsiteY5" fmla="*/ 2918278 h 3988709"/>
                <a:gd name="connsiteX6" fmla="*/ 1107811 w 4482927"/>
                <a:gd name="connsiteY6" fmla="*/ 3080733 h 3988709"/>
                <a:gd name="connsiteX7" fmla="*/ 132794 w 4482927"/>
                <a:gd name="connsiteY7" fmla="*/ 3988709 h 3988709"/>
                <a:gd name="connsiteX8" fmla="*/ 5956 w 4482927"/>
                <a:gd name="connsiteY8" fmla="*/ 2543992 h 3988709"/>
                <a:gd name="connsiteX9" fmla="*/ 790879 w 4482927"/>
                <a:gd name="connsiteY9" fmla="*/ 2626201 h 3988709"/>
                <a:gd name="connsiteX10" fmla="*/ 1752575 w 4482927"/>
                <a:gd name="connsiteY10" fmla="*/ 2689263 h 3988709"/>
                <a:gd name="connsiteX11" fmla="*/ 2607269 w 4482927"/>
                <a:gd name="connsiteY11" fmla="*/ 2487576 h 3988709"/>
                <a:gd name="connsiteX0" fmla="*/ 2607269 w 4650306"/>
                <a:gd name="connsiteY0" fmla="*/ 2487576 h 3988709"/>
                <a:gd name="connsiteX1" fmla="*/ 2680968 w 4650306"/>
                <a:gd name="connsiteY1" fmla="*/ 0 h 3988709"/>
                <a:gd name="connsiteX2" fmla="*/ 4149972 w 4650306"/>
                <a:gd name="connsiteY2" fmla="*/ 15765 h 3988709"/>
                <a:gd name="connsiteX3" fmla="*/ 4296661 w 4650306"/>
                <a:gd name="connsiteY3" fmla="*/ 365654 h 3988709"/>
                <a:gd name="connsiteX4" fmla="*/ 4042662 w 4650306"/>
                <a:gd name="connsiteY4" fmla="*/ 885570 h 3988709"/>
                <a:gd name="connsiteX5" fmla="*/ 4025729 w 4650306"/>
                <a:gd name="connsiteY5" fmla="*/ 2443437 h 3988709"/>
                <a:gd name="connsiteX6" fmla="*/ 4482927 w 4650306"/>
                <a:gd name="connsiteY6" fmla="*/ 2918278 h 3988709"/>
                <a:gd name="connsiteX7" fmla="*/ 1107811 w 4650306"/>
                <a:gd name="connsiteY7" fmla="*/ 3080733 h 3988709"/>
                <a:gd name="connsiteX8" fmla="*/ 132794 w 4650306"/>
                <a:gd name="connsiteY8" fmla="*/ 3988709 h 3988709"/>
                <a:gd name="connsiteX9" fmla="*/ 5956 w 4650306"/>
                <a:gd name="connsiteY9" fmla="*/ 2543992 h 3988709"/>
                <a:gd name="connsiteX10" fmla="*/ 790879 w 4650306"/>
                <a:gd name="connsiteY10" fmla="*/ 2626201 h 3988709"/>
                <a:gd name="connsiteX11" fmla="*/ 1752575 w 4650306"/>
                <a:gd name="connsiteY11" fmla="*/ 2689263 h 3988709"/>
                <a:gd name="connsiteX12" fmla="*/ 2607269 w 4650306"/>
                <a:gd name="connsiteY12" fmla="*/ 2487576 h 3988709"/>
                <a:gd name="connsiteX0" fmla="*/ 2607269 w 4666937"/>
                <a:gd name="connsiteY0" fmla="*/ 2487576 h 3988709"/>
                <a:gd name="connsiteX1" fmla="*/ 2680968 w 4666937"/>
                <a:gd name="connsiteY1" fmla="*/ 0 h 3988709"/>
                <a:gd name="connsiteX2" fmla="*/ 4149972 w 4666937"/>
                <a:gd name="connsiteY2" fmla="*/ 15765 h 3988709"/>
                <a:gd name="connsiteX3" fmla="*/ 4296661 w 4666937"/>
                <a:gd name="connsiteY3" fmla="*/ 365654 h 3988709"/>
                <a:gd name="connsiteX4" fmla="*/ 4042662 w 4666937"/>
                <a:gd name="connsiteY4" fmla="*/ 885570 h 3988709"/>
                <a:gd name="connsiteX5" fmla="*/ 4144263 w 4666937"/>
                <a:gd name="connsiteY5" fmla="*/ 2443437 h 3988709"/>
                <a:gd name="connsiteX6" fmla="*/ 4482927 w 4666937"/>
                <a:gd name="connsiteY6" fmla="*/ 2918278 h 3988709"/>
                <a:gd name="connsiteX7" fmla="*/ 1107811 w 4666937"/>
                <a:gd name="connsiteY7" fmla="*/ 3080733 h 3988709"/>
                <a:gd name="connsiteX8" fmla="*/ 132794 w 4666937"/>
                <a:gd name="connsiteY8" fmla="*/ 3988709 h 3988709"/>
                <a:gd name="connsiteX9" fmla="*/ 5956 w 4666937"/>
                <a:gd name="connsiteY9" fmla="*/ 2543992 h 3988709"/>
                <a:gd name="connsiteX10" fmla="*/ 790879 w 4666937"/>
                <a:gd name="connsiteY10" fmla="*/ 2626201 h 3988709"/>
                <a:gd name="connsiteX11" fmla="*/ 1752575 w 4666937"/>
                <a:gd name="connsiteY11" fmla="*/ 2689263 h 3988709"/>
                <a:gd name="connsiteX12" fmla="*/ 2607269 w 4666937"/>
                <a:gd name="connsiteY12" fmla="*/ 2487576 h 3988709"/>
                <a:gd name="connsiteX0" fmla="*/ 2607269 w 4504071"/>
                <a:gd name="connsiteY0" fmla="*/ 2487576 h 3988709"/>
                <a:gd name="connsiteX1" fmla="*/ 2680968 w 4504071"/>
                <a:gd name="connsiteY1" fmla="*/ 0 h 3988709"/>
                <a:gd name="connsiteX2" fmla="*/ 4149972 w 4504071"/>
                <a:gd name="connsiteY2" fmla="*/ 15765 h 3988709"/>
                <a:gd name="connsiteX3" fmla="*/ 4296661 w 4504071"/>
                <a:gd name="connsiteY3" fmla="*/ 365654 h 3988709"/>
                <a:gd name="connsiteX4" fmla="*/ 4042662 w 4504071"/>
                <a:gd name="connsiteY4" fmla="*/ 885570 h 3988709"/>
                <a:gd name="connsiteX5" fmla="*/ 4144263 w 4504071"/>
                <a:gd name="connsiteY5" fmla="*/ 2443437 h 3988709"/>
                <a:gd name="connsiteX6" fmla="*/ 4482927 w 4504071"/>
                <a:gd name="connsiteY6" fmla="*/ 2918278 h 3988709"/>
                <a:gd name="connsiteX7" fmla="*/ 1107811 w 4504071"/>
                <a:gd name="connsiteY7" fmla="*/ 3080733 h 3988709"/>
                <a:gd name="connsiteX8" fmla="*/ 132794 w 4504071"/>
                <a:gd name="connsiteY8" fmla="*/ 3988709 h 3988709"/>
                <a:gd name="connsiteX9" fmla="*/ 5956 w 4504071"/>
                <a:gd name="connsiteY9" fmla="*/ 2543992 h 3988709"/>
                <a:gd name="connsiteX10" fmla="*/ 790879 w 4504071"/>
                <a:gd name="connsiteY10" fmla="*/ 2626201 h 3988709"/>
                <a:gd name="connsiteX11" fmla="*/ 1752575 w 4504071"/>
                <a:gd name="connsiteY11" fmla="*/ 2689263 h 3988709"/>
                <a:gd name="connsiteX12" fmla="*/ 2607269 w 4504071"/>
                <a:gd name="connsiteY12" fmla="*/ 2487576 h 3988709"/>
                <a:gd name="connsiteX0" fmla="*/ 2607269 w 4507676"/>
                <a:gd name="connsiteY0" fmla="*/ 2487576 h 3988709"/>
                <a:gd name="connsiteX1" fmla="*/ 2680968 w 4507676"/>
                <a:gd name="connsiteY1" fmla="*/ 0 h 3988709"/>
                <a:gd name="connsiteX2" fmla="*/ 4149972 w 4507676"/>
                <a:gd name="connsiteY2" fmla="*/ 15765 h 3988709"/>
                <a:gd name="connsiteX3" fmla="*/ 4296661 w 4507676"/>
                <a:gd name="connsiteY3" fmla="*/ 365654 h 3988709"/>
                <a:gd name="connsiteX4" fmla="*/ 4042662 w 4507676"/>
                <a:gd name="connsiteY4" fmla="*/ 885570 h 3988709"/>
                <a:gd name="connsiteX5" fmla="*/ 4211997 w 4507676"/>
                <a:gd name="connsiteY5" fmla="*/ 2358771 h 3988709"/>
                <a:gd name="connsiteX6" fmla="*/ 4482927 w 4507676"/>
                <a:gd name="connsiteY6" fmla="*/ 2918278 h 3988709"/>
                <a:gd name="connsiteX7" fmla="*/ 1107811 w 4507676"/>
                <a:gd name="connsiteY7" fmla="*/ 3080733 h 3988709"/>
                <a:gd name="connsiteX8" fmla="*/ 132794 w 4507676"/>
                <a:gd name="connsiteY8" fmla="*/ 3988709 h 3988709"/>
                <a:gd name="connsiteX9" fmla="*/ 5956 w 4507676"/>
                <a:gd name="connsiteY9" fmla="*/ 2543992 h 3988709"/>
                <a:gd name="connsiteX10" fmla="*/ 790879 w 4507676"/>
                <a:gd name="connsiteY10" fmla="*/ 2626201 h 3988709"/>
                <a:gd name="connsiteX11" fmla="*/ 1752575 w 4507676"/>
                <a:gd name="connsiteY11" fmla="*/ 2689263 h 3988709"/>
                <a:gd name="connsiteX12" fmla="*/ 2607269 w 4507676"/>
                <a:gd name="connsiteY12" fmla="*/ 2487576 h 3988709"/>
                <a:gd name="connsiteX0" fmla="*/ 2607269 w 4507676"/>
                <a:gd name="connsiteY0" fmla="*/ 2487576 h 3988709"/>
                <a:gd name="connsiteX1" fmla="*/ 2680968 w 4507676"/>
                <a:gd name="connsiteY1" fmla="*/ 0 h 3988709"/>
                <a:gd name="connsiteX2" fmla="*/ 4149972 w 4507676"/>
                <a:gd name="connsiteY2" fmla="*/ 15765 h 3988709"/>
                <a:gd name="connsiteX3" fmla="*/ 4296661 w 4507676"/>
                <a:gd name="connsiteY3" fmla="*/ 365654 h 3988709"/>
                <a:gd name="connsiteX4" fmla="*/ 3890262 w 4507676"/>
                <a:gd name="connsiteY4" fmla="*/ 919437 h 3988709"/>
                <a:gd name="connsiteX5" fmla="*/ 4211997 w 4507676"/>
                <a:gd name="connsiteY5" fmla="*/ 2358771 h 3988709"/>
                <a:gd name="connsiteX6" fmla="*/ 4482927 w 4507676"/>
                <a:gd name="connsiteY6" fmla="*/ 2918278 h 3988709"/>
                <a:gd name="connsiteX7" fmla="*/ 1107811 w 4507676"/>
                <a:gd name="connsiteY7" fmla="*/ 3080733 h 3988709"/>
                <a:gd name="connsiteX8" fmla="*/ 132794 w 4507676"/>
                <a:gd name="connsiteY8" fmla="*/ 3988709 h 3988709"/>
                <a:gd name="connsiteX9" fmla="*/ 5956 w 4507676"/>
                <a:gd name="connsiteY9" fmla="*/ 2543992 h 3988709"/>
                <a:gd name="connsiteX10" fmla="*/ 790879 w 4507676"/>
                <a:gd name="connsiteY10" fmla="*/ 2626201 h 3988709"/>
                <a:gd name="connsiteX11" fmla="*/ 1752575 w 4507676"/>
                <a:gd name="connsiteY11" fmla="*/ 2689263 h 3988709"/>
                <a:gd name="connsiteX12" fmla="*/ 2607269 w 4507676"/>
                <a:gd name="connsiteY12" fmla="*/ 2487576 h 3988709"/>
                <a:gd name="connsiteX0" fmla="*/ 2607269 w 4497252"/>
                <a:gd name="connsiteY0" fmla="*/ 2487576 h 3988709"/>
                <a:gd name="connsiteX1" fmla="*/ 2680968 w 4497252"/>
                <a:gd name="connsiteY1" fmla="*/ 0 h 3988709"/>
                <a:gd name="connsiteX2" fmla="*/ 4149972 w 4497252"/>
                <a:gd name="connsiteY2" fmla="*/ 15765 h 3988709"/>
                <a:gd name="connsiteX3" fmla="*/ 4296661 w 4497252"/>
                <a:gd name="connsiteY3" fmla="*/ 365654 h 3988709"/>
                <a:gd name="connsiteX4" fmla="*/ 3890262 w 4497252"/>
                <a:gd name="connsiteY4" fmla="*/ 919437 h 3988709"/>
                <a:gd name="connsiteX5" fmla="*/ 3924130 w 4497252"/>
                <a:gd name="connsiteY5" fmla="*/ 2426504 h 3988709"/>
                <a:gd name="connsiteX6" fmla="*/ 4482927 w 4497252"/>
                <a:gd name="connsiteY6" fmla="*/ 2918278 h 3988709"/>
                <a:gd name="connsiteX7" fmla="*/ 1107811 w 4497252"/>
                <a:gd name="connsiteY7" fmla="*/ 3080733 h 3988709"/>
                <a:gd name="connsiteX8" fmla="*/ 132794 w 4497252"/>
                <a:gd name="connsiteY8" fmla="*/ 3988709 h 3988709"/>
                <a:gd name="connsiteX9" fmla="*/ 5956 w 4497252"/>
                <a:gd name="connsiteY9" fmla="*/ 2543992 h 3988709"/>
                <a:gd name="connsiteX10" fmla="*/ 790879 w 4497252"/>
                <a:gd name="connsiteY10" fmla="*/ 2626201 h 3988709"/>
                <a:gd name="connsiteX11" fmla="*/ 1752575 w 4497252"/>
                <a:gd name="connsiteY11" fmla="*/ 2689263 h 3988709"/>
                <a:gd name="connsiteX12" fmla="*/ 2607269 w 4497252"/>
                <a:gd name="connsiteY12" fmla="*/ 2487576 h 3988709"/>
                <a:gd name="connsiteX0" fmla="*/ 2607269 w 4708457"/>
                <a:gd name="connsiteY0" fmla="*/ 2487576 h 3988709"/>
                <a:gd name="connsiteX1" fmla="*/ 2680968 w 4708457"/>
                <a:gd name="connsiteY1" fmla="*/ 0 h 3988709"/>
                <a:gd name="connsiteX2" fmla="*/ 4149972 w 4708457"/>
                <a:gd name="connsiteY2" fmla="*/ 15765 h 3988709"/>
                <a:gd name="connsiteX3" fmla="*/ 4296661 w 4708457"/>
                <a:gd name="connsiteY3" fmla="*/ 365654 h 3988709"/>
                <a:gd name="connsiteX4" fmla="*/ 3890262 w 4708457"/>
                <a:gd name="connsiteY4" fmla="*/ 919437 h 3988709"/>
                <a:gd name="connsiteX5" fmla="*/ 3924130 w 4708457"/>
                <a:gd name="connsiteY5" fmla="*/ 2426504 h 3988709"/>
                <a:gd name="connsiteX6" fmla="*/ 4364394 w 4708457"/>
                <a:gd name="connsiteY6" fmla="*/ 2494237 h 3988709"/>
                <a:gd name="connsiteX7" fmla="*/ 4482927 w 4708457"/>
                <a:gd name="connsiteY7" fmla="*/ 2918278 h 3988709"/>
                <a:gd name="connsiteX8" fmla="*/ 1107811 w 4708457"/>
                <a:gd name="connsiteY8" fmla="*/ 3080733 h 3988709"/>
                <a:gd name="connsiteX9" fmla="*/ 132794 w 4708457"/>
                <a:gd name="connsiteY9" fmla="*/ 3988709 h 3988709"/>
                <a:gd name="connsiteX10" fmla="*/ 5956 w 4708457"/>
                <a:gd name="connsiteY10" fmla="*/ 2543992 h 3988709"/>
                <a:gd name="connsiteX11" fmla="*/ 790879 w 4708457"/>
                <a:gd name="connsiteY11" fmla="*/ 2626201 h 3988709"/>
                <a:gd name="connsiteX12" fmla="*/ 1752575 w 4708457"/>
                <a:gd name="connsiteY12" fmla="*/ 2689263 h 3988709"/>
                <a:gd name="connsiteX13" fmla="*/ 2607269 w 4708457"/>
                <a:gd name="connsiteY13" fmla="*/ 2487576 h 3988709"/>
                <a:gd name="connsiteX0" fmla="*/ 2607269 w 4708457"/>
                <a:gd name="connsiteY0" fmla="*/ 2487576 h 3988709"/>
                <a:gd name="connsiteX1" fmla="*/ 2680968 w 4708457"/>
                <a:gd name="connsiteY1" fmla="*/ 0 h 3988709"/>
                <a:gd name="connsiteX2" fmla="*/ 4149972 w 4708457"/>
                <a:gd name="connsiteY2" fmla="*/ 15765 h 3988709"/>
                <a:gd name="connsiteX3" fmla="*/ 4296661 w 4708457"/>
                <a:gd name="connsiteY3" fmla="*/ 365654 h 3988709"/>
                <a:gd name="connsiteX4" fmla="*/ 3890262 w 4708457"/>
                <a:gd name="connsiteY4" fmla="*/ 919437 h 3988709"/>
                <a:gd name="connsiteX5" fmla="*/ 3924130 w 4708457"/>
                <a:gd name="connsiteY5" fmla="*/ 2324904 h 3988709"/>
                <a:gd name="connsiteX6" fmla="*/ 4364394 w 4708457"/>
                <a:gd name="connsiteY6" fmla="*/ 2494237 h 3988709"/>
                <a:gd name="connsiteX7" fmla="*/ 4482927 w 4708457"/>
                <a:gd name="connsiteY7" fmla="*/ 2918278 h 3988709"/>
                <a:gd name="connsiteX8" fmla="*/ 1107811 w 4708457"/>
                <a:gd name="connsiteY8" fmla="*/ 3080733 h 3988709"/>
                <a:gd name="connsiteX9" fmla="*/ 132794 w 4708457"/>
                <a:gd name="connsiteY9" fmla="*/ 3988709 h 3988709"/>
                <a:gd name="connsiteX10" fmla="*/ 5956 w 4708457"/>
                <a:gd name="connsiteY10" fmla="*/ 2543992 h 3988709"/>
                <a:gd name="connsiteX11" fmla="*/ 790879 w 4708457"/>
                <a:gd name="connsiteY11" fmla="*/ 2626201 h 3988709"/>
                <a:gd name="connsiteX12" fmla="*/ 1752575 w 4708457"/>
                <a:gd name="connsiteY12" fmla="*/ 2689263 h 3988709"/>
                <a:gd name="connsiteX13" fmla="*/ 2607269 w 4708457"/>
                <a:gd name="connsiteY13" fmla="*/ 2487576 h 3988709"/>
                <a:gd name="connsiteX0" fmla="*/ 2607269 w 4747988"/>
                <a:gd name="connsiteY0" fmla="*/ 2487576 h 3988709"/>
                <a:gd name="connsiteX1" fmla="*/ 2680968 w 4747988"/>
                <a:gd name="connsiteY1" fmla="*/ 0 h 3988709"/>
                <a:gd name="connsiteX2" fmla="*/ 4149972 w 4747988"/>
                <a:gd name="connsiteY2" fmla="*/ 15765 h 3988709"/>
                <a:gd name="connsiteX3" fmla="*/ 4296661 w 4747988"/>
                <a:gd name="connsiteY3" fmla="*/ 365654 h 3988709"/>
                <a:gd name="connsiteX4" fmla="*/ 3890262 w 4747988"/>
                <a:gd name="connsiteY4" fmla="*/ 919437 h 3988709"/>
                <a:gd name="connsiteX5" fmla="*/ 3924130 w 4747988"/>
                <a:gd name="connsiteY5" fmla="*/ 2324904 h 3988709"/>
                <a:gd name="connsiteX6" fmla="*/ 4364394 w 4747988"/>
                <a:gd name="connsiteY6" fmla="*/ 2494237 h 3988709"/>
                <a:gd name="connsiteX7" fmla="*/ 4465994 w 4747988"/>
                <a:gd name="connsiteY7" fmla="*/ 2849837 h 3988709"/>
                <a:gd name="connsiteX8" fmla="*/ 4482927 w 4747988"/>
                <a:gd name="connsiteY8" fmla="*/ 2918278 h 3988709"/>
                <a:gd name="connsiteX9" fmla="*/ 1107811 w 4747988"/>
                <a:gd name="connsiteY9" fmla="*/ 3080733 h 3988709"/>
                <a:gd name="connsiteX10" fmla="*/ 132794 w 4747988"/>
                <a:gd name="connsiteY10" fmla="*/ 3988709 h 3988709"/>
                <a:gd name="connsiteX11" fmla="*/ 5956 w 4747988"/>
                <a:gd name="connsiteY11" fmla="*/ 2543992 h 3988709"/>
                <a:gd name="connsiteX12" fmla="*/ 790879 w 4747988"/>
                <a:gd name="connsiteY12" fmla="*/ 2626201 h 3988709"/>
                <a:gd name="connsiteX13" fmla="*/ 1752575 w 4747988"/>
                <a:gd name="connsiteY13" fmla="*/ 2689263 h 3988709"/>
                <a:gd name="connsiteX14" fmla="*/ 2607269 w 4747988"/>
                <a:gd name="connsiteY14" fmla="*/ 2487576 h 3988709"/>
                <a:gd name="connsiteX0" fmla="*/ 2607269 w 4529336"/>
                <a:gd name="connsiteY0" fmla="*/ 2487576 h 3988709"/>
                <a:gd name="connsiteX1" fmla="*/ 2680968 w 4529336"/>
                <a:gd name="connsiteY1" fmla="*/ 0 h 3988709"/>
                <a:gd name="connsiteX2" fmla="*/ 4149972 w 4529336"/>
                <a:gd name="connsiteY2" fmla="*/ 15765 h 3988709"/>
                <a:gd name="connsiteX3" fmla="*/ 4296661 w 4529336"/>
                <a:gd name="connsiteY3" fmla="*/ 365654 h 3988709"/>
                <a:gd name="connsiteX4" fmla="*/ 3890262 w 4529336"/>
                <a:gd name="connsiteY4" fmla="*/ 919437 h 3988709"/>
                <a:gd name="connsiteX5" fmla="*/ 3924130 w 4529336"/>
                <a:gd name="connsiteY5" fmla="*/ 2324904 h 3988709"/>
                <a:gd name="connsiteX6" fmla="*/ 4364394 w 4529336"/>
                <a:gd name="connsiteY6" fmla="*/ 2494237 h 3988709"/>
                <a:gd name="connsiteX7" fmla="*/ 4465994 w 4529336"/>
                <a:gd name="connsiteY7" fmla="*/ 2849837 h 3988709"/>
                <a:gd name="connsiteX8" fmla="*/ 4127327 w 4529336"/>
                <a:gd name="connsiteY8" fmla="*/ 2969078 h 3988709"/>
                <a:gd name="connsiteX9" fmla="*/ 1107811 w 4529336"/>
                <a:gd name="connsiteY9" fmla="*/ 3080733 h 3988709"/>
                <a:gd name="connsiteX10" fmla="*/ 132794 w 4529336"/>
                <a:gd name="connsiteY10" fmla="*/ 3988709 h 3988709"/>
                <a:gd name="connsiteX11" fmla="*/ 5956 w 4529336"/>
                <a:gd name="connsiteY11" fmla="*/ 2543992 h 3988709"/>
                <a:gd name="connsiteX12" fmla="*/ 790879 w 4529336"/>
                <a:gd name="connsiteY12" fmla="*/ 2626201 h 3988709"/>
                <a:gd name="connsiteX13" fmla="*/ 1752575 w 4529336"/>
                <a:gd name="connsiteY13" fmla="*/ 2689263 h 3988709"/>
                <a:gd name="connsiteX14" fmla="*/ 2607269 w 4529336"/>
                <a:gd name="connsiteY14" fmla="*/ 2487576 h 3988709"/>
                <a:gd name="connsiteX0" fmla="*/ 2607269 w 4510837"/>
                <a:gd name="connsiteY0" fmla="*/ 2487576 h 3988709"/>
                <a:gd name="connsiteX1" fmla="*/ 2680968 w 4510837"/>
                <a:gd name="connsiteY1" fmla="*/ 0 h 3988709"/>
                <a:gd name="connsiteX2" fmla="*/ 4149972 w 4510837"/>
                <a:gd name="connsiteY2" fmla="*/ 15765 h 3988709"/>
                <a:gd name="connsiteX3" fmla="*/ 4296661 w 4510837"/>
                <a:gd name="connsiteY3" fmla="*/ 365654 h 3988709"/>
                <a:gd name="connsiteX4" fmla="*/ 3890262 w 4510837"/>
                <a:gd name="connsiteY4" fmla="*/ 919437 h 3988709"/>
                <a:gd name="connsiteX5" fmla="*/ 3924130 w 4510837"/>
                <a:gd name="connsiteY5" fmla="*/ 2324904 h 3988709"/>
                <a:gd name="connsiteX6" fmla="*/ 4364394 w 4510837"/>
                <a:gd name="connsiteY6" fmla="*/ 2494237 h 3988709"/>
                <a:gd name="connsiteX7" fmla="*/ 4465994 w 4510837"/>
                <a:gd name="connsiteY7" fmla="*/ 2849837 h 3988709"/>
                <a:gd name="connsiteX8" fmla="*/ 4136657 w 4510837"/>
                <a:gd name="connsiteY8" fmla="*/ 3043723 h 3988709"/>
                <a:gd name="connsiteX9" fmla="*/ 1107811 w 4510837"/>
                <a:gd name="connsiteY9" fmla="*/ 3080733 h 3988709"/>
                <a:gd name="connsiteX10" fmla="*/ 132794 w 4510837"/>
                <a:gd name="connsiteY10" fmla="*/ 3988709 h 3988709"/>
                <a:gd name="connsiteX11" fmla="*/ 5956 w 4510837"/>
                <a:gd name="connsiteY11" fmla="*/ 2543992 h 3988709"/>
                <a:gd name="connsiteX12" fmla="*/ 790879 w 4510837"/>
                <a:gd name="connsiteY12" fmla="*/ 2626201 h 3988709"/>
                <a:gd name="connsiteX13" fmla="*/ 1752575 w 4510837"/>
                <a:gd name="connsiteY13" fmla="*/ 2689263 h 3988709"/>
                <a:gd name="connsiteX14" fmla="*/ 2607269 w 4510837"/>
                <a:gd name="connsiteY14" fmla="*/ 2487576 h 3988709"/>
                <a:gd name="connsiteX0" fmla="*/ 2607269 w 4484828"/>
                <a:gd name="connsiteY0" fmla="*/ 2487576 h 3988709"/>
                <a:gd name="connsiteX1" fmla="*/ 2680968 w 4484828"/>
                <a:gd name="connsiteY1" fmla="*/ 0 h 3988709"/>
                <a:gd name="connsiteX2" fmla="*/ 4149972 w 4484828"/>
                <a:gd name="connsiteY2" fmla="*/ 15765 h 3988709"/>
                <a:gd name="connsiteX3" fmla="*/ 4296661 w 4484828"/>
                <a:gd name="connsiteY3" fmla="*/ 365654 h 3988709"/>
                <a:gd name="connsiteX4" fmla="*/ 3890262 w 4484828"/>
                <a:gd name="connsiteY4" fmla="*/ 919437 h 3988709"/>
                <a:gd name="connsiteX5" fmla="*/ 3924130 w 4484828"/>
                <a:gd name="connsiteY5" fmla="*/ 2324904 h 3988709"/>
                <a:gd name="connsiteX6" fmla="*/ 4364394 w 4484828"/>
                <a:gd name="connsiteY6" fmla="*/ 2494237 h 3988709"/>
                <a:gd name="connsiteX7" fmla="*/ 4465994 w 4484828"/>
                <a:gd name="connsiteY7" fmla="*/ 2849837 h 3988709"/>
                <a:gd name="connsiteX8" fmla="*/ 4136657 w 4484828"/>
                <a:gd name="connsiteY8" fmla="*/ 3043723 h 3988709"/>
                <a:gd name="connsiteX9" fmla="*/ 1107811 w 4484828"/>
                <a:gd name="connsiteY9" fmla="*/ 3080733 h 3988709"/>
                <a:gd name="connsiteX10" fmla="*/ 132794 w 4484828"/>
                <a:gd name="connsiteY10" fmla="*/ 3988709 h 3988709"/>
                <a:gd name="connsiteX11" fmla="*/ 5956 w 4484828"/>
                <a:gd name="connsiteY11" fmla="*/ 2543992 h 3988709"/>
                <a:gd name="connsiteX12" fmla="*/ 790879 w 4484828"/>
                <a:gd name="connsiteY12" fmla="*/ 2626201 h 3988709"/>
                <a:gd name="connsiteX13" fmla="*/ 1752575 w 4484828"/>
                <a:gd name="connsiteY13" fmla="*/ 2689263 h 3988709"/>
                <a:gd name="connsiteX14" fmla="*/ 2607269 w 4484828"/>
                <a:gd name="connsiteY14" fmla="*/ 2487576 h 3988709"/>
                <a:gd name="connsiteX0" fmla="*/ 2607269 w 4477941"/>
                <a:gd name="connsiteY0" fmla="*/ 2487576 h 3988709"/>
                <a:gd name="connsiteX1" fmla="*/ 2680968 w 4477941"/>
                <a:gd name="connsiteY1" fmla="*/ 0 h 3988709"/>
                <a:gd name="connsiteX2" fmla="*/ 4149972 w 4477941"/>
                <a:gd name="connsiteY2" fmla="*/ 15765 h 3988709"/>
                <a:gd name="connsiteX3" fmla="*/ 4296661 w 4477941"/>
                <a:gd name="connsiteY3" fmla="*/ 365654 h 3988709"/>
                <a:gd name="connsiteX4" fmla="*/ 3890262 w 4477941"/>
                <a:gd name="connsiteY4" fmla="*/ 919437 h 3988709"/>
                <a:gd name="connsiteX5" fmla="*/ 3924130 w 4477941"/>
                <a:gd name="connsiteY5" fmla="*/ 2324904 h 3988709"/>
                <a:gd name="connsiteX6" fmla="*/ 4364394 w 4477941"/>
                <a:gd name="connsiteY6" fmla="*/ 2494237 h 3988709"/>
                <a:gd name="connsiteX7" fmla="*/ 4465994 w 4477941"/>
                <a:gd name="connsiteY7" fmla="*/ 2849837 h 3988709"/>
                <a:gd name="connsiteX8" fmla="*/ 4229963 w 4477941"/>
                <a:gd name="connsiteY8" fmla="*/ 3071715 h 3988709"/>
                <a:gd name="connsiteX9" fmla="*/ 1107811 w 4477941"/>
                <a:gd name="connsiteY9" fmla="*/ 3080733 h 3988709"/>
                <a:gd name="connsiteX10" fmla="*/ 132794 w 4477941"/>
                <a:gd name="connsiteY10" fmla="*/ 3988709 h 3988709"/>
                <a:gd name="connsiteX11" fmla="*/ 5956 w 4477941"/>
                <a:gd name="connsiteY11" fmla="*/ 2543992 h 3988709"/>
                <a:gd name="connsiteX12" fmla="*/ 790879 w 4477941"/>
                <a:gd name="connsiteY12" fmla="*/ 2626201 h 3988709"/>
                <a:gd name="connsiteX13" fmla="*/ 1752575 w 4477941"/>
                <a:gd name="connsiteY13" fmla="*/ 2689263 h 3988709"/>
                <a:gd name="connsiteX14" fmla="*/ 2607269 w 4477941"/>
                <a:gd name="connsiteY14" fmla="*/ 2487576 h 3988709"/>
                <a:gd name="connsiteX0" fmla="*/ 2607269 w 4452932"/>
                <a:gd name="connsiteY0" fmla="*/ 2487576 h 3988709"/>
                <a:gd name="connsiteX1" fmla="*/ 2680968 w 4452932"/>
                <a:gd name="connsiteY1" fmla="*/ 0 h 3988709"/>
                <a:gd name="connsiteX2" fmla="*/ 4149972 w 4452932"/>
                <a:gd name="connsiteY2" fmla="*/ 15765 h 3988709"/>
                <a:gd name="connsiteX3" fmla="*/ 4296661 w 4452932"/>
                <a:gd name="connsiteY3" fmla="*/ 365654 h 3988709"/>
                <a:gd name="connsiteX4" fmla="*/ 3890262 w 4452932"/>
                <a:gd name="connsiteY4" fmla="*/ 919437 h 3988709"/>
                <a:gd name="connsiteX5" fmla="*/ 3924130 w 4452932"/>
                <a:gd name="connsiteY5" fmla="*/ 2324904 h 3988709"/>
                <a:gd name="connsiteX6" fmla="*/ 4364394 w 4452932"/>
                <a:gd name="connsiteY6" fmla="*/ 2494237 h 3988709"/>
                <a:gd name="connsiteX7" fmla="*/ 4428671 w 4452932"/>
                <a:gd name="connsiteY7" fmla="*/ 2887160 h 3988709"/>
                <a:gd name="connsiteX8" fmla="*/ 4229963 w 4452932"/>
                <a:gd name="connsiteY8" fmla="*/ 3071715 h 3988709"/>
                <a:gd name="connsiteX9" fmla="*/ 1107811 w 4452932"/>
                <a:gd name="connsiteY9" fmla="*/ 3080733 h 3988709"/>
                <a:gd name="connsiteX10" fmla="*/ 132794 w 4452932"/>
                <a:gd name="connsiteY10" fmla="*/ 3988709 h 3988709"/>
                <a:gd name="connsiteX11" fmla="*/ 5956 w 4452932"/>
                <a:gd name="connsiteY11" fmla="*/ 2543992 h 3988709"/>
                <a:gd name="connsiteX12" fmla="*/ 790879 w 4452932"/>
                <a:gd name="connsiteY12" fmla="*/ 2626201 h 3988709"/>
                <a:gd name="connsiteX13" fmla="*/ 1752575 w 4452932"/>
                <a:gd name="connsiteY13" fmla="*/ 2689263 h 3988709"/>
                <a:gd name="connsiteX14" fmla="*/ 2607269 w 4452932"/>
                <a:gd name="connsiteY14" fmla="*/ 2487576 h 3988709"/>
                <a:gd name="connsiteX0" fmla="*/ 2621783 w 4467446"/>
                <a:gd name="connsiteY0" fmla="*/ 2487576 h 3988709"/>
                <a:gd name="connsiteX1" fmla="*/ 2695482 w 4467446"/>
                <a:gd name="connsiteY1" fmla="*/ 0 h 3988709"/>
                <a:gd name="connsiteX2" fmla="*/ 4164486 w 4467446"/>
                <a:gd name="connsiteY2" fmla="*/ 15765 h 3988709"/>
                <a:gd name="connsiteX3" fmla="*/ 4311175 w 4467446"/>
                <a:gd name="connsiteY3" fmla="*/ 365654 h 3988709"/>
                <a:gd name="connsiteX4" fmla="*/ 3904776 w 4467446"/>
                <a:gd name="connsiteY4" fmla="*/ 919437 h 3988709"/>
                <a:gd name="connsiteX5" fmla="*/ 3938644 w 4467446"/>
                <a:gd name="connsiteY5" fmla="*/ 2324904 h 3988709"/>
                <a:gd name="connsiteX6" fmla="*/ 4378908 w 4467446"/>
                <a:gd name="connsiteY6" fmla="*/ 2494237 h 3988709"/>
                <a:gd name="connsiteX7" fmla="*/ 4443185 w 4467446"/>
                <a:gd name="connsiteY7" fmla="*/ 2887160 h 3988709"/>
                <a:gd name="connsiteX8" fmla="*/ 4244477 w 4467446"/>
                <a:gd name="connsiteY8" fmla="*/ 3071715 h 3988709"/>
                <a:gd name="connsiteX9" fmla="*/ 1122325 w 4467446"/>
                <a:gd name="connsiteY9" fmla="*/ 3080733 h 3988709"/>
                <a:gd name="connsiteX10" fmla="*/ 147308 w 4467446"/>
                <a:gd name="connsiteY10" fmla="*/ 3988709 h 3988709"/>
                <a:gd name="connsiteX11" fmla="*/ 1809 w 4467446"/>
                <a:gd name="connsiteY11" fmla="*/ 2609306 h 3988709"/>
                <a:gd name="connsiteX12" fmla="*/ 805393 w 4467446"/>
                <a:gd name="connsiteY12" fmla="*/ 2626201 h 3988709"/>
                <a:gd name="connsiteX13" fmla="*/ 1767089 w 4467446"/>
                <a:gd name="connsiteY13" fmla="*/ 2689263 h 3988709"/>
                <a:gd name="connsiteX14" fmla="*/ 2621783 w 4467446"/>
                <a:gd name="connsiteY14" fmla="*/ 2487576 h 3988709"/>
                <a:gd name="connsiteX0" fmla="*/ 2621783 w 4485459"/>
                <a:gd name="connsiteY0" fmla="*/ 2487576 h 3988709"/>
                <a:gd name="connsiteX1" fmla="*/ 2695482 w 4485459"/>
                <a:gd name="connsiteY1" fmla="*/ 0 h 3988709"/>
                <a:gd name="connsiteX2" fmla="*/ 4164486 w 4485459"/>
                <a:gd name="connsiteY2" fmla="*/ 15765 h 3988709"/>
                <a:gd name="connsiteX3" fmla="*/ 4311175 w 4485459"/>
                <a:gd name="connsiteY3" fmla="*/ 365654 h 3988709"/>
                <a:gd name="connsiteX4" fmla="*/ 3904776 w 4485459"/>
                <a:gd name="connsiteY4" fmla="*/ 919437 h 3988709"/>
                <a:gd name="connsiteX5" fmla="*/ 3938644 w 4485459"/>
                <a:gd name="connsiteY5" fmla="*/ 2324904 h 3988709"/>
                <a:gd name="connsiteX6" fmla="*/ 4378908 w 4485459"/>
                <a:gd name="connsiteY6" fmla="*/ 2494237 h 3988709"/>
                <a:gd name="connsiteX7" fmla="*/ 4471177 w 4485459"/>
                <a:gd name="connsiteY7" fmla="*/ 2868499 h 3988709"/>
                <a:gd name="connsiteX8" fmla="*/ 4244477 w 4485459"/>
                <a:gd name="connsiteY8" fmla="*/ 3071715 h 3988709"/>
                <a:gd name="connsiteX9" fmla="*/ 1122325 w 4485459"/>
                <a:gd name="connsiteY9" fmla="*/ 3080733 h 3988709"/>
                <a:gd name="connsiteX10" fmla="*/ 147308 w 4485459"/>
                <a:gd name="connsiteY10" fmla="*/ 3988709 h 3988709"/>
                <a:gd name="connsiteX11" fmla="*/ 1809 w 4485459"/>
                <a:gd name="connsiteY11" fmla="*/ 2609306 h 3988709"/>
                <a:gd name="connsiteX12" fmla="*/ 805393 w 4485459"/>
                <a:gd name="connsiteY12" fmla="*/ 2626201 h 3988709"/>
                <a:gd name="connsiteX13" fmla="*/ 1767089 w 4485459"/>
                <a:gd name="connsiteY13" fmla="*/ 2689263 h 3988709"/>
                <a:gd name="connsiteX14" fmla="*/ 2621783 w 4485459"/>
                <a:gd name="connsiteY14" fmla="*/ 2487576 h 3988709"/>
                <a:gd name="connsiteX0" fmla="*/ 2621783 w 4485459"/>
                <a:gd name="connsiteY0" fmla="*/ 2487576 h 3988709"/>
                <a:gd name="connsiteX1" fmla="*/ 2695482 w 4485459"/>
                <a:gd name="connsiteY1" fmla="*/ 0 h 3988709"/>
                <a:gd name="connsiteX2" fmla="*/ 4164486 w 4485459"/>
                <a:gd name="connsiteY2" fmla="*/ 15765 h 3988709"/>
                <a:gd name="connsiteX3" fmla="*/ 4311175 w 4485459"/>
                <a:gd name="connsiteY3" fmla="*/ 365654 h 3988709"/>
                <a:gd name="connsiteX4" fmla="*/ 3904776 w 4485459"/>
                <a:gd name="connsiteY4" fmla="*/ 919437 h 3988709"/>
                <a:gd name="connsiteX5" fmla="*/ 3938644 w 4485459"/>
                <a:gd name="connsiteY5" fmla="*/ 2324904 h 3988709"/>
                <a:gd name="connsiteX6" fmla="*/ 4378908 w 4485459"/>
                <a:gd name="connsiteY6" fmla="*/ 2494237 h 3988709"/>
                <a:gd name="connsiteX7" fmla="*/ 4471177 w 4485459"/>
                <a:gd name="connsiteY7" fmla="*/ 2868499 h 3988709"/>
                <a:gd name="connsiteX8" fmla="*/ 4244477 w 4485459"/>
                <a:gd name="connsiteY8" fmla="*/ 3071715 h 3988709"/>
                <a:gd name="connsiteX9" fmla="*/ 1168978 w 4485459"/>
                <a:gd name="connsiteY9" fmla="*/ 3108725 h 3988709"/>
                <a:gd name="connsiteX10" fmla="*/ 147308 w 4485459"/>
                <a:gd name="connsiteY10" fmla="*/ 3988709 h 3988709"/>
                <a:gd name="connsiteX11" fmla="*/ 1809 w 4485459"/>
                <a:gd name="connsiteY11" fmla="*/ 2609306 h 3988709"/>
                <a:gd name="connsiteX12" fmla="*/ 805393 w 4485459"/>
                <a:gd name="connsiteY12" fmla="*/ 2626201 h 3988709"/>
                <a:gd name="connsiteX13" fmla="*/ 1767089 w 4485459"/>
                <a:gd name="connsiteY13" fmla="*/ 2689263 h 3988709"/>
                <a:gd name="connsiteX14" fmla="*/ 2621783 w 4485459"/>
                <a:gd name="connsiteY14" fmla="*/ 2487576 h 398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85459" h="3988709">
                  <a:moveTo>
                    <a:pt x="2621783" y="2487576"/>
                  </a:moveTo>
                  <a:cubicBezTo>
                    <a:pt x="2621783" y="2313042"/>
                    <a:pt x="2520948" y="0"/>
                    <a:pt x="2695482" y="0"/>
                  </a:cubicBezTo>
                  <a:lnTo>
                    <a:pt x="4164486" y="15765"/>
                  </a:lnTo>
                  <a:cubicBezTo>
                    <a:pt x="4339020" y="15765"/>
                    <a:pt x="4311175" y="191120"/>
                    <a:pt x="4311175" y="365654"/>
                  </a:cubicBezTo>
                  <a:cubicBezTo>
                    <a:pt x="4311176" y="550249"/>
                    <a:pt x="3904775" y="734842"/>
                    <a:pt x="3904776" y="919437"/>
                  </a:cubicBezTo>
                  <a:cubicBezTo>
                    <a:pt x="3910421" y="1262912"/>
                    <a:pt x="3865267" y="1986119"/>
                    <a:pt x="3938644" y="2324904"/>
                  </a:cubicBezTo>
                  <a:cubicBezTo>
                    <a:pt x="4003555" y="2607126"/>
                    <a:pt x="4285775" y="2412275"/>
                    <a:pt x="4378908" y="2494237"/>
                  </a:cubicBezTo>
                  <a:cubicBezTo>
                    <a:pt x="4505908" y="2567615"/>
                    <a:pt x="4493582" y="2772253"/>
                    <a:pt x="4471177" y="2868499"/>
                  </a:cubicBezTo>
                  <a:cubicBezTo>
                    <a:pt x="4448772" y="2964745"/>
                    <a:pt x="4588936" y="2907153"/>
                    <a:pt x="4244477" y="3071715"/>
                  </a:cubicBezTo>
                  <a:cubicBezTo>
                    <a:pt x="4244477" y="3246249"/>
                    <a:pt x="1343512" y="3108725"/>
                    <a:pt x="1168978" y="3108725"/>
                  </a:cubicBezTo>
                  <a:cubicBezTo>
                    <a:pt x="1279762" y="4123558"/>
                    <a:pt x="1116169" y="3971775"/>
                    <a:pt x="147308" y="3988709"/>
                  </a:cubicBezTo>
                  <a:cubicBezTo>
                    <a:pt x="-27226" y="3988709"/>
                    <a:pt x="1809" y="2783840"/>
                    <a:pt x="1809" y="2609306"/>
                  </a:cubicBezTo>
                  <a:cubicBezTo>
                    <a:pt x="116745" y="2366456"/>
                    <a:pt x="514290" y="2601989"/>
                    <a:pt x="805393" y="2626201"/>
                  </a:cubicBezTo>
                  <a:cubicBezTo>
                    <a:pt x="1096496" y="2650413"/>
                    <a:pt x="1469613" y="2696601"/>
                    <a:pt x="1767089" y="2689263"/>
                  </a:cubicBezTo>
                  <a:cubicBezTo>
                    <a:pt x="2134951" y="2645702"/>
                    <a:pt x="2464423" y="2901628"/>
                    <a:pt x="2621783" y="2487576"/>
                  </a:cubicBezTo>
                  <a:close/>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latin typeface="Times New Roman" panose="02020603050405020304" pitchFamily="18" charset="0"/>
                <a:cs typeface="Times New Roman" panose="02020603050405020304" pitchFamily="18" charset="0"/>
              </a:endParaRPr>
            </a:p>
          </p:txBody>
        </p:sp>
        <p:sp>
          <p:nvSpPr>
            <p:cNvPr id="65" name="圓角矩形 64">
              <a:extLst>
                <a:ext uri="{FF2B5EF4-FFF2-40B4-BE49-F238E27FC236}">
                  <a16:creationId xmlns:a16="http://schemas.microsoft.com/office/drawing/2014/main" id="{07322AF0-F6ED-6F44-90BF-E4B55A5D4312}"/>
                </a:ext>
              </a:extLst>
            </p:cNvPr>
            <p:cNvSpPr/>
            <p:nvPr/>
          </p:nvSpPr>
          <p:spPr>
            <a:xfrm>
              <a:off x="7228196" y="2968803"/>
              <a:ext cx="4929944" cy="877005"/>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sp>
          <p:nvSpPr>
            <p:cNvPr id="66" name="圓角矩形 65">
              <a:extLst>
                <a:ext uri="{FF2B5EF4-FFF2-40B4-BE49-F238E27FC236}">
                  <a16:creationId xmlns:a16="http://schemas.microsoft.com/office/drawing/2014/main" id="{D4FDD9EE-E828-8243-A99F-96FAF43F1701}"/>
                </a:ext>
              </a:extLst>
            </p:cNvPr>
            <p:cNvSpPr/>
            <p:nvPr/>
          </p:nvSpPr>
          <p:spPr>
            <a:xfrm>
              <a:off x="7245132" y="5610399"/>
              <a:ext cx="4929944" cy="877005"/>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cs typeface="Times New Roman" panose="02020603050405020304" pitchFamily="18" charset="0"/>
              </a:endParaRPr>
            </a:p>
          </p:txBody>
        </p:sp>
      </p:grpSp>
      <p:grpSp>
        <p:nvGrpSpPr>
          <p:cNvPr id="97" name="群組 96">
            <a:extLst>
              <a:ext uri="{FF2B5EF4-FFF2-40B4-BE49-F238E27FC236}">
                <a16:creationId xmlns:a16="http://schemas.microsoft.com/office/drawing/2014/main" id="{C66B698E-954B-8645-99D1-9C7025F0F0C7}"/>
              </a:ext>
            </a:extLst>
          </p:cNvPr>
          <p:cNvGrpSpPr/>
          <p:nvPr/>
        </p:nvGrpSpPr>
        <p:grpSpPr>
          <a:xfrm>
            <a:off x="7453498" y="26803"/>
            <a:ext cx="4738502" cy="872280"/>
            <a:chOff x="7453498" y="26803"/>
            <a:chExt cx="4738502" cy="872280"/>
          </a:xfrm>
        </p:grpSpPr>
        <p:grpSp>
          <p:nvGrpSpPr>
            <p:cNvPr id="98" name="群組 97">
              <a:extLst>
                <a:ext uri="{FF2B5EF4-FFF2-40B4-BE49-F238E27FC236}">
                  <a16:creationId xmlns:a16="http://schemas.microsoft.com/office/drawing/2014/main" id="{2517015E-A2C1-8B4E-9A25-5A4CF2A7DB81}"/>
                </a:ext>
              </a:extLst>
            </p:cNvPr>
            <p:cNvGrpSpPr/>
            <p:nvPr/>
          </p:nvGrpSpPr>
          <p:grpSpPr>
            <a:xfrm>
              <a:off x="7453498" y="26803"/>
              <a:ext cx="4738502" cy="872280"/>
              <a:chOff x="7453498" y="26803"/>
              <a:chExt cx="4738502" cy="872280"/>
            </a:xfrm>
          </p:grpSpPr>
          <p:sp>
            <p:nvSpPr>
              <p:cNvPr id="105" name="圆角矩形 3">
                <a:extLst>
                  <a:ext uri="{FF2B5EF4-FFF2-40B4-BE49-F238E27FC236}">
                    <a16:creationId xmlns:a16="http://schemas.microsoft.com/office/drawing/2014/main" id="{0CFE1E85-1FCE-8146-A9D4-449BEB4A896F}"/>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106" name="圆角矩形 6">
                <a:extLst>
                  <a:ext uri="{FF2B5EF4-FFF2-40B4-BE49-F238E27FC236}">
                    <a16:creationId xmlns:a16="http://schemas.microsoft.com/office/drawing/2014/main" id="{F9C713D2-A556-4542-83D7-58A4582B8A30}"/>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107" name="圆角矩形 8">
                <a:extLst>
                  <a:ext uri="{FF2B5EF4-FFF2-40B4-BE49-F238E27FC236}">
                    <a16:creationId xmlns:a16="http://schemas.microsoft.com/office/drawing/2014/main" id="{3B3DE75D-7A49-604F-83C0-8888D8CC5576}"/>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108" name="圆角矩形 10">
                <a:extLst>
                  <a:ext uri="{FF2B5EF4-FFF2-40B4-BE49-F238E27FC236}">
                    <a16:creationId xmlns:a16="http://schemas.microsoft.com/office/drawing/2014/main" id="{FC033E67-D87D-F84C-89FC-00339416AD71}"/>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109" name="左箭头 4">
                <a:extLst>
                  <a:ext uri="{FF2B5EF4-FFF2-40B4-BE49-F238E27FC236}">
                    <a16:creationId xmlns:a16="http://schemas.microsoft.com/office/drawing/2014/main" id="{ACBC1808-903E-E84A-96FE-89A7C021C88F}"/>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cs typeface="Times New Roman" panose="02020603050405020304" pitchFamily="18" charset="0"/>
                </a:endParaRPr>
              </a:p>
            </p:txBody>
          </p:sp>
          <p:sp>
            <p:nvSpPr>
              <p:cNvPr id="110" name="圆角矩形 1">
                <a:extLst>
                  <a:ext uri="{FF2B5EF4-FFF2-40B4-BE49-F238E27FC236}">
                    <a16:creationId xmlns:a16="http://schemas.microsoft.com/office/drawing/2014/main" id="{CDD57D40-8DCA-EC4D-BBCE-09BA7844D7A5}"/>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111" name="圆角矩形 1">
                <a:extLst>
                  <a:ext uri="{FF2B5EF4-FFF2-40B4-BE49-F238E27FC236}">
                    <a16:creationId xmlns:a16="http://schemas.microsoft.com/office/drawing/2014/main" id="{2F670093-20BE-6A47-ABC2-31C4858C08E5}"/>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112" name="圆角矩形 1">
                <a:extLst>
                  <a:ext uri="{FF2B5EF4-FFF2-40B4-BE49-F238E27FC236}">
                    <a16:creationId xmlns:a16="http://schemas.microsoft.com/office/drawing/2014/main" id="{A0E8E0C2-F8BE-DE4D-9127-8F6E1A68AD49}"/>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113" name="圆角矩形 1">
                <a:extLst>
                  <a:ext uri="{FF2B5EF4-FFF2-40B4-BE49-F238E27FC236}">
                    <a16:creationId xmlns:a16="http://schemas.microsoft.com/office/drawing/2014/main" id="{0C398228-EF3E-5F40-A622-895F64047FEF}"/>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cs typeface="Times New Roman" panose="02020603050405020304" pitchFamily="18" charset="0"/>
                </a:endParaRPr>
              </a:p>
            </p:txBody>
          </p:sp>
          <p:sp>
            <p:nvSpPr>
              <p:cNvPr id="114" name="圆角矩形 3">
                <a:extLst>
                  <a:ext uri="{FF2B5EF4-FFF2-40B4-BE49-F238E27FC236}">
                    <a16:creationId xmlns:a16="http://schemas.microsoft.com/office/drawing/2014/main" id="{A05EC4DB-2F0C-8443-9633-933B6C2A9A24}"/>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115" name="圆角矩形 1">
                <a:extLst>
                  <a:ext uri="{FF2B5EF4-FFF2-40B4-BE49-F238E27FC236}">
                    <a16:creationId xmlns:a16="http://schemas.microsoft.com/office/drawing/2014/main" id="{01DF3CF2-6C8C-9043-839A-C406216D54B6}"/>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grpSp>
        <p:grpSp>
          <p:nvGrpSpPr>
            <p:cNvPr id="99" name="群組 98">
              <a:extLst>
                <a:ext uri="{FF2B5EF4-FFF2-40B4-BE49-F238E27FC236}">
                  <a16:creationId xmlns:a16="http://schemas.microsoft.com/office/drawing/2014/main" id="{E2AD1E97-0161-7942-8F5C-053B2514177A}"/>
                </a:ext>
              </a:extLst>
            </p:cNvPr>
            <p:cNvGrpSpPr/>
            <p:nvPr/>
          </p:nvGrpSpPr>
          <p:grpSpPr>
            <a:xfrm>
              <a:off x="7756266" y="137835"/>
              <a:ext cx="4199935" cy="739537"/>
              <a:chOff x="7756266" y="-244943"/>
              <a:chExt cx="4199935" cy="739537"/>
            </a:xfrm>
          </p:grpSpPr>
          <p:sp>
            <p:nvSpPr>
              <p:cNvPr id="100" name="TextBox 24">
                <a:extLst>
                  <a:ext uri="{FF2B5EF4-FFF2-40B4-BE49-F238E27FC236}">
                    <a16:creationId xmlns:a16="http://schemas.microsoft.com/office/drawing/2014/main" id="{BA4DC3E2-3A41-9A4B-8BC9-601143D31A03}"/>
                  </a:ext>
                </a:extLst>
              </p:cNvPr>
              <p:cNvSpPr txBox="1"/>
              <p:nvPr/>
            </p:nvSpPr>
            <p:spPr bwMode="auto">
              <a:xfrm>
                <a:off x="7756266" y="-152791"/>
                <a:ext cx="826590" cy="492443"/>
              </a:xfrm>
              <a:prstGeom prst="rect">
                <a:avLst/>
              </a:prstGeom>
              <a:noFill/>
            </p:spPr>
            <p:txBody>
              <a:bodyPr wrap="square">
                <a:spAutoFit/>
              </a:bodyPr>
              <a:lstStyle/>
              <a:p>
                <a:pPr algn="just">
                  <a:lnSpc>
                    <a:spcPct val="130000"/>
                  </a:lnSpc>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緒論</a:t>
                </a:r>
              </a:p>
            </p:txBody>
          </p:sp>
          <p:sp>
            <p:nvSpPr>
              <p:cNvPr id="101" name="TextBox 24">
                <a:extLst>
                  <a:ext uri="{FF2B5EF4-FFF2-40B4-BE49-F238E27FC236}">
                    <a16:creationId xmlns:a16="http://schemas.microsoft.com/office/drawing/2014/main" id="{8A427813-8976-A648-B857-B07A78657986}"/>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文獻</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探討</a:t>
                </a:r>
              </a:p>
            </p:txBody>
          </p:sp>
          <p:sp>
            <p:nvSpPr>
              <p:cNvPr id="102" name="TextBox 24">
                <a:extLst>
                  <a:ext uri="{FF2B5EF4-FFF2-40B4-BE49-F238E27FC236}">
                    <a16:creationId xmlns:a16="http://schemas.microsoft.com/office/drawing/2014/main" id="{FFB8D118-7B4F-8F49-A7FF-8FC3DB453DCD}"/>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b="1"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b="1"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b="1"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CN" sz="2000" b="1"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3" name="TextBox 24">
                <a:extLst>
                  <a:ext uri="{FF2B5EF4-FFF2-40B4-BE49-F238E27FC236}">
                    <a16:creationId xmlns:a16="http://schemas.microsoft.com/office/drawing/2014/main" id="{19ABDE93-DC2D-B34F-9252-403C183DAC00}"/>
                  </a:ext>
                </a:extLst>
              </p:cNvPr>
              <p:cNvSpPr txBox="1"/>
              <p:nvPr/>
            </p:nvSpPr>
            <p:spPr bwMode="auto">
              <a:xfrm>
                <a:off x="10104638" y="-233390"/>
                <a:ext cx="936261"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實證</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4" name="TextBox 24">
                <a:extLst>
                  <a:ext uri="{FF2B5EF4-FFF2-40B4-BE49-F238E27FC236}">
                    <a16:creationId xmlns:a16="http://schemas.microsoft.com/office/drawing/2014/main" id="{03C421B9-3745-D648-ACA4-0EC05F3A7F4A}"/>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結論與</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建議</a:t>
                </a:r>
                <a:endPar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grpSp>
    </p:spTree>
    <p:extLst>
      <p:ext uri="{BB962C8B-B14F-4D97-AF65-F5344CB8AC3E}">
        <p14:creationId xmlns:p14="http://schemas.microsoft.com/office/powerpoint/2010/main" val="1149526226"/>
      </p:ext>
    </p:extLst>
  </p:cSld>
  <p:clrMapOvr>
    <a:masterClrMapping/>
  </p:clrMapOvr>
  <mc:AlternateContent xmlns:mc="http://schemas.openxmlformats.org/markup-compatibility/2006" xmlns:p14="http://schemas.microsoft.com/office/powerpoint/2010/main">
    <mc:Choice Requires="p14">
      <p:transition spd="slow" advClick="0" advTm="0">
        <p14:prism isContent="1"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anim calcmode="lin" valueType="num">
                                      <p:cBhvr>
                                        <p:cTn id="8" dur="750" fill="hold"/>
                                        <p:tgtEl>
                                          <p:spTgt spid="20"/>
                                        </p:tgtEl>
                                        <p:attrNameLst>
                                          <p:attrName>ppt_x</p:attrName>
                                        </p:attrNameLst>
                                      </p:cBhvr>
                                      <p:tavLst>
                                        <p:tav tm="0">
                                          <p:val>
                                            <p:strVal val="#ppt_x"/>
                                          </p:val>
                                        </p:tav>
                                        <p:tav tm="100000">
                                          <p:val>
                                            <p:strVal val="#ppt_x"/>
                                          </p:val>
                                        </p:tav>
                                      </p:tavLst>
                                    </p:anim>
                                    <p:anim calcmode="lin" valueType="num">
                                      <p:cBhvr>
                                        <p:cTn id="9" dur="75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750"/>
                                        <p:tgtEl>
                                          <p:spTgt spid="45"/>
                                        </p:tgtEl>
                                      </p:cBhvr>
                                    </p:animEffect>
                                    <p:anim calcmode="lin" valueType="num">
                                      <p:cBhvr>
                                        <p:cTn id="13" dur="750" fill="hold"/>
                                        <p:tgtEl>
                                          <p:spTgt spid="45"/>
                                        </p:tgtEl>
                                        <p:attrNameLst>
                                          <p:attrName>ppt_x</p:attrName>
                                        </p:attrNameLst>
                                      </p:cBhvr>
                                      <p:tavLst>
                                        <p:tav tm="0">
                                          <p:val>
                                            <p:strVal val="#ppt_x"/>
                                          </p:val>
                                        </p:tav>
                                        <p:tav tm="100000">
                                          <p:val>
                                            <p:strVal val="#ppt_x"/>
                                          </p:val>
                                        </p:tav>
                                      </p:tavLst>
                                    </p:anim>
                                    <p:anim calcmode="lin" valueType="num">
                                      <p:cBhvr>
                                        <p:cTn id="14" dur="750" fill="hold"/>
                                        <p:tgtEl>
                                          <p:spTgt spid="4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750"/>
                                        <p:tgtEl>
                                          <p:spTgt spid="48"/>
                                        </p:tgtEl>
                                      </p:cBhvr>
                                    </p:animEffect>
                                    <p:anim calcmode="lin" valueType="num">
                                      <p:cBhvr>
                                        <p:cTn id="18" dur="750" fill="hold"/>
                                        <p:tgtEl>
                                          <p:spTgt spid="48"/>
                                        </p:tgtEl>
                                        <p:attrNameLst>
                                          <p:attrName>ppt_x</p:attrName>
                                        </p:attrNameLst>
                                      </p:cBhvr>
                                      <p:tavLst>
                                        <p:tav tm="0">
                                          <p:val>
                                            <p:strVal val="#ppt_x"/>
                                          </p:val>
                                        </p:tav>
                                        <p:tav tm="100000">
                                          <p:val>
                                            <p:strVal val="#ppt_x"/>
                                          </p:val>
                                        </p:tav>
                                      </p:tavLst>
                                    </p:anim>
                                    <p:anim calcmode="lin" valueType="num">
                                      <p:cBhvr>
                                        <p:cTn id="19" dur="750" fill="hold"/>
                                        <p:tgtEl>
                                          <p:spTgt spid="4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750"/>
                                        <p:tgtEl>
                                          <p:spTgt spid="51"/>
                                        </p:tgtEl>
                                      </p:cBhvr>
                                    </p:animEffect>
                                    <p:anim calcmode="lin" valueType="num">
                                      <p:cBhvr>
                                        <p:cTn id="23" dur="750" fill="hold"/>
                                        <p:tgtEl>
                                          <p:spTgt spid="51"/>
                                        </p:tgtEl>
                                        <p:attrNameLst>
                                          <p:attrName>ppt_x</p:attrName>
                                        </p:attrNameLst>
                                      </p:cBhvr>
                                      <p:tavLst>
                                        <p:tav tm="0">
                                          <p:val>
                                            <p:strVal val="#ppt_x"/>
                                          </p:val>
                                        </p:tav>
                                        <p:tav tm="100000">
                                          <p:val>
                                            <p:strVal val="#ppt_x"/>
                                          </p:val>
                                        </p:tav>
                                      </p:tavLst>
                                    </p:anim>
                                    <p:anim calcmode="lin" valueType="num">
                                      <p:cBhvr>
                                        <p:cTn id="24" dur="750" fill="hold"/>
                                        <p:tgtEl>
                                          <p:spTgt spid="5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750"/>
                                        <p:tgtEl>
                                          <p:spTgt spid="80"/>
                                        </p:tgtEl>
                                      </p:cBhvr>
                                    </p:animEffect>
                                    <p:anim calcmode="lin" valueType="num">
                                      <p:cBhvr>
                                        <p:cTn id="28" dur="750" fill="hold"/>
                                        <p:tgtEl>
                                          <p:spTgt spid="80"/>
                                        </p:tgtEl>
                                        <p:attrNameLst>
                                          <p:attrName>ppt_x</p:attrName>
                                        </p:attrNameLst>
                                      </p:cBhvr>
                                      <p:tavLst>
                                        <p:tav tm="0">
                                          <p:val>
                                            <p:strVal val="#ppt_x"/>
                                          </p:val>
                                        </p:tav>
                                        <p:tav tm="100000">
                                          <p:val>
                                            <p:strVal val="#ppt_x"/>
                                          </p:val>
                                        </p:tav>
                                      </p:tavLst>
                                    </p:anim>
                                    <p:anim calcmode="lin" valueType="num">
                                      <p:cBhvr>
                                        <p:cTn id="29" dur="750" fill="hold"/>
                                        <p:tgtEl>
                                          <p:spTgt spid="8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50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750"/>
                                        <p:tgtEl>
                                          <p:spTgt spid="83"/>
                                        </p:tgtEl>
                                      </p:cBhvr>
                                    </p:animEffect>
                                    <p:anim calcmode="lin" valueType="num">
                                      <p:cBhvr>
                                        <p:cTn id="33" dur="750" fill="hold"/>
                                        <p:tgtEl>
                                          <p:spTgt spid="83"/>
                                        </p:tgtEl>
                                        <p:attrNameLst>
                                          <p:attrName>ppt_x</p:attrName>
                                        </p:attrNameLst>
                                      </p:cBhvr>
                                      <p:tavLst>
                                        <p:tav tm="0">
                                          <p:val>
                                            <p:strVal val="#ppt_x"/>
                                          </p:val>
                                        </p:tav>
                                        <p:tav tm="100000">
                                          <p:val>
                                            <p:strVal val="#ppt_x"/>
                                          </p:val>
                                        </p:tav>
                                      </p:tavLst>
                                    </p:anim>
                                    <p:anim calcmode="lin" valueType="num">
                                      <p:cBhvr>
                                        <p:cTn id="34" dur="750" fill="hold"/>
                                        <p:tgtEl>
                                          <p:spTgt spid="8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50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750"/>
                                        <p:tgtEl>
                                          <p:spTgt spid="86"/>
                                        </p:tgtEl>
                                      </p:cBhvr>
                                    </p:animEffect>
                                    <p:anim calcmode="lin" valueType="num">
                                      <p:cBhvr>
                                        <p:cTn id="38" dur="750" fill="hold"/>
                                        <p:tgtEl>
                                          <p:spTgt spid="86"/>
                                        </p:tgtEl>
                                        <p:attrNameLst>
                                          <p:attrName>ppt_x</p:attrName>
                                        </p:attrNameLst>
                                      </p:cBhvr>
                                      <p:tavLst>
                                        <p:tav tm="0">
                                          <p:val>
                                            <p:strVal val="#ppt_x"/>
                                          </p:val>
                                        </p:tav>
                                        <p:tav tm="100000">
                                          <p:val>
                                            <p:strVal val="#ppt_x"/>
                                          </p:val>
                                        </p:tav>
                                      </p:tavLst>
                                    </p:anim>
                                    <p:anim calcmode="lin" valueType="num">
                                      <p:cBhvr>
                                        <p:cTn id="39" dur="75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3" presetClass="exit" presetSubtype="10" fill="hold" nodeType="clickEffect">
                                  <p:stCondLst>
                                    <p:cond delay="0"/>
                                  </p:stCondLst>
                                  <p:childTnLst>
                                    <p:animEffect transition="out" filter="blinds(horizontal)">
                                      <p:cBhvr>
                                        <p:cTn id="47" dur="500"/>
                                        <p:tgtEl>
                                          <p:spTgt spid="3"/>
                                        </p:tgtEl>
                                      </p:cBhvr>
                                    </p:animEffect>
                                    <p:set>
                                      <p:cBhvr>
                                        <p:cTn id="48" dur="1" fill="hold">
                                          <p:stCondLst>
                                            <p:cond delay="499"/>
                                          </p:stCondLst>
                                        </p:cTn>
                                        <p:tgtEl>
                                          <p:spTgt spid="3"/>
                                        </p:tgtEl>
                                        <p:attrNameLst>
                                          <p:attrName>style.visibility</p:attrName>
                                        </p:attrNameLst>
                                      </p:cBhvr>
                                      <p:to>
                                        <p:strVal val="hidden"/>
                                      </p:to>
                                    </p:set>
                                  </p:childTnLst>
                                </p:cTn>
                              </p:par>
                            </p:childTnLst>
                          </p:cTn>
                        </p:par>
                        <p:par>
                          <p:cTn id="49" fill="hold">
                            <p:stCondLst>
                              <p:cond delay="500"/>
                            </p:stCondLst>
                            <p:childTnLst>
                              <p:par>
                                <p:cTn id="50" presetID="1" presetClass="entr" presetSubtype="0"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3" presetClass="exit" presetSubtype="10" fill="hold" nodeType="clickEffect">
                                  <p:stCondLst>
                                    <p:cond delay="0"/>
                                  </p:stCondLst>
                                  <p:childTnLst>
                                    <p:animEffect transition="out" filter="blinds(horizontal)">
                                      <p:cBhvr>
                                        <p:cTn id="55" dur="500"/>
                                        <p:tgtEl>
                                          <p:spTgt spid="4"/>
                                        </p:tgtEl>
                                      </p:cBhvr>
                                    </p:animEffect>
                                    <p:set>
                                      <p:cBhvr>
                                        <p:cTn id="56" dur="1" fill="hold">
                                          <p:stCondLst>
                                            <p:cond delay="499"/>
                                          </p:stCondLst>
                                        </p:cTn>
                                        <p:tgtEl>
                                          <p:spTgt spid="4"/>
                                        </p:tgtEl>
                                        <p:attrNameLst>
                                          <p:attrName>style.visibility</p:attrName>
                                        </p:attrNameLst>
                                      </p:cBhvr>
                                      <p:to>
                                        <p:strVal val="hidden"/>
                                      </p:to>
                                    </p:set>
                                  </p:childTnLst>
                                </p:cTn>
                              </p:par>
                            </p:childTnLst>
                          </p:cTn>
                        </p:par>
                        <p:par>
                          <p:cTn id="57" fill="hold">
                            <p:stCondLst>
                              <p:cond delay="500"/>
                            </p:stCondLst>
                            <p:childTnLst>
                              <p:par>
                                <p:cTn id="58" presetID="1" presetClass="entr" presetSubtype="0" fill="hold" nodeType="afterEffect">
                                  <p:stCondLst>
                                    <p:cond delay="0"/>
                                  </p:stCondLst>
                                  <p:childTnLst>
                                    <p:set>
                                      <p:cBhvr>
                                        <p:cTn id="59" dur="1" fill="hold">
                                          <p:stCondLst>
                                            <p:cond delay="0"/>
                                          </p:stCondLst>
                                        </p:cTn>
                                        <p:tgtEl>
                                          <p:spTgt spid="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3" presetClass="exit" presetSubtype="10" fill="hold" nodeType="clickEffect">
                                  <p:stCondLst>
                                    <p:cond delay="0"/>
                                  </p:stCondLst>
                                  <p:childTnLst>
                                    <p:animEffect transition="out" filter="blinds(horizontal)">
                                      <p:cBhvr>
                                        <p:cTn id="63" dur="500"/>
                                        <p:tgtEl>
                                          <p:spTgt spid="6"/>
                                        </p:tgtEl>
                                      </p:cBhvr>
                                    </p:animEffect>
                                    <p:set>
                                      <p:cBhvr>
                                        <p:cTn id="64" dur="1" fill="hold">
                                          <p:stCondLst>
                                            <p:cond delay="499"/>
                                          </p:stCondLst>
                                        </p:cTn>
                                        <p:tgtEl>
                                          <p:spTgt spid="6"/>
                                        </p:tgtEl>
                                        <p:attrNameLst>
                                          <p:attrName>style.visibility</p:attrName>
                                        </p:attrNameLst>
                                      </p:cBhvr>
                                      <p:to>
                                        <p:strVal val="hidden"/>
                                      </p:to>
                                    </p:set>
                                  </p:childTnLst>
                                </p:cTn>
                              </p:par>
                            </p:childTnLst>
                          </p:cTn>
                        </p:par>
                        <p:par>
                          <p:cTn id="65" fill="hold">
                            <p:stCondLst>
                              <p:cond delay="500"/>
                            </p:stCondLst>
                            <p:childTnLst>
                              <p:par>
                                <p:cTn id="66" presetID="14" presetClass="entr" presetSubtype="10" fill="hold" nodeType="after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randombar(horizontal)">
                                      <p:cBhvr>
                                        <p:cTn id="6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圖片 30">
            <a:extLst>
              <a:ext uri="{FF2B5EF4-FFF2-40B4-BE49-F238E27FC236}">
                <a16:creationId xmlns:a16="http://schemas.microsoft.com/office/drawing/2014/main" id="{623A8022-D1B5-7741-9A5D-7A0EEB381DF5}"/>
              </a:ext>
            </a:extLst>
          </p:cNvPr>
          <p:cNvPicPr>
            <a:picLocks noChangeAspect="1"/>
          </p:cNvPicPr>
          <p:nvPr/>
        </p:nvPicPr>
        <p:blipFill>
          <a:blip r:embed="rId3"/>
          <a:stretch>
            <a:fillRect/>
          </a:stretch>
        </p:blipFill>
        <p:spPr>
          <a:xfrm>
            <a:off x="0" y="0"/>
            <a:ext cx="12192000" cy="6858000"/>
          </a:xfrm>
          <a:prstGeom prst="rect">
            <a:avLst/>
          </a:prstGeom>
        </p:spPr>
      </p:pic>
      <p:grpSp>
        <p:nvGrpSpPr>
          <p:cNvPr id="21" name="组合 20">
            <a:extLst>
              <a:ext uri="{FF2B5EF4-FFF2-40B4-BE49-F238E27FC236}">
                <a16:creationId xmlns:a16="http://schemas.microsoft.com/office/drawing/2014/main" id="{86AB16B7-D917-4F3F-81C5-A600AFCCCCD8}"/>
              </a:ext>
            </a:extLst>
          </p:cNvPr>
          <p:cNvGrpSpPr/>
          <p:nvPr/>
        </p:nvGrpSpPr>
        <p:grpSpPr>
          <a:xfrm>
            <a:off x="4232620" y="2457576"/>
            <a:ext cx="1022373" cy="771037"/>
            <a:chOff x="5917255" y="2239217"/>
            <a:chExt cx="1022373" cy="771037"/>
          </a:xfrm>
        </p:grpSpPr>
        <p:sp>
          <p:nvSpPr>
            <p:cNvPr id="22" name="Freeform 5">
              <a:extLst>
                <a:ext uri="{FF2B5EF4-FFF2-40B4-BE49-F238E27FC236}">
                  <a16:creationId xmlns:a16="http://schemas.microsoft.com/office/drawing/2014/main" id="{A51E9632-3DFD-4613-9BAE-CD2303144141}"/>
                </a:ext>
              </a:extLst>
            </p:cNvPr>
            <p:cNvSpPr/>
            <p:nvPr/>
          </p:nvSpPr>
          <p:spPr bwMode="auto">
            <a:xfrm rot="5400000">
              <a:off x="6042923" y="2283053"/>
              <a:ext cx="771037" cy="68336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8575">
              <a:solidFill>
                <a:srgbClr val="F7BFA4"/>
              </a:solidFill>
            </a:ln>
            <a:effectLst/>
          </p:spPr>
          <p:txBody>
            <a:bodyPr vert="horz" wrap="square" lIns="91440" tIns="45720" rIns="91440" bIns="45720" numCol="1" anchor="t" anchorCtr="0" compatLnSpc="1"/>
            <a:lstStyle/>
            <a:p>
              <a:pPr defTabSz="1219170"/>
              <a:endParaRPr lang="zh-CN" altLang="en-US">
                <a:solidFill>
                  <a:schemeClr val="tx1">
                    <a:lumMod val="75000"/>
                    <a:lumOff val="25000"/>
                  </a:schemeClr>
                </a:solidFill>
                <a:latin typeface="Times New Roman" panose="02020603050405020304" pitchFamily="18" charset="0"/>
                <a:ea typeface="思源黑体 Bold" panose="020B0800000000000000" charset="-122"/>
                <a:cs typeface="Times New Roman" panose="02020603050405020304" pitchFamily="18" charset="0"/>
              </a:endParaRPr>
            </a:p>
          </p:txBody>
        </p:sp>
        <p:sp>
          <p:nvSpPr>
            <p:cNvPr id="23" name="文本框 22">
              <a:extLst>
                <a:ext uri="{FF2B5EF4-FFF2-40B4-BE49-F238E27FC236}">
                  <a16:creationId xmlns:a16="http://schemas.microsoft.com/office/drawing/2014/main" id="{47B02D77-CDC7-4024-AF8C-4332F0DDD8DA}"/>
                </a:ext>
              </a:extLst>
            </p:cNvPr>
            <p:cNvSpPr txBox="1"/>
            <p:nvPr/>
          </p:nvSpPr>
          <p:spPr>
            <a:xfrm>
              <a:off x="5917255" y="2393527"/>
              <a:ext cx="1022373" cy="461665"/>
            </a:xfrm>
            <a:prstGeom prst="rect">
              <a:avLst/>
            </a:prstGeom>
            <a:noFill/>
          </p:spPr>
          <p:txBody>
            <a:bodyPr wrap="square" rtlCol="0">
              <a:spAutoFit/>
            </a:bodyPr>
            <a:lstStyle/>
            <a:p>
              <a:pPr algn="ctr" defTabSz="1219170"/>
              <a:r>
                <a:rPr lang="en-US" altLang="zh-CN" sz="2400" dirty="0">
                  <a:solidFill>
                    <a:schemeClr val="tx1">
                      <a:lumMod val="75000"/>
                      <a:lumOff val="25000"/>
                    </a:schemeClr>
                  </a:solidFill>
                  <a:effectLst>
                    <a:outerShdw blurRad="63500" sx="102000" sy="102000" algn="ctr" rotWithShape="0">
                      <a:prstClr val="black">
                        <a:alpha val="40000"/>
                      </a:prstClr>
                    </a:outerShdw>
                  </a:effectLst>
                  <a:latin typeface="Times New Roman" panose="02020603050405020304" pitchFamily="18" charset="0"/>
                  <a:ea typeface="思源黑体 Bold" panose="020B0800000000000000" charset="-122"/>
                  <a:cs typeface="Times New Roman" panose="02020603050405020304" pitchFamily="18" charset="0"/>
                </a:rPr>
                <a:t>01</a:t>
              </a:r>
            </a:p>
          </p:txBody>
        </p:sp>
      </p:grpSp>
      <p:grpSp>
        <p:nvGrpSpPr>
          <p:cNvPr id="25" name="组合 24">
            <a:extLst>
              <a:ext uri="{FF2B5EF4-FFF2-40B4-BE49-F238E27FC236}">
                <a16:creationId xmlns:a16="http://schemas.microsoft.com/office/drawing/2014/main" id="{61581076-E43F-484D-A193-2B782FFD929E}"/>
              </a:ext>
            </a:extLst>
          </p:cNvPr>
          <p:cNvGrpSpPr/>
          <p:nvPr/>
        </p:nvGrpSpPr>
        <p:grpSpPr>
          <a:xfrm>
            <a:off x="4232621" y="4447703"/>
            <a:ext cx="1022373" cy="771037"/>
            <a:chOff x="5917255" y="2239217"/>
            <a:chExt cx="1022373" cy="771037"/>
          </a:xfrm>
        </p:grpSpPr>
        <p:sp>
          <p:nvSpPr>
            <p:cNvPr id="26" name="Freeform 5">
              <a:extLst>
                <a:ext uri="{FF2B5EF4-FFF2-40B4-BE49-F238E27FC236}">
                  <a16:creationId xmlns:a16="http://schemas.microsoft.com/office/drawing/2014/main" id="{CBBB5260-F463-4738-8BAA-2FC4CF689E77}"/>
                </a:ext>
              </a:extLst>
            </p:cNvPr>
            <p:cNvSpPr/>
            <p:nvPr/>
          </p:nvSpPr>
          <p:spPr bwMode="auto">
            <a:xfrm rot="5400000">
              <a:off x="6042923" y="2283053"/>
              <a:ext cx="771037" cy="68336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28575">
              <a:solidFill>
                <a:srgbClr val="CDE4F6"/>
              </a:solidFill>
            </a:ln>
            <a:effectLst/>
          </p:spPr>
          <p:txBody>
            <a:bodyPr vert="horz" wrap="square" lIns="91440" tIns="45720" rIns="91440" bIns="45720" numCol="1" anchor="t" anchorCtr="0" compatLnSpc="1"/>
            <a:lstStyle/>
            <a:p>
              <a:pPr defTabSz="1219170"/>
              <a:endParaRPr lang="zh-CN" altLang="en-US">
                <a:solidFill>
                  <a:schemeClr val="tx1">
                    <a:lumMod val="75000"/>
                    <a:lumOff val="25000"/>
                  </a:schemeClr>
                </a:solidFill>
                <a:latin typeface="Times New Roman" panose="02020603050405020304" pitchFamily="18" charset="0"/>
                <a:ea typeface="思源黑体 Bold" panose="020B0800000000000000" charset="-122"/>
                <a:cs typeface="Times New Roman" panose="02020603050405020304" pitchFamily="18" charset="0"/>
              </a:endParaRPr>
            </a:p>
          </p:txBody>
        </p:sp>
        <p:sp>
          <p:nvSpPr>
            <p:cNvPr id="27" name="文本框 26">
              <a:extLst>
                <a:ext uri="{FF2B5EF4-FFF2-40B4-BE49-F238E27FC236}">
                  <a16:creationId xmlns:a16="http://schemas.microsoft.com/office/drawing/2014/main" id="{54F09F5C-DB7F-44B2-8311-CEDD5E7D58B7}"/>
                </a:ext>
              </a:extLst>
            </p:cNvPr>
            <p:cNvSpPr txBox="1"/>
            <p:nvPr/>
          </p:nvSpPr>
          <p:spPr>
            <a:xfrm>
              <a:off x="5917255" y="2389498"/>
              <a:ext cx="1022373" cy="461665"/>
            </a:xfrm>
            <a:prstGeom prst="rect">
              <a:avLst/>
            </a:prstGeom>
            <a:noFill/>
          </p:spPr>
          <p:txBody>
            <a:bodyPr wrap="square" rtlCol="0">
              <a:spAutoFit/>
            </a:bodyPr>
            <a:lstStyle/>
            <a:p>
              <a:pPr algn="ctr" defTabSz="1219170"/>
              <a:r>
                <a:rPr lang="en-US" altLang="zh-CN" sz="2400" dirty="0">
                  <a:solidFill>
                    <a:schemeClr val="tx1">
                      <a:lumMod val="75000"/>
                      <a:lumOff val="25000"/>
                    </a:schemeClr>
                  </a:solidFill>
                  <a:effectLst>
                    <a:outerShdw blurRad="63500" sx="102000" sy="102000" algn="ctr" rotWithShape="0">
                      <a:prstClr val="black">
                        <a:alpha val="40000"/>
                      </a:prstClr>
                    </a:outerShdw>
                  </a:effectLst>
                  <a:latin typeface="Times New Roman" panose="02020603050405020304" pitchFamily="18" charset="0"/>
                  <a:ea typeface="思源黑体 Bold" panose="020B0800000000000000" charset="-122"/>
                  <a:cs typeface="Times New Roman" panose="02020603050405020304" pitchFamily="18" charset="0"/>
                </a:rPr>
                <a:t>02</a:t>
              </a:r>
            </a:p>
          </p:txBody>
        </p:sp>
      </p:grpSp>
      <p:sp>
        <p:nvSpPr>
          <p:cNvPr id="45" name="矩形 44">
            <a:extLst>
              <a:ext uri="{FF2B5EF4-FFF2-40B4-BE49-F238E27FC236}">
                <a16:creationId xmlns:a16="http://schemas.microsoft.com/office/drawing/2014/main" id="{BD789393-E62F-4CD9-A149-21EC94D50899}"/>
              </a:ext>
            </a:extLst>
          </p:cNvPr>
          <p:cNvSpPr/>
          <p:nvPr/>
        </p:nvSpPr>
        <p:spPr>
          <a:xfrm>
            <a:off x="4402124" y="1037843"/>
            <a:ext cx="7552314" cy="1015663"/>
          </a:xfrm>
          <a:prstGeom prst="rect">
            <a:avLst/>
          </a:prstGeom>
        </p:spPr>
        <p:txBody>
          <a:bodyPr wrap="square" lIns="91440" tIns="45720" rIns="91440" bIns="45720">
            <a:spAutoFit/>
          </a:bodyPr>
          <a:lstStyle/>
          <a:p>
            <a:r>
              <a:rPr lang="zh-CN" altLang="en-US" sz="2000" dirty="0">
                <a:latin typeface="Times New Roman" panose="02020603050405020304" pitchFamily="18" charset="0"/>
                <a:ea typeface="標楷體" panose="03000509000000000000" pitchFamily="65" charset="-120"/>
                <a:cs typeface="Times New Roman" panose="02020603050405020304" pitchFamily="18" charset="0"/>
              </a:rPr>
              <a:t>模型評估的方法有很多種，僅摘列兩種評估方法進行說明，</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均方根誤差</a:t>
            </a:r>
            <a:r>
              <a:rPr lang="en" altLang="zh-TW" sz="2000" dirty="0">
                <a:latin typeface="Times New Roman" panose="02020603050405020304" pitchFamily="18" charset="0"/>
                <a:ea typeface="標楷體" panose="03000509000000000000" pitchFamily="65" charset="-120"/>
                <a:cs typeface="Times New Roman" panose="02020603050405020304" pitchFamily="18" charset="0"/>
              </a:rPr>
              <a:t>RMSE</a:t>
            </a:r>
            <a:r>
              <a:rPr lang="zh-TW" altLang="en" sz="2000" dirty="0">
                <a:latin typeface="Times New Roman" panose="02020603050405020304" pitchFamily="18" charset="0"/>
                <a:ea typeface="標楷體" panose="03000509000000000000" pitchFamily="65" charset="-120"/>
                <a:cs typeface="Times New Roman" panose="02020603050405020304" pitchFamily="18" charset="0"/>
              </a:rPr>
              <a:t>（</a:t>
            </a:r>
            <a:r>
              <a:rPr lang="en" altLang="zh-TW" sz="2000" dirty="0">
                <a:latin typeface="Times New Roman" panose="02020603050405020304" pitchFamily="18" charset="0"/>
                <a:ea typeface="標楷體" panose="03000509000000000000" pitchFamily="65" charset="-120"/>
                <a:cs typeface="Times New Roman" panose="02020603050405020304" pitchFamily="18" charset="0"/>
              </a:rPr>
              <a:t>Root Mean Square Error</a:t>
            </a:r>
            <a:r>
              <a:rPr lang="zh-TW" altLang="en"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及平均絕對值誤差率 </a:t>
            </a:r>
            <a:r>
              <a:rPr lang="en" altLang="zh-TW" sz="2000" dirty="0">
                <a:latin typeface="Times New Roman" panose="02020603050405020304" pitchFamily="18" charset="0"/>
                <a:ea typeface="標楷體" panose="03000509000000000000" pitchFamily="65" charset="-120"/>
                <a:cs typeface="Times New Roman" panose="02020603050405020304" pitchFamily="18" charset="0"/>
              </a:rPr>
              <a:t>MAPE</a:t>
            </a:r>
            <a:r>
              <a:rPr lang="zh-TW" altLang="en" sz="2000" dirty="0">
                <a:latin typeface="Times New Roman" panose="02020603050405020304" pitchFamily="18" charset="0"/>
                <a:ea typeface="標楷體" panose="03000509000000000000" pitchFamily="65" charset="-120"/>
                <a:cs typeface="Times New Roman" panose="02020603050405020304" pitchFamily="18" charset="0"/>
              </a:rPr>
              <a:t>（</a:t>
            </a:r>
            <a:r>
              <a:rPr lang="en" altLang="zh-TW" sz="2000" dirty="0">
                <a:latin typeface="Times New Roman" panose="02020603050405020304" pitchFamily="18" charset="0"/>
                <a:ea typeface="標楷體" panose="03000509000000000000" pitchFamily="65" charset="-120"/>
                <a:cs typeface="Times New Roman" panose="02020603050405020304" pitchFamily="18" charset="0"/>
              </a:rPr>
              <a:t>Mean Absolute Percent Error</a:t>
            </a:r>
            <a:r>
              <a:rPr lang="zh-TW" altLang="en"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等方法進行驗證</a:t>
            </a:r>
            <a:endParaRPr lang="en-US" altLang="zh-CN" sz="2000" dirty="0">
              <a:solidFill>
                <a:schemeClr val="tx1">
                  <a:lumMod val="75000"/>
                  <a:lumOff val="25000"/>
                </a:schemeClr>
              </a:solidFill>
              <a:latin typeface="Times New Roman" panose="02020603050405020304" pitchFamily="18" charset="0"/>
              <a:ea typeface="標楷體" panose="03000509000000000000" pitchFamily="65" charset="-120"/>
              <a:cs typeface="Times New Roman" panose="02020603050405020304" pitchFamily="18" charset="0"/>
              <a:sym typeface="+mn-ea"/>
            </a:endParaRPr>
          </a:p>
        </p:txBody>
      </p:sp>
      <p:sp>
        <p:nvSpPr>
          <p:cNvPr id="48" name="矩形 47">
            <a:extLst>
              <a:ext uri="{FF2B5EF4-FFF2-40B4-BE49-F238E27FC236}">
                <a16:creationId xmlns:a16="http://schemas.microsoft.com/office/drawing/2014/main" id="{AD15770F-4425-45C0-B255-7671D46FB389}"/>
              </a:ext>
            </a:extLst>
          </p:cNvPr>
          <p:cNvSpPr/>
          <p:nvPr/>
        </p:nvSpPr>
        <p:spPr>
          <a:xfrm>
            <a:off x="5270600" y="2292446"/>
            <a:ext cx="6667795" cy="1015663"/>
          </a:xfrm>
          <a:prstGeom prst="rect">
            <a:avLst/>
          </a:prstGeom>
        </p:spPr>
        <p:txBody>
          <a:bodyPr wrap="square" lIns="91440" tIns="45720" rIns="91440" bIns="45720">
            <a:spAutoFit/>
          </a:bodyPr>
          <a:lstStyle/>
          <a:p>
            <a:pPr>
              <a:spcBef>
                <a:spcPct val="0"/>
              </a:spcBef>
              <a:buClr>
                <a:srgbClr val="FF0000"/>
              </a:buClr>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均方根誤差</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en" altLang="zh-TW" sz="2000" dirty="0">
                <a:latin typeface="Times New Roman" panose="02020603050405020304" pitchFamily="18" charset="0"/>
                <a:ea typeface="標楷體" panose="03000509000000000000" pitchFamily="65" charset="-120"/>
                <a:cs typeface="Times New Roman" panose="02020603050405020304" pitchFamily="18" charset="0"/>
              </a:rPr>
              <a:t>RMSE)</a:t>
            </a:r>
          </a:p>
          <a:p>
            <a:pPr>
              <a:spcBef>
                <a:spcPct val="0"/>
              </a:spcBef>
              <a:buClr>
                <a:srgbClr val="FF0000"/>
              </a:buClr>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均方根誤差的值可用來表示誤差分布的情形，其值愈小，代表預測的結果愈準確</a:t>
            </a:r>
          </a:p>
        </p:txBody>
      </p:sp>
      <p:sp>
        <p:nvSpPr>
          <p:cNvPr id="2" name="七边形 1">
            <a:extLst>
              <a:ext uri="{FF2B5EF4-FFF2-40B4-BE49-F238E27FC236}">
                <a16:creationId xmlns:a16="http://schemas.microsoft.com/office/drawing/2014/main" id="{A5566716-6E33-4AEE-AF89-093AACE510E1}"/>
              </a:ext>
            </a:extLst>
          </p:cNvPr>
          <p:cNvSpPr/>
          <p:nvPr/>
        </p:nvSpPr>
        <p:spPr>
          <a:xfrm>
            <a:off x="265455" y="1756917"/>
            <a:ext cx="3982960" cy="3982960"/>
          </a:xfrm>
          <a:prstGeom prst="heptagon">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3F473A61-BC58-4947-BB00-038637497D7A}"/>
              </a:ext>
            </a:extLst>
          </p:cNvPr>
          <p:cNvSpPr/>
          <p:nvPr/>
        </p:nvSpPr>
        <p:spPr>
          <a:xfrm>
            <a:off x="286309" y="196537"/>
            <a:ext cx="2236510" cy="707886"/>
          </a:xfrm>
          <a:prstGeom prst="rect">
            <a:avLst/>
          </a:prstGeom>
          <a:noFill/>
        </p:spPr>
        <p:txBody>
          <a:bodyPr wrap="none" lIns="91440" tIns="45720" rIns="91440" bIns="45720">
            <a:spAutoFit/>
          </a:bodyPr>
          <a:lstStyle/>
          <a:p>
            <a:pPr algn="ctr"/>
            <a:r>
              <a:rPr kumimoji="1" lang="zh-CN"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模型評估</a:t>
            </a:r>
            <a:endParaRPr kumimoji="1" lang="en-US" altLang="zh-CN"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0FD8174A-43FD-AA4A-BF5D-0AF81962F01D}"/>
              </a:ext>
            </a:extLst>
          </p:cNvPr>
          <p:cNvSpPr>
            <a:spLocks noGrp="1"/>
          </p:cNvSpPr>
          <p:nvPr>
            <p:ph type="sldNum" sz="quarter" idx="12"/>
          </p:nvPr>
        </p:nvSpPr>
        <p:spPr/>
        <p:txBody>
          <a:bodyPr/>
          <a:lstStyle/>
          <a:p>
            <a:fld id="{1490CF33-D555-A345-BE28-C2DA5831FB31}" type="slidenum">
              <a:rPr kumimoji="1" lang="zh-TW" altLang="en-US" smtClean="0">
                <a:latin typeface="Times New Roman" panose="02020603050405020304" pitchFamily="18" charset="0"/>
                <a:cs typeface="Times New Roman" panose="02020603050405020304" pitchFamily="18" charset="0"/>
              </a:rPr>
              <a:t>23</a:t>
            </a:fld>
            <a:endParaRPr kumimoji="1" lang="zh-TW" altLang="en-US"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3287C311-4B81-1940-A9AF-6298F58454CC}"/>
              </a:ext>
            </a:extLst>
          </p:cNvPr>
          <p:cNvSpPr/>
          <p:nvPr/>
        </p:nvSpPr>
        <p:spPr>
          <a:xfrm>
            <a:off x="5265247" y="4266744"/>
            <a:ext cx="6673148" cy="1323439"/>
          </a:xfrm>
          <a:prstGeom prst="rect">
            <a:avLst/>
          </a:prstGeom>
        </p:spPr>
        <p:txBody>
          <a:bodyPr wrap="square" lIns="91440" tIns="45720" rIns="91440" bIns="45720">
            <a:spAutoFit/>
          </a:bodyPr>
          <a:lstStyle/>
          <a:p>
            <a:pPr lvl="0">
              <a:spcBef>
                <a:spcPct val="0"/>
              </a:spcBef>
              <a:buClr>
                <a:srgbClr val="FF0000"/>
              </a:buClr>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平均絕對誤差百分比</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en" altLang="zh-TW" sz="2000" dirty="0">
                <a:latin typeface="Times New Roman" panose="02020603050405020304" pitchFamily="18" charset="0"/>
                <a:ea typeface="標楷體" panose="03000509000000000000" pitchFamily="65" charset="-120"/>
                <a:cs typeface="Times New Roman" panose="02020603050405020304" pitchFamily="18" charset="0"/>
              </a:rPr>
              <a:t>MAPE)</a:t>
            </a:r>
          </a:p>
          <a:p>
            <a:pPr>
              <a:spcBef>
                <a:spcPct val="0"/>
              </a:spcBef>
              <a:buClr>
                <a:srgbClr val="FF0000"/>
              </a:buClr>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平均絕對誤差百分比不受單位、數值等影響，判斷較為客觀，通常多用於研究者選用指標，故本研究採用</a:t>
            </a:r>
            <a:r>
              <a:rPr lang="en" altLang="zh-TW" sz="2000" dirty="0">
                <a:latin typeface="Times New Roman" panose="02020603050405020304" pitchFamily="18" charset="0"/>
                <a:ea typeface="標楷體" panose="03000509000000000000" pitchFamily="65" charset="-120"/>
                <a:cs typeface="Times New Roman" panose="02020603050405020304" pitchFamily="18" charset="0"/>
              </a:rPr>
              <a:t>MAPE</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作為預測模型判斷指標 </a:t>
            </a:r>
          </a:p>
        </p:txBody>
      </p:sp>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0C1CDC4E-E2CF-A449-95ED-64C9000078A6}"/>
                  </a:ext>
                </a:extLst>
              </p:cNvPr>
              <p:cNvSpPr/>
              <p:nvPr/>
            </p:nvSpPr>
            <p:spPr>
              <a:xfrm>
                <a:off x="7453498" y="3049763"/>
                <a:ext cx="4059443" cy="10926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TW" altLang="en-US" sz="2200" i="1">
                          <a:latin typeface="Cambria Math" panose="02040503050406030204" pitchFamily="18" charset="0"/>
                        </a:rPr>
                        <m:t>RMSE</m:t>
                      </m:r>
                      <m:r>
                        <a:rPr lang="zh-TW" altLang="en-US" sz="2200" i="1">
                          <a:latin typeface="Cambria Math" panose="02040503050406030204" pitchFamily="18" charset="0"/>
                        </a:rPr>
                        <m:t>=</m:t>
                      </m:r>
                      <m:rad>
                        <m:radPr>
                          <m:degHide m:val="on"/>
                          <m:ctrlPr>
                            <a:rPr lang="zh-TW" altLang="en-US" sz="2200" i="1">
                              <a:latin typeface="Cambria Math" panose="02040503050406030204" pitchFamily="18" charset="0"/>
                            </a:rPr>
                          </m:ctrlPr>
                        </m:radPr>
                        <m:deg/>
                        <m:e>
                          <m:f>
                            <m:fPr>
                              <m:ctrlPr>
                                <a:rPr lang="zh-TW" altLang="en-US" sz="2200" i="1">
                                  <a:latin typeface="Cambria Math" panose="02040503050406030204" pitchFamily="18" charset="0"/>
                                </a:rPr>
                              </m:ctrlPr>
                            </m:fPr>
                            <m:num>
                              <m:nary>
                                <m:naryPr>
                                  <m:chr m:val="∑"/>
                                  <m:limLoc m:val="subSup"/>
                                  <m:ctrlPr>
                                    <a:rPr lang="zh-TW" altLang="en-US" sz="2200" i="1">
                                      <a:latin typeface="Cambria Math" panose="02040503050406030204" pitchFamily="18" charset="0"/>
                                    </a:rPr>
                                  </m:ctrlPr>
                                </m:naryPr>
                                <m:sub>
                                  <m:r>
                                    <a:rPr lang="zh-TW" altLang="en-US" sz="2200" i="1">
                                      <a:latin typeface="Cambria Math" panose="02040503050406030204" pitchFamily="18" charset="0"/>
                                    </a:rPr>
                                    <m:t>𝑖</m:t>
                                  </m:r>
                                  <m:r>
                                    <a:rPr lang="zh-TW" altLang="en-US" sz="2200" i="1">
                                      <a:latin typeface="Cambria Math" panose="02040503050406030204" pitchFamily="18" charset="0"/>
                                    </a:rPr>
                                    <m:t>=1</m:t>
                                  </m:r>
                                </m:sub>
                                <m:sup>
                                  <m:r>
                                    <a:rPr lang="zh-TW" altLang="en-US" sz="2200" i="1">
                                      <a:latin typeface="Cambria Math" panose="02040503050406030204" pitchFamily="18" charset="0"/>
                                    </a:rPr>
                                    <m:t>𝑛</m:t>
                                  </m:r>
                                </m:sup>
                                <m:e>
                                  <m:sSup>
                                    <m:sSupPr>
                                      <m:ctrlPr>
                                        <a:rPr lang="zh-TW" altLang="en-US" sz="2200" i="1">
                                          <a:latin typeface="Cambria Math" panose="02040503050406030204" pitchFamily="18" charset="0"/>
                                        </a:rPr>
                                      </m:ctrlPr>
                                    </m:sSupPr>
                                    <m:e>
                                      <m:d>
                                        <m:dPr>
                                          <m:ctrlPr>
                                            <a:rPr lang="zh-TW" altLang="en-US" sz="2200" i="1">
                                              <a:latin typeface="Cambria Math" panose="02040503050406030204" pitchFamily="18" charset="0"/>
                                            </a:rPr>
                                          </m:ctrlPr>
                                        </m:dPr>
                                        <m:e>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𝑦</m:t>
                                              </m:r>
                                            </m:e>
                                            <m:sub>
                                              <m:r>
                                                <a:rPr lang="zh-TW" altLang="en-US" sz="2200" i="1">
                                                  <a:latin typeface="Cambria Math" panose="02040503050406030204" pitchFamily="18" charset="0"/>
                                                </a:rPr>
                                                <m:t>𝑖</m:t>
                                              </m:r>
                                            </m:sub>
                                          </m:sSub>
                                          <m:r>
                                            <a:rPr lang="zh-TW" altLang="en-US" sz="2200" i="1">
                                              <a:latin typeface="Cambria Math" panose="02040503050406030204" pitchFamily="18" charset="0"/>
                                            </a:rPr>
                                            <m:t>−</m:t>
                                          </m:r>
                                          <m:sSub>
                                            <m:sSubPr>
                                              <m:ctrlPr>
                                                <a:rPr lang="zh-TW" altLang="en-US" sz="2200" i="1">
                                                  <a:latin typeface="Cambria Math" panose="02040503050406030204" pitchFamily="18" charset="0"/>
                                                </a:rPr>
                                              </m:ctrlPr>
                                            </m:sSubPr>
                                            <m:e>
                                              <m:acc>
                                                <m:accPr>
                                                  <m:chr m:val="̃"/>
                                                  <m:ctrlPr>
                                                    <a:rPr lang="zh-TW" altLang="en-US" sz="2200" i="1">
                                                      <a:latin typeface="Cambria Math" panose="02040503050406030204" pitchFamily="18" charset="0"/>
                                                    </a:rPr>
                                                  </m:ctrlPr>
                                                </m:accPr>
                                                <m:e>
                                                  <m:r>
                                                    <a:rPr lang="zh-TW" altLang="en-US" sz="2200" i="1">
                                                      <a:latin typeface="Cambria Math" panose="02040503050406030204" pitchFamily="18" charset="0"/>
                                                    </a:rPr>
                                                    <m:t>𝑦</m:t>
                                                  </m:r>
                                                </m:e>
                                              </m:acc>
                                            </m:e>
                                            <m:sub>
                                              <m:r>
                                                <a:rPr lang="zh-TW" altLang="en-US" sz="2200" i="1">
                                                  <a:latin typeface="Cambria Math" panose="02040503050406030204" pitchFamily="18" charset="0"/>
                                                </a:rPr>
                                                <m:t>𝑖</m:t>
                                              </m:r>
                                            </m:sub>
                                          </m:sSub>
                                        </m:e>
                                      </m:d>
                                    </m:e>
                                    <m:sup>
                                      <m:r>
                                        <a:rPr lang="zh-TW" altLang="en-US" sz="2200" i="1">
                                          <a:latin typeface="Cambria Math" panose="02040503050406030204" pitchFamily="18" charset="0"/>
                                        </a:rPr>
                                        <m:t>2</m:t>
                                      </m:r>
                                    </m:sup>
                                  </m:sSup>
                                </m:e>
                              </m:nary>
                            </m:num>
                            <m:den>
                              <m:r>
                                <a:rPr lang="zh-TW" altLang="en-US" sz="2200" i="1">
                                  <a:latin typeface="Cambria Math" panose="02040503050406030204" pitchFamily="18" charset="0"/>
                                </a:rPr>
                                <m:t>𝑛</m:t>
                              </m:r>
                            </m:den>
                          </m:f>
                        </m:e>
                      </m:rad>
                    </m:oMath>
                  </m:oMathPara>
                </a14:m>
                <a:endParaRPr lang="zh-TW" altLang="en-US" sz="2200" i="1" dirty="0">
                  <a:latin typeface="Times New Roman" panose="02020603050405020304" pitchFamily="18" charset="0"/>
                  <a:cs typeface="Times New Roman" panose="02020603050405020304" pitchFamily="18" charset="0"/>
                </a:endParaRPr>
              </a:p>
            </p:txBody>
          </p:sp>
        </mc:Choice>
        <mc:Fallback xmlns="">
          <p:sp>
            <p:nvSpPr>
              <p:cNvPr id="57" name="矩形 56">
                <a:extLst>
                  <a:ext uri="{FF2B5EF4-FFF2-40B4-BE49-F238E27FC236}">
                    <a16:creationId xmlns:a16="http://schemas.microsoft.com/office/drawing/2014/main" id="{0C1CDC4E-E2CF-A449-95ED-64C9000078A6}"/>
                  </a:ext>
                </a:extLst>
              </p:cNvPr>
              <p:cNvSpPr>
                <a:spLocks noRot="1" noChangeAspect="1" noMove="1" noResize="1" noEditPoints="1" noAdjustHandles="1" noChangeArrowheads="1" noChangeShapeType="1" noTextEdit="1"/>
              </p:cNvSpPr>
              <p:nvPr/>
            </p:nvSpPr>
            <p:spPr>
              <a:xfrm>
                <a:off x="7453498" y="3049763"/>
                <a:ext cx="4059443" cy="1092671"/>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9165CEA0-1F65-AC43-8F4B-745E80819FAF}"/>
                  </a:ext>
                </a:extLst>
              </p:cNvPr>
              <p:cNvSpPr/>
              <p:nvPr/>
            </p:nvSpPr>
            <p:spPr>
              <a:xfrm>
                <a:off x="6656392" y="5487848"/>
                <a:ext cx="4392488" cy="10164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TW" sz="2200" i="1">
                          <a:latin typeface="Cambria Math" panose="02040503050406030204" pitchFamily="18" charset="0"/>
                        </a:rPr>
                        <m:t>M</m:t>
                      </m:r>
                      <m:r>
                        <m:rPr>
                          <m:sty m:val="p"/>
                        </m:rPr>
                        <a:rPr lang="zh-TW" altLang="en-US" sz="2200" i="1">
                          <a:latin typeface="Cambria Math" panose="02040503050406030204" pitchFamily="18" charset="0"/>
                        </a:rPr>
                        <m:t>APE</m:t>
                      </m:r>
                      <m:r>
                        <a:rPr lang="zh-TW" altLang="en-US" sz="2200" i="1">
                          <a:latin typeface="Cambria Math" panose="02040503050406030204" pitchFamily="18" charset="0"/>
                        </a:rPr>
                        <m:t>=</m:t>
                      </m:r>
                      <m:f>
                        <m:fPr>
                          <m:ctrlPr>
                            <a:rPr lang="zh-TW" altLang="en-US" sz="2200" i="1">
                              <a:latin typeface="Cambria Math" panose="02040503050406030204" pitchFamily="18" charset="0"/>
                            </a:rPr>
                          </m:ctrlPr>
                        </m:fPr>
                        <m:num>
                          <m:r>
                            <a:rPr lang="zh-TW" altLang="en-US" sz="2200" i="1">
                              <a:latin typeface="Cambria Math" panose="02040503050406030204" pitchFamily="18" charset="0"/>
                            </a:rPr>
                            <m:t>1</m:t>
                          </m:r>
                        </m:num>
                        <m:den>
                          <m:r>
                            <a:rPr lang="zh-TW" altLang="en-US" sz="2200" i="1">
                              <a:latin typeface="Cambria Math" panose="02040503050406030204" pitchFamily="18" charset="0"/>
                            </a:rPr>
                            <m:t>𝑛</m:t>
                          </m:r>
                        </m:den>
                      </m:f>
                      <m:nary>
                        <m:naryPr>
                          <m:chr m:val="∑"/>
                          <m:limLoc m:val="undOvr"/>
                          <m:ctrlPr>
                            <a:rPr lang="zh-TW" altLang="en-US" sz="2200" i="1">
                              <a:latin typeface="Cambria Math" panose="02040503050406030204" pitchFamily="18" charset="0"/>
                            </a:rPr>
                          </m:ctrlPr>
                        </m:naryPr>
                        <m:sub>
                          <m:r>
                            <a:rPr lang="zh-TW" altLang="en-US" sz="2200" i="1">
                              <a:latin typeface="Cambria Math" panose="02040503050406030204" pitchFamily="18" charset="0"/>
                            </a:rPr>
                            <m:t>𝑖</m:t>
                          </m:r>
                          <m:r>
                            <a:rPr lang="zh-TW" altLang="en-US" sz="2200" i="1">
                              <a:latin typeface="Cambria Math" panose="02040503050406030204" pitchFamily="18" charset="0"/>
                            </a:rPr>
                            <m:t>=1</m:t>
                          </m:r>
                        </m:sub>
                        <m:sup>
                          <m:r>
                            <a:rPr lang="zh-TW" altLang="en-US" sz="2200" i="1">
                              <a:latin typeface="Cambria Math" panose="02040503050406030204" pitchFamily="18" charset="0"/>
                            </a:rPr>
                            <m:t>𝑛</m:t>
                          </m:r>
                        </m:sup>
                        <m:e>
                          <m:d>
                            <m:dPr>
                              <m:begChr m:val="|"/>
                              <m:endChr m:val="|"/>
                              <m:ctrlPr>
                                <a:rPr lang="zh-TW" altLang="en-US" sz="2200" i="1">
                                  <a:latin typeface="Cambria Math" panose="02040503050406030204" pitchFamily="18" charset="0"/>
                                </a:rPr>
                              </m:ctrlPr>
                            </m:dPr>
                            <m:e>
                              <m:f>
                                <m:fPr>
                                  <m:ctrlPr>
                                    <a:rPr lang="zh-TW" altLang="en-US" sz="2200" i="1">
                                      <a:latin typeface="Cambria Math" panose="02040503050406030204" pitchFamily="18" charset="0"/>
                                    </a:rPr>
                                  </m:ctrlPr>
                                </m:fPr>
                                <m:num>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𝑦</m:t>
                                      </m:r>
                                    </m:e>
                                    <m:sub>
                                      <m:r>
                                        <a:rPr lang="zh-TW" altLang="en-US" sz="2200" i="1">
                                          <a:latin typeface="Cambria Math" panose="02040503050406030204" pitchFamily="18" charset="0"/>
                                        </a:rPr>
                                        <m:t>𝑖</m:t>
                                      </m:r>
                                    </m:sub>
                                  </m:sSub>
                                  <m:r>
                                    <a:rPr lang="zh-TW" altLang="en-US" sz="2200" i="1">
                                      <a:latin typeface="Cambria Math" panose="02040503050406030204" pitchFamily="18" charset="0"/>
                                    </a:rPr>
                                    <m:t>−</m:t>
                                  </m:r>
                                  <m:sSub>
                                    <m:sSubPr>
                                      <m:ctrlPr>
                                        <a:rPr lang="zh-TW" altLang="en-US" sz="2200" i="1">
                                          <a:latin typeface="Cambria Math" panose="02040503050406030204" pitchFamily="18" charset="0"/>
                                        </a:rPr>
                                      </m:ctrlPr>
                                    </m:sSubPr>
                                    <m:e>
                                      <m:acc>
                                        <m:accPr>
                                          <m:chr m:val="̃"/>
                                          <m:ctrlPr>
                                            <a:rPr lang="zh-TW" altLang="en-US" sz="2200" i="1">
                                              <a:latin typeface="Cambria Math" panose="02040503050406030204" pitchFamily="18" charset="0"/>
                                            </a:rPr>
                                          </m:ctrlPr>
                                        </m:accPr>
                                        <m:e>
                                          <m:r>
                                            <a:rPr lang="zh-TW" altLang="en-US" sz="2200" i="1">
                                              <a:latin typeface="Cambria Math" panose="02040503050406030204" pitchFamily="18" charset="0"/>
                                            </a:rPr>
                                            <m:t>𝑦</m:t>
                                          </m:r>
                                        </m:e>
                                      </m:acc>
                                    </m:e>
                                    <m:sub>
                                      <m:r>
                                        <a:rPr lang="zh-TW" altLang="en-US" sz="2200" i="1">
                                          <a:latin typeface="Cambria Math" panose="02040503050406030204" pitchFamily="18" charset="0"/>
                                        </a:rPr>
                                        <m:t>𝑖</m:t>
                                      </m:r>
                                    </m:sub>
                                  </m:sSub>
                                </m:num>
                                <m:den>
                                  <m:sSub>
                                    <m:sSubPr>
                                      <m:ctrlPr>
                                        <a:rPr lang="zh-TW" altLang="en-US" sz="2200" i="1">
                                          <a:latin typeface="Cambria Math" panose="02040503050406030204" pitchFamily="18" charset="0"/>
                                        </a:rPr>
                                      </m:ctrlPr>
                                    </m:sSubPr>
                                    <m:e>
                                      <m:r>
                                        <a:rPr lang="zh-TW" altLang="en-US" sz="2200" i="1">
                                          <a:latin typeface="Cambria Math" panose="02040503050406030204" pitchFamily="18" charset="0"/>
                                        </a:rPr>
                                        <m:t>𝑦</m:t>
                                      </m:r>
                                    </m:e>
                                    <m:sub>
                                      <m:r>
                                        <a:rPr lang="zh-TW" altLang="en-US" sz="2200" i="1">
                                          <a:latin typeface="Cambria Math" panose="02040503050406030204" pitchFamily="18" charset="0"/>
                                        </a:rPr>
                                        <m:t>𝑖</m:t>
                                      </m:r>
                                    </m:sub>
                                  </m:sSub>
                                </m:den>
                              </m:f>
                            </m:e>
                          </m:d>
                          <m:r>
                            <a:rPr lang="zh-TW" altLang="en-US" sz="2200" i="1">
                              <a:latin typeface="Cambria Math" panose="02040503050406030204" pitchFamily="18" charset="0"/>
                            </a:rPr>
                            <m:t>×100%</m:t>
                          </m:r>
                        </m:e>
                      </m:nary>
                    </m:oMath>
                  </m:oMathPara>
                </a14:m>
                <a:endParaRPr lang="zh-TW" altLang="en-US" sz="2200" i="1" dirty="0">
                  <a:latin typeface="Times New Roman" panose="02020603050405020304" pitchFamily="18" charset="0"/>
                  <a:cs typeface="Times New Roman" panose="02020603050405020304" pitchFamily="18" charset="0"/>
                </a:endParaRPr>
              </a:p>
            </p:txBody>
          </p:sp>
        </mc:Choice>
        <mc:Fallback xmlns="">
          <p:sp>
            <p:nvSpPr>
              <p:cNvPr id="58" name="矩形 57">
                <a:extLst>
                  <a:ext uri="{FF2B5EF4-FFF2-40B4-BE49-F238E27FC236}">
                    <a16:creationId xmlns:a16="http://schemas.microsoft.com/office/drawing/2014/main" id="{9165CEA0-1F65-AC43-8F4B-745E80819FAF}"/>
                  </a:ext>
                </a:extLst>
              </p:cNvPr>
              <p:cNvSpPr>
                <a:spLocks noRot="1" noChangeAspect="1" noMove="1" noResize="1" noEditPoints="1" noAdjustHandles="1" noChangeArrowheads="1" noChangeShapeType="1" noTextEdit="1"/>
              </p:cNvSpPr>
              <p:nvPr/>
            </p:nvSpPr>
            <p:spPr>
              <a:xfrm>
                <a:off x="6656392" y="5487848"/>
                <a:ext cx="4392488" cy="1016497"/>
              </a:xfrm>
              <a:prstGeom prst="rect">
                <a:avLst/>
              </a:prstGeom>
              <a:blipFill>
                <a:blip r:embed="rId6"/>
                <a:stretch>
                  <a:fillRect/>
                </a:stretch>
              </a:blipFill>
            </p:spPr>
            <p:txBody>
              <a:bodyPr/>
              <a:lstStyle/>
              <a:p>
                <a:r>
                  <a:rPr lang="zh-TW" altLang="en-US">
                    <a:noFill/>
                  </a:rPr>
                  <a:t> </a:t>
                </a:r>
              </a:p>
            </p:txBody>
          </p:sp>
        </mc:Fallback>
      </mc:AlternateContent>
      <p:grpSp>
        <p:nvGrpSpPr>
          <p:cNvPr id="36" name="群組 35">
            <a:extLst>
              <a:ext uri="{FF2B5EF4-FFF2-40B4-BE49-F238E27FC236}">
                <a16:creationId xmlns:a16="http://schemas.microsoft.com/office/drawing/2014/main" id="{C66B698E-954B-8645-99D1-9C7025F0F0C7}"/>
              </a:ext>
            </a:extLst>
          </p:cNvPr>
          <p:cNvGrpSpPr/>
          <p:nvPr/>
        </p:nvGrpSpPr>
        <p:grpSpPr>
          <a:xfrm>
            <a:off x="7453498" y="26803"/>
            <a:ext cx="4738502" cy="872280"/>
            <a:chOff x="7453498" y="26803"/>
            <a:chExt cx="4738502" cy="872280"/>
          </a:xfrm>
        </p:grpSpPr>
        <p:grpSp>
          <p:nvGrpSpPr>
            <p:cNvPr id="37" name="群組 36">
              <a:extLst>
                <a:ext uri="{FF2B5EF4-FFF2-40B4-BE49-F238E27FC236}">
                  <a16:creationId xmlns:a16="http://schemas.microsoft.com/office/drawing/2014/main" id="{2517015E-A2C1-8B4E-9A25-5A4CF2A7DB81}"/>
                </a:ext>
              </a:extLst>
            </p:cNvPr>
            <p:cNvGrpSpPr/>
            <p:nvPr/>
          </p:nvGrpSpPr>
          <p:grpSpPr>
            <a:xfrm>
              <a:off x="7453498" y="26803"/>
              <a:ext cx="4738502" cy="872280"/>
              <a:chOff x="7453498" y="26803"/>
              <a:chExt cx="4738502" cy="872280"/>
            </a:xfrm>
          </p:grpSpPr>
          <p:sp>
            <p:nvSpPr>
              <p:cNvPr id="68" name="圆角矩形 3">
                <a:extLst>
                  <a:ext uri="{FF2B5EF4-FFF2-40B4-BE49-F238E27FC236}">
                    <a16:creationId xmlns:a16="http://schemas.microsoft.com/office/drawing/2014/main" id="{0CFE1E85-1FCE-8146-A9D4-449BEB4A896F}"/>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69" name="圆角矩形 6">
                <a:extLst>
                  <a:ext uri="{FF2B5EF4-FFF2-40B4-BE49-F238E27FC236}">
                    <a16:creationId xmlns:a16="http://schemas.microsoft.com/office/drawing/2014/main" id="{F9C713D2-A556-4542-83D7-58A4582B8A30}"/>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70" name="圆角矩形 8">
                <a:extLst>
                  <a:ext uri="{FF2B5EF4-FFF2-40B4-BE49-F238E27FC236}">
                    <a16:creationId xmlns:a16="http://schemas.microsoft.com/office/drawing/2014/main" id="{3B3DE75D-7A49-604F-83C0-8888D8CC5576}"/>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71" name="圆角矩形 10">
                <a:extLst>
                  <a:ext uri="{FF2B5EF4-FFF2-40B4-BE49-F238E27FC236}">
                    <a16:creationId xmlns:a16="http://schemas.microsoft.com/office/drawing/2014/main" id="{FC033E67-D87D-F84C-89FC-00339416AD71}"/>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72" name="左箭头 4">
                <a:extLst>
                  <a:ext uri="{FF2B5EF4-FFF2-40B4-BE49-F238E27FC236}">
                    <a16:creationId xmlns:a16="http://schemas.microsoft.com/office/drawing/2014/main" id="{ACBC1808-903E-E84A-96FE-89A7C021C88F}"/>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cs typeface="Times New Roman" panose="02020603050405020304" pitchFamily="18" charset="0"/>
                </a:endParaRPr>
              </a:p>
            </p:txBody>
          </p:sp>
          <p:sp>
            <p:nvSpPr>
              <p:cNvPr id="73" name="圆角矩形 1">
                <a:extLst>
                  <a:ext uri="{FF2B5EF4-FFF2-40B4-BE49-F238E27FC236}">
                    <a16:creationId xmlns:a16="http://schemas.microsoft.com/office/drawing/2014/main" id="{CDD57D40-8DCA-EC4D-BBCE-09BA7844D7A5}"/>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74" name="圆角矩形 1">
                <a:extLst>
                  <a:ext uri="{FF2B5EF4-FFF2-40B4-BE49-F238E27FC236}">
                    <a16:creationId xmlns:a16="http://schemas.microsoft.com/office/drawing/2014/main" id="{2F670093-20BE-6A47-ABC2-31C4858C08E5}"/>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75" name="圆角矩形 1">
                <a:extLst>
                  <a:ext uri="{FF2B5EF4-FFF2-40B4-BE49-F238E27FC236}">
                    <a16:creationId xmlns:a16="http://schemas.microsoft.com/office/drawing/2014/main" id="{A0E8E0C2-F8BE-DE4D-9127-8F6E1A68AD49}"/>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76" name="圆角矩形 1">
                <a:extLst>
                  <a:ext uri="{FF2B5EF4-FFF2-40B4-BE49-F238E27FC236}">
                    <a16:creationId xmlns:a16="http://schemas.microsoft.com/office/drawing/2014/main" id="{0C398228-EF3E-5F40-A622-895F64047FEF}"/>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cs typeface="Times New Roman" panose="02020603050405020304" pitchFamily="18" charset="0"/>
                </a:endParaRPr>
              </a:p>
            </p:txBody>
          </p:sp>
          <p:sp>
            <p:nvSpPr>
              <p:cNvPr id="77" name="圆角矩形 3">
                <a:extLst>
                  <a:ext uri="{FF2B5EF4-FFF2-40B4-BE49-F238E27FC236}">
                    <a16:creationId xmlns:a16="http://schemas.microsoft.com/office/drawing/2014/main" id="{A05EC4DB-2F0C-8443-9633-933B6C2A9A24}"/>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78" name="圆角矩形 1">
                <a:extLst>
                  <a:ext uri="{FF2B5EF4-FFF2-40B4-BE49-F238E27FC236}">
                    <a16:creationId xmlns:a16="http://schemas.microsoft.com/office/drawing/2014/main" id="{01DF3CF2-6C8C-9043-839A-C406216D54B6}"/>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grpSp>
        <p:grpSp>
          <p:nvGrpSpPr>
            <p:cNvPr id="38" name="群組 37">
              <a:extLst>
                <a:ext uri="{FF2B5EF4-FFF2-40B4-BE49-F238E27FC236}">
                  <a16:creationId xmlns:a16="http://schemas.microsoft.com/office/drawing/2014/main" id="{E2AD1E97-0161-7942-8F5C-053B2514177A}"/>
                </a:ext>
              </a:extLst>
            </p:cNvPr>
            <p:cNvGrpSpPr/>
            <p:nvPr/>
          </p:nvGrpSpPr>
          <p:grpSpPr>
            <a:xfrm>
              <a:off x="7756266" y="137835"/>
              <a:ext cx="4199935" cy="739537"/>
              <a:chOff x="7756266" y="-244943"/>
              <a:chExt cx="4199935" cy="739537"/>
            </a:xfrm>
          </p:grpSpPr>
          <p:sp>
            <p:nvSpPr>
              <p:cNvPr id="63" name="TextBox 24">
                <a:extLst>
                  <a:ext uri="{FF2B5EF4-FFF2-40B4-BE49-F238E27FC236}">
                    <a16:creationId xmlns:a16="http://schemas.microsoft.com/office/drawing/2014/main" id="{BA4DC3E2-3A41-9A4B-8BC9-601143D31A03}"/>
                  </a:ext>
                </a:extLst>
              </p:cNvPr>
              <p:cNvSpPr txBox="1"/>
              <p:nvPr/>
            </p:nvSpPr>
            <p:spPr bwMode="auto">
              <a:xfrm>
                <a:off x="7756266" y="-152791"/>
                <a:ext cx="826590" cy="492443"/>
              </a:xfrm>
              <a:prstGeom prst="rect">
                <a:avLst/>
              </a:prstGeom>
              <a:noFill/>
            </p:spPr>
            <p:txBody>
              <a:bodyPr wrap="square">
                <a:spAutoFit/>
              </a:bodyPr>
              <a:lstStyle/>
              <a:p>
                <a:pPr algn="just">
                  <a:lnSpc>
                    <a:spcPct val="130000"/>
                  </a:lnSpc>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緒論</a:t>
                </a:r>
              </a:p>
            </p:txBody>
          </p:sp>
          <p:sp>
            <p:nvSpPr>
              <p:cNvPr id="64" name="TextBox 24">
                <a:extLst>
                  <a:ext uri="{FF2B5EF4-FFF2-40B4-BE49-F238E27FC236}">
                    <a16:creationId xmlns:a16="http://schemas.microsoft.com/office/drawing/2014/main" id="{8A427813-8976-A648-B857-B07A78657986}"/>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文獻</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探討</a:t>
                </a:r>
              </a:p>
            </p:txBody>
          </p:sp>
          <p:sp>
            <p:nvSpPr>
              <p:cNvPr id="65" name="TextBox 24">
                <a:extLst>
                  <a:ext uri="{FF2B5EF4-FFF2-40B4-BE49-F238E27FC236}">
                    <a16:creationId xmlns:a16="http://schemas.microsoft.com/office/drawing/2014/main" id="{FFB8D118-7B4F-8F49-A7FF-8FC3DB453DCD}"/>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b="1"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b="1"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b="1"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CN" sz="2000" b="1" spc="3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6" name="TextBox 24">
                <a:extLst>
                  <a:ext uri="{FF2B5EF4-FFF2-40B4-BE49-F238E27FC236}">
                    <a16:creationId xmlns:a16="http://schemas.microsoft.com/office/drawing/2014/main" id="{19ABDE93-DC2D-B34F-9252-403C183DAC00}"/>
                  </a:ext>
                </a:extLst>
              </p:cNvPr>
              <p:cNvSpPr txBox="1"/>
              <p:nvPr/>
            </p:nvSpPr>
            <p:spPr bwMode="auto">
              <a:xfrm>
                <a:off x="10104638" y="-233390"/>
                <a:ext cx="936261"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實證</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7" name="TextBox 24">
                <a:extLst>
                  <a:ext uri="{FF2B5EF4-FFF2-40B4-BE49-F238E27FC236}">
                    <a16:creationId xmlns:a16="http://schemas.microsoft.com/office/drawing/2014/main" id="{03C421B9-3745-D648-ACA4-0EC05F3A7F4A}"/>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結論與</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建議</a:t>
                </a:r>
                <a:endPar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grpSp>
    </p:spTree>
    <p:extLst>
      <p:ext uri="{BB962C8B-B14F-4D97-AF65-F5344CB8AC3E}">
        <p14:creationId xmlns:p14="http://schemas.microsoft.com/office/powerpoint/2010/main" val="3451539287"/>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750" fill="hold"/>
                                        <p:tgtEl>
                                          <p:spTgt spid="21"/>
                                        </p:tgtEl>
                                        <p:attrNameLst>
                                          <p:attrName>ppt_w</p:attrName>
                                        </p:attrNameLst>
                                      </p:cBhvr>
                                      <p:tavLst>
                                        <p:tav tm="0">
                                          <p:val>
                                            <p:fltVal val="0"/>
                                          </p:val>
                                        </p:tav>
                                        <p:tav tm="100000">
                                          <p:val>
                                            <p:strVal val="#ppt_w"/>
                                          </p:val>
                                        </p:tav>
                                      </p:tavLst>
                                    </p:anim>
                                    <p:anim calcmode="lin" valueType="num">
                                      <p:cBhvr>
                                        <p:cTn id="15" dur="750" fill="hold"/>
                                        <p:tgtEl>
                                          <p:spTgt spid="21"/>
                                        </p:tgtEl>
                                        <p:attrNameLst>
                                          <p:attrName>ppt_h</p:attrName>
                                        </p:attrNameLst>
                                      </p:cBhvr>
                                      <p:tavLst>
                                        <p:tav tm="0">
                                          <p:val>
                                            <p:fltVal val="0"/>
                                          </p:val>
                                        </p:tav>
                                        <p:tav tm="100000">
                                          <p:val>
                                            <p:strVal val="#ppt_h"/>
                                          </p:val>
                                        </p:tav>
                                      </p:tavLst>
                                    </p:anim>
                                    <p:animEffect transition="in" filter="fade">
                                      <p:cBhvr>
                                        <p:cTn id="16" dur="750"/>
                                        <p:tgtEl>
                                          <p:spTgt spid="21"/>
                                        </p:tgtEl>
                                      </p:cBhvr>
                                    </p:animEffect>
                                  </p:childTnLst>
                                </p:cTn>
                              </p:par>
                              <p:par>
                                <p:cTn id="17" presetID="6" presetClass="emph" presetSubtype="0" autoRev="1" fill="hold" nodeType="withEffect">
                                  <p:stCondLst>
                                    <p:cond delay="0"/>
                                  </p:stCondLst>
                                  <p:childTnLst>
                                    <p:animScale>
                                      <p:cBhvr>
                                        <p:cTn id="18" dur="750" fill="hold"/>
                                        <p:tgtEl>
                                          <p:spTgt spid="21"/>
                                        </p:tgtEl>
                                      </p:cBhvr>
                                      <p:by x="120000" y="120000"/>
                                    </p:animScale>
                                  </p:childTnLst>
                                </p:cTn>
                              </p:par>
                            </p:childTnLst>
                          </p:cTn>
                        </p:par>
                        <p:par>
                          <p:cTn id="19" fill="hold">
                            <p:stCondLst>
                              <p:cond delay="2500"/>
                            </p:stCondLst>
                            <p:childTnLst>
                              <p:par>
                                <p:cTn id="20" presetID="53" presetClass="entr" presetSubtype="16"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750" fill="hold"/>
                                        <p:tgtEl>
                                          <p:spTgt spid="25"/>
                                        </p:tgtEl>
                                        <p:attrNameLst>
                                          <p:attrName>ppt_w</p:attrName>
                                        </p:attrNameLst>
                                      </p:cBhvr>
                                      <p:tavLst>
                                        <p:tav tm="0">
                                          <p:val>
                                            <p:fltVal val="0"/>
                                          </p:val>
                                        </p:tav>
                                        <p:tav tm="100000">
                                          <p:val>
                                            <p:strVal val="#ppt_w"/>
                                          </p:val>
                                        </p:tav>
                                      </p:tavLst>
                                    </p:anim>
                                    <p:anim calcmode="lin" valueType="num">
                                      <p:cBhvr>
                                        <p:cTn id="23" dur="750" fill="hold"/>
                                        <p:tgtEl>
                                          <p:spTgt spid="25"/>
                                        </p:tgtEl>
                                        <p:attrNameLst>
                                          <p:attrName>ppt_h</p:attrName>
                                        </p:attrNameLst>
                                      </p:cBhvr>
                                      <p:tavLst>
                                        <p:tav tm="0">
                                          <p:val>
                                            <p:fltVal val="0"/>
                                          </p:val>
                                        </p:tav>
                                        <p:tav tm="100000">
                                          <p:val>
                                            <p:strVal val="#ppt_h"/>
                                          </p:val>
                                        </p:tav>
                                      </p:tavLst>
                                    </p:anim>
                                    <p:animEffect transition="in" filter="fade">
                                      <p:cBhvr>
                                        <p:cTn id="24" dur="750"/>
                                        <p:tgtEl>
                                          <p:spTgt spid="25"/>
                                        </p:tgtEl>
                                      </p:cBhvr>
                                    </p:animEffect>
                                  </p:childTnLst>
                                </p:cTn>
                              </p:par>
                              <p:par>
                                <p:cTn id="25" presetID="6" presetClass="emph" presetSubtype="0" autoRev="1" fill="hold" nodeType="withEffect">
                                  <p:stCondLst>
                                    <p:cond delay="0"/>
                                  </p:stCondLst>
                                  <p:childTnLst>
                                    <p:animScale>
                                      <p:cBhvr>
                                        <p:cTn id="26" dur="750" fill="hold"/>
                                        <p:tgtEl>
                                          <p:spTgt spid="2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圖片 35">
            <a:extLst>
              <a:ext uri="{FF2B5EF4-FFF2-40B4-BE49-F238E27FC236}">
                <a16:creationId xmlns:a16="http://schemas.microsoft.com/office/drawing/2014/main" id="{FC9B1DC4-BA71-3D47-B9D1-1C5C213AE81D}"/>
              </a:ext>
            </a:extLst>
          </p:cNvPr>
          <p:cNvPicPr>
            <a:picLocks noChangeAspect="1"/>
          </p:cNvPicPr>
          <p:nvPr/>
        </p:nvPicPr>
        <p:blipFill>
          <a:blip r:embed="rId3"/>
          <a:stretch>
            <a:fillRect/>
          </a:stretch>
        </p:blipFill>
        <p:spPr>
          <a:xfrm>
            <a:off x="-13648" y="13648"/>
            <a:ext cx="12192000" cy="6858000"/>
          </a:xfrm>
          <a:prstGeom prst="rect">
            <a:avLst/>
          </a:prstGeom>
        </p:spPr>
      </p:pic>
      <p:sp>
        <p:nvSpPr>
          <p:cNvPr id="168" name="TextBox 167"/>
          <p:cNvSpPr txBox="1"/>
          <p:nvPr/>
        </p:nvSpPr>
        <p:spPr>
          <a:xfrm>
            <a:off x="5128376" y="3754287"/>
            <a:ext cx="2698175" cy="1200329"/>
          </a:xfrm>
          <a:prstGeom prst="rect">
            <a:avLst/>
          </a:prstGeom>
          <a:noFill/>
        </p:spPr>
        <p:txBody>
          <a:bodyPr wrap="none" rtlCol="0">
            <a:spAutoFit/>
          </a:bodyPr>
          <a:lstStyle/>
          <a:p>
            <a:r>
              <a:rPr kumimoji="1" lang="en-US" altLang="zh-TW" sz="24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4.2</a:t>
            </a:r>
            <a:r>
              <a:rPr kumimoji="1" lang="zh-TW" altLang="en-US" sz="24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 </a:t>
            </a:r>
            <a:r>
              <a:rPr kumimoji="1" lang="en-US" altLang="zh-TW" sz="24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LSTM</a:t>
            </a:r>
            <a:r>
              <a:rPr kumimoji="1" lang="zh-TW" altLang="en-US" sz="24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預測方法</a:t>
            </a:r>
            <a:endParaRPr kumimoji="1" lang="en-US" altLang="zh-TW" sz="24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a:p>
            <a:r>
              <a:rPr kumimoji="1" lang="zh-TW" altLang="en-US" sz="24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   </a:t>
            </a:r>
            <a:r>
              <a:rPr kumimoji="1" lang="en-US" altLang="zh-TW" sz="24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4.2.1</a:t>
            </a:r>
            <a:r>
              <a:rPr kumimoji="1" lang="zh-TW" altLang="en-US" sz="24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模型建構</a:t>
            </a:r>
            <a:endParaRPr kumimoji="1" lang="en-US" altLang="zh-TW" sz="24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a:p>
            <a:r>
              <a:rPr kumimoji="1" lang="zh-TW" altLang="en-US" sz="24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   </a:t>
            </a:r>
            <a:r>
              <a:rPr kumimoji="1" lang="en-US" altLang="zh-TW" sz="24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4.2.2</a:t>
            </a:r>
            <a:r>
              <a:rPr kumimoji="1" lang="zh-TW" altLang="en-US" sz="24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模型優化</a:t>
            </a:r>
            <a:endParaRPr kumimoji="1" lang="en-US" altLang="zh-TW" sz="24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69" name="TextBox 168"/>
          <p:cNvSpPr txBox="1"/>
          <p:nvPr/>
        </p:nvSpPr>
        <p:spPr>
          <a:xfrm>
            <a:off x="8412215" y="3754287"/>
            <a:ext cx="2492990" cy="461665"/>
          </a:xfrm>
          <a:prstGeom prst="rect">
            <a:avLst/>
          </a:prstGeom>
          <a:noFill/>
        </p:spPr>
        <p:txBody>
          <a:bodyPr wrap="none" rtlCol="0">
            <a:spAutoFit/>
          </a:bodyPr>
          <a:lstStyle/>
          <a:p>
            <a:pPr algn="ctr"/>
            <a:r>
              <a:rPr kumimoji="1" lang="en-US" altLang="zh-TW" sz="24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4.3</a:t>
            </a:r>
            <a:r>
              <a:rPr kumimoji="1" lang="zh-TW" altLang="en-US" sz="24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預測模型比較</a:t>
            </a:r>
            <a:endParaRPr lang="zh-CN" altLang="en-US" sz="2400" dirty="0">
              <a:solidFill>
                <a:schemeClr val="tx1">
                  <a:lumMod val="75000"/>
                  <a:lumOff val="25000"/>
                </a:schemeClr>
              </a:solidFill>
              <a:latin typeface="Times New Roman" panose="02020603050405020304" pitchFamily="18" charset="0"/>
              <a:ea typeface="Kaiti SC" panose="02010600040101010101" pitchFamily="2" charset="-122"/>
              <a:cs typeface="Times New Roman" panose="02020603050405020304" pitchFamily="18" charset="0"/>
            </a:endParaRPr>
          </a:p>
        </p:txBody>
      </p:sp>
      <p:grpSp>
        <p:nvGrpSpPr>
          <p:cNvPr id="181" name="组合 180"/>
          <p:cNvGrpSpPr/>
          <p:nvPr/>
        </p:nvGrpSpPr>
        <p:grpSpPr>
          <a:xfrm>
            <a:off x="5473387" y="2144612"/>
            <a:ext cx="1287185" cy="1287185"/>
            <a:chOff x="4840168" y="3971584"/>
            <a:chExt cx="522572" cy="522572"/>
          </a:xfrm>
        </p:grpSpPr>
        <p:sp>
          <p:nvSpPr>
            <p:cNvPr id="182" name="椭圆 181"/>
            <p:cNvSpPr/>
            <p:nvPr/>
          </p:nvSpPr>
          <p:spPr>
            <a:xfrm>
              <a:off x="4840168" y="3971584"/>
              <a:ext cx="522572" cy="522572"/>
            </a:xfrm>
            <a:prstGeom prst="ellipse">
              <a:avLst/>
            </a:prstGeom>
            <a:solidFill>
              <a:srgbClr val="EEEEEE"/>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latin typeface="Times New Roman" panose="02020603050405020304" pitchFamily="18" charset="0"/>
                <a:cs typeface="Times New Roman" panose="02020603050405020304" pitchFamily="18" charset="0"/>
              </a:endParaRPr>
            </a:p>
          </p:txBody>
        </p:sp>
        <p:grpSp>
          <p:nvGrpSpPr>
            <p:cNvPr id="183" name="组合 137"/>
            <p:cNvGrpSpPr/>
            <p:nvPr/>
          </p:nvGrpSpPr>
          <p:grpSpPr>
            <a:xfrm>
              <a:off x="4981489" y="4078661"/>
              <a:ext cx="239931" cy="308418"/>
              <a:chOff x="731016" y="1671338"/>
              <a:chExt cx="366231" cy="470769"/>
            </a:xfrm>
            <a:solidFill>
              <a:srgbClr val="B91F38"/>
            </a:solidFill>
          </p:grpSpPr>
          <p:sp>
            <p:nvSpPr>
              <p:cNvPr id="184" name="Freeform 108"/>
              <p:cNvSpPr>
                <a:spLocks/>
              </p:cNvSpPr>
              <p:nvPr/>
            </p:nvSpPr>
            <p:spPr bwMode="auto">
              <a:xfrm flipH="1">
                <a:off x="731016" y="2089492"/>
                <a:ext cx="51922"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A81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zh-CN" altLang="en-US" sz="240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85" name="Freeform 109"/>
              <p:cNvSpPr>
                <a:spLocks noEditPoints="1"/>
              </p:cNvSpPr>
              <p:nvPr/>
            </p:nvSpPr>
            <p:spPr bwMode="auto">
              <a:xfrm flipH="1">
                <a:off x="731016" y="1671338"/>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A81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zh-CN" altLang="en-US" sz="240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86" name="Rectangle 110"/>
              <p:cNvSpPr>
                <a:spLocks noChangeArrowheads="1"/>
              </p:cNvSpPr>
              <p:nvPr/>
            </p:nvSpPr>
            <p:spPr bwMode="auto">
              <a:xfrm flipH="1">
                <a:off x="731016" y="1937200"/>
                <a:ext cx="51922" cy="51924"/>
              </a:xfrm>
              <a:prstGeom prst="rect">
                <a:avLst/>
              </a:prstGeom>
              <a:solidFill>
                <a:srgbClr val="FA81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zh-CN" altLang="en-US" sz="240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87" name="Rectangle 111"/>
              <p:cNvSpPr>
                <a:spLocks noChangeArrowheads="1"/>
              </p:cNvSpPr>
              <p:nvPr/>
            </p:nvSpPr>
            <p:spPr bwMode="auto">
              <a:xfrm flipH="1">
                <a:off x="731016" y="2013001"/>
                <a:ext cx="51922" cy="52615"/>
              </a:xfrm>
              <a:prstGeom prst="rect">
                <a:avLst/>
              </a:prstGeom>
              <a:solidFill>
                <a:srgbClr val="FA81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zh-CN" altLang="en-US" sz="2400">
                  <a:solidFill>
                    <a:sysClr val="windowText" lastClr="000000"/>
                  </a:solidFill>
                  <a:latin typeface="Times New Roman" panose="02020603050405020304" pitchFamily="18" charset="0"/>
                  <a:ea typeface="宋体"/>
                  <a:cs typeface="Times New Roman" panose="02020603050405020304" pitchFamily="18" charset="0"/>
                </a:endParaRPr>
              </a:p>
            </p:txBody>
          </p:sp>
        </p:grpSp>
      </p:grpSp>
      <p:grpSp>
        <p:nvGrpSpPr>
          <p:cNvPr id="191" name="组合 190"/>
          <p:cNvGrpSpPr/>
          <p:nvPr/>
        </p:nvGrpSpPr>
        <p:grpSpPr>
          <a:xfrm>
            <a:off x="9015118" y="2144611"/>
            <a:ext cx="1287185" cy="1287185"/>
            <a:chOff x="9881420" y="2714620"/>
            <a:chExt cx="784512" cy="784512"/>
          </a:xfrm>
        </p:grpSpPr>
        <p:sp>
          <p:nvSpPr>
            <p:cNvPr id="192" name="椭圆 191"/>
            <p:cNvSpPr/>
            <p:nvPr/>
          </p:nvSpPr>
          <p:spPr>
            <a:xfrm>
              <a:off x="9881420" y="2714620"/>
              <a:ext cx="784512" cy="784512"/>
            </a:xfrm>
            <a:prstGeom prst="ellipse">
              <a:avLst/>
            </a:prstGeom>
            <a:solidFill>
              <a:srgbClr val="EEEEEE"/>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latin typeface="Times New Roman" panose="02020603050405020304" pitchFamily="18" charset="0"/>
                <a:cs typeface="Times New Roman" panose="02020603050405020304" pitchFamily="18" charset="0"/>
              </a:endParaRPr>
            </a:p>
          </p:txBody>
        </p:sp>
        <p:sp>
          <p:nvSpPr>
            <p:cNvPr id="193" name="Freeform 9"/>
            <p:cNvSpPr>
              <a:spLocks noEditPoints="1"/>
            </p:cNvSpPr>
            <p:nvPr/>
          </p:nvSpPr>
          <p:spPr bwMode="auto">
            <a:xfrm>
              <a:off x="10009309" y="2843474"/>
              <a:ext cx="528735" cy="526804"/>
            </a:xfrm>
            <a:custGeom>
              <a:avLst/>
              <a:gdLst>
                <a:gd name="T0" fmla="*/ 86 w 116"/>
                <a:gd name="T1" fmla="*/ 17 h 116"/>
                <a:gd name="T2" fmla="*/ 8 w 116"/>
                <a:gd name="T3" fmla="*/ 45 h 116"/>
                <a:gd name="T4" fmla="*/ 11 w 116"/>
                <a:gd name="T5" fmla="*/ 50 h 116"/>
                <a:gd name="T6" fmla="*/ 12 w 116"/>
                <a:gd name="T7" fmla="*/ 59 h 116"/>
                <a:gd name="T8" fmla="*/ 16 w 116"/>
                <a:gd name="T9" fmla="*/ 69 h 116"/>
                <a:gd name="T10" fmla="*/ 20 w 116"/>
                <a:gd name="T11" fmla="*/ 77 h 116"/>
                <a:gd name="T12" fmla="*/ 24 w 116"/>
                <a:gd name="T13" fmla="*/ 83 h 116"/>
                <a:gd name="T14" fmla="*/ 27 w 116"/>
                <a:gd name="T15" fmla="*/ 98 h 116"/>
                <a:gd name="T16" fmla="*/ 33 w 116"/>
                <a:gd name="T17" fmla="*/ 105 h 116"/>
                <a:gd name="T18" fmla="*/ 34 w 116"/>
                <a:gd name="T19" fmla="*/ 101 h 116"/>
                <a:gd name="T20" fmla="*/ 37 w 116"/>
                <a:gd name="T21" fmla="*/ 93 h 116"/>
                <a:gd name="T22" fmla="*/ 41 w 116"/>
                <a:gd name="T23" fmla="*/ 83 h 116"/>
                <a:gd name="T24" fmla="*/ 49 w 116"/>
                <a:gd name="T25" fmla="*/ 73 h 116"/>
                <a:gd name="T26" fmla="*/ 53 w 116"/>
                <a:gd name="T27" fmla="*/ 66 h 116"/>
                <a:gd name="T28" fmla="*/ 45 w 116"/>
                <a:gd name="T29" fmla="*/ 61 h 116"/>
                <a:gd name="T30" fmla="*/ 38 w 116"/>
                <a:gd name="T31" fmla="*/ 58 h 116"/>
                <a:gd name="T32" fmla="*/ 33 w 116"/>
                <a:gd name="T33" fmla="*/ 51 h 116"/>
                <a:gd name="T34" fmla="*/ 25 w 116"/>
                <a:gd name="T35" fmla="*/ 47 h 116"/>
                <a:gd name="T36" fmla="*/ 17 w 116"/>
                <a:gd name="T37" fmla="*/ 49 h 116"/>
                <a:gd name="T38" fmla="*/ 13 w 116"/>
                <a:gd name="T39" fmla="*/ 44 h 116"/>
                <a:gd name="T40" fmla="*/ 12 w 116"/>
                <a:gd name="T41" fmla="*/ 37 h 116"/>
                <a:gd name="T42" fmla="*/ 8 w 116"/>
                <a:gd name="T43" fmla="*/ 37 h 116"/>
                <a:gd name="T44" fmla="*/ 12 w 116"/>
                <a:gd name="T45" fmla="*/ 30 h 116"/>
                <a:gd name="T46" fmla="*/ 18 w 116"/>
                <a:gd name="T47" fmla="*/ 30 h 116"/>
                <a:gd name="T48" fmla="*/ 24 w 116"/>
                <a:gd name="T49" fmla="*/ 25 h 116"/>
                <a:gd name="T50" fmla="*/ 30 w 116"/>
                <a:gd name="T51" fmla="*/ 18 h 116"/>
                <a:gd name="T52" fmla="*/ 32 w 116"/>
                <a:gd name="T53" fmla="*/ 15 h 116"/>
                <a:gd name="T54" fmla="*/ 42 w 116"/>
                <a:gd name="T55" fmla="*/ 12 h 116"/>
                <a:gd name="T56" fmla="*/ 34 w 116"/>
                <a:gd name="T57" fmla="*/ 8 h 116"/>
                <a:gd name="T58" fmla="*/ 32 w 116"/>
                <a:gd name="T59" fmla="*/ 8 h 116"/>
                <a:gd name="T60" fmla="*/ 49 w 116"/>
                <a:gd name="T61" fmla="*/ 2 h 116"/>
                <a:gd name="T62" fmla="*/ 56 w 116"/>
                <a:gd name="T63" fmla="*/ 5 h 116"/>
                <a:gd name="T64" fmla="*/ 82 w 116"/>
                <a:gd name="T65" fmla="*/ 6 h 116"/>
                <a:gd name="T66" fmla="*/ 79 w 116"/>
                <a:gd name="T67" fmla="*/ 11 h 116"/>
                <a:gd name="T68" fmla="*/ 85 w 116"/>
                <a:gd name="T69" fmla="*/ 19 h 116"/>
                <a:gd name="T70" fmla="*/ 89 w 116"/>
                <a:gd name="T71" fmla="*/ 19 h 116"/>
                <a:gd name="T72" fmla="*/ 93 w 116"/>
                <a:gd name="T73" fmla="*/ 17 h 116"/>
                <a:gd name="T74" fmla="*/ 97 w 116"/>
                <a:gd name="T75" fmla="*/ 23 h 116"/>
                <a:gd name="T76" fmla="*/ 101 w 116"/>
                <a:gd name="T77" fmla="*/ 27 h 116"/>
                <a:gd name="T78" fmla="*/ 95 w 116"/>
                <a:gd name="T79" fmla="*/ 27 h 116"/>
                <a:gd name="T80" fmla="*/ 89 w 116"/>
                <a:gd name="T81" fmla="*/ 25 h 116"/>
                <a:gd name="T82" fmla="*/ 81 w 116"/>
                <a:gd name="T83" fmla="*/ 24 h 116"/>
                <a:gd name="T84" fmla="*/ 74 w 116"/>
                <a:gd name="T85" fmla="*/ 30 h 116"/>
                <a:gd name="T86" fmla="*/ 70 w 116"/>
                <a:gd name="T87" fmla="*/ 39 h 116"/>
                <a:gd name="T88" fmla="*/ 73 w 116"/>
                <a:gd name="T89" fmla="*/ 50 h 116"/>
                <a:gd name="T90" fmla="*/ 82 w 116"/>
                <a:gd name="T91" fmla="*/ 53 h 116"/>
                <a:gd name="T92" fmla="*/ 91 w 116"/>
                <a:gd name="T93" fmla="*/ 53 h 116"/>
                <a:gd name="T94" fmla="*/ 95 w 116"/>
                <a:gd name="T95" fmla="*/ 61 h 116"/>
                <a:gd name="T96" fmla="*/ 96 w 116"/>
                <a:gd name="T97" fmla="*/ 71 h 116"/>
                <a:gd name="T98" fmla="*/ 95 w 116"/>
                <a:gd name="T99" fmla="*/ 81 h 116"/>
                <a:gd name="T100" fmla="*/ 100 w 116"/>
                <a:gd name="T101" fmla="*/ 90 h 116"/>
                <a:gd name="T102" fmla="*/ 107 w 116"/>
                <a:gd name="T103" fmla="*/ 82 h 116"/>
                <a:gd name="T104" fmla="*/ 112 w 116"/>
                <a:gd name="T105" fmla="*/ 69 h 116"/>
                <a:gd name="T106" fmla="*/ 114 w 116"/>
                <a:gd name="T107" fmla="*/ 53 h 116"/>
                <a:gd name="T108" fmla="*/ 109 w 116"/>
                <a:gd name="T109" fmla="*/ 39 h 116"/>
                <a:gd name="T110" fmla="*/ 105 w 116"/>
                <a:gd name="T111" fmla="*/ 32 h 116"/>
                <a:gd name="T112" fmla="*/ 111 w 116"/>
                <a:gd name="T113" fmla="*/ 41 h 116"/>
                <a:gd name="T114" fmla="*/ 79 w 116"/>
                <a:gd name="T115" fmla="*/ 10 h 116"/>
                <a:gd name="T116" fmla="*/ 75 w 116"/>
                <a:gd name="T117" fmla="*/ 5 h 116"/>
                <a:gd name="T118" fmla="*/ 76 w 116"/>
                <a:gd name="T119" fmla="*/ 9 h 116"/>
                <a:gd name="T120" fmla="*/ 73 w 116"/>
                <a:gd name="T121" fmla="*/ 4 h 116"/>
                <a:gd name="T122" fmla="*/ 109 w 116"/>
                <a:gd name="T1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116">
                  <a:moveTo>
                    <a:pt x="6" y="33"/>
                  </a:moveTo>
                  <a:cubicBezTo>
                    <a:pt x="6" y="33"/>
                    <a:pt x="6" y="33"/>
                    <a:pt x="6" y="33"/>
                  </a:cubicBezTo>
                  <a:cubicBezTo>
                    <a:pt x="6" y="33"/>
                    <a:pt x="6" y="33"/>
                    <a:pt x="5" y="34"/>
                  </a:cubicBezTo>
                  <a:cubicBezTo>
                    <a:pt x="6" y="34"/>
                    <a:pt x="6" y="34"/>
                    <a:pt x="6" y="34"/>
                  </a:cubicBezTo>
                  <a:cubicBezTo>
                    <a:pt x="6" y="34"/>
                    <a:pt x="6" y="34"/>
                    <a:pt x="6" y="34"/>
                  </a:cubicBezTo>
                  <a:cubicBezTo>
                    <a:pt x="6" y="34"/>
                    <a:pt x="6" y="34"/>
                    <a:pt x="6" y="33"/>
                  </a:cubicBezTo>
                  <a:close/>
                  <a:moveTo>
                    <a:pt x="5" y="35"/>
                  </a:moveTo>
                  <a:cubicBezTo>
                    <a:pt x="5" y="35"/>
                    <a:pt x="5" y="35"/>
                    <a:pt x="5" y="35"/>
                  </a:cubicBezTo>
                  <a:cubicBezTo>
                    <a:pt x="5" y="35"/>
                    <a:pt x="5" y="34"/>
                    <a:pt x="5" y="34"/>
                  </a:cubicBezTo>
                  <a:cubicBezTo>
                    <a:pt x="5" y="34"/>
                    <a:pt x="5" y="34"/>
                    <a:pt x="5" y="34"/>
                  </a:cubicBezTo>
                  <a:cubicBezTo>
                    <a:pt x="5" y="34"/>
                    <a:pt x="5" y="34"/>
                    <a:pt x="5" y="35"/>
                  </a:cubicBezTo>
                  <a:cubicBezTo>
                    <a:pt x="5" y="35"/>
                    <a:pt x="5" y="35"/>
                    <a:pt x="5" y="35"/>
                  </a:cubicBezTo>
                  <a:close/>
                  <a:moveTo>
                    <a:pt x="88" y="18"/>
                  </a:moveTo>
                  <a:cubicBezTo>
                    <a:pt x="88" y="18"/>
                    <a:pt x="88" y="18"/>
                    <a:pt x="88" y="18"/>
                  </a:cubicBezTo>
                  <a:cubicBezTo>
                    <a:pt x="88" y="18"/>
                    <a:pt x="88" y="18"/>
                    <a:pt x="88" y="18"/>
                  </a:cubicBezTo>
                  <a:cubicBezTo>
                    <a:pt x="88" y="18"/>
                    <a:pt x="88" y="18"/>
                    <a:pt x="88" y="18"/>
                  </a:cubicBezTo>
                  <a:cubicBezTo>
                    <a:pt x="88" y="18"/>
                    <a:pt x="88" y="18"/>
                    <a:pt x="88" y="18"/>
                  </a:cubicBezTo>
                  <a:cubicBezTo>
                    <a:pt x="88" y="17"/>
                    <a:pt x="87" y="17"/>
                    <a:pt x="87" y="17"/>
                  </a:cubicBezTo>
                  <a:cubicBezTo>
                    <a:pt x="87" y="17"/>
                    <a:pt x="87" y="17"/>
                    <a:pt x="87" y="17"/>
                  </a:cubicBezTo>
                  <a:cubicBezTo>
                    <a:pt x="87" y="17"/>
                    <a:pt x="87" y="17"/>
                    <a:pt x="87" y="17"/>
                  </a:cubicBezTo>
                  <a:cubicBezTo>
                    <a:pt x="86" y="17"/>
                    <a:pt x="86" y="17"/>
                    <a:pt x="86" y="17"/>
                  </a:cubicBezTo>
                  <a:cubicBezTo>
                    <a:pt x="86" y="17"/>
                    <a:pt x="86" y="17"/>
                    <a:pt x="86" y="17"/>
                  </a:cubicBezTo>
                  <a:cubicBezTo>
                    <a:pt x="86" y="16"/>
                    <a:pt x="86" y="16"/>
                    <a:pt x="86" y="16"/>
                  </a:cubicBezTo>
                  <a:cubicBezTo>
                    <a:pt x="86" y="16"/>
                    <a:pt x="86" y="16"/>
                    <a:pt x="86" y="16"/>
                  </a:cubicBezTo>
                  <a:cubicBezTo>
                    <a:pt x="86" y="16"/>
                    <a:pt x="86" y="16"/>
                    <a:pt x="85" y="16"/>
                  </a:cubicBezTo>
                  <a:cubicBezTo>
                    <a:pt x="85" y="16"/>
                    <a:pt x="85" y="16"/>
                    <a:pt x="85" y="16"/>
                  </a:cubicBezTo>
                  <a:cubicBezTo>
                    <a:pt x="85" y="16"/>
                    <a:pt x="85" y="16"/>
                    <a:pt x="85" y="16"/>
                  </a:cubicBezTo>
                  <a:cubicBezTo>
                    <a:pt x="86" y="17"/>
                    <a:pt x="86" y="17"/>
                    <a:pt x="86" y="17"/>
                  </a:cubicBezTo>
                  <a:cubicBezTo>
                    <a:pt x="87" y="17"/>
                    <a:pt x="87" y="17"/>
                    <a:pt x="87" y="17"/>
                  </a:cubicBezTo>
                  <a:cubicBezTo>
                    <a:pt x="87" y="18"/>
                    <a:pt x="87" y="18"/>
                    <a:pt x="87" y="18"/>
                  </a:cubicBezTo>
                  <a:cubicBezTo>
                    <a:pt x="86" y="18"/>
                    <a:pt x="87" y="18"/>
                    <a:pt x="87" y="18"/>
                  </a:cubicBezTo>
                  <a:cubicBezTo>
                    <a:pt x="87" y="18"/>
                    <a:pt x="87" y="18"/>
                    <a:pt x="87" y="18"/>
                  </a:cubicBezTo>
                  <a:cubicBezTo>
                    <a:pt x="87" y="18"/>
                    <a:pt x="87" y="18"/>
                    <a:pt x="87" y="18"/>
                  </a:cubicBezTo>
                  <a:cubicBezTo>
                    <a:pt x="87" y="18"/>
                    <a:pt x="87" y="18"/>
                    <a:pt x="87" y="18"/>
                  </a:cubicBezTo>
                  <a:cubicBezTo>
                    <a:pt x="88" y="18"/>
                    <a:pt x="88" y="18"/>
                    <a:pt x="88" y="18"/>
                  </a:cubicBezTo>
                  <a:cubicBezTo>
                    <a:pt x="88" y="18"/>
                    <a:pt x="88" y="18"/>
                    <a:pt x="88" y="18"/>
                  </a:cubicBezTo>
                  <a:cubicBezTo>
                    <a:pt x="88" y="18"/>
                    <a:pt x="88" y="18"/>
                    <a:pt x="88" y="18"/>
                  </a:cubicBezTo>
                  <a:close/>
                  <a:moveTo>
                    <a:pt x="112" y="37"/>
                  </a:moveTo>
                  <a:cubicBezTo>
                    <a:pt x="114" y="44"/>
                    <a:pt x="116" y="51"/>
                    <a:pt x="116" y="58"/>
                  </a:cubicBezTo>
                  <a:cubicBezTo>
                    <a:pt x="116" y="90"/>
                    <a:pt x="90" y="116"/>
                    <a:pt x="58" y="116"/>
                  </a:cubicBezTo>
                  <a:cubicBezTo>
                    <a:pt x="26" y="116"/>
                    <a:pt x="0" y="90"/>
                    <a:pt x="0" y="58"/>
                  </a:cubicBezTo>
                  <a:cubicBezTo>
                    <a:pt x="0" y="50"/>
                    <a:pt x="2" y="42"/>
                    <a:pt x="5" y="35"/>
                  </a:cubicBezTo>
                  <a:cubicBezTo>
                    <a:pt x="5" y="42"/>
                    <a:pt x="5" y="42"/>
                    <a:pt x="5" y="42"/>
                  </a:cubicBezTo>
                  <a:cubicBezTo>
                    <a:pt x="5" y="42"/>
                    <a:pt x="5" y="42"/>
                    <a:pt x="5" y="42"/>
                  </a:cubicBezTo>
                  <a:cubicBezTo>
                    <a:pt x="5" y="42"/>
                    <a:pt x="5" y="42"/>
                    <a:pt x="5" y="42"/>
                  </a:cubicBezTo>
                  <a:cubicBezTo>
                    <a:pt x="5" y="42"/>
                    <a:pt x="5" y="42"/>
                    <a:pt x="5" y="42"/>
                  </a:cubicBezTo>
                  <a:cubicBezTo>
                    <a:pt x="6" y="42"/>
                    <a:pt x="6" y="42"/>
                    <a:pt x="6" y="42"/>
                  </a:cubicBezTo>
                  <a:cubicBezTo>
                    <a:pt x="6" y="43"/>
                    <a:pt x="6" y="43"/>
                    <a:pt x="6" y="43"/>
                  </a:cubicBezTo>
                  <a:cubicBezTo>
                    <a:pt x="6" y="43"/>
                    <a:pt x="7" y="43"/>
                    <a:pt x="7" y="43"/>
                  </a:cubicBezTo>
                  <a:cubicBezTo>
                    <a:pt x="7" y="43"/>
                    <a:pt x="7" y="43"/>
                    <a:pt x="7" y="43"/>
                  </a:cubicBezTo>
                  <a:cubicBezTo>
                    <a:pt x="7" y="43"/>
                    <a:pt x="7" y="43"/>
                    <a:pt x="7" y="43"/>
                  </a:cubicBezTo>
                  <a:cubicBezTo>
                    <a:pt x="7" y="43"/>
                    <a:pt x="7" y="43"/>
                    <a:pt x="7" y="43"/>
                  </a:cubicBezTo>
                  <a:cubicBezTo>
                    <a:pt x="7" y="43"/>
                    <a:pt x="7" y="44"/>
                    <a:pt x="7" y="44"/>
                  </a:cubicBezTo>
                  <a:cubicBezTo>
                    <a:pt x="7" y="44"/>
                    <a:pt x="7" y="44"/>
                    <a:pt x="7" y="44"/>
                  </a:cubicBezTo>
                  <a:cubicBezTo>
                    <a:pt x="8" y="44"/>
                    <a:pt x="8" y="44"/>
                    <a:pt x="8" y="45"/>
                  </a:cubicBezTo>
                  <a:cubicBezTo>
                    <a:pt x="8" y="45"/>
                    <a:pt x="8" y="45"/>
                    <a:pt x="8" y="45"/>
                  </a:cubicBezTo>
                  <a:cubicBezTo>
                    <a:pt x="8" y="45"/>
                    <a:pt x="8" y="45"/>
                    <a:pt x="8" y="45"/>
                  </a:cubicBezTo>
                  <a:cubicBezTo>
                    <a:pt x="8" y="45"/>
                    <a:pt x="8" y="45"/>
                    <a:pt x="8" y="45"/>
                  </a:cubicBezTo>
                  <a:cubicBezTo>
                    <a:pt x="8" y="45"/>
                    <a:pt x="8"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10" y="46"/>
                    <a:pt x="10" y="46"/>
                    <a:pt x="10" y="46"/>
                  </a:cubicBezTo>
                  <a:cubicBezTo>
                    <a:pt x="10" y="46"/>
                    <a:pt x="10" y="46"/>
                    <a:pt x="10" y="46"/>
                  </a:cubicBezTo>
                  <a:cubicBezTo>
                    <a:pt x="10" y="46"/>
                    <a:pt x="10" y="46"/>
                    <a:pt x="10" y="46"/>
                  </a:cubicBezTo>
                  <a:cubicBezTo>
                    <a:pt x="10" y="46"/>
                    <a:pt x="10" y="46"/>
                    <a:pt x="10" y="47"/>
                  </a:cubicBezTo>
                  <a:cubicBezTo>
                    <a:pt x="10" y="47"/>
                    <a:pt x="10" y="47"/>
                    <a:pt x="10" y="47"/>
                  </a:cubicBezTo>
                  <a:cubicBezTo>
                    <a:pt x="10" y="47"/>
                    <a:pt x="10" y="47"/>
                    <a:pt x="10" y="47"/>
                  </a:cubicBezTo>
                  <a:cubicBezTo>
                    <a:pt x="10" y="47"/>
                    <a:pt x="10" y="47"/>
                    <a:pt x="10" y="47"/>
                  </a:cubicBezTo>
                  <a:cubicBezTo>
                    <a:pt x="11" y="47"/>
                    <a:pt x="11" y="47"/>
                    <a:pt x="11" y="47"/>
                  </a:cubicBezTo>
                  <a:cubicBezTo>
                    <a:pt x="11" y="47"/>
                    <a:pt x="11" y="47"/>
                    <a:pt x="11" y="47"/>
                  </a:cubicBezTo>
                  <a:cubicBezTo>
                    <a:pt x="11" y="48"/>
                    <a:pt x="11" y="48"/>
                    <a:pt x="11" y="48"/>
                  </a:cubicBezTo>
                  <a:cubicBezTo>
                    <a:pt x="11" y="48"/>
                    <a:pt x="11" y="49"/>
                    <a:pt x="11" y="49"/>
                  </a:cubicBezTo>
                  <a:cubicBezTo>
                    <a:pt x="11" y="49"/>
                    <a:pt x="11" y="49"/>
                    <a:pt x="11" y="49"/>
                  </a:cubicBezTo>
                  <a:cubicBezTo>
                    <a:pt x="11" y="49"/>
                    <a:pt x="11" y="49"/>
                    <a:pt x="11" y="49"/>
                  </a:cubicBezTo>
                  <a:cubicBezTo>
                    <a:pt x="11" y="49"/>
                    <a:pt x="11" y="49"/>
                    <a:pt x="11" y="49"/>
                  </a:cubicBezTo>
                  <a:cubicBezTo>
                    <a:pt x="11" y="50"/>
                    <a:pt x="11" y="50"/>
                    <a:pt x="11" y="50"/>
                  </a:cubicBezTo>
                  <a:cubicBezTo>
                    <a:pt x="11" y="50"/>
                    <a:pt x="11" y="50"/>
                    <a:pt x="11" y="50"/>
                  </a:cubicBezTo>
                  <a:cubicBezTo>
                    <a:pt x="11" y="50"/>
                    <a:pt x="11" y="50"/>
                    <a:pt x="11" y="50"/>
                  </a:cubicBezTo>
                  <a:cubicBezTo>
                    <a:pt x="11" y="50"/>
                    <a:pt x="11" y="50"/>
                    <a:pt x="11" y="50"/>
                  </a:cubicBezTo>
                  <a:cubicBezTo>
                    <a:pt x="11" y="50"/>
                    <a:pt x="11" y="50"/>
                    <a:pt x="11" y="50"/>
                  </a:cubicBezTo>
                  <a:cubicBezTo>
                    <a:pt x="13" y="50"/>
                    <a:pt x="13" y="50"/>
                    <a:pt x="13" y="50"/>
                  </a:cubicBezTo>
                  <a:cubicBezTo>
                    <a:pt x="13" y="50"/>
                    <a:pt x="13" y="50"/>
                    <a:pt x="13" y="50"/>
                  </a:cubicBezTo>
                  <a:cubicBezTo>
                    <a:pt x="13" y="50"/>
                    <a:pt x="13" y="50"/>
                    <a:pt x="13" y="50"/>
                  </a:cubicBezTo>
                  <a:cubicBezTo>
                    <a:pt x="13" y="50"/>
                    <a:pt x="13" y="50"/>
                    <a:pt x="13" y="50"/>
                  </a:cubicBezTo>
                  <a:cubicBezTo>
                    <a:pt x="13" y="51"/>
                    <a:pt x="13" y="51"/>
                    <a:pt x="13" y="51"/>
                  </a:cubicBezTo>
                  <a:cubicBezTo>
                    <a:pt x="13" y="51"/>
                    <a:pt x="14" y="51"/>
                    <a:pt x="14" y="51"/>
                  </a:cubicBezTo>
                  <a:cubicBezTo>
                    <a:pt x="14" y="51"/>
                    <a:pt x="14" y="52"/>
                    <a:pt x="14" y="52"/>
                  </a:cubicBezTo>
                  <a:cubicBezTo>
                    <a:pt x="14" y="52"/>
                    <a:pt x="14" y="52"/>
                    <a:pt x="14" y="52"/>
                  </a:cubicBezTo>
                  <a:cubicBezTo>
                    <a:pt x="14" y="52"/>
                    <a:pt x="14" y="53"/>
                    <a:pt x="14" y="53"/>
                  </a:cubicBezTo>
                  <a:cubicBezTo>
                    <a:pt x="14" y="53"/>
                    <a:pt x="14" y="53"/>
                    <a:pt x="14" y="53"/>
                  </a:cubicBezTo>
                  <a:cubicBezTo>
                    <a:pt x="14" y="53"/>
                    <a:pt x="14" y="53"/>
                    <a:pt x="14" y="53"/>
                  </a:cubicBezTo>
                  <a:cubicBezTo>
                    <a:pt x="15" y="53"/>
                    <a:pt x="15" y="53"/>
                    <a:pt x="15" y="54"/>
                  </a:cubicBezTo>
                  <a:cubicBezTo>
                    <a:pt x="15" y="54"/>
                    <a:pt x="15" y="54"/>
                    <a:pt x="14" y="54"/>
                  </a:cubicBezTo>
                  <a:cubicBezTo>
                    <a:pt x="14" y="54"/>
                    <a:pt x="14" y="54"/>
                    <a:pt x="14" y="54"/>
                  </a:cubicBezTo>
                  <a:cubicBezTo>
                    <a:pt x="14" y="56"/>
                    <a:pt x="14" y="56"/>
                    <a:pt x="14" y="56"/>
                  </a:cubicBezTo>
                  <a:cubicBezTo>
                    <a:pt x="14" y="56"/>
                    <a:pt x="14" y="56"/>
                    <a:pt x="14" y="56"/>
                  </a:cubicBezTo>
                  <a:cubicBezTo>
                    <a:pt x="14" y="56"/>
                    <a:pt x="14" y="56"/>
                    <a:pt x="14" y="56"/>
                  </a:cubicBezTo>
                  <a:cubicBezTo>
                    <a:pt x="13" y="56"/>
                    <a:pt x="13" y="56"/>
                    <a:pt x="13" y="56"/>
                  </a:cubicBezTo>
                  <a:cubicBezTo>
                    <a:pt x="13" y="57"/>
                    <a:pt x="13" y="57"/>
                    <a:pt x="13" y="57"/>
                  </a:cubicBezTo>
                  <a:cubicBezTo>
                    <a:pt x="13" y="57"/>
                    <a:pt x="13" y="57"/>
                    <a:pt x="13" y="57"/>
                  </a:cubicBezTo>
                  <a:cubicBezTo>
                    <a:pt x="13" y="57"/>
                    <a:pt x="13" y="57"/>
                    <a:pt x="13" y="57"/>
                  </a:cubicBezTo>
                  <a:cubicBezTo>
                    <a:pt x="13" y="58"/>
                    <a:pt x="13" y="58"/>
                    <a:pt x="13" y="58"/>
                  </a:cubicBezTo>
                  <a:cubicBezTo>
                    <a:pt x="13" y="58"/>
                    <a:pt x="13" y="58"/>
                    <a:pt x="13" y="58"/>
                  </a:cubicBezTo>
                  <a:cubicBezTo>
                    <a:pt x="13" y="58"/>
                    <a:pt x="13" y="58"/>
                    <a:pt x="13" y="58"/>
                  </a:cubicBezTo>
                  <a:cubicBezTo>
                    <a:pt x="12" y="58"/>
                    <a:pt x="12" y="58"/>
                    <a:pt x="12" y="58"/>
                  </a:cubicBezTo>
                  <a:cubicBezTo>
                    <a:pt x="12" y="59"/>
                    <a:pt x="12" y="59"/>
                    <a:pt x="12" y="59"/>
                  </a:cubicBezTo>
                  <a:cubicBezTo>
                    <a:pt x="12" y="59"/>
                    <a:pt x="12" y="59"/>
                    <a:pt x="12" y="59"/>
                  </a:cubicBezTo>
                  <a:cubicBezTo>
                    <a:pt x="12" y="60"/>
                    <a:pt x="12" y="60"/>
                    <a:pt x="13" y="60"/>
                  </a:cubicBezTo>
                  <a:cubicBezTo>
                    <a:pt x="13" y="60"/>
                    <a:pt x="13" y="60"/>
                    <a:pt x="13" y="60"/>
                  </a:cubicBezTo>
                  <a:cubicBezTo>
                    <a:pt x="13" y="60"/>
                    <a:pt x="13" y="60"/>
                    <a:pt x="13" y="60"/>
                  </a:cubicBezTo>
                  <a:cubicBezTo>
                    <a:pt x="13" y="61"/>
                    <a:pt x="13" y="61"/>
                    <a:pt x="13" y="61"/>
                  </a:cubicBezTo>
                  <a:cubicBezTo>
                    <a:pt x="12" y="61"/>
                    <a:pt x="12" y="61"/>
                    <a:pt x="12" y="61"/>
                  </a:cubicBezTo>
                  <a:cubicBezTo>
                    <a:pt x="12" y="61"/>
                    <a:pt x="12" y="61"/>
                    <a:pt x="12" y="61"/>
                  </a:cubicBezTo>
                  <a:cubicBezTo>
                    <a:pt x="12" y="61"/>
                    <a:pt x="12" y="62"/>
                    <a:pt x="12" y="62"/>
                  </a:cubicBezTo>
                  <a:cubicBezTo>
                    <a:pt x="12" y="62"/>
                    <a:pt x="12" y="62"/>
                    <a:pt x="12" y="62"/>
                  </a:cubicBezTo>
                  <a:cubicBezTo>
                    <a:pt x="12" y="62"/>
                    <a:pt x="12" y="62"/>
                    <a:pt x="12" y="62"/>
                  </a:cubicBezTo>
                  <a:cubicBezTo>
                    <a:pt x="12" y="63"/>
                    <a:pt x="12" y="63"/>
                    <a:pt x="12" y="63"/>
                  </a:cubicBezTo>
                  <a:cubicBezTo>
                    <a:pt x="12" y="63"/>
                    <a:pt x="12" y="63"/>
                    <a:pt x="12" y="63"/>
                  </a:cubicBezTo>
                  <a:cubicBezTo>
                    <a:pt x="12" y="64"/>
                    <a:pt x="12" y="64"/>
                    <a:pt x="12" y="64"/>
                  </a:cubicBezTo>
                  <a:cubicBezTo>
                    <a:pt x="12" y="64"/>
                    <a:pt x="13" y="64"/>
                    <a:pt x="13" y="65"/>
                  </a:cubicBezTo>
                  <a:cubicBezTo>
                    <a:pt x="13" y="65"/>
                    <a:pt x="13" y="65"/>
                    <a:pt x="14" y="66"/>
                  </a:cubicBezTo>
                  <a:cubicBezTo>
                    <a:pt x="14" y="66"/>
                    <a:pt x="14" y="66"/>
                    <a:pt x="14" y="66"/>
                  </a:cubicBezTo>
                  <a:cubicBezTo>
                    <a:pt x="14" y="66"/>
                    <a:pt x="14" y="67"/>
                    <a:pt x="14" y="67"/>
                  </a:cubicBezTo>
                  <a:cubicBezTo>
                    <a:pt x="14" y="67"/>
                    <a:pt x="14" y="67"/>
                    <a:pt x="14" y="67"/>
                  </a:cubicBezTo>
                  <a:cubicBezTo>
                    <a:pt x="14" y="67"/>
                    <a:pt x="14"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9"/>
                    <a:pt x="15" y="69"/>
                    <a:pt x="15" y="69"/>
                  </a:cubicBezTo>
                  <a:cubicBezTo>
                    <a:pt x="15" y="69"/>
                    <a:pt x="15" y="69"/>
                    <a:pt x="15" y="69"/>
                  </a:cubicBezTo>
                  <a:cubicBezTo>
                    <a:pt x="15" y="69"/>
                    <a:pt x="16" y="69"/>
                    <a:pt x="16" y="69"/>
                  </a:cubicBezTo>
                  <a:cubicBezTo>
                    <a:pt x="16" y="69"/>
                    <a:pt x="16" y="69"/>
                    <a:pt x="16" y="69"/>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1"/>
                    <a:pt x="16" y="71"/>
                  </a:cubicBezTo>
                  <a:cubicBezTo>
                    <a:pt x="16" y="72"/>
                    <a:pt x="16" y="72"/>
                    <a:pt x="16" y="72"/>
                  </a:cubicBezTo>
                  <a:cubicBezTo>
                    <a:pt x="16" y="72"/>
                    <a:pt x="16" y="72"/>
                    <a:pt x="16" y="72"/>
                  </a:cubicBezTo>
                  <a:cubicBezTo>
                    <a:pt x="16" y="72"/>
                    <a:pt x="16" y="72"/>
                    <a:pt x="16" y="72"/>
                  </a:cubicBezTo>
                  <a:cubicBezTo>
                    <a:pt x="16" y="73"/>
                    <a:pt x="16" y="73"/>
                    <a:pt x="16" y="73"/>
                  </a:cubicBezTo>
                  <a:cubicBezTo>
                    <a:pt x="16" y="73"/>
                    <a:pt x="16" y="73"/>
                    <a:pt x="16" y="73"/>
                  </a:cubicBezTo>
                  <a:cubicBezTo>
                    <a:pt x="16" y="73"/>
                    <a:pt x="16" y="73"/>
                    <a:pt x="17" y="73"/>
                  </a:cubicBezTo>
                  <a:cubicBezTo>
                    <a:pt x="17" y="73"/>
                    <a:pt x="17" y="73"/>
                    <a:pt x="17" y="74"/>
                  </a:cubicBezTo>
                  <a:cubicBezTo>
                    <a:pt x="17" y="74"/>
                    <a:pt x="17" y="74"/>
                    <a:pt x="17" y="74"/>
                  </a:cubicBezTo>
                  <a:cubicBezTo>
                    <a:pt x="17" y="74"/>
                    <a:pt x="17" y="74"/>
                    <a:pt x="17" y="74"/>
                  </a:cubicBezTo>
                  <a:cubicBezTo>
                    <a:pt x="17" y="74"/>
                    <a:pt x="17" y="75"/>
                    <a:pt x="17" y="75"/>
                  </a:cubicBezTo>
                  <a:cubicBezTo>
                    <a:pt x="17" y="75"/>
                    <a:pt x="17" y="75"/>
                    <a:pt x="18" y="75"/>
                  </a:cubicBezTo>
                  <a:cubicBezTo>
                    <a:pt x="18" y="75"/>
                    <a:pt x="18" y="75"/>
                    <a:pt x="18" y="75"/>
                  </a:cubicBezTo>
                  <a:cubicBezTo>
                    <a:pt x="18" y="76"/>
                    <a:pt x="18" y="76"/>
                    <a:pt x="18" y="76"/>
                  </a:cubicBezTo>
                  <a:cubicBezTo>
                    <a:pt x="19" y="76"/>
                    <a:pt x="19" y="76"/>
                    <a:pt x="19" y="76"/>
                  </a:cubicBezTo>
                  <a:cubicBezTo>
                    <a:pt x="20" y="76"/>
                    <a:pt x="20" y="76"/>
                    <a:pt x="20" y="76"/>
                  </a:cubicBezTo>
                  <a:cubicBezTo>
                    <a:pt x="20" y="76"/>
                    <a:pt x="20" y="76"/>
                    <a:pt x="20" y="76"/>
                  </a:cubicBezTo>
                  <a:cubicBezTo>
                    <a:pt x="20" y="76"/>
                    <a:pt x="20" y="76"/>
                    <a:pt x="20" y="76"/>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1" y="77"/>
                    <a:pt x="21" y="77"/>
                  </a:cubicBezTo>
                  <a:cubicBezTo>
                    <a:pt x="21" y="77"/>
                    <a:pt x="21" y="77"/>
                    <a:pt x="21" y="77"/>
                  </a:cubicBezTo>
                  <a:cubicBezTo>
                    <a:pt x="21" y="77"/>
                    <a:pt x="21" y="77"/>
                    <a:pt x="21" y="77"/>
                  </a:cubicBezTo>
                  <a:cubicBezTo>
                    <a:pt x="21" y="78"/>
                    <a:pt x="21"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9"/>
                    <a:pt x="22" y="79"/>
                  </a:cubicBezTo>
                  <a:cubicBezTo>
                    <a:pt x="22" y="79"/>
                    <a:pt x="22" y="79"/>
                    <a:pt x="22" y="80"/>
                  </a:cubicBezTo>
                  <a:cubicBezTo>
                    <a:pt x="22" y="80"/>
                    <a:pt x="22" y="80"/>
                    <a:pt x="22" y="80"/>
                  </a:cubicBezTo>
                  <a:cubicBezTo>
                    <a:pt x="22" y="80"/>
                    <a:pt x="22" y="80"/>
                    <a:pt x="22" y="80"/>
                  </a:cubicBezTo>
                  <a:cubicBezTo>
                    <a:pt x="22" y="80"/>
                    <a:pt x="22" y="81"/>
                    <a:pt x="23" y="81"/>
                  </a:cubicBezTo>
                  <a:cubicBezTo>
                    <a:pt x="23" y="81"/>
                    <a:pt x="23" y="81"/>
                    <a:pt x="23" y="81"/>
                  </a:cubicBezTo>
                  <a:cubicBezTo>
                    <a:pt x="23" y="81"/>
                    <a:pt x="23" y="81"/>
                    <a:pt x="23" y="81"/>
                  </a:cubicBezTo>
                  <a:cubicBezTo>
                    <a:pt x="23" y="81"/>
                    <a:pt x="23" y="81"/>
                    <a:pt x="23" y="81"/>
                  </a:cubicBezTo>
                  <a:cubicBezTo>
                    <a:pt x="23" y="81"/>
                    <a:pt x="23" y="81"/>
                    <a:pt x="23" y="81"/>
                  </a:cubicBezTo>
                  <a:cubicBezTo>
                    <a:pt x="23" y="81"/>
                    <a:pt x="23" y="82"/>
                    <a:pt x="23" y="82"/>
                  </a:cubicBezTo>
                  <a:cubicBezTo>
                    <a:pt x="23" y="82"/>
                    <a:pt x="23" y="82"/>
                    <a:pt x="23" y="82"/>
                  </a:cubicBezTo>
                  <a:cubicBezTo>
                    <a:pt x="23" y="82"/>
                    <a:pt x="23" y="82"/>
                    <a:pt x="23" y="82"/>
                  </a:cubicBezTo>
                  <a:cubicBezTo>
                    <a:pt x="23" y="82"/>
                    <a:pt x="23" y="82"/>
                    <a:pt x="23" y="82"/>
                  </a:cubicBezTo>
                  <a:cubicBezTo>
                    <a:pt x="23" y="82"/>
                    <a:pt x="23" y="82"/>
                    <a:pt x="23" y="82"/>
                  </a:cubicBezTo>
                  <a:cubicBezTo>
                    <a:pt x="23" y="82"/>
                    <a:pt x="23" y="83"/>
                    <a:pt x="23" y="83"/>
                  </a:cubicBezTo>
                  <a:cubicBezTo>
                    <a:pt x="23" y="83"/>
                    <a:pt x="23" y="83"/>
                    <a:pt x="23" y="83"/>
                  </a:cubicBezTo>
                  <a:cubicBezTo>
                    <a:pt x="24" y="83"/>
                    <a:pt x="24" y="83"/>
                    <a:pt x="24" y="83"/>
                  </a:cubicBezTo>
                  <a:cubicBezTo>
                    <a:pt x="24" y="83"/>
                    <a:pt x="24" y="83"/>
                    <a:pt x="24" y="83"/>
                  </a:cubicBezTo>
                  <a:cubicBezTo>
                    <a:pt x="24" y="83"/>
                    <a:pt x="24" y="83"/>
                    <a:pt x="24" y="84"/>
                  </a:cubicBezTo>
                  <a:cubicBezTo>
                    <a:pt x="24" y="84"/>
                    <a:pt x="24" y="84"/>
                    <a:pt x="24" y="84"/>
                  </a:cubicBezTo>
                  <a:cubicBezTo>
                    <a:pt x="24" y="84"/>
                    <a:pt x="24" y="85"/>
                    <a:pt x="24" y="85"/>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90"/>
                    <a:pt x="24" y="90"/>
                    <a:pt x="24" y="90"/>
                  </a:cubicBezTo>
                  <a:cubicBezTo>
                    <a:pt x="24" y="90"/>
                    <a:pt x="24" y="90"/>
                    <a:pt x="25" y="90"/>
                  </a:cubicBezTo>
                  <a:cubicBezTo>
                    <a:pt x="25" y="90"/>
                    <a:pt x="25" y="90"/>
                    <a:pt x="25" y="90"/>
                  </a:cubicBezTo>
                  <a:cubicBezTo>
                    <a:pt x="25" y="90"/>
                    <a:pt x="25" y="91"/>
                    <a:pt x="25" y="91"/>
                  </a:cubicBezTo>
                  <a:cubicBezTo>
                    <a:pt x="25" y="91"/>
                    <a:pt x="25" y="92"/>
                    <a:pt x="25" y="92"/>
                  </a:cubicBezTo>
                  <a:cubicBezTo>
                    <a:pt x="25" y="92"/>
                    <a:pt x="25" y="92"/>
                    <a:pt x="25" y="92"/>
                  </a:cubicBezTo>
                  <a:cubicBezTo>
                    <a:pt x="25" y="93"/>
                    <a:pt x="25" y="93"/>
                    <a:pt x="25" y="93"/>
                  </a:cubicBezTo>
                  <a:cubicBezTo>
                    <a:pt x="25" y="93"/>
                    <a:pt x="25" y="93"/>
                    <a:pt x="25" y="93"/>
                  </a:cubicBezTo>
                  <a:cubicBezTo>
                    <a:pt x="25" y="93"/>
                    <a:pt x="25" y="93"/>
                    <a:pt x="25" y="93"/>
                  </a:cubicBezTo>
                  <a:cubicBezTo>
                    <a:pt x="25" y="93"/>
                    <a:pt x="25" y="93"/>
                    <a:pt x="25" y="93"/>
                  </a:cubicBezTo>
                  <a:cubicBezTo>
                    <a:pt x="25" y="93"/>
                    <a:pt x="25" y="93"/>
                    <a:pt x="25" y="93"/>
                  </a:cubicBezTo>
                  <a:cubicBezTo>
                    <a:pt x="25" y="94"/>
                    <a:pt x="25" y="94"/>
                    <a:pt x="25" y="94"/>
                  </a:cubicBezTo>
                  <a:cubicBezTo>
                    <a:pt x="25" y="94"/>
                    <a:pt x="25" y="94"/>
                    <a:pt x="25" y="94"/>
                  </a:cubicBezTo>
                  <a:cubicBezTo>
                    <a:pt x="25" y="94"/>
                    <a:pt x="25" y="95"/>
                    <a:pt x="25" y="95"/>
                  </a:cubicBezTo>
                  <a:cubicBezTo>
                    <a:pt x="25" y="95"/>
                    <a:pt x="25" y="95"/>
                    <a:pt x="25" y="95"/>
                  </a:cubicBezTo>
                  <a:cubicBezTo>
                    <a:pt x="25" y="96"/>
                    <a:pt x="26" y="96"/>
                    <a:pt x="26" y="97"/>
                  </a:cubicBezTo>
                  <a:cubicBezTo>
                    <a:pt x="26" y="97"/>
                    <a:pt x="26" y="97"/>
                    <a:pt x="26" y="97"/>
                  </a:cubicBezTo>
                  <a:cubicBezTo>
                    <a:pt x="27" y="97"/>
                    <a:pt x="27" y="97"/>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8" y="98"/>
                    <a:pt x="28" y="99"/>
                    <a:pt x="28" y="99"/>
                  </a:cubicBezTo>
                  <a:cubicBezTo>
                    <a:pt x="28" y="99"/>
                    <a:pt x="28" y="99"/>
                    <a:pt x="28" y="99"/>
                  </a:cubicBezTo>
                  <a:cubicBezTo>
                    <a:pt x="28" y="99"/>
                    <a:pt x="28" y="99"/>
                    <a:pt x="28" y="99"/>
                  </a:cubicBezTo>
                  <a:cubicBezTo>
                    <a:pt x="28" y="99"/>
                    <a:pt x="28" y="99"/>
                    <a:pt x="28" y="99"/>
                  </a:cubicBezTo>
                  <a:cubicBezTo>
                    <a:pt x="28" y="99"/>
                    <a:pt x="28" y="99"/>
                    <a:pt x="29" y="99"/>
                  </a:cubicBezTo>
                  <a:cubicBezTo>
                    <a:pt x="29" y="100"/>
                    <a:pt x="29" y="100"/>
                    <a:pt x="29" y="101"/>
                  </a:cubicBezTo>
                  <a:cubicBezTo>
                    <a:pt x="29" y="101"/>
                    <a:pt x="29" y="101"/>
                    <a:pt x="29" y="101"/>
                  </a:cubicBezTo>
                  <a:cubicBezTo>
                    <a:pt x="30" y="101"/>
                    <a:pt x="30" y="101"/>
                    <a:pt x="30" y="102"/>
                  </a:cubicBezTo>
                  <a:cubicBezTo>
                    <a:pt x="30" y="102"/>
                    <a:pt x="30" y="102"/>
                    <a:pt x="30" y="102"/>
                  </a:cubicBezTo>
                  <a:cubicBezTo>
                    <a:pt x="30" y="102"/>
                    <a:pt x="30" y="102"/>
                    <a:pt x="30" y="102"/>
                  </a:cubicBezTo>
                  <a:cubicBezTo>
                    <a:pt x="30" y="102"/>
                    <a:pt x="30" y="102"/>
                    <a:pt x="30" y="102"/>
                  </a:cubicBezTo>
                  <a:cubicBezTo>
                    <a:pt x="30" y="102"/>
                    <a:pt x="30" y="102"/>
                    <a:pt x="30" y="102"/>
                  </a:cubicBezTo>
                  <a:cubicBezTo>
                    <a:pt x="30" y="103"/>
                    <a:pt x="30" y="103"/>
                    <a:pt x="30" y="103"/>
                  </a:cubicBezTo>
                  <a:cubicBezTo>
                    <a:pt x="30" y="103"/>
                    <a:pt x="30" y="103"/>
                    <a:pt x="30" y="103"/>
                  </a:cubicBezTo>
                  <a:cubicBezTo>
                    <a:pt x="30" y="103"/>
                    <a:pt x="30" y="103"/>
                    <a:pt x="31" y="103"/>
                  </a:cubicBezTo>
                  <a:cubicBezTo>
                    <a:pt x="31" y="103"/>
                    <a:pt x="31" y="104"/>
                    <a:pt x="31" y="104"/>
                  </a:cubicBezTo>
                  <a:cubicBezTo>
                    <a:pt x="31" y="104"/>
                    <a:pt x="31" y="104"/>
                    <a:pt x="31" y="104"/>
                  </a:cubicBezTo>
                  <a:cubicBezTo>
                    <a:pt x="31" y="104"/>
                    <a:pt x="31" y="104"/>
                    <a:pt x="31" y="104"/>
                  </a:cubicBezTo>
                  <a:cubicBezTo>
                    <a:pt x="31" y="104"/>
                    <a:pt x="32" y="104"/>
                    <a:pt x="32" y="104"/>
                  </a:cubicBezTo>
                  <a:cubicBezTo>
                    <a:pt x="32" y="105"/>
                    <a:pt x="32" y="105"/>
                    <a:pt x="32"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4" y="105"/>
                    <a:pt x="34" y="105"/>
                    <a:pt x="34" y="105"/>
                  </a:cubicBezTo>
                  <a:cubicBezTo>
                    <a:pt x="34" y="105"/>
                    <a:pt x="34" y="105"/>
                    <a:pt x="34" y="105"/>
                  </a:cubicBezTo>
                  <a:cubicBezTo>
                    <a:pt x="34" y="106"/>
                    <a:pt x="34" y="106"/>
                    <a:pt x="34" y="106"/>
                  </a:cubicBezTo>
                  <a:cubicBezTo>
                    <a:pt x="34" y="106"/>
                    <a:pt x="34" y="106"/>
                    <a:pt x="34" y="106"/>
                  </a:cubicBezTo>
                  <a:cubicBezTo>
                    <a:pt x="34" y="106"/>
                    <a:pt x="34" y="106"/>
                    <a:pt x="34" y="106"/>
                  </a:cubicBezTo>
                  <a:cubicBezTo>
                    <a:pt x="34" y="106"/>
                    <a:pt x="34" y="106"/>
                    <a:pt x="35" y="106"/>
                  </a:cubicBezTo>
                  <a:cubicBezTo>
                    <a:pt x="35" y="106"/>
                    <a:pt x="35" y="106"/>
                    <a:pt x="35" y="105"/>
                  </a:cubicBezTo>
                  <a:cubicBezTo>
                    <a:pt x="35" y="105"/>
                    <a:pt x="35" y="105"/>
                    <a:pt x="35" y="105"/>
                  </a:cubicBezTo>
                  <a:cubicBezTo>
                    <a:pt x="35" y="105"/>
                    <a:pt x="35" y="105"/>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3"/>
                  </a:cubicBezTo>
                  <a:cubicBezTo>
                    <a:pt x="35" y="103"/>
                    <a:pt x="35" y="103"/>
                    <a:pt x="35" y="103"/>
                  </a:cubicBezTo>
                  <a:cubicBezTo>
                    <a:pt x="35" y="103"/>
                    <a:pt x="35" y="102"/>
                    <a:pt x="35" y="102"/>
                  </a:cubicBezTo>
                  <a:cubicBezTo>
                    <a:pt x="34" y="102"/>
                    <a:pt x="34" y="102"/>
                    <a:pt x="34" y="102"/>
                  </a:cubicBezTo>
                  <a:cubicBezTo>
                    <a:pt x="34" y="102"/>
                    <a:pt x="34" y="102"/>
                    <a:pt x="34" y="102"/>
                  </a:cubicBezTo>
                  <a:cubicBezTo>
                    <a:pt x="34" y="102"/>
                    <a:pt x="34" y="102"/>
                    <a:pt x="34" y="102"/>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0"/>
                    <a:pt x="34" y="100"/>
                    <a:pt x="34" y="100"/>
                  </a:cubicBezTo>
                  <a:cubicBezTo>
                    <a:pt x="34" y="100"/>
                    <a:pt x="34" y="99"/>
                    <a:pt x="34" y="99"/>
                  </a:cubicBezTo>
                  <a:cubicBezTo>
                    <a:pt x="34" y="99"/>
                    <a:pt x="34" y="99"/>
                    <a:pt x="33" y="99"/>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7"/>
                    <a:pt x="33" y="97"/>
                  </a:cubicBezTo>
                  <a:cubicBezTo>
                    <a:pt x="33" y="97"/>
                    <a:pt x="33" y="97"/>
                    <a:pt x="33" y="97"/>
                  </a:cubicBezTo>
                  <a:cubicBezTo>
                    <a:pt x="33" y="97"/>
                    <a:pt x="33" y="97"/>
                    <a:pt x="33" y="97"/>
                  </a:cubicBezTo>
                  <a:cubicBezTo>
                    <a:pt x="34" y="97"/>
                    <a:pt x="34" y="97"/>
                    <a:pt x="34" y="96"/>
                  </a:cubicBezTo>
                  <a:cubicBezTo>
                    <a:pt x="34" y="96"/>
                    <a:pt x="34" y="96"/>
                    <a:pt x="34" y="96"/>
                  </a:cubicBezTo>
                  <a:cubicBezTo>
                    <a:pt x="34" y="96"/>
                    <a:pt x="34" y="96"/>
                    <a:pt x="34" y="96"/>
                  </a:cubicBezTo>
                  <a:cubicBezTo>
                    <a:pt x="34" y="96"/>
                    <a:pt x="34" y="96"/>
                    <a:pt x="34" y="96"/>
                  </a:cubicBezTo>
                  <a:cubicBezTo>
                    <a:pt x="34" y="96"/>
                    <a:pt x="35" y="96"/>
                    <a:pt x="35" y="96"/>
                  </a:cubicBezTo>
                  <a:cubicBezTo>
                    <a:pt x="35" y="96"/>
                    <a:pt x="35" y="96"/>
                    <a:pt x="35" y="96"/>
                  </a:cubicBezTo>
                  <a:cubicBezTo>
                    <a:pt x="35" y="96"/>
                    <a:pt x="35" y="96"/>
                    <a:pt x="35" y="96"/>
                  </a:cubicBezTo>
                  <a:cubicBezTo>
                    <a:pt x="35" y="95"/>
                    <a:pt x="35" y="95"/>
                    <a:pt x="35" y="95"/>
                  </a:cubicBezTo>
                  <a:cubicBezTo>
                    <a:pt x="35" y="95"/>
                    <a:pt x="35" y="95"/>
                    <a:pt x="35" y="95"/>
                  </a:cubicBezTo>
                  <a:cubicBezTo>
                    <a:pt x="36" y="95"/>
                    <a:pt x="36" y="95"/>
                    <a:pt x="36" y="95"/>
                  </a:cubicBezTo>
                  <a:cubicBezTo>
                    <a:pt x="36" y="95"/>
                    <a:pt x="36" y="95"/>
                    <a:pt x="36" y="95"/>
                  </a:cubicBezTo>
                  <a:cubicBezTo>
                    <a:pt x="36" y="95"/>
                    <a:pt x="37" y="95"/>
                    <a:pt x="37" y="95"/>
                  </a:cubicBezTo>
                  <a:cubicBezTo>
                    <a:pt x="37" y="94"/>
                    <a:pt x="37" y="94"/>
                    <a:pt x="37" y="93"/>
                  </a:cubicBezTo>
                  <a:cubicBezTo>
                    <a:pt x="37" y="93"/>
                    <a:pt x="36" y="93"/>
                    <a:pt x="36" y="93"/>
                  </a:cubicBezTo>
                  <a:cubicBezTo>
                    <a:pt x="36" y="93"/>
                    <a:pt x="36" y="93"/>
                    <a:pt x="36" y="93"/>
                  </a:cubicBezTo>
                  <a:cubicBezTo>
                    <a:pt x="36" y="93"/>
                    <a:pt x="36" y="93"/>
                    <a:pt x="36" y="93"/>
                  </a:cubicBezTo>
                  <a:cubicBezTo>
                    <a:pt x="36" y="93"/>
                    <a:pt x="36" y="93"/>
                    <a:pt x="36" y="93"/>
                  </a:cubicBezTo>
                  <a:cubicBezTo>
                    <a:pt x="36" y="93"/>
                    <a:pt x="35" y="93"/>
                    <a:pt x="35" y="92"/>
                  </a:cubicBezTo>
                  <a:cubicBezTo>
                    <a:pt x="35" y="92"/>
                    <a:pt x="35" y="92"/>
                    <a:pt x="35" y="92"/>
                  </a:cubicBezTo>
                  <a:cubicBezTo>
                    <a:pt x="37" y="92"/>
                    <a:pt x="37" y="92"/>
                    <a:pt x="37" y="92"/>
                  </a:cubicBezTo>
                  <a:cubicBezTo>
                    <a:pt x="37" y="92"/>
                    <a:pt x="37" y="92"/>
                    <a:pt x="37" y="92"/>
                  </a:cubicBezTo>
                  <a:cubicBezTo>
                    <a:pt x="37" y="92"/>
                    <a:pt x="37" y="92"/>
                    <a:pt x="37" y="92"/>
                  </a:cubicBezTo>
                  <a:cubicBezTo>
                    <a:pt x="37" y="92"/>
                    <a:pt x="37" y="92"/>
                    <a:pt x="38" y="92"/>
                  </a:cubicBezTo>
                  <a:cubicBezTo>
                    <a:pt x="38" y="92"/>
                    <a:pt x="38" y="92"/>
                    <a:pt x="38" y="92"/>
                  </a:cubicBezTo>
                  <a:cubicBezTo>
                    <a:pt x="38" y="91"/>
                    <a:pt x="38" y="91"/>
                    <a:pt x="38" y="91"/>
                  </a:cubicBezTo>
                  <a:cubicBezTo>
                    <a:pt x="38" y="91"/>
                    <a:pt x="38" y="91"/>
                    <a:pt x="38" y="91"/>
                  </a:cubicBezTo>
                  <a:cubicBezTo>
                    <a:pt x="38" y="91"/>
                    <a:pt x="38" y="90"/>
                    <a:pt x="38" y="90"/>
                  </a:cubicBezTo>
                  <a:cubicBezTo>
                    <a:pt x="38" y="90"/>
                    <a:pt x="38" y="90"/>
                    <a:pt x="38" y="90"/>
                  </a:cubicBezTo>
                  <a:cubicBezTo>
                    <a:pt x="38" y="90"/>
                    <a:pt x="38" y="90"/>
                    <a:pt x="38" y="90"/>
                  </a:cubicBezTo>
                  <a:cubicBezTo>
                    <a:pt x="38" y="90"/>
                    <a:pt x="38" y="90"/>
                    <a:pt x="38" y="90"/>
                  </a:cubicBezTo>
                  <a:cubicBezTo>
                    <a:pt x="39" y="90"/>
                    <a:pt x="39" y="90"/>
                    <a:pt x="39" y="90"/>
                  </a:cubicBezTo>
                  <a:cubicBezTo>
                    <a:pt x="39" y="90"/>
                    <a:pt x="40" y="89"/>
                    <a:pt x="40" y="89"/>
                  </a:cubicBezTo>
                  <a:cubicBezTo>
                    <a:pt x="40" y="88"/>
                    <a:pt x="40" y="88"/>
                    <a:pt x="40" y="88"/>
                  </a:cubicBezTo>
                  <a:cubicBezTo>
                    <a:pt x="40" y="85"/>
                    <a:pt x="40" y="85"/>
                    <a:pt x="40" y="85"/>
                  </a:cubicBezTo>
                  <a:cubicBezTo>
                    <a:pt x="40" y="85"/>
                    <a:pt x="40" y="84"/>
                    <a:pt x="40" y="84"/>
                  </a:cubicBezTo>
                  <a:cubicBezTo>
                    <a:pt x="40" y="84"/>
                    <a:pt x="40" y="84"/>
                    <a:pt x="40" y="84"/>
                  </a:cubicBezTo>
                  <a:cubicBezTo>
                    <a:pt x="41" y="85"/>
                    <a:pt x="41" y="85"/>
                    <a:pt x="41" y="85"/>
                  </a:cubicBezTo>
                  <a:cubicBezTo>
                    <a:pt x="41" y="84"/>
                    <a:pt x="41" y="84"/>
                    <a:pt x="41" y="84"/>
                  </a:cubicBezTo>
                  <a:cubicBezTo>
                    <a:pt x="41" y="84"/>
                    <a:pt x="41" y="84"/>
                    <a:pt x="41" y="84"/>
                  </a:cubicBezTo>
                  <a:cubicBezTo>
                    <a:pt x="41" y="84"/>
                    <a:pt x="41" y="83"/>
                    <a:pt x="41" y="83"/>
                  </a:cubicBezTo>
                  <a:cubicBezTo>
                    <a:pt x="41" y="83"/>
                    <a:pt x="41" y="83"/>
                    <a:pt x="41" y="83"/>
                  </a:cubicBezTo>
                  <a:cubicBezTo>
                    <a:pt x="41" y="83"/>
                    <a:pt x="41" y="83"/>
                    <a:pt x="42" y="82"/>
                  </a:cubicBezTo>
                  <a:cubicBezTo>
                    <a:pt x="42" y="82"/>
                    <a:pt x="42" y="82"/>
                    <a:pt x="43" y="82"/>
                  </a:cubicBezTo>
                  <a:cubicBezTo>
                    <a:pt x="43" y="82"/>
                    <a:pt x="43" y="82"/>
                    <a:pt x="43" y="82"/>
                  </a:cubicBezTo>
                  <a:cubicBezTo>
                    <a:pt x="43" y="82"/>
                    <a:pt x="44" y="82"/>
                    <a:pt x="44" y="82"/>
                  </a:cubicBezTo>
                  <a:cubicBezTo>
                    <a:pt x="44" y="82"/>
                    <a:pt x="44" y="82"/>
                    <a:pt x="44" y="82"/>
                  </a:cubicBezTo>
                  <a:cubicBezTo>
                    <a:pt x="44"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1"/>
                    <a:pt x="45" y="81"/>
                    <a:pt x="45" y="81"/>
                  </a:cubicBezTo>
                  <a:cubicBezTo>
                    <a:pt x="45" y="81"/>
                    <a:pt x="45" y="81"/>
                    <a:pt x="45" y="81"/>
                  </a:cubicBezTo>
                  <a:cubicBezTo>
                    <a:pt x="45" y="81"/>
                    <a:pt x="45" y="81"/>
                    <a:pt x="45" y="81"/>
                  </a:cubicBezTo>
                  <a:cubicBezTo>
                    <a:pt x="46" y="81"/>
                    <a:pt x="46" y="81"/>
                    <a:pt x="46" y="81"/>
                  </a:cubicBezTo>
                  <a:cubicBezTo>
                    <a:pt x="46" y="81"/>
                    <a:pt x="46" y="81"/>
                    <a:pt x="46" y="81"/>
                  </a:cubicBezTo>
                  <a:cubicBezTo>
                    <a:pt x="46" y="80"/>
                    <a:pt x="46" y="80"/>
                    <a:pt x="46" y="80"/>
                  </a:cubicBezTo>
                  <a:cubicBezTo>
                    <a:pt x="46" y="80"/>
                    <a:pt x="47" y="80"/>
                    <a:pt x="47" y="80"/>
                  </a:cubicBezTo>
                  <a:cubicBezTo>
                    <a:pt x="47" y="80"/>
                    <a:pt x="47" y="80"/>
                    <a:pt x="47" y="80"/>
                  </a:cubicBezTo>
                  <a:cubicBezTo>
                    <a:pt x="47" y="80"/>
                    <a:pt x="47" y="80"/>
                    <a:pt x="47" y="80"/>
                  </a:cubicBezTo>
                  <a:cubicBezTo>
                    <a:pt x="47" y="80"/>
                    <a:pt x="48" y="80"/>
                    <a:pt x="48" y="79"/>
                  </a:cubicBezTo>
                  <a:cubicBezTo>
                    <a:pt x="48" y="79"/>
                    <a:pt x="48" y="79"/>
                    <a:pt x="48" y="79"/>
                  </a:cubicBezTo>
                  <a:cubicBezTo>
                    <a:pt x="48" y="78"/>
                    <a:pt x="48" y="78"/>
                    <a:pt x="48" y="78"/>
                  </a:cubicBezTo>
                  <a:cubicBezTo>
                    <a:pt x="49" y="78"/>
                    <a:pt x="49" y="78"/>
                    <a:pt x="49" y="78"/>
                  </a:cubicBezTo>
                  <a:cubicBezTo>
                    <a:pt x="49" y="77"/>
                    <a:pt x="49" y="76"/>
                    <a:pt x="49" y="76"/>
                  </a:cubicBezTo>
                  <a:cubicBezTo>
                    <a:pt x="49" y="75"/>
                    <a:pt x="49" y="75"/>
                    <a:pt x="49" y="75"/>
                  </a:cubicBezTo>
                  <a:cubicBezTo>
                    <a:pt x="49" y="73"/>
                    <a:pt x="49" y="73"/>
                    <a:pt x="49" y="73"/>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50" y="72"/>
                    <a:pt x="50" y="72"/>
                    <a:pt x="50" y="72"/>
                  </a:cubicBezTo>
                  <a:cubicBezTo>
                    <a:pt x="50" y="72"/>
                    <a:pt x="50" y="72"/>
                    <a:pt x="50" y="72"/>
                  </a:cubicBezTo>
                  <a:cubicBezTo>
                    <a:pt x="50" y="72"/>
                    <a:pt x="50" y="71"/>
                    <a:pt x="50" y="71"/>
                  </a:cubicBezTo>
                  <a:cubicBezTo>
                    <a:pt x="50" y="71"/>
                    <a:pt x="50" y="71"/>
                    <a:pt x="50" y="71"/>
                  </a:cubicBezTo>
                  <a:cubicBezTo>
                    <a:pt x="50" y="71"/>
                    <a:pt x="50" y="71"/>
                    <a:pt x="50" y="71"/>
                  </a:cubicBezTo>
                  <a:cubicBezTo>
                    <a:pt x="50" y="71"/>
                    <a:pt x="51" y="71"/>
                    <a:pt x="51" y="71"/>
                  </a:cubicBezTo>
                  <a:cubicBezTo>
                    <a:pt x="51" y="71"/>
                    <a:pt x="51" y="71"/>
                    <a:pt x="51" y="71"/>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2" y="69"/>
                    <a:pt x="52" y="69"/>
                  </a:cubicBezTo>
                  <a:cubicBezTo>
                    <a:pt x="52" y="69"/>
                    <a:pt x="52" y="68"/>
                    <a:pt x="53" y="68"/>
                  </a:cubicBezTo>
                  <a:cubicBezTo>
                    <a:pt x="53" y="68"/>
                    <a:pt x="53" y="68"/>
                    <a:pt x="53" y="68"/>
                  </a:cubicBezTo>
                  <a:cubicBezTo>
                    <a:pt x="54" y="68"/>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6"/>
                    <a:pt x="53" y="66"/>
                  </a:cubicBezTo>
                  <a:cubicBezTo>
                    <a:pt x="53" y="66"/>
                    <a:pt x="53" y="66"/>
                    <a:pt x="53" y="66"/>
                  </a:cubicBezTo>
                  <a:cubicBezTo>
                    <a:pt x="53" y="66"/>
                    <a:pt x="53" y="66"/>
                    <a:pt x="53" y="66"/>
                  </a:cubicBezTo>
                  <a:cubicBezTo>
                    <a:pt x="53" y="66"/>
                    <a:pt x="53" y="66"/>
                    <a:pt x="53" y="66"/>
                  </a:cubicBezTo>
                  <a:cubicBezTo>
                    <a:pt x="53" y="64"/>
                    <a:pt x="53" y="64"/>
                    <a:pt x="53" y="64"/>
                  </a:cubicBezTo>
                  <a:cubicBezTo>
                    <a:pt x="53" y="64"/>
                    <a:pt x="53" y="64"/>
                    <a:pt x="53" y="64"/>
                  </a:cubicBezTo>
                  <a:cubicBezTo>
                    <a:pt x="53" y="64"/>
                    <a:pt x="53" y="64"/>
                    <a:pt x="53" y="64"/>
                  </a:cubicBezTo>
                  <a:cubicBezTo>
                    <a:pt x="53" y="64"/>
                    <a:pt x="53" y="64"/>
                    <a:pt x="53" y="64"/>
                  </a:cubicBezTo>
                  <a:cubicBezTo>
                    <a:pt x="53" y="63"/>
                    <a:pt x="53" y="63"/>
                    <a:pt x="53" y="63"/>
                  </a:cubicBezTo>
                  <a:cubicBezTo>
                    <a:pt x="53" y="63"/>
                    <a:pt x="53" y="63"/>
                    <a:pt x="53" y="63"/>
                  </a:cubicBezTo>
                  <a:cubicBezTo>
                    <a:pt x="52" y="63"/>
                    <a:pt x="52" y="63"/>
                    <a:pt x="52" y="63"/>
                  </a:cubicBezTo>
                  <a:cubicBezTo>
                    <a:pt x="52" y="63"/>
                    <a:pt x="52" y="63"/>
                    <a:pt x="52" y="63"/>
                  </a:cubicBezTo>
                  <a:cubicBezTo>
                    <a:pt x="51" y="63"/>
                    <a:pt x="51" y="63"/>
                    <a:pt x="51" y="63"/>
                  </a:cubicBezTo>
                  <a:cubicBezTo>
                    <a:pt x="50" y="63"/>
                    <a:pt x="50" y="63"/>
                    <a:pt x="50" y="62"/>
                  </a:cubicBezTo>
                  <a:cubicBezTo>
                    <a:pt x="50" y="62"/>
                    <a:pt x="50" y="62"/>
                    <a:pt x="50" y="62"/>
                  </a:cubicBezTo>
                  <a:cubicBezTo>
                    <a:pt x="50" y="62"/>
                    <a:pt x="50" y="62"/>
                    <a:pt x="50" y="62"/>
                  </a:cubicBezTo>
                  <a:cubicBezTo>
                    <a:pt x="50" y="62"/>
                    <a:pt x="50" y="62"/>
                    <a:pt x="50" y="62"/>
                  </a:cubicBezTo>
                  <a:cubicBezTo>
                    <a:pt x="49" y="62"/>
                    <a:pt x="49" y="62"/>
                    <a:pt x="49" y="62"/>
                  </a:cubicBezTo>
                  <a:cubicBezTo>
                    <a:pt x="49" y="62"/>
                    <a:pt x="49" y="61"/>
                    <a:pt x="49" y="61"/>
                  </a:cubicBezTo>
                  <a:cubicBezTo>
                    <a:pt x="49" y="61"/>
                    <a:pt x="49"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7" y="61"/>
                    <a:pt x="47" y="61"/>
                    <a:pt x="47" y="61"/>
                  </a:cubicBezTo>
                  <a:cubicBezTo>
                    <a:pt x="47" y="61"/>
                    <a:pt x="47" y="61"/>
                    <a:pt x="47" y="61"/>
                  </a:cubicBezTo>
                  <a:cubicBezTo>
                    <a:pt x="46" y="61"/>
                    <a:pt x="46" y="61"/>
                    <a:pt x="46" y="61"/>
                  </a:cubicBezTo>
                  <a:cubicBezTo>
                    <a:pt x="46" y="61"/>
                    <a:pt x="46" y="61"/>
                    <a:pt x="45" y="61"/>
                  </a:cubicBezTo>
                  <a:cubicBezTo>
                    <a:pt x="45" y="61"/>
                    <a:pt x="45" y="61"/>
                    <a:pt x="45" y="61"/>
                  </a:cubicBezTo>
                  <a:cubicBezTo>
                    <a:pt x="44" y="61"/>
                    <a:pt x="44" y="61"/>
                    <a:pt x="44" y="61"/>
                  </a:cubicBezTo>
                  <a:cubicBezTo>
                    <a:pt x="44" y="61"/>
                    <a:pt x="44" y="61"/>
                    <a:pt x="44" y="61"/>
                  </a:cubicBezTo>
                  <a:cubicBezTo>
                    <a:pt x="44" y="61"/>
                    <a:pt x="44" y="61"/>
                    <a:pt x="44" y="61"/>
                  </a:cubicBezTo>
                  <a:cubicBezTo>
                    <a:pt x="44" y="60"/>
                    <a:pt x="44" y="60"/>
                    <a:pt x="43" y="60"/>
                  </a:cubicBezTo>
                  <a:cubicBezTo>
                    <a:pt x="43" y="60"/>
                    <a:pt x="43" y="60"/>
                    <a:pt x="43" y="60"/>
                  </a:cubicBezTo>
                  <a:cubicBezTo>
                    <a:pt x="43"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59"/>
                    <a:pt x="42" y="59"/>
                    <a:pt x="42" y="59"/>
                  </a:cubicBezTo>
                  <a:cubicBezTo>
                    <a:pt x="42" y="59"/>
                    <a:pt x="41" y="59"/>
                    <a:pt x="41" y="59"/>
                  </a:cubicBezTo>
                  <a:cubicBezTo>
                    <a:pt x="41" y="59"/>
                    <a:pt x="41" y="59"/>
                    <a:pt x="41" y="59"/>
                  </a:cubicBezTo>
                  <a:cubicBezTo>
                    <a:pt x="41" y="59"/>
                    <a:pt x="41" y="59"/>
                    <a:pt x="41" y="59"/>
                  </a:cubicBezTo>
                  <a:cubicBezTo>
                    <a:pt x="39" y="59"/>
                    <a:pt x="39" y="59"/>
                    <a:pt x="39" y="59"/>
                  </a:cubicBezTo>
                  <a:cubicBezTo>
                    <a:pt x="39" y="59"/>
                    <a:pt x="39" y="59"/>
                    <a:pt x="39" y="59"/>
                  </a:cubicBezTo>
                  <a:cubicBezTo>
                    <a:pt x="38" y="59"/>
                    <a:pt x="38" y="59"/>
                    <a:pt x="38" y="59"/>
                  </a:cubicBezTo>
                  <a:cubicBezTo>
                    <a:pt x="38" y="59"/>
                    <a:pt x="38" y="59"/>
                    <a:pt x="38" y="59"/>
                  </a:cubicBezTo>
                  <a:cubicBezTo>
                    <a:pt x="38" y="59"/>
                    <a:pt x="38" y="59"/>
                    <a:pt x="38"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8" y="59"/>
                    <a:pt x="38" y="58"/>
                  </a:cubicBezTo>
                  <a:cubicBezTo>
                    <a:pt x="38" y="58"/>
                    <a:pt x="38" y="58"/>
                    <a:pt x="38" y="58"/>
                  </a:cubicBezTo>
                  <a:cubicBezTo>
                    <a:pt x="39" y="58"/>
                    <a:pt x="39" y="58"/>
                    <a:pt x="39" y="58"/>
                  </a:cubicBezTo>
                  <a:cubicBezTo>
                    <a:pt x="39" y="58"/>
                    <a:pt x="39" y="58"/>
                    <a:pt x="39" y="58"/>
                  </a:cubicBezTo>
                  <a:cubicBezTo>
                    <a:pt x="39" y="58"/>
                    <a:pt x="39" y="58"/>
                    <a:pt x="39" y="58"/>
                  </a:cubicBezTo>
                  <a:cubicBezTo>
                    <a:pt x="39" y="58"/>
                    <a:pt x="40" y="58"/>
                    <a:pt x="40" y="58"/>
                  </a:cubicBezTo>
                  <a:cubicBezTo>
                    <a:pt x="40" y="58"/>
                    <a:pt x="39" y="57"/>
                    <a:pt x="39" y="57"/>
                  </a:cubicBezTo>
                  <a:cubicBezTo>
                    <a:pt x="39" y="57"/>
                    <a:pt x="39" y="57"/>
                    <a:pt x="39" y="56"/>
                  </a:cubicBezTo>
                  <a:cubicBezTo>
                    <a:pt x="39" y="56"/>
                    <a:pt x="38" y="56"/>
                    <a:pt x="38" y="56"/>
                  </a:cubicBezTo>
                  <a:cubicBezTo>
                    <a:pt x="38" y="56"/>
                    <a:pt x="38" y="55"/>
                    <a:pt x="38" y="55"/>
                  </a:cubicBezTo>
                  <a:cubicBezTo>
                    <a:pt x="38" y="55"/>
                    <a:pt x="38" y="55"/>
                    <a:pt x="38" y="55"/>
                  </a:cubicBezTo>
                  <a:cubicBezTo>
                    <a:pt x="38" y="55"/>
                    <a:pt x="38" y="55"/>
                    <a:pt x="38" y="55"/>
                  </a:cubicBezTo>
                  <a:cubicBezTo>
                    <a:pt x="38" y="55"/>
                    <a:pt x="37" y="55"/>
                    <a:pt x="37" y="55"/>
                  </a:cubicBezTo>
                  <a:cubicBezTo>
                    <a:pt x="37" y="55"/>
                    <a:pt x="37" y="55"/>
                    <a:pt x="37" y="55"/>
                  </a:cubicBezTo>
                  <a:cubicBezTo>
                    <a:pt x="37" y="55"/>
                    <a:pt x="37" y="55"/>
                    <a:pt x="37" y="55"/>
                  </a:cubicBezTo>
                  <a:cubicBezTo>
                    <a:pt x="37" y="55"/>
                    <a:pt x="37" y="55"/>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3"/>
                    <a:pt x="36" y="53"/>
                    <a:pt x="35" y="53"/>
                  </a:cubicBezTo>
                  <a:cubicBezTo>
                    <a:pt x="35" y="53"/>
                    <a:pt x="35" y="53"/>
                    <a:pt x="35" y="53"/>
                  </a:cubicBezTo>
                  <a:cubicBezTo>
                    <a:pt x="35" y="53"/>
                    <a:pt x="35" y="53"/>
                    <a:pt x="35" y="52"/>
                  </a:cubicBezTo>
                  <a:cubicBezTo>
                    <a:pt x="35" y="52"/>
                    <a:pt x="35" y="52"/>
                    <a:pt x="35" y="52"/>
                  </a:cubicBezTo>
                  <a:cubicBezTo>
                    <a:pt x="34" y="52"/>
                    <a:pt x="34" y="52"/>
                    <a:pt x="34" y="52"/>
                  </a:cubicBezTo>
                  <a:cubicBezTo>
                    <a:pt x="34" y="52"/>
                    <a:pt x="34" y="52"/>
                    <a:pt x="34" y="52"/>
                  </a:cubicBezTo>
                  <a:cubicBezTo>
                    <a:pt x="33" y="52"/>
                    <a:pt x="33" y="52"/>
                    <a:pt x="33" y="52"/>
                  </a:cubicBezTo>
                  <a:cubicBezTo>
                    <a:pt x="33" y="51"/>
                    <a:pt x="33" y="51"/>
                    <a:pt x="33" y="51"/>
                  </a:cubicBezTo>
                  <a:cubicBezTo>
                    <a:pt x="32" y="51"/>
                    <a:pt x="32" y="51"/>
                    <a:pt x="32" y="51"/>
                  </a:cubicBezTo>
                  <a:cubicBezTo>
                    <a:pt x="32" y="51"/>
                    <a:pt x="32" y="51"/>
                    <a:pt x="32" y="51"/>
                  </a:cubicBezTo>
                  <a:cubicBezTo>
                    <a:pt x="32" y="51"/>
                    <a:pt x="31" y="51"/>
                    <a:pt x="31" y="51"/>
                  </a:cubicBezTo>
                  <a:cubicBezTo>
                    <a:pt x="31" y="51"/>
                    <a:pt x="31" y="51"/>
                    <a:pt x="31" y="51"/>
                  </a:cubicBezTo>
                  <a:cubicBezTo>
                    <a:pt x="31" y="51"/>
                    <a:pt x="31" y="51"/>
                    <a:pt x="31" y="51"/>
                  </a:cubicBezTo>
                  <a:cubicBezTo>
                    <a:pt x="31" y="51"/>
                    <a:pt x="31" y="50"/>
                    <a:pt x="30" y="50"/>
                  </a:cubicBezTo>
                  <a:cubicBezTo>
                    <a:pt x="30" y="50"/>
                    <a:pt x="30" y="50"/>
                    <a:pt x="30" y="50"/>
                  </a:cubicBezTo>
                  <a:cubicBezTo>
                    <a:pt x="30" y="50"/>
                    <a:pt x="30" y="50"/>
                    <a:pt x="30" y="50"/>
                  </a:cubicBezTo>
                  <a:cubicBezTo>
                    <a:pt x="30" y="50"/>
                    <a:pt x="30" y="50"/>
                    <a:pt x="30" y="50"/>
                  </a:cubicBezTo>
                  <a:cubicBezTo>
                    <a:pt x="30" y="49"/>
                    <a:pt x="29" y="49"/>
                    <a:pt x="29" y="49"/>
                  </a:cubicBezTo>
                  <a:cubicBezTo>
                    <a:pt x="29" y="49"/>
                    <a:pt x="29" y="49"/>
                    <a:pt x="29" y="49"/>
                  </a:cubicBezTo>
                  <a:cubicBezTo>
                    <a:pt x="28" y="49"/>
                    <a:pt x="28" y="49"/>
                    <a:pt x="28" y="49"/>
                  </a:cubicBezTo>
                  <a:cubicBezTo>
                    <a:pt x="28" y="49"/>
                    <a:pt x="28" y="49"/>
                    <a:pt x="28" y="49"/>
                  </a:cubicBezTo>
                  <a:cubicBezTo>
                    <a:pt x="28" y="49"/>
                    <a:pt x="28" y="49"/>
                    <a:pt x="28" y="49"/>
                  </a:cubicBezTo>
                  <a:cubicBezTo>
                    <a:pt x="29" y="48"/>
                    <a:pt x="29" y="48"/>
                    <a:pt x="29" y="48"/>
                  </a:cubicBezTo>
                  <a:cubicBezTo>
                    <a:pt x="28" y="48"/>
                    <a:pt x="28" y="48"/>
                    <a:pt x="28" y="48"/>
                  </a:cubicBezTo>
                  <a:cubicBezTo>
                    <a:pt x="28" y="48"/>
                    <a:pt x="28" y="48"/>
                    <a:pt x="28" y="48"/>
                  </a:cubicBezTo>
                  <a:cubicBezTo>
                    <a:pt x="28" y="48"/>
                    <a:pt x="28" y="48"/>
                    <a:pt x="28" y="48"/>
                  </a:cubicBezTo>
                  <a:cubicBezTo>
                    <a:pt x="28" y="48"/>
                    <a:pt x="28" y="48"/>
                    <a:pt x="28" y="48"/>
                  </a:cubicBezTo>
                  <a:cubicBezTo>
                    <a:pt x="27" y="48"/>
                    <a:pt x="27" y="48"/>
                    <a:pt x="27" y="48"/>
                  </a:cubicBezTo>
                  <a:cubicBezTo>
                    <a:pt x="27"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5" y="48"/>
                    <a:pt x="26" y="48"/>
                  </a:cubicBezTo>
                  <a:cubicBezTo>
                    <a:pt x="26" y="47"/>
                    <a:pt x="26" y="47"/>
                    <a:pt x="26" y="47"/>
                  </a:cubicBezTo>
                  <a:cubicBezTo>
                    <a:pt x="25" y="47"/>
                    <a:pt x="25" y="47"/>
                    <a:pt x="25" y="47"/>
                  </a:cubicBezTo>
                  <a:cubicBezTo>
                    <a:pt x="25" y="47"/>
                    <a:pt x="24" y="47"/>
                    <a:pt x="24" y="47"/>
                  </a:cubicBezTo>
                  <a:cubicBezTo>
                    <a:pt x="24" y="47"/>
                    <a:pt x="24" y="47"/>
                    <a:pt x="23" y="47"/>
                  </a:cubicBezTo>
                  <a:cubicBezTo>
                    <a:pt x="23" y="47"/>
                    <a:pt x="23" y="47"/>
                    <a:pt x="23" y="47"/>
                  </a:cubicBezTo>
                  <a:cubicBezTo>
                    <a:pt x="23" y="47"/>
                    <a:pt x="22" y="46"/>
                    <a:pt x="22" y="46"/>
                  </a:cubicBezTo>
                  <a:cubicBezTo>
                    <a:pt x="22" y="46"/>
                    <a:pt x="22" y="46"/>
                    <a:pt x="21" y="46"/>
                  </a:cubicBezTo>
                  <a:cubicBezTo>
                    <a:pt x="21" y="46"/>
                    <a:pt x="21" y="46"/>
                    <a:pt x="21" y="46"/>
                  </a:cubicBezTo>
                  <a:cubicBezTo>
                    <a:pt x="21" y="46"/>
                    <a:pt x="21" y="46"/>
                    <a:pt x="21" y="46"/>
                  </a:cubicBezTo>
                  <a:cubicBezTo>
                    <a:pt x="21" y="46"/>
                    <a:pt x="21" y="46"/>
                    <a:pt x="21" y="46"/>
                  </a:cubicBezTo>
                  <a:cubicBezTo>
                    <a:pt x="20" y="46"/>
                    <a:pt x="20" y="46"/>
                    <a:pt x="20" y="46"/>
                  </a:cubicBezTo>
                  <a:cubicBezTo>
                    <a:pt x="20" y="47"/>
                    <a:pt x="20" y="47"/>
                    <a:pt x="20" y="47"/>
                  </a:cubicBezTo>
                  <a:cubicBezTo>
                    <a:pt x="20" y="46"/>
                    <a:pt x="19" y="46"/>
                    <a:pt x="19" y="46"/>
                  </a:cubicBezTo>
                  <a:cubicBezTo>
                    <a:pt x="19" y="46"/>
                    <a:pt x="19" y="46"/>
                    <a:pt x="19" y="46"/>
                  </a:cubicBezTo>
                  <a:cubicBezTo>
                    <a:pt x="19" y="46"/>
                    <a:pt x="19" y="46"/>
                    <a:pt x="19" y="46"/>
                  </a:cubicBezTo>
                  <a:cubicBezTo>
                    <a:pt x="19" y="47"/>
                    <a:pt x="19" y="47"/>
                    <a:pt x="19" y="47"/>
                  </a:cubicBezTo>
                  <a:cubicBezTo>
                    <a:pt x="19" y="47"/>
                    <a:pt x="19" y="47"/>
                    <a:pt x="19" y="47"/>
                  </a:cubicBezTo>
                  <a:cubicBezTo>
                    <a:pt x="19" y="47"/>
                    <a:pt x="18" y="47"/>
                    <a:pt x="18" y="47"/>
                  </a:cubicBezTo>
                  <a:cubicBezTo>
                    <a:pt x="18" y="47"/>
                    <a:pt x="18" y="47"/>
                    <a:pt x="18" y="47"/>
                  </a:cubicBezTo>
                  <a:cubicBezTo>
                    <a:pt x="18" y="47"/>
                    <a:pt x="18" y="47"/>
                    <a:pt x="18" y="47"/>
                  </a:cubicBezTo>
                  <a:cubicBezTo>
                    <a:pt x="18" y="47"/>
                    <a:pt x="17" y="47"/>
                    <a:pt x="17" y="47"/>
                  </a:cubicBezTo>
                  <a:cubicBezTo>
                    <a:pt x="17" y="47"/>
                    <a:pt x="17" y="47"/>
                    <a:pt x="17" y="47"/>
                  </a:cubicBezTo>
                  <a:cubicBezTo>
                    <a:pt x="16" y="47"/>
                    <a:pt x="16" y="47"/>
                    <a:pt x="16" y="47"/>
                  </a:cubicBezTo>
                  <a:cubicBezTo>
                    <a:pt x="16" y="47"/>
                    <a:pt x="16" y="47"/>
                    <a:pt x="16" y="47"/>
                  </a:cubicBezTo>
                  <a:cubicBezTo>
                    <a:pt x="16" y="48"/>
                    <a:pt x="16" y="48"/>
                    <a:pt x="16" y="48"/>
                  </a:cubicBezTo>
                  <a:cubicBezTo>
                    <a:pt x="16" y="48"/>
                    <a:pt x="16" y="48"/>
                    <a:pt x="16" y="48"/>
                  </a:cubicBezTo>
                  <a:cubicBezTo>
                    <a:pt x="16" y="48"/>
                    <a:pt x="17" y="48"/>
                    <a:pt x="17" y="48"/>
                  </a:cubicBezTo>
                  <a:cubicBezTo>
                    <a:pt x="17" y="48"/>
                    <a:pt x="17" y="48"/>
                    <a:pt x="17" y="48"/>
                  </a:cubicBezTo>
                  <a:cubicBezTo>
                    <a:pt x="17" y="49"/>
                    <a:pt x="17" y="49"/>
                    <a:pt x="17" y="49"/>
                  </a:cubicBezTo>
                  <a:cubicBezTo>
                    <a:pt x="17" y="49"/>
                    <a:pt x="17" y="49"/>
                    <a:pt x="17" y="49"/>
                  </a:cubicBezTo>
                  <a:cubicBezTo>
                    <a:pt x="17" y="49"/>
                    <a:pt x="17"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5" y="49"/>
                    <a:pt x="15" y="49"/>
                  </a:cubicBezTo>
                  <a:cubicBezTo>
                    <a:pt x="15" y="49"/>
                    <a:pt x="15" y="49"/>
                    <a:pt x="15" y="49"/>
                  </a:cubicBezTo>
                  <a:cubicBezTo>
                    <a:pt x="15" y="49"/>
                    <a:pt x="15" y="48"/>
                    <a:pt x="15" y="48"/>
                  </a:cubicBezTo>
                  <a:cubicBezTo>
                    <a:pt x="15" y="48"/>
                    <a:pt x="15" y="48"/>
                    <a:pt x="15" y="48"/>
                  </a:cubicBezTo>
                  <a:cubicBezTo>
                    <a:pt x="15" y="48"/>
                    <a:pt x="15" y="48"/>
                    <a:pt x="14" y="48"/>
                  </a:cubicBezTo>
                  <a:cubicBezTo>
                    <a:pt x="14" y="48"/>
                    <a:pt x="14" y="48"/>
                    <a:pt x="14" y="48"/>
                  </a:cubicBezTo>
                  <a:cubicBezTo>
                    <a:pt x="14" y="48"/>
                    <a:pt x="14" y="48"/>
                    <a:pt x="14"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2" y="48"/>
                    <a:pt x="12" y="48"/>
                  </a:cubicBezTo>
                  <a:cubicBezTo>
                    <a:pt x="12" y="48"/>
                    <a:pt x="12" y="48"/>
                    <a:pt x="12" y="48"/>
                  </a:cubicBezTo>
                  <a:cubicBezTo>
                    <a:pt x="12" y="47"/>
                    <a:pt x="12" y="47"/>
                    <a:pt x="12" y="47"/>
                  </a:cubicBezTo>
                  <a:cubicBezTo>
                    <a:pt x="12" y="47"/>
                    <a:pt x="12" y="47"/>
                    <a:pt x="12" y="47"/>
                  </a:cubicBezTo>
                  <a:cubicBezTo>
                    <a:pt x="12" y="47"/>
                    <a:pt x="12" y="47"/>
                    <a:pt x="12" y="46"/>
                  </a:cubicBezTo>
                  <a:cubicBezTo>
                    <a:pt x="12" y="46"/>
                    <a:pt x="12" y="46"/>
                    <a:pt x="12" y="46"/>
                  </a:cubicBezTo>
                  <a:cubicBezTo>
                    <a:pt x="12" y="46"/>
                    <a:pt x="12" y="46"/>
                    <a:pt x="12" y="46"/>
                  </a:cubicBezTo>
                  <a:cubicBezTo>
                    <a:pt x="12" y="46"/>
                    <a:pt x="12" y="46"/>
                    <a:pt x="12" y="46"/>
                  </a:cubicBezTo>
                  <a:cubicBezTo>
                    <a:pt x="12" y="46"/>
                    <a:pt x="13" y="46"/>
                    <a:pt x="13" y="45"/>
                  </a:cubicBezTo>
                  <a:cubicBezTo>
                    <a:pt x="13" y="45"/>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2"/>
                  </a:cubicBezTo>
                  <a:cubicBezTo>
                    <a:pt x="13" y="42"/>
                    <a:pt x="13"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2" y="40"/>
                  </a:cubicBezTo>
                  <a:cubicBezTo>
                    <a:pt x="12" y="40"/>
                    <a:pt x="12" y="39"/>
                    <a:pt x="13" y="38"/>
                  </a:cubicBezTo>
                  <a:cubicBezTo>
                    <a:pt x="13" y="38"/>
                    <a:pt x="13" y="38"/>
                    <a:pt x="13" y="37"/>
                  </a:cubicBezTo>
                  <a:cubicBezTo>
                    <a:pt x="13" y="37"/>
                    <a:pt x="13" y="37"/>
                    <a:pt x="13" y="37"/>
                  </a:cubicBezTo>
                  <a:cubicBezTo>
                    <a:pt x="13" y="37"/>
                    <a:pt x="13" y="37"/>
                    <a:pt x="13" y="37"/>
                  </a:cubicBezTo>
                  <a:cubicBezTo>
                    <a:pt x="12" y="37"/>
                    <a:pt x="12" y="37"/>
                    <a:pt x="12" y="37"/>
                  </a:cubicBezTo>
                  <a:cubicBezTo>
                    <a:pt x="12" y="37"/>
                    <a:pt x="12" y="37"/>
                    <a:pt x="12" y="37"/>
                  </a:cubicBezTo>
                  <a:cubicBezTo>
                    <a:pt x="12" y="37"/>
                    <a:pt x="11" y="37"/>
                    <a:pt x="11" y="37"/>
                  </a:cubicBezTo>
                  <a:cubicBezTo>
                    <a:pt x="11" y="37"/>
                    <a:pt x="10" y="37"/>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9" y="38"/>
                    <a:pt x="9" y="39"/>
                    <a:pt x="9" y="39"/>
                  </a:cubicBezTo>
                  <a:cubicBezTo>
                    <a:pt x="9" y="39"/>
                    <a:pt x="9" y="39"/>
                    <a:pt x="9" y="39"/>
                  </a:cubicBezTo>
                  <a:cubicBezTo>
                    <a:pt x="9" y="39"/>
                    <a:pt x="9" y="39"/>
                    <a:pt x="9" y="39"/>
                  </a:cubicBezTo>
                  <a:cubicBezTo>
                    <a:pt x="9" y="39"/>
                    <a:pt x="8" y="40"/>
                    <a:pt x="8" y="40"/>
                  </a:cubicBezTo>
                  <a:cubicBezTo>
                    <a:pt x="8" y="40"/>
                    <a:pt x="8" y="39"/>
                    <a:pt x="8" y="39"/>
                  </a:cubicBezTo>
                  <a:cubicBezTo>
                    <a:pt x="8" y="39"/>
                    <a:pt x="8" y="39"/>
                    <a:pt x="8" y="39"/>
                  </a:cubicBezTo>
                  <a:cubicBezTo>
                    <a:pt x="8" y="39"/>
                    <a:pt x="8" y="39"/>
                    <a:pt x="8" y="39"/>
                  </a:cubicBezTo>
                  <a:cubicBezTo>
                    <a:pt x="8" y="38"/>
                    <a:pt x="8" y="38"/>
                    <a:pt x="8" y="38"/>
                  </a:cubicBezTo>
                  <a:cubicBezTo>
                    <a:pt x="8" y="38"/>
                    <a:pt x="8" y="38"/>
                    <a:pt x="7" y="38"/>
                  </a:cubicBezTo>
                  <a:cubicBezTo>
                    <a:pt x="7" y="38"/>
                    <a:pt x="7" y="38"/>
                    <a:pt x="7" y="38"/>
                  </a:cubicBezTo>
                  <a:cubicBezTo>
                    <a:pt x="7" y="38"/>
                    <a:pt x="7" y="38"/>
                    <a:pt x="7" y="38"/>
                  </a:cubicBezTo>
                  <a:cubicBezTo>
                    <a:pt x="7" y="38"/>
                    <a:pt x="7" y="38"/>
                    <a:pt x="7" y="38"/>
                  </a:cubicBezTo>
                  <a:cubicBezTo>
                    <a:pt x="7" y="38"/>
                    <a:pt x="8" y="37"/>
                    <a:pt x="8" y="37"/>
                  </a:cubicBezTo>
                  <a:cubicBezTo>
                    <a:pt x="8" y="37"/>
                    <a:pt x="8" y="37"/>
                    <a:pt x="8" y="37"/>
                  </a:cubicBezTo>
                  <a:cubicBezTo>
                    <a:pt x="8" y="38"/>
                    <a:pt x="8" y="38"/>
                    <a:pt x="8" y="38"/>
                  </a:cubicBezTo>
                  <a:cubicBezTo>
                    <a:pt x="8" y="37"/>
                    <a:pt x="8" y="37"/>
                    <a:pt x="8" y="37"/>
                  </a:cubicBezTo>
                  <a:cubicBezTo>
                    <a:pt x="8" y="37"/>
                    <a:pt x="8" y="37"/>
                    <a:pt x="8" y="37"/>
                  </a:cubicBezTo>
                  <a:cubicBezTo>
                    <a:pt x="8" y="37"/>
                    <a:pt x="8" y="37"/>
                    <a:pt x="8" y="37"/>
                  </a:cubicBezTo>
                  <a:cubicBezTo>
                    <a:pt x="9" y="37"/>
                    <a:pt x="9" y="37"/>
                    <a:pt x="9" y="37"/>
                  </a:cubicBezTo>
                  <a:cubicBezTo>
                    <a:pt x="9" y="37"/>
                    <a:pt x="9" y="37"/>
                    <a:pt x="9" y="37"/>
                  </a:cubicBezTo>
                  <a:cubicBezTo>
                    <a:pt x="9" y="37"/>
                    <a:pt x="9" y="37"/>
                    <a:pt x="9" y="36"/>
                  </a:cubicBezTo>
                  <a:cubicBezTo>
                    <a:pt x="9" y="36"/>
                    <a:pt x="8" y="36"/>
                    <a:pt x="9" y="36"/>
                  </a:cubicBezTo>
                  <a:cubicBezTo>
                    <a:pt x="9" y="36"/>
                    <a:pt x="9" y="36"/>
                    <a:pt x="9" y="36"/>
                  </a:cubicBezTo>
                  <a:cubicBezTo>
                    <a:pt x="9" y="36"/>
                    <a:pt x="9" y="36"/>
                    <a:pt x="9" y="36"/>
                  </a:cubicBezTo>
                  <a:cubicBezTo>
                    <a:pt x="9" y="36"/>
                    <a:pt x="9" y="36"/>
                    <a:pt x="9" y="36"/>
                  </a:cubicBezTo>
                  <a:cubicBezTo>
                    <a:pt x="9" y="36"/>
                    <a:pt x="9" y="35"/>
                    <a:pt x="9" y="35"/>
                  </a:cubicBezTo>
                  <a:cubicBezTo>
                    <a:pt x="9" y="35"/>
                    <a:pt x="9" y="34"/>
                    <a:pt x="9" y="34"/>
                  </a:cubicBezTo>
                  <a:cubicBezTo>
                    <a:pt x="9" y="34"/>
                    <a:pt x="9" y="34"/>
                    <a:pt x="9" y="34"/>
                  </a:cubicBezTo>
                  <a:cubicBezTo>
                    <a:pt x="10" y="34"/>
                    <a:pt x="10" y="34"/>
                    <a:pt x="10" y="34"/>
                  </a:cubicBezTo>
                  <a:cubicBezTo>
                    <a:pt x="10" y="34"/>
                    <a:pt x="10" y="34"/>
                    <a:pt x="10" y="34"/>
                  </a:cubicBezTo>
                  <a:cubicBezTo>
                    <a:pt x="10" y="34"/>
                    <a:pt x="10" y="34"/>
                    <a:pt x="10" y="34"/>
                  </a:cubicBezTo>
                  <a:cubicBezTo>
                    <a:pt x="10" y="34"/>
                    <a:pt x="9"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2"/>
                    <a:pt x="10" y="32"/>
                  </a:cubicBezTo>
                  <a:cubicBezTo>
                    <a:pt x="10" y="32"/>
                    <a:pt x="10" y="32"/>
                    <a:pt x="10" y="32"/>
                  </a:cubicBezTo>
                  <a:cubicBezTo>
                    <a:pt x="10" y="32"/>
                    <a:pt x="10" y="32"/>
                    <a:pt x="10" y="32"/>
                  </a:cubicBezTo>
                  <a:cubicBezTo>
                    <a:pt x="10" y="32"/>
                    <a:pt x="11" y="32"/>
                    <a:pt x="11" y="32"/>
                  </a:cubicBezTo>
                  <a:cubicBezTo>
                    <a:pt x="11" y="32"/>
                    <a:pt x="11" y="32"/>
                    <a:pt x="11" y="32"/>
                  </a:cubicBezTo>
                  <a:cubicBezTo>
                    <a:pt x="11" y="31"/>
                    <a:pt x="11" y="31"/>
                    <a:pt x="11" y="31"/>
                  </a:cubicBezTo>
                  <a:cubicBezTo>
                    <a:pt x="12" y="31"/>
                    <a:pt x="12" y="31"/>
                    <a:pt x="12" y="30"/>
                  </a:cubicBezTo>
                  <a:cubicBezTo>
                    <a:pt x="12" y="30"/>
                    <a:pt x="12" y="30"/>
                    <a:pt x="12" y="30"/>
                  </a:cubicBezTo>
                  <a:cubicBezTo>
                    <a:pt x="12" y="30"/>
                    <a:pt x="12" y="30"/>
                    <a:pt x="12" y="30"/>
                  </a:cubicBezTo>
                  <a:cubicBezTo>
                    <a:pt x="12" y="30"/>
                    <a:pt x="12" y="30"/>
                    <a:pt x="12" y="30"/>
                  </a:cubicBezTo>
                  <a:cubicBezTo>
                    <a:pt x="12" y="30"/>
                    <a:pt x="13" y="30"/>
                    <a:pt x="13" y="30"/>
                  </a:cubicBezTo>
                  <a:cubicBezTo>
                    <a:pt x="13" y="30"/>
                    <a:pt x="13" y="30"/>
                    <a:pt x="13" y="30"/>
                  </a:cubicBezTo>
                  <a:cubicBezTo>
                    <a:pt x="13" y="30"/>
                    <a:pt x="13" y="30"/>
                    <a:pt x="13" y="30"/>
                  </a:cubicBezTo>
                  <a:cubicBezTo>
                    <a:pt x="14" y="30"/>
                    <a:pt x="14" y="30"/>
                    <a:pt x="14" y="30"/>
                  </a:cubicBezTo>
                  <a:cubicBezTo>
                    <a:pt x="15" y="30"/>
                    <a:pt x="15" y="30"/>
                    <a:pt x="15" y="30"/>
                  </a:cubicBezTo>
                  <a:cubicBezTo>
                    <a:pt x="15" y="29"/>
                    <a:pt x="15" y="29"/>
                    <a:pt x="16" y="29"/>
                  </a:cubicBezTo>
                  <a:cubicBezTo>
                    <a:pt x="16" y="29"/>
                    <a:pt x="16" y="29"/>
                    <a:pt x="16" y="29"/>
                  </a:cubicBezTo>
                  <a:cubicBezTo>
                    <a:pt x="16" y="29"/>
                    <a:pt x="16" y="29"/>
                    <a:pt x="16" y="29"/>
                  </a:cubicBezTo>
                  <a:cubicBezTo>
                    <a:pt x="16" y="29"/>
                    <a:pt x="16" y="29"/>
                    <a:pt x="16" y="29"/>
                  </a:cubicBezTo>
                  <a:cubicBezTo>
                    <a:pt x="16" y="29"/>
                    <a:pt x="17" y="30"/>
                    <a:pt x="17" y="30"/>
                  </a:cubicBezTo>
                  <a:cubicBezTo>
                    <a:pt x="17" y="31"/>
                    <a:pt x="17" y="31"/>
                    <a:pt x="17" y="31"/>
                  </a:cubicBezTo>
                  <a:cubicBezTo>
                    <a:pt x="17" y="31"/>
                    <a:pt x="16" y="32"/>
                    <a:pt x="16" y="32"/>
                  </a:cubicBezTo>
                  <a:cubicBezTo>
                    <a:pt x="16" y="32"/>
                    <a:pt x="16" y="32"/>
                    <a:pt x="16" y="32"/>
                  </a:cubicBezTo>
                  <a:cubicBezTo>
                    <a:pt x="16" y="32"/>
                    <a:pt x="16" y="32"/>
                    <a:pt x="16" y="32"/>
                  </a:cubicBezTo>
                  <a:cubicBezTo>
                    <a:pt x="16" y="33"/>
                    <a:pt x="16" y="33"/>
                    <a:pt x="16" y="33"/>
                  </a:cubicBezTo>
                  <a:cubicBezTo>
                    <a:pt x="16" y="33"/>
                    <a:pt x="17" y="33"/>
                    <a:pt x="17" y="33"/>
                  </a:cubicBezTo>
                  <a:cubicBezTo>
                    <a:pt x="17" y="33"/>
                    <a:pt x="17" y="33"/>
                    <a:pt x="17" y="33"/>
                  </a:cubicBezTo>
                  <a:cubicBezTo>
                    <a:pt x="17" y="33"/>
                    <a:pt x="17" y="33"/>
                    <a:pt x="17" y="33"/>
                  </a:cubicBezTo>
                  <a:cubicBezTo>
                    <a:pt x="17" y="33"/>
                    <a:pt x="17" y="33"/>
                    <a:pt x="17" y="33"/>
                  </a:cubicBezTo>
                  <a:cubicBezTo>
                    <a:pt x="17" y="33"/>
                    <a:pt x="17" y="33"/>
                    <a:pt x="17" y="33"/>
                  </a:cubicBezTo>
                  <a:cubicBezTo>
                    <a:pt x="18" y="33"/>
                    <a:pt x="18" y="32"/>
                    <a:pt x="18" y="32"/>
                  </a:cubicBezTo>
                  <a:cubicBezTo>
                    <a:pt x="18" y="32"/>
                    <a:pt x="18" y="31"/>
                    <a:pt x="18" y="31"/>
                  </a:cubicBezTo>
                  <a:cubicBezTo>
                    <a:pt x="18" y="31"/>
                    <a:pt x="18" y="31"/>
                    <a:pt x="18" y="31"/>
                  </a:cubicBezTo>
                  <a:cubicBezTo>
                    <a:pt x="18" y="31"/>
                    <a:pt x="18" y="31"/>
                    <a:pt x="18" y="31"/>
                  </a:cubicBezTo>
                  <a:cubicBezTo>
                    <a:pt x="18" y="31"/>
                    <a:pt x="18" y="31"/>
                    <a:pt x="18" y="31"/>
                  </a:cubicBezTo>
                  <a:cubicBezTo>
                    <a:pt x="18" y="31"/>
                    <a:pt x="18" y="31"/>
                    <a:pt x="18" y="31"/>
                  </a:cubicBezTo>
                  <a:cubicBezTo>
                    <a:pt x="18" y="31"/>
                    <a:pt x="18" y="30"/>
                    <a:pt x="18" y="30"/>
                  </a:cubicBezTo>
                  <a:cubicBezTo>
                    <a:pt x="18" y="30"/>
                    <a:pt x="18" y="30"/>
                    <a:pt x="18" y="30"/>
                  </a:cubicBezTo>
                  <a:cubicBezTo>
                    <a:pt x="19" y="30"/>
                    <a:pt x="19" y="30"/>
                    <a:pt x="19" y="30"/>
                  </a:cubicBezTo>
                  <a:cubicBezTo>
                    <a:pt x="19" y="30"/>
                    <a:pt x="19" y="30"/>
                    <a:pt x="19" y="30"/>
                  </a:cubicBezTo>
                  <a:cubicBezTo>
                    <a:pt x="19" y="30"/>
                    <a:pt x="19" y="30"/>
                    <a:pt x="19" y="30"/>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20" y="29"/>
                    <a:pt x="20" y="29"/>
                    <a:pt x="20" y="28"/>
                  </a:cubicBezTo>
                  <a:cubicBezTo>
                    <a:pt x="20" y="28"/>
                    <a:pt x="20" y="28"/>
                    <a:pt x="20" y="28"/>
                  </a:cubicBezTo>
                  <a:cubicBezTo>
                    <a:pt x="20" y="28"/>
                    <a:pt x="20" y="28"/>
                    <a:pt x="20" y="28"/>
                  </a:cubicBezTo>
                  <a:cubicBezTo>
                    <a:pt x="20" y="28"/>
                    <a:pt x="20" y="28"/>
                    <a:pt x="20" y="28"/>
                  </a:cubicBezTo>
                  <a:cubicBezTo>
                    <a:pt x="21" y="28"/>
                    <a:pt x="21" y="28"/>
                    <a:pt x="21" y="28"/>
                  </a:cubicBezTo>
                  <a:cubicBezTo>
                    <a:pt x="21" y="28"/>
                    <a:pt x="21" y="28"/>
                    <a:pt x="21" y="28"/>
                  </a:cubicBezTo>
                  <a:cubicBezTo>
                    <a:pt x="21" y="28"/>
                    <a:pt x="21" y="28"/>
                    <a:pt x="21" y="28"/>
                  </a:cubicBezTo>
                  <a:cubicBezTo>
                    <a:pt x="21" y="27"/>
                    <a:pt x="21" y="27"/>
                    <a:pt x="21" y="27"/>
                  </a:cubicBezTo>
                  <a:cubicBezTo>
                    <a:pt x="21" y="27"/>
                    <a:pt x="20" y="27"/>
                    <a:pt x="20" y="27"/>
                  </a:cubicBezTo>
                  <a:cubicBezTo>
                    <a:pt x="20" y="27"/>
                    <a:pt x="20" y="27"/>
                    <a:pt x="20" y="27"/>
                  </a:cubicBezTo>
                  <a:cubicBezTo>
                    <a:pt x="20" y="27"/>
                    <a:pt x="20" y="27"/>
                    <a:pt x="20" y="27"/>
                  </a:cubicBezTo>
                  <a:cubicBezTo>
                    <a:pt x="21" y="27"/>
                    <a:pt x="21" y="27"/>
                    <a:pt x="21" y="27"/>
                  </a:cubicBezTo>
                  <a:cubicBezTo>
                    <a:pt x="21" y="27"/>
                    <a:pt x="21" y="27"/>
                    <a:pt x="21" y="27"/>
                  </a:cubicBezTo>
                  <a:cubicBezTo>
                    <a:pt x="21" y="27"/>
                    <a:pt x="21" y="27"/>
                    <a:pt x="21" y="27"/>
                  </a:cubicBezTo>
                  <a:cubicBezTo>
                    <a:pt x="22" y="27"/>
                    <a:pt x="22" y="27"/>
                    <a:pt x="22" y="26"/>
                  </a:cubicBezTo>
                  <a:cubicBezTo>
                    <a:pt x="22" y="26"/>
                    <a:pt x="22" y="26"/>
                    <a:pt x="22" y="26"/>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4"/>
                    <a:pt x="24" y="24"/>
                  </a:cubicBezTo>
                  <a:cubicBezTo>
                    <a:pt x="24" y="24"/>
                    <a:pt x="24" y="24"/>
                    <a:pt x="25" y="24"/>
                  </a:cubicBezTo>
                  <a:cubicBezTo>
                    <a:pt x="25" y="24"/>
                    <a:pt x="25" y="24"/>
                    <a:pt x="25" y="24"/>
                  </a:cubicBezTo>
                  <a:cubicBezTo>
                    <a:pt x="25" y="24"/>
                    <a:pt x="25" y="24"/>
                    <a:pt x="25" y="23"/>
                  </a:cubicBezTo>
                  <a:cubicBezTo>
                    <a:pt x="25" y="23"/>
                    <a:pt x="25" y="23"/>
                    <a:pt x="25" y="23"/>
                  </a:cubicBezTo>
                  <a:cubicBezTo>
                    <a:pt x="25" y="23"/>
                    <a:pt x="25" y="23"/>
                    <a:pt x="25" y="23"/>
                  </a:cubicBezTo>
                  <a:cubicBezTo>
                    <a:pt x="25" y="23"/>
                    <a:pt x="25" y="22"/>
                    <a:pt x="25" y="22"/>
                  </a:cubicBezTo>
                  <a:cubicBezTo>
                    <a:pt x="26" y="22"/>
                    <a:pt x="26" y="21"/>
                    <a:pt x="27" y="21"/>
                  </a:cubicBezTo>
                  <a:cubicBezTo>
                    <a:pt x="27" y="21"/>
                    <a:pt x="27" y="21"/>
                    <a:pt x="27" y="21"/>
                  </a:cubicBezTo>
                  <a:cubicBezTo>
                    <a:pt x="28" y="21"/>
                    <a:pt x="28" y="21"/>
                    <a:pt x="28" y="21"/>
                  </a:cubicBezTo>
                  <a:cubicBezTo>
                    <a:pt x="28" y="21"/>
                    <a:pt x="28" y="20"/>
                    <a:pt x="28" y="20"/>
                  </a:cubicBezTo>
                  <a:cubicBezTo>
                    <a:pt x="28" y="20"/>
                    <a:pt x="28" y="20"/>
                    <a:pt x="28" y="20"/>
                  </a:cubicBezTo>
                  <a:cubicBezTo>
                    <a:pt x="28" y="20"/>
                    <a:pt x="28" y="20"/>
                    <a:pt x="28" y="20"/>
                  </a:cubicBezTo>
                  <a:cubicBezTo>
                    <a:pt x="29" y="20"/>
                    <a:pt x="29" y="20"/>
                    <a:pt x="29" y="20"/>
                  </a:cubicBezTo>
                  <a:cubicBezTo>
                    <a:pt x="29" y="20"/>
                    <a:pt x="29" y="20"/>
                    <a:pt x="29" y="20"/>
                  </a:cubicBezTo>
                  <a:cubicBezTo>
                    <a:pt x="29" y="20"/>
                    <a:pt x="29" y="20"/>
                    <a:pt x="29" y="20"/>
                  </a:cubicBezTo>
                  <a:cubicBezTo>
                    <a:pt x="29" y="20"/>
                    <a:pt x="29" y="20"/>
                    <a:pt x="29" y="20"/>
                  </a:cubicBezTo>
                  <a:cubicBezTo>
                    <a:pt x="29" y="20"/>
                    <a:pt x="29" y="20"/>
                    <a:pt x="30" y="20"/>
                  </a:cubicBezTo>
                  <a:cubicBezTo>
                    <a:pt x="30" y="19"/>
                    <a:pt x="30" y="19"/>
                    <a:pt x="30" y="19"/>
                  </a:cubicBezTo>
                  <a:cubicBezTo>
                    <a:pt x="30" y="19"/>
                    <a:pt x="30" y="19"/>
                    <a:pt x="30" y="19"/>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1" y="18"/>
                    <a:pt x="31" y="18"/>
                    <a:pt x="31" y="18"/>
                  </a:cubicBezTo>
                  <a:cubicBezTo>
                    <a:pt x="31" y="18"/>
                    <a:pt x="31" y="17"/>
                    <a:pt x="31" y="17"/>
                  </a:cubicBezTo>
                  <a:cubicBezTo>
                    <a:pt x="31" y="17"/>
                    <a:pt x="31" y="17"/>
                    <a:pt x="31" y="17"/>
                  </a:cubicBezTo>
                  <a:cubicBezTo>
                    <a:pt x="31" y="17"/>
                    <a:pt x="31" y="17"/>
                    <a:pt x="31" y="17"/>
                  </a:cubicBezTo>
                  <a:cubicBezTo>
                    <a:pt x="31" y="17"/>
                    <a:pt x="31" y="17"/>
                    <a:pt x="31" y="17"/>
                  </a:cubicBezTo>
                  <a:cubicBezTo>
                    <a:pt x="32" y="17"/>
                    <a:pt x="32" y="17"/>
                    <a:pt x="32" y="17"/>
                  </a:cubicBezTo>
                  <a:cubicBezTo>
                    <a:pt x="32" y="17"/>
                    <a:pt x="32" y="17"/>
                    <a:pt x="32" y="17"/>
                  </a:cubicBezTo>
                  <a:cubicBezTo>
                    <a:pt x="32" y="17"/>
                    <a:pt x="32" y="17"/>
                    <a:pt x="32" y="17"/>
                  </a:cubicBezTo>
                  <a:cubicBezTo>
                    <a:pt x="32" y="17"/>
                    <a:pt x="32" y="17"/>
                    <a:pt x="32" y="17"/>
                  </a:cubicBezTo>
                  <a:cubicBezTo>
                    <a:pt x="32" y="17"/>
                    <a:pt x="32" y="17"/>
                    <a:pt x="32" y="17"/>
                  </a:cubicBezTo>
                  <a:cubicBezTo>
                    <a:pt x="33" y="17"/>
                    <a:pt x="33" y="17"/>
                    <a:pt x="33" y="16"/>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5"/>
                    <a:pt x="35" y="15"/>
                  </a:cubicBezTo>
                  <a:cubicBezTo>
                    <a:pt x="35" y="15"/>
                    <a:pt x="35" y="15"/>
                    <a:pt x="35" y="15"/>
                  </a:cubicBezTo>
                  <a:cubicBezTo>
                    <a:pt x="34" y="15"/>
                    <a:pt x="34" y="15"/>
                    <a:pt x="34" y="15"/>
                  </a:cubicBezTo>
                  <a:cubicBezTo>
                    <a:pt x="33" y="15"/>
                    <a:pt x="33" y="15"/>
                    <a:pt x="33" y="15"/>
                  </a:cubicBezTo>
                  <a:cubicBezTo>
                    <a:pt x="33" y="15"/>
                    <a:pt x="33" y="15"/>
                    <a:pt x="33" y="15"/>
                  </a:cubicBezTo>
                  <a:cubicBezTo>
                    <a:pt x="33" y="15"/>
                    <a:pt x="33" y="15"/>
                    <a:pt x="33" y="15"/>
                  </a:cubicBezTo>
                  <a:cubicBezTo>
                    <a:pt x="33" y="15"/>
                    <a:pt x="33" y="15"/>
                    <a:pt x="32" y="15"/>
                  </a:cubicBezTo>
                  <a:cubicBezTo>
                    <a:pt x="32" y="15"/>
                    <a:pt x="32" y="15"/>
                    <a:pt x="32" y="15"/>
                  </a:cubicBezTo>
                  <a:cubicBezTo>
                    <a:pt x="32" y="15"/>
                    <a:pt x="32" y="15"/>
                    <a:pt x="32" y="15"/>
                  </a:cubicBezTo>
                  <a:cubicBezTo>
                    <a:pt x="32" y="15"/>
                    <a:pt x="32" y="15"/>
                    <a:pt x="32" y="15"/>
                  </a:cubicBezTo>
                  <a:cubicBezTo>
                    <a:pt x="33" y="15"/>
                    <a:pt x="33" y="15"/>
                    <a:pt x="33" y="15"/>
                  </a:cubicBezTo>
                  <a:cubicBezTo>
                    <a:pt x="33" y="15"/>
                    <a:pt x="33" y="14"/>
                    <a:pt x="33" y="14"/>
                  </a:cubicBezTo>
                  <a:cubicBezTo>
                    <a:pt x="33" y="14"/>
                    <a:pt x="33" y="14"/>
                    <a:pt x="33" y="14"/>
                  </a:cubicBezTo>
                  <a:cubicBezTo>
                    <a:pt x="33" y="14"/>
                    <a:pt x="33" y="14"/>
                    <a:pt x="33" y="14"/>
                  </a:cubicBezTo>
                  <a:cubicBezTo>
                    <a:pt x="33" y="14"/>
                    <a:pt x="33" y="14"/>
                    <a:pt x="33"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8" y="14"/>
                    <a:pt x="38" y="14"/>
                    <a:pt x="38" y="14"/>
                  </a:cubicBezTo>
                  <a:cubicBezTo>
                    <a:pt x="38" y="13"/>
                    <a:pt x="38" y="13"/>
                    <a:pt x="38" y="13"/>
                  </a:cubicBezTo>
                  <a:cubicBezTo>
                    <a:pt x="38" y="13"/>
                    <a:pt x="38"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2"/>
                  </a:cubicBezTo>
                  <a:cubicBezTo>
                    <a:pt x="39" y="12"/>
                    <a:pt x="40" y="12"/>
                    <a:pt x="40" y="12"/>
                  </a:cubicBezTo>
                  <a:cubicBezTo>
                    <a:pt x="40" y="12"/>
                    <a:pt x="40" y="12"/>
                    <a:pt x="40" y="12"/>
                  </a:cubicBezTo>
                  <a:cubicBezTo>
                    <a:pt x="40" y="12"/>
                    <a:pt x="40" y="12"/>
                    <a:pt x="40" y="12"/>
                  </a:cubicBezTo>
                  <a:cubicBezTo>
                    <a:pt x="40" y="12"/>
                    <a:pt x="40" y="12"/>
                    <a:pt x="41" y="12"/>
                  </a:cubicBezTo>
                  <a:cubicBezTo>
                    <a:pt x="41" y="12"/>
                    <a:pt x="41" y="12"/>
                    <a:pt x="41" y="12"/>
                  </a:cubicBezTo>
                  <a:cubicBezTo>
                    <a:pt x="41" y="12"/>
                    <a:pt x="41" y="12"/>
                    <a:pt x="41" y="12"/>
                  </a:cubicBezTo>
                  <a:cubicBezTo>
                    <a:pt x="41" y="12"/>
                    <a:pt x="41" y="12"/>
                    <a:pt x="41" y="12"/>
                  </a:cubicBezTo>
                  <a:cubicBezTo>
                    <a:pt x="41" y="12"/>
                    <a:pt x="41" y="12"/>
                    <a:pt x="42" y="12"/>
                  </a:cubicBezTo>
                  <a:cubicBezTo>
                    <a:pt x="42" y="12"/>
                    <a:pt x="42" y="12"/>
                    <a:pt x="42" y="12"/>
                  </a:cubicBezTo>
                  <a:cubicBezTo>
                    <a:pt x="42" y="12"/>
                    <a:pt x="42" y="11"/>
                    <a:pt x="42" y="11"/>
                  </a:cubicBezTo>
                  <a:cubicBezTo>
                    <a:pt x="42" y="11"/>
                    <a:pt x="42" y="10"/>
                    <a:pt x="42" y="10"/>
                  </a:cubicBezTo>
                  <a:cubicBezTo>
                    <a:pt x="42" y="10"/>
                    <a:pt x="42" y="10"/>
                    <a:pt x="42" y="10"/>
                  </a:cubicBezTo>
                  <a:cubicBezTo>
                    <a:pt x="42" y="10"/>
                    <a:pt x="42" y="10"/>
                    <a:pt x="42" y="10"/>
                  </a:cubicBezTo>
                  <a:cubicBezTo>
                    <a:pt x="42" y="8"/>
                    <a:pt x="42" y="8"/>
                    <a:pt x="42" y="8"/>
                  </a:cubicBezTo>
                  <a:cubicBezTo>
                    <a:pt x="41" y="8"/>
                    <a:pt x="41" y="8"/>
                    <a:pt x="41" y="8"/>
                  </a:cubicBezTo>
                  <a:cubicBezTo>
                    <a:pt x="41" y="8"/>
                    <a:pt x="41" y="8"/>
                    <a:pt x="41" y="8"/>
                  </a:cubicBezTo>
                  <a:cubicBezTo>
                    <a:pt x="41" y="8"/>
                    <a:pt x="40" y="8"/>
                    <a:pt x="40" y="8"/>
                  </a:cubicBezTo>
                  <a:cubicBezTo>
                    <a:pt x="40" y="8"/>
                    <a:pt x="40" y="8"/>
                    <a:pt x="40" y="8"/>
                  </a:cubicBezTo>
                  <a:cubicBezTo>
                    <a:pt x="40" y="8"/>
                    <a:pt x="40" y="8"/>
                    <a:pt x="40" y="8"/>
                  </a:cubicBezTo>
                  <a:cubicBezTo>
                    <a:pt x="40" y="8"/>
                    <a:pt x="40" y="8"/>
                    <a:pt x="40" y="8"/>
                  </a:cubicBezTo>
                  <a:cubicBezTo>
                    <a:pt x="40" y="8"/>
                    <a:pt x="40" y="8"/>
                    <a:pt x="39" y="8"/>
                  </a:cubicBezTo>
                  <a:cubicBezTo>
                    <a:pt x="40" y="8"/>
                    <a:pt x="40" y="8"/>
                    <a:pt x="40" y="8"/>
                  </a:cubicBezTo>
                  <a:cubicBezTo>
                    <a:pt x="40" y="8"/>
                    <a:pt x="40" y="8"/>
                    <a:pt x="40" y="8"/>
                  </a:cubicBezTo>
                  <a:cubicBezTo>
                    <a:pt x="40" y="8"/>
                    <a:pt x="40" y="8"/>
                    <a:pt x="40" y="8"/>
                  </a:cubicBezTo>
                  <a:cubicBezTo>
                    <a:pt x="40" y="7"/>
                    <a:pt x="40" y="7"/>
                    <a:pt x="40" y="7"/>
                  </a:cubicBezTo>
                  <a:cubicBezTo>
                    <a:pt x="40" y="7"/>
                    <a:pt x="40" y="7"/>
                    <a:pt x="40" y="7"/>
                  </a:cubicBezTo>
                  <a:cubicBezTo>
                    <a:pt x="40" y="7"/>
                    <a:pt x="40" y="7"/>
                    <a:pt x="39" y="7"/>
                  </a:cubicBezTo>
                  <a:cubicBezTo>
                    <a:pt x="39" y="7"/>
                    <a:pt x="39" y="7"/>
                    <a:pt x="39" y="7"/>
                  </a:cubicBezTo>
                  <a:cubicBezTo>
                    <a:pt x="37" y="7"/>
                    <a:pt x="37" y="7"/>
                    <a:pt x="37" y="7"/>
                  </a:cubicBezTo>
                  <a:cubicBezTo>
                    <a:pt x="37" y="7"/>
                    <a:pt x="37" y="7"/>
                    <a:pt x="37" y="7"/>
                  </a:cubicBezTo>
                  <a:cubicBezTo>
                    <a:pt x="37" y="7"/>
                    <a:pt x="36" y="8"/>
                    <a:pt x="36" y="8"/>
                  </a:cubicBezTo>
                  <a:cubicBezTo>
                    <a:pt x="36" y="8"/>
                    <a:pt x="36" y="8"/>
                    <a:pt x="36" y="8"/>
                  </a:cubicBezTo>
                  <a:cubicBezTo>
                    <a:pt x="36" y="8"/>
                    <a:pt x="36" y="8"/>
                    <a:pt x="36" y="8"/>
                  </a:cubicBezTo>
                  <a:cubicBezTo>
                    <a:pt x="36" y="8"/>
                    <a:pt x="35" y="8"/>
                    <a:pt x="35" y="8"/>
                  </a:cubicBezTo>
                  <a:cubicBezTo>
                    <a:pt x="34" y="8"/>
                    <a:pt x="34" y="8"/>
                    <a:pt x="34" y="8"/>
                  </a:cubicBezTo>
                  <a:cubicBezTo>
                    <a:pt x="34" y="8"/>
                    <a:pt x="34" y="8"/>
                    <a:pt x="34" y="8"/>
                  </a:cubicBezTo>
                  <a:cubicBezTo>
                    <a:pt x="34" y="8"/>
                    <a:pt x="34" y="8"/>
                    <a:pt x="34" y="8"/>
                  </a:cubicBezTo>
                  <a:cubicBezTo>
                    <a:pt x="34" y="9"/>
                    <a:pt x="34" y="9"/>
                    <a:pt x="34" y="9"/>
                  </a:cubicBezTo>
                  <a:cubicBezTo>
                    <a:pt x="34" y="9"/>
                    <a:pt x="34" y="9"/>
                    <a:pt x="34" y="9"/>
                  </a:cubicBezTo>
                  <a:cubicBezTo>
                    <a:pt x="34" y="9"/>
                    <a:pt x="34" y="10"/>
                    <a:pt x="34" y="10"/>
                  </a:cubicBezTo>
                  <a:cubicBezTo>
                    <a:pt x="34" y="10"/>
                    <a:pt x="34" y="10"/>
                    <a:pt x="34" y="10"/>
                  </a:cubicBezTo>
                  <a:cubicBezTo>
                    <a:pt x="34" y="10"/>
                    <a:pt x="34" y="10"/>
                    <a:pt x="34" y="10"/>
                  </a:cubicBezTo>
                  <a:cubicBezTo>
                    <a:pt x="33" y="10"/>
                    <a:pt x="33" y="10"/>
                    <a:pt x="33" y="10"/>
                  </a:cubicBezTo>
                  <a:cubicBezTo>
                    <a:pt x="33" y="10"/>
                    <a:pt x="33" y="10"/>
                    <a:pt x="33" y="10"/>
                  </a:cubicBezTo>
                  <a:cubicBezTo>
                    <a:pt x="33" y="10"/>
                    <a:pt x="33" y="11"/>
                    <a:pt x="32" y="11"/>
                  </a:cubicBezTo>
                  <a:cubicBezTo>
                    <a:pt x="32" y="11"/>
                    <a:pt x="32" y="11"/>
                    <a:pt x="32" y="11"/>
                  </a:cubicBezTo>
                  <a:cubicBezTo>
                    <a:pt x="32" y="11"/>
                    <a:pt x="32" y="11"/>
                    <a:pt x="31" y="11"/>
                  </a:cubicBezTo>
                  <a:cubicBezTo>
                    <a:pt x="31" y="11"/>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9"/>
                    <a:pt x="31" y="9"/>
                    <a:pt x="31" y="9"/>
                  </a:cubicBezTo>
                  <a:cubicBezTo>
                    <a:pt x="31" y="9"/>
                    <a:pt x="31" y="9"/>
                    <a:pt x="31" y="9"/>
                  </a:cubicBezTo>
                  <a:cubicBezTo>
                    <a:pt x="31" y="9"/>
                    <a:pt x="32" y="9"/>
                    <a:pt x="32" y="9"/>
                  </a:cubicBezTo>
                  <a:cubicBezTo>
                    <a:pt x="32" y="9"/>
                    <a:pt x="32" y="9"/>
                    <a:pt x="32" y="9"/>
                  </a:cubicBezTo>
                  <a:cubicBezTo>
                    <a:pt x="32" y="8"/>
                    <a:pt x="32" y="8"/>
                    <a:pt x="32" y="8"/>
                  </a:cubicBezTo>
                  <a:cubicBezTo>
                    <a:pt x="32" y="8"/>
                    <a:pt x="32" y="8"/>
                    <a:pt x="32" y="8"/>
                  </a:cubicBezTo>
                  <a:cubicBezTo>
                    <a:pt x="32" y="8"/>
                    <a:pt x="32" y="8"/>
                    <a:pt x="32" y="7"/>
                  </a:cubicBezTo>
                  <a:cubicBezTo>
                    <a:pt x="32" y="7"/>
                    <a:pt x="32" y="7"/>
                    <a:pt x="32" y="7"/>
                  </a:cubicBezTo>
                  <a:cubicBezTo>
                    <a:pt x="32" y="8"/>
                    <a:pt x="32" y="8"/>
                    <a:pt x="32" y="8"/>
                  </a:cubicBezTo>
                  <a:cubicBezTo>
                    <a:pt x="32" y="7"/>
                    <a:pt x="32" y="7"/>
                    <a:pt x="32" y="7"/>
                  </a:cubicBezTo>
                  <a:cubicBezTo>
                    <a:pt x="32" y="7"/>
                    <a:pt x="32" y="7"/>
                    <a:pt x="32" y="7"/>
                  </a:cubicBezTo>
                  <a:cubicBezTo>
                    <a:pt x="32" y="7"/>
                    <a:pt x="32" y="7"/>
                    <a:pt x="32" y="7"/>
                  </a:cubicBezTo>
                  <a:cubicBezTo>
                    <a:pt x="32" y="7"/>
                    <a:pt x="32" y="7"/>
                    <a:pt x="32" y="7"/>
                  </a:cubicBezTo>
                  <a:cubicBezTo>
                    <a:pt x="34" y="7"/>
                    <a:pt x="34" y="7"/>
                    <a:pt x="34" y="7"/>
                  </a:cubicBezTo>
                  <a:cubicBezTo>
                    <a:pt x="34" y="7"/>
                    <a:pt x="34" y="7"/>
                    <a:pt x="34" y="7"/>
                  </a:cubicBezTo>
                  <a:cubicBezTo>
                    <a:pt x="34" y="7"/>
                    <a:pt x="34" y="7"/>
                    <a:pt x="34" y="7"/>
                  </a:cubicBezTo>
                  <a:cubicBezTo>
                    <a:pt x="34" y="7"/>
                    <a:pt x="34" y="7"/>
                    <a:pt x="34" y="7"/>
                  </a:cubicBezTo>
                  <a:cubicBezTo>
                    <a:pt x="34" y="7"/>
                    <a:pt x="34" y="6"/>
                    <a:pt x="34" y="6"/>
                  </a:cubicBezTo>
                  <a:cubicBezTo>
                    <a:pt x="34" y="6"/>
                    <a:pt x="35" y="6"/>
                    <a:pt x="35" y="6"/>
                  </a:cubicBezTo>
                  <a:cubicBezTo>
                    <a:pt x="35" y="6"/>
                    <a:pt x="35" y="6"/>
                    <a:pt x="35"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7" y="5"/>
                  </a:cubicBezTo>
                  <a:cubicBezTo>
                    <a:pt x="37" y="5"/>
                    <a:pt x="37" y="5"/>
                    <a:pt x="37" y="4"/>
                  </a:cubicBezTo>
                  <a:cubicBezTo>
                    <a:pt x="37" y="4"/>
                    <a:pt x="37" y="4"/>
                    <a:pt x="37" y="4"/>
                  </a:cubicBezTo>
                  <a:cubicBezTo>
                    <a:pt x="41" y="3"/>
                    <a:pt x="45" y="2"/>
                    <a:pt x="49" y="1"/>
                  </a:cubicBezTo>
                  <a:cubicBezTo>
                    <a:pt x="49" y="1"/>
                    <a:pt x="49" y="1"/>
                    <a:pt x="49" y="1"/>
                  </a:cubicBezTo>
                  <a:cubicBezTo>
                    <a:pt x="49" y="1"/>
                    <a:pt x="49" y="1"/>
                    <a:pt x="49" y="1"/>
                  </a:cubicBezTo>
                  <a:cubicBezTo>
                    <a:pt x="49" y="1"/>
                    <a:pt x="49" y="1"/>
                    <a:pt x="49" y="2"/>
                  </a:cubicBezTo>
                  <a:cubicBezTo>
                    <a:pt x="50" y="2"/>
                    <a:pt x="50" y="2"/>
                    <a:pt x="50" y="2"/>
                  </a:cubicBezTo>
                  <a:cubicBezTo>
                    <a:pt x="50" y="3"/>
                    <a:pt x="50" y="3"/>
                    <a:pt x="50" y="3"/>
                  </a:cubicBezTo>
                  <a:cubicBezTo>
                    <a:pt x="50" y="3"/>
                    <a:pt x="50" y="3"/>
                    <a:pt x="50" y="4"/>
                  </a:cubicBezTo>
                  <a:cubicBezTo>
                    <a:pt x="50" y="4"/>
                    <a:pt x="50" y="4"/>
                    <a:pt x="50" y="4"/>
                  </a:cubicBezTo>
                  <a:cubicBezTo>
                    <a:pt x="49" y="4"/>
                    <a:pt x="49" y="4"/>
                    <a:pt x="49" y="4"/>
                  </a:cubicBezTo>
                  <a:cubicBezTo>
                    <a:pt x="49" y="4"/>
                    <a:pt x="49" y="4"/>
                    <a:pt x="49" y="4"/>
                  </a:cubicBezTo>
                  <a:cubicBezTo>
                    <a:pt x="49" y="5"/>
                    <a:pt x="49" y="5"/>
                    <a:pt x="48" y="5"/>
                  </a:cubicBezTo>
                  <a:cubicBezTo>
                    <a:pt x="48" y="5"/>
                    <a:pt x="48" y="5"/>
                    <a:pt x="48" y="5"/>
                  </a:cubicBezTo>
                  <a:cubicBezTo>
                    <a:pt x="48" y="6"/>
                    <a:pt x="48" y="6"/>
                    <a:pt x="48" y="6"/>
                  </a:cubicBezTo>
                  <a:cubicBezTo>
                    <a:pt x="48" y="6"/>
                    <a:pt x="48" y="6"/>
                    <a:pt x="48" y="6"/>
                  </a:cubicBezTo>
                  <a:cubicBezTo>
                    <a:pt x="48" y="6"/>
                    <a:pt x="48" y="6"/>
                    <a:pt x="48" y="6"/>
                  </a:cubicBezTo>
                  <a:cubicBezTo>
                    <a:pt x="48" y="7"/>
                    <a:pt x="49" y="7"/>
                    <a:pt x="49" y="7"/>
                  </a:cubicBezTo>
                  <a:cubicBezTo>
                    <a:pt x="49" y="7"/>
                    <a:pt x="49" y="8"/>
                    <a:pt x="50" y="8"/>
                  </a:cubicBezTo>
                  <a:cubicBezTo>
                    <a:pt x="50" y="8"/>
                    <a:pt x="50" y="8"/>
                    <a:pt x="50" y="8"/>
                  </a:cubicBezTo>
                  <a:cubicBezTo>
                    <a:pt x="52" y="8"/>
                    <a:pt x="52" y="8"/>
                    <a:pt x="52" y="8"/>
                  </a:cubicBezTo>
                  <a:cubicBezTo>
                    <a:pt x="52" y="8"/>
                    <a:pt x="52" y="8"/>
                    <a:pt x="52" y="8"/>
                  </a:cubicBezTo>
                  <a:cubicBezTo>
                    <a:pt x="52" y="8"/>
                    <a:pt x="52" y="8"/>
                    <a:pt x="52" y="8"/>
                  </a:cubicBezTo>
                  <a:cubicBezTo>
                    <a:pt x="53" y="8"/>
                    <a:pt x="53" y="8"/>
                    <a:pt x="53" y="7"/>
                  </a:cubicBezTo>
                  <a:cubicBezTo>
                    <a:pt x="53" y="7"/>
                    <a:pt x="53" y="7"/>
                    <a:pt x="53" y="7"/>
                  </a:cubicBezTo>
                  <a:cubicBezTo>
                    <a:pt x="53" y="7"/>
                    <a:pt x="53" y="7"/>
                    <a:pt x="53" y="7"/>
                  </a:cubicBezTo>
                  <a:cubicBezTo>
                    <a:pt x="53" y="6"/>
                    <a:pt x="53" y="6"/>
                    <a:pt x="53" y="6"/>
                  </a:cubicBezTo>
                  <a:cubicBezTo>
                    <a:pt x="53" y="6"/>
                    <a:pt x="53" y="6"/>
                    <a:pt x="53" y="6"/>
                  </a:cubicBezTo>
                  <a:cubicBezTo>
                    <a:pt x="53" y="6"/>
                    <a:pt x="53" y="6"/>
                    <a:pt x="53" y="6"/>
                  </a:cubicBezTo>
                  <a:cubicBezTo>
                    <a:pt x="53" y="6"/>
                    <a:pt x="54" y="6"/>
                    <a:pt x="54" y="6"/>
                  </a:cubicBezTo>
                  <a:cubicBezTo>
                    <a:pt x="54" y="6"/>
                    <a:pt x="54" y="6"/>
                    <a:pt x="54" y="6"/>
                  </a:cubicBezTo>
                  <a:cubicBezTo>
                    <a:pt x="54" y="6"/>
                    <a:pt x="54" y="6"/>
                    <a:pt x="54" y="6"/>
                  </a:cubicBezTo>
                  <a:cubicBezTo>
                    <a:pt x="55" y="6"/>
                    <a:pt x="55" y="6"/>
                    <a:pt x="55" y="6"/>
                  </a:cubicBezTo>
                  <a:cubicBezTo>
                    <a:pt x="55" y="6"/>
                    <a:pt x="56" y="6"/>
                    <a:pt x="56" y="5"/>
                  </a:cubicBezTo>
                  <a:cubicBezTo>
                    <a:pt x="56" y="5"/>
                    <a:pt x="56" y="5"/>
                    <a:pt x="56" y="5"/>
                  </a:cubicBezTo>
                  <a:cubicBezTo>
                    <a:pt x="56" y="5"/>
                    <a:pt x="56" y="5"/>
                    <a:pt x="56" y="5"/>
                  </a:cubicBezTo>
                  <a:cubicBezTo>
                    <a:pt x="56" y="5"/>
                    <a:pt x="56" y="5"/>
                    <a:pt x="56" y="5"/>
                  </a:cubicBezTo>
                  <a:cubicBezTo>
                    <a:pt x="56" y="5"/>
                    <a:pt x="56" y="5"/>
                    <a:pt x="57" y="5"/>
                  </a:cubicBezTo>
                  <a:cubicBezTo>
                    <a:pt x="57" y="5"/>
                    <a:pt x="57" y="5"/>
                    <a:pt x="57" y="4"/>
                  </a:cubicBezTo>
                  <a:cubicBezTo>
                    <a:pt x="57" y="4"/>
                    <a:pt x="57" y="4"/>
                    <a:pt x="57" y="4"/>
                  </a:cubicBezTo>
                  <a:cubicBezTo>
                    <a:pt x="58" y="4"/>
                    <a:pt x="58" y="4"/>
                    <a:pt x="58" y="4"/>
                  </a:cubicBezTo>
                  <a:cubicBezTo>
                    <a:pt x="58" y="4"/>
                    <a:pt x="58" y="4"/>
                    <a:pt x="58" y="4"/>
                  </a:cubicBezTo>
                  <a:cubicBezTo>
                    <a:pt x="58" y="4"/>
                    <a:pt x="59" y="4"/>
                    <a:pt x="59" y="4"/>
                  </a:cubicBezTo>
                  <a:cubicBezTo>
                    <a:pt x="59" y="4"/>
                    <a:pt x="59" y="4"/>
                    <a:pt x="59" y="4"/>
                  </a:cubicBezTo>
                  <a:cubicBezTo>
                    <a:pt x="59" y="4"/>
                    <a:pt x="59" y="4"/>
                    <a:pt x="59" y="4"/>
                  </a:cubicBezTo>
                  <a:cubicBezTo>
                    <a:pt x="59" y="4"/>
                    <a:pt x="59" y="4"/>
                    <a:pt x="59" y="4"/>
                  </a:cubicBezTo>
                  <a:cubicBezTo>
                    <a:pt x="59" y="4"/>
                    <a:pt x="59" y="4"/>
                    <a:pt x="59" y="4"/>
                  </a:cubicBezTo>
                  <a:cubicBezTo>
                    <a:pt x="59" y="3"/>
                    <a:pt x="59" y="3"/>
                    <a:pt x="59" y="3"/>
                  </a:cubicBezTo>
                  <a:cubicBezTo>
                    <a:pt x="59" y="3"/>
                    <a:pt x="59" y="3"/>
                    <a:pt x="59" y="3"/>
                  </a:cubicBezTo>
                  <a:cubicBezTo>
                    <a:pt x="59" y="3"/>
                    <a:pt x="59" y="3"/>
                    <a:pt x="59" y="3"/>
                  </a:cubicBezTo>
                  <a:cubicBezTo>
                    <a:pt x="59" y="2"/>
                    <a:pt x="59" y="2"/>
                    <a:pt x="59" y="2"/>
                  </a:cubicBezTo>
                  <a:cubicBezTo>
                    <a:pt x="59" y="2"/>
                    <a:pt x="59" y="2"/>
                    <a:pt x="60" y="1"/>
                  </a:cubicBezTo>
                  <a:cubicBezTo>
                    <a:pt x="60" y="1"/>
                    <a:pt x="60" y="1"/>
                    <a:pt x="60" y="1"/>
                  </a:cubicBezTo>
                  <a:cubicBezTo>
                    <a:pt x="60" y="1"/>
                    <a:pt x="60" y="1"/>
                    <a:pt x="60" y="1"/>
                  </a:cubicBezTo>
                  <a:cubicBezTo>
                    <a:pt x="60" y="0"/>
                    <a:pt x="60" y="0"/>
                    <a:pt x="60" y="0"/>
                  </a:cubicBezTo>
                  <a:cubicBezTo>
                    <a:pt x="68" y="1"/>
                    <a:pt x="75" y="3"/>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7"/>
                    <a:pt x="82" y="7"/>
                    <a:pt x="82" y="7"/>
                  </a:cubicBezTo>
                  <a:cubicBezTo>
                    <a:pt x="82" y="7"/>
                    <a:pt x="82" y="7"/>
                    <a:pt x="82" y="7"/>
                  </a:cubicBezTo>
                  <a:cubicBezTo>
                    <a:pt x="82" y="7"/>
                    <a:pt x="82" y="7"/>
                    <a:pt x="82" y="7"/>
                  </a:cubicBezTo>
                  <a:cubicBezTo>
                    <a:pt x="82" y="7"/>
                    <a:pt x="82" y="7"/>
                    <a:pt x="82" y="7"/>
                  </a:cubicBezTo>
                  <a:cubicBezTo>
                    <a:pt x="82" y="7"/>
                    <a:pt x="82" y="7"/>
                    <a:pt x="82" y="7"/>
                  </a:cubicBezTo>
                  <a:cubicBezTo>
                    <a:pt x="82" y="8"/>
                    <a:pt x="82" y="8"/>
                    <a:pt x="82" y="8"/>
                  </a:cubicBezTo>
                  <a:cubicBezTo>
                    <a:pt x="82" y="8"/>
                    <a:pt x="82" y="8"/>
                    <a:pt x="82" y="8"/>
                  </a:cubicBezTo>
                  <a:cubicBezTo>
                    <a:pt x="82" y="8"/>
                    <a:pt x="82" y="9"/>
                    <a:pt x="82" y="9"/>
                  </a:cubicBezTo>
                  <a:cubicBezTo>
                    <a:pt x="82" y="9"/>
                    <a:pt x="82" y="9"/>
                    <a:pt x="82" y="9"/>
                  </a:cubicBezTo>
                  <a:cubicBezTo>
                    <a:pt x="83" y="9"/>
                    <a:pt x="83" y="10"/>
                    <a:pt x="83" y="10"/>
                  </a:cubicBezTo>
                  <a:cubicBezTo>
                    <a:pt x="83" y="10"/>
                    <a:pt x="83" y="10"/>
                    <a:pt x="83" y="10"/>
                  </a:cubicBezTo>
                  <a:cubicBezTo>
                    <a:pt x="83" y="10"/>
                    <a:pt x="83" y="10"/>
                    <a:pt x="83" y="10"/>
                  </a:cubicBezTo>
                  <a:cubicBezTo>
                    <a:pt x="83" y="10"/>
                    <a:pt x="83" y="10"/>
                    <a:pt x="83" y="10"/>
                  </a:cubicBezTo>
                  <a:cubicBezTo>
                    <a:pt x="83" y="10"/>
                    <a:pt x="83" y="10"/>
                    <a:pt x="83" y="10"/>
                  </a:cubicBezTo>
                  <a:cubicBezTo>
                    <a:pt x="83" y="11"/>
                    <a:pt x="83" y="11"/>
                    <a:pt x="83" y="11"/>
                  </a:cubicBezTo>
                  <a:cubicBezTo>
                    <a:pt x="83" y="10"/>
                    <a:pt x="83" y="10"/>
                    <a:pt x="83" y="10"/>
                  </a:cubicBezTo>
                  <a:cubicBezTo>
                    <a:pt x="81" y="10"/>
                    <a:pt x="81" y="10"/>
                    <a:pt x="81" y="10"/>
                  </a:cubicBezTo>
                  <a:cubicBezTo>
                    <a:pt x="81" y="10"/>
                    <a:pt x="81" y="10"/>
                    <a:pt x="81" y="10"/>
                  </a:cubicBezTo>
                  <a:cubicBezTo>
                    <a:pt x="81" y="10"/>
                    <a:pt x="81" y="10"/>
                    <a:pt x="81" y="10"/>
                  </a:cubicBezTo>
                  <a:cubicBezTo>
                    <a:pt x="81" y="10"/>
                    <a:pt x="81" y="11"/>
                    <a:pt x="81" y="11"/>
                  </a:cubicBezTo>
                  <a:cubicBezTo>
                    <a:pt x="81" y="11"/>
                    <a:pt x="81" y="11"/>
                    <a:pt x="81" y="11"/>
                  </a:cubicBezTo>
                  <a:cubicBezTo>
                    <a:pt x="81" y="11"/>
                    <a:pt x="81" y="11"/>
                    <a:pt x="81" y="11"/>
                  </a:cubicBezTo>
                  <a:cubicBezTo>
                    <a:pt x="80" y="11"/>
                    <a:pt x="80" y="11"/>
                    <a:pt x="80" y="11"/>
                  </a:cubicBezTo>
                  <a:cubicBezTo>
                    <a:pt x="80" y="11"/>
                    <a:pt x="80" y="11"/>
                    <a:pt x="80" y="11"/>
                  </a:cubicBezTo>
                  <a:cubicBezTo>
                    <a:pt x="80" y="11"/>
                    <a:pt x="80" y="11"/>
                    <a:pt x="80" y="11"/>
                  </a:cubicBezTo>
                  <a:cubicBezTo>
                    <a:pt x="79" y="11"/>
                    <a:pt x="79" y="11"/>
                    <a:pt x="79" y="11"/>
                  </a:cubicBezTo>
                  <a:cubicBezTo>
                    <a:pt x="79" y="11"/>
                    <a:pt x="79" y="11"/>
                    <a:pt x="79" y="11"/>
                  </a:cubicBezTo>
                  <a:cubicBezTo>
                    <a:pt x="79" y="11"/>
                    <a:pt x="79" y="11"/>
                    <a:pt x="79" y="11"/>
                  </a:cubicBezTo>
                  <a:cubicBezTo>
                    <a:pt x="79" y="11"/>
                    <a:pt x="79" y="11"/>
                    <a:pt x="79" y="11"/>
                  </a:cubicBezTo>
                  <a:cubicBezTo>
                    <a:pt x="78" y="11"/>
                    <a:pt x="78" y="11"/>
                    <a:pt x="78" y="12"/>
                  </a:cubicBezTo>
                  <a:cubicBezTo>
                    <a:pt x="77" y="12"/>
                    <a:pt x="77" y="12"/>
                    <a:pt x="77" y="13"/>
                  </a:cubicBezTo>
                  <a:cubicBezTo>
                    <a:pt x="77" y="13"/>
                    <a:pt x="77" y="13"/>
                    <a:pt x="77" y="13"/>
                  </a:cubicBezTo>
                  <a:cubicBezTo>
                    <a:pt x="77" y="13"/>
                    <a:pt x="77" y="13"/>
                    <a:pt x="77" y="13"/>
                  </a:cubicBezTo>
                  <a:cubicBezTo>
                    <a:pt x="77" y="13"/>
                    <a:pt x="76" y="13"/>
                    <a:pt x="76" y="14"/>
                  </a:cubicBezTo>
                  <a:cubicBezTo>
                    <a:pt x="76" y="14"/>
                    <a:pt x="76" y="14"/>
                    <a:pt x="76" y="14"/>
                  </a:cubicBezTo>
                  <a:cubicBezTo>
                    <a:pt x="76" y="14"/>
                    <a:pt x="76" y="14"/>
                    <a:pt x="76" y="14"/>
                  </a:cubicBezTo>
                  <a:cubicBezTo>
                    <a:pt x="77" y="15"/>
                    <a:pt x="77" y="16"/>
                    <a:pt x="78" y="16"/>
                  </a:cubicBezTo>
                  <a:cubicBezTo>
                    <a:pt x="78" y="16"/>
                    <a:pt x="78" y="17"/>
                    <a:pt x="79" y="17"/>
                  </a:cubicBezTo>
                  <a:cubicBezTo>
                    <a:pt x="79" y="18"/>
                    <a:pt x="80" y="19"/>
                    <a:pt x="80" y="20"/>
                  </a:cubicBezTo>
                  <a:cubicBezTo>
                    <a:pt x="80" y="20"/>
                    <a:pt x="80" y="20"/>
                    <a:pt x="80" y="20"/>
                  </a:cubicBezTo>
                  <a:cubicBezTo>
                    <a:pt x="81" y="20"/>
                    <a:pt x="81" y="20"/>
                    <a:pt x="81" y="20"/>
                  </a:cubicBezTo>
                  <a:cubicBezTo>
                    <a:pt x="81" y="20"/>
                    <a:pt x="81" y="20"/>
                    <a:pt x="81" y="19"/>
                  </a:cubicBezTo>
                  <a:cubicBezTo>
                    <a:pt x="81" y="19"/>
                    <a:pt x="81" y="19"/>
                    <a:pt x="81" y="19"/>
                  </a:cubicBezTo>
                  <a:cubicBezTo>
                    <a:pt x="81" y="19"/>
                    <a:pt x="81" y="19"/>
                    <a:pt x="81" y="19"/>
                  </a:cubicBezTo>
                  <a:cubicBezTo>
                    <a:pt x="81" y="19"/>
                    <a:pt x="81" y="19"/>
                    <a:pt x="81" y="19"/>
                  </a:cubicBezTo>
                  <a:cubicBezTo>
                    <a:pt x="83" y="19"/>
                    <a:pt x="83" y="19"/>
                    <a:pt x="83" y="19"/>
                  </a:cubicBezTo>
                  <a:cubicBezTo>
                    <a:pt x="83" y="19"/>
                    <a:pt x="83" y="19"/>
                    <a:pt x="83" y="19"/>
                  </a:cubicBezTo>
                  <a:cubicBezTo>
                    <a:pt x="83" y="19"/>
                    <a:pt x="83" y="19"/>
                    <a:pt x="83" y="19"/>
                  </a:cubicBezTo>
                  <a:cubicBezTo>
                    <a:pt x="83" y="19"/>
                    <a:pt x="83" y="19"/>
                    <a:pt x="83" y="18"/>
                  </a:cubicBezTo>
                  <a:cubicBezTo>
                    <a:pt x="83" y="18"/>
                    <a:pt x="84" y="18"/>
                    <a:pt x="84" y="18"/>
                  </a:cubicBezTo>
                  <a:cubicBezTo>
                    <a:pt x="84" y="18"/>
                    <a:pt x="84" y="18"/>
                    <a:pt x="84" y="18"/>
                  </a:cubicBezTo>
                  <a:cubicBezTo>
                    <a:pt x="84" y="18"/>
                    <a:pt x="84" y="18"/>
                    <a:pt x="84" y="19"/>
                  </a:cubicBezTo>
                  <a:cubicBezTo>
                    <a:pt x="84" y="19"/>
                    <a:pt x="84" y="19"/>
                    <a:pt x="84" y="19"/>
                  </a:cubicBezTo>
                  <a:cubicBezTo>
                    <a:pt x="84" y="19"/>
                    <a:pt x="85" y="19"/>
                    <a:pt x="85" y="19"/>
                  </a:cubicBezTo>
                  <a:cubicBezTo>
                    <a:pt x="85" y="19"/>
                    <a:pt x="85" y="19"/>
                    <a:pt x="85" y="19"/>
                  </a:cubicBezTo>
                  <a:cubicBezTo>
                    <a:pt x="85" y="19"/>
                    <a:pt x="85" y="19"/>
                    <a:pt x="85" y="19"/>
                  </a:cubicBezTo>
                  <a:cubicBezTo>
                    <a:pt x="85" y="19"/>
                    <a:pt x="85" y="19"/>
                    <a:pt x="85" y="19"/>
                  </a:cubicBezTo>
                  <a:cubicBezTo>
                    <a:pt x="85" y="19"/>
                    <a:pt x="86" y="19"/>
                    <a:pt x="86" y="19"/>
                  </a:cubicBezTo>
                  <a:cubicBezTo>
                    <a:pt x="86" y="19"/>
                    <a:pt x="86" y="19"/>
                    <a:pt x="86" y="20"/>
                  </a:cubicBezTo>
                  <a:cubicBezTo>
                    <a:pt x="86" y="20"/>
                    <a:pt x="86" y="20"/>
                    <a:pt x="86" y="20"/>
                  </a:cubicBezTo>
                  <a:cubicBezTo>
                    <a:pt x="86" y="20"/>
                    <a:pt x="86" y="20"/>
                    <a:pt x="86" y="20"/>
                  </a:cubicBezTo>
                  <a:cubicBezTo>
                    <a:pt x="87" y="20"/>
                    <a:pt x="87" y="20"/>
                    <a:pt x="87" y="20"/>
                  </a:cubicBezTo>
                  <a:cubicBezTo>
                    <a:pt x="87" y="20"/>
                    <a:pt x="87" y="20"/>
                    <a:pt x="87" y="20"/>
                  </a:cubicBezTo>
                  <a:cubicBezTo>
                    <a:pt x="87" y="20"/>
                    <a:pt x="87" y="20"/>
                    <a:pt x="87" y="20"/>
                  </a:cubicBezTo>
                  <a:cubicBezTo>
                    <a:pt x="87" y="20"/>
                    <a:pt x="87" y="20"/>
                    <a:pt x="87" y="20"/>
                  </a:cubicBezTo>
                  <a:cubicBezTo>
                    <a:pt x="88" y="20"/>
                    <a:pt x="88" y="20"/>
                    <a:pt x="88" y="21"/>
                  </a:cubicBezTo>
                  <a:cubicBezTo>
                    <a:pt x="88" y="21"/>
                    <a:pt x="88" y="21"/>
                    <a:pt x="88" y="21"/>
                  </a:cubicBezTo>
                  <a:cubicBezTo>
                    <a:pt x="88" y="23"/>
                    <a:pt x="88" y="23"/>
                    <a:pt x="88" y="23"/>
                  </a:cubicBezTo>
                  <a:cubicBezTo>
                    <a:pt x="89" y="23"/>
                    <a:pt x="89" y="23"/>
                    <a:pt x="89" y="23"/>
                  </a:cubicBezTo>
                  <a:cubicBezTo>
                    <a:pt x="89" y="23"/>
                    <a:pt x="89" y="23"/>
                    <a:pt x="89" y="23"/>
                  </a:cubicBezTo>
                  <a:cubicBezTo>
                    <a:pt x="89" y="23"/>
                    <a:pt x="89" y="23"/>
                    <a:pt x="89" y="23"/>
                  </a:cubicBezTo>
                  <a:cubicBezTo>
                    <a:pt x="89" y="23"/>
                    <a:pt x="89" y="23"/>
                    <a:pt x="89" y="23"/>
                  </a:cubicBezTo>
                  <a:cubicBezTo>
                    <a:pt x="89" y="24"/>
                    <a:pt x="89" y="24"/>
                    <a:pt x="89" y="24"/>
                  </a:cubicBezTo>
                  <a:cubicBezTo>
                    <a:pt x="90" y="24"/>
                    <a:pt x="90" y="24"/>
                    <a:pt x="90" y="24"/>
                  </a:cubicBezTo>
                  <a:cubicBezTo>
                    <a:pt x="90" y="23"/>
                    <a:pt x="90" y="23"/>
                    <a:pt x="90" y="23"/>
                  </a:cubicBezTo>
                  <a:cubicBezTo>
                    <a:pt x="90" y="23"/>
                    <a:pt x="90" y="23"/>
                    <a:pt x="90" y="23"/>
                  </a:cubicBezTo>
                  <a:cubicBezTo>
                    <a:pt x="90" y="23"/>
                    <a:pt x="90" y="23"/>
                    <a:pt x="90" y="23"/>
                  </a:cubicBezTo>
                  <a:cubicBezTo>
                    <a:pt x="90" y="23"/>
                    <a:pt x="91" y="22"/>
                    <a:pt x="91" y="22"/>
                  </a:cubicBezTo>
                  <a:cubicBezTo>
                    <a:pt x="91" y="22"/>
                    <a:pt x="91" y="22"/>
                    <a:pt x="91" y="22"/>
                  </a:cubicBezTo>
                  <a:cubicBezTo>
                    <a:pt x="91" y="20"/>
                    <a:pt x="91" y="20"/>
                    <a:pt x="91" y="20"/>
                  </a:cubicBezTo>
                  <a:cubicBezTo>
                    <a:pt x="91" y="20"/>
                    <a:pt x="90" y="20"/>
                    <a:pt x="90" y="20"/>
                  </a:cubicBezTo>
                  <a:cubicBezTo>
                    <a:pt x="90" y="20"/>
                    <a:pt x="90" y="20"/>
                    <a:pt x="90" y="20"/>
                  </a:cubicBezTo>
                  <a:cubicBezTo>
                    <a:pt x="90" y="19"/>
                    <a:pt x="90" y="19"/>
                    <a:pt x="89" y="19"/>
                  </a:cubicBezTo>
                  <a:cubicBezTo>
                    <a:pt x="89" y="19"/>
                    <a:pt x="89" y="19"/>
                    <a:pt x="89" y="19"/>
                  </a:cubicBezTo>
                  <a:cubicBezTo>
                    <a:pt x="89"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1" y="19"/>
                  </a:cubicBezTo>
                  <a:cubicBezTo>
                    <a:pt x="91" y="19"/>
                    <a:pt x="91" y="19"/>
                    <a:pt x="91" y="19"/>
                  </a:cubicBezTo>
                  <a:cubicBezTo>
                    <a:pt x="91" y="19"/>
                    <a:pt x="91" y="19"/>
                    <a:pt x="91" y="19"/>
                  </a:cubicBezTo>
                  <a:cubicBezTo>
                    <a:pt x="91" y="19"/>
                    <a:pt x="91" y="19"/>
                    <a:pt x="91" y="19"/>
                  </a:cubicBezTo>
                  <a:cubicBezTo>
                    <a:pt x="91" y="20"/>
                    <a:pt x="91" y="20"/>
                    <a:pt x="91" y="20"/>
                  </a:cubicBezTo>
                  <a:cubicBezTo>
                    <a:pt x="91" y="20"/>
                    <a:pt x="91" y="20"/>
                    <a:pt x="91" y="20"/>
                  </a:cubicBezTo>
                  <a:cubicBezTo>
                    <a:pt x="91" y="21"/>
                    <a:pt x="92" y="21"/>
                    <a:pt x="92" y="21"/>
                  </a:cubicBezTo>
                  <a:cubicBezTo>
                    <a:pt x="92" y="21"/>
                    <a:pt x="92" y="21"/>
                    <a:pt x="92" y="21"/>
                  </a:cubicBezTo>
                  <a:cubicBezTo>
                    <a:pt x="92" y="21"/>
                    <a:pt x="92" y="21"/>
                    <a:pt x="92" y="21"/>
                  </a:cubicBezTo>
                  <a:cubicBezTo>
                    <a:pt x="92" y="21"/>
                    <a:pt x="92" y="21"/>
                    <a:pt x="92" y="21"/>
                  </a:cubicBezTo>
                  <a:cubicBezTo>
                    <a:pt x="92" y="21"/>
                    <a:pt x="92" y="21"/>
                    <a:pt x="92" y="21"/>
                  </a:cubicBezTo>
                  <a:cubicBezTo>
                    <a:pt x="92" y="21"/>
                    <a:pt x="92" y="22"/>
                    <a:pt x="93" y="22"/>
                  </a:cubicBezTo>
                  <a:cubicBezTo>
                    <a:pt x="93" y="22"/>
                    <a:pt x="93" y="22"/>
                    <a:pt x="93" y="22"/>
                  </a:cubicBezTo>
                  <a:cubicBezTo>
                    <a:pt x="93" y="22"/>
                    <a:pt x="93" y="22"/>
                    <a:pt x="93" y="22"/>
                  </a:cubicBezTo>
                  <a:cubicBezTo>
                    <a:pt x="93" y="22"/>
                    <a:pt x="93" y="22"/>
                    <a:pt x="93" y="22"/>
                  </a:cubicBezTo>
                  <a:cubicBezTo>
                    <a:pt x="93" y="22"/>
                    <a:pt x="94" y="22"/>
                    <a:pt x="94" y="22"/>
                  </a:cubicBezTo>
                  <a:cubicBezTo>
                    <a:pt x="94" y="21"/>
                    <a:pt x="94" y="21"/>
                    <a:pt x="94" y="21"/>
                  </a:cubicBezTo>
                  <a:cubicBezTo>
                    <a:pt x="94" y="21"/>
                    <a:pt x="94" y="21"/>
                    <a:pt x="94" y="21"/>
                  </a:cubicBezTo>
                  <a:cubicBezTo>
                    <a:pt x="94" y="21"/>
                    <a:pt x="94" y="20"/>
                    <a:pt x="94" y="20"/>
                  </a:cubicBezTo>
                  <a:cubicBezTo>
                    <a:pt x="94" y="19"/>
                    <a:pt x="94" y="18"/>
                    <a:pt x="93" y="18"/>
                  </a:cubicBezTo>
                  <a:cubicBezTo>
                    <a:pt x="93" y="17"/>
                    <a:pt x="93" y="17"/>
                    <a:pt x="93" y="17"/>
                  </a:cubicBezTo>
                  <a:cubicBezTo>
                    <a:pt x="93" y="17"/>
                    <a:pt x="93" y="17"/>
                    <a:pt x="93" y="17"/>
                  </a:cubicBezTo>
                  <a:cubicBezTo>
                    <a:pt x="93" y="17"/>
                    <a:pt x="93" y="17"/>
                    <a:pt x="93" y="17"/>
                  </a:cubicBezTo>
                  <a:cubicBezTo>
                    <a:pt x="93" y="17"/>
                    <a:pt x="93" y="17"/>
                    <a:pt x="93" y="16"/>
                  </a:cubicBezTo>
                  <a:cubicBezTo>
                    <a:pt x="93" y="16"/>
                    <a:pt x="93" y="16"/>
                    <a:pt x="93" y="16"/>
                  </a:cubicBezTo>
                  <a:cubicBezTo>
                    <a:pt x="93" y="16"/>
                    <a:pt x="93" y="16"/>
                    <a:pt x="93" y="16"/>
                  </a:cubicBezTo>
                  <a:cubicBezTo>
                    <a:pt x="94" y="16"/>
                    <a:pt x="94" y="16"/>
                    <a:pt x="94" y="17"/>
                  </a:cubicBezTo>
                  <a:cubicBezTo>
                    <a:pt x="95" y="17"/>
                    <a:pt x="95" y="17"/>
                    <a:pt x="95" y="17"/>
                  </a:cubicBezTo>
                  <a:cubicBezTo>
                    <a:pt x="95" y="17"/>
                    <a:pt x="95" y="17"/>
                    <a:pt x="95" y="17"/>
                  </a:cubicBezTo>
                  <a:cubicBezTo>
                    <a:pt x="95" y="17"/>
                    <a:pt x="95" y="17"/>
                    <a:pt x="96" y="17"/>
                  </a:cubicBezTo>
                  <a:cubicBezTo>
                    <a:pt x="96" y="17"/>
                    <a:pt x="96" y="17"/>
                    <a:pt x="96" y="17"/>
                  </a:cubicBezTo>
                  <a:cubicBezTo>
                    <a:pt x="96" y="17"/>
                    <a:pt x="96" y="18"/>
                    <a:pt x="96" y="18"/>
                  </a:cubicBezTo>
                  <a:cubicBezTo>
                    <a:pt x="96" y="18"/>
                    <a:pt x="96" y="18"/>
                    <a:pt x="96" y="18"/>
                  </a:cubicBezTo>
                  <a:cubicBezTo>
                    <a:pt x="97" y="18"/>
                    <a:pt x="97" y="18"/>
                    <a:pt x="97" y="19"/>
                  </a:cubicBezTo>
                  <a:cubicBezTo>
                    <a:pt x="97" y="19"/>
                    <a:pt x="97" y="19"/>
                    <a:pt x="97" y="19"/>
                  </a:cubicBezTo>
                  <a:cubicBezTo>
                    <a:pt x="97" y="19"/>
                    <a:pt x="97" y="19"/>
                    <a:pt x="97" y="19"/>
                  </a:cubicBezTo>
                  <a:cubicBezTo>
                    <a:pt x="96" y="19"/>
                    <a:pt x="96" y="19"/>
                    <a:pt x="96" y="19"/>
                  </a:cubicBezTo>
                  <a:cubicBezTo>
                    <a:pt x="96" y="19"/>
                    <a:pt x="96" y="19"/>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1"/>
                    <a:pt x="95" y="21"/>
                    <a:pt x="96" y="21"/>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3"/>
                    <a:pt x="97" y="23"/>
                  </a:cubicBezTo>
                  <a:cubicBezTo>
                    <a:pt x="97" y="23"/>
                    <a:pt x="97" y="23"/>
                    <a:pt x="97" y="23"/>
                  </a:cubicBezTo>
                  <a:cubicBezTo>
                    <a:pt x="97" y="23"/>
                    <a:pt x="97" y="23"/>
                    <a:pt x="97" y="23"/>
                  </a:cubicBezTo>
                  <a:cubicBezTo>
                    <a:pt x="97" y="23"/>
                    <a:pt x="97" y="23"/>
                    <a:pt x="97" y="23"/>
                  </a:cubicBezTo>
                  <a:cubicBezTo>
                    <a:pt x="97" y="23"/>
                    <a:pt x="97" y="23"/>
                    <a:pt x="97" y="23"/>
                  </a:cubicBezTo>
                  <a:cubicBezTo>
                    <a:pt x="98" y="24"/>
                    <a:pt x="98" y="24"/>
                    <a:pt x="98" y="24"/>
                  </a:cubicBezTo>
                  <a:cubicBezTo>
                    <a:pt x="98" y="24"/>
                    <a:pt x="98" y="24"/>
                    <a:pt x="98" y="24"/>
                  </a:cubicBezTo>
                  <a:cubicBezTo>
                    <a:pt x="98" y="24"/>
                    <a:pt x="99" y="24"/>
                    <a:pt x="99" y="24"/>
                  </a:cubicBezTo>
                  <a:cubicBezTo>
                    <a:pt x="99" y="24"/>
                    <a:pt x="99" y="24"/>
                    <a:pt x="99" y="24"/>
                  </a:cubicBezTo>
                  <a:cubicBezTo>
                    <a:pt x="99" y="24"/>
                    <a:pt x="99" y="24"/>
                    <a:pt x="99" y="24"/>
                  </a:cubicBezTo>
                  <a:cubicBezTo>
                    <a:pt x="99" y="24"/>
                    <a:pt x="99" y="24"/>
                    <a:pt x="99" y="24"/>
                  </a:cubicBezTo>
                  <a:cubicBezTo>
                    <a:pt x="99" y="24"/>
                    <a:pt x="99" y="23"/>
                    <a:pt x="100" y="23"/>
                  </a:cubicBezTo>
                  <a:cubicBezTo>
                    <a:pt x="100" y="23"/>
                    <a:pt x="100" y="23"/>
                    <a:pt x="100" y="23"/>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5"/>
                    <a:pt x="100" y="25"/>
                    <a:pt x="100" y="25"/>
                  </a:cubicBezTo>
                  <a:cubicBezTo>
                    <a:pt x="100" y="25"/>
                    <a:pt x="100" y="25"/>
                    <a:pt x="100" y="25"/>
                  </a:cubicBezTo>
                  <a:cubicBezTo>
                    <a:pt x="100" y="25"/>
                    <a:pt x="100" y="26"/>
                    <a:pt x="101" y="26"/>
                  </a:cubicBezTo>
                  <a:cubicBezTo>
                    <a:pt x="101" y="26"/>
                    <a:pt x="101" y="26"/>
                    <a:pt x="101" y="26"/>
                  </a:cubicBezTo>
                  <a:cubicBezTo>
                    <a:pt x="101" y="26"/>
                    <a:pt x="101" y="26"/>
                    <a:pt x="101" y="26"/>
                  </a:cubicBezTo>
                  <a:cubicBezTo>
                    <a:pt x="101" y="26"/>
                    <a:pt x="101" y="26"/>
                    <a:pt x="101" y="26"/>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8"/>
                    <a:pt x="101" y="28"/>
                  </a:cubicBezTo>
                  <a:cubicBezTo>
                    <a:pt x="101" y="28"/>
                    <a:pt x="101" y="27"/>
                    <a:pt x="101"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28"/>
                    <a:pt x="99" y="28"/>
                    <a:pt x="99" y="28"/>
                  </a:cubicBezTo>
                  <a:cubicBezTo>
                    <a:pt x="99" y="27"/>
                    <a:pt x="99" y="27"/>
                    <a:pt x="99" y="27"/>
                  </a:cubicBezTo>
                  <a:cubicBezTo>
                    <a:pt x="99" y="27"/>
                    <a:pt x="99"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7" y="27"/>
                    <a:pt x="97" y="27"/>
                    <a:pt x="97" y="27"/>
                  </a:cubicBezTo>
                  <a:cubicBezTo>
                    <a:pt x="97" y="27"/>
                    <a:pt x="97" y="27"/>
                    <a:pt x="97" y="26"/>
                  </a:cubicBezTo>
                  <a:cubicBezTo>
                    <a:pt x="96" y="26"/>
                    <a:pt x="96" y="26"/>
                    <a:pt x="96" y="26"/>
                  </a:cubicBezTo>
                  <a:cubicBezTo>
                    <a:pt x="96" y="27"/>
                    <a:pt x="96" y="27"/>
                    <a:pt x="96" y="27"/>
                  </a:cubicBezTo>
                  <a:cubicBezTo>
                    <a:pt x="96" y="27"/>
                    <a:pt x="96" y="28"/>
                    <a:pt x="96" y="28"/>
                  </a:cubicBezTo>
                  <a:cubicBezTo>
                    <a:pt x="96" y="28"/>
                    <a:pt x="96" y="28"/>
                    <a:pt x="96" y="28"/>
                  </a:cubicBezTo>
                  <a:cubicBezTo>
                    <a:pt x="96" y="28"/>
                    <a:pt x="96" y="28"/>
                    <a:pt x="95" y="28"/>
                  </a:cubicBezTo>
                  <a:cubicBezTo>
                    <a:pt x="95" y="28"/>
                    <a:pt x="95" y="28"/>
                    <a:pt x="95" y="28"/>
                  </a:cubicBezTo>
                  <a:cubicBezTo>
                    <a:pt x="95" y="28"/>
                    <a:pt x="95" y="28"/>
                    <a:pt x="95" y="28"/>
                  </a:cubicBezTo>
                  <a:cubicBezTo>
                    <a:pt x="95" y="28"/>
                    <a:pt x="95" y="28"/>
                    <a:pt x="95" y="28"/>
                  </a:cubicBezTo>
                  <a:cubicBezTo>
                    <a:pt x="95" y="27"/>
                    <a:pt x="95" y="27"/>
                    <a:pt x="95"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3" y="27"/>
                    <a:pt x="93" y="27"/>
                    <a:pt x="93" y="27"/>
                  </a:cubicBezTo>
                  <a:cubicBezTo>
                    <a:pt x="93" y="27"/>
                    <a:pt x="93" y="27"/>
                    <a:pt x="93" y="27"/>
                  </a:cubicBezTo>
                  <a:cubicBezTo>
                    <a:pt x="93" y="27"/>
                    <a:pt x="93" y="27"/>
                    <a:pt x="93" y="27"/>
                  </a:cubicBezTo>
                  <a:cubicBezTo>
                    <a:pt x="93" y="27"/>
                    <a:pt x="93" y="27"/>
                    <a:pt x="93" y="27"/>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2" y="26"/>
                  </a:cubicBezTo>
                  <a:cubicBezTo>
                    <a:pt x="92" y="26"/>
                    <a:pt x="92" y="26"/>
                    <a:pt x="92" y="26"/>
                  </a:cubicBezTo>
                  <a:cubicBezTo>
                    <a:pt x="92" y="26"/>
                    <a:pt x="92" y="26"/>
                    <a:pt x="92" y="26"/>
                  </a:cubicBezTo>
                  <a:cubicBezTo>
                    <a:pt x="91" y="26"/>
                    <a:pt x="91" y="26"/>
                    <a:pt x="91" y="26"/>
                  </a:cubicBezTo>
                  <a:cubicBezTo>
                    <a:pt x="91" y="26"/>
                    <a:pt x="91" y="26"/>
                    <a:pt x="91" y="26"/>
                  </a:cubicBezTo>
                  <a:cubicBezTo>
                    <a:pt x="91" y="26"/>
                    <a:pt x="91" y="26"/>
                    <a:pt x="91" y="26"/>
                  </a:cubicBezTo>
                  <a:cubicBezTo>
                    <a:pt x="90" y="26"/>
                    <a:pt x="90" y="26"/>
                    <a:pt x="90" y="26"/>
                  </a:cubicBezTo>
                  <a:cubicBezTo>
                    <a:pt x="90" y="26"/>
                    <a:pt x="90" y="26"/>
                    <a:pt x="90" y="26"/>
                  </a:cubicBezTo>
                  <a:cubicBezTo>
                    <a:pt x="90" y="26"/>
                    <a:pt x="90" y="26"/>
                    <a:pt x="90" y="26"/>
                  </a:cubicBezTo>
                  <a:cubicBezTo>
                    <a:pt x="90" y="26"/>
                    <a:pt x="90" y="26"/>
                    <a:pt x="90" y="25"/>
                  </a:cubicBezTo>
                  <a:cubicBezTo>
                    <a:pt x="90" y="25"/>
                    <a:pt x="90" y="25"/>
                    <a:pt x="90" y="25"/>
                  </a:cubicBezTo>
                  <a:cubicBezTo>
                    <a:pt x="89" y="25"/>
                    <a:pt x="89" y="25"/>
                    <a:pt x="89" y="25"/>
                  </a:cubicBezTo>
                  <a:cubicBezTo>
                    <a:pt x="89" y="25"/>
                    <a:pt x="89" y="25"/>
                    <a:pt x="89" y="25"/>
                  </a:cubicBezTo>
                  <a:cubicBezTo>
                    <a:pt x="89" y="25"/>
                    <a:pt x="89" y="25"/>
                    <a:pt x="89" y="25"/>
                  </a:cubicBezTo>
                  <a:cubicBezTo>
                    <a:pt x="89" y="25"/>
                    <a:pt x="89" y="25"/>
                    <a:pt x="89" y="25"/>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3"/>
                    <a:pt x="89" y="23"/>
                  </a:cubicBezTo>
                  <a:cubicBezTo>
                    <a:pt x="88" y="23"/>
                    <a:pt x="88" y="23"/>
                    <a:pt x="88" y="23"/>
                  </a:cubicBezTo>
                  <a:cubicBezTo>
                    <a:pt x="88" y="23"/>
                    <a:pt x="88" y="23"/>
                    <a:pt x="88" y="23"/>
                  </a:cubicBezTo>
                  <a:cubicBezTo>
                    <a:pt x="88" y="23"/>
                    <a:pt x="88" y="23"/>
                    <a:pt x="88" y="23"/>
                  </a:cubicBezTo>
                  <a:cubicBezTo>
                    <a:pt x="88" y="22"/>
                    <a:pt x="88" y="22"/>
                    <a:pt x="88" y="22"/>
                  </a:cubicBezTo>
                  <a:cubicBezTo>
                    <a:pt x="87" y="22"/>
                    <a:pt x="87" y="22"/>
                    <a:pt x="87" y="22"/>
                  </a:cubicBezTo>
                  <a:cubicBezTo>
                    <a:pt x="87" y="22"/>
                    <a:pt x="86" y="23"/>
                    <a:pt x="86" y="23"/>
                  </a:cubicBezTo>
                  <a:cubicBezTo>
                    <a:pt x="86" y="23"/>
                    <a:pt x="86" y="23"/>
                    <a:pt x="86" y="23"/>
                  </a:cubicBezTo>
                  <a:cubicBezTo>
                    <a:pt x="86" y="23"/>
                    <a:pt x="86" y="23"/>
                    <a:pt x="86" y="23"/>
                  </a:cubicBezTo>
                  <a:cubicBezTo>
                    <a:pt x="85" y="23"/>
                    <a:pt x="85" y="23"/>
                    <a:pt x="85" y="23"/>
                  </a:cubicBezTo>
                  <a:cubicBezTo>
                    <a:pt x="85" y="23"/>
                    <a:pt x="85" y="23"/>
                    <a:pt x="84" y="23"/>
                  </a:cubicBezTo>
                  <a:cubicBezTo>
                    <a:pt x="84" y="23"/>
                    <a:pt x="83" y="23"/>
                    <a:pt x="83" y="23"/>
                  </a:cubicBezTo>
                  <a:cubicBezTo>
                    <a:pt x="83" y="23"/>
                    <a:pt x="83" y="23"/>
                    <a:pt x="83" y="23"/>
                  </a:cubicBezTo>
                  <a:cubicBezTo>
                    <a:pt x="82" y="23"/>
                    <a:pt x="82" y="23"/>
                    <a:pt x="82" y="23"/>
                  </a:cubicBezTo>
                  <a:cubicBezTo>
                    <a:pt x="82" y="23"/>
                    <a:pt x="82" y="23"/>
                    <a:pt x="82" y="23"/>
                  </a:cubicBezTo>
                  <a:cubicBezTo>
                    <a:pt x="82" y="23"/>
                    <a:pt x="82" y="23"/>
                    <a:pt x="82" y="23"/>
                  </a:cubicBezTo>
                  <a:cubicBezTo>
                    <a:pt x="82" y="23"/>
                    <a:pt x="82" y="23"/>
                    <a:pt x="82" y="23"/>
                  </a:cubicBezTo>
                  <a:cubicBezTo>
                    <a:pt x="82" y="23"/>
                    <a:pt x="82" y="23"/>
                    <a:pt x="81" y="23"/>
                  </a:cubicBezTo>
                  <a:cubicBezTo>
                    <a:pt x="81" y="23"/>
                    <a:pt x="81" y="23"/>
                    <a:pt x="81" y="23"/>
                  </a:cubicBezTo>
                  <a:cubicBezTo>
                    <a:pt x="81" y="23"/>
                    <a:pt x="81" y="23"/>
                    <a:pt x="81" y="23"/>
                  </a:cubicBezTo>
                  <a:cubicBezTo>
                    <a:pt x="81" y="23"/>
                    <a:pt x="81" y="23"/>
                    <a:pt x="81" y="23"/>
                  </a:cubicBezTo>
                  <a:cubicBezTo>
                    <a:pt x="81" y="24"/>
                    <a:pt x="81" y="24"/>
                    <a:pt x="81" y="24"/>
                  </a:cubicBezTo>
                  <a:cubicBezTo>
                    <a:pt x="81" y="24"/>
                    <a:pt x="81" y="24"/>
                    <a:pt x="81" y="24"/>
                  </a:cubicBezTo>
                  <a:cubicBezTo>
                    <a:pt x="81" y="24"/>
                    <a:pt x="81" y="24"/>
                    <a:pt x="80" y="24"/>
                  </a:cubicBezTo>
                  <a:cubicBezTo>
                    <a:pt x="80" y="24"/>
                    <a:pt x="80" y="24"/>
                    <a:pt x="80" y="24"/>
                  </a:cubicBezTo>
                  <a:cubicBezTo>
                    <a:pt x="79" y="24"/>
                    <a:pt x="79" y="24"/>
                    <a:pt x="79" y="24"/>
                  </a:cubicBezTo>
                  <a:cubicBezTo>
                    <a:pt x="79" y="24"/>
                    <a:pt x="79" y="24"/>
                    <a:pt x="79" y="24"/>
                  </a:cubicBezTo>
                  <a:cubicBezTo>
                    <a:pt x="79" y="24"/>
                    <a:pt x="79" y="24"/>
                    <a:pt x="78" y="24"/>
                  </a:cubicBezTo>
                  <a:cubicBezTo>
                    <a:pt x="78" y="24"/>
                    <a:pt x="78" y="24"/>
                    <a:pt x="78" y="24"/>
                  </a:cubicBezTo>
                  <a:cubicBezTo>
                    <a:pt x="78" y="24"/>
                    <a:pt x="78" y="24"/>
                    <a:pt x="78" y="24"/>
                  </a:cubicBezTo>
                  <a:cubicBezTo>
                    <a:pt x="78" y="24"/>
                    <a:pt x="78" y="24"/>
                    <a:pt x="78" y="24"/>
                  </a:cubicBezTo>
                  <a:cubicBezTo>
                    <a:pt x="78" y="24"/>
                    <a:pt x="78" y="24"/>
                    <a:pt x="78" y="24"/>
                  </a:cubicBezTo>
                  <a:cubicBezTo>
                    <a:pt x="78" y="24"/>
                    <a:pt x="78" y="24"/>
                    <a:pt x="78" y="25"/>
                  </a:cubicBezTo>
                  <a:cubicBezTo>
                    <a:pt x="78" y="25"/>
                    <a:pt x="78" y="25"/>
                    <a:pt x="77" y="25"/>
                  </a:cubicBezTo>
                  <a:cubicBezTo>
                    <a:pt x="77" y="25"/>
                    <a:pt x="77" y="25"/>
                    <a:pt x="77" y="25"/>
                  </a:cubicBezTo>
                  <a:cubicBezTo>
                    <a:pt x="77" y="25"/>
                    <a:pt x="77" y="25"/>
                    <a:pt x="76" y="25"/>
                  </a:cubicBezTo>
                  <a:cubicBezTo>
                    <a:pt x="76" y="25"/>
                    <a:pt x="76" y="26"/>
                    <a:pt x="76" y="26"/>
                  </a:cubicBezTo>
                  <a:cubicBezTo>
                    <a:pt x="76" y="26"/>
                    <a:pt x="76" y="26"/>
                    <a:pt x="76" y="26"/>
                  </a:cubicBezTo>
                  <a:cubicBezTo>
                    <a:pt x="76" y="26"/>
                    <a:pt x="76" y="26"/>
                    <a:pt x="76" y="26"/>
                  </a:cubicBezTo>
                  <a:cubicBezTo>
                    <a:pt x="76" y="26"/>
                    <a:pt x="76" y="26"/>
                    <a:pt x="76" y="26"/>
                  </a:cubicBezTo>
                  <a:cubicBezTo>
                    <a:pt x="76" y="26"/>
                    <a:pt x="76" y="26"/>
                    <a:pt x="76" y="26"/>
                  </a:cubicBezTo>
                  <a:cubicBezTo>
                    <a:pt x="76" y="26"/>
                    <a:pt x="76" y="26"/>
                    <a:pt x="75" y="26"/>
                  </a:cubicBezTo>
                  <a:cubicBezTo>
                    <a:pt x="75" y="26"/>
                    <a:pt x="75" y="27"/>
                    <a:pt x="75" y="27"/>
                  </a:cubicBezTo>
                  <a:cubicBezTo>
                    <a:pt x="75" y="27"/>
                    <a:pt x="75" y="27"/>
                    <a:pt x="75" y="27"/>
                  </a:cubicBezTo>
                  <a:cubicBezTo>
                    <a:pt x="75" y="28"/>
                    <a:pt x="75" y="28"/>
                    <a:pt x="75" y="28"/>
                  </a:cubicBezTo>
                  <a:cubicBezTo>
                    <a:pt x="74" y="28"/>
                    <a:pt x="74" y="28"/>
                    <a:pt x="74" y="28"/>
                  </a:cubicBezTo>
                  <a:cubicBezTo>
                    <a:pt x="74" y="28"/>
                    <a:pt x="74" y="28"/>
                    <a:pt x="74" y="28"/>
                  </a:cubicBezTo>
                  <a:cubicBezTo>
                    <a:pt x="75" y="29"/>
                    <a:pt x="75" y="29"/>
                    <a:pt x="74" y="30"/>
                  </a:cubicBezTo>
                  <a:cubicBezTo>
                    <a:pt x="74" y="30"/>
                    <a:pt x="74" y="30"/>
                    <a:pt x="74" y="30"/>
                  </a:cubicBezTo>
                  <a:cubicBezTo>
                    <a:pt x="74" y="30"/>
                    <a:pt x="74" y="30"/>
                    <a:pt x="74" y="30"/>
                  </a:cubicBezTo>
                  <a:cubicBezTo>
                    <a:pt x="74" y="30"/>
                    <a:pt x="74" y="30"/>
                    <a:pt x="74" y="30"/>
                  </a:cubicBezTo>
                  <a:cubicBezTo>
                    <a:pt x="74" y="30"/>
                    <a:pt x="73" y="30"/>
                    <a:pt x="73" y="30"/>
                  </a:cubicBezTo>
                  <a:cubicBezTo>
                    <a:pt x="73" y="30"/>
                    <a:pt x="73" y="30"/>
                    <a:pt x="73" y="30"/>
                  </a:cubicBezTo>
                  <a:cubicBezTo>
                    <a:pt x="73" y="30"/>
                    <a:pt x="73" y="30"/>
                    <a:pt x="73" y="30"/>
                  </a:cubicBezTo>
                  <a:cubicBezTo>
                    <a:pt x="73" y="30"/>
                    <a:pt x="73" y="30"/>
                    <a:pt x="72" y="30"/>
                  </a:cubicBezTo>
                  <a:cubicBezTo>
                    <a:pt x="72" y="30"/>
                    <a:pt x="72" y="30"/>
                    <a:pt x="72" y="30"/>
                  </a:cubicBezTo>
                  <a:cubicBezTo>
                    <a:pt x="72" y="30"/>
                    <a:pt x="72" y="30"/>
                    <a:pt x="72" y="30"/>
                  </a:cubicBezTo>
                  <a:cubicBezTo>
                    <a:pt x="72" y="30"/>
                    <a:pt x="72" y="30"/>
                    <a:pt x="72" y="30"/>
                  </a:cubicBezTo>
                  <a:cubicBezTo>
                    <a:pt x="72" y="30"/>
                    <a:pt x="72" y="30"/>
                    <a:pt x="72" y="31"/>
                  </a:cubicBezTo>
                  <a:cubicBezTo>
                    <a:pt x="71" y="31"/>
                    <a:pt x="71" y="31"/>
                    <a:pt x="71" y="32"/>
                  </a:cubicBezTo>
                  <a:cubicBezTo>
                    <a:pt x="71" y="32"/>
                    <a:pt x="71" y="32"/>
                    <a:pt x="71" y="32"/>
                  </a:cubicBezTo>
                  <a:cubicBezTo>
                    <a:pt x="71" y="32"/>
                    <a:pt x="71" y="33"/>
                    <a:pt x="71" y="33"/>
                  </a:cubicBezTo>
                  <a:cubicBezTo>
                    <a:pt x="71" y="33"/>
                    <a:pt x="71" y="33"/>
                    <a:pt x="71" y="33"/>
                  </a:cubicBezTo>
                  <a:cubicBezTo>
                    <a:pt x="71" y="33"/>
                    <a:pt x="71" y="33"/>
                    <a:pt x="71" y="33"/>
                  </a:cubicBezTo>
                  <a:cubicBezTo>
                    <a:pt x="71" y="34"/>
                    <a:pt x="71" y="34"/>
                    <a:pt x="71" y="34"/>
                  </a:cubicBezTo>
                  <a:cubicBezTo>
                    <a:pt x="71" y="34"/>
                    <a:pt x="71" y="34"/>
                    <a:pt x="70" y="35"/>
                  </a:cubicBezTo>
                  <a:cubicBezTo>
                    <a:pt x="70" y="35"/>
                    <a:pt x="70" y="35"/>
                    <a:pt x="70" y="35"/>
                  </a:cubicBezTo>
                  <a:cubicBezTo>
                    <a:pt x="70" y="35"/>
                    <a:pt x="70" y="35"/>
                    <a:pt x="70" y="35"/>
                  </a:cubicBezTo>
                  <a:cubicBezTo>
                    <a:pt x="70" y="35"/>
                    <a:pt x="70" y="35"/>
                    <a:pt x="70" y="35"/>
                  </a:cubicBezTo>
                  <a:cubicBezTo>
                    <a:pt x="70" y="35"/>
                    <a:pt x="70" y="35"/>
                    <a:pt x="70" y="36"/>
                  </a:cubicBezTo>
                  <a:cubicBezTo>
                    <a:pt x="70" y="36"/>
                    <a:pt x="70" y="36"/>
                    <a:pt x="69" y="36"/>
                  </a:cubicBezTo>
                  <a:cubicBezTo>
                    <a:pt x="69" y="36"/>
                    <a:pt x="69" y="36"/>
                    <a:pt x="69" y="36"/>
                  </a:cubicBezTo>
                  <a:cubicBezTo>
                    <a:pt x="69" y="36"/>
                    <a:pt x="69" y="36"/>
                    <a:pt x="69" y="36"/>
                  </a:cubicBezTo>
                  <a:cubicBezTo>
                    <a:pt x="69" y="38"/>
                    <a:pt x="69" y="38"/>
                    <a:pt x="69" y="38"/>
                  </a:cubicBezTo>
                  <a:cubicBezTo>
                    <a:pt x="69" y="38"/>
                    <a:pt x="69" y="38"/>
                    <a:pt x="69" y="38"/>
                  </a:cubicBezTo>
                  <a:cubicBezTo>
                    <a:pt x="69" y="38"/>
                    <a:pt x="69" y="38"/>
                    <a:pt x="69" y="38"/>
                  </a:cubicBezTo>
                  <a:cubicBezTo>
                    <a:pt x="69" y="39"/>
                    <a:pt x="69" y="39"/>
                    <a:pt x="69" y="39"/>
                  </a:cubicBezTo>
                  <a:cubicBezTo>
                    <a:pt x="69" y="39"/>
                    <a:pt x="69" y="39"/>
                    <a:pt x="70" y="39"/>
                  </a:cubicBezTo>
                  <a:cubicBezTo>
                    <a:pt x="70" y="39"/>
                    <a:pt x="70" y="39"/>
                    <a:pt x="70" y="39"/>
                  </a:cubicBezTo>
                  <a:cubicBezTo>
                    <a:pt x="70" y="39"/>
                    <a:pt x="70" y="39"/>
                    <a:pt x="70" y="39"/>
                  </a:cubicBezTo>
                  <a:cubicBezTo>
                    <a:pt x="70" y="39"/>
                    <a:pt x="70" y="39"/>
                    <a:pt x="70" y="39"/>
                  </a:cubicBezTo>
                  <a:cubicBezTo>
                    <a:pt x="70" y="39"/>
                    <a:pt x="70" y="39"/>
                    <a:pt x="70" y="40"/>
                  </a:cubicBezTo>
                  <a:cubicBezTo>
                    <a:pt x="70" y="40"/>
                    <a:pt x="70" y="40"/>
                    <a:pt x="70" y="40"/>
                  </a:cubicBezTo>
                  <a:cubicBezTo>
                    <a:pt x="70" y="40"/>
                    <a:pt x="70" y="40"/>
                    <a:pt x="70" y="40"/>
                  </a:cubicBezTo>
                  <a:cubicBezTo>
                    <a:pt x="70" y="40"/>
                    <a:pt x="70" y="40"/>
                    <a:pt x="70" y="41"/>
                  </a:cubicBezTo>
                  <a:cubicBezTo>
                    <a:pt x="70" y="41"/>
                    <a:pt x="70" y="41"/>
                    <a:pt x="70" y="41"/>
                  </a:cubicBezTo>
                  <a:cubicBezTo>
                    <a:pt x="70" y="41"/>
                    <a:pt x="70" y="42"/>
                    <a:pt x="70" y="42"/>
                  </a:cubicBezTo>
                  <a:cubicBezTo>
                    <a:pt x="70" y="42"/>
                    <a:pt x="70" y="42"/>
                    <a:pt x="70" y="42"/>
                  </a:cubicBezTo>
                  <a:cubicBezTo>
                    <a:pt x="70" y="43"/>
                    <a:pt x="69" y="43"/>
                    <a:pt x="69" y="43"/>
                  </a:cubicBezTo>
                  <a:cubicBezTo>
                    <a:pt x="69" y="44"/>
                    <a:pt x="69" y="44"/>
                    <a:pt x="69"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5"/>
                  </a:cubicBezTo>
                  <a:cubicBezTo>
                    <a:pt x="70" y="45"/>
                    <a:pt x="70" y="45"/>
                    <a:pt x="70" y="45"/>
                  </a:cubicBezTo>
                  <a:cubicBezTo>
                    <a:pt x="70" y="45"/>
                    <a:pt x="70" y="45"/>
                    <a:pt x="71" y="45"/>
                  </a:cubicBezTo>
                  <a:cubicBezTo>
                    <a:pt x="71" y="46"/>
                    <a:pt x="71" y="46"/>
                    <a:pt x="71" y="46"/>
                  </a:cubicBezTo>
                  <a:cubicBezTo>
                    <a:pt x="71" y="46"/>
                    <a:pt x="71" y="46"/>
                    <a:pt x="71" y="46"/>
                  </a:cubicBezTo>
                  <a:cubicBezTo>
                    <a:pt x="71" y="46"/>
                    <a:pt x="71" y="46"/>
                    <a:pt x="71" y="47"/>
                  </a:cubicBezTo>
                  <a:cubicBezTo>
                    <a:pt x="72" y="47"/>
                    <a:pt x="72" y="47"/>
                    <a:pt x="72" y="47"/>
                  </a:cubicBezTo>
                  <a:cubicBezTo>
                    <a:pt x="72" y="47"/>
                    <a:pt x="72" y="47"/>
                    <a:pt x="72" y="47"/>
                  </a:cubicBezTo>
                  <a:cubicBezTo>
                    <a:pt x="73" y="48"/>
                    <a:pt x="73" y="48"/>
                    <a:pt x="73" y="49"/>
                  </a:cubicBezTo>
                  <a:cubicBezTo>
                    <a:pt x="73" y="49"/>
                    <a:pt x="73" y="49"/>
                    <a:pt x="73" y="49"/>
                  </a:cubicBezTo>
                  <a:cubicBezTo>
                    <a:pt x="73" y="49"/>
                    <a:pt x="73" y="50"/>
                    <a:pt x="73" y="50"/>
                  </a:cubicBezTo>
                  <a:cubicBezTo>
                    <a:pt x="74" y="50"/>
                    <a:pt x="74" y="50"/>
                    <a:pt x="74" y="50"/>
                  </a:cubicBezTo>
                  <a:cubicBezTo>
                    <a:pt x="74" y="50"/>
                    <a:pt x="74" y="50"/>
                    <a:pt x="74" y="50"/>
                  </a:cubicBezTo>
                  <a:cubicBezTo>
                    <a:pt x="74" y="50"/>
                    <a:pt x="74" y="50"/>
                    <a:pt x="74" y="50"/>
                  </a:cubicBezTo>
                  <a:cubicBezTo>
                    <a:pt x="74" y="51"/>
                    <a:pt x="74" y="51"/>
                    <a:pt x="74" y="51"/>
                  </a:cubicBezTo>
                  <a:cubicBezTo>
                    <a:pt x="74" y="51"/>
                    <a:pt x="74" y="51"/>
                    <a:pt x="74" y="51"/>
                  </a:cubicBezTo>
                  <a:cubicBezTo>
                    <a:pt x="75" y="51"/>
                    <a:pt x="75" y="51"/>
                    <a:pt x="75" y="51"/>
                  </a:cubicBezTo>
                  <a:cubicBezTo>
                    <a:pt x="75" y="51"/>
                    <a:pt x="76" y="51"/>
                    <a:pt x="76" y="51"/>
                  </a:cubicBezTo>
                  <a:cubicBezTo>
                    <a:pt x="76" y="51"/>
                    <a:pt x="76" y="51"/>
                    <a:pt x="76" y="51"/>
                  </a:cubicBezTo>
                  <a:cubicBezTo>
                    <a:pt x="76" y="51"/>
                    <a:pt x="76" y="51"/>
                    <a:pt x="76" y="51"/>
                  </a:cubicBezTo>
                  <a:cubicBezTo>
                    <a:pt x="76" y="51"/>
                    <a:pt x="76" y="51"/>
                    <a:pt x="76" y="51"/>
                  </a:cubicBezTo>
                  <a:cubicBezTo>
                    <a:pt x="76" y="51"/>
                    <a:pt x="77" y="51"/>
                    <a:pt x="77" y="51"/>
                  </a:cubicBezTo>
                  <a:cubicBezTo>
                    <a:pt x="77" y="51"/>
                    <a:pt x="77" y="51"/>
                    <a:pt x="77" y="51"/>
                  </a:cubicBezTo>
                  <a:cubicBezTo>
                    <a:pt x="77" y="52"/>
                    <a:pt x="77" y="52"/>
                    <a:pt x="77" y="52"/>
                  </a:cubicBezTo>
                  <a:cubicBezTo>
                    <a:pt x="77" y="52"/>
                    <a:pt x="77" y="52"/>
                    <a:pt x="77" y="52"/>
                  </a:cubicBezTo>
                  <a:cubicBezTo>
                    <a:pt x="77" y="53"/>
                    <a:pt x="77" y="53"/>
                    <a:pt x="78" y="53"/>
                  </a:cubicBezTo>
                  <a:cubicBezTo>
                    <a:pt x="78" y="53"/>
                    <a:pt x="78" y="53"/>
                    <a:pt x="78" y="53"/>
                  </a:cubicBezTo>
                  <a:cubicBezTo>
                    <a:pt x="78" y="53"/>
                    <a:pt x="79" y="53"/>
                    <a:pt x="79" y="54"/>
                  </a:cubicBezTo>
                  <a:cubicBezTo>
                    <a:pt x="79" y="54"/>
                    <a:pt x="79" y="54"/>
                    <a:pt x="79" y="54"/>
                  </a:cubicBezTo>
                  <a:cubicBezTo>
                    <a:pt x="79" y="54"/>
                    <a:pt x="79" y="54"/>
                    <a:pt x="79" y="54"/>
                  </a:cubicBezTo>
                  <a:cubicBezTo>
                    <a:pt x="80" y="54"/>
                    <a:pt x="80" y="54"/>
                    <a:pt x="80" y="54"/>
                  </a:cubicBezTo>
                  <a:cubicBezTo>
                    <a:pt x="80" y="54"/>
                    <a:pt x="80" y="54"/>
                    <a:pt x="80" y="54"/>
                  </a:cubicBezTo>
                  <a:cubicBezTo>
                    <a:pt x="80" y="54"/>
                    <a:pt x="80" y="53"/>
                    <a:pt x="80" y="53"/>
                  </a:cubicBezTo>
                  <a:cubicBezTo>
                    <a:pt x="80" y="53"/>
                    <a:pt x="80" y="53"/>
                    <a:pt x="80" y="53"/>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2" y="53"/>
                    <a:pt x="82" y="53"/>
                  </a:cubicBezTo>
                  <a:cubicBezTo>
                    <a:pt x="82" y="53"/>
                    <a:pt x="82" y="53"/>
                    <a:pt x="82" y="53"/>
                  </a:cubicBezTo>
                  <a:cubicBezTo>
                    <a:pt x="82" y="53"/>
                    <a:pt x="82" y="53"/>
                    <a:pt x="82" y="53"/>
                  </a:cubicBezTo>
                  <a:cubicBezTo>
                    <a:pt x="83" y="53"/>
                    <a:pt x="83" y="53"/>
                    <a:pt x="83" y="53"/>
                  </a:cubicBezTo>
                  <a:cubicBezTo>
                    <a:pt x="83" y="53"/>
                    <a:pt x="83" y="53"/>
                    <a:pt x="83" y="53"/>
                  </a:cubicBezTo>
                  <a:cubicBezTo>
                    <a:pt x="83" y="53"/>
                    <a:pt x="83" y="53"/>
                    <a:pt x="83" y="53"/>
                  </a:cubicBezTo>
                  <a:cubicBezTo>
                    <a:pt x="83" y="54"/>
                    <a:pt x="83" y="54"/>
                    <a:pt x="83" y="54"/>
                  </a:cubicBezTo>
                  <a:cubicBezTo>
                    <a:pt x="83" y="54"/>
                    <a:pt x="84" y="54"/>
                    <a:pt x="84" y="54"/>
                  </a:cubicBezTo>
                  <a:cubicBezTo>
                    <a:pt x="84" y="54"/>
                    <a:pt x="84" y="54"/>
                    <a:pt x="84" y="54"/>
                  </a:cubicBezTo>
                  <a:cubicBezTo>
                    <a:pt x="84" y="54"/>
                    <a:pt x="84" y="54"/>
                    <a:pt x="85" y="54"/>
                  </a:cubicBezTo>
                  <a:cubicBezTo>
                    <a:pt x="85" y="54"/>
                    <a:pt x="85" y="54"/>
                    <a:pt x="85" y="54"/>
                  </a:cubicBezTo>
                  <a:cubicBezTo>
                    <a:pt x="85" y="54"/>
                    <a:pt x="85" y="54"/>
                    <a:pt x="85" y="54"/>
                  </a:cubicBezTo>
                  <a:cubicBezTo>
                    <a:pt x="85" y="54"/>
                    <a:pt x="85" y="54"/>
                    <a:pt x="85" y="54"/>
                  </a:cubicBezTo>
                  <a:cubicBezTo>
                    <a:pt x="86" y="54"/>
                    <a:pt x="86" y="53"/>
                    <a:pt x="86" y="53"/>
                  </a:cubicBezTo>
                  <a:cubicBezTo>
                    <a:pt x="86" y="53"/>
                    <a:pt x="86" y="53"/>
                    <a:pt x="86" y="53"/>
                  </a:cubicBezTo>
                  <a:cubicBezTo>
                    <a:pt x="86" y="54"/>
                    <a:pt x="86" y="54"/>
                    <a:pt x="86" y="54"/>
                  </a:cubicBezTo>
                  <a:cubicBezTo>
                    <a:pt x="86" y="53"/>
                    <a:pt x="86" y="53"/>
                    <a:pt x="86" y="53"/>
                  </a:cubicBezTo>
                  <a:cubicBezTo>
                    <a:pt x="86" y="53"/>
                    <a:pt x="86" y="53"/>
                    <a:pt x="86" y="52"/>
                  </a:cubicBezTo>
                  <a:cubicBezTo>
                    <a:pt x="86" y="52"/>
                    <a:pt x="86" y="52"/>
                    <a:pt x="87" y="52"/>
                  </a:cubicBezTo>
                  <a:cubicBezTo>
                    <a:pt x="87" y="52"/>
                    <a:pt x="87" y="52"/>
                    <a:pt x="87" y="52"/>
                  </a:cubicBezTo>
                  <a:cubicBezTo>
                    <a:pt x="87" y="52"/>
                    <a:pt x="87" y="52"/>
                    <a:pt x="87" y="52"/>
                  </a:cubicBezTo>
                  <a:cubicBezTo>
                    <a:pt x="87" y="52"/>
                    <a:pt x="87" y="52"/>
                    <a:pt x="87" y="52"/>
                  </a:cubicBezTo>
                  <a:cubicBezTo>
                    <a:pt x="89" y="52"/>
                    <a:pt x="89" y="52"/>
                    <a:pt x="89" y="52"/>
                  </a:cubicBezTo>
                  <a:cubicBezTo>
                    <a:pt x="89" y="52"/>
                    <a:pt x="89" y="52"/>
                    <a:pt x="89" y="53"/>
                  </a:cubicBezTo>
                  <a:cubicBezTo>
                    <a:pt x="89" y="53"/>
                    <a:pt x="90" y="53"/>
                    <a:pt x="90" y="53"/>
                  </a:cubicBezTo>
                  <a:cubicBezTo>
                    <a:pt x="90" y="53"/>
                    <a:pt x="90" y="53"/>
                    <a:pt x="90" y="53"/>
                  </a:cubicBezTo>
                  <a:cubicBezTo>
                    <a:pt x="90" y="53"/>
                    <a:pt x="90" y="53"/>
                    <a:pt x="90" y="53"/>
                  </a:cubicBezTo>
                  <a:cubicBezTo>
                    <a:pt x="90" y="53"/>
                    <a:pt x="91" y="53"/>
                    <a:pt x="91" y="53"/>
                  </a:cubicBezTo>
                  <a:cubicBezTo>
                    <a:pt x="91" y="53"/>
                    <a:pt x="91" y="53"/>
                    <a:pt x="91" y="53"/>
                  </a:cubicBezTo>
                  <a:cubicBezTo>
                    <a:pt x="90" y="53"/>
                    <a:pt x="90" y="53"/>
                    <a:pt x="90" y="53"/>
                  </a:cubicBezTo>
                  <a:cubicBezTo>
                    <a:pt x="91" y="53"/>
                    <a:pt x="91" y="53"/>
                    <a:pt x="91" y="53"/>
                  </a:cubicBezTo>
                  <a:cubicBezTo>
                    <a:pt x="91" y="53"/>
                    <a:pt x="91" y="53"/>
                    <a:pt x="91" y="53"/>
                  </a:cubicBezTo>
                  <a:cubicBezTo>
                    <a:pt x="91" y="53"/>
                    <a:pt x="91" y="53"/>
                    <a:pt x="92" y="53"/>
                  </a:cubicBezTo>
                  <a:cubicBezTo>
                    <a:pt x="92" y="53"/>
                    <a:pt x="92" y="54"/>
                    <a:pt x="92" y="54"/>
                  </a:cubicBezTo>
                  <a:cubicBezTo>
                    <a:pt x="92" y="54"/>
                    <a:pt x="92" y="54"/>
                    <a:pt x="92" y="54"/>
                  </a:cubicBezTo>
                  <a:cubicBezTo>
                    <a:pt x="92" y="54"/>
                    <a:pt x="92" y="54"/>
                    <a:pt x="92" y="54"/>
                  </a:cubicBezTo>
                  <a:cubicBezTo>
                    <a:pt x="92" y="54"/>
                    <a:pt x="92" y="54"/>
                    <a:pt x="92" y="54"/>
                  </a:cubicBezTo>
                  <a:cubicBezTo>
                    <a:pt x="93" y="54"/>
                    <a:pt x="93" y="54"/>
                    <a:pt x="93" y="54"/>
                  </a:cubicBezTo>
                  <a:cubicBezTo>
                    <a:pt x="93" y="54"/>
                    <a:pt x="93" y="54"/>
                    <a:pt x="94" y="55"/>
                  </a:cubicBezTo>
                  <a:cubicBezTo>
                    <a:pt x="94" y="55"/>
                    <a:pt x="94" y="55"/>
                    <a:pt x="94" y="56"/>
                  </a:cubicBezTo>
                  <a:cubicBezTo>
                    <a:pt x="94" y="56"/>
                    <a:pt x="94" y="56"/>
                    <a:pt x="94" y="57"/>
                  </a:cubicBezTo>
                  <a:cubicBezTo>
                    <a:pt x="94" y="57"/>
                    <a:pt x="94" y="57"/>
                    <a:pt x="94" y="57"/>
                  </a:cubicBezTo>
                  <a:cubicBezTo>
                    <a:pt x="94" y="57"/>
                    <a:pt x="94" y="57"/>
                    <a:pt x="94" y="57"/>
                  </a:cubicBezTo>
                  <a:cubicBezTo>
                    <a:pt x="94" y="57"/>
                    <a:pt x="94" y="57"/>
                    <a:pt x="94" y="57"/>
                  </a:cubicBezTo>
                  <a:cubicBezTo>
                    <a:pt x="94" y="57"/>
                    <a:pt x="94" y="57"/>
                    <a:pt x="93" y="57"/>
                  </a:cubicBezTo>
                  <a:cubicBezTo>
                    <a:pt x="93" y="57"/>
                    <a:pt x="93" y="57"/>
                    <a:pt x="93" y="57"/>
                  </a:cubicBezTo>
                  <a:cubicBezTo>
                    <a:pt x="93" y="58"/>
                    <a:pt x="93" y="58"/>
                    <a:pt x="93" y="58"/>
                  </a:cubicBezTo>
                  <a:cubicBezTo>
                    <a:pt x="93" y="59"/>
                    <a:pt x="93" y="59"/>
                    <a:pt x="93" y="59"/>
                  </a:cubicBezTo>
                  <a:cubicBezTo>
                    <a:pt x="93" y="59"/>
                    <a:pt x="93" y="59"/>
                    <a:pt x="93" y="59"/>
                  </a:cubicBezTo>
                  <a:cubicBezTo>
                    <a:pt x="93" y="59"/>
                    <a:pt x="94" y="59"/>
                    <a:pt x="94" y="59"/>
                  </a:cubicBezTo>
                  <a:cubicBezTo>
                    <a:pt x="94" y="59"/>
                    <a:pt x="94" y="59"/>
                    <a:pt x="94" y="59"/>
                  </a:cubicBezTo>
                  <a:cubicBezTo>
                    <a:pt x="94" y="59"/>
                    <a:pt x="94" y="59"/>
                    <a:pt x="94" y="59"/>
                  </a:cubicBezTo>
                  <a:cubicBezTo>
                    <a:pt x="94" y="59"/>
                    <a:pt x="94" y="59"/>
                    <a:pt x="94" y="59"/>
                  </a:cubicBezTo>
                  <a:cubicBezTo>
                    <a:pt x="94" y="59"/>
                    <a:pt x="94" y="60"/>
                    <a:pt x="94" y="60"/>
                  </a:cubicBezTo>
                  <a:cubicBezTo>
                    <a:pt x="94" y="60"/>
                    <a:pt x="94" y="60"/>
                    <a:pt x="94" y="60"/>
                  </a:cubicBezTo>
                  <a:cubicBezTo>
                    <a:pt x="94" y="60"/>
                    <a:pt x="94" y="60"/>
                    <a:pt x="95" y="60"/>
                  </a:cubicBezTo>
                  <a:cubicBezTo>
                    <a:pt x="95" y="60"/>
                    <a:pt x="95" y="61"/>
                    <a:pt x="95" y="61"/>
                  </a:cubicBezTo>
                  <a:cubicBezTo>
                    <a:pt x="95" y="61"/>
                    <a:pt x="95" y="61"/>
                    <a:pt x="95" y="62"/>
                  </a:cubicBezTo>
                  <a:cubicBezTo>
                    <a:pt x="95" y="62"/>
                    <a:pt x="95" y="62"/>
                    <a:pt x="95" y="62"/>
                  </a:cubicBezTo>
                  <a:cubicBezTo>
                    <a:pt x="95" y="62"/>
                    <a:pt x="95" y="62"/>
                    <a:pt x="95" y="62"/>
                  </a:cubicBezTo>
                  <a:cubicBezTo>
                    <a:pt x="95" y="62"/>
                    <a:pt x="95" y="63"/>
                    <a:pt x="96" y="63"/>
                  </a:cubicBezTo>
                  <a:cubicBezTo>
                    <a:pt x="96" y="63"/>
                    <a:pt x="96" y="63"/>
                    <a:pt x="96" y="63"/>
                  </a:cubicBezTo>
                  <a:cubicBezTo>
                    <a:pt x="96" y="63"/>
                    <a:pt x="96" y="63"/>
                    <a:pt x="96" y="63"/>
                  </a:cubicBezTo>
                  <a:cubicBezTo>
                    <a:pt x="96" y="63"/>
                    <a:pt x="96" y="64"/>
                    <a:pt x="96" y="64"/>
                  </a:cubicBezTo>
                  <a:cubicBezTo>
                    <a:pt x="96" y="64"/>
                    <a:pt x="96" y="64"/>
                    <a:pt x="96" y="64"/>
                  </a:cubicBezTo>
                  <a:cubicBezTo>
                    <a:pt x="96" y="64"/>
                    <a:pt x="96" y="64"/>
                    <a:pt x="96" y="64"/>
                  </a:cubicBezTo>
                  <a:cubicBezTo>
                    <a:pt x="96" y="65"/>
                    <a:pt x="96" y="65"/>
                    <a:pt x="96" y="65"/>
                  </a:cubicBezTo>
                  <a:cubicBezTo>
                    <a:pt x="96" y="65"/>
                    <a:pt x="96" y="65"/>
                    <a:pt x="96" y="65"/>
                  </a:cubicBezTo>
                  <a:cubicBezTo>
                    <a:pt x="97" y="65"/>
                    <a:pt x="97" y="65"/>
                    <a:pt x="97" y="65"/>
                  </a:cubicBezTo>
                  <a:cubicBezTo>
                    <a:pt x="97" y="65"/>
                    <a:pt x="97" y="65"/>
                    <a:pt x="97" y="65"/>
                  </a:cubicBezTo>
                  <a:cubicBezTo>
                    <a:pt x="97" y="65"/>
                    <a:pt x="97" y="65"/>
                    <a:pt x="97" y="65"/>
                  </a:cubicBezTo>
                  <a:cubicBezTo>
                    <a:pt x="97" y="65"/>
                    <a:pt x="97" y="65"/>
                    <a:pt x="97" y="65"/>
                  </a:cubicBezTo>
                  <a:cubicBezTo>
                    <a:pt x="97" y="66"/>
                    <a:pt x="97" y="66"/>
                    <a:pt x="97" y="66"/>
                  </a:cubicBezTo>
                  <a:cubicBezTo>
                    <a:pt x="97" y="66"/>
                    <a:pt x="97" y="66"/>
                    <a:pt x="97" y="66"/>
                  </a:cubicBezTo>
                  <a:cubicBezTo>
                    <a:pt x="97" y="67"/>
                    <a:pt x="97" y="67"/>
                    <a:pt x="97" y="67"/>
                  </a:cubicBezTo>
                  <a:cubicBezTo>
                    <a:pt x="97" y="67"/>
                    <a:pt x="97" y="67"/>
                    <a:pt x="97" y="67"/>
                  </a:cubicBezTo>
                  <a:cubicBezTo>
                    <a:pt x="96" y="67"/>
                    <a:pt x="96" y="67"/>
                    <a:pt x="96" y="67"/>
                  </a:cubicBezTo>
                  <a:cubicBezTo>
                    <a:pt x="96" y="69"/>
                    <a:pt x="96" y="69"/>
                    <a:pt x="96" y="69"/>
                  </a:cubicBezTo>
                  <a:cubicBezTo>
                    <a:pt x="96" y="69"/>
                    <a:pt x="96" y="69"/>
                    <a:pt x="96" y="69"/>
                  </a:cubicBezTo>
                  <a:cubicBezTo>
                    <a:pt x="97" y="69"/>
                    <a:pt x="97" y="69"/>
                    <a:pt x="97" y="69"/>
                  </a:cubicBezTo>
                  <a:cubicBezTo>
                    <a:pt x="97" y="69"/>
                    <a:pt x="97" y="69"/>
                    <a:pt x="97" y="69"/>
                  </a:cubicBezTo>
                  <a:cubicBezTo>
                    <a:pt x="97" y="69"/>
                    <a:pt x="97" y="70"/>
                    <a:pt x="97" y="70"/>
                  </a:cubicBezTo>
                  <a:cubicBezTo>
                    <a:pt x="97" y="70"/>
                    <a:pt x="97" y="70"/>
                    <a:pt x="97" y="70"/>
                  </a:cubicBezTo>
                  <a:cubicBezTo>
                    <a:pt x="97" y="70"/>
                    <a:pt x="96" y="70"/>
                    <a:pt x="96" y="70"/>
                  </a:cubicBezTo>
                  <a:cubicBezTo>
                    <a:pt x="96" y="70"/>
                    <a:pt x="96" y="70"/>
                    <a:pt x="96" y="71"/>
                  </a:cubicBezTo>
                  <a:cubicBezTo>
                    <a:pt x="96" y="71"/>
                    <a:pt x="96" y="71"/>
                    <a:pt x="96" y="71"/>
                  </a:cubicBezTo>
                  <a:cubicBezTo>
                    <a:pt x="96" y="71"/>
                    <a:pt x="96" y="71"/>
                    <a:pt x="96" y="71"/>
                  </a:cubicBezTo>
                  <a:cubicBezTo>
                    <a:pt x="96" y="71"/>
                    <a:pt x="96" y="71"/>
                    <a:pt x="96" y="71"/>
                  </a:cubicBezTo>
                  <a:cubicBezTo>
                    <a:pt x="95" y="71"/>
                    <a:pt x="95" y="71"/>
                    <a:pt x="95" y="71"/>
                  </a:cubicBezTo>
                  <a:cubicBezTo>
                    <a:pt x="95" y="73"/>
                    <a:pt x="95" y="73"/>
                    <a:pt x="95" y="73"/>
                  </a:cubicBezTo>
                  <a:cubicBezTo>
                    <a:pt x="95" y="73"/>
                    <a:pt x="95" y="73"/>
                    <a:pt x="95" y="73"/>
                  </a:cubicBezTo>
                  <a:cubicBezTo>
                    <a:pt x="95" y="73"/>
                    <a:pt x="95" y="73"/>
                    <a:pt x="95" y="73"/>
                  </a:cubicBezTo>
                  <a:cubicBezTo>
                    <a:pt x="95" y="73"/>
                    <a:pt x="95" y="73"/>
                    <a:pt x="95" y="73"/>
                  </a:cubicBezTo>
                  <a:cubicBezTo>
                    <a:pt x="95" y="74"/>
                    <a:pt x="95" y="74"/>
                    <a:pt x="95" y="74"/>
                  </a:cubicBezTo>
                  <a:cubicBezTo>
                    <a:pt x="95" y="74"/>
                    <a:pt x="95" y="74"/>
                    <a:pt x="94" y="74"/>
                  </a:cubicBezTo>
                  <a:cubicBezTo>
                    <a:pt x="94" y="74"/>
                    <a:pt x="94" y="74"/>
                    <a:pt x="94" y="75"/>
                  </a:cubicBezTo>
                  <a:cubicBezTo>
                    <a:pt x="94" y="75"/>
                    <a:pt x="94" y="75"/>
                    <a:pt x="94" y="75"/>
                  </a:cubicBezTo>
                  <a:cubicBezTo>
                    <a:pt x="94" y="75"/>
                    <a:pt x="94" y="75"/>
                    <a:pt x="94" y="75"/>
                  </a:cubicBezTo>
                  <a:cubicBezTo>
                    <a:pt x="94" y="75"/>
                    <a:pt x="94" y="75"/>
                    <a:pt x="94" y="75"/>
                  </a:cubicBezTo>
                  <a:cubicBezTo>
                    <a:pt x="94" y="75"/>
                    <a:pt x="94" y="75"/>
                    <a:pt x="94" y="75"/>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1"/>
                    <a:pt x="94"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2"/>
                    <a:pt x="95" y="82"/>
                    <a:pt x="95" y="82"/>
                  </a:cubicBezTo>
                  <a:cubicBezTo>
                    <a:pt x="95" y="82"/>
                    <a:pt x="95" y="82"/>
                    <a:pt x="95" y="82"/>
                  </a:cubicBezTo>
                  <a:cubicBezTo>
                    <a:pt x="94" y="82"/>
                    <a:pt x="94" y="82"/>
                    <a:pt x="94" y="82"/>
                  </a:cubicBezTo>
                  <a:cubicBezTo>
                    <a:pt x="94" y="87"/>
                    <a:pt x="94" y="87"/>
                    <a:pt x="94" y="87"/>
                  </a:cubicBezTo>
                  <a:cubicBezTo>
                    <a:pt x="94" y="87"/>
                    <a:pt x="94" y="87"/>
                    <a:pt x="94" y="87"/>
                  </a:cubicBezTo>
                  <a:cubicBezTo>
                    <a:pt x="94" y="87"/>
                    <a:pt x="95" y="87"/>
                    <a:pt x="95" y="87"/>
                  </a:cubicBezTo>
                  <a:cubicBezTo>
                    <a:pt x="95" y="87"/>
                    <a:pt x="95" y="88"/>
                    <a:pt x="95" y="88"/>
                  </a:cubicBezTo>
                  <a:cubicBezTo>
                    <a:pt x="95" y="88"/>
                    <a:pt x="95" y="89"/>
                    <a:pt x="95" y="89"/>
                  </a:cubicBezTo>
                  <a:cubicBezTo>
                    <a:pt x="95" y="89"/>
                    <a:pt x="95" y="89"/>
                    <a:pt x="95" y="89"/>
                  </a:cubicBezTo>
                  <a:cubicBezTo>
                    <a:pt x="94" y="90"/>
                    <a:pt x="94" y="90"/>
                    <a:pt x="94" y="90"/>
                  </a:cubicBezTo>
                  <a:cubicBezTo>
                    <a:pt x="94" y="90"/>
                    <a:pt x="94" y="90"/>
                    <a:pt x="94" y="90"/>
                  </a:cubicBezTo>
                  <a:cubicBezTo>
                    <a:pt x="94" y="90"/>
                    <a:pt x="93" y="90"/>
                    <a:pt x="93" y="90"/>
                  </a:cubicBezTo>
                  <a:cubicBezTo>
                    <a:pt x="93" y="90"/>
                    <a:pt x="93" y="91"/>
                    <a:pt x="93" y="91"/>
                  </a:cubicBezTo>
                  <a:cubicBezTo>
                    <a:pt x="93" y="91"/>
                    <a:pt x="93" y="91"/>
                    <a:pt x="93" y="91"/>
                  </a:cubicBezTo>
                  <a:cubicBezTo>
                    <a:pt x="93" y="91"/>
                    <a:pt x="93" y="92"/>
                    <a:pt x="93" y="92"/>
                  </a:cubicBezTo>
                  <a:cubicBezTo>
                    <a:pt x="94" y="92"/>
                    <a:pt x="94" y="92"/>
                    <a:pt x="94" y="92"/>
                  </a:cubicBezTo>
                  <a:cubicBezTo>
                    <a:pt x="94" y="92"/>
                    <a:pt x="94" y="92"/>
                    <a:pt x="94" y="92"/>
                  </a:cubicBezTo>
                  <a:cubicBezTo>
                    <a:pt x="94" y="92"/>
                    <a:pt x="94" y="92"/>
                    <a:pt x="95" y="92"/>
                  </a:cubicBezTo>
                  <a:cubicBezTo>
                    <a:pt x="95" y="92"/>
                    <a:pt x="95" y="92"/>
                    <a:pt x="96" y="92"/>
                  </a:cubicBezTo>
                  <a:cubicBezTo>
                    <a:pt x="96" y="92"/>
                    <a:pt x="96" y="92"/>
                    <a:pt x="96" y="92"/>
                  </a:cubicBezTo>
                  <a:cubicBezTo>
                    <a:pt x="97" y="92"/>
                    <a:pt x="98" y="92"/>
                    <a:pt x="98" y="91"/>
                  </a:cubicBezTo>
                  <a:cubicBezTo>
                    <a:pt x="99" y="91"/>
                    <a:pt x="99" y="91"/>
                    <a:pt x="99" y="91"/>
                  </a:cubicBezTo>
                  <a:cubicBezTo>
                    <a:pt x="99" y="91"/>
                    <a:pt x="99" y="91"/>
                    <a:pt x="99" y="91"/>
                  </a:cubicBezTo>
                  <a:cubicBezTo>
                    <a:pt x="99" y="91"/>
                    <a:pt x="99" y="91"/>
                    <a:pt x="99" y="91"/>
                  </a:cubicBezTo>
                  <a:cubicBezTo>
                    <a:pt x="99" y="91"/>
                    <a:pt x="99" y="91"/>
                    <a:pt x="99" y="91"/>
                  </a:cubicBezTo>
                  <a:cubicBezTo>
                    <a:pt x="99" y="91"/>
                    <a:pt x="100" y="91"/>
                    <a:pt x="100" y="91"/>
                  </a:cubicBezTo>
                  <a:cubicBezTo>
                    <a:pt x="100" y="90"/>
                    <a:pt x="100" y="90"/>
                    <a:pt x="100" y="90"/>
                  </a:cubicBezTo>
                  <a:cubicBezTo>
                    <a:pt x="100" y="90"/>
                    <a:pt x="100" y="90"/>
                    <a:pt x="100" y="90"/>
                  </a:cubicBezTo>
                  <a:cubicBezTo>
                    <a:pt x="100" y="90"/>
                    <a:pt x="100" y="90"/>
                    <a:pt x="100" y="90"/>
                  </a:cubicBezTo>
                  <a:cubicBezTo>
                    <a:pt x="100" y="89"/>
                    <a:pt x="101" y="88"/>
                    <a:pt x="101" y="88"/>
                  </a:cubicBezTo>
                  <a:cubicBezTo>
                    <a:pt x="102" y="88"/>
                    <a:pt x="102" y="88"/>
                    <a:pt x="102" y="88"/>
                  </a:cubicBezTo>
                  <a:cubicBezTo>
                    <a:pt x="102" y="88"/>
                    <a:pt x="103" y="88"/>
                    <a:pt x="103" y="88"/>
                  </a:cubicBezTo>
                  <a:cubicBezTo>
                    <a:pt x="103" y="88"/>
                    <a:pt x="103" y="88"/>
                    <a:pt x="103" y="88"/>
                  </a:cubicBezTo>
                  <a:cubicBezTo>
                    <a:pt x="103" y="88"/>
                    <a:pt x="103" y="88"/>
                    <a:pt x="104" y="88"/>
                  </a:cubicBezTo>
                  <a:cubicBezTo>
                    <a:pt x="104" y="88"/>
                    <a:pt x="104" y="88"/>
                    <a:pt x="104" y="88"/>
                  </a:cubicBezTo>
                  <a:cubicBezTo>
                    <a:pt x="105" y="87"/>
                    <a:pt x="105" y="87"/>
                    <a:pt x="105" y="87"/>
                  </a:cubicBezTo>
                  <a:cubicBezTo>
                    <a:pt x="105" y="87"/>
                    <a:pt x="105" y="86"/>
                    <a:pt x="105" y="86"/>
                  </a:cubicBezTo>
                  <a:cubicBezTo>
                    <a:pt x="105" y="86"/>
                    <a:pt x="105" y="86"/>
                    <a:pt x="105" y="86"/>
                  </a:cubicBezTo>
                  <a:cubicBezTo>
                    <a:pt x="105" y="85"/>
                    <a:pt x="105" y="85"/>
                    <a:pt x="105" y="85"/>
                  </a:cubicBezTo>
                  <a:cubicBezTo>
                    <a:pt x="105" y="85"/>
                    <a:pt x="104" y="85"/>
                    <a:pt x="104" y="85"/>
                  </a:cubicBezTo>
                  <a:cubicBezTo>
                    <a:pt x="104" y="85"/>
                    <a:pt x="104" y="85"/>
                    <a:pt x="104" y="85"/>
                  </a:cubicBezTo>
                  <a:cubicBezTo>
                    <a:pt x="104" y="84"/>
                    <a:pt x="104" y="84"/>
                    <a:pt x="104" y="84"/>
                  </a:cubicBezTo>
                  <a:cubicBezTo>
                    <a:pt x="104" y="84"/>
                    <a:pt x="104" y="84"/>
                    <a:pt x="104" y="84"/>
                  </a:cubicBezTo>
                  <a:cubicBezTo>
                    <a:pt x="105" y="84"/>
                    <a:pt x="105" y="84"/>
                    <a:pt x="105" y="84"/>
                  </a:cubicBezTo>
                  <a:cubicBezTo>
                    <a:pt x="105" y="84"/>
                    <a:pt x="105" y="84"/>
                    <a:pt x="105" y="83"/>
                  </a:cubicBezTo>
                  <a:cubicBezTo>
                    <a:pt x="105" y="83"/>
                    <a:pt x="105" y="83"/>
                    <a:pt x="105" y="83"/>
                  </a:cubicBezTo>
                  <a:cubicBezTo>
                    <a:pt x="105" y="83"/>
                    <a:pt x="105" y="83"/>
                    <a:pt x="105" y="83"/>
                  </a:cubicBezTo>
                  <a:cubicBezTo>
                    <a:pt x="105" y="83"/>
                    <a:pt x="105" y="83"/>
                    <a:pt x="105" y="83"/>
                  </a:cubicBezTo>
                  <a:cubicBezTo>
                    <a:pt x="105" y="84"/>
                    <a:pt x="105" y="84"/>
                    <a:pt x="105" y="84"/>
                  </a:cubicBezTo>
                  <a:cubicBezTo>
                    <a:pt x="105" y="83"/>
                    <a:pt x="105" y="83"/>
                    <a:pt x="105" y="83"/>
                  </a:cubicBezTo>
                  <a:cubicBezTo>
                    <a:pt x="105" y="83"/>
                    <a:pt x="105" y="83"/>
                    <a:pt x="105" y="83"/>
                  </a:cubicBezTo>
                  <a:cubicBezTo>
                    <a:pt x="105" y="83"/>
                    <a:pt x="105" y="83"/>
                    <a:pt x="105" y="83"/>
                  </a:cubicBezTo>
                  <a:cubicBezTo>
                    <a:pt x="105" y="83"/>
                    <a:pt x="105" y="83"/>
                    <a:pt x="105" y="83"/>
                  </a:cubicBezTo>
                  <a:cubicBezTo>
                    <a:pt x="106" y="83"/>
                    <a:pt x="106" y="83"/>
                    <a:pt x="106" y="83"/>
                  </a:cubicBezTo>
                  <a:cubicBezTo>
                    <a:pt x="106" y="83"/>
                    <a:pt x="107" y="82"/>
                    <a:pt x="107" y="82"/>
                  </a:cubicBezTo>
                  <a:cubicBezTo>
                    <a:pt x="107" y="81"/>
                    <a:pt x="107" y="81"/>
                    <a:pt x="107" y="80"/>
                  </a:cubicBezTo>
                  <a:cubicBezTo>
                    <a:pt x="107" y="80"/>
                    <a:pt x="107" y="80"/>
                    <a:pt x="107" y="80"/>
                  </a:cubicBezTo>
                  <a:cubicBezTo>
                    <a:pt x="107" y="80"/>
                    <a:pt x="107" y="79"/>
                    <a:pt x="107" y="79"/>
                  </a:cubicBezTo>
                  <a:cubicBezTo>
                    <a:pt x="107" y="79"/>
                    <a:pt x="107" y="79"/>
                    <a:pt x="107" y="79"/>
                  </a:cubicBezTo>
                  <a:cubicBezTo>
                    <a:pt x="107" y="79"/>
                    <a:pt x="107" y="79"/>
                    <a:pt x="107" y="79"/>
                  </a:cubicBezTo>
                  <a:cubicBezTo>
                    <a:pt x="107" y="79"/>
                    <a:pt x="107" y="79"/>
                    <a:pt x="107" y="79"/>
                  </a:cubicBezTo>
                  <a:cubicBezTo>
                    <a:pt x="107" y="79"/>
                    <a:pt x="107" y="78"/>
                    <a:pt x="107" y="78"/>
                  </a:cubicBezTo>
                  <a:cubicBezTo>
                    <a:pt x="107" y="78"/>
                    <a:pt x="108" y="78"/>
                    <a:pt x="108" y="78"/>
                  </a:cubicBezTo>
                  <a:cubicBezTo>
                    <a:pt x="108" y="78"/>
                    <a:pt x="108" y="78"/>
                    <a:pt x="108" y="78"/>
                  </a:cubicBezTo>
                  <a:cubicBezTo>
                    <a:pt x="108" y="78"/>
                    <a:pt x="108" y="78"/>
                    <a:pt x="108" y="78"/>
                  </a:cubicBezTo>
                  <a:cubicBezTo>
                    <a:pt x="109" y="77"/>
                    <a:pt x="109" y="77"/>
                    <a:pt x="109" y="77"/>
                  </a:cubicBezTo>
                  <a:cubicBezTo>
                    <a:pt x="109" y="77"/>
                    <a:pt x="109" y="76"/>
                    <a:pt x="109" y="76"/>
                  </a:cubicBezTo>
                  <a:cubicBezTo>
                    <a:pt x="109" y="76"/>
                    <a:pt x="109" y="76"/>
                    <a:pt x="109" y="76"/>
                  </a:cubicBezTo>
                  <a:cubicBezTo>
                    <a:pt x="109" y="76"/>
                    <a:pt x="109" y="75"/>
                    <a:pt x="109" y="75"/>
                  </a:cubicBezTo>
                  <a:cubicBezTo>
                    <a:pt x="110" y="75"/>
                    <a:pt x="110" y="74"/>
                    <a:pt x="111" y="74"/>
                  </a:cubicBezTo>
                  <a:cubicBezTo>
                    <a:pt x="111" y="74"/>
                    <a:pt x="111" y="74"/>
                    <a:pt x="111" y="74"/>
                  </a:cubicBezTo>
                  <a:cubicBezTo>
                    <a:pt x="111" y="74"/>
                    <a:pt x="111" y="73"/>
                    <a:pt x="111" y="73"/>
                  </a:cubicBezTo>
                  <a:cubicBezTo>
                    <a:pt x="111" y="73"/>
                    <a:pt x="111" y="72"/>
                    <a:pt x="111" y="72"/>
                  </a:cubicBezTo>
                  <a:cubicBezTo>
                    <a:pt x="111" y="72"/>
                    <a:pt x="111" y="72"/>
                    <a:pt x="111" y="72"/>
                  </a:cubicBezTo>
                  <a:cubicBezTo>
                    <a:pt x="111" y="71"/>
                    <a:pt x="111" y="71"/>
                    <a:pt x="111" y="70"/>
                  </a:cubicBezTo>
                  <a:cubicBezTo>
                    <a:pt x="111" y="70"/>
                    <a:pt x="111" y="70"/>
                    <a:pt x="112" y="69"/>
                  </a:cubicBezTo>
                  <a:cubicBezTo>
                    <a:pt x="112" y="69"/>
                    <a:pt x="112" y="69"/>
                    <a:pt x="112" y="69"/>
                  </a:cubicBezTo>
                  <a:cubicBezTo>
                    <a:pt x="112" y="69"/>
                    <a:pt x="112" y="69"/>
                    <a:pt x="112" y="69"/>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9"/>
                    <a:pt x="112" y="69"/>
                    <a:pt x="112" y="69"/>
                  </a:cubicBezTo>
                  <a:cubicBezTo>
                    <a:pt x="112" y="68"/>
                    <a:pt x="112" y="68"/>
                    <a:pt x="112" y="68"/>
                  </a:cubicBezTo>
                  <a:cubicBezTo>
                    <a:pt x="112" y="67"/>
                    <a:pt x="112" y="66"/>
                    <a:pt x="112" y="65"/>
                  </a:cubicBezTo>
                  <a:cubicBezTo>
                    <a:pt x="112" y="65"/>
                    <a:pt x="112" y="64"/>
                    <a:pt x="112" y="64"/>
                  </a:cubicBezTo>
                  <a:cubicBezTo>
                    <a:pt x="112" y="63"/>
                    <a:pt x="112" y="62"/>
                    <a:pt x="113" y="62"/>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0"/>
                    <a:pt x="113" y="60"/>
                    <a:pt x="113" y="60"/>
                  </a:cubicBezTo>
                  <a:cubicBezTo>
                    <a:pt x="113" y="60"/>
                    <a:pt x="113" y="60"/>
                    <a:pt x="113" y="60"/>
                  </a:cubicBezTo>
                  <a:cubicBezTo>
                    <a:pt x="113" y="60"/>
                    <a:pt x="113" y="60"/>
                    <a:pt x="113" y="60"/>
                  </a:cubicBezTo>
                  <a:cubicBezTo>
                    <a:pt x="113" y="60"/>
                    <a:pt x="113" y="60"/>
                    <a:pt x="114" y="60"/>
                  </a:cubicBezTo>
                  <a:cubicBezTo>
                    <a:pt x="114" y="60"/>
                    <a:pt x="114" y="60"/>
                    <a:pt x="114" y="60"/>
                  </a:cubicBezTo>
                  <a:cubicBezTo>
                    <a:pt x="114" y="58"/>
                    <a:pt x="114" y="58"/>
                    <a:pt x="114" y="58"/>
                  </a:cubicBezTo>
                  <a:cubicBezTo>
                    <a:pt x="114" y="58"/>
                    <a:pt x="114" y="58"/>
                    <a:pt x="114" y="57"/>
                  </a:cubicBezTo>
                  <a:cubicBezTo>
                    <a:pt x="114" y="57"/>
                    <a:pt x="114" y="57"/>
                    <a:pt x="114" y="57"/>
                  </a:cubicBezTo>
                  <a:cubicBezTo>
                    <a:pt x="113" y="57"/>
                    <a:pt x="113" y="57"/>
                    <a:pt x="113" y="57"/>
                  </a:cubicBezTo>
                  <a:cubicBezTo>
                    <a:pt x="113" y="57"/>
                    <a:pt x="113" y="56"/>
                    <a:pt x="113" y="56"/>
                  </a:cubicBezTo>
                  <a:cubicBezTo>
                    <a:pt x="113" y="56"/>
                    <a:pt x="113" y="56"/>
                    <a:pt x="113" y="56"/>
                  </a:cubicBezTo>
                  <a:cubicBezTo>
                    <a:pt x="113" y="56"/>
                    <a:pt x="113" y="55"/>
                    <a:pt x="114" y="55"/>
                  </a:cubicBezTo>
                  <a:cubicBezTo>
                    <a:pt x="114" y="55"/>
                    <a:pt x="114" y="55"/>
                    <a:pt x="114" y="55"/>
                  </a:cubicBezTo>
                  <a:cubicBezTo>
                    <a:pt x="114" y="55"/>
                    <a:pt x="114" y="55"/>
                    <a:pt x="114" y="55"/>
                  </a:cubicBezTo>
                  <a:cubicBezTo>
                    <a:pt x="114" y="54"/>
                    <a:pt x="114" y="54"/>
                    <a:pt x="114" y="54"/>
                  </a:cubicBezTo>
                  <a:cubicBezTo>
                    <a:pt x="114" y="54"/>
                    <a:pt x="114" y="54"/>
                    <a:pt x="114" y="54"/>
                  </a:cubicBezTo>
                  <a:cubicBezTo>
                    <a:pt x="114" y="53"/>
                    <a:pt x="114" y="53"/>
                    <a:pt x="114" y="53"/>
                  </a:cubicBezTo>
                  <a:cubicBezTo>
                    <a:pt x="114" y="53"/>
                    <a:pt x="114" y="53"/>
                    <a:pt x="114" y="53"/>
                  </a:cubicBezTo>
                  <a:cubicBezTo>
                    <a:pt x="114" y="52"/>
                    <a:pt x="114" y="52"/>
                    <a:pt x="114" y="52"/>
                  </a:cubicBezTo>
                  <a:cubicBezTo>
                    <a:pt x="114" y="52"/>
                    <a:pt x="114" y="52"/>
                    <a:pt x="114" y="52"/>
                  </a:cubicBezTo>
                  <a:cubicBezTo>
                    <a:pt x="114" y="50"/>
                    <a:pt x="114" y="50"/>
                    <a:pt x="114" y="50"/>
                  </a:cubicBezTo>
                  <a:cubicBezTo>
                    <a:pt x="114" y="50"/>
                    <a:pt x="114" y="50"/>
                    <a:pt x="114" y="50"/>
                  </a:cubicBezTo>
                  <a:cubicBezTo>
                    <a:pt x="114" y="49"/>
                    <a:pt x="115" y="49"/>
                    <a:pt x="114" y="49"/>
                  </a:cubicBezTo>
                  <a:cubicBezTo>
                    <a:pt x="114" y="48"/>
                    <a:pt x="113" y="48"/>
                    <a:pt x="113" y="48"/>
                  </a:cubicBezTo>
                  <a:cubicBezTo>
                    <a:pt x="113" y="47"/>
                    <a:pt x="113" y="47"/>
                    <a:pt x="113" y="47"/>
                  </a:cubicBezTo>
                  <a:cubicBezTo>
                    <a:pt x="113" y="46"/>
                    <a:pt x="113" y="46"/>
                    <a:pt x="113" y="46"/>
                  </a:cubicBezTo>
                  <a:cubicBezTo>
                    <a:pt x="113" y="46"/>
                    <a:pt x="112" y="46"/>
                    <a:pt x="112" y="46"/>
                  </a:cubicBezTo>
                  <a:cubicBezTo>
                    <a:pt x="112" y="46"/>
                    <a:pt x="112" y="46"/>
                    <a:pt x="112" y="45"/>
                  </a:cubicBezTo>
                  <a:cubicBezTo>
                    <a:pt x="112" y="45"/>
                    <a:pt x="112" y="45"/>
                    <a:pt x="112" y="45"/>
                  </a:cubicBezTo>
                  <a:cubicBezTo>
                    <a:pt x="112" y="45"/>
                    <a:pt x="112" y="45"/>
                    <a:pt x="112" y="45"/>
                  </a:cubicBezTo>
                  <a:cubicBezTo>
                    <a:pt x="112" y="45"/>
                    <a:pt x="112" y="45"/>
                    <a:pt x="112" y="45"/>
                  </a:cubicBezTo>
                  <a:cubicBezTo>
                    <a:pt x="112" y="45"/>
                    <a:pt x="112" y="45"/>
                    <a:pt x="112" y="44"/>
                  </a:cubicBezTo>
                  <a:cubicBezTo>
                    <a:pt x="112" y="44"/>
                    <a:pt x="112" y="44"/>
                    <a:pt x="111" y="44"/>
                  </a:cubicBezTo>
                  <a:cubicBezTo>
                    <a:pt x="111" y="44"/>
                    <a:pt x="111" y="44"/>
                    <a:pt x="111" y="44"/>
                  </a:cubicBezTo>
                  <a:cubicBezTo>
                    <a:pt x="111" y="44"/>
                    <a:pt x="111" y="44"/>
                    <a:pt x="111" y="44"/>
                  </a:cubicBezTo>
                  <a:cubicBezTo>
                    <a:pt x="111" y="44"/>
                    <a:pt x="111" y="43"/>
                    <a:pt x="111" y="43"/>
                  </a:cubicBezTo>
                  <a:cubicBezTo>
                    <a:pt x="111" y="43"/>
                    <a:pt x="111" y="43"/>
                    <a:pt x="111" y="43"/>
                  </a:cubicBezTo>
                  <a:cubicBezTo>
                    <a:pt x="111" y="43"/>
                    <a:pt x="111" y="43"/>
                    <a:pt x="111" y="43"/>
                  </a:cubicBezTo>
                  <a:cubicBezTo>
                    <a:pt x="111" y="43"/>
                    <a:pt x="111" y="42"/>
                    <a:pt x="111" y="42"/>
                  </a:cubicBezTo>
                  <a:cubicBezTo>
                    <a:pt x="111" y="42"/>
                    <a:pt x="110" y="42"/>
                    <a:pt x="110" y="42"/>
                  </a:cubicBezTo>
                  <a:cubicBezTo>
                    <a:pt x="110" y="42"/>
                    <a:pt x="110" y="42"/>
                    <a:pt x="110" y="42"/>
                  </a:cubicBezTo>
                  <a:cubicBezTo>
                    <a:pt x="110" y="41"/>
                    <a:pt x="110" y="41"/>
                    <a:pt x="110" y="41"/>
                  </a:cubicBezTo>
                  <a:cubicBezTo>
                    <a:pt x="109" y="41"/>
                    <a:pt x="109" y="40"/>
                    <a:pt x="109" y="39"/>
                  </a:cubicBezTo>
                  <a:cubicBezTo>
                    <a:pt x="109" y="39"/>
                    <a:pt x="109" y="39"/>
                    <a:pt x="109" y="39"/>
                  </a:cubicBezTo>
                  <a:cubicBezTo>
                    <a:pt x="109" y="39"/>
                    <a:pt x="109" y="39"/>
                    <a:pt x="109" y="39"/>
                  </a:cubicBezTo>
                  <a:cubicBezTo>
                    <a:pt x="109" y="39"/>
                    <a:pt x="109" y="39"/>
                    <a:pt x="109" y="39"/>
                  </a:cubicBezTo>
                  <a:cubicBezTo>
                    <a:pt x="109" y="38"/>
                    <a:pt x="108" y="38"/>
                    <a:pt x="108" y="38"/>
                  </a:cubicBezTo>
                  <a:cubicBezTo>
                    <a:pt x="108" y="38"/>
                    <a:pt x="108" y="38"/>
                    <a:pt x="108" y="38"/>
                  </a:cubicBezTo>
                  <a:cubicBezTo>
                    <a:pt x="108" y="37"/>
                    <a:pt x="108" y="37"/>
                    <a:pt x="108" y="37"/>
                  </a:cubicBezTo>
                  <a:cubicBezTo>
                    <a:pt x="108" y="37"/>
                    <a:pt x="107" y="37"/>
                    <a:pt x="107" y="37"/>
                  </a:cubicBezTo>
                  <a:cubicBezTo>
                    <a:pt x="107" y="37"/>
                    <a:pt x="107" y="37"/>
                    <a:pt x="107" y="37"/>
                  </a:cubicBezTo>
                  <a:cubicBezTo>
                    <a:pt x="107" y="37"/>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5"/>
                    <a:pt x="107" y="35"/>
                    <a:pt x="107" y="35"/>
                  </a:cubicBezTo>
                  <a:cubicBezTo>
                    <a:pt x="107" y="35"/>
                    <a:pt x="107" y="35"/>
                    <a:pt x="107" y="35"/>
                  </a:cubicBezTo>
                  <a:cubicBezTo>
                    <a:pt x="106" y="35"/>
                    <a:pt x="106" y="35"/>
                    <a:pt x="106" y="35"/>
                  </a:cubicBezTo>
                  <a:cubicBezTo>
                    <a:pt x="106" y="34"/>
                    <a:pt x="105" y="34"/>
                    <a:pt x="105" y="33"/>
                  </a:cubicBezTo>
                  <a:cubicBezTo>
                    <a:pt x="105" y="32"/>
                    <a:pt x="105" y="32"/>
                    <a:pt x="105" y="32"/>
                  </a:cubicBezTo>
                  <a:cubicBezTo>
                    <a:pt x="104" y="32"/>
                    <a:pt x="104" y="31"/>
                    <a:pt x="103" y="31"/>
                  </a:cubicBezTo>
                  <a:cubicBezTo>
                    <a:pt x="104" y="31"/>
                    <a:pt x="104" y="31"/>
                    <a:pt x="104" y="31"/>
                  </a:cubicBezTo>
                  <a:cubicBezTo>
                    <a:pt x="104" y="30"/>
                    <a:pt x="104" y="30"/>
                    <a:pt x="104" y="30"/>
                  </a:cubicBezTo>
                  <a:cubicBezTo>
                    <a:pt x="104" y="31"/>
                    <a:pt x="104" y="31"/>
                    <a:pt x="104" y="31"/>
                  </a:cubicBezTo>
                  <a:cubicBezTo>
                    <a:pt x="105" y="31"/>
                    <a:pt x="105" y="31"/>
                    <a:pt x="105" y="31"/>
                  </a:cubicBezTo>
                  <a:cubicBezTo>
                    <a:pt x="105" y="31"/>
                    <a:pt x="105" y="31"/>
                    <a:pt x="105" y="31"/>
                  </a:cubicBezTo>
                  <a:cubicBezTo>
                    <a:pt x="105" y="31"/>
                    <a:pt x="105" y="31"/>
                    <a:pt x="105" y="31"/>
                  </a:cubicBezTo>
                  <a:cubicBezTo>
                    <a:pt x="105" y="31"/>
                    <a:pt x="105" y="31"/>
                    <a:pt x="105" y="31"/>
                  </a:cubicBezTo>
                  <a:cubicBezTo>
                    <a:pt x="105" y="32"/>
                    <a:pt x="105" y="32"/>
                    <a:pt x="105" y="32"/>
                  </a:cubicBezTo>
                  <a:cubicBezTo>
                    <a:pt x="105" y="32"/>
                    <a:pt x="105" y="32"/>
                    <a:pt x="105" y="32"/>
                  </a:cubicBezTo>
                  <a:cubicBezTo>
                    <a:pt x="105" y="32"/>
                    <a:pt x="105" y="32"/>
                    <a:pt x="105" y="32"/>
                  </a:cubicBezTo>
                  <a:cubicBezTo>
                    <a:pt x="105" y="32"/>
                    <a:pt x="105" y="32"/>
                    <a:pt x="105" y="32"/>
                  </a:cubicBezTo>
                  <a:cubicBezTo>
                    <a:pt x="105" y="33"/>
                    <a:pt x="105" y="33"/>
                    <a:pt x="105" y="33"/>
                  </a:cubicBezTo>
                  <a:cubicBezTo>
                    <a:pt x="106" y="33"/>
                    <a:pt x="106" y="33"/>
                    <a:pt x="106" y="33"/>
                  </a:cubicBezTo>
                  <a:cubicBezTo>
                    <a:pt x="106" y="33"/>
                    <a:pt x="106" y="33"/>
                    <a:pt x="106" y="33"/>
                  </a:cubicBezTo>
                  <a:cubicBezTo>
                    <a:pt x="106" y="33"/>
                    <a:pt x="106" y="33"/>
                    <a:pt x="106" y="33"/>
                  </a:cubicBezTo>
                  <a:cubicBezTo>
                    <a:pt x="106" y="33"/>
                    <a:pt x="106" y="33"/>
                    <a:pt x="106" y="33"/>
                  </a:cubicBezTo>
                  <a:cubicBezTo>
                    <a:pt x="106" y="34"/>
                    <a:pt x="106" y="34"/>
                    <a:pt x="106" y="34"/>
                  </a:cubicBezTo>
                  <a:cubicBezTo>
                    <a:pt x="106" y="34"/>
                    <a:pt x="107" y="34"/>
                    <a:pt x="107" y="34"/>
                  </a:cubicBezTo>
                  <a:cubicBezTo>
                    <a:pt x="107" y="34"/>
                    <a:pt x="107" y="34"/>
                    <a:pt x="107" y="34"/>
                  </a:cubicBezTo>
                  <a:cubicBezTo>
                    <a:pt x="107" y="34"/>
                    <a:pt x="107" y="35"/>
                    <a:pt x="107" y="35"/>
                  </a:cubicBezTo>
                  <a:cubicBezTo>
                    <a:pt x="108" y="35"/>
                    <a:pt x="108" y="35"/>
                    <a:pt x="108" y="35"/>
                  </a:cubicBezTo>
                  <a:cubicBezTo>
                    <a:pt x="108" y="36"/>
                    <a:pt x="108" y="36"/>
                    <a:pt x="108" y="36"/>
                  </a:cubicBezTo>
                  <a:cubicBezTo>
                    <a:pt x="108" y="36"/>
                    <a:pt x="108" y="36"/>
                    <a:pt x="108" y="36"/>
                  </a:cubicBezTo>
                  <a:cubicBezTo>
                    <a:pt x="108" y="36"/>
                    <a:pt x="108" y="36"/>
                    <a:pt x="108" y="36"/>
                  </a:cubicBezTo>
                  <a:cubicBezTo>
                    <a:pt x="108" y="36"/>
                    <a:pt x="108" y="37"/>
                    <a:pt x="108" y="37"/>
                  </a:cubicBezTo>
                  <a:cubicBezTo>
                    <a:pt x="109" y="37"/>
                    <a:pt x="109" y="37"/>
                    <a:pt x="109" y="37"/>
                  </a:cubicBezTo>
                  <a:cubicBezTo>
                    <a:pt x="109" y="37"/>
                    <a:pt x="109" y="37"/>
                    <a:pt x="109" y="37"/>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9"/>
                    <a:pt x="109" y="39"/>
                    <a:pt x="109" y="39"/>
                  </a:cubicBezTo>
                  <a:cubicBezTo>
                    <a:pt x="110" y="39"/>
                    <a:pt x="110" y="39"/>
                    <a:pt x="110" y="39"/>
                  </a:cubicBezTo>
                  <a:cubicBezTo>
                    <a:pt x="110" y="39"/>
                    <a:pt x="110" y="40"/>
                    <a:pt x="110" y="40"/>
                  </a:cubicBezTo>
                  <a:cubicBezTo>
                    <a:pt x="110" y="40"/>
                    <a:pt x="110" y="40"/>
                    <a:pt x="110" y="40"/>
                  </a:cubicBezTo>
                  <a:cubicBezTo>
                    <a:pt x="110" y="40"/>
                    <a:pt x="110" y="40"/>
                    <a:pt x="110" y="40"/>
                  </a:cubicBezTo>
                  <a:cubicBezTo>
                    <a:pt x="110" y="40"/>
                    <a:pt x="110" y="41"/>
                    <a:pt x="111" y="41"/>
                  </a:cubicBezTo>
                  <a:cubicBezTo>
                    <a:pt x="111" y="41"/>
                    <a:pt x="111" y="41"/>
                    <a:pt x="111" y="41"/>
                  </a:cubicBezTo>
                  <a:cubicBezTo>
                    <a:pt x="111" y="41"/>
                    <a:pt x="111" y="41"/>
                    <a:pt x="111" y="41"/>
                  </a:cubicBezTo>
                  <a:cubicBezTo>
                    <a:pt x="111" y="42"/>
                    <a:pt x="111" y="42"/>
                    <a:pt x="111" y="42"/>
                  </a:cubicBezTo>
                  <a:cubicBezTo>
                    <a:pt x="111" y="42"/>
                    <a:pt x="111" y="42"/>
                    <a:pt x="111" y="42"/>
                  </a:cubicBezTo>
                  <a:cubicBezTo>
                    <a:pt x="111" y="42"/>
                    <a:pt x="111" y="42"/>
                    <a:pt x="111" y="42"/>
                  </a:cubicBezTo>
                  <a:cubicBezTo>
                    <a:pt x="111" y="42"/>
                    <a:pt x="111" y="43"/>
                    <a:pt x="111" y="43"/>
                  </a:cubicBezTo>
                  <a:cubicBezTo>
                    <a:pt x="112" y="43"/>
                    <a:pt x="112" y="43"/>
                    <a:pt x="112" y="44"/>
                  </a:cubicBezTo>
                  <a:cubicBezTo>
                    <a:pt x="113" y="44"/>
                    <a:pt x="113" y="44"/>
                    <a:pt x="113" y="44"/>
                  </a:cubicBezTo>
                  <a:cubicBezTo>
                    <a:pt x="113" y="43"/>
                    <a:pt x="113" y="43"/>
                    <a:pt x="113" y="43"/>
                  </a:cubicBezTo>
                  <a:cubicBezTo>
                    <a:pt x="113" y="42"/>
                    <a:pt x="112" y="41"/>
                    <a:pt x="112" y="39"/>
                  </a:cubicBezTo>
                  <a:cubicBezTo>
                    <a:pt x="112" y="38"/>
                    <a:pt x="112" y="38"/>
                    <a:pt x="112" y="37"/>
                  </a:cubicBezTo>
                  <a:close/>
                  <a:moveTo>
                    <a:pt x="79" y="5"/>
                  </a:moveTo>
                  <a:cubicBezTo>
                    <a:pt x="79" y="5"/>
                    <a:pt x="78" y="5"/>
                    <a:pt x="78" y="6"/>
                  </a:cubicBezTo>
                  <a:cubicBezTo>
                    <a:pt x="78" y="6"/>
                    <a:pt x="78" y="6"/>
                    <a:pt x="78" y="6"/>
                  </a:cubicBezTo>
                  <a:cubicBezTo>
                    <a:pt x="78" y="6"/>
                    <a:pt x="78" y="6"/>
                    <a:pt x="78" y="6"/>
                  </a:cubicBezTo>
                  <a:cubicBezTo>
                    <a:pt x="78" y="7"/>
                    <a:pt x="78" y="7"/>
                    <a:pt x="78" y="7"/>
                  </a:cubicBezTo>
                  <a:cubicBezTo>
                    <a:pt x="78" y="7"/>
                    <a:pt x="79" y="7"/>
                    <a:pt x="79" y="7"/>
                  </a:cubicBezTo>
                  <a:cubicBezTo>
                    <a:pt x="79" y="8"/>
                    <a:pt x="79" y="8"/>
                    <a:pt x="79" y="8"/>
                  </a:cubicBezTo>
                  <a:cubicBezTo>
                    <a:pt x="79" y="7"/>
                    <a:pt x="79" y="7"/>
                    <a:pt x="79" y="7"/>
                  </a:cubicBezTo>
                  <a:cubicBezTo>
                    <a:pt x="79" y="7"/>
                    <a:pt x="79" y="7"/>
                    <a:pt x="79" y="7"/>
                  </a:cubicBezTo>
                  <a:cubicBezTo>
                    <a:pt x="79" y="7"/>
                    <a:pt x="79" y="8"/>
                    <a:pt x="79" y="8"/>
                  </a:cubicBezTo>
                  <a:cubicBezTo>
                    <a:pt x="79" y="8"/>
                    <a:pt x="79" y="8"/>
                    <a:pt x="79" y="8"/>
                  </a:cubicBezTo>
                  <a:cubicBezTo>
                    <a:pt x="78" y="8"/>
                    <a:pt x="78" y="8"/>
                    <a:pt x="78" y="8"/>
                  </a:cubicBezTo>
                  <a:cubicBezTo>
                    <a:pt x="78" y="8"/>
                    <a:pt x="78" y="8"/>
                    <a:pt x="78" y="8"/>
                  </a:cubicBezTo>
                  <a:cubicBezTo>
                    <a:pt x="78" y="8"/>
                    <a:pt x="78" y="8"/>
                    <a:pt x="78" y="8"/>
                  </a:cubicBezTo>
                  <a:cubicBezTo>
                    <a:pt x="78" y="8"/>
                    <a:pt x="78" y="8"/>
                    <a:pt x="78" y="8"/>
                  </a:cubicBezTo>
                  <a:cubicBezTo>
                    <a:pt x="78" y="10"/>
                    <a:pt x="78" y="10"/>
                    <a:pt x="78" y="10"/>
                  </a:cubicBezTo>
                  <a:cubicBezTo>
                    <a:pt x="79" y="10"/>
                    <a:pt x="79" y="10"/>
                    <a:pt x="79" y="10"/>
                  </a:cubicBezTo>
                  <a:cubicBezTo>
                    <a:pt x="79" y="10"/>
                    <a:pt x="79" y="10"/>
                    <a:pt x="79" y="10"/>
                  </a:cubicBezTo>
                  <a:cubicBezTo>
                    <a:pt x="80" y="10"/>
                    <a:pt x="80" y="10"/>
                    <a:pt x="80" y="10"/>
                  </a:cubicBezTo>
                  <a:cubicBezTo>
                    <a:pt x="80" y="10"/>
                    <a:pt x="80" y="10"/>
                    <a:pt x="80" y="10"/>
                  </a:cubicBezTo>
                  <a:cubicBezTo>
                    <a:pt x="81" y="10"/>
                    <a:pt x="81" y="10"/>
                    <a:pt x="81" y="10"/>
                  </a:cubicBezTo>
                  <a:cubicBezTo>
                    <a:pt x="81" y="10"/>
                    <a:pt x="81" y="10"/>
                    <a:pt x="81" y="10"/>
                  </a:cubicBezTo>
                  <a:cubicBezTo>
                    <a:pt x="81" y="9"/>
                    <a:pt x="81" y="9"/>
                    <a:pt x="81" y="9"/>
                  </a:cubicBezTo>
                  <a:cubicBezTo>
                    <a:pt x="81" y="9"/>
                    <a:pt x="81" y="9"/>
                    <a:pt x="81" y="9"/>
                  </a:cubicBezTo>
                  <a:cubicBezTo>
                    <a:pt x="81" y="9"/>
                    <a:pt x="81"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1" y="7"/>
                  </a:cubicBezTo>
                  <a:cubicBezTo>
                    <a:pt x="81" y="7"/>
                    <a:pt x="81" y="7"/>
                    <a:pt x="81" y="6"/>
                  </a:cubicBezTo>
                  <a:cubicBezTo>
                    <a:pt x="81" y="6"/>
                    <a:pt x="81" y="6"/>
                    <a:pt x="81" y="6"/>
                  </a:cubicBezTo>
                  <a:cubicBezTo>
                    <a:pt x="81" y="6"/>
                    <a:pt x="81" y="6"/>
                    <a:pt x="81" y="6"/>
                  </a:cubicBezTo>
                  <a:cubicBezTo>
                    <a:pt x="81" y="6"/>
                    <a:pt x="81" y="6"/>
                    <a:pt x="81" y="6"/>
                  </a:cubicBezTo>
                  <a:cubicBezTo>
                    <a:pt x="80" y="6"/>
                    <a:pt x="80" y="6"/>
                    <a:pt x="80" y="6"/>
                  </a:cubicBezTo>
                  <a:cubicBezTo>
                    <a:pt x="80" y="6"/>
                    <a:pt x="80" y="6"/>
                    <a:pt x="80" y="6"/>
                  </a:cubicBezTo>
                  <a:cubicBezTo>
                    <a:pt x="80" y="5"/>
                    <a:pt x="80" y="5"/>
                    <a:pt x="80" y="5"/>
                  </a:cubicBezTo>
                  <a:cubicBezTo>
                    <a:pt x="80" y="5"/>
                    <a:pt x="80" y="5"/>
                    <a:pt x="80" y="5"/>
                  </a:cubicBezTo>
                  <a:cubicBezTo>
                    <a:pt x="80" y="5"/>
                    <a:pt x="80" y="5"/>
                    <a:pt x="80" y="5"/>
                  </a:cubicBezTo>
                  <a:cubicBezTo>
                    <a:pt x="79" y="5"/>
                    <a:pt x="79" y="5"/>
                    <a:pt x="79" y="5"/>
                  </a:cubicBezTo>
                  <a:cubicBezTo>
                    <a:pt x="79" y="5"/>
                    <a:pt x="79" y="5"/>
                    <a:pt x="79" y="5"/>
                  </a:cubicBezTo>
                  <a:close/>
                  <a:moveTo>
                    <a:pt x="75" y="5"/>
                  </a:moveTo>
                  <a:cubicBezTo>
                    <a:pt x="75" y="5"/>
                    <a:pt x="75" y="5"/>
                    <a:pt x="75" y="5"/>
                  </a:cubicBezTo>
                  <a:cubicBezTo>
                    <a:pt x="75" y="5"/>
                    <a:pt x="75" y="5"/>
                    <a:pt x="75" y="5"/>
                  </a:cubicBezTo>
                  <a:cubicBezTo>
                    <a:pt x="75" y="5"/>
                    <a:pt x="75" y="5"/>
                    <a:pt x="75" y="5"/>
                  </a:cubicBezTo>
                  <a:cubicBezTo>
                    <a:pt x="75" y="5"/>
                    <a:pt x="75" y="5"/>
                    <a:pt x="74" y="5"/>
                  </a:cubicBezTo>
                  <a:cubicBezTo>
                    <a:pt x="74" y="5"/>
                    <a:pt x="74" y="5"/>
                    <a:pt x="74" y="5"/>
                  </a:cubicBezTo>
                  <a:cubicBezTo>
                    <a:pt x="74" y="5"/>
                    <a:pt x="74" y="5"/>
                    <a:pt x="74" y="5"/>
                  </a:cubicBezTo>
                  <a:cubicBezTo>
                    <a:pt x="74" y="6"/>
                    <a:pt x="74" y="6"/>
                    <a:pt x="74" y="6"/>
                  </a:cubicBezTo>
                  <a:cubicBezTo>
                    <a:pt x="74" y="6"/>
                    <a:pt x="74" y="6"/>
                    <a:pt x="74" y="6"/>
                  </a:cubicBezTo>
                  <a:cubicBezTo>
                    <a:pt x="74" y="6"/>
                    <a:pt x="74" y="6"/>
                    <a:pt x="74" y="6"/>
                  </a:cubicBezTo>
                  <a:cubicBezTo>
                    <a:pt x="74" y="6"/>
                    <a:pt x="74" y="6"/>
                    <a:pt x="74" y="6"/>
                  </a:cubicBezTo>
                  <a:cubicBezTo>
                    <a:pt x="73" y="6"/>
                    <a:pt x="73" y="6"/>
                    <a:pt x="73" y="6"/>
                  </a:cubicBezTo>
                  <a:cubicBezTo>
                    <a:pt x="73" y="6"/>
                    <a:pt x="73" y="6"/>
                    <a:pt x="73" y="6"/>
                  </a:cubicBezTo>
                  <a:cubicBezTo>
                    <a:pt x="73" y="6"/>
                    <a:pt x="73" y="6"/>
                    <a:pt x="73" y="6"/>
                  </a:cubicBezTo>
                  <a:cubicBezTo>
                    <a:pt x="73" y="6"/>
                    <a:pt x="73" y="6"/>
                    <a:pt x="73" y="6"/>
                  </a:cubicBezTo>
                  <a:cubicBezTo>
                    <a:pt x="73" y="7"/>
                    <a:pt x="73" y="7"/>
                    <a:pt x="73" y="7"/>
                  </a:cubicBezTo>
                  <a:cubicBezTo>
                    <a:pt x="73" y="7"/>
                    <a:pt x="73" y="7"/>
                    <a:pt x="73" y="7"/>
                  </a:cubicBezTo>
                  <a:cubicBezTo>
                    <a:pt x="73" y="8"/>
                    <a:pt x="73" y="8"/>
                    <a:pt x="73" y="8"/>
                  </a:cubicBezTo>
                  <a:cubicBezTo>
                    <a:pt x="73" y="8"/>
                    <a:pt x="73" y="8"/>
                    <a:pt x="73" y="8"/>
                  </a:cubicBezTo>
                  <a:cubicBezTo>
                    <a:pt x="73" y="8"/>
                    <a:pt x="73" y="8"/>
                    <a:pt x="73" y="8"/>
                  </a:cubicBezTo>
                  <a:cubicBezTo>
                    <a:pt x="73" y="8"/>
                    <a:pt x="73" y="8"/>
                    <a:pt x="73" y="8"/>
                  </a:cubicBezTo>
                  <a:cubicBezTo>
                    <a:pt x="74" y="8"/>
                    <a:pt x="74" y="8"/>
                    <a:pt x="74" y="8"/>
                  </a:cubicBezTo>
                  <a:cubicBezTo>
                    <a:pt x="74" y="8"/>
                    <a:pt x="74" y="8"/>
                    <a:pt x="74" y="8"/>
                  </a:cubicBezTo>
                  <a:cubicBezTo>
                    <a:pt x="74" y="8"/>
                    <a:pt x="74" y="8"/>
                    <a:pt x="74" y="8"/>
                  </a:cubicBezTo>
                  <a:cubicBezTo>
                    <a:pt x="74" y="8"/>
                    <a:pt x="74" y="8"/>
                    <a:pt x="74" y="8"/>
                  </a:cubicBezTo>
                  <a:cubicBezTo>
                    <a:pt x="74" y="8"/>
                    <a:pt x="74" y="9"/>
                    <a:pt x="74" y="9"/>
                  </a:cubicBezTo>
                  <a:cubicBezTo>
                    <a:pt x="74" y="9"/>
                    <a:pt x="75" y="9"/>
                    <a:pt x="75" y="9"/>
                  </a:cubicBezTo>
                  <a:cubicBezTo>
                    <a:pt x="75" y="9"/>
                    <a:pt x="75" y="9"/>
                    <a:pt x="75" y="9"/>
                  </a:cubicBezTo>
                  <a:cubicBezTo>
                    <a:pt x="75" y="9"/>
                    <a:pt x="75" y="9"/>
                    <a:pt x="75" y="9"/>
                  </a:cubicBezTo>
                  <a:cubicBezTo>
                    <a:pt x="76" y="9"/>
                    <a:pt x="76" y="9"/>
                    <a:pt x="76" y="9"/>
                  </a:cubicBezTo>
                  <a:cubicBezTo>
                    <a:pt x="76" y="9"/>
                    <a:pt x="76" y="9"/>
                    <a:pt x="76" y="9"/>
                  </a:cubicBezTo>
                  <a:cubicBezTo>
                    <a:pt x="77" y="9"/>
                    <a:pt x="77" y="9"/>
                    <a:pt x="77" y="9"/>
                  </a:cubicBezTo>
                  <a:cubicBezTo>
                    <a:pt x="77" y="9"/>
                    <a:pt x="77" y="9"/>
                    <a:pt x="77" y="9"/>
                  </a:cubicBezTo>
                  <a:cubicBezTo>
                    <a:pt x="77" y="9"/>
                    <a:pt x="77" y="9"/>
                    <a:pt x="77" y="8"/>
                  </a:cubicBezTo>
                  <a:cubicBezTo>
                    <a:pt x="78" y="8"/>
                    <a:pt x="78" y="8"/>
                    <a:pt x="78" y="7"/>
                  </a:cubicBezTo>
                  <a:cubicBezTo>
                    <a:pt x="78" y="7"/>
                    <a:pt x="78" y="7"/>
                    <a:pt x="77" y="7"/>
                  </a:cubicBezTo>
                  <a:cubicBezTo>
                    <a:pt x="77" y="6"/>
                    <a:pt x="77" y="6"/>
                    <a:pt x="77" y="6"/>
                  </a:cubicBezTo>
                  <a:cubicBezTo>
                    <a:pt x="77" y="6"/>
                    <a:pt x="77" y="6"/>
                    <a:pt x="77" y="6"/>
                  </a:cubicBezTo>
                  <a:cubicBezTo>
                    <a:pt x="77" y="6"/>
                    <a:pt x="77" y="6"/>
                    <a:pt x="77" y="6"/>
                  </a:cubicBezTo>
                  <a:cubicBezTo>
                    <a:pt x="77" y="6"/>
                    <a:pt x="78" y="6"/>
                    <a:pt x="78" y="5"/>
                  </a:cubicBezTo>
                  <a:cubicBezTo>
                    <a:pt x="78" y="5"/>
                    <a:pt x="78" y="5"/>
                    <a:pt x="78" y="5"/>
                  </a:cubicBezTo>
                  <a:cubicBezTo>
                    <a:pt x="78" y="5"/>
                    <a:pt x="78" y="5"/>
                    <a:pt x="78" y="5"/>
                  </a:cubicBezTo>
                  <a:cubicBezTo>
                    <a:pt x="77" y="5"/>
                    <a:pt x="77" y="5"/>
                    <a:pt x="77" y="5"/>
                  </a:cubicBezTo>
                  <a:cubicBezTo>
                    <a:pt x="77" y="5"/>
                    <a:pt x="77" y="5"/>
                    <a:pt x="77" y="5"/>
                  </a:cubicBezTo>
                  <a:cubicBezTo>
                    <a:pt x="77" y="5"/>
                    <a:pt x="77" y="5"/>
                    <a:pt x="77" y="5"/>
                  </a:cubicBezTo>
                  <a:cubicBezTo>
                    <a:pt x="77" y="4"/>
                    <a:pt x="76" y="4"/>
                    <a:pt x="76" y="4"/>
                  </a:cubicBezTo>
                  <a:cubicBezTo>
                    <a:pt x="76" y="4"/>
                    <a:pt x="76" y="4"/>
                    <a:pt x="76" y="4"/>
                  </a:cubicBezTo>
                  <a:cubicBezTo>
                    <a:pt x="76" y="4"/>
                    <a:pt x="76" y="4"/>
                    <a:pt x="76" y="4"/>
                  </a:cubicBezTo>
                  <a:cubicBezTo>
                    <a:pt x="76" y="4"/>
                    <a:pt x="76" y="4"/>
                    <a:pt x="76" y="4"/>
                  </a:cubicBezTo>
                  <a:cubicBezTo>
                    <a:pt x="76"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3"/>
                    <a:pt x="75" y="3"/>
                    <a:pt x="75" y="3"/>
                  </a:cubicBezTo>
                  <a:cubicBezTo>
                    <a:pt x="73" y="3"/>
                    <a:pt x="73" y="3"/>
                    <a:pt x="73" y="3"/>
                  </a:cubicBezTo>
                  <a:cubicBezTo>
                    <a:pt x="73" y="4"/>
                    <a:pt x="73" y="4"/>
                    <a:pt x="73" y="4"/>
                  </a:cubicBezTo>
                  <a:cubicBezTo>
                    <a:pt x="73" y="4"/>
                    <a:pt x="73" y="4"/>
                    <a:pt x="73" y="4"/>
                  </a:cubicBezTo>
                  <a:cubicBezTo>
                    <a:pt x="73" y="4"/>
                    <a:pt x="73" y="5"/>
                    <a:pt x="73" y="5"/>
                  </a:cubicBezTo>
                  <a:cubicBezTo>
                    <a:pt x="73" y="5"/>
                    <a:pt x="73" y="5"/>
                    <a:pt x="73" y="5"/>
                  </a:cubicBezTo>
                  <a:cubicBezTo>
                    <a:pt x="75" y="5"/>
                    <a:pt x="75" y="5"/>
                    <a:pt x="75" y="5"/>
                  </a:cubicBezTo>
                  <a:cubicBezTo>
                    <a:pt x="75" y="5"/>
                    <a:pt x="75" y="5"/>
                    <a:pt x="75" y="5"/>
                  </a:cubicBezTo>
                  <a:close/>
                  <a:moveTo>
                    <a:pt x="112" y="77"/>
                  </a:moveTo>
                  <a:cubicBezTo>
                    <a:pt x="113" y="76"/>
                    <a:pt x="113" y="75"/>
                    <a:pt x="113" y="74"/>
                  </a:cubicBezTo>
                  <a:cubicBezTo>
                    <a:pt x="113" y="74"/>
                    <a:pt x="113" y="74"/>
                    <a:pt x="113" y="74"/>
                  </a:cubicBezTo>
                  <a:cubicBezTo>
                    <a:pt x="113" y="74"/>
                    <a:pt x="113" y="74"/>
                    <a:pt x="113" y="74"/>
                  </a:cubicBezTo>
                  <a:cubicBezTo>
                    <a:pt x="113" y="74"/>
                    <a:pt x="113" y="74"/>
                    <a:pt x="113" y="74"/>
                  </a:cubicBezTo>
                  <a:cubicBezTo>
                    <a:pt x="113" y="74"/>
                    <a:pt x="113" y="74"/>
                    <a:pt x="113" y="74"/>
                  </a:cubicBezTo>
                  <a:cubicBezTo>
                    <a:pt x="113" y="74"/>
                    <a:pt x="113" y="74"/>
                    <a:pt x="112" y="73"/>
                  </a:cubicBezTo>
                  <a:cubicBezTo>
                    <a:pt x="112" y="74"/>
                    <a:pt x="112" y="74"/>
                    <a:pt x="112" y="74"/>
                  </a:cubicBezTo>
                  <a:cubicBezTo>
                    <a:pt x="112" y="74"/>
                    <a:pt x="112" y="74"/>
                    <a:pt x="112" y="74"/>
                  </a:cubicBezTo>
                  <a:cubicBezTo>
                    <a:pt x="112" y="74"/>
                    <a:pt x="112" y="74"/>
                    <a:pt x="111" y="74"/>
                  </a:cubicBezTo>
                  <a:cubicBezTo>
                    <a:pt x="111" y="75"/>
                    <a:pt x="111" y="75"/>
                    <a:pt x="111" y="75"/>
                  </a:cubicBezTo>
                  <a:cubicBezTo>
                    <a:pt x="111" y="75"/>
                    <a:pt x="110" y="76"/>
                    <a:pt x="110" y="76"/>
                  </a:cubicBezTo>
                  <a:cubicBezTo>
                    <a:pt x="110" y="76"/>
                    <a:pt x="110" y="76"/>
                    <a:pt x="110" y="76"/>
                  </a:cubicBezTo>
                  <a:cubicBezTo>
                    <a:pt x="110" y="76"/>
                    <a:pt x="110" y="76"/>
                    <a:pt x="110" y="76"/>
                  </a:cubicBezTo>
                  <a:cubicBezTo>
                    <a:pt x="110" y="76"/>
                    <a:pt x="110" y="77"/>
                    <a:pt x="110" y="77"/>
                  </a:cubicBezTo>
                  <a:cubicBezTo>
                    <a:pt x="110" y="77"/>
                    <a:pt x="110" y="77"/>
                    <a:pt x="110" y="77"/>
                  </a:cubicBezTo>
                  <a:cubicBezTo>
                    <a:pt x="110" y="77"/>
                    <a:pt x="110" y="77"/>
                    <a:pt x="110" y="77"/>
                  </a:cubicBezTo>
                  <a:cubicBezTo>
                    <a:pt x="109" y="78"/>
                    <a:pt x="109" y="78"/>
                    <a:pt x="109" y="79"/>
                  </a:cubicBezTo>
                  <a:cubicBezTo>
                    <a:pt x="109" y="79"/>
                    <a:pt x="109" y="79"/>
                    <a:pt x="109" y="79"/>
                  </a:cubicBezTo>
                  <a:cubicBezTo>
                    <a:pt x="109" y="79"/>
                    <a:pt x="109" y="79"/>
                    <a:pt x="109" y="79"/>
                  </a:cubicBezTo>
                  <a:cubicBezTo>
                    <a:pt x="109" y="79"/>
                    <a:pt x="109" y="80"/>
                    <a:pt x="109" y="81"/>
                  </a:cubicBezTo>
                  <a:cubicBezTo>
                    <a:pt x="109" y="81"/>
                    <a:pt x="109" y="81"/>
                    <a:pt x="109" y="81"/>
                  </a:cubicBezTo>
                  <a:cubicBezTo>
                    <a:pt x="109" y="82"/>
                    <a:pt x="109" y="82"/>
                    <a:pt x="109" y="82"/>
                  </a:cubicBezTo>
                  <a:cubicBezTo>
                    <a:pt x="109" y="82"/>
                    <a:pt x="109" y="82"/>
                    <a:pt x="109" y="82"/>
                  </a:cubicBezTo>
                  <a:cubicBezTo>
                    <a:pt x="109" y="82"/>
                    <a:pt x="109" y="82"/>
                    <a:pt x="109" y="82"/>
                  </a:cubicBezTo>
                  <a:cubicBezTo>
                    <a:pt x="110" y="82"/>
                    <a:pt x="111" y="81"/>
                    <a:pt x="111" y="81"/>
                  </a:cubicBezTo>
                  <a:cubicBezTo>
                    <a:pt x="111" y="81"/>
                    <a:pt x="111" y="80"/>
                    <a:pt x="111" y="80"/>
                  </a:cubicBezTo>
                  <a:cubicBezTo>
                    <a:pt x="111" y="80"/>
                    <a:pt x="111" y="80"/>
                    <a:pt x="111" y="80"/>
                  </a:cubicBezTo>
                  <a:cubicBezTo>
                    <a:pt x="111" y="80"/>
                    <a:pt x="111" y="80"/>
                    <a:pt x="111" y="79"/>
                  </a:cubicBezTo>
                  <a:cubicBezTo>
                    <a:pt x="111" y="79"/>
                    <a:pt x="111" y="79"/>
                    <a:pt x="111" y="79"/>
                  </a:cubicBezTo>
                  <a:cubicBezTo>
                    <a:pt x="111" y="79"/>
                    <a:pt x="111" y="79"/>
                    <a:pt x="111" y="79"/>
                  </a:cubicBezTo>
                  <a:cubicBezTo>
                    <a:pt x="111" y="79"/>
                    <a:pt x="111" y="79"/>
                    <a:pt x="111" y="78"/>
                  </a:cubicBezTo>
                  <a:cubicBezTo>
                    <a:pt x="111" y="78"/>
                    <a:pt x="111" y="78"/>
                    <a:pt x="111" y="78"/>
                  </a:cubicBezTo>
                  <a:cubicBezTo>
                    <a:pt x="111" y="78"/>
                    <a:pt x="111" y="78"/>
                    <a:pt x="111" y="78"/>
                  </a:cubicBezTo>
                  <a:cubicBezTo>
                    <a:pt x="111" y="78"/>
                    <a:pt x="112" y="78"/>
                    <a:pt x="112" y="78"/>
                  </a:cubicBezTo>
                  <a:cubicBezTo>
                    <a:pt x="112" y="77"/>
                    <a:pt x="112" y="77"/>
                    <a:pt x="112" y="77"/>
                  </a:cubicBezTo>
                  <a:cubicBezTo>
                    <a:pt x="112" y="77"/>
                    <a:pt x="112" y="77"/>
                    <a:pt x="112" y="77"/>
                  </a:cubicBezTo>
                  <a:cubicBezTo>
                    <a:pt x="112" y="77"/>
                    <a:pt x="112" y="77"/>
                    <a:pt x="112" y="77"/>
                  </a:cubicBezTo>
                  <a:cubicBezTo>
                    <a:pt x="112" y="77"/>
                    <a:pt x="112" y="77"/>
                    <a:pt x="112" y="77"/>
                  </a:cubicBez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p>
              <a:endParaRPr lang="zh-CN" altLang="en-US">
                <a:latin typeface="Times New Roman" panose="02020603050405020304" pitchFamily="18" charset="0"/>
                <a:cs typeface="Times New Roman" panose="02020603050405020304" pitchFamily="18" charset="0"/>
              </a:endParaRPr>
            </a:p>
          </p:txBody>
        </p:sp>
      </p:grpSp>
      <p:sp>
        <p:nvSpPr>
          <p:cNvPr id="3" name="矩形 2">
            <a:extLst>
              <a:ext uri="{FF2B5EF4-FFF2-40B4-BE49-F238E27FC236}">
                <a16:creationId xmlns:a16="http://schemas.microsoft.com/office/drawing/2014/main" id="{219E549D-8BDB-5546-A677-9DD03EC6810E}"/>
              </a:ext>
            </a:extLst>
          </p:cNvPr>
          <p:cNvSpPr/>
          <p:nvPr/>
        </p:nvSpPr>
        <p:spPr>
          <a:xfrm>
            <a:off x="4501162" y="821714"/>
            <a:ext cx="3262432" cy="584775"/>
          </a:xfrm>
          <a:prstGeom prst="rect">
            <a:avLst/>
          </a:prstGeom>
        </p:spPr>
        <p:txBody>
          <a:bodyPr wrap="none">
            <a:spAutoFit/>
          </a:bodyPr>
          <a:lstStyle/>
          <a:p>
            <a:r>
              <a:rPr kumimoji="1" lang="zh-CN" altLang="en-US" sz="32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第四章</a:t>
            </a:r>
            <a:r>
              <a:rPr kumimoji="1" lang="zh-TW" altLang="en-US" sz="32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 實證研究</a:t>
            </a:r>
            <a:endParaRPr kumimoji="1" lang="en-US" altLang="zh-CN" sz="32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6" name="TextBox 164"/>
          <p:cNvSpPr txBox="1"/>
          <p:nvPr/>
        </p:nvSpPr>
        <p:spPr>
          <a:xfrm>
            <a:off x="176563" y="3805600"/>
            <a:ext cx="4669868" cy="1200329"/>
          </a:xfrm>
          <a:prstGeom prst="rect">
            <a:avLst/>
          </a:prstGeom>
          <a:noFill/>
        </p:spPr>
        <p:txBody>
          <a:bodyPr wrap="none" rtlCol="0">
            <a:spAutoFit/>
          </a:bodyPr>
          <a:lstStyle/>
          <a:p>
            <a:pPr algn="ctr"/>
            <a:r>
              <a:rPr kumimoji="1" lang="en-US" altLang="zh-TW" sz="24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4.1</a:t>
            </a:r>
            <a:r>
              <a:rPr kumimoji="1" lang="zh-TW" altLang="en-US" sz="24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基於統計分析之需求預測模型</a:t>
            </a:r>
            <a:endParaRPr kumimoji="1" lang="en-US" altLang="zh-TW" sz="24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a:p>
            <a:r>
              <a:rPr kumimoji="1" lang="zh-TW" altLang="en-US" sz="24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   </a:t>
            </a:r>
            <a:r>
              <a:rPr kumimoji="1" lang="en-US" altLang="zh-TW" sz="24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4.1.1</a:t>
            </a:r>
            <a:r>
              <a:rPr kumimoji="1" lang="zh-TW" altLang="en-US" sz="24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指數平滑法</a:t>
            </a:r>
            <a:endParaRPr kumimoji="1" lang="en-US" altLang="zh-TW" sz="24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a:p>
            <a:r>
              <a:rPr kumimoji="1" lang="zh-TW" altLang="en-US" sz="24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   </a:t>
            </a:r>
            <a:r>
              <a:rPr kumimoji="1" lang="en-US" altLang="zh-TW" sz="24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4.1.2ARIMA</a:t>
            </a:r>
            <a:endParaRPr lang="zh-CN" altLang="en-US" sz="2400" dirty="0">
              <a:solidFill>
                <a:schemeClr val="tx1">
                  <a:lumMod val="75000"/>
                  <a:lumOff val="25000"/>
                </a:schemeClr>
              </a:solidFill>
              <a:latin typeface="Times New Roman" panose="02020603050405020304" pitchFamily="18" charset="0"/>
              <a:ea typeface="Kaiti SC" panose="02010600040101010101" pitchFamily="2" charset="-122"/>
              <a:cs typeface="Times New Roman" panose="02020603050405020304" pitchFamily="18" charset="0"/>
            </a:endParaRPr>
          </a:p>
        </p:txBody>
      </p:sp>
      <p:grpSp>
        <p:nvGrpSpPr>
          <p:cNvPr id="17" name="组合 169"/>
          <p:cNvGrpSpPr/>
          <p:nvPr/>
        </p:nvGrpSpPr>
        <p:grpSpPr>
          <a:xfrm>
            <a:off x="1867904" y="2144215"/>
            <a:ext cx="1287185" cy="1287185"/>
            <a:chOff x="6501056" y="1873013"/>
            <a:chExt cx="696763" cy="696763"/>
          </a:xfrm>
        </p:grpSpPr>
        <p:sp>
          <p:nvSpPr>
            <p:cNvPr id="18" name="椭圆 170"/>
            <p:cNvSpPr/>
            <p:nvPr/>
          </p:nvSpPr>
          <p:spPr>
            <a:xfrm>
              <a:off x="6501056" y="1873013"/>
              <a:ext cx="696763" cy="696763"/>
            </a:xfrm>
            <a:prstGeom prst="ellipse">
              <a:avLst/>
            </a:prstGeom>
            <a:solidFill>
              <a:srgbClr val="EEEEEE"/>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latin typeface="Times New Roman" panose="02020603050405020304" pitchFamily="18" charset="0"/>
                <a:cs typeface="Times New Roman" panose="02020603050405020304" pitchFamily="18" charset="0"/>
              </a:endParaRPr>
            </a:p>
          </p:txBody>
        </p:sp>
        <p:grpSp>
          <p:nvGrpSpPr>
            <p:cNvPr id="19" name="组合 113"/>
            <p:cNvGrpSpPr>
              <a:grpSpLocks noChangeAspect="1"/>
            </p:cNvGrpSpPr>
            <p:nvPr/>
          </p:nvGrpSpPr>
          <p:grpSpPr>
            <a:xfrm>
              <a:off x="6616022" y="1996255"/>
              <a:ext cx="466830" cy="450242"/>
              <a:chOff x="7019925" y="5499100"/>
              <a:chExt cx="312738" cy="301626"/>
            </a:xfrm>
            <a:solidFill>
              <a:srgbClr val="BBBE2C"/>
            </a:solidFill>
          </p:grpSpPr>
          <p:sp>
            <p:nvSpPr>
              <p:cNvPr id="20" name="Freeform 252"/>
              <p:cNvSpPr>
                <a:spLocks/>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008BB6"/>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latin typeface="Times New Roman" panose="02020603050405020304" pitchFamily="18" charset="0"/>
                  <a:cs typeface="Times New Roman" panose="02020603050405020304" pitchFamily="18" charset="0"/>
                </a:endParaRPr>
              </a:p>
            </p:txBody>
          </p:sp>
          <p:sp>
            <p:nvSpPr>
              <p:cNvPr id="21" name="Freeform 253"/>
              <p:cNvSpPr>
                <a:spLocks/>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008BB6"/>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12703237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圖片 223">
            <a:extLst>
              <a:ext uri="{FF2B5EF4-FFF2-40B4-BE49-F238E27FC236}">
                <a16:creationId xmlns:a16="http://schemas.microsoft.com/office/drawing/2014/main" id="{0D857A10-70F8-8E4C-BF81-D9DAC6DA5C56}"/>
              </a:ext>
            </a:extLst>
          </p:cNvPr>
          <p:cNvPicPr>
            <a:picLocks noChangeAspect="1"/>
          </p:cNvPicPr>
          <p:nvPr/>
        </p:nvPicPr>
        <p:blipFill>
          <a:blip r:embed="rId2"/>
          <a:stretch>
            <a:fillRect/>
          </a:stretch>
        </p:blipFill>
        <p:spPr>
          <a:xfrm>
            <a:off x="0" y="0"/>
            <a:ext cx="12192000" cy="6858000"/>
          </a:xfrm>
          <a:prstGeom prst="rect">
            <a:avLst/>
          </a:prstGeom>
        </p:spPr>
      </p:pic>
      <p:sp>
        <p:nvSpPr>
          <p:cNvPr id="226" name="矩形 225">
            <a:extLst>
              <a:ext uri="{FF2B5EF4-FFF2-40B4-BE49-F238E27FC236}">
                <a16:creationId xmlns:a16="http://schemas.microsoft.com/office/drawing/2014/main" id="{E2C68147-A601-154E-A88B-D09F7C767FDE}"/>
              </a:ext>
            </a:extLst>
          </p:cNvPr>
          <p:cNvSpPr/>
          <p:nvPr/>
        </p:nvSpPr>
        <p:spPr>
          <a:xfrm>
            <a:off x="214653" y="181565"/>
            <a:ext cx="6853159" cy="707886"/>
          </a:xfrm>
          <a:prstGeom prst="rect">
            <a:avLst/>
          </a:prstGeom>
          <a:noFill/>
        </p:spPr>
        <p:txBody>
          <a:bodyPr wrap="none" lIns="91440" tIns="45720" rIns="91440" bIns="45720">
            <a:spAutoFit/>
          </a:bodyPr>
          <a:lstStyle/>
          <a:p>
            <a:pPr algn="ctr"/>
            <a:r>
              <a:rPr kumimoji="1" lang="zh-TW" altLang="en-US" sz="4000" dirty="0">
                <a:solidFill>
                  <a:schemeClr val="accent5">
                    <a:lumMod val="75000"/>
                  </a:schemeClr>
                </a:solidFill>
                <a:latin typeface="標楷體" panose="03000509000000000000" pitchFamily="65" charset="-120"/>
                <a:ea typeface="標楷體" panose="03000509000000000000" pitchFamily="65" charset="-120"/>
              </a:rPr>
              <a:t>基於統計分析之需求預測模型</a:t>
            </a:r>
          </a:p>
        </p:txBody>
      </p:sp>
      <p:grpSp>
        <p:nvGrpSpPr>
          <p:cNvPr id="246" name="群組 245">
            <a:extLst>
              <a:ext uri="{FF2B5EF4-FFF2-40B4-BE49-F238E27FC236}">
                <a16:creationId xmlns:a16="http://schemas.microsoft.com/office/drawing/2014/main" id="{91DC8AA8-578C-4549-9D6D-645FA315AC59}"/>
              </a:ext>
            </a:extLst>
          </p:cNvPr>
          <p:cNvGrpSpPr/>
          <p:nvPr/>
        </p:nvGrpSpPr>
        <p:grpSpPr>
          <a:xfrm>
            <a:off x="7453498" y="26803"/>
            <a:ext cx="4738502" cy="872280"/>
            <a:chOff x="7453498" y="26803"/>
            <a:chExt cx="4738502" cy="872280"/>
          </a:xfrm>
        </p:grpSpPr>
        <p:grpSp>
          <p:nvGrpSpPr>
            <p:cNvPr id="247" name="群組 246">
              <a:extLst>
                <a:ext uri="{FF2B5EF4-FFF2-40B4-BE49-F238E27FC236}">
                  <a16:creationId xmlns:a16="http://schemas.microsoft.com/office/drawing/2014/main" id="{90F87DD8-60FE-744C-A6DA-8F8B85D08876}"/>
                </a:ext>
              </a:extLst>
            </p:cNvPr>
            <p:cNvGrpSpPr/>
            <p:nvPr/>
          </p:nvGrpSpPr>
          <p:grpSpPr>
            <a:xfrm>
              <a:off x="7453498" y="26803"/>
              <a:ext cx="4738502" cy="872280"/>
              <a:chOff x="7453498" y="26803"/>
              <a:chExt cx="4738502" cy="872280"/>
            </a:xfrm>
          </p:grpSpPr>
          <p:sp>
            <p:nvSpPr>
              <p:cNvPr id="254" name="圆角矩形 3">
                <a:extLst>
                  <a:ext uri="{FF2B5EF4-FFF2-40B4-BE49-F238E27FC236}">
                    <a16:creationId xmlns:a16="http://schemas.microsoft.com/office/drawing/2014/main" id="{957F9806-0806-E941-B7B3-B734DD5D6C8B}"/>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標楷體" panose="03000509000000000000" pitchFamily="65" charset="-120"/>
                  <a:ea typeface="標楷體" panose="03000509000000000000" pitchFamily="65" charset="-120"/>
                </a:endParaRPr>
              </a:p>
            </p:txBody>
          </p:sp>
          <p:sp>
            <p:nvSpPr>
              <p:cNvPr id="255" name="圆角矩形 6">
                <a:extLst>
                  <a:ext uri="{FF2B5EF4-FFF2-40B4-BE49-F238E27FC236}">
                    <a16:creationId xmlns:a16="http://schemas.microsoft.com/office/drawing/2014/main" id="{A4283400-66E5-6E45-A7BD-61742B403619}"/>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標楷體" panose="03000509000000000000" pitchFamily="65" charset="-120"/>
                  <a:ea typeface="標楷體" panose="03000509000000000000" pitchFamily="65" charset="-120"/>
                </a:endParaRPr>
              </a:p>
            </p:txBody>
          </p:sp>
          <p:sp>
            <p:nvSpPr>
              <p:cNvPr id="256" name="圆角矩形 8">
                <a:extLst>
                  <a:ext uri="{FF2B5EF4-FFF2-40B4-BE49-F238E27FC236}">
                    <a16:creationId xmlns:a16="http://schemas.microsoft.com/office/drawing/2014/main" id="{E90629A1-BFC7-F046-937D-FCBA350B0AC7}"/>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標楷體" panose="03000509000000000000" pitchFamily="65" charset="-120"/>
                  <a:ea typeface="標楷體" panose="03000509000000000000" pitchFamily="65" charset="-120"/>
                </a:endParaRPr>
              </a:p>
            </p:txBody>
          </p:sp>
          <p:sp>
            <p:nvSpPr>
              <p:cNvPr id="257" name="圆角矩形 10">
                <a:extLst>
                  <a:ext uri="{FF2B5EF4-FFF2-40B4-BE49-F238E27FC236}">
                    <a16:creationId xmlns:a16="http://schemas.microsoft.com/office/drawing/2014/main" id="{A34C652A-AE6F-194D-8975-779694079931}"/>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標楷體" panose="03000509000000000000" pitchFamily="65" charset="-120"/>
                  <a:ea typeface="標楷體" panose="03000509000000000000" pitchFamily="65" charset="-120"/>
                </a:endParaRPr>
              </a:p>
            </p:txBody>
          </p:sp>
          <p:sp>
            <p:nvSpPr>
              <p:cNvPr id="258" name="左箭头 4">
                <a:extLst>
                  <a:ext uri="{FF2B5EF4-FFF2-40B4-BE49-F238E27FC236}">
                    <a16:creationId xmlns:a16="http://schemas.microsoft.com/office/drawing/2014/main" id="{B4AA4BDB-11C9-344E-B8C0-76D634DCD442}"/>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標楷體" panose="03000509000000000000" pitchFamily="65" charset="-120"/>
                  <a:ea typeface="標楷體" panose="03000509000000000000" pitchFamily="65" charset="-120"/>
                </a:endParaRPr>
              </a:p>
            </p:txBody>
          </p:sp>
          <p:sp>
            <p:nvSpPr>
              <p:cNvPr id="259" name="圆角矩形 1">
                <a:extLst>
                  <a:ext uri="{FF2B5EF4-FFF2-40B4-BE49-F238E27FC236}">
                    <a16:creationId xmlns:a16="http://schemas.microsoft.com/office/drawing/2014/main" id="{ABFF5A3F-82B6-B34C-8A3D-4567A02FC1E3}"/>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標楷體" panose="03000509000000000000" pitchFamily="65" charset="-120"/>
                  <a:ea typeface="標楷體" panose="03000509000000000000" pitchFamily="65" charset="-120"/>
                </a:endParaRPr>
              </a:p>
            </p:txBody>
          </p:sp>
          <p:sp>
            <p:nvSpPr>
              <p:cNvPr id="260" name="圆角矩形 1">
                <a:extLst>
                  <a:ext uri="{FF2B5EF4-FFF2-40B4-BE49-F238E27FC236}">
                    <a16:creationId xmlns:a16="http://schemas.microsoft.com/office/drawing/2014/main" id="{6C446076-8B7D-7446-AED3-936134D9DC30}"/>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標楷體" panose="03000509000000000000" pitchFamily="65" charset="-120"/>
                  <a:ea typeface="標楷體" panose="03000509000000000000" pitchFamily="65" charset="-120"/>
                </a:endParaRPr>
              </a:p>
            </p:txBody>
          </p:sp>
          <p:sp>
            <p:nvSpPr>
              <p:cNvPr id="261" name="圆角矩形 1">
                <a:extLst>
                  <a:ext uri="{FF2B5EF4-FFF2-40B4-BE49-F238E27FC236}">
                    <a16:creationId xmlns:a16="http://schemas.microsoft.com/office/drawing/2014/main" id="{6C9612CB-A8AA-9A46-8A73-9AE46BFE45D7}"/>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標楷體" panose="03000509000000000000" pitchFamily="65" charset="-120"/>
                  <a:ea typeface="標楷體" panose="03000509000000000000" pitchFamily="65" charset="-120"/>
                </a:endParaRPr>
              </a:p>
            </p:txBody>
          </p:sp>
          <p:sp>
            <p:nvSpPr>
              <p:cNvPr id="262" name="圆角矩形 1">
                <a:extLst>
                  <a:ext uri="{FF2B5EF4-FFF2-40B4-BE49-F238E27FC236}">
                    <a16:creationId xmlns:a16="http://schemas.microsoft.com/office/drawing/2014/main" id="{A4B95EB4-C7A6-7045-B2DA-2AAE794498C3}"/>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標楷體" panose="03000509000000000000" pitchFamily="65" charset="-120"/>
                  <a:ea typeface="標楷體" panose="03000509000000000000" pitchFamily="65" charset="-120"/>
                </a:endParaRPr>
              </a:p>
            </p:txBody>
          </p:sp>
          <p:sp>
            <p:nvSpPr>
              <p:cNvPr id="263" name="圆角矩形 3">
                <a:extLst>
                  <a:ext uri="{FF2B5EF4-FFF2-40B4-BE49-F238E27FC236}">
                    <a16:creationId xmlns:a16="http://schemas.microsoft.com/office/drawing/2014/main" id="{16EBAB8C-4977-8E43-83BE-FDDC95F5CB4A}"/>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標楷體" panose="03000509000000000000" pitchFamily="65" charset="-120"/>
                  <a:ea typeface="標楷體" panose="03000509000000000000" pitchFamily="65" charset="-120"/>
                </a:endParaRPr>
              </a:p>
            </p:txBody>
          </p:sp>
          <p:sp>
            <p:nvSpPr>
              <p:cNvPr id="264" name="圆角矩形 1">
                <a:extLst>
                  <a:ext uri="{FF2B5EF4-FFF2-40B4-BE49-F238E27FC236}">
                    <a16:creationId xmlns:a16="http://schemas.microsoft.com/office/drawing/2014/main" id="{1C055F29-055E-A041-BBE8-22BCC28B6517}"/>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標楷體" panose="03000509000000000000" pitchFamily="65" charset="-120"/>
                  <a:ea typeface="標楷體" panose="03000509000000000000" pitchFamily="65" charset="-120"/>
                </a:endParaRPr>
              </a:p>
            </p:txBody>
          </p:sp>
        </p:grpSp>
        <p:grpSp>
          <p:nvGrpSpPr>
            <p:cNvPr id="248" name="群組 247">
              <a:extLst>
                <a:ext uri="{FF2B5EF4-FFF2-40B4-BE49-F238E27FC236}">
                  <a16:creationId xmlns:a16="http://schemas.microsoft.com/office/drawing/2014/main" id="{B9CEC42E-9679-2A4E-BA77-EB93057A02B9}"/>
                </a:ext>
              </a:extLst>
            </p:cNvPr>
            <p:cNvGrpSpPr/>
            <p:nvPr/>
          </p:nvGrpSpPr>
          <p:grpSpPr>
            <a:xfrm>
              <a:off x="7756266" y="137835"/>
              <a:ext cx="4199935" cy="739537"/>
              <a:chOff x="7756266" y="-244943"/>
              <a:chExt cx="4199935" cy="739537"/>
            </a:xfrm>
          </p:grpSpPr>
          <p:sp>
            <p:nvSpPr>
              <p:cNvPr id="249" name="TextBox 24">
                <a:extLst>
                  <a:ext uri="{FF2B5EF4-FFF2-40B4-BE49-F238E27FC236}">
                    <a16:creationId xmlns:a16="http://schemas.microsoft.com/office/drawing/2014/main" id="{D48E4FDF-20B1-1747-8FD7-0B67F5DA4463}"/>
                  </a:ext>
                </a:extLst>
              </p:cNvPr>
              <p:cNvSpPr txBox="1"/>
              <p:nvPr/>
            </p:nvSpPr>
            <p:spPr bwMode="auto">
              <a:xfrm>
                <a:off x="7756266" y="-152791"/>
                <a:ext cx="826590" cy="492443"/>
              </a:xfrm>
              <a:prstGeom prst="rect">
                <a:avLst/>
              </a:prstGeom>
              <a:noFill/>
            </p:spPr>
            <p:txBody>
              <a:bodyPr wrap="square">
                <a:spAutoFit/>
              </a:bodyPr>
              <a:lstStyle/>
              <a:p>
                <a:pPr algn="just">
                  <a:lnSpc>
                    <a:spcPct val="130000"/>
                  </a:lnSpc>
                  <a:defRPr/>
                </a:pPr>
                <a:r>
                  <a:rPr lang="zh-CN" altLang="en-US" sz="2000" spc="300" dirty="0">
                    <a:solidFill>
                      <a:schemeClr val="bg1"/>
                    </a:solidFill>
                    <a:latin typeface="標楷體" panose="03000509000000000000" pitchFamily="65" charset="-120"/>
                    <a:ea typeface="標楷體" panose="03000509000000000000" pitchFamily="65" charset="-120"/>
                  </a:rPr>
                  <a:t>緒論</a:t>
                </a:r>
              </a:p>
            </p:txBody>
          </p:sp>
          <p:sp>
            <p:nvSpPr>
              <p:cNvPr id="250" name="TextBox 24">
                <a:extLst>
                  <a:ext uri="{FF2B5EF4-FFF2-40B4-BE49-F238E27FC236}">
                    <a16:creationId xmlns:a16="http://schemas.microsoft.com/office/drawing/2014/main" id="{A50FE25F-4350-9A41-A3ED-34F91F8A4834}"/>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spc="300" dirty="0">
                    <a:solidFill>
                      <a:schemeClr val="bg1"/>
                    </a:solidFill>
                    <a:latin typeface="標楷體" panose="03000509000000000000" pitchFamily="65" charset="-120"/>
                    <a:ea typeface="標楷體" panose="03000509000000000000" pitchFamily="65" charset="-120"/>
                  </a:rPr>
                  <a:t>文獻</a:t>
                </a:r>
                <a:endParaRPr lang="en-US" altLang="zh-CN" sz="2000" spc="300" dirty="0">
                  <a:solidFill>
                    <a:schemeClr val="bg1"/>
                  </a:solidFill>
                  <a:latin typeface="標楷體" panose="03000509000000000000" pitchFamily="65" charset="-120"/>
                  <a:ea typeface="標楷體" panose="03000509000000000000" pitchFamily="65" charset="-120"/>
                </a:endParaRPr>
              </a:p>
              <a:p>
                <a:pPr algn="just">
                  <a:defRPr/>
                </a:pPr>
                <a:r>
                  <a:rPr lang="zh-CN" altLang="en-US" sz="2000" spc="300" dirty="0">
                    <a:solidFill>
                      <a:schemeClr val="bg1"/>
                    </a:solidFill>
                    <a:latin typeface="標楷體" panose="03000509000000000000" pitchFamily="65" charset="-120"/>
                    <a:ea typeface="標楷體" panose="03000509000000000000" pitchFamily="65" charset="-120"/>
                  </a:rPr>
                  <a:t>探討</a:t>
                </a:r>
              </a:p>
            </p:txBody>
          </p:sp>
          <p:sp>
            <p:nvSpPr>
              <p:cNvPr id="251" name="TextBox 24">
                <a:extLst>
                  <a:ext uri="{FF2B5EF4-FFF2-40B4-BE49-F238E27FC236}">
                    <a16:creationId xmlns:a16="http://schemas.microsoft.com/office/drawing/2014/main" id="{46A1AC07-569D-9942-AD78-CE747495335E}"/>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spc="300" dirty="0">
                    <a:solidFill>
                      <a:schemeClr val="bg1"/>
                    </a:solidFill>
                    <a:latin typeface="標楷體" panose="03000509000000000000" pitchFamily="65" charset="-120"/>
                    <a:ea typeface="標楷體" panose="03000509000000000000" pitchFamily="65" charset="-120"/>
                  </a:rPr>
                  <a:t>研究</a:t>
                </a:r>
                <a:endParaRPr lang="en-US" altLang="zh-CN" sz="2000" spc="300" dirty="0">
                  <a:solidFill>
                    <a:schemeClr val="bg1"/>
                  </a:solidFill>
                  <a:latin typeface="標楷體" panose="03000509000000000000" pitchFamily="65" charset="-120"/>
                  <a:ea typeface="標楷體" panose="03000509000000000000" pitchFamily="65" charset="-120"/>
                </a:endParaRPr>
              </a:p>
              <a:p>
                <a:pPr algn="just">
                  <a:defRPr/>
                </a:pPr>
                <a:r>
                  <a:rPr lang="zh-CN" altLang="en-US" sz="2000" spc="300" dirty="0">
                    <a:solidFill>
                      <a:schemeClr val="bg1"/>
                    </a:solidFill>
                    <a:latin typeface="標楷體" panose="03000509000000000000" pitchFamily="65" charset="-120"/>
                    <a:ea typeface="標楷體" panose="03000509000000000000" pitchFamily="65" charset="-120"/>
                  </a:rPr>
                  <a:t>方法</a:t>
                </a:r>
                <a:endParaRPr lang="en-US" altLang="zh-CN" sz="2000" spc="300" dirty="0">
                  <a:solidFill>
                    <a:schemeClr val="bg1"/>
                  </a:solidFill>
                  <a:latin typeface="標楷體" panose="03000509000000000000" pitchFamily="65" charset="-120"/>
                  <a:ea typeface="標楷體" panose="03000509000000000000" pitchFamily="65" charset="-120"/>
                </a:endParaRPr>
              </a:p>
            </p:txBody>
          </p:sp>
          <p:sp>
            <p:nvSpPr>
              <p:cNvPr id="252" name="TextBox 24">
                <a:extLst>
                  <a:ext uri="{FF2B5EF4-FFF2-40B4-BE49-F238E27FC236}">
                    <a16:creationId xmlns:a16="http://schemas.microsoft.com/office/drawing/2014/main" id="{00019B8A-B7D6-E944-84BE-4F7D1638CAA9}"/>
                  </a:ext>
                </a:extLst>
              </p:cNvPr>
              <p:cNvSpPr txBox="1"/>
              <p:nvPr/>
            </p:nvSpPr>
            <p:spPr bwMode="auto">
              <a:xfrm>
                <a:off x="10104638" y="-233390"/>
                <a:ext cx="936261" cy="707886"/>
              </a:xfrm>
              <a:prstGeom prst="rect">
                <a:avLst/>
              </a:prstGeom>
              <a:noFill/>
            </p:spPr>
            <p:txBody>
              <a:bodyPr wrap="square">
                <a:spAutoFit/>
              </a:bodyPr>
              <a:lstStyle/>
              <a:p>
                <a:pPr algn="just">
                  <a:defRPr/>
                </a:pPr>
                <a:r>
                  <a:rPr lang="zh-CN" altLang="en-US" sz="2000" b="1" spc="300" dirty="0">
                    <a:solidFill>
                      <a:srgbClr val="FFFF00"/>
                    </a:solidFill>
                    <a:latin typeface="標楷體" panose="03000509000000000000" pitchFamily="65" charset="-120"/>
                    <a:ea typeface="標楷體" panose="03000509000000000000" pitchFamily="65" charset="-120"/>
                  </a:rPr>
                  <a:t>實證</a:t>
                </a:r>
              </a:p>
              <a:p>
                <a:pPr algn="just">
                  <a:defRPr/>
                </a:pPr>
                <a:r>
                  <a:rPr lang="zh-CN" altLang="en-US" sz="2000" b="1" spc="300" dirty="0">
                    <a:solidFill>
                      <a:srgbClr val="FFFF00"/>
                    </a:solidFill>
                    <a:latin typeface="標楷體" panose="03000509000000000000" pitchFamily="65" charset="-120"/>
                    <a:ea typeface="標楷體" panose="03000509000000000000" pitchFamily="65" charset="-120"/>
                  </a:rPr>
                  <a:t>研究</a:t>
                </a:r>
              </a:p>
            </p:txBody>
          </p:sp>
          <p:sp>
            <p:nvSpPr>
              <p:cNvPr id="253" name="TextBox 24">
                <a:extLst>
                  <a:ext uri="{FF2B5EF4-FFF2-40B4-BE49-F238E27FC236}">
                    <a16:creationId xmlns:a16="http://schemas.microsoft.com/office/drawing/2014/main" id="{906A0E04-CB05-7F43-B076-0EF06DA66E83}"/>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標楷體" panose="03000509000000000000" pitchFamily="65" charset="-120"/>
                    <a:ea typeface="標楷體" panose="03000509000000000000" pitchFamily="65" charset="-120"/>
                  </a:rPr>
                  <a:t>結論與</a:t>
                </a:r>
                <a:endParaRPr lang="en-US" altLang="zh-TW" sz="2000" spc="300" dirty="0">
                  <a:solidFill>
                    <a:schemeClr val="bg1"/>
                  </a:solidFill>
                  <a:latin typeface="標楷體" panose="03000509000000000000" pitchFamily="65" charset="-120"/>
                  <a:ea typeface="標楷體" panose="03000509000000000000" pitchFamily="65" charset="-120"/>
                </a:endParaRPr>
              </a:p>
              <a:p>
                <a:pPr algn="just">
                  <a:defRPr/>
                </a:pPr>
                <a:r>
                  <a:rPr lang="zh-TW" altLang="en-US" sz="2000" spc="300" dirty="0">
                    <a:solidFill>
                      <a:schemeClr val="bg1"/>
                    </a:solidFill>
                    <a:latin typeface="標楷體" panose="03000509000000000000" pitchFamily="65" charset="-120"/>
                    <a:ea typeface="標楷體" panose="03000509000000000000" pitchFamily="65" charset="-120"/>
                  </a:rPr>
                  <a:t>建議</a:t>
                </a:r>
                <a:endParaRPr lang="zh-CN" altLang="en-US" sz="2000" spc="300" dirty="0">
                  <a:solidFill>
                    <a:schemeClr val="bg1"/>
                  </a:solidFill>
                  <a:latin typeface="標楷體" panose="03000509000000000000" pitchFamily="65" charset="-120"/>
                  <a:ea typeface="標楷體" panose="03000509000000000000" pitchFamily="65" charset="-120"/>
                </a:endParaRPr>
              </a:p>
            </p:txBody>
          </p:sp>
        </p:grpSp>
      </p:grpSp>
      <p:sp>
        <p:nvSpPr>
          <p:cNvPr id="4" name="投影片編號版面配置區 3">
            <a:extLst>
              <a:ext uri="{FF2B5EF4-FFF2-40B4-BE49-F238E27FC236}">
                <a16:creationId xmlns:a16="http://schemas.microsoft.com/office/drawing/2014/main" id="{23753178-FDE9-1341-A0AF-BEA37A51F357}"/>
              </a:ext>
            </a:extLst>
          </p:cNvPr>
          <p:cNvSpPr>
            <a:spLocks noGrp="1"/>
          </p:cNvSpPr>
          <p:nvPr>
            <p:ph type="sldNum" sz="quarter" idx="12"/>
          </p:nvPr>
        </p:nvSpPr>
        <p:spPr/>
        <p:txBody>
          <a:bodyPr/>
          <a:lstStyle/>
          <a:p>
            <a:fld id="{1490CF33-D555-A345-BE28-C2DA5831FB31}" type="slidenum">
              <a:rPr kumimoji="1" lang="zh-TW" altLang="en-US" sz="1600" smtClean="0">
                <a:latin typeface="標楷體" panose="03000509000000000000" pitchFamily="65" charset="-120"/>
                <a:ea typeface="標楷體" panose="03000509000000000000" pitchFamily="65" charset="-120"/>
              </a:rPr>
              <a:t>25</a:t>
            </a:fld>
            <a:endParaRPr kumimoji="1" lang="zh-TW" altLang="en-US" sz="1600" dirty="0">
              <a:latin typeface="標楷體" panose="03000509000000000000" pitchFamily="65" charset="-120"/>
              <a:ea typeface="標楷體" panose="03000509000000000000" pitchFamily="65" charset="-120"/>
            </a:endParaRPr>
          </a:p>
        </p:txBody>
      </p:sp>
      <p:grpSp>
        <p:nvGrpSpPr>
          <p:cNvPr id="24" name="组合 2">
            <a:extLst>
              <a:ext uri="{FF2B5EF4-FFF2-40B4-BE49-F238E27FC236}">
                <a16:creationId xmlns:a16="http://schemas.microsoft.com/office/drawing/2014/main" id="{C5056F82-C798-B140-B371-2695B072AEAD}"/>
              </a:ext>
            </a:extLst>
          </p:cNvPr>
          <p:cNvGrpSpPr/>
          <p:nvPr/>
        </p:nvGrpSpPr>
        <p:grpSpPr>
          <a:xfrm>
            <a:off x="5738813" y="3373438"/>
            <a:ext cx="1833562" cy="1835150"/>
            <a:chOff x="5738813" y="3373438"/>
            <a:chExt cx="1833562" cy="1835150"/>
          </a:xfrm>
          <a:solidFill>
            <a:srgbClr val="00B0F0"/>
          </a:solidFill>
        </p:grpSpPr>
        <p:sp>
          <p:nvSpPr>
            <p:cNvPr id="25" name="任意多边形 7">
              <a:extLst>
                <a:ext uri="{FF2B5EF4-FFF2-40B4-BE49-F238E27FC236}">
                  <a16:creationId xmlns:a16="http://schemas.microsoft.com/office/drawing/2014/main" id="{EE4FC988-C4C0-534A-A278-C8D64224533D}"/>
                </a:ext>
              </a:extLst>
            </p:cNvPr>
            <p:cNvSpPr>
              <a:spLocks noChangeArrowheads="1"/>
            </p:cNvSpPr>
            <p:nvPr/>
          </p:nvSpPr>
          <p:spPr bwMode="auto">
            <a:xfrm>
              <a:off x="5738813" y="3373438"/>
              <a:ext cx="1833562" cy="1835150"/>
            </a:xfrm>
            <a:custGeom>
              <a:avLst/>
              <a:gdLst>
                <a:gd name="T0" fmla="*/ 311557 w 2204265"/>
                <a:gd name="T1" fmla="*/ 1111658 h 2204265"/>
                <a:gd name="T2" fmla="*/ 1892707 w 2204265"/>
                <a:gd name="T3" fmla="*/ 1111658 h 2204265"/>
                <a:gd name="T4" fmla="*/ 977042 w 2204265"/>
                <a:gd name="T5" fmla="*/ 0 h 2204265"/>
                <a:gd name="T6" fmla="*/ 1276006 w 2204265"/>
                <a:gd name="T7" fmla="*/ 227584 h 2204265"/>
                <a:gd name="T8" fmla="*/ 1387705 w 2204265"/>
                <a:gd name="T9" fmla="*/ 259057 h 2204265"/>
                <a:gd name="T10" fmla="*/ 1761531 w 2204265"/>
                <a:gd name="T11" fmla="*/ 210203 h 2204265"/>
                <a:gd name="T12" fmla="*/ 1705003 w 2204265"/>
                <a:gd name="T13" fmla="*/ 435309 h 2204265"/>
                <a:gd name="T14" fmla="*/ 1782142 w 2204265"/>
                <a:gd name="T15" fmla="*/ 511190 h 2204265"/>
                <a:gd name="T16" fmla="*/ 2119154 w 2204265"/>
                <a:gd name="T17" fmla="*/ 659399 h 2204265"/>
                <a:gd name="T18" fmla="*/ 1974042 w 2204265"/>
                <a:gd name="T19" fmla="*/ 833752 h 2204265"/>
                <a:gd name="T20" fmla="*/ 2204265 w 2204265"/>
                <a:gd name="T21" fmla="*/ 977042 h 2204265"/>
                <a:gd name="T22" fmla="*/ 2012137 w 2204265"/>
                <a:gd name="T23" fmla="*/ 1268406 h 2204265"/>
                <a:gd name="T24" fmla="*/ 1985237 w 2204265"/>
                <a:gd name="T25" fmla="*/ 1394985 h 2204265"/>
                <a:gd name="T26" fmla="*/ 2119154 w 2204265"/>
                <a:gd name="T27" fmla="*/ 1544868 h 2204265"/>
                <a:gd name="T28" fmla="*/ 1820151 w 2204265"/>
                <a:gd name="T29" fmla="*/ 1705353 h 2204265"/>
                <a:gd name="T30" fmla="*/ 1731696 w 2204265"/>
                <a:gd name="T31" fmla="*/ 1804423 h 2204265"/>
                <a:gd name="T32" fmla="*/ 1761531 w 2204265"/>
                <a:gd name="T33" fmla="*/ 1994062 h 2204265"/>
                <a:gd name="T34" fmla="*/ 1429863 w 2204265"/>
                <a:gd name="T35" fmla="*/ 1991868 h 2204265"/>
                <a:gd name="T36" fmla="*/ 1262745 w 2204265"/>
                <a:gd name="T37" fmla="*/ 2038549 h 2204265"/>
                <a:gd name="T38" fmla="*/ 977042 w 2204265"/>
                <a:gd name="T39" fmla="*/ 2204265 h 2204265"/>
                <a:gd name="T40" fmla="*/ 916475 w 2204265"/>
                <a:gd name="T41" fmla="*/ 2034392 h 2204265"/>
                <a:gd name="T42" fmla="*/ 659399 w 2204265"/>
                <a:gd name="T43" fmla="*/ 2119153 h 2204265"/>
                <a:gd name="T44" fmla="*/ 496981 w 2204265"/>
                <a:gd name="T45" fmla="*/ 1826130 h 2204265"/>
                <a:gd name="T46" fmla="*/ 382878 w 2204265"/>
                <a:gd name="T47" fmla="*/ 1705753 h 2204265"/>
                <a:gd name="T48" fmla="*/ 85113 w 2204265"/>
                <a:gd name="T49" fmla="*/ 1544868 h 2204265"/>
                <a:gd name="T50" fmla="*/ 212821 w 2204265"/>
                <a:gd name="T51" fmla="*/ 1373126 h 2204265"/>
                <a:gd name="T52" fmla="*/ 0 w 2204265"/>
                <a:gd name="T53" fmla="*/ 1227224 h 2204265"/>
                <a:gd name="T54" fmla="*/ 203220 w 2204265"/>
                <a:gd name="T55" fmla="*/ 933481 h 2204265"/>
                <a:gd name="T56" fmla="*/ 243470 w 2204265"/>
                <a:gd name="T57" fmla="*/ 802476 h 2204265"/>
                <a:gd name="T58" fmla="*/ 210204 w 2204265"/>
                <a:gd name="T59" fmla="*/ 442735 h 2204265"/>
                <a:gd name="T60" fmla="*/ 470557 w 2204265"/>
                <a:gd name="T61" fmla="*/ 461243 h 2204265"/>
                <a:gd name="T62" fmla="*/ 442735 w 2204265"/>
                <a:gd name="T63" fmla="*/ 210203 h 2204265"/>
                <a:gd name="T64" fmla="*/ 815299 w 2204265"/>
                <a:gd name="T65" fmla="*/ 257661 h 2204265"/>
                <a:gd name="T66" fmla="*/ 928259 w 2204265"/>
                <a:gd name="T67" fmla="*/ 227584 h 2204265"/>
                <a:gd name="T68" fmla="*/ 0 w 2204265"/>
                <a:gd name="T69" fmla="*/ 0 h 2204265"/>
                <a:gd name="T70" fmla="*/ 2204265 w 2204265"/>
                <a:gd name="T71" fmla="*/ 2204265 h 2204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lnTo>
                    <a:pt x="977042" y="0"/>
                  </a:lnTo>
                  <a:close/>
                </a:path>
              </a:pathLst>
            </a:custGeom>
            <a:gr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latin typeface="標楷體" panose="03000509000000000000" pitchFamily="65" charset="-120"/>
                <a:ea typeface="標楷體" panose="03000509000000000000" pitchFamily="65" charset="-120"/>
                <a:cs typeface="+mn-ea"/>
                <a:sym typeface="+mn-lt"/>
              </a:endParaRPr>
            </a:p>
          </p:txBody>
        </p:sp>
        <p:sp>
          <p:nvSpPr>
            <p:cNvPr id="26" name="椭圆 8">
              <a:extLst>
                <a:ext uri="{FF2B5EF4-FFF2-40B4-BE49-F238E27FC236}">
                  <a16:creationId xmlns:a16="http://schemas.microsoft.com/office/drawing/2014/main" id="{78C570DC-4254-0541-AC0E-DAF453FD9F9A}"/>
                </a:ext>
              </a:extLst>
            </p:cNvPr>
            <p:cNvSpPr>
              <a:spLocks noChangeArrowheads="1"/>
            </p:cNvSpPr>
            <p:nvPr/>
          </p:nvSpPr>
          <p:spPr bwMode="auto">
            <a:xfrm>
              <a:off x="6051550" y="3690938"/>
              <a:ext cx="1208088" cy="1208087"/>
            </a:xfrm>
            <a:prstGeom prst="ellipse">
              <a:avLst/>
            </a:prstGeom>
            <a:gr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標楷體" panose="03000509000000000000" pitchFamily="65" charset="-120"/>
                <a:ea typeface="標楷體" panose="03000509000000000000" pitchFamily="65" charset="-120"/>
                <a:cs typeface="+mn-ea"/>
                <a:sym typeface="+mn-lt"/>
              </a:endParaRPr>
            </a:p>
          </p:txBody>
        </p:sp>
        <p:grpSp>
          <p:nvGrpSpPr>
            <p:cNvPr id="27" name="组合 9">
              <a:extLst>
                <a:ext uri="{FF2B5EF4-FFF2-40B4-BE49-F238E27FC236}">
                  <a16:creationId xmlns:a16="http://schemas.microsoft.com/office/drawing/2014/main" id="{0E809544-114A-1D45-8AE3-1818AF436DDA}"/>
                </a:ext>
              </a:extLst>
            </p:cNvPr>
            <p:cNvGrpSpPr>
              <a:grpSpLocks/>
            </p:cNvGrpSpPr>
            <p:nvPr/>
          </p:nvGrpSpPr>
          <p:grpSpPr bwMode="auto">
            <a:xfrm>
              <a:off x="6457950" y="4046538"/>
              <a:ext cx="444500" cy="496887"/>
              <a:chOff x="0" y="0"/>
              <a:chExt cx="402656" cy="450303"/>
            </a:xfrm>
            <a:grpFill/>
          </p:grpSpPr>
          <p:sp>
            <p:nvSpPr>
              <p:cNvPr id="28" name="Freeform 108">
                <a:extLst>
                  <a:ext uri="{FF2B5EF4-FFF2-40B4-BE49-F238E27FC236}">
                    <a16:creationId xmlns:a16="http://schemas.microsoft.com/office/drawing/2014/main" id="{9C33E594-F511-A74F-AA55-F03EB50BFB28}"/>
                  </a:ext>
                </a:extLst>
              </p:cNvPr>
              <p:cNvSpPr>
                <a:spLocks noEditPoints="1" noChangeArrowheads="1"/>
              </p:cNvSpPr>
              <p:nvPr/>
            </p:nvSpPr>
            <p:spPr bwMode="auto">
              <a:xfrm>
                <a:off x="69134" y="167228"/>
                <a:ext cx="56988" cy="57923"/>
              </a:xfrm>
              <a:custGeom>
                <a:avLst/>
                <a:gdLst>
                  <a:gd name="T0" fmla="*/ 28494 w 26"/>
                  <a:gd name="T1" fmla="*/ 0 h 26"/>
                  <a:gd name="T2" fmla="*/ 0 w 26"/>
                  <a:gd name="T3" fmla="*/ 28962 h 26"/>
                  <a:gd name="T4" fmla="*/ 28494 w 26"/>
                  <a:gd name="T5" fmla="*/ 57923 h 26"/>
                  <a:gd name="T6" fmla="*/ 56988 w 26"/>
                  <a:gd name="T7" fmla="*/ 28962 h 26"/>
                  <a:gd name="T8" fmla="*/ 28494 w 26"/>
                  <a:gd name="T9" fmla="*/ 0 h 26"/>
                  <a:gd name="T10" fmla="*/ 28494 w 26"/>
                  <a:gd name="T11" fmla="*/ 51240 h 26"/>
                  <a:gd name="T12" fmla="*/ 6576 w 26"/>
                  <a:gd name="T13" fmla="*/ 28962 h 26"/>
                  <a:gd name="T14" fmla="*/ 28494 w 26"/>
                  <a:gd name="T15" fmla="*/ 6683 h 26"/>
                  <a:gd name="T16" fmla="*/ 50412 w 26"/>
                  <a:gd name="T17" fmla="*/ 28962 h 26"/>
                  <a:gd name="T18" fmla="*/ 28494 w 26"/>
                  <a:gd name="T19" fmla="*/ 5124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標楷體" panose="03000509000000000000" pitchFamily="65" charset="-120"/>
                  <a:ea typeface="標楷體" panose="03000509000000000000" pitchFamily="65" charset="-120"/>
                  <a:cs typeface="+mn-ea"/>
                  <a:sym typeface="+mn-lt"/>
                </a:endParaRPr>
              </a:p>
            </p:txBody>
          </p:sp>
          <p:sp>
            <p:nvSpPr>
              <p:cNvPr id="29" name="Freeform 109">
                <a:extLst>
                  <a:ext uri="{FF2B5EF4-FFF2-40B4-BE49-F238E27FC236}">
                    <a16:creationId xmlns:a16="http://schemas.microsoft.com/office/drawing/2014/main" id="{A4EEA9EE-4C6D-8E46-9CAF-F5498E770C51}"/>
                  </a:ext>
                </a:extLst>
              </p:cNvPr>
              <p:cNvSpPr>
                <a:spLocks noEditPoints="1" noChangeArrowheads="1"/>
              </p:cNvSpPr>
              <p:nvPr/>
            </p:nvSpPr>
            <p:spPr bwMode="auto">
              <a:xfrm>
                <a:off x="197125" y="129859"/>
                <a:ext cx="48580" cy="48580"/>
              </a:xfrm>
              <a:custGeom>
                <a:avLst/>
                <a:gdLst>
                  <a:gd name="T0" fmla="*/ 24290 w 22"/>
                  <a:gd name="T1" fmla="*/ 0 h 22"/>
                  <a:gd name="T2" fmla="*/ 0 w 22"/>
                  <a:gd name="T3" fmla="*/ 24290 h 22"/>
                  <a:gd name="T4" fmla="*/ 24290 w 22"/>
                  <a:gd name="T5" fmla="*/ 48580 h 22"/>
                  <a:gd name="T6" fmla="*/ 48580 w 22"/>
                  <a:gd name="T7" fmla="*/ 24290 h 22"/>
                  <a:gd name="T8" fmla="*/ 24290 w 22"/>
                  <a:gd name="T9" fmla="*/ 0 h 22"/>
                  <a:gd name="T10" fmla="*/ 24290 w 22"/>
                  <a:gd name="T11" fmla="*/ 37539 h 22"/>
                  <a:gd name="T12" fmla="*/ 11041 w 22"/>
                  <a:gd name="T13" fmla="*/ 24290 h 22"/>
                  <a:gd name="T14" fmla="*/ 24290 w 22"/>
                  <a:gd name="T15" fmla="*/ 11041 h 22"/>
                  <a:gd name="T16" fmla="*/ 37539 w 22"/>
                  <a:gd name="T17" fmla="*/ 24290 h 22"/>
                  <a:gd name="T18" fmla="*/ 24290 w 22"/>
                  <a:gd name="T19" fmla="*/ 37539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標楷體" panose="03000509000000000000" pitchFamily="65" charset="-120"/>
                  <a:ea typeface="標楷體" panose="03000509000000000000" pitchFamily="65" charset="-120"/>
                  <a:cs typeface="+mn-ea"/>
                  <a:sym typeface="+mn-lt"/>
                </a:endParaRPr>
              </a:p>
            </p:txBody>
          </p:sp>
          <p:sp>
            <p:nvSpPr>
              <p:cNvPr id="30" name="Freeform 110">
                <a:extLst>
                  <a:ext uri="{FF2B5EF4-FFF2-40B4-BE49-F238E27FC236}">
                    <a16:creationId xmlns:a16="http://schemas.microsoft.com/office/drawing/2014/main" id="{BF0C1338-19C1-3D4D-9F59-54B4184EC49E}"/>
                  </a:ext>
                </a:extLst>
              </p:cNvPr>
              <p:cNvSpPr>
                <a:spLocks noEditPoints="1" noChangeArrowheads="1"/>
              </p:cNvSpPr>
              <p:nvPr/>
            </p:nvSpPr>
            <p:spPr bwMode="auto">
              <a:xfrm>
                <a:off x="82213" y="181242"/>
                <a:ext cx="30830" cy="30830"/>
              </a:xfrm>
              <a:custGeom>
                <a:avLst/>
                <a:gdLst>
                  <a:gd name="T0" fmla="*/ 15415 w 14"/>
                  <a:gd name="T1" fmla="*/ 0 h 14"/>
                  <a:gd name="T2" fmla="*/ 0 w 14"/>
                  <a:gd name="T3" fmla="*/ 15415 h 14"/>
                  <a:gd name="T4" fmla="*/ 15415 w 14"/>
                  <a:gd name="T5" fmla="*/ 30830 h 14"/>
                  <a:gd name="T6" fmla="*/ 30830 w 14"/>
                  <a:gd name="T7" fmla="*/ 15415 h 14"/>
                  <a:gd name="T8" fmla="*/ 15415 w 14"/>
                  <a:gd name="T9" fmla="*/ 0 h 14"/>
                  <a:gd name="T10" fmla="*/ 15415 w 14"/>
                  <a:gd name="T11" fmla="*/ 22021 h 14"/>
                  <a:gd name="T12" fmla="*/ 8809 w 14"/>
                  <a:gd name="T13" fmla="*/ 15415 h 14"/>
                  <a:gd name="T14" fmla="*/ 15415 w 14"/>
                  <a:gd name="T15" fmla="*/ 6606 h 14"/>
                  <a:gd name="T16" fmla="*/ 24224 w 14"/>
                  <a:gd name="T17" fmla="*/ 15415 h 14"/>
                  <a:gd name="T18" fmla="*/ 15415 w 14"/>
                  <a:gd name="T19" fmla="*/ 22021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標楷體" panose="03000509000000000000" pitchFamily="65" charset="-120"/>
                  <a:ea typeface="標楷體" panose="03000509000000000000" pitchFamily="65" charset="-120"/>
                  <a:cs typeface="+mn-ea"/>
                  <a:sym typeface="+mn-lt"/>
                </a:endParaRPr>
              </a:p>
            </p:txBody>
          </p:sp>
          <p:sp>
            <p:nvSpPr>
              <p:cNvPr id="31" name="Freeform 111">
                <a:extLst>
                  <a:ext uri="{FF2B5EF4-FFF2-40B4-BE49-F238E27FC236}">
                    <a16:creationId xmlns:a16="http://schemas.microsoft.com/office/drawing/2014/main" id="{5E60A114-4BD9-F248-BE85-7F96EEB78CE3}"/>
                  </a:ext>
                </a:extLst>
              </p:cNvPr>
              <p:cNvSpPr>
                <a:spLocks noEditPoints="1" noChangeArrowheads="1"/>
              </p:cNvSpPr>
              <p:nvPr/>
            </p:nvSpPr>
            <p:spPr bwMode="auto">
              <a:xfrm>
                <a:off x="172834" y="105568"/>
                <a:ext cx="97161" cy="97161"/>
              </a:xfrm>
              <a:custGeom>
                <a:avLst/>
                <a:gdLst>
                  <a:gd name="T0" fmla="*/ 48581 w 44"/>
                  <a:gd name="T1" fmla="*/ 0 h 44"/>
                  <a:gd name="T2" fmla="*/ 0 w 44"/>
                  <a:gd name="T3" fmla="*/ 48581 h 44"/>
                  <a:gd name="T4" fmla="*/ 48581 w 44"/>
                  <a:gd name="T5" fmla="*/ 97161 h 44"/>
                  <a:gd name="T6" fmla="*/ 97161 w 44"/>
                  <a:gd name="T7" fmla="*/ 48581 h 44"/>
                  <a:gd name="T8" fmla="*/ 48581 w 44"/>
                  <a:gd name="T9" fmla="*/ 0 h 44"/>
                  <a:gd name="T10" fmla="*/ 48581 w 44"/>
                  <a:gd name="T11" fmla="*/ 86120 h 44"/>
                  <a:gd name="T12" fmla="*/ 11041 w 44"/>
                  <a:gd name="T13" fmla="*/ 48581 h 44"/>
                  <a:gd name="T14" fmla="*/ 48581 w 44"/>
                  <a:gd name="T15" fmla="*/ 13249 h 44"/>
                  <a:gd name="T16" fmla="*/ 86120 w 44"/>
                  <a:gd name="T17" fmla="*/ 48581 h 44"/>
                  <a:gd name="T18" fmla="*/ 48581 w 44"/>
                  <a:gd name="T19" fmla="*/ 8612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4"/>
                  <a:gd name="T32" fmla="*/ 44 w 44"/>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標楷體" panose="03000509000000000000" pitchFamily="65" charset="-120"/>
                  <a:ea typeface="標楷體" panose="03000509000000000000" pitchFamily="65" charset="-120"/>
                  <a:cs typeface="+mn-ea"/>
                  <a:sym typeface="+mn-lt"/>
                </a:endParaRPr>
              </a:p>
            </p:txBody>
          </p:sp>
          <p:sp>
            <p:nvSpPr>
              <p:cNvPr id="32" name="Freeform 112">
                <a:extLst>
                  <a:ext uri="{FF2B5EF4-FFF2-40B4-BE49-F238E27FC236}">
                    <a16:creationId xmlns:a16="http://schemas.microsoft.com/office/drawing/2014/main" id="{F08D55CA-D76B-8945-A80D-3FC1B10C0A75}"/>
                  </a:ext>
                </a:extLst>
              </p:cNvPr>
              <p:cNvSpPr>
                <a:spLocks noEditPoints="1" noChangeArrowheads="1"/>
              </p:cNvSpPr>
              <p:nvPr/>
            </p:nvSpPr>
            <p:spPr bwMode="auto">
              <a:xfrm>
                <a:off x="0" y="0"/>
                <a:ext cx="402656" cy="450303"/>
              </a:xfrm>
              <a:custGeom>
                <a:avLst/>
                <a:gdLst>
                  <a:gd name="T0" fmla="*/ 347346 w 182"/>
                  <a:gd name="T1" fmla="*/ 211907 h 204"/>
                  <a:gd name="T2" fmla="*/ 338497 w 182"/>
                  <a:gd name="T3" fmla="*/ 105954 h 204"/>
                  <a:gd name="T4" fmla="*/ 172567 w 182"/>
                  <a:gd name="T5" fmla="*/ 0 h 204"/>
                  <a:gd name="T6" fmla="*/ 2212 w 182"/>
                  <a:gd name="T7" fmla="*/ 174382 h 204"/>
                  <a:gd name="T8" fmla="*/ 0 w 182"/>
                  <a:gd name="T9" fmla="*/ 450303 h 204"/>
                  <a:gd name="T10" fmla="*/ 250001 w 182"/>
                  <a:gd name="T11" fmla="*/ 388497 h 204"/>
                  <a:gd name="T12" fmla="*/ 325222 w 182"/>
                  <a:gd name="T13" fmla="*/ 388497 h 204"/>
                  <a:gd name="T14" fmla="*/ 325222 w 182"/>
                  <a:gd name="T15" fmla="*/ 388497 h 204"/>
                  <a:gd name="T16" fmla="*/ 345134 w 182"/>
                  <a:gd name="T17" fmla="*/ 333313 h 204"/>
                  <a:gd name="T18" fmla="*/ 323010 w 182"/>
                  <a:gd name="T19" fmla="*/ 320068 h 204"/>
                  <a:gd name="T20" fmla="*/ 345134 w 182"/>
                  <a:gd name="T21" fmla="*/ 309031 h 204"/>
                  <a:gd name="T22" fmla="*/ 342921 w 182"/>
                  <a:gd name="T23" fmla="*/ 304617 h 204"/>
                  <a:gd name="T24" fmla="*/ 376107 w 182"/>
                  <a:gd name="T25" fmla="*/ 245018 h 204"/>
                  <a:gd name="T26" fmla="*/ 137169 w 182"/>
                  <a:gd name="T27" fmla="*/ 205285 h 204"/>
                  <a:gd name="T28" fmla="*/ 137169 w 182"/>
                  <a:gd name="T29" fmla="*/ 225152 h 204"/>
                  <a:gd name="T30" fmla="*/ 119469 w 182"/>
                  <a:gd name="T31" fmla="*/ 231774 h 204"/>
                  <a:gd name="T32" fmla="*/ 106195 w 182"/>
                  <a:gd name="T33" fmla="*/ 242810 h 204"/>
                  <a:gd name="T34" fmla="*/ 88496 w 182"/>
                  <a:gd name="T35" fmla="*/ 236188 h 204"/>
                  <a:gd name="T36" fmla="*/ 70797 w 182"/>
                  <a:gd name="T37" fmla="*/ 236188 h 204"/>
                  <a:gd name="T38" fmla="*/ 61947 w 182"/>
                  <a:gd name="T39" fmla="*/ 218529 h 204"/>
                  <a:gd name="T40" fmla="*/ 48673 w 182"/>
                  <a:gd name="T41" fmla="*/ 205285 h 204"/>
                  <a:gd name="T42" fmla="*/ 57522 w 182"/>
                  <a:gd name="T43" fmla="*/ 187626 h 204"/>
                  <a:gd name="T44" fmla="*/ 57522 w 182"/>
                  <a:gd name="T45" fmla="*/ 167760 h 204"/>
                  <a:gd name="T46" fmla="*/ 75221 w 182"/>
                  <a:gd name="T47" fmla="*/ 161138 h 204"/>
                  <a:gd name="T48" fmla="*/ 88496 w 182"/>
                  <a:gd name="T49" fmla="*/ 150101 h 204"/>
                  <a:gd name="T50" fmla="*/ 106195 w 182"/>
                  <a:gd name="T51" fmla="*/ 156723 h 204"/>
                  <a:gd name="T52" fmla="*/ 126107 w 182"/>
                  <a:gd name="T53" fmla="*/ 156723 h 204"/>
                  <a:gd name="T54" fmla="*/ 132744 w 182"/>
                  <a:gd name="T55" fmla="*/ 174382 h 204"/>
                  <a:gd name="T56" fmla="*/ 146018 w 182"/>
                  <a:gd name="T57" fmla="*/ 187626 h 204"/>
                  <a:gd name="T58" fmla="*/ 300886 w 182"/>
                  <a:gd name="T59" fmla="*/ 169967 h 204"/>
                  <a:gd name="T60" fmla="*/ 278762 w 182"/>
                  <a:gd name="T61" fmla="*/ 192041 h 204"/>
                  <a:gd name="T62" fmla="*/ 267700 w 182"/>
                  <a:gd name="T63" fmla="*/ 220737 h 204"/>
                  <a:gd name="T64" fmla="*/ 236726 w 182"/>
                  <a:gd name="T65" fmla="*/ 220737 h 204"/>
                  <a:gd name="T66" fmla="*/ 207965 w 182"/>
                  <a:gd name="T67" fmla="*/ 231774 h 204"/>
                  <a:gd name="T68" fmla="*/ 183629 w 182"/>
                  <a:gd name="T69" fmla="*/ 211907 h 204"/>
                  <a:gd name="T70" fmla="*/ 154868 w 182"/>
                  <a:gd name="T71" fmla="*/ 200870 h 204"/>
                  <a:gd name="T72" fmla="*/ 154868 w 182"/>
                  <a:gd name="T73" fmla="*/ 169967 h 204"/>
                  <a:gd name="T74" fmla="*/ 141593 w 182"/>
                  <a:gd name="T75" fmla="*/ 141272 h 204"/>
                  <a:gd name="T76" fmla="*/ 163717 w 182"/>
                  <a:gd name="T77" fmla="*/ 116990 h 204"/>
                  <a:gd name="T78" fmla="*/ 174779 w 182"/>
                  <a:gd name="T79" fmla="*/ 88295 h 204"/>
                  <a:gd name="T80" fmla="*/ 207965 w 182"/>
                  <a:gd name="T81" fmla="*/ 88295 h 204"/>
                  <a:gd name="T82" fmla="*/ 236726 w 182"/>
                  <a:gd name="T83" fmla="*/ 77258 h 204"/>
                  <a:gd name="T84" fmla="*/ 258850 w 182"/>
                  <a:gd name="T85" fmla="*/ 97124 h 204"/>
                  <a:gd name="T86" fmla="*/ 287611 w 182"/>
                  <a:gd name="T87" fmla="*/ 108161 h 204"/>
                  <a:gd name="T88" fmla="*/ 287611 w 182"/>
                  <a:gd name="T89" fmla="*/ 141272 h 204"/>
                  <a:gd name="T90" fmla="*/ 300886 w 182"/>
                  <a:gd name="T91" fmla="*/ 16996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
                  <a:gd name="T139" fmla="*/ 0 h 204"/>
                  <a:gd name="T140" fmla="*/ 182 w 182"/>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標楷體" panose="03000509000000000000" pitchFamily="65" charset="-120"/>
                  <a:ea typeface="標楷體" panose="03000509000000000000" pitchFamily="65" charset="-120"/>
                  <a:cs typeface="+mn-ea"/>
                  <a:sym typeface="+mn-lt"/>
                </a:endParaRPr>
              </a:p>
            </p:txBody>
          </p:sp>
        </p:grpSp>
      </p:grpSp>
      <p:grpSp>
        <p:nvGrpSpPr>
          <p:cNvPr id="33" name="组合 3">
            <a:extLst>
              <a:ext uri="{FF2B5EF4-FFF2-40B4-BE49-F238E27FC236}">
                <a16:creationId xmlns:a16="http://schemas.microsoft.com/office/drawing/2014/main" id="{C74903A1-21BD-304A-A813-BC83BCAF0573}"/>
              </a:ext>
            </a:extLst>
          </p:cNvPr>
          <p:cNvGrpSpPr/>
          <p:nvPr/>
        </p:nvGrpSpPr>
        <p:grpSpPr>
          <a:xfrm>
            <a:off x="4325938" y="2273300"/>
            <a:ext cx="1833562" cy="1833563"/>
            <a:chOff x="4325938" y="2273300"/>
            <a:chExt cx="1833562" cy="1833563"/>
          </a:xfrm>
          <a:solidFill>
            <a:srgbClr val="00B0F0"/>
          </a:solidFill>
        </p:grpSpPr>
        <p:sp>
          <p:nvSpPr>
            <p:cNvPr id="34" name="任意多边形 3">
              <a:extLst>
                <a:ext uri="{FF2B5EF4-FFF2-40B4-BE49-F238E27FC236}">
                  <a16:creationId xmlns:a16="http://schemas.microsoft.com/office/drawing/2014/main" id="{D82C7200-44BF-3C4A-B154-67186BC44E6E}"/>
                </a:ext>
              </a:extLst>
            </p:cNvPr>
            <p:cNvSpPr>
              <a:spLocks noChangeArrowheads="1"/>
            </p:cNvSpPr>
            <p:nvPr/>
          </p:nvSpPr>
          <p:spPr bwMode="auto">
            <a:xfrm>
              <a:off x="4325938" y="2273300"/>
              <a:ext cx="1833562" cy="1833563"/>
            </a:xfrm>
            <a:custGeom>
              <a:avLst/>
              <a:gdLst>
                <a:gd name="T0" fmla="*/ 311557 w 2204265"/>
                <a:gd name="T1" fmla="*/ 1111658 h 2204265"/>
                <a:gd name="T2" fmla="*/ 1892707 w 2204265"/>
                <a:gd name="T3" fmla="*/ 1111658 h 2204265"/>
                <a:gd name="T4" fmla="*/ 977042 w 2204265"/>
                <a:gd name="T5" fmla="*/ 0 h 2204265"/>
                <a:gd name="T6" fmla="*/ 1276006 w 2204265"/>
                <a:gd name="T7" fmla="*/ 227584 h 2204265"/>
                <a:gd name="T8" fmla="*/ 1387705 w 2204265"/>
                <a:gd name="T9" fmla="*/ 259057 h 2204265"/>
                <a:gd name="T10" fmla="*/ 1761531 w 2204265"/>
                <a:gd name="T11" fmla="*/ 210203 h 2204265"/>
                <a:gd name="T12" fmla="*/ 1705003 w 2204265"/>
                <a:gd name="T13" fmla="*/ 435309 h 2204265"/>
                <a:gd name="T14" fmla="*/ 1782142 w 2204265"/>
                <a:gd name="T15" fmla="*/ 511190 h 2204265"/>
                <a:gd name="T16" fmla="*/ 2119154 w 2204265"/>
                <a:gd name="T17" fmla="*/ 659399 h 2204265"/>
                <a:gd name="T18" fmla="*/ 1974042 w 2204265"/>
                <a:gd name="T19" fmla="*/ 833752 h 2204265"/>
                <a:gd name="T20" fmla="*/ 2204265 w 2204265"/>
                <a:gd name="T21" fmla="*/ 977042 h 2204265"/>
                <a:gd name="T22" fmla="*/ 2012137 w 2204265"/>
                <a:gd name="T23" fmla="*/ 1268406 h 2204265"/>
                <a:gd name="T24" fmla="*/ 1985237 w 2204265"/>
                <a:gd name="T25" fmla="*/ 1394985 h 2204265"/>
                <a:gd name="T26" fmla="*/ 2119154 w 2204265"/>
                <a:gd name="T27" fmla="*/ 1544868 h 2204265"/>
                <a:gd name="T28" fmla="*/ 1820151 w 2204265"/>
                <a:gd name="T29" fmla="*/ 1705353 h 2204265"/>
                <a:gd name="T30" fmla="*/ 1731696 w 2204265"/>
                <a:gd name="T31" fmla="*/ 1804423 h 2204265"/>
                <a:gd name="T32" fmla="*/ 1761531 w 2204265"/>
                <a:gd name="T33" fmla="*/ 1994062 h 2204265"/>
                <a:gd name="T34" fmla="*/ 1429863 w 2204265"/>
                <a:gd name="T35" fmla="*/ 1991868 h 2204265"/>
                <a:gd name="T36" fmla="*/ 1262745 w 2204265"/>
                <a:gd name="T37" fmla="*/ 2038549 h 2204265"/>
                <a:gd name="T38" fmla="*/ 977042 w 2204265"/>
                <a:gd name="T39" fmla="*/ 2204265 h 2204265"/>
                <a:gd name="T40" fmla="*/ 916475 w 2204265"/>
                <a:gd name="T41" fmla="*/ 2034392 h 2204265"/>
                <a:gd name="T42" fmla="*/ 659399 w 2204265"/>
                <a:gd name="T43" fmla="*/ 2119153 h 2204265"/>
                <a:gd name="T44" fmla="*/ 496981 w 2204265"/>
                <a:gd name="T45" fmla="*/ 1826130 h 2204265"/>
                <a:gd name="T46" fmla="*/ 382878 w 2204265"/>
                <a:gd name="T47" fmla="*/ 1705753 h 2204265"/>
                <a:gd name="T48" fmla="*/ 85113 w 2204265"/>
                <a:gd name="T49" fmla="*/ 1544868 h 2204265"/>
                <a:gd name="T50" fmla="*/ 212821 w 2204265"/>
                <a:gd name="T51" fmla="*/ 1373126 h 2204265"/>
                <a:gd name="T52" fmla="*/ 0 w 2204265"/>
                <a:gd name="T53" fmla="*/ 1227224 h 2204265"/>
                <a:gd name="T54" fmla="*/ 203220 w 2204265"/>
                <a:gd name="T55" fmla="*/ 933481 h 2204265"/>
                <a:gd name="T56" fmla="*/ 243470 w 2204265"/>
                <a:gd name="T57" fmla="*/ 802476 h 2204265"/>
                <a:gd name="T58" fmla="*/ 210204 w 2204265"/>
                <a:gd name="T59" fmla="*/ 442735 h 2204265"/>
                <a:gd name="T60" fmla="*/ 470557 w 2204265"/>
                <a:gd name="T61" fmla="*/ 461243 h 2204265"/>
                <a:gd name="T62" fmla="*/ 442735 w 2204265"/>
                <a:gd name="T63" fmla="*/ 210203 h 2204265"/>
                <a:gd name="T64" fmla="*/ 815299 w 2204265"/>
                <a:gd name="T65" fmla="*/ 257661 h 2204265"/>
                <a:gd name="T66" fmla="*/ 928259 w 2204265"/>
                <a:gd name="T67" fmla="*/ 227584 h 2204265"/>
                <a:gd name="T68" fmla="*/ 0 w 2204265"/>
                <a:gd name="T69" fmla="*/ 0 h 2204265"/>
                <a:gd name="T70" fmla="*/ 2204265 w 2204265"/>
                <a:gd name="T71" fmla="*/ 2204265 h 2204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lnTo>
                    <a:pt x="977042" y="0"/>
                  </a:lnTo>
                  <a:close/>
                </a:path>
              </a:pathLst>
            </a:custGeom>
            <a:gr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latin typeface="標楷體" panose="03000509000000000000" pitchFamily="65" charset="-120"/>
                <a:ea typeface="標楷體" panose="03000509000000000000" pitchFamily="65" charset="-120"/>
                <a:cs typeface="+mn-ea"/>
                <a:sym typeface="+mn-lt"/>
              </a:endParaRPr>
            </a:p>
          </p:txBody>
        </p:sp>
        <p:sp>
          <p:nvSpPr>
            <p:cNvPr id="35" name="椭圆 4">
              <a:extLst>
                <a:ext uri="{FF2B5EF4-FFF2-40B4-BE49-F238E27FC236}">
                  <a16:creationId xmlns:a16="http://schemas.microsoft.com/office/drawing/2014/main" id="{A0840E21-84BC-4B4D-95F6-03D789011238}"/>
                </a:ext>
              </a:extLst>
            </p:cNvPr>
            <p:cNvSpPr>
              <a:spLocks noChangeArrowheads="1"/>
            </p:cNvSpPr>
            <p:nvPr/>
          </p:nvSpPr>
          <p:spPr bwMode="auto">
            <a:xfrm>
              <a:off x="4638675" y="2590800"/>
              <a:ext cx="1208088" cy="1208088"/>
            </a:xfrm>
            <a:prstGeom prst="ellipse">
              <a:avLst/>
            </a:prstGeom>
            <a:gr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標楷體" panose="03000509000000000000" pitchFamily="65" charset="-120"/>
                <a:ea typeface="標楷體" panose="03000509000000000000" pitchFamily="65" charset="-120"/>
                <a:cs typeface="+mn-ea"/>
                <a:sym typeface="+mn-lt"/>
              </a:endParaRPr>
            </a:p>
          </p:txBody>
        </p:sp>
        <p:grpSp>
          <p:nvGrpSpPr>
            <p:cNvPr id="36" name="组合 15">
              <a:extLst>
                <a:ext uri="{FF2B5EF4-FFF2-40B4-BE49-F238E27FC236}">
                  <a16:creationId xmlns:a16="http://schemas.microsoft.com/office/drawing/2014/main" id="{E2AA541B-0CF9-774F-AD31-CCA6F8B727EB}"/>
                </a:ext>
              </a:extLst>
            </p:cNvPr>
            <p:cNvGrpSpPr>
              <a:grpSpLocks/>
            </p:cNvGrpSpPr>
            <p:nvPr/>
          </p:nvGrpSpPr>
          <p:grpSpPr bwMode="auto">
            <a:xfrm>
              <a:off x="5045075" y="2954338"/>
              <a:ext cx="406400" cy="404812"/>
              <a:chOff x="0" y="0"/>
              <a:chExt cx="453105" cy="448433"/>
            </a:xfrm>
            <a:grpFill/>
          </p:grpSpPr>
          <p:sp>
            <p:nvSpPr>
              <p:cNvPr id="37" name="Freeform 136">
                <a:extLst>
                  <a:ext uri="{FF2B5EF4-FFF2-40B4-BE49-F238E27FC236}">
                    <a16:creationId xmlns:a16="http://schemas.microsoft.com/office/drawing/2014/main" id="{6D748699-1A23-9A47-9F63-BABE350DB072}"/>
                  </a:ext>
                </a:extLst>
              </p:cNvPr>
              <p:cNvSpPr>
                <a:spLocks noChangeArrowheads="1"/>
              </p:cNvSpPr>
              <p:nvPr/>
            </p:nvSpPr>
            <p:spPr bwMode="auto">
              <a:xfrm>
                <a:off x="0" y="251309"/>
                <a:ext cx="453105" cy="197124"/>
              </a:xfrm>
              <a:custGeom>
                <a:avLst/>
                <a:gdLst>
                  <a:gd name="T0" fmla="*/ 227658 w 205"/>
                  <a:gd name="T1" fmla="*/ 42083 h 89"/>
                  <a:gd name="T2" fmla="*/ 103883 w 205"/>
                  <a:gd name="T3" fmla="*/ 0 h 89"/>
                  <a:gd name="T4" fmla="*/ 0 w 205"/>
                  <a:gd name="T5" fmla="*/ 0 h 89"/>
                  <a:gd name="T6" fmla="*/ 0 w 205"/>
                  <a:gd name="T7" fmla="*/ 148397 h 89"/>
                  <a:gd name="T8" fmla="*/ 48626 w 205"/>
                  <a:gd name="T9" fmla="*/ 197124 h 89"/>
                  <a:gd name="T10" fmla="*/ 404479 w 205"/>
                  <a:gd name="T11" fmla="*/ 197124 h 89"/>
                  <a:gd name="T12" fmla="*/ 453105 w 205"/>
                  <a:gd name="T13" fmla="*/ 148397 h 89"/>
                  <a:gd name="T14" fmla="*/ 453105 w 205"/>
                  <a:gd name="T15" fmla="*/ 0 h 89"/>
                  <a:gd name="T16" fmla="*/ 349222 w 205"/>
                  <a:gd name="T17" fmla="*/ 0 h 89"/>
                  <a:gd name="T18" fmla="*/ 227658 w 205"/>
                  <a:gd name="T19" fmla="*/ 42083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標楷體" panose="03000509000000000000" pitchFamily="65" charset="-120"/>
                  <a:ea typeface="標楷體" panose="03000509000000000000" pitchFamily="65" charset="-120"/>
                  <a:cs typeface="+mn-ea"/>
                  <a:sym typeface="+mn-lt"/>
                </a:endParaRPr>
              </a:p>
            </p:txBody>
          </p:sp>
          <p:sp>
            <p:nvSpPr>
              <p:cNvPr id="38" name="Freeform 137">
                <a:extLst>
                  <a:ext uri="{FF2B5EF4-FFF2-40B4-BE49-F238E27FC236}">
                    <a16:creationId xmlns:a16="http://schemas.microsoft.com/office/drawing/2014/main" id="{D367CC85-97CD-4C4D-B05B-31B59CC98BB1}"/>
                  </a:ext>
                </a:extLst>
              </p:cNvPr>
              <p:cNvSpPr>
                <a:spLocks noEditPoints="1" noChangeArrowheads="1"/>
              </p:cNvSpPr>
              <p:nvPr/>
            </p:nvSpPr>
            <p:spPr bwMode="auto">
              <a:xfrm>
                <a:off x="0" y="0"/>
                <a:ext cx="453105" cy="260652"/>
              </a:xfrm>
              <a:custGeom>
                <a:avLst/>
                <a:gdLst>
                  <a:gd name="T0" fmla="*/ 404479 w 205"/>
                  <a:gd name="T1" fmla="*/ 92774 h 118"/>
                  <a:gd name="T2" fmla="*/ 397848 w 205"/>
                  <a:gd name="T3" fmla="*/ 92774 h 118"/>
                  <a:gd name="T4" fmla="*/ 340381 w 205"/>
                  <a:gd name="T5" fmla="*/ 92774 h 118"/>
                  <a:gd name="T6" fmla="*/ 340381 w 205"/>
                  <a:gd name="T7" fmla="*/ 48596 h 118"/>
                  <a:gd name="T8" fmla="*/ 291755 w 205"/>
                  <a:gd name="T9" fmla="*/ 0 h 118"/>
                  <a:gd name="T10" fmla="*/ 161350 w 205"/>
                  <a:gd name="T11" fmla="*/ 0 h 118"/>
                  <a:gd name="T12" fmla="*/ 112724 w 205"/>
                  <a:gd name="T13" fmla="*/ 48596 h 118"/>
                  <a:gd name="T14" fmla="*/ 112724 w 205"/>
                  <a:gd name="T15" fmla="*/ 92774 h 118"/>
                  <a:gd name="T16" fmla="*/ 55257 w 205"/>
                  <a:gd name="T17" fmla="*/ 92774 h 118"/>
                  <a:gd name="T18" fmla="*/ 48626 w 205"/>
                  <a:gd name="T19" fmla="*/ 92774 h 118"/>
                  <a:gd name="T20" fmla="*/ 0 w 205"/>
                  <a:gd name="T21" fmla="*/ 141371 h 118"/>
                  <a:gd name="T22" fmla="*/ 0 w 205"/>
                  <a:gd name="T23" fmla="*/ 223100 h 118"/>
                  <a:gd name="T24" fmla="*/ 119354 w 205"/>
                  <a:gd name="T25" fmla="*/ 223100 h 118"/>
                  <a:gd name="T26" fmla="*/ 227658 w 205"/>
                  <a:gd name="T27" fmla="*/ 260652 h 118"/>
                  <a:gd name="T28" fmla="*/ 333751 w 205"/>
                  <a:gd name="T29" fmla="*/ 223100 h 118"/>
                  <a:gd name="T30" fmla="*/ 453105 w 205"/>
                  <a:gd name="T31" fmla="*/ 223100 h 118"/>
                  <a:gd name="T32" fmla="*/ 453105 w 205"/>
                  <a:gd name="T33" fmla="*/ 141371 h 118"/>
                  <a:gd name="T34" fmla="*/ 404479 w 205"/>
                  <a:gd name="T35" fmla="*/ 92774 h 118"/>
                  <a:gd name="T36" fmla="*/ 148088 w 205"/>
                  <a:gd name="T37" fmla="*/ 57432 h 118"/>
                  <a:gd name="T38" fmla="*/ 148088 w 205"/>
                  <a:gd name="T39" fmla="*/ 48596 h 118"/>
                  <a:gd name="T40" fmla="*/ 161350 w 205"/>
                  <a:gd name="T41" fmla="*/ 37552 h 118"/>
                  <a:gd name="T42" fmla="*/ 291755 w 205"/>
                  <a:gd name="T43" fmla="*/ 37552 h 118"/>
                  <a:gd name="T44" fmla="*/ 305017 w 205"/>
                  <a:gd name="T45" fmla="*/ 48596 h 118"/>
                  <a:gd name="T46" fmla="*/ 305017 w 205"/>
                  <a:gd name="T47" fmla="*/ 57432 h 118"/>
                  <a:gd name="T48" fmla="*/ 305017 w 205"/>
                  <a:gd name="T49" fmla="*/ 92774 h 118"/>
                  <a:gd name="T50" fmla="*/ 148088 w 205"/>
                  <a:gd name="T51" fmla="*/ 92774 h 118"/>
                  <a:gd name="T52" fmla="*/ 148088 w 205"/>
                  <a:gd name="T53" fmla="*/ 57432 h 118"/>
                  <a:gd name="T54" fmla="*/ 223237 w 205"/>
                  <a:gd name="T55" fmla="*/ 223100 h 118"/>
                  <a:gd name="T56" fmla="*/ 187873 w 205"/>
                  <a:gd name="T57" fmla="*/ 189967 h 118"/>
                  <a:gd name="T58" fmla="*/ 223237 w 205"/>
                  <a:gd name="T59" fmla="*/ 154624 h 118"/>
                  <a:gd name="T60" fmla="*/ 258601 w 205"/>
                  <a:gd name="T61" fmla="*/ 189967 h 118"/>
                  <a:gd name="T62" fmla="*/ 223237 w 205"/>
                  <a:gd name="T63" fmla="*/ 223100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標楷體" panose="03000509000000000000" pitchFamily="65" charset="-120"/>
                  <a:ea typeface="標楷體" panose="03000509000000000000" pitchFamily="65" charset="-120"/>
                  <a:cs typeface="+mn-ea"/>
                  <a:sym typeface="+mn-lt"/>
                </a:endParaRPr>
              </a:p>
            </p:txBody>
          </p:sp>
        </p:grpSp>
      </p:grpSp>
      <p:grpSp>
        <p:nvGrpSpPr>
          <p:cNvPr id="39" name="组合 1">
            <a:extLst>
              <a:ext uri="{FF2B5EF4-FFF2-40B4-BE49-F238E27FC236}">
                <a16:creationId xmlns:a16="http://schemas.microsoft.com/office/drawing/2014/main" id="{7DF4DCC6-039E-C34E-8334-47141DDDBADD}"/>
              </a:ext>
            </a:extLst>
          </p:cNvPr>
          <p:cNvGrpSpPr/>
          <p:nvPr/>
        </p:nvGrpSpPr>
        <p:grpSpPr>
          <a:xfrm>
            <a:off x="7138988" y="2286000"/>
            <a:ext cx="1835150" cy="1835150"/>
            <a:chOff x="7138988" y="2286000"/>
            <a:chExt cx="1835150" cy="1835150"/>
          </a:xfrm>
          <a:solidFill>
            <a:srgbClr val="00B0F0"/>
          </a:solidFill>
        </p:grpSpPr>
        <p:sp>
          <p:nvSpPr>
            <p:cNvPr id="40" name="任意多边形 5">
              <a:extLst>
                <a:ext uri="{FF2B5EF4-FFF2-40B4-BE49-F238E27FC236}">
                  <a16:creationId xmlns:a16="http://schemas.microsoft.com/office/drawing/2014/main" id="{C1B2E1AC-905A-6447-BA8C-EEF340995617}"/>
                </a:ext>
              </a:extLst>
            </p:cNvPr>
            <p:cNvSpPr>
              <a:spLocks noChangeArrowheads="1"/>
            </p:cNvSpPr>
            <p:nvPr/>
          </p:nvSpPr>
          <p:spPr bwMode="auto">
            <a:xfrm>
              <a:off x="7138988" y="2286000"/>
              <a:ext cx="1835150" cy="1835150"/>
            </a:xfrm>
            <a:custGeom>
              <a:avLst/>
              <a:gdLst>
                <a:gd name="T0" fmla="*/ 311557 w 2204265"/>
                <a:gd name="T1" fmla="*/ 1111658 h 2204265"/>
                <a:gd name="T2" fmla="*/ 1892707 w 2204265"/>
                <a:gd name="T3" fmla="*/ 1111658 h 2204265"/>
                <a:gd name="T4" fmla="*/ 977042 w 2204265"/>
                <a:gd name="T5" fmla="*/ 0 h 2204265"/>
                <a:gd name="T6" fmla="*/ 1276006 w 2204265"/>
                <a:gd name="T7" fmla="*/ 227584 h 2204265"/>
                <a:gd name="T8" fmla="*/ 1387705 w 2204265"/>
                <a:gd name="T9" fmla="*/ 259057 h 2204265"/>
                <a:gd name="T10" fmla="*/ 1761531 w 2204265"/>
                <a:gd name="T11" fmla="*/ 210203 h 2204265"/>
                <a:gd name="T12" fmla="*/ 1705003 w 2204265"/>
                <a:gd name="T13" fmla="*/ 435309 h 2204265"/>
                <a:gd name="T14" fmla="*/ 1782142 w 2204265"/>
                <a:gd name="T15" fmla="*/ 511190 h 2204265"/>
                <a:gd name="T16" fmla="*/ 2119154 w 2204265"/>
                <a:gd name="T17" fmla="*/ 659399 h 2204265"/>
                <a:gd name="T18" fmla="*/ 1974042 w 2204265"/>
                <a:gd name="T19" fmla="*/ 833752 h 2204265"/>
                <a:gd name="T20" fmla="*/ 2204265 w 2204265"/>
                <a:gd name="T21" fmla="*/ 977042 h 2204265"/>
                <a:gd name="T22" fmla="*/ 2012137 w 2204265"/>
                <a:gd name="T23" fmla="*/ 1268406 h 2204265"/>
                <a:gd name="T24" fmla="*/ 1985237 w 2204265"/>
                <a:gd name="T25" fmla="*/ 1394985 h 2204265"/>
                <a:gd name="T26" fmla="*/ 2119154 w 2204265"/>
                <a:gd name="T27" fmla="*/ 1544868 h 2204265"/>
                <a:gd name="T28" fmla="*/ 1820151 w 2204265"/>
                <a:gd name="T29" fmla="*/ 1705353 h 2204265"/>
                <a:gd name="T30" fmla="*/ 1731696 w 2204265"/>
                <a:gd name="T31" fmla="*/ 1804423 h 2204265"/>
                <a:gd name="T32" fmla="*/ 1761531 w 2204265"/>
                <a:gd name="T33" fmla="*/ 1994062 h 2204265"/>
                <a:gd name="T34" fmla="*/ 1429863 w 2204265"/>
                <a:gd name="T35" fmla="*/ 1991868 h 2204265"/>
                <a:gd name="T36" fmla="*/ 1262745 w 2204265"/>
                <a:gd name="T37" fmla="*/ 2038549 h 2204265"/>
                <a:gd name="T38" fmla="*/ 977042 w 2204265"/>
                <a:gd name="T39" fmla="*/ 2204265 h 2204265"/>
                <a:gd name="T40" fmla="*/ 916475 w 2204265"/>
                <a:gd name="T41" fmla="*/ 2034392 h 2204265"/>
                <a:gd name="T42" fmla="*/ 659399 w 2204265"/>
                <a:gd name="T43" fmla="*/ 2119153 h 2204265"/>
                <a:gd name="T44" fmla="*/ 496981 w 2204265"/>
                <a:gd name="T45" fmla="*/ 1826130 h 2204265"/>
                <a:gd name="T46" fmla="*/ 382878 w 2204265"/>
                <a:gd name="T47" fmla="*/ 1705753 h 2204265"/>
                <a:gd name="T48" fmla="*/ 85113 w 2204265"/>
                <a:gd name="T49" fmla="*/ 1544868 h 2204265"/>
                <a:gd name="T50" fmla="*/ 212821 w 2204265"/>
                <a:gd name="T51" fmla="*/ 1373126 h 2204265"/>
                <a:gd name="T52" fmla="*/ 0 w 2204265"/>
                <a:gd name="T53" fmla="*/ 1227224 h 2204265"/>
                <a:gd name="T54" fmla="*/ 203220 w 2204265"/>
                <a:gd name="T55" fmla="*/ 933481 h 2204265"/>
                <a:gd name="T56" fmla="*/ 243470 w 2204265"/>
                <a:gd name="T57" fmla="*/ 802476 h 2204265"/>
                <a:gd name="T58" fmla="*/ 210204 w 2204265"/>
                <a:gd name="T59" fmla="*/ 442735 h 2204265"/>
                <a:gd name="T60" fmla="*/ 470557 w 2204265"/>
                <a:gd name="T61" fmla="*/ 461243 h 2204265"/>
                <a:gd name="T62" fmla="*/ 442735 w 2204265"/>
                <a:gd name="T63" fmla="*/ 210203 h 2204265"/>
                <a:gd name="T64" fmla="*/ 815299 w 2204265"/>
                <a:gd name="T65" fmla="*/ 257661 h 2204265"/>
                <a:gd name="T66" fmla="*/ 928259 w 2204265"/>
                <a:gd name="T67" fmla="*/ 227584 h 2204265"/>
                <a:gd name="T68" fmla="*/ 0 w 2204265"/>
                <a:gd name="T69" fmla="*/ 0 h 2204265"/>
                <a:gd name="T70" fmla="*/ 2204265 w 2204265"/>
                <a:gd name="T71" fmla="*/ 2204265 h 2204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lnTo>
                    <a:pt x="977042" y="0"/>
                  </a:lnTo>
                  <a:close/>
                </a:path>
              </a:pathLst>
            </a:custGeom>
            <a:gr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latin typeface="標楷體" panose="03000509000000000000" pitchFamily="65" charset="-120"/>
                <a:ea typeface="標楷體" panose="03000509000000000000" pitchFamily="65" charset="-120"/>
                <a:cs typeface="+mn-ea"/>
                <a:sym typeface="+mn-lt"/>
              </a:endParaRPr>
            </a:p>
          </p:txBody>
        </p:sp>
        <p:sp>
          <p:nvSpPr>
            <p:cNvPr id="41" name="椭圆 6">
              <a:extLst>
                <a:ext uri="{FF2B5EF4-FFF2-40B4-BE49-F238E27FC236}">
                  <a16:creationId xmlns:a16="http://schemas.microsoft.com/office/drawing/2014/main" id="{1778B928-E1F2-DB40-AB96-D6FC776A0234}"/>
                </a:ext>
              </a:extLst>
            </p:cNvPr>
            <p:cNvSpPr>
              <a:spLocks noChangeArrowheads="1"/>
            </p:cNvSpPr>
            <p:nvPr/>
          </p:nvSpPr>
          <p:spPr bwMode="auto">
            <a:xfrm>
              <a:off x="7453313" y="2603500"/>
              <a:ext cx="1208087" cy="1209675"/>
            </a:xfrm>
            <a:prstGeom prst="ellipse">
              <a:avLst/>
            </a:prstGeom>
            <a:gr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標楷體" panose="03000509000000000000" pitchFamily="65" charset="-120"/>
                <a:ea typeface="標楷體" panose="03000509000000000000" pitchFamily="65" charset="-120"/>
                <a:cs typeface="+mn-ea"/>
                <a:sym typeface="+mn-lt"/>
              </a:endParaRPr>
            </a:p>
          </p:txBody>
        </p:sp>
        <p:grpSp>
          <p:nvGrpSpPr>
            <p:cNvPr id="42" name="组合 18">
              <a:extLst>
                <a:ext uri="{FF2B5EF4-FFF2-40B4-BE49-F238E27FC236}">
                  <a16:creationId xmlns:a16="http://schemas.microsoft.com/office/drawing/2014/main" id="{79248C77-1220-2B40-AF13-83A935AC4947}"/>
                </a:ext>
              </a:extLst>
            </p:cNvPr>
            <p:cNvGrpSpPr>
              <a:grpSpLocks/>
            </p:cNvGrpSpPr>
            <p:nvPr/>
          </p:nvGrpSpPr>
          <p:grpSpPr bwMode="auto">
            <a:xfrm>
              <a:off x="7880350" y="2974975"/>
              <a:ext cx="425450" cy="457200"/>
              <a:chOff x="0" y="0"/>
              <a:chExt cx="466184" cy="501686"/>
            </a:xfrm>
            <a:grpFill/>
          </p:grpSpPr>
          <p:sp>
            <p:nvSpPr>
              <p:cNvPr id="43" name="Freeform 154">
                <a:extLst>
                  <a:ext uri="{FF2B5EF4-FFF2-40B4-BE49-F238E27FC236}">
                    <a16:creationId xmlns:a16="http://schemas.microsoft.com/office/drawing/2014/main" id="{A4CE2DB0-CE6A-4D4A-A5D5-B09844DB7BB6}"/>
                  </a:ext>
                </a:extLst>
              </p:cNvPr>
              <p:cNvSpPr>
                <a:spLocks noChangeArrowheads="1"/>
              </p:cNvSpPr>
              <p:nvPr/>
            </p:nvSpPr>
            <p:spPr bwMode="auto">
              <a:xfrm>
                <a:off x="141070" y="426012"/>
                <a:ext cx="50449" cy="46712"/>
              </a:xfrm>
              <a:custGeom>
                <a:avLst/>
                <a:gdLst>
                  <a:gd name="T0" fmla="*/ 35095 w 23"/>
                  <a:gd name="T1" fmla="*/ 0 h 21"/>
                  <a:gd name="T2" fmla="*/ 35095 w 23"/>
                  <a:gd name="T3" fmla="*/ 8898 h 21"/>
                  <a:gd name="T4" fmla="*/ 41675 w 23"/>
                  <a:gd name="T5" fmla="*/ 24468 h 21"/>
                  <a:gd name="T6" fmla="*/ 21934 w 23"/>
                  <a:gd name="T7" fmla="*/ 37814 h 21"/>
                  <a:gd name="T8" fmla="*/ 8774 w 23"/>
                  <a:gd name="T9" fmla="*/ 20019 h 21"/>
                  <a:gd name="T10" fmla="*/ 13161 w 23"/>
                  <a:gd name="T11" fmla="*/ 11122 h 21"/>
                  <a:gd name="T12" fmla="*/ 13161 w 23"/>
                  <a:gd name="T13" fmla="*/ 0 h 21"/>
                  <a:gd name="T14" fmla="*/ 0 w 23"/>
                  <a:gd name="T15" fmla="*/ 22244 h 21"/>
                  <a:gd name="T16" fmla="*/ 24128 w 23"/>
                  <a:gd name="T17" fmla="*/ 46712 h 21"/>
                  <a:gd name="T18" fmla="*/ 50449 w 23"/>
                  <a:gd name="T19" fmla="*/ 22244 h 21"/>
                  <a:gd name="T20" fmla="*/ 35095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標楷體" panose="03000509000000000000" pitchFamily="65" charset="-120"/>
                  <a:ea typeface="標楷體" panose="03000509000000000000" pitchFamily="65" charset="-120"/>
                  <a:cs typeface="+mn-ea"/>
                  <a:sym typeface="+mn-lt"/>
                </a:endParaRPr>
              </a:p>
            </p:txBody>
          </p:sp>
          <p:sp>
            <p:nvSpPr>
              <p:cNvPr id="44" name="Rectangle 155">
                <a:extLst>
                  <a:ext uri="{FF2B5EF4-FFF2-40B4-BE49-F238E27FC236}">
                    <a16:creationId xmlns:a16="http://schemas.microsoft.com/office/drawing/2014/main" id="{EEDDE5C0-7C20-5D4D-A9D8-C3A230628F15}"/>
                  </a:ext>
                </a:extLst>
              </p:cNvPr>
              <p:cNvSpPr>
                <a:spLocks noChangeArrowheads="1"/>
              </p:cNvSpPr>
              <p:nvPr/>
            </p:nvSpPr>
            <p:spPr bwMode="auto">
              <a:xfrm>
                <a:off x="160689" y="419472"/>
                <a:ext cx="9342" cy="32698"/>
              </a:xfrm>
              <a:prstGeom prst="rect">
                <a:avLst/>
              </a:prstGeom>
              <a:grp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標楷體" panose="03000509000000000000" pitchFamily="65" charset="-120"/>
                  <a:ea typeface="標楷體" panose="03000509000000000000" pitchFamily="65" charset="-120"/>
                  <a:cs typeface="+mn-ea"/>
                  <a:sym typeface="+mn-lt"/>
                </a:endParaRPr>
              </a:p>
            </p:txBody>
          </p:sp>
          <p:sp>
            <p:nvSpPr>
              <p:cNvPr id="45" name="Freeform 156">
                <a:extLst>
                  <a:ext uri="{FF2B5EF4-FFF2-40B4-BE49-F238E27FC236}">
                    <a16:creationId xmlns:a16="http://schemas.microsoft.com/office/drawing/2014/main" id="{B55011FD-E51F-B541-A34A-9BD84F59BF90}"/>
                  </a:ext>
                </a:extLst>
              </p:cNvPr>
              <p:cNvSpPr>
                <a:spLocks noEditPoints="1" noChangeArrowheads="1"/>
              </p:cNvSpPr>
              <p:nvPr/>
            </p:nvSpPr>
            <p:spPr bwMode="auto">
              <a:xfrm>
                <a:off x="39238" y="81278"/>
                <a:ext cx="260652" cy="260652"/>
              </a:xfrm>
              <a:custGeom>
                <a:avLst/>
                <a:gdLst>
                  <a:gd name="T0" fmla="*/ 53014 w 118"/>
                  <a:gd name="T1" fmla="*/ 41969 h 118"/>
                  <a:gd name="T2" fmla="*/ 41969 w 118"/>
                  <a:gd name="T3" fmla="*/ 207638 h 118"/>
                  <a:gd name="T4" fmla="*/ 207638 w 118"/>
                  <a:gd name="T5" fmla="*/ 218683 h 118"/>
                  <a:gd name="T6" fmla="*/ 218683 w 118"/>
                  <a:gd name="T7" fmla="*/ 53014 h 118"/>
                  <a:gd name="T8" fmla="*/ 53014 w 118"/>
                  <a:gd name="T9" fmla="*/ 41969 h 118"/>
                  <a:gd name="T10" fmla="*/ 141371 w 118"/>
                  <a:gd name="T11" fmla="*/ 185549 h 118"/>
                  <a:gd name="T12" fmla="*/ 141371 w 118"/>
                  <a:gd name="T13" fmla="*/ 205429 h 118"/>
                  <a:gd name="T14" fmla="*/ 123699 w 118"/>
                  <a:gd name="T15" fmla="*/ 205429 h 118"/>
                  <a:gd name="T16" fmla="*/ 123699 w 118"/>
                  <a:gd name="T17" fmla="*/ 187758 h 118"/>
                  <a:gd name="T18" fmla="*/ 90566 w 118"/>
                  <a:gd name="T19" fmla="*/ 178922 h 118"/>
                  <a:gd name="T20" fmla="*/ 94983 w 118"/>
                  <a:gd name="T21" fmla="*/ 156833 h 118"/>
                  <a:gd name="T22" fmla="*/ 128117 w 118"/>
                  <a:gd name="T23" fmla="*/ 165669 h 118"/>
                  <a:gd name="T24" fmla="*/ 145788 w 118"/>
                  <a:gd name="T25" fmla="*/ 154624 h 118"/>
                  <a:gd name="T26" fmla="*/ 125908 w 118"/>
                  <a:gd name="T27" fmla="*/ 136953 h 118"/>
                  <a:gd name="T28" fmla="*/ 90566 w 118"/>
                  <a:gd name="T29" fmla="*/ 101610 h 118"/>
                  <a:gd name="T30" fmla="*/ 123699 w 118"/>
                  <a:gd name="T31" fmla="*/ 68476 h 118"/>
                  <a:gd name="T32" fmla="*/ 123699 w 118"/>
                  <a:gd name="T33" fmla="*/ 50805 h 118"/>
                  <a:gd name="T34" fmla="*/ 141371 w 118"/>
                  <a:gd name="T35" fmla="*/ 50805 h 118"/>
                  <a:gd name="T36" fmla="*/ 141371 w 118"/>
                  <a:gd name="T37" fmla="*/ 66267 h 118"/>
                  <a:gd name="T38" fmla="*/ 170086 w 118"/>
                  <a:gd name="T39" fmla="*/ 72894 h 118"/>
                  <a:gd name="T40" fmla="*/ 163460 w 118"/>
                  <a:gd name="T41" fmla="*/ 94983 h 118"/>
                  <a:gd name="T42" fmla="*/ 136953 w 118"/>
                  <a:gd name="T43" fmla="*/ 88357 h 118"/>
                  <a:gd name="T44" fmla="*/ 121490 w 118"/>
                  <a:gd name="T45" fmla="*/ 99401 h 118"/>
                  <a:gd name="T46" fmla="*/ 143579 w 118"/>
                  <a:gd name="T47" fmla="*/ 114864 h 118"/>
                  <a:gd name="T48" fmla="*/ 174504 w 118"/>
                  <a:gd name="T49" fmla="*/ 152415 h 118"/>
                  <a:gd name="T50" fmla="*/ 141371 w 118"/>
                  <a:gd name="T51" fmla="*/ 185549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標楷體" panose="03000509000000000000" pitchFamily="65" charset="-120"/>
                  <a:ea typeface="標楷體" panose="03000509000000000000" pitchFamily="65" charset="-120"/>
                  <a:cs typeface="+mn-ea"/>
                  <a:sym typeface="+mn-lt"/>
                </a:endParaRPr>
              </a:p>
            </p:txBody>
          </p:sp>
          <p:sp>
            <p:nvSpPr>
              <p:cNvPr id="46" name="Freeform 157">
                <a:extLst>
                  <a:ext uri="{FF2B5EF4-FFF2-40B4-BE49-F238E27FC236}">
                    <a16:creationId xmlns:a16="http://schemas.microsoft.com/office/drawing/2014/main" id="{3281F54A-466C-564A-9175-350E76A1E53F}"/>
                  </a:ext>
                </a:extLst>
              </p:cNvPr>
              <p:cNvSpPr>
                <a:spLocks noEditPoints="1" noChangeArrowheads="1"/>
              </p:cNvSpPr>
              <p:nvPr/>
            </p:nvSpPr>
            <p:spPr bwMode="auto">
              <a:xfrm>
                <a:off x="0" y="0"/>
                <a:ext cx="338194" cy="501686"/>
              </a:xfrm>
              <a:custGeom>
                <a:avLst/>
                <a:gdLst>
                  <a:gd name="T0" fmla="*/ 305038 w 153"/>
                  <a:gd name="T1" fmla="*/ 391182 h 227"/>
                  <a:gd name="T2" fmla="*/ 35367 w 153"/>
                  <a:gd name="T3" fmla="*/ 391182 h 227"/>
                  <a:gd name="T4" fmla="*/ 35367 w 153"/>
                  <a:gd name="T5" fmla="*/ 35361 h 227"/>
                  <a:gd name="T6" fmla="*/ 305038 w 153"/>
                  <a:gd name="T7" fmla="*/ 35361 h 227"/>
                  <a:gd name="T8" fmla="*/ 305038 w 153"/>
                  <a:gd name="T9" fmla="*/ 227637 h 227"/>
                  <a:gd name="T10" fmla="*/ 307248 w 153"/>
                  <a:gd name="T11" fmla="*/ 225427 h 227"/>
                  <a:gd name="T12" fmla="*/ 338194 w 153"/>
                  <a:gd name="T13" fmla="*/ 207747 h 227"/>
                  <a:gd name="T14" fmla="*/ 338194 w 153"/>
                  <a:gd name="T15" fmla="*/ 28731 h 227"/>
                  <a:gd name="T16" fmla="*/ 311669 w 153"/>
                  <a:gd name="T17" fmla="*/ 0 h 227"/>
                  <a:gd name="T18" fmla="*/ 26525 w 153"/>
                  <a:gd name="T19" fmla="*/ 0 h 227"/>
                  <a:gd name="T20" fmla="*/ 0 w 153"/>
                  <a:gd name="T21" fmla="*/ 28731 h 227"/>
                  <a:gd name="T22" fmla="*/ 0 w 153"/>
                  <a:gd name="T23" fmla="*/ 475165 h 227"/>
                  <a:gd name="T24" fmla="*/ 26525 w 153"/>
                  <a:gd name="T25" fmla="*/ 501686 h 227"/>
                  <a:gd name="T26" fmla="*/ 311669 w 153"/>
                  <a:gd name="T27" fmla="*/ 501686 h 227"/>
                  <a:gd name="T28" fmla="*/ 338194 w 153"/>
                  <a:gd name="T29" fmla="*/ 475165 h 227"/>
                  <a:gd name="T30" fmla="*/ 338194 w 153"/>
                  <a:gd name="T31" fmla="*/ 388972 h 227"/>
                  <a:gd name="T32" fmla="*/ 305038 w 153"/>
                  <a:gd name="T33" fmla="*/ 366872 h 227"/>
                  <a:gd name="T34" fmla="*/ 305038 w 153"/>
                  <a:gd name="T35" fmla="*/ 391182 h 227"/>
                  <a:gd name="T36" fmla="*/ 165781 w 153"/>
                  <a:gd name="T37" fmla="*/ 488426 h 227"/>
                  <a:gd name="T38" fmla="*/ 123783 w 153"/>
                  <a:gd name="T39" fmla="*/ 444224 h 227"/>
                  <a:gd name="T40" fmla="*/ 165781 w 153"/>
                  <a:gd name="T41" fmla="*/ 402233 h 227"/>
                  <a:gd name="T42" fmla="*/ 209990 w 153"/>
                  <a:gd name="T43" fmla="*/ 444224 h 227"/>
                  <a:gd name="T44" fmla="*/ 165781 w 153"/>
                  <a:gd name="T45" fmla="*/ 488426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標楷體" panose="03000509000000000000" pitchFamily="65" charset="-120"/>
                  <a:ea typeface="標楷體" panose="03000509000000000000" pitchFamily="65" charset="-120"/>
                  <a:cs typeface="+mn-ea"/>
                  <a:sym typeface="+mn-lt"/>
                </a:endParaRPr>
              </a:p>
            </p:txBody>
          </p:sp>
          <p:sp>
            <p:nvSpPr>
              <p:cNvPr id="47" name="Freeform 158">
                <a:extLst>
                  <a:ext uri="{FF2B5EF4-FFF2-40B4-BE49-F238E27FC236}">
                    <a16:creationId xmlns:a16="http://schemas.microsoft.com/office/drawing/2014/main" id="{AF91E0EE-4BF3-8341-BF07-F00F4CF44B22}"/>
                  </a:ext>
                </a:extLst>
              </p:cNvPr>
              <p:cNvSpPr>
                <a:spLocks noEditPoints="1" noChangeArrowheads="1"/>
              </p:cNvSpPr>
              <p:nvPr/>
            </p:nvSpPr>
            <p:spPr bwMode="auto">
              <a:xfrm>
                <a:off x="275600" y="202729"/>
                <a:ext cx="190584" cy="190584"/>
              </a:xfrm>
              <a:custGeom>
                <a:avLst/>
                <a:gdLst>
                  <a:gd name="T0" fmla="*/ 159559 w 86"/>
                  <a:gd name="T1" fmla="*/ 37674 h 86"/>
                  <a:gd name="T2" fmla="*/ 39890 w 86"/>
                  <a:gd name="T3" fmla="*/ 31025 h 86"/>
                  <a:gd name="T4" fmla="*/ 31025 w 86"/>
                  <a:gd name="T5" fmla="*/ 150694 h 86"/>
                  <a:gd name="T6" fmla="*/ 152910 w 86"/>
                  <a:gd name="T7" fmla="*/ 159559 h 86"/>
                  <a:gd name="T8" fmla="*/ 159559 w 86"/>
                  <a:gd name="T9" fmla="*/ 37674 h 86"/>
                  <a:gd name="T10" fmla="*/ 101940 w 86"/>
                  <a:gd name="T11" fmla="*/ 139614 h 86"/>
                  <a:gd name="T12" fmla="*/ 101940 w 86"/>
                  <a:gd name="T13" fmla="*/ 155127 h 86"/>
                  <a:gd name="T14" fmla="*/ 88644 w 86"/>
                  <a:gd name="T15" fmla="*/ 155127 h 86"/>
                  <a:gd name="T16" fmla="*/ 88644 w 86"/>
                  <a:gd name="T17" fmla="*/ 141830 h 86"/>
                  <a:gd name="T18" fmla="*/ 62051 w 86"/>
                  <a:gd name="T19" fmla="*/ 135182 h 86"/>
                  <a:gd name="T20" fmla="*/ 66483 w 86"/>
                  <a:gd name="T21" fmla="*/ 117453 h 86"/>
                  <a:gd name="T22" fmla="*/ 90860 w 86"/>
                  <a:gd name="T23" fmla="*/ 124101 h 86"/>
                  <a:gd name="T24" fmla="*/ 106372 w 86"/>
                  <a:gd name="T25" fmla="*/ 115237 h 86"/>
                  <a:gd name="T26" fmla="*/ 90860 w 86"/>
                  <a:gd name="T27" fmla="*/ 101940 h 86"/>
                  <a:gd name="T28" fmla="*/ 64267 w 86"/>
                  <a:gd name="T29" fmla="*/ 75347 h 86"/>
                  <a:gd name="T30" fmla="*/ 88644 w 86"/>
                  <a:gd name="T31" fmla="*/ 48754 h 86"/>
                  <a:gd name="T32" fmla="*/ 88644 w 86"/>
                  <a:gd name="T33" fmla="*/ 33241 h 86"/>
                  <a:gd name="T34" fmla="*/ 104156 w 86"/>
                  <a:gd name="T35" fmla="*/ 33241 h 86"/>
                  <a:gd name="T36" fmla="*/ 104156 w 86"/>
                  <a:gd name="T37" fmla="*/ 46538 h 86"/>
                  <a:gd name="T38" fmla="*/ 124101 w 86"/>
                  <a:gd name="T39" fmla="*/ 50970 h 86"/>
                  <a:gd name="T40" fmla="*/ 119669 w 86"/>
                  <a:gd name="T41" fmla="*/ 68699 h 86"/>
                  <a:gd name="T42" fmla="*/ 99724 w 86"/>
                  <a:gd name="T43" fmla="*/ 64267 h 86"/>
                  <a:gd name="T44" fmla="*/ 86428 w 86"/>
                  <a:gd name="T45" fmla="*/ 70915 h 86"/>
                  <a:gd name="T46" fmla="*/ 104156 w 86"/>
                  <a:gd name="T47" fmla="*/ 84212 h 86"/>
                  <a:gd name="T48" fmla="*/ 128533 w 86"/>
                  <a:gd name="T49" fmla="*/ 113021 h 86"/>
                  <a:gd name="T50" fmla="*/ 101940 w 86"/>
                  <a:gd name="T51" fmla="*/ 139614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標楷體" panose="03000509000000000000" pitchFamily="65" charset="-120"/>
                  <a:ea typeface="標楷體" panose="03000509000000000000" pitchFamily="65" charset="-120"/>
                  <a:cs typeface="+mn-ea"/>
                  <a:sym typeface="+mn-lt"/>
                </a:endParaRPr>
              </a:p>
            </p:txBody>
          </p:sp>
        </p:grpSp>
      </p:grpSp>
      <p:grpSp>
        <p:nvGrpSpPr>
          <p:cNvPr id="48" name="组合 4">
            <a:extLst>
              <a:ext uri="{FF2B5EF4-FFF2-40B4-BE49-F238E27FC236}">
                <a16:creationId xmlns:a16="http://schemas.microsoft.com/office/drawing/2014/main" id="{5CBB6DA2-49D9-7E47-ABE6-E51A8A00046B}"/>
              </a:ext>
            </a:extLst>
          </p:cNvPr>
          <p:cNvGrpSpPr/>
          <p:nvPr/>
        </p:nvGrpSpPr>
        <p:grpSpPr>
          <a:xfrm>
            <a:off x="2936875" y="3359150"/>
            <a:ext cx="1833563" cy="1835150"/>
            <a:chOff x="2936875" y="3359150"/>
            <a:chExt cx="1833563" cy="1835150"/>
          </a:xfrm>
          <a:solidFill>
            <a:srgbClr val="00B0F0"/>
          </a:solidFill>
        </p:grpSpPr>
        <p:sp>
          <p:nvSpPr>
            <p:cNvPr id="49" name="任意多边形 1">
              <a:extLst>
                <a:ext uri="{FF2B5EF4-FFF2-40B4-BE49-F238E27FC236}">
                  <a16:creationId xmlns:a16="http://schemas.microsoft.com/office/drawing/2014/main" id="{33CAA8DC-B774-B54B-B61D-9A71CF8E7791}"/>
                </a:ext>
              </a:extLst>
            </p:cNvPr>
            <p:cNvSpPr>
              <a:spLocks noChangeArrowheads="1"/>
            </p:cNvSpPr>
            <p:nvPr/>
          </p:nvSpPr>
          <p:spPr bwMode="auto">
            <a:xfrm>
              <a:off x="2936875" y="3359150"/>
              <a:ext cx="1833563" cy="1835150"/>
            </a:xfrm>
            <a:custGeom>
              <a:avLst/>
              <a:gdLst>
                <a:gd name="T0" fmla="*/ 311557 w 2204265"/>
                <a:gd name="T1" fmla="*/ 1111658 h 2204265"/>
                <a:gd name="T2" fmla="*/ 1892707 w 2204265"/>
                <a:gd name="T3" fmla="*/ 1111658 h 2204265"/>
                <a:gd name="T4" fmla="*/ 977042 w 2204265"/>
                <a:gd name="T5" fmla="*/ 0 h 2204265"/>
                <a:gd name="T6" fmla="*/ 1276006 w 2204265"/>
                <a:gd name="T7" fmla="*/ 227584 h 2204265"/>
                <a:gd name="T8" fmla="*/ 1387705 w 2204265"/>
                <a:gd name="T9" fmla="*/ 259057 h 2204265"/>
                <a:gd name="T10" fmla="*/ 1761531 w 2204265"/>
                <a:gd name="T11" fmla="*/ 210203 h 2204265"/>
                <a:gd name="T12" fmla="*/ 1705003 w 2204265"/>
                <a:gd name="T13" fmla="*/ 435309 h 2204265"/>
                <a:gd name="T14" fmla="*/ 1782142 w 2204265"/>
                <a:gd name="T15" fmla="*/ 511190 h 2204265"/>
                <a:gd name="T16" fmla="*/ 2119154 w 2204265"/>
                <a:gd name="T17" fmla="*/ 659399 h 2204265"/>
                <a:gd name="T18" fmla="*/ 1974042 w 2204265"/>
                <a:gd name="T19" fmla="*/ 833752 h 2204265"/>
                <a:gd name="T20" fmla="*/ 2204265 w 2204265"/>
                <a:gd name="T21" fmla="*/ 977042 h 2204265"/>
                <a:gd name="T22" fmla="*/ 2012137 w 2204265"/>
                <a:gd name="T23" fmla="*/ 1268406 h 2204265"/>
                <a:gd name="T24" fmla="*/ 1985237 w 2204265"/>
                <a:gd name="T25" fmla="*/ 1394985 h 2204265"/>
                <a:gd name="T26" fmla="*/ 2119154 w 2204265"/>
                <a:gd name="T27" fmla="*/ 1544868 h 2204265"/>
                <a:gd name="T28" fmla="*/ 1820151 w 2204265"/>
                <a:gd name="T29" fmla="*/ 1705353 h 2204265"/>
                <a:gd name="T30" fmla="*/ 1731696 w 2204265"/>
                <a:gd name="T31" fmla="*/ 1804423 h 2204265"/>
                <a:gd name="T32" fmla="*/ 1761531 w 2204265"/>
                <a:gd name="T33" fmla="*/ 1994062 h 2204265"/>
                <a:gd name="T34" fmla="*/ 1429863 w 2204265"/>
                <a:gd name="T35" fmla="*/ 1991868 h 2204265"/>
                <a:gd name="T36" fmla="*/ 1262745 w 2204265"/>
                <a:gd name="T37" fmla="*/ 2038549 h 2204265"/>
                <a:gd name="T38" fmla="*/ 977042 w 2204265"/>
                <a:gd name="T39" fmla="*/ 2204265 h 2204265"/>
                <a:gd name="T40" fmla="*/ 916475 w 2204265"/>
                <a:gd name="T41" fmla="*/ 2034392 h 2204265"/>
                <a:gd name="T42" fmla="*/ 659399 w 2204265"/>
                <a:gd name="T43" fmla="*/ 2119153 h 2204265"/>
                <a:gd name="T44" fmla="*/ 496981 w 2204265"/>
                <a:gd name="T45" fmla="*/ 1826130 h 2204265"/>
                <a:gd name="T46" fmla="*/ 382878 w 2204265"/>
                <a:gd name="T47" fmla="*/ 1705753 h 2204265"/>
                <a:gd name="T48" fmla="*/ 85113 w 2204265"/>
                <a:gd name="T49" fmla="*/ 1544868 h 2204265"/>
                <a:gd name="T50" fmla="*/ 212821 w 2204265"/>
                <a:gd name="T51" fmla="*/ 1373126 h 2204265"/>
                <a:gd name="T52" fmla="*/ 0 w 2204265"/>
                <a:gd name="T53" fmla="*/ 1227224 h 2204265"/>
                <a:gd name="T54" fmla="*/ 203220 w 2204265"/>
                <a:gd name="T55" fmla="*/ 933481 h 2204265"/>
                <a:gd name="T56" fmla="*/ 243470 w 2204265"/>
                <a:gd name="T57" fmla="*/ 802476 h 2204265"/>
                <a:gd name="T58" fmla="*/ 210204 w 2204265"/>
                <a:gd name="T59" fmla="*/ 442735 h 2204265"/>
                <a:gd name="T60" fmla="*/ 470557 w 2204265"/>
                <a:gd name="T61" fmla="*/ 461243 h 2204265"/>
                <a:gd name="T62" fmla="*/ 442735 w 2204265"/>
                <a:gd name="T63" fmla="*/ 210203 h 2204265"/>
                <a:gd name="T64" fmla="*/ 815299 w 2204265"/>
                <a:gd name="T65" fmla="*/ 257661 h 2204265"/>
                <a:gd name="T66" fmla="*/ 928259 w 2204265"/>
                <a:gd name="T67" fmla="*/ 227584 h 2204265"/>
                <a:gd name="T68" fmla="*/ 0 w 2204265"/>
                <a:gd name="T69" fmla="*/ 0 h 2204265"/>
                <a:gd name="T70" fmla="*/ 2204265 w 2204265"/>
                <a:gd name="T71" fmla="*/ 2204265 h 2204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lnTo>
                    <a:pt x="977042" y="0"/>
                  </a:lnTo>
                  <a:close/>
                </a:path>
              </a:pathLst>
            </a:custGeom>
            <a:gr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latin typeface="標楷體" panose="03000509000000000000" pitchFamily="65" charset="-120"/>
                <a:ea typeface="標楷體" panose="03000509000000000000" pitchFamily="65" charset="-120"/>
                <a:cs typeface="+mn-ea"/>
                <a:sym typeface="+mn-lt"/>
              </a:endParaRPr>
            </a:p>
          </p:txBody>
        </p:sp>
        <p:sp>
          <p:nvSpPr>
            <p:cNvPr id="50" name="椭圆 2">
              <a:extLst>
                <a:ext uri="{FF2B5EF4-FFF2-40B4-BE49-F238E27FC236}">
                  <a16:creationId xmlns:a16="http://schemas.microsoft.com/office/drawing/2014/main" id="{8EE03FF8-9064-C140-BD30-C8B657DAEB24}"/>
                </a:ext>
              </a:extLst>
            </p:cNvPr>
            <p:cNvSpPr>
              <a:spLocks noChangeArrowheads="1"/>
            </p:cNvSpPr>
            <p:nvPr/>
          </p:nvSpPr>
          <p:spPr bwMode="auto">
            <a:xfrm>
              <a:off x="3249613" y="3678238"/>
              <a:ext cx="1208087" cy="1208087"/>
            </a:xfrm>
            <a:prstGeom prst="ellipse">
              <a:avLst/>
            </a:prstGeom>
            <a:grp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標楷體" panose="03000509000000000000" pitchFamily="65" charset="-120"/>
                <a:ea typeface="標楷體" panose="03000509000000000000" pitchFamily="65" charset="-120"/>
                <a:cs typeface="+mn-ea"/>
                <a:sym typeface="+mn-lt"/>
              </a:endParaRPr>
            </a:p>
          </p:txBody>
        </p:sp>
        <p:grpSp>
          <p:nvGrpSpPr>
            <p:cNvPr id="51" name="组合 24">
              <a:extLst>
                <a:ext uri="{FF2B5EF4-FFF2-40B4-BE49-F238E27FC236}">
                  <a16:creationId xmlns:a16="http://schemas.microsoft.com/office/drawing/2014/main" id="{846E7EB7-0D5F-6144-A342-011CF3AC6577}"/>
                </a:ext>
              </a:extLst>
            </p:cNvPr>
            <p:cNvGrpSpPr>
              <a:grpSpLocks/>
            </p:cNvGrpSpPr>
            <p:nvPr/>
          </p:nvGrpSpPr>
          <p:grpSpPr bwMode="auto">
            <a:xfrm>
              <a:off x="3616325" y="4022725"/>
              <a:ext cx="474663" cy="536575"/>
              <a:chOff x="0" y="0"/>
              <a:chExt cx="406393" cy="459645"/>
            </a:xfrm>
            <a:grpFill/>
          </p:grpSpPr>
          <p:sp>
            <p:nvSpPr>
              <p:cNvPr id="52" name="Freeform 148">
                <a:extLst>
                  <a:ext uri="{FF2B5EF4-FFF2-40B4-BE49-F238E27FC236}">
                    <a16:creationId xmlns:a16="http://schemas.microsoft.com/office/drawing/2014/main" id="{3C6A1B5B-87B7-DD47-8FA8-DAB0244E69AA}"/>
                  </a:ext>
                </a:extLst>
              </p:cNvPr>
              <p:cNvSpPr>
                <a:spLocks noEditPoints="1" noChangeArrowheads="1"/>
              </p:cNvSpPr>
              <p:nvPr/>
            </p:nvSpPr>
            <p:spPr bwMode="auto">
              <a:xfrm>
                <a:off x="55120" y="0"/>
                <a:ext cx="351273" cy="456842"/>
              </a:xfrm>
              <a:custGeom>
                <a:avLst/>
                <a:gdLst>
                  <a:gd name="T0" fmla="*/ 346854 w 159"/>
                  <a:gd name="T1" fmla="*/ 408289 h 207"/>
                  <a:gd name="T2" fmla="*/ 196625 w 159"/>
                  <a:gd name="T3" fmla="*/ 174350 h 207"/>
                  <a:gd name="T4" fmla="*/ 203252 w 159"/>
                  <a:gd name="T5" fmla="*/ 52967 h 207"/>
                  <a:gd name="T6" fmla="*/ 92789 w 159"/>
                  <a:gd name="T7" fmla="*/ 8828 h 207"/>
                  <a:gd name="T8" fmla="*/ 154648 w 159"/>
                  <a:gd name="T9" fmla="*/ 105934 h 207"/>
                  <a:gd name="T10" fmla="*/ 81743 w 159"/>
                  <a:gd name="T11" fmla="*/ 152281 h 207"/>
                  <a:gd name="T12" fmla="*/ 22093 w 159"/>
                  <a:gd name="T13" fmla="*/ 59588 h 207"/>
                  <a:gd name="T14" fmla="*/ 22093 w 159"/>
                  <a:gd name="T15" fmla="*/ 169936 h 207"/>
                  <a:gd name="T16" fmla="*/ 136974 w 159"/>
                  <a:gd name="T17" fmla="*/ 211869 h 207"/>
                  <a:gd name="T18" fmla="*/ 287204 w 159"/>
                  <a:gd name="T19" fmla="*/ 445807 h 207"/>
                  <a:gd name="T20" fmla="*/ 315925 w 159"/>
                  <a:gd name="T21" fmla="*/ 452428 h 207"/>
                  <a:gd name="T22" fmla="*/ 340227 w 159"/>
                  <a:gd name="T23" fmla="*/ 434772 h 207"/>
                  <a:gd name="T24" fmla="*/ 346854 w 159"/>
                  <a:gd name="T25" fmla="*/ 408289 h 207"/>
                  <a:gd name="T26" fmla="*/ 318134 w 159"/>
                  <a:gd name="T27" fmla="*/ 425944 h 207"/>
                  <a:gd name="T28" fmla="*/ 296041 w 159"/>
                  <a:gd name="T29" fmla="*/ 421531 h 207"/>
                  <a:gd name="T30" fmla="*/ 302669 w 159"/>
                  <a:gd name="T31" fmla="*/ 401668 h 207"/>
                  <a:gd name="T32" fmla="*/ 322553 w 159"/>
                  <a:gd name="T33" fmla="*/ 406082 h 207"/>
                  <a:gd name="T34" fmla="*/ 318134 w 159"/>
                  <a:gd name="T35" fmla="*/ 425944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標楷體" panose="03000509000000000000" pitchFamily="65" charset="-120"/>
                  <a:ea typeface="標楷體" panose="03000509000000000000" pitchFamily="65" charset="-120"/>
                  <a:cs typeface="+mn-ea"/>
                  <a:sym typeface="+mn-lt"/>
                </a:endParaRPr>
              </a:p>
            </p:txBody>
          </p:sp>
          <p:sp>
            <p:nvSpPr>
              <p:cNvPr id="53" name="Freeform 149">
                <a:extLst>
                  <a:ext uri="{FF2B5EF4-FFF2-40B4-BE49-F238E27FC236}">
                    <a16:creationId xmlns:a16="http://schemas.microsoft.com/office/drawing/2014/main" id="{15DF202E-BDDC-1D44-B5F6-8941C4D60F91}"/>
                  </a:ext>
                </a:extLst>
              </p:cNvPr>
              <p:cNvSpPr>
                <a:spLocks noEditPoints="1" noChangeArrowheads="1"/>
              </p:cNvSpPr>
              <p:nvPr/>
            </p:nvSpPr>
            <p:spPr bwMode="auto">
              <a:xfrm>
                <a:off x="0" y="231691"/>
                <a:ext cx="231691" cy="227954"/>
              </a:xfrm>
              <a:custGeom>
                <a:avLst/>
                <a:gdLst>
                  <a:gd name="T0" fmla="*/ 200799 w 105"/>
                  <a:gd name="T1" fmla="*/ 57542 h 103"/>
                  <a:gd name="T2" fmla="*/ 214038 w 105"/>
                  <a:gd name="T3" fmla="*/ 44263 h 103"/>
                  <a:gd name="T4" fmla="*/ 185353 w 105"/>
                  <a:gd name="T5" fmla="*/ 15492 h 103"/>
                  <a:gd name="T6" fmla="*/ 172113 w 105"/>
                  <a:gd name="T7" fmla="*/ 28771 h 103"/>
                  <a:gd name="T8" fmla="*/ 136808 w 105"/>
                  <a:gd name="T9" fmla="*/ 15492 h 103"/>
                  <a:gd name="T10" fmla="*/ 136808 w 105"/>
                  <a:gd name="T11" fmla="*/ 0 h 103"/>
                  <a:gd name="T12" fmla="*/ 94883 w 105"/>
                  <a:gd name="T13" fmla="*/ 0 h 103"/>
                  <a:gd name="T14" fmla="*/ 94883 w 105"/>
                  <a:gd name="T15" fmla="*/ 15492 h 103"/>
                  <a:gd name="T16" fmla="*/ 61784 w 105"/>
                  <a:gd name="T17" fmla="*/ 28771 h 103"/>
                  <a:gd name="T18" fmla="*/ 48545 w 105"/>
                  <a:gd name="T19" fmla="*/ 15492 h 103"/>
                  <a:gd name="T20" fmla="*/ 17653 w 105"/>
                  <a:gd name="T21" fmla="*/ 44263 h 103"/>
                  <a:gd name="T22" fmla="*/ 33099 w 105"/>
                  <a:gd name="T23" fmla="*/ 59755 h 103"/>
                  <a:gd name="T24" fmla="*/ 17653 w 105"/>
                  <a:gd name="T25" fmla="*/ 92952 h 103"/>
                  <a:gd name="T26" fmla="*/ 0 w 105"/>
                  <a:gd name="T27" fmla="*/ 92952 h 103"/>
                  <a:gd name="T28" fmla="*/ 0 w 105"/>
                  <a:gd name="T29" fmla="*/ 135002 h 103"/>
                  <a:gd name="T30" fmla="*/ 19859 w 105"/>
                  <a:gd name="T31" fmla="*/ 135002 h 103"/>
                  <a:gd name="T32" fmla="*/ 33099 w 105"/>
                  <a:gd name="T33" fmla="*/ 168199 h 103"/>
                  <a:gd name="T34" fmla="*/ 19859 w 105"/>
                  <a:gd name="T35" fmla="*/ 181478 h 103"/>
                  <a:gd name="T36" fmla="*/ 48545 w 105"/>
                  <a:gd name="T37" fmla="*/ 210249 h 103"/>
                  <a:gd name="T38" fmla="*/ 61784 w 105"/>
                  <a:gd name="T39" fmla="*/ 196970 h 103"/>
                  <a:gd name="T40" fmla="*/ 94883 w 105"/>
                  <a:gd name="T41" fmla="*/ 210249 h 103"/>
                  <a:gd name="T42" fmla="*/ 94883 w 105"/>
                  <a:gd name="T43" fmla="*/ 227954 h 103"/>
                  <a:gd name="T44" fmla="*/ 136808 w 105"/>
                  <a:gd name="T45" fmla="*/ 227954 h 103"/>
                  <a:gd name="T46" fmla="*/ 136808 w 105"/>
                  <a:gd name="T47" fmla="*/ 210249 h 103"/>
                  <a:gd name="T48" fmla="*/ 169907 w 105"/>
                  <a:gd name="T49" fmla="*/ 196970 h 103"/>
                  <a:gd name="T50" fmla="*/ 183146 w 105"/>
                  <a:gd name="T51" fmla="*/ 210249 h 103"/>
                  <a:gd name="T52" fmla="*/ 211832 w 105"/>
                  <a:gd name="T53" fmla="*/ 181478 h 103"/>
                  <a:gd name="T54" fmla="*/ 200799 w 105"/>
                  <a:gd name="T55" fmla="*/ 168199 h 103"/>
                  <a:gd name="T56" fmla="*/ 214038 w 105"/>
                  <a:gd name="T57" fmla="*/ 135002 h 103"/>
                  <a:gd name="T58" fmla="*/ 231691 w 105"/>
                  <a:gd name="T59" fmla="*/ 135002 h 103"/>
                  <a:gd name="T60" fmla="*/ 231691 w 105"/>
                  <a:gd name="T61" fmla="*/ 92952 h 103"/>
                  <a:gd name="T62" fmla="*/ 214038 w 105"/>
                  <a:gd name="T63" fmla="*/ 92952 h 103"/>
                  <a:gd name="T64" fmla="*/ 200799 w 105"/>
                  <a:gd name="T65" fmla="*/ 57542 h 103"/>
                  <a:gd name="T66" fmla="*/ 116949 w 105"/>
                  <a:gd name="T67" fmla="*/ 183691 h 103"/>
                  <a:gd name="T68" fmla="*/ 46338 w 105"/>
                  <a:gd name="T69" fmla="*/ 112870 h 103"/>
                  <a:gd name="T70" fmla="*/ 116949 w 105"/>
                  <a:gd name="T71" fmla="*/ 42050 h 103"/>
                  <a:gd name="T72" fmla="*/ 187559 w 105"/>
                  <a:gd name="T73" fmla="*/ 112870 h 103"/>
                  <a:gd name="T74" fmla="*/ 116949 w 105"/>
                  <a:gd name="T75" fmla="*/ 183691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標楷體" panose="03000509000000000000" pitchFamily="65" charset="-120"/>
                  <a:ea typeface="標楷體" panose="03000509000000000000" pitchFamily="65" charset="-120"/>
                  <a:cs typeface="+mn-ea"/>
                  <a:sym typeface="+mn-lt"/>
                </a:endParaRPr>
              </a:p>
            </p:txBody>
          </p:sp>
          <p:sp>
            <p:nvSpPr>
              <p:cNvPr id="54" name="Oval 150">
                <a:extLst>
                  <a:ext uri="{FF2B5EF4-FFF2-40B4-BE49-F238E27FC236}">
                    <a16:creationId xmlns:a16="http://schemas.microsoft.com/office/drawing/2014/main" id="{E3584EB7-ABFC-3A47-84C5-515EC62804BF}"/>
                  </a:ext>
                </a:extLst>
              </p:cNvPr>
              <p:cNvSpPr>
                <a:spLocks noChangeArrowheads="1"/>
              </p:cNvSpPr>
              <p:nvPr/>
            </p:nvSpPr>
            <p:spPr bwMode="auto">
              <a:xfrm>
                <a:off x="97160" y="326983"/>
                <a:ext cx="37370" cy="37370"/>
              </a:xfrm>
              <a:prstGeom prst="ellipse">
                <a:avLst/>
              </a:prstGeom>
              <a:grp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標楷體" panose="03000509000000000000" pitchFamily="65" charset="-120"/>
                  <a:ea typeface="標楷體" panose="03000509000000000000" pitchFamily="65" charset="-120"/>
                  <a:cs typeface="+mn-ea"/>
                  <a:sym typeface="+mn-lt"/>
                </a:endParaRPr>
              </a:p>
            </p:txBody>
          </p:sp>
        </p:grpSp>
      </p:grpSp>
      <p:sp>
        <p:nvSpPr>
          <p:cNvPr id="56" name="矩形 55">
            <a:extLst>
              <a:ext uri="{FF2B5EF4-FFF2-40B4-BE49-F238E27FC236}">
                <a16:creationId xmlns:a16="http://schemas.microsoft.com/office/drawing/2014/main" id="{A127E820-B859-6146-924C-51F792022983}"/>
              </a:ext>
            </a:extLst>
          </p:cNvPr>
          <p:cNvSpPr/>
          <p:nvPr/>
        </p:nvSpPr>
        <p:spPr>
          <a:xfrm>
            <a:off x="483227" y="1136721"/>
            <a:ext cx="3795091" cy="2290755"/>
          </a:xfrm>
          <a:prstGeom prst="rect">
            <a:avLst/>
          </a:prstGeom>
          <a:noFill/>
        </p:spPr>
        <p:txBody>
          <a:bodyPr wrap="square">
            <a:spAutoFit/>
            <a:sp3d contourW="12700"/>
          </a:bodyPr>
          <a:lstStyle/>
          <a:p>
            <a:pPr lvl="0" algn="just">
              <a:lnSpc>
                <a:spcPct val="120000"/>
              </a:lnSpc>
              <a:defRPr/>
            </a:pPr>
            <a:r>
              <a:rPr lang="zh-TW" altLang="zh-TW" sz="2000" dirty="0">
                <a:latin typeface="標楷體" panose="03000509000000000000" pitchFamily="65" charset="-120"/>
                <a:ea typeface="標楷體" panose="03000509000000000000" pitchFamily="65" charset="-120"/>
              </a:rPr>
              <a:t>預測是對時間序列的未來值，所做的一種投射或預測，一個時間序列是一個數目字資料的組合，他是在跨越過去的時間以有規律的或正常的循環期間所獲得的資料（余冠霖，</a:t>
            </a:r>
            <a:r>
              <a:rPr lang="en-US" altLang="zh-TW" sz="2000" dirty="0">
                <a:latin typeface="標楷體" panose="03000509000000000000" pitchFamily="65" charset="-120"/>
                <a:ea typeface="標楷體" panose="03000509000000000000" pitchFamily="65" charset="-120"/>
              </a:rPr>
              <a:t>2013</a:t>
            </a:r>
            <a:r>
              <a:rPr lang="zh-TW" altLang="zh-TW" sz="2000" dirty="0">
                <a:latin typeface="標楷體" panose="03000509000000000000" pitchFamily="65" charset="-120"/>
                <a:ea typeface="標楷體" panose="03000509000000000000" pitchFamily="65" charset="-120"/>
              </a:rPr>
              <a:t>）</a:t>
            </a:r>
            <a:endParaRPr kumimoji="0" lang="zh-CN" altLang="en-US" sz="2000" u="none" strike="noStrike" kern="1200" cap="none" spc="0" normalizeH="0" baseline="0" noProof="0" dirty="0">
              <a:ln>
                <a:noFill/>
              </a:ln>
              <a:effectLst/>
              <a:uLnTx/>
              <a:uFillTx/>
              <a:latin typeface="標楷體" panose="03000509000000000000" pitchFamily="65" charset="-120"/>
              <a:ea typeface="標楷體" panose="03000509000000000000" pitchFamily="65" charset="-120"/>
              <a:cs typeface="+mn-ea"/>
              <a:sym typeface="+mn-lt"/>
            </a:endParaRPr>
          </a:p>
        </p:txBody>
      </p:sp>
      <p:sp>
        <p:nvSpPr>
          <p:cNvPr id="59" name="矩形 58">
            <a:extLst>
              <a:ext uri="{FF2B5EF4-FFF2-40B4-BE49-F238E27FC236}">
                <a16:creationId xmlns:a16="http://schemas.microsoft.com/office/drawing/2014/main" id="{C456D999-AE10-8A41-B2F6-071F06B27E5A}"/>
              </a:ext>
            </a:extLst>
          </p:cNvPr>
          <p:cNvSpPr/>
          <p:nvPr/>
        </p:nvSpPr>
        <p:spPr>
          <a:xfrm>
            <a:off x="7766845" y="4284611"/>
            <a:ext cx="4189356" cy="1631216"/>
          </a:xfrm>
          <a:prstGeom prst="rect">
            <a:avLst/>
          </a:prstGeom>
          <a:noFill/>
        </p:spPr>
        <p:txBody>
          <a:bodyPr wrap="square">
            <a:spAutoFit/>
            <a:sp3d contourW="12700"/>
          </a:bodyPr>
          <a:lstStyle/>
          <a:p>
            <a:pPr hangingPunct="0"/>
            <a:r>
              <a:rPr lang="zh-TW" altLang="zh-TW" sz="2000" dirty="0">
                <a:latin typeface="標楷體" panose="03000509000000000000" pitchFamily="65" charset="-120"/>
                <a:ea typeface="標楷體" panose="03000509000000000000" pitchFamily="65" charset="-120"/>
              </a:rPr>
              <a:t>為避免資料產生偏差及過度擬合，本階段將原始數據</a:t>
            </a:r>
            <a:r>
              <a:rPr lang="en-US" altLang="zh-TW" sz="2000" dirty="0">
                <a:latin typeface="標楷體" panose="03000509000000000000" pitchFamily="65" charset="-120"/>
                <a:ea typeface="標楷體" panose="03000509000000000000" pitchFamily="65" charset="-120"/>
              </a:rPr>
              <a:t>6,574</a:t>
            </a:r>
            <a:r>
              <a:rPr lang="zh-TW" altLang="zh-TW" sz="2000" dirty="0">
                <a:latin typeface="標楷體" panose="03000509000000000000" pitchFamily="65" charset="-120"/>
                <a:ea typeface="標楷體" panose="03000509000000000000" pitchFamily="65" charset="-120"/>
              </a:rPr>
              <a:t>筆分為訓練集</a:t>
            </a:r>
            <a:r>
              <a:rPr lang="en-US" altLang="zh-TW" sz="2000" dirty="0">
                <a:latin typeface="標楷體" panose="03000509000000000000" pitchFamily="65" charset="-120"/>
                <a:ea typeface="標楷體" panose="03000509000000000000" pitchFamily="65" charset="-120"/>
              </a:rPr>
              <a:t>4,601</a:t>
            </a:r>
            <a:r>
              <a:rPr lang="zh-TW" altLang="zh-TW" sz="2000" dirty="0">
                <a:latin typeface="標楷體" panose="03000509000000000000" pitchFamily="65" charset="-120"/>
                <a:ea typeface="標楷體" panose="03000509000000000000" pitchFamily="65" charset="-120"/>
              </a:rPr>
              <a:t>筆</a:t>
            </a:r>
            <a:r>
              <a:rPr lang="zh-TW" altLang="en-US" sz="2000" dirty="0">
                <a:latin typeface="標楷體" panose="03000509000000000000" pitchFamily="65" charset="-120"/>
                <a:ea typeface="標楷體" panose="03000509000000000000" pitchFamily="65" charset="-120"/>
              </a:rPr>
              <a:t>及</a:t>
            </a:r>
            <a:r>
              <a:rPr lang="zh-TW" altLang="zh-TW" sz="2000" dirty="0">
                <a:latin typeface="標楷體" panose="03000509000000000000" pitchFamily="65" charset="-120"/>
                <a:ea typeface="標楷體" panose="03000509000000000000" pitchFamily="65" charset="-120"/>
              </a:rPr>
              <a:t>測試集</a:t>
            </a:r>
            <a:r>
              <a:rPr lang="en-US" altLang="zh-TW" sz="2000" dirty="0">
                <a:latin typeface="標楷體" panose="03000509000000000000" pitchFamily="65" charset="-120"/>
                <a:ea typeface="標楷體" panose="03000509000000000000" pitchFamily="65" charset="-120"/>
              </a:rPr>
              <a:t>1,973</a:t>
            </a:r>
            <a:r>
              <a:rPr lang="zh-TW" altLang="zh-TW" sz="2000" dirty="0">
                <a:latin typeface="標楷體" panose="03000509000000000000" pitchFamily="65" charset="-120"/>
                <a:ea typeface="標楷體" panose="03000509000000000000" pitchFamily="65" charset="-120"/>
              </a:rPr>
              <a:t>筆，訓練集用來訓練模型，測試集用來測試模型適配能力</a:t>
            </a:r>
          </a:p>
        </p:txBody>
      </p:sp>
      <p:sp>
        <p:nvSpPr>
          <p:cNvPr id="62" name="Freeform 148">
            <a:extLst>
              <a:ext uri="{FF2B5EF4-FFF2-40B4-BE49-F238E27FC236}">
                <a16:creationId xmlns:a16="http://schemas.microsoft.com/office/drawing/2014/main" id="{C5C56232-412B-1148-93FE-215C4C1F5468}"/>
              </a:ext>
            </a:extLst>
          </p:cNvPr>
          <p:cNvSpPr>
            <a:spLocks noEditPoints="1" noChangeArrowheads="1"/>
          </p:cNvSpPr>
          <p:nvPr/>
        </p:nvSpPr>
        <p:spPr bwMode="auto">
          <a:xfrm>
            <a:off x="3690225" y="4017960"/>
            <a:ext cx="410283" cy="533303"/>
          </a:xfrm>
          <a:custGeom>
            <a:avLst/>
            <a:gdLst>
              <a:gd name="T0" fmla="*/ 346854 w 159"/>
              <a:gd name="T1" fmla="*/ 408289 h 207"/>
              <a:gd name="T2" fmla="*/ 196625 w 159"/>
              <a:gd name="T3" fmla="*/ 174350 h 207"/>
              <a:gd name="T4" fmla="*/ 203252 w 159"/>
              <a:gd name="T5" fmla="*/ 52967 h 207"/>
              <a:gd name="T6" fmla="*/ 92789 w 159"/>
              <a:gd name="T7" fmla="*/ 8828 h 207"/>
              <a:gd name="T8" fmla="*/ 154648 w 159"/>
              <a:gd name="T9" fmla="*/ 105934 h 207"/>
              <a:gd name="T10" fmla="*/ 81743 w 159"/>
              <a:gd name="T11" fmla="*/ 152281 h 207"/>
              <a:gd name="T12" fmla="*/ 22093 w 159"/>
              <a:gd name="T13" fmla="*/ 59588 h 207"/>
              <a:gd name="T14" fmla="*/ 22093 w 159"/>
              <a:gd name="T15" fmla="*/ 169936 h 207"/>
              <a:gd name="T16" fmla="*/ 136974 w 159"/>
              <a:gd name="T17" fmla="*/ 211869 h 207"/>
              <a:gd name="T18" fmla="*/ 287204 w 159"/>
              <a:gd name="T19" fmla="*/ 445807 h 207"/>
              <a:gd name="T20" fmla="*/ 315925 w 159"/>
              <a:gd name="T21" fmla="*/ 452428 h 207"/>
              <a:gd name="T22" fmla="*/ 340227 w 159"/>
              <a:gd name="T23" fmla="*/ 434772 h 207"/>
              <a:gd name="T24" fmla="*/ 346854 w 159"/>
              <a:gd name="T25" fmla="*/ 408289 h 207"/>
              <a:gd name="T26" fmla="*/ 318134 w 159"/>
              <a:gd name="T27" fmla="*/ 425944 h 207"/>
              <a:gd name="T28" fmla="*/ 296041 w 159"/>
              <a:gd name="T29" fmla="*/ 421531 h 207"/>
              <a:gd name="T30" fmla="*/ 302669 w 159"/>
              <a:gd name="T31" fmla="*/ 401668 h 207"/>
              <a:gd name="T32" fmla="*/ 322553 w 159"/>
              <a:gd name="T33" fmla="*/ 406082 h 207"/>
              <a:gd name="T34" fmla="*/ 318134 w 159"/>
              <a:gd name="T35" fmla="*/ 425944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標楷體" panose="03000509000000000000" pitchFamily="65" charset="-120"/>
              <a:ea typeface="標楷體" panose="03000509000000000000" pitchFamily="65" charset="-120"/>
              <a:cs typeface="+mn-ea"/>
              <a:sym typeface="+mn-lt"/>
            </a:endParaRPr>
          </a:p>
        </p:txBody>
      </p:sp>
      <p:sp>
        <p:nvSpPr>
          <p:cNvPr id="63" name="Freeform 149">
            <a:extLst>
              <a:ext uri="{FF2B5EF4-FFF2-40B4-BE49-F238E27FC236}">
                <a16:creationId xmlns:a16="http://schemas.microsoft.com/office/drawing/2014/main" id="{EA946681-36EC-3747-A062-D3305CE1D202}"/>
              </a:ext>
            </a:extLst>
          </p:cNvPr>
          <p:cNvSpPr>
            <a:spLocks noEditPoints="1" noChangeArrowheads="1"/>
          </p:cNvSpPr>
          <p:nvPr/>
        </p:nvSpPr>
        <p:spPr bwMode="auto">
          <a:xfrm>
            <a:off x="3625845" y="4288429"/>
            <a:ext cx="270613" cy="266106"/>
          </a:xfrm>
          <a:custGeom>
            <a:avLst/>
            <a:gdLst>
              <a:gd name="T0" fmla="*/ 200799 w 105"/>
              <a:gd name="T1" fmla="*/ 57542 h 103"/>
              <a:gd name="T2" fmla="*/ 214038 w 105"/>
              <a:gd name="T3" fmla="*/ 44263 h 103"/>
              <a:gd name="T4" fmla="*/ 185353 w 105"/>
              <a:gd name="T5" fmla="*/ 15492 h 103"/>
              <a:gd name="T6" fmla="*/ 172113 w 105"/>
              <a:gd name="T7" fmla="*/ 28771 h 103"/>
              <a:gd name="T8" fmla="*/ 136808 w 105"/>
              <a:gd name="T9" fmla="*/ 15492 h 103"/>
              <a:gd name="T10" fmla="*/ 136808 w 105"/>
              <a:gd name="T11" fmla="*/ 0 h 103"/>
              <a:gd name="T12" fmla="*/ 94883 w 105"/>
              <a:gd name="T13" fmla="*/ 0 h 103"/>
              <a:gd name="T14" fmla="*/ 94883 w 105"/>
              <a:gd name="T15" fmla="*/ 15492 h 103"/>
              <a:gd name="T16" fmla="*/ 61784 w 105"/>
              <a:gd name="T17" fmla="*/ 28771 h 103"/>
              <a:gd name="T18" fmla="*/ 48545 w 105"/>
              <a:gd name="T19" fmla="*/ 15492 h 103"/>
              <a:gd name="T20" fmla="*/ 17653 w 105"/>
              <a:gd name="T21" fmla="*/ 44263 h 103"/>
              <a:gd name="T22" fmla="*/ 33099 w 105"/>
              <a:gd name="T23" fmla="*/ 59755 h 103"/>
              <a:gd name="T24" fmla="*/ 17653 w 105"/>
              <a:gd name="T25" fmla="*/ 92952 h 103"/>
              <a:gd name="T26" fmla="*/ 0 w 105"/>
              <a:gd name="T27" fmla="*/ 92952 h 103"/>
              <a:gd name="T28" fmla="*/ 0 w 105"/>
              <a:gd name="T29" fmla="*/ 135002 h 103"/>
              <a:gd name="T30" fmla="*/ 19859 w 105"/>
              <a:gd name="T31" fmla="*/ 135002 h 103"/>
              <a:gd name="T32" fmla="*/ 33099 w 105"/>
              <a:gd name="T33" fmla="*/ 168199 h 103"/>
              <a:gd name="T34" fmla="*/ 19859 w 105"/>
              <a:gd name="T35" fmla="*/ 181478 h 103"/>
              <a:gd name="T36" fmla="*/ 48545 w 105"/>
              <a:gd name="T37" fmla="*/ 210249 h 103"/>
              <a:gd name="T38" fmla="*/ 61784 w 105"/>
              <a:gd name="T39" fmla="*/ 196970 h 103"/>
              <a:gd name="T40" fmla="*/ 94883 w 105"/>
              <a:gd name="T41" fmla="*/ 210249 h 103"/>
              <a:gd name="T42" fmla="*/ 94883 w 105"/>
              <a:gd name="T43" fmla="*/ 227954 h 103"/>
              <a:gd name="T44" fmla="*/ 136808 w 105"/>
              <a:gd name="T45" fmla="*/ 227954 h 103"/>
              <a:gd name="T46" fmla="*/ 136808 w 105"/>
              <a:gd name="T47" fmla="*/ 210249 h 103"/>
              <a:gd name="T48" fmla="*/ 169907 w 105"/>
              <a:gd name="T49" fmla="*/ 196970 h 103"/>
              <a:gd name="T50" fmla="*/ 183146 w 105"/>
              <a:gd name="T51" fmla="*/ 210249 h 103"/>
              <a:gd name="T52" fmla="*/ 211832 w 105"/>
              <a:gd name="T53" fmla="*/ 181478 h 103"/>
              <a:gd name="T54" fmla="*/ 200799 w 105"/>
              <a:gd name="T55" fmla="*/ 168199 h 103"/>
              <a:gd name="T56" fmla="*/ 214038 w 105"/>
              <a:gd name="T57" fmla="*/ 135002 h 103"/>
              <a:gd name="T58" fmla="*/ 231691 w 105"/>
              <a:gd name="T59" fmla="*/ 135002 h 103"/>
              <a:gd name="T60" fmla="*/ 231691 w 105"/>
              <a:gd name="T61" fmla="*/ 92952 h 103"/>
              <a:gd name="T62" fmla="*/ 214038 w 105"/>
              <a:gd name="T63" fmla="*/ 92952 h 103"/>
              <a:gd name="T64" fmla="*/ 200799 w 105"/>
              <a:gd name="T65" fmla="*/ 57542 h 103"/>
              <a:gd name="T66" fmla="*/ 116949 w 105"/>
              <a:gd name="T67" fmla="*/ 183691 h 103"/>
              <a:gd name="T68" fmla="*/ 46338 w 105"/>
              <a:gd name="T69" fmla="*/ 112870 h 103"/>
              <a:gd name="T70" fmla="*/ 116949 w 105"/>
              <a:gd name="T71" fmla="*/ 42050 h 103"/>
              <a:gd name="T72" fmla="*/ 187559 w 105"/>
              <a:gd name="T73" fmla="*/ 112870 h 103"/>
              <a:gd name="T74" fmla="*/ 116949 w 105"/>
              <a:gd name="T75" fmla="*/ 183691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標楷體" panose="03000509000000000000" pitchFamily="65" charset="-120"/>
              <a:ea typeface="標楷體" panose="03000509000000000000" pitchFamily="65" charset="-120"/>
              <a:cs typeface="+mn-ea"/>
              <a:sym typeface="+mn-lt"/>
            </a:endParaRPr>
          </a:p>
        </p:txBody>
      </p:sp>
      <p:sp>
        <p:nvSpPr>
          <p:cNvPr id="64" name="Freeform 112">
            <a:extLst>
              <a:ext uri="{FF2B5EF4-FFF2-40B4-BE49-F238E27FC236}">
                <a16:creationId xmlns:a16="http://schemas.microsoft.com/office/drawing/2014/main" id="{C3C9F726-0BEE-E445-893F-E9438BAF7A91}"/>
              </a:ext>
            </a:extLst>
          </p:cNvPr>
          <p:cNvSpPr>
            <a:spLocks noEditPoints="1" noChangeArrowheads="1"/>
          </p:cNvSpPr>
          <p:nvPr/>
        </p:nvSpPr>
        <p:spPr bwMode="auto">
          <a:xfrm>
            <a:off x="6467474" y="4070346"/>
            <a:ext cx="444500" cy="496887"/>
          </a:xfrm>
          <a:custGeom>
            <a:avLst/>
            <a:gdLst>
              <a:gd name="T0" fmla="*/ 347346 w 182"/>
              <a:gd name="T1" fmla="*/ 211907 h 204"/>
              <a:gd name="T2" fmla="*/ 338497 w 182"/>
              <a:gd name="T3" fmla="*/ 105954 h 204"/>
              <a:gd name="T4" fmla="*/ 172567 w 182"/>
              <a:gd name="T5" fmla="*/ 0 h 204"/>
              <a:gd name="T6" fmla="*/ 2212 w 182"/>
              <a:gd name="T7" fmla="*/ 174382 h 204"/>
              <a:gd name="T8" fmla="*/ 0 w 182"/>
              <a:gd name="T9" fmla="*/ 450303 h 204"/>
              <a:gd name="T10" fmla="*/ 250001 w 182"/>
              <a:gd name="T11" fmla="*/ 388497 h 204"/>
              <a:gd name="T12" fmla="*/ 325222 w 182"/>
              <a:gd name="T13" fmla="*/ 388497 h 204"/>
              <a:gd name="T14" fmla="*/ 325222 w 182"/>
              <a:gd name="T15" fmla="*/ 388497 h 204"/>
              <a:gd name="T16" fmla="*/ 345134 w 182"/>
              <a:gd name="T17" fmla="*/ 333313 h 204"/>
              <a:gd name="T18" fmla="*/ 323010 w 182"/>
              <a:gd name="T19" fmla="*/ 320068 h 204"/>
              <a:gd name="T20" fmla="*/ 345134 w 182"/>
              <a:gd name="T21" fmla="*/ 309031 h 204"/>
              <a:gd name="T22" fmla="*/ 342921 w 182"/>
              <a:gd name="T23" fmla="*/ 304617 h 204"/>
              <a:gd name="T24" fmla="*/ 376107 w 182"/>
              <a:gd name="T25" fmla="*/ 245018 h 204"/>
              <a:gd name="T26" fmla="*/ 137169 w 182"/>
              <a:gd name="T27" fmla="*/ 205285 h 204"/>
              <a:gd name="T28" fmla="*/ 137169 w 182"/>
              <a:gd name="T29" fmla="*/ 225152 h 204"/>
              <a:gd name="T30" fmla="*/ 119469 w 182"/>
              <a:gd name="T31" fmla="*/ 231774 h 204"/>
              <a:gd name="T32" fmla="*/ 106195 w 182"/>
              <a:gd name="T33" fmla="*/ 242810 h 204"/>
              <a:gd name="T34" fmla="*/ 88496 w 182"/>
              <a:gd name="T35" fmla="*/ 236188 h 204"/>
              <a:gd name="T36" fmla="*/ 70797 w 182"/>
              <a:gd name="T37" fmla="*/ 236188 h 204"/>
              <a:gd name="T38" fmla="*/ 61947 w 182"/>
              <a:gd name="T39" fmla="*/ 218529 h 204"/>
              <a:gd name="T40" fmla="*/ 48673 w 182"/>
              <a:gd name="T41" fmla="*/ 205285 h 204"/>
              <a:gd name="T42" fmla="*/ 57522 w 182"/>
              <a:gd name="T43" fmla="*/ 187626 h 204"/>
              <a:gd name="T44" fmla="*/ 57522 w 182"/>
              <a:gd name="T45" fmla="*/ 167760 h 204"/>
              <a:gd name="T46" fmla="*/ 75221 w 182"/>
              <a:gd name="T47" fmla="*/ 161138 h 204"/>
              <a:gd name="T48" fmla="*/ 88496 w 182"/>
              <a:gd name="T49" fmla="*/ 150101 h 204"/>
              <a:gd name="T50" fmla="*/ 106195 w 182"/>
              <a:gd name="T51" fmla="*/ 156723 h 204"/>
              <a:gd name="T52" fmla="*/ 126107 w 182"/>
              <a:gd name="T53" fmla="*/ 156723 h 204"/>
              <a:gd name="T54" fmla="*/ 132744 w 182"/>
              <a:gd name="T55" fmla="*/ 174382 h 204"/>
              <a:gd name="T56" fmla="*/ 146018 w 182"/>
              <a:gd name="T57" fmla="*/ 187626 h 204"/>
              <a:gd name="T58" fmla="*/ 300886 w 182"/>
              <a:gd name="T59" fmla="*/ 169967 h 204"/>
              <a:gd name="T60" fmla="*/ 278762 w 182"/>
              <a:gd name="T61" fmla="*/ 192041 h 204"/>
              <a:gd name="T62" fmla="*/ 267700 w 182"/>
              <a:gd name="T63" fmla="*/ 220737 h 204"/>
              <a:gd name="T64" fmla="*/ 236726 w 182"/>
              <a:gd name="T65" fmla="*/ 220737 h 204"/>
              <a:gd name="T66" fmla="*/ 207965 w 182"/>
              <a:gd name="T67" fmla="*/ 231774 h 204"/>
              <a:gd name="T68" fmla="*/ 183629 w 182"/>
              <a:gd name="T69" fmla="*/ 211907 h 204"/>
              <a:gd name="T70" fmla="*/ 154868 w 182"/>
              <a:gd name="T71" fmla="*/ 200870 h 204"/>
              <a:gd name="T72" fmla="*/ 154868 w 182"/>
              <a:gd name="T73" fmla="*/ 169967 h 204"/>
              <a:gd name="T74" fmla="*/ 141593 w 182"/>
              <a:gd name="T75" fmla="*/ 141272 h 204"/>
              <a:gd name="T76" fmla="*/ 163717 w 182"/>
              <a:gd name="T77" fmla="*/ 116990 h 204"/>
              <a:gd name="T78" fmla="*/ 174779 w 182"/>
              <a:gd name="T79" fmla="*/ 88295 h 204"/>
              <a:gd name="T80" fmla="*/ 207965 w 182"/>
              <a:gd name="T81" fmla="*/ 88295 h 204"/>
              <a:gd name="T82" fmla="*/ 236726 w 182"/>
              <a:gd name="T83" fmla="*/ 77258 h 204"/>
              <a:gd name="T84" fmla="*/ 258850 w 182"/>
              <a:gd name="T85" fmla="*/ 97124 h 204"/>
              <a:gd name="T86" fmla="*/ 287611 w 182"/>
              <a:gd name="T87" fmla="*/ 108161 h 204"/>
              <a:gd name="T88" fmla="*/ 287611 w 182"/>
              <a:gd name="T89" fmla="*/ 141272 h 204"/>
              <a:gd name="T90" fmla="*/ 300886 w 182"/>
              <a:gd name="T91" fmla="*/ 16996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
              <a:gd name="T139" fmla="*/ 0 h 204"/>
              <a:gd name="T140" fmla="*/ 182 w 182"/>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標楷體" panose="03000509000000000000" pitchFamily="65" charset="-120"/>
              <a:ea typeface="標楷體" panose="03000509000000000000" pitchFamily="65" charset="-120"/>
              <a:cs typeface="+mn-ea"/>
              <a:sym typeface="+mn-lt"/>
            </a:endParaRPr>
          </a:p>
        </p:txBody>
      </p:sp>
      <p:sp>
        <p:nvSpPr>
          <p:cNvPr id="65" name="Freeform 136">
            <a:extLst>
              <a:ext uri="{FF2B5EF4-FFF2-40B4-BE49-F238E27FC236}">
                <a16:creationId xmlns:a16="http://schemas.microsoft.com/office/drawing/2014/main" id="{6421155B-ECA7-794C-A45D-6194AF43EDB7}"/>
              </a:ext>
            </a:extLst>
          </p:cNvPr>
          <p:cNvSpPr>
            <a:spLocks noChangeArrowheads="1"/>
          </p:cNvSpPr>
          <p:nvPr/>
        </p:nvSpPr>
        <p:spPr bwMode="auto">
          <a:xfrm>
            <a:off x="5054599" y="3205009"/>
            <a:ext cx="406400" cy="177949"/>
          </a:xfrm>
          <a:custGeom>
            <a:avLst/>
            <a:gdLst>
              <a:gd name="T0" fmla="*/ 227658 w 205"/>
              <a:gd name="T1" fmla="*/ 42083 h 89"/>
              <a:gd name="T2" fmla="*/ 103883 w 205"/>
              <a:gd name="T3" fmla="*/ 0 h 89"/>
              <a:gd name="T4" fmla="*/ 0 w 205"/>
              <a:gd name="T5" fmla="*/ 0 h 89"/>
              <a:gd name="T6" fmla="*/ 0 w 205"/>
              <a:gd name="T7" fmla="*/ 148397 h 89"/>
              <a:gd name="T8" fmla="*/ 48626 w 205"/>
              <a:gd name="T9" fmla="*/ 197124 h 89"/>
              <a:gd name="T10" fmla="*/ 404479 w 205"/>
              <a:gd name="T11" fmla="*/ 197124 h 89"/>
              <a:gd name="T12" fmla="*/ 453105 w 205"/>
              <a:gd name="T13" fmla="*/ 148397 h 89"/>
              <a:gd name="T14" fmla="*/ 453105 w 205"/>
              <a:gd name="T15" fmla="*/ 0 h 89"/>
              <a:gd name="T16" fmla="*/ 349222 w 205"/>
              <a:gd name="T17" fmla="*/ 0 h 89"/>
              <a:gd name="T18" fmla="*/ 227658 w 205"/>
              <a:gd name="T19" fmla="*/ 42083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標楷體" panose="03000509000000000000" pitchFamily="65" charset="-120"/>
              <a:ea typeface="標楷體" panose="03000509000000000000" pitchFamily="65" charset="-120"/>
              <a:cs typeface="+mn-ea"/>
              <a:sym typeface="+mn-lt"/>
            </a:endParaRPr>
          </a:p>
        </p:txBody>
      </p:sp>
      <p:sp>
        <p:nvSpPr>
          <p:cNvPr id="66" name="Freeform 137">
            <a:extLst>
              <a:ext uri="{FF2B5EF4-FFF2-40B4-BE49-F238E27FC236}">
                <a16:creationId xmlns:a16="http://schemas.microsoft.com/office/drawing/2014/main" id="{87400E54-167E-0644-B134-35E117C1D374}"/>
              </a:ext>
            </a:extLst>
          </p:cNvPr>
          <p:cNvSpPr>
            <a:spLocks noEditPoints="1" noChangeArrowheads="1"/>
          </p:cNvSpPr>
          <p:nvPr/>
        </p:nvSpPr>
        <p:spPr bwMode="auto">
          <a:xfrm>
            <a:off x="5054599" y="2978146"/>
            <a:ext cx="406400" cy="235297"/>
          </a:xfrm>
          <a:custGeom>
            <a:avLst/>
            <a:gdLst>
              <a:gd name="T0" fmla="*/ 404479 w 205"/>
              <a:gd name="T1" fmla="*/ 92774 h 118"/>
              <a:gd name="T2" fmla="*/ 397848 w 205"/>
              <a:gd name="T3" fmla="*/ 92774 h 118"/>
              <a:gd name="T4" fmla="*/ 340381 w 205"/>
              <a:gd name="T5" fmla="*/ 92774 h 118"/>
              <a:gd name="T6" fmla="*/ 340381 w 205"/>
              <a:gd name="T7" fmla="*/ 48596 h 118"/>
              <a:gd name="T8" fmla="*/ 291755 w 205"/>
              <a:gd name="T9" fmla="*/ 0 h 118"/>
              <a:gd name="T10" fmla="*/ 161350 w 205"/>
              <a:gd name="T11" fmla="*/ 0 h 118"/>
              <a:gd name="T12" fmla="*/ 112724 w 205"/>
              <a:gd name="T13" fmla="*/ 48596 h 118"/>
              <a:gd name="T14" fmla="*/ 112724 w 205"/>
              <a:gd name="T15" fmla="*/ 92774 h 118"/>
              <a:gd name="T16" fmla="*/ 55257 w 205"/>
              <a:gd name="T17" fmla="*/ 92774 h 118"/>
              <a:gd name="T18" fmla="*/ 48626 w 205"/>
              <a:gd name="T19" fmla="*/ 92774 h 118"/>
              <a:gd name="T20" fmla="*/ 0 w 205"/>
              <a:gd name="T21" fmla="*/ 141371 h 118"/>
              <a:gd name="T22" fmla="*/ 0 w 205"/>
              <a:gd name="T23" fmla="*/ 223100 h 118"/>
              <a:gd name="T24" fmla="*/ 119354 w 205"/>
              <a:gd name="T25" fmla="*/ 223100 h 118"/>
              <a:gd name="T26" fmla="*/ 227658 w 205"/>
              <a:gd name="T27" fmla="*/ 260652 h 118"/>
              <a:gd name="T28" fmla="*/ 333751 w 205"/>
              <a:gd name="T29" fmla="*/ 223100 h 118"/>
              <a:gd name="T30" fmla="*/ 453105 w 205"/>
              <a:gd name="T31" fmla="*/ 223100 h 118"/>
              <a:gd name="T32" fmla="*/ 453105 w 205"/>
              <a:gd name="T33" fmla="*/ 141371 h 118"/>
              <a:gd name="T34" fmla="*/ 404479 w 205"/>
              <a:gd name="T35" fmla="*/ 92774 h 118"/>
              <a:gd name="T36" fmla="*/ 148088 w 205"/>
              <a:gd name="T37" fmla="*/ 57432 h 118"/>
              <a:gd name="T38" fmla="*/ 148088 w 205"/>
              <a:gd name="T39" fmla="*/ 48596 h 118"/>
              <a:gd name="T40" fmla="*/ 161350 w 205"/>
              <a:gd name="T41" fmla="*/ 37552 h 118"/>
              <a:gd name="T42" fmla="*/ 291755 w 205"/>
              <a:gd name="T43" fmla="*/ 37552 h 118"/>
              <a:gd name="T44" fmla="*/ 305017 w 205"/>
              <a:gd name="T45" fmla="*/ 48596 h 118"/>
              <a:gd name="T46" fmla="*/ 305017 w 205"/>
              <a:gd name="T47" fmla="*/ 57432 h 118"/>
              <a:gd name="T48" fmla="*/ 305017 w 205"/>
              <a:gd name="T49" fmla="*/ 92774 h 118"/>
              <a:gd name="T50" fmla="*/ 148088 w 205"/>
              <a:gd name="T51" fmla="*/ 92774 h 118"/>
              <a:gd name="T52" fmla="*/ 148088 w 205"/>
              <a:gd name="T53" fmla="*/ 57432 h 118"/>
              <a:gd name="T54" fmla="*/ 223237 w 205"/>
              <a:gd name="T55" fmla="*/ 223100 h 118"/>
              <a:gd name="T56" fmla="*/ 187873 w 205"/>
              <a:gd name="T57" fmla="*/ 189967 h 118"/>
              <a:gd name="T58" fmla="*/ 223237 w 205"/>
              <a:gd name="T59" fmla="*/ 154624 h 118"/>
              <a:gd name="T60" fmla="*/ 258601 w 205"/>
              <a:gd name="T61" fmla="*/ 189967 h 118"/>
              <a:gd name="T62" fmla="*/ 223237 w 205"/>
              <a:gd name="T63" fmla="*/ 223100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標楷體" panose="03000509000000000000" pitchFamily="65" charset="-120"/>
              <a:ea typeface="標楷體" panose="03000509000000000000" pitchFamily="65" charset="-120"/>
              <a:cs typeface="+mn-ea"/>
              <a:sym typeface="+mn-lt"/>
            </a:endParaRPr>
          </a:p>
        </p:txBody>
      </p:sp>
      <p:sp>
        <p:nvSpPr>
          <p:cNvPr id="67" name="Freeform 157">
            <a:extLst>
              <a:ext uri="{FF2B5EF4-FFF2-40B4-BE49-F238E27FC236}">
                <a16:creationId xmlns:a16="http://schemas.microsoft.com/office/drawing/2014/main" id="{25793FAA-90AB-154A-9760-C16D64B71E78}"/>
              </a:ext>
            </a:extLst>
          </p:cNvPr>
          <p:cNvSpPr>
            <a:spLocks noEditPoints="1" noChangeArrowheads="1"/>
          </p:cNvSpPr>
          <p:nvPr/>
        </p:nvSpPr>
        <p:spPr bwMode="auto">
          <a:xfrm>
            <a:off x="7889874" y="2998783"/>
            <a:ext cx="308643" cy="457200"/>
          </a:xfrm>
          <a:custGeom>
            <a:avLst/>
            <a:gdLst>
              <a:gd name="T0" fmla="*/ 305038 w 153"/>
              <a:gd name="T1" fmla="*/ 391182 h 227"/>
              <a:gd name="T2" fmla="*/ 35367 w 153"/>
              <a:gd name="T3" fmla="*/ 391182 h 227"/>
              <a:gd name="T4" fmla="*/ 35367 w 153"/>
              <a:gd name="T5" fmla="*/ 35361 h 227"/>
              <a:gd name="T6" fmla="*/ 305038 w 153"/>
              <a:gd name="T7" fmla="*/ 35361 h 227"/>
              <a:gd name="T8" fmla="*/ 305038 w 153"/>
              <a:gd name="T9" fmla="*/ 227637 h 227"/>
              <a:gd name="T10" fmla="*/ 307248 w 153"/>
              <a:gd name="T11" fmla="*/ 225427 h 227"/>
              <a:gd name="T12" fmla="*/ 338194 w 153"/>
              <a:gd name="T13" fmla="*/ 207747 h 227"/>
              <a:gd name="T14" fmla="*/ 338194 w 153"/>
              <a:gd name="T15" fmla="*/ 28731 h 227"/>
              <a:gd name="T16" fmla="*/ 311669 w 153"/>
              <a:gd name="T17" fmla="*/ 0 h 227"/>
              <a:gd name="T18" fmla="*/ 26525 w 153"/>
              <a:gd name="T19" fmla="*/ 0 h 227"/>
              <a:gd name="T20" fmla="*/ 0 w 153"/>
              <a:gd name="T21" fmla="*/ 28731 h 227"/>
              <a:gd name="T22" fmla="*/ 0 w 153"/>
              <a:gd name="T23" fmla="*/ 475165 h 227"/>
              <a:gd name="T24" fmla="*/ 26525 w 153"/>
              <a:gd name="T25" fmla="*/ 501686 h 227"/>
              <a:gd name="T26" fmla="*/ 311669 w 153"/>
              <a:gd name="T27" fmla="*/ 501686 h 227"/>
              <a:gd name="T28" fmla="*/ 338194 w 153"/>
              <a:gd name="T29" fmla="*/ 475165 h 227"/>
              <a:gd name="T30" fmla="*/ 338194 w 153"/>
              <a:gd name="T31" fmla="*/ 388972 h 227"/>
              <a:gd name="T32" fmla="*/ 305038 w 153"/>
              <a:gd name="T33" fmla="*/ 366872 h 227"/>
              <a:gd name="T34" fmla="*/ 305038 w 153"/>
              <a:gd name="T35" fmla="*/ 391182 h 227"/>
              <a:gd name="T36" fmla="*/ 165781 w 153"/>
              <a:gd name="T37" fmla="*/ 488426 h 227"/>
              <a:gd name="T38" fmla="*/ 123783 w 153"/>
              <a:gd name="T39" fmla="*/ 444224 h 227"/>
              <a:gd name="T40" fmla="*/ 165781 w 153"/>
              <a:gd name="T41" fmla="*/ 402233 h 227"/>
              <a:gd name="T42" fmla="*/ 209990 w 153"/>
              <a:gd name="T43" fmla="*/ 444224 h 227"/>
              <a:gd name="T44" fmla="*/ 165781 w 153"/>
              <a:gd name="T45" fmla="*/ 488426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標楷體" panose="03000509000000000000" pitchFamily="65" charset="-120"/>
              <a:ea typeface="標楷體" panose="03000509000000000000" pitchFamily="65" charset="-120"/>
              <a:cs typeface="+mn-ea"/>
              <a:sym typeface="+mn-lt"/>
            </a:endParaRPr>
          </a:p>
        </p:txBody>
      </p:sp>
      <p:sp>
        <p:nvSpPr>
          <p:cNvPr id="68" name="Freeform 158">
            <a:extLst>
              <a:ext uri="{FF2B5EF4-FFF2-40B4-BE49-F238E27FC236}">
                <a16:creationId xmlns:a16="http://schemas.microsoft.com/office/drawing/2014/main" id="{3C1000DB-D867-084E-A99F-E57D9C18178F}"/>
              </a:ext>
            </a:extLst>
          </p:cNvPr>
          <p:cNvSpPr>
            <a:spLocks noEditPoints="1" noChangeArrowheads="1"/>
          </p:cNvSpPr>
          <p:nvPr/>
        </p:nvSpPr>
        <p:spPr bwMode="auto">
          <a:xfrm>
            <a:off x="8141393" y="3183535"/>
            <a:ext cx="173931" cy="173684"/>
          </a:xfrm>
          <a:custGeom>
            <a:avLst/>
            <a:gdLst>
              <a:gd name="T0" fmla="*/ 159559 w 86"/>
              <a:gd name="T1" fmla="*/ 37674 h 86"/>
              <a:gd name="T2" fmla="*/ 39890 w 86"/>
              <a:gd name="T3" fmla="*/ 31025 h 86"/>
              <a:gd name="T4" fmla="*/ 31025 w 86"/>
              <a:gd name="T5" fmla="*/ 150694 h 86"/>
              <a:gd name="T6" fmla="*/ 152910 w 86"/>
              <a:gd name="T7" fmla="*/ 159559 h 86"/>
              <a:gd name="T8" fmla="*/ 159559 w 86"/>
              <a:gd name="T9" fmla="*/ 37674 h 86"/>
              <a:gd name="T10" fmla="*/ 101940 w 86"/>
              <a:gd name="T11" fmla="*/ 139614 h 86"/>
              <a:gd name="T12" fmla="*/ 101940 w 86"/>
              <a:gd name="T13" fmla="*/ 155127 h 86"/>
              <a:gd name="T14" fmla="*/ 88644 w 86"/>
              <a:gd name="T15" fmla="*/ 155127 h 86"/>
              <a:gd name="T16" fmla="*/ 88644 w 86"/>
              <a:gd name="T17" fmla="*/ 141830 h 86"/>
              <a:gd name="T18" fmla="*/ 62051 w 86"/>
              <a:gd name="T19" fmla="*/ 135182 h 86"/>
              <a:gd name="T20" fmla="*/ 66483 w 86"/>
              <a:gd name="T21" fmla="*/ 117453 h 86"/>
              <a:gd name="T22" fmla="*/ 90860 w 86"/>
              <a:gd name="T23" fmla="*/ 124101 h 86"/>
              <a:gd name="T24" fmla="*/ 106372 w 86"/>
              <a:gd name="T25" fmla="*/ 115237 h 86"/>
              <a:gd name="T26" fmla="*/ 90860 w 86"/>
              <a:gd name="T27" fmla="*/ 101940 h 86"/>
              <a:gd name="T28" fmla="*/ 64267 w 86"/>
              <a:gd name="T29" fmla="*/ 75347 h 86"/>
              <a:gd name="T30" fmla="*/ 88644 w 86"/>
              <a:gd name="T31" fmla="*/ 48754 h 86"/>
              <a:gd name="T32" fmla="*/ 88644 w 86"/>
              <a:gd name="T33" fmla="*/ 33241 h 86"/>
              <a:gd name="T34" fmla="*/ 104156 w 86"/>
              <a:gd name="T35" fmla="*/ 33241 h 86"/>
              <a:gd name="T36" fmla="*/ 104156 w 86"/>
              <a:gd name="T37" fmla="*/ 46538 h 86"/>
              <a:gd name="T38" fmla="*/ 124101 w 86"/>
              <a:gd name="T39" fmla="*/ 50970 h 86"/>
              <a:gd name="T40" fmla="*/ 119669 w 86"/>
              <a:gd name="T41" fmla="*/ 68699 h 86"/>
              <a:gd name="T42" fmla="*/ 99724 w 86"/>
              <a:gd name="T43" fmla="*/ 64267 h 86"/>
              <a:gd name="T44" fmla="*/ 86428 w 86"/>
              <a:gd name="T45" fmla="*/ 70915 h 86"/>
              <a:gd name="T46" fmla="*/ 104156 w 86"/>
              <a:gd name="T47" fmla="*/ 84212 h 86"/>
              <a:gd name="T48" fmla="*/ 128533 w 86"/>
              <a:gd name="T49" fmla="*/ 113021 h 86"/>
              <a:gd name="T50" fmla="*/ 101940 w 86"/>
              <a:gd name="T51" fmla="*/ 139614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latin typeface="標楷體" panose="03000509000000000000" pitchFamily="65" charset="-120"/>
              <a:ea typeface="標楷體" panose="03000509000000000000" pitchFamily="65" charset="-120"/>
              <a:cs typeface="+mn-ea"/>
              <a:sym typeface="+mn-lt"/>
            </a:endParaRPr>
          </a:p>
        </p:txBody>
      </p:sp>
    </p:spTree>
    <p:extLst>
      <p:ext uri="{BB962C8B-B14F-4D97-AF65-F5344CB8AC3E}">
        <p14:creationId xmlns:p14="http://schemas.microsoft.com/office/powerpoint/2010/main" val="2832307080"/>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1000" fill="hold"/>
                                        <p:tgtEl>
                                          <p:spTgt spid="48"/>
                                        </p:tgtEl>
                                        <p:attrNameLst>
                                          <p:attrName>ppt_w</p:attrName>
                                        </p:attrNameLst>
                                      </p:cBhvr>
                                      <p:tavLst>
                                        <p:tav tm="0">
                                          <p:val>
                                            <p:fltVal val="0"/>
                                          </p:val>
                                        </p:tav>
                                        <p:tav tm="100000">
                                          <p:val>
                                            <p:strVal val="#ppt_w"/>
                                          </p:val>
                                        </p:tav>
                                      </p:tavLst>
                                    </p:anim>
                                    <p:anim calcmode="lin" valueType="num">
                                      <p:cBhvr>
                                        <p:cTn id="8" dur="1000" fill="hold"/>
                                        <p:tgtEl>
                                          <p:spTgt spid="48"/>
                                        </p:tgtEl>
                                        <p:attrNameLst>
                                          <p:attrName>ppt_h</p:attrName>
                                        </p:attrNameLst>
                                      </p:cBhvr>
                                      <p:tavLst>
                                        <p:tav tm="0">
                                          <p:val>
                                            <p:fltVal val="0"/>
                                          </p:val>
                                        </p:tav>
                                        <p:tav tm="100000">
                                          <p:val>
                                            <p:strVal val="#ppt_h"/>
                                          </p:val>
                                        </p:tav>
                                      </p:tavLst>
                                    </p:anim>
                                    <p:anim calcmode="lin" valueType="num">
                                      <p:cBhvr>
                                        <p:cTn id="9" dur="1000" fill="hold"/>
                                        <p:tgtEl>
                                          <p:spTgt spid="48"/>
                                        </p:tgtEl>
                                        <p:attrNameLst>
                                          <p:attrName>style.rotation</p:attrName>
                                        </p:attrNameLst>
                                      </p:cBhvr>
                                      <p:tavLst>
                                        <p:tav tm="0">
                                          <p:val>
                                            <p:fltVal val="90"/>
                                          </p:val>
                                        </p:tav>
                                        <p:tav tm="100000">
                                          <p:val>
                                            <p:fltVal val="0"/>
                                          </p:val>
                                        </p:tav>
                                      </p:tavLst>
                                    </p:anim>
                                    <p:animEffect transition="in" filter="fade">
                                      <p:cBhvr>
                                        <p:cTn id="10" dur="1000"/>
                                        <p:tgtEl>
                                          <p:spTgt spid="48"/>
                                        </p:tgtEl>
                                      </p:cBhvr>
                                    </p:animEffect>
                                  </p:childTnLst>
                                </p:cTn>
                              </p:par>
                              <p:par>
                                <p:cTn id="11" presetID="3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1000" fill="hold"/>
                                        <p:tgtEl>
                                          <p:spTgt spid="33"/>
                                        </p:tgtEl>
                                        <p:attrNameLst>
                                          <p:attrName>ppt_w</p:attrName>
                                        </p:attrNameLst>
                                      </p:cBhvr>
                                      <p:tavLst>
                                        <p:tav tm="0">
                                          <p:val>
                                            <p:fltVal val="0"/>
                                          </p:val>
                                        </p:tav>
                                        <p:tav tm="100000">
                                          <p:val>
                                            <p:strVal val="#ppt_w"/>
                                          </p:val>
                                        </p:tav>
                                      </p:tavLst>
                                    </p:anim>
                                    <p:anim calcmode="lin" valueType="num">
                                      <p:cBhvr>
                                        <p:cTn id="14" dur="1000" fill="hold"/>
                                        <p:tgtEl>
                                          <p:spTgt spid="33"/>
                                        </p:tgtEl>
                                        <p:attrNameLst>
                                          <p:attrName>ppt_h</p:attrName>
                                        </p:attrNameLst>
                                      </p:cBhvr>
                                      <p:tavLst>
                                        <p:tav tm="0">
                                          <p:val>
                                            <p:fltVal val="0"/>
                                          </p:val>
                                        </p:tav>
                                        <p:tav tm="100000">
                                          <p:val>
                                            <p:strVal val="#ppt_h"/>
                                          </p:val>
                                        </p:tav>
                                      </p:tavLst>
                                    </p:anim>
                                    <p:anim calcmode="lin" valueType="num">
                                      <p:cBhvr>
                                        <p:cTn id="15" dur="1000" fill="hold"/>
                                        <p:tgtEl>
                                          <p:spTgt spid="33"/>
                                        </p:tgtEl>
                                        <p:attrNameLst>
                                          <p:attrName>style.rotation</p:attrName>
                                        </p:attrNameLst>
                                      </p:cBhvr>
                                      <p:tavLst>
                                        <p:tav tm="0">
                                          <p:val>
                                            <p:fltVal val="90"/>
                                          </p:val>
                                        </p:tav>
                                        <p:tav tm="100000">
                                          <p:val>
                                            <p:fltVal val="0"/>
                                          </p:val>
                                        </p:tav>
                                      </p:tavLst>
                                    </p:anim>
                                    <p:animEffect transition="in" filter="fade">
                                      <p:cBhvr>
                                        <p:cTn id="16" dur="1000"/>
                                        <p:tgtEl>
                                          <p:spTgt spid="33"/>
                                        </p:tgtEl>
                                      </p:cBhvr>
                                    </p:animEffect>
                                  </p:childTnLst>
                                </p:cTn>
                              </p:par>
                              <p:par>
                                <p:cTn id="17" presetID="3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1000" fill="hold"/>
                                        <p:tgtEl>
                                          <p:spTgt spid="24"/>
                                        </p:tgtEl>
                                        <p:attrNameLst>
                                          <p:attrName>ppt_w</p:attrName>
                                        </p:attrNameLst>
                                      </p:cBhvr>
                                      <p:tavLst>
                                        <p:tav tm="0">
                                          <p:val>
                                            <p:fltVal val="0"/>
                                          </p:val>
                                        </p:tav>
                                        <p:tav tm="100000">
                                          <p:val>
                                            <p:strVal val="#ppt_w"/>
                                          </p:val>
                                        </p:tav>
                                      </p:tavLst>
                                    </p:anim>
                                    <p:anim calcmode="lin" valueType="num">
                                      <p:cBhvr>
                                        <p:cTn id="20" dur="1000" fill="hold"/>
                                        <p:tgtEl>
                                          <p:spTgt spid="24"/>
                                        </p:tgtEl>
                                        <p:attrNameLst>
                                          <p:attrName>ppt_h</p:attrName>
                                        </p:attrNameLst>
                                      </p:cBhvr>
                                      <p:tavLst>
                                        <p:tav tm="0">
                                          <p:val>
                                            <p:fltVal val="0"/>
                                          </p:val>
                                        </p:tav>
                                        <p:tav tm="100000">
                                          <p:val>
                                            <p:strVal val="#ppt_h"/>
                                          </p:val>
                                        </p:tav>
                                      </p:tavLst>
                                    </p:anim>
                                    <p:anim calcmode="lin" valueType="num">
                                      <p:cBhvr>
                                        <p:cTn id="21" dur="1000" fill="hold"/>
                                        <p:tgtEl>
                                          <p:spTgt spid="24"/>
                                        </p:tgtEl>
                                        <p:attrNameLst>
                                          <p:attrName>style.rotation</p:attrName>
                                        </p:attrNameLst>
                                      </p:cBhvr>
                                      <p:tavLst>
                                        <p:tav tm="0">
                                          <p:val>
                                            <p:fltVal val="90"/>
                                          </p:val>
                                        </p:tav>
                                        <p:tav tm="100000">
                                          <p:val>
                                            <p:fltVal val="0"/>
                                          </p:val>
                                        </p:tav>
                                      </p:tavLst>
                                    </p:anim>
                                    <p:animEffect transition="in" filter="fade">
                                      <p:cBhvr>
                                        <p:cTn id="22" dur="1000"/>
                                        <p:tgtEl>
                                          <p:spTgt spid="24"/>
                                        </p:tgtEl>
                                      </p:cBhvr>
                                    </p:animEffect>
                                  </p:childTnLst>
                                </p:cTn>
                              </p:par>
                              <p:par>
                                <p:cTn id="23" presetID="3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p:cTn id="25" dur="1000" fill="hold"/>
                                        <p:tgtEl>
                                          <p:spTgt spid="39"/>
                                        </p:tgtEl>
                                        <p:attrNameLst>
                                          <p:attrName>ppt_w</p:attrName>
                                        </p:attrNameLst>
                                      </p:cBhvr>
                                      <p:tavLst>
                                        <p:tav tm="0">
                                          <p:val>
                                            <p:fltVal val="0"/>
                                          </p:val>
                                        </p:tav>
                                        <p:tav tm="100000">
                                          <p:val>
                                            <p:strVal val="#ppt_w"/>
                                          </p:val>
                                        </p:tav>
                                      </p:tavLst>
                                    </p:anim>
                                    <p:anim calcmode="lin" valueType="num">
                                      <p:cBhvr>
                                        <p:cTn id="26" dur="1000" fill="hold"/>
                                        <p:tgtEl>
                                          <p:spTgt spid="39"/>
                                        </p:tgtEl>
                                        <p:attrNameLst>
                                          <p:attrName>ppt_h</p:attrName>
                                        </p:attrNameLst>
                                      </p:cBhvr>
                                      <p:tavLst>
                                        <p:tav tm="0">
                                          <p:val>
                                            <p:fltVal val="0"/>
                                          </p:val>
                                        </p:tav>
                                        <p:tav tm="100000">
                                          <p:val>
                                            <p:strVal val="#ppt_h"/>
                                          </p:val>
                                        </p:tav>
                                      </p:tavLst>
                                    </p:anim>
                                    <p:anim calcmode="lin" valueType="num">
                                      <p:cBhvr>
                                        <p:cTn id="27" dur="1000" fill="hold"/>
                                        <p:tgtEl>
                                          <p:spTgt spid="39"/>
                                        </p:tgtEl>
                                        <p:attrNameLst>
                                          <p:attrName>style.rotation</p:attrName>
                                        </p:attrNameLst>
                                      </p:cBhvr>
                                      <p:tavLst>
                                        <p:tav tm="0">
                                          <p:val>
                                            <p:fltVal val="90"/>
                                          </p:val>
                                        </p:tav>
                                        <p:tav tm="100000">
                                          <p:val>
                                            <p:fltVal val="0"/>
                                          </p:val>
                                        </p:tav>
                                      </p:tavLst>
                                    </p:anim>
                                    <p:animEffect transition="in" filter="fade">
                                      <p:cBhvr>
                                        <p:cTn id="28"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圖片 223">
            <a:extLst>
              <a:ext uri="{FF2B5EF4-FFF2-40B4-BE49-F238E27FC236}">
                <a16:creationId xmlns:a16="http://schemas.microsoft.com/office/drawing/2014/main" id="{0D857A10-70F8-8E4C-BF81-D9DAC6DA5C56}"/>
              </a:ext>
            </a:extLst>
          </p:cNvPr>
          <p:cNvPicPr>
            <a:picLocks noChangeAspect="1"/>
          </p:cNvPicPr>
          <p:nvPr/>
        </p:nvPicPr>
        <p:blipFill>
          <a:blip r:embed="rId2"/>
          <a:stretch>
            <a:fillRect/>
          </a:stretch>
        </p:blipFill>
        <p:spPr>
          <a:xfrm>
            <a:off x="0" y="0"/>
            <a:ext cx="12192000" cy="6858000"/>
          </a:xfrm>
          <a:prstGeom prst="rect">
            <a:avLst/>
          </a:prstGeom>
        </p:spPr>
      </p:pic>
      <p:pic>
        <p:nvPicPr>
          <p:cNvPr id="26" name="Grafik 6">
            <a:extLst>
              <a:ext uri="{FF2B5EF4-FFF2-40B4-BE49-F238E27FC236}">
                <a16:creationId xmlns:a16="http://schemas.microsoft.com/office/drawing/2014/main" id="{EE05EC4C-691B-DC4D-B96E-70AFAED8CA2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288900" y="845294"/>
            <a:ext cx="7503822" cy="5876181"/>
          </a:xfrm>
          <a:prstGeom prst="rect">
            <a:avLst/>
          </a:prstGeom>
          <a:ln>
            <a:noFill/>
          </a:ln>
        </p:spPr>
      </p:pic>
      <p:sp>
        <p:nvSpPr>
          <p:cNvPr id="226" name="矩形 225">
            <a:extLst>
              <a:ext uri="{FF2B5EF4-FFF2-40B4-BE49-F238E27FC236}">
                <a16:creationId xmlns:a16="http://schemas.microsoft.com/office/drawing/2014/main" id="{E2C68147-A601-154E-A88B-D09F7C767FDE}"/>
              </a:ext>
            </a:extLst>
          </p:cNvPr>
          <p:cNvSpPr/>
          <p:nvPr/>
        </p:nvSpPr>
        <p:spPr>
          <a:xfrm>
            <a:off x="258940" y="181565"/>
            <a:ext cx="2749471" cy="707886"/>
          </a:xfrm>
          <a:prstGeom prst="rect">
            <a:avLst/>
          </a:prstGeom>
          <a:noFill/>
        </p:spPr>
        <p:txBody>
          <a:bodyPr wrap="none" lIns="91440" tIns="45720" rIns="91440" bIns="45720">
            <a:spAutoFit/>
          </a:bodyPr>
          <a:lstStyle/>
          <a:p>
            <a:pPr algn="ctr"/>
            <a:r>
              <a:rPr kumimoji="1" lang="zh-TW"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指數平滑法</a:t>
            </a:r>
          </a:p>
        </p:txBody>
      </p:sp>
      <p:grpSp>
        <p:nvGrpSpPr>
          <p:cNvPr id="246" name="群組 245">
            <a:extLst>
              <a:ext uri="{FF2B5EF4-FFF2-40B4-BE49-F238E27FC236}">
                <a16:creationId xmlns:a16="http://schemas.microsoft.com/office/drawing/2014/main" id="{91DC8AA8-578C-4549-9D6D-645FA315AC59}"/>
              </a:ext>
            </a:extLst>
          </p:cNvPr>
          <p:cNvGrpSpPr/>
          <p:nvPr/>
        </p:nvGrpSpPr>
        <p:grpSpPr>
          <a:xfrm>
            <a:off x="7453498" y="26803"/>
            <a:ext cx="4738502" cy="872280"/>
            <a:chOff x="7453498" y="26803"/>
            <a:chExt cx="4738502" cy="872280"/>
          </a:xfrm>
        </p:grpSpPr>
        <p:grpSp>
          <p:nvGrpSpPr>
            <p:cNvPr id="247" name="群組 246">
              <a:extLst>
                <a:ext uri="{FF2B5EF4-FFF2-40B4-BE49-F238E27FC236}">
                  <a16:creationId xmlns:a16="http://schemas.microsoft.com/office/drawing/2014/main" id="{90F87DD8-60FE-744C-A6DA-8F8B85D08876}"/>
                </a:ext>
              </a:extLst>
            </p:cNvPr>
            <p:cNvGrpSpPr/>
            <p:nvPr/>
          </p:nvGrpSpPr>
          <p:grpSpPr>
            <a:xfrm>
              <a:off x="7453498" y="26803"/>
              <a:ext cx="4738502" cy="872280"/>
              <a:chOff x="7453498" y="26803"/>
              <a:chExt cx="4738502" cy="872280"/>
            </a:xfrm>
          </p:grpSpPr>
          <p:sp>
            <p:nvSpPr>
              <p:cNvPr id="254" name="圆角矩形 3">
                <a:extLst>
                  <a:ext uri="{FF2B5EF4-FFF2-40B4-BE49-F238E27FC236}">
                    <a16:creationId xmlns:a16="http://schemas.microsoft.com/office/drawing/2014/main" id="{957F9806-0806-E941-B7B3-B734DD5D6C8B}"/>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5" name="圆角矩形 6">
                <a:extLst>
                  <a:ext uri="{FF2B5EF4-FFF2-40B4-BE49-F238E27FC236}">
                    <a16:creationId xmlns:a16="http://schemas.microsoft.com/office/drawing/2014/main" id="{A4283400-66E5-6E45-A7BD-61742B403619}"/>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6" name="圆角矩形 8">
                <a:extLst>
                  <a:ext uri="{FF2B5EF4-FFF2-40B4-BE49-F238E27FC236}">
                    <a16:creationId xmlns:a16="http://schemas.microsoft.com/office/drawing/2014/main" id="{E90629A1-BFC7-F046-937D-FCBA350B0AC7}"/>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7" name="圆角矩形 10">
                <a:extLst>
                  <a:ext uri="{FF2B5EF4-FFF2-40B4-BE49-F238E27FC236}">
                    <a16:creationId xmlns:a16="http://schemas.microsoft.com/office/drawing/2014/main" id="{A34C652A-AE6F-194D-8975-779694079931}"/>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8" name="左箭头 4">
                <a:extLst>
                  <a:ext uri="{FF2B5EF4-FFF2-40B4-BE49-F238E27FC236}">
                    <a16:creationId xmlns:a16="http://schemas.microsoft.com/office/drawing/2014/main" id="{B4AA4BDB-11C9-344E-B8C0-76D634DCD442}"/>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9" name="圆角矩形 1">
                <a:extLst>
                  <a:ext uri="{FF2B5EF4-FFF2-40B4-BE49-F238E27FC236}">
                    <a16:creationId xmlns:a16="http://schemas.microsoft.com/office/drawing/2014/main" id="{ABFF5A3F-82B6-B34C-8A3D-4567A02FC1E3}"/>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0" name="圆角矩形 1">
                <a:extLst>
                  <a:ext uri="{FF2B5EF4-FFF2-40B4-BE49-F238E27FC236}">
                    <a16:creationId xmlns:a16="http://schemas.microsoft.com/office/drawing/2014/main" id="{6C446076-8B7D-7446-AED3-936134D9DC30}"/>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1" name="圆角矩形 1">
                <a:extLst>
                  <a:ext uri="{FF2B5EF4-FFF2-40B4-BE49-F238E27FC236}">
                    <a16:creationId xmlns:a16="http://schemas.microsoft.com/office/drawing/2014/main" id="{6C9612CB-A8AA-9A46-8A73-9AE46BFE45D7}"/>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2" name="圆角矩形 1">
                <a:extLst>
                  <a:ext uri="{FF2B5EF4-FFF2-40B4-BE49-F238E27FC236}">
                    <a16:creationId xmlns:a16="http://schemas.microsoft.com/office/drawing/2014/main" id="{A4B95EB4-C7A6-7045-B2DA-2AAE794498C3}"/>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3" name="圆角矩形 3">
                <a:extLst>
                  <a:ext uri="{FF2B5EF4-FFF2-40B4-BE49-F238E27FC236}">
                    <a16:creationId xmlns:a16="http://schemas.microsoft.com/office/drawing/2014/main" id="{16EBAB8C-4977-8E43-83BE-FDDC95F5CB4A}"/>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4" name="圆角矩形 1">
                <a:extLst>
                  <a:ext uri="{FF2B5EF4-FFF2-40B4-BE49-F238E27FC236}">
                    <a16:creationId xmlns:a16="http://schemas.microsoft.com/office/drawing/2014/main" id="{1C055F29-055E-A041-BBE8-22BCC28B6517}"/>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grpSp>
        <p:grpSp>
          <p:nvGrpSpPr>
            <p:cNvPr id="248" name="群組 247">
              <a:extLst>
                <a:ext uri="{FF2B5EF4-FFF2-40B4-BE49-F238E27FC236}">
                  <a16:creationId xmlns:a16="http://schemas.microsoft.com/office/drawing/2014/main" id="{B9CEC42E-9679-2A4E-BA77-EB93057A02B9}"/>
                </a:ext>
              </a:extLst>
            </p:cNvPr>
            <p:cNvGrpSpPr/>
            <p:nvPr/>
          </p:nvGrpSpPr>
          <p:grpSpPr>
            <a:xfrm>
              <a:off x="7756266" y="137835"/>
              <a:ext cx="4199935" cy="739537"/>
              <a:chOff x="7756266" y="-244943"/>
              <a:chExt cx="4199935" cy="739537"/>
            </a:xfrm>
          </p:grpSpPr>
          <p:sp>
            <p:nvSpPr>
              <p:cNvPr id="249" name="TextBox 24">
                <a:extLst>
                  <a:ext uri="{FF2B5EF4-FFF2-40B4-BE49-F238E27FC236}">
                    <a16:creationId xmlns:a16="http://schemas.microsoft.com/office/drawing/2014/main" id="{D48E4FDF-20B1-1747-8FD7-0B67F5DA4463}"/>
                  </a:ext>
                </a:extLst>
              </p:cNvPr>
              <p:cNvSpPr txBox="1"/>
              <p:nvPr/>
            </p:nvSpPr>
            <p:spPr bwMode="auto">
              <a:xfrm>
                <a:off x="7756266" y="-152791"/>
                <a:ext cx="826590" cy="492443"/>
              </a:xfrm>
              <a:prstGeom prst="rect">
                <a:avLst/>
              </a:prstGeom>
              <a:noFill/>
            </p:spPr>
            <p:txBody>
              <a:bodyPr wrap="square">
                <a:spAutoFit/>
              </a:bodyPr>
              <a:lstStyle/>
              <a:p>
                <a:pPr algn="just">
                  <a:lnSpc>
                    <a:spcPct val="130000"/>
                  </a:lnSpc>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緒論</a:t>
                </a:r>
              </a:p>
            </p:txBody>
          </p:sp>
          <p:sp>
            <p:nvSpPr>
              <p:cNvPr id="250" name="TextBox 24">
                <a:extLst>
                  <a:ext uri="{FF2B5EF4-FFF2-40B4-BE49-F238E27FC236}">
                    <a16:creationId xmlns:a16="http://schemas.microsoft.com/office/drawing/2014/main" id="{A50FE25F-4350-9A41-A3ED-34F91F8A4834}"/>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文獻</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探討</a:t>
                </a:r>
              </a:p>
            </p:txBody>
          </p:sp>
          <p:sp>
            <p:nvSpPr>
              <p:cNvPr id="251" name="TextBox 24">
                <a:extLst>
                  <a:ext uri="{FF2B5EF4-FFF2-40B4-BE49-F238E27FC236}">
                    <a16:creationId xmlns:a16="http://schemas.microsoft.com/office/drawing/2014/main" id="{46A1AC07-569D-9942-AD78-CE747495335E}"/>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2" name="TextBox 24">
                <a:extLst>
                  <a:ext uri="{FF2B5EF4-FFF2-40B4-BE49-F238E27FC236}">
                    <a16:creationId xmlns:a16="http://schemas.microsoft.com/office/drawing/2014/main" id="{00019B8A-B7D6-E944-84BE-4F7D1638CAA9}"/>
                  </a:ext>
                </a:extLst>
              </p:cNvPr>
              <p:cNvSpPr txBox="1"/>
              <p:nvPr/>
            </p:nvSpPr>
            <p:spPr bwMode="auto">
              <a:xfrm>
                <a:off x="10104638" y="-233390"/>
                <a:ext cx="936261" cy="707886"/>
              </a:xfrm>
              <a:prstGeom prst="rect">
                <a:avLst/>
              </a:prstGeom>
              <a:noFill/>
            </p:spPr>
            <p:txBody>
              <a:bodyPr wrap="square">
                <a:spAutoFit/>
              </a:bodyPr>
              <a:lstStyle/>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實證</a:t>
                </a:r>
              </a:p>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研究</a:t>
                </a:r>
              </a:p>
            </p:txBody>
          </p:sp>
          <p:sp>
            <p:nvSpPr>
              <p:cNvPr id="253" name="TextBox 24">
                <a:extLst>
                  <a:ext uri="{FF2B5EF4-FFF2-40B4-BE49-F238E27FC236}">
                    <a16:creationId xmlns:a16="http://schemas.microsoft.com/office/drawing/2014/main" id="{906A0E04-CB05-7F43-B076-0EF06DA66E83}"/>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結論與</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建議</a:t>
                </a:r>
                <a:endPar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grpSp>
      <p:sp>
        <p:nvSpPr>
          <p:cNvPr id="4" name="投影片編號版面配置區 3">
            <a:extLst>
              <a:ext uri="{FF2B5EF4-FFF2-40B4-BE49-F238E27FC236}">
                <a16:creationId xmlns:a16="http://schemas.microsoft.com/office/drawing/2014/main" id="{23753178-FDE9-1341-A0AF-BEA37A51F357}"/>
              </a:ext>
            </a:extLst>
          </p:cNvPr>
          <p:cNvSpPr>
            <a:spLocks noGrp="1"/>
          </p:cNvSpPr>
          <p:nvPr>
            <p:ph type="sldNum" sz="quarter" idx="12"/>
          </p:nvPr>
        </p:nvSpPr>
        <p:spPr/>
        <p:txBody>
          <a:bodyPr/>
          <a:lstStyle/>
          <a:p>
            <a:fld id="{1490CF33-D555-A345-BE28-C2DA5831FB31}" type="slidenum">
              <a:rPr kumimoji="1" lang="zh-TW" altLang="en-US" sz="1600" smtClean="0">
                <a:latin typeface="Times New Roman" panose="02020603050405020304" pitchFamily="18" charset="0"/>
                <a:ea typeface="標楷體" panose="03000509000000000000" pitchFamily="65" charset="-120"/>
                <a:cs typeface="Times New Roman" panose="02020603050405020304" pitchFamily="18" charset="0"/>
              </a:rPr>
              <a:t>26</a:t>
            </a:fld>
            <a:endParaRPr kumimoji="1"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4" name="圖片 23">
            <a:extLst>
              <a:ext uri="{FF2B5EF4-FFF2-40B4-BE49-F238E27FC236}">
                <a16:creationId xmlns:a16="http://schemas.microsoft.com/office/drawing/2014/main" id="{1950CA43-B977-424A-9270-82BBE4B0D358}"/>
              </a:ext>
            </a:extLst>
          </p:cNvPr>
          <p:cNvPicPr/>
          <p:nvPr/>
        </p:nvPicPr>
        <p:blipFill rotWithShape="1">
          <a:blip r:embed="rId4"/>
          <a:srcRect l="25685" t="14411" r="4881" b="11324"/>
          <a:stretch/>
        </p:blipFill>
        <p:spPr bwMode="auto">
          <a:xfrm>
            <a:off x="477664" y="1034075"/>
            <a:ext cx="7139104" cy="3838550"/>
          </a:xfrm>
          <a:prstGeom prst="rect">
            <a:avLst/>
          </a:prstGeom>
          <a:ln>
            <a:noFill/>
          </a:ln>
          <a:extLst>
            <a:ext uri="{53640926-AAD7-44D8-BBD7-CCE9431645EC}">
              <a14:shadowObscured xmlns:a14="http://schemas.microsoft.com/office/drawing/2010/main"/>
            </a:ext>
          </a:extLst>
        </p:spPr>
      </p:pic>
      <p:sp>
        <p:nvSpPr>
          <p:cNvPr id="28" name="圆角矩形 11">
            <a:extLst>
              <a:ext uri="{FF2B5EF4-FFF2-40B4-BE49-F238E27FC236}">
                <a16:creationId xmlns:a16="http://schemas.microsoft.com/office/drawing/2014/main" id="{9C223736-DE8A-494A-B09C-A32C8A56FAA6}"/>
              </a:ext>
            </a:extLst>
          </p:cNvPr>
          <p:cNvSpPr>
            <a:spLocks noChangeArrowheads="1"/>
          </p:cNvSpPr>
          <p:nvPr/>
        </p:nvSpPr>
        <p:spPr bwMode="auto">
          <a:xfrm>
            <a:off x="7893358" y="1228863"/>
            <a:ext cx="4067552" cy="855525"/>
          </a:xfrm>
          <a:prstGeom prst="roundRect">
            <a:avLst>
              <a:gd name="adj" fmla="val 22148"/>
            </a:avLst>
          </a:prstGeom>
          <a:solidFill>
            <a:srgbClr val="FCFCFC">
              <a:alpha val="50195"/>
            </a:srgbClr>
          </a:solidFill>
          <a:ln w="6350">
            <a:solidFill>
              <a:schemeClr val="tx1"/>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a:lnSpc>
                <a:spcPct val="120000"/>
              </a:lnSpc>
              <a:defRPr/>
            </a:pPr>
            <a:r>
              <a:rPr lang="zh-TW" altLang="en-US" sz="2000" kern="100" spc="15" dirty="0">
                <a:latin typeface="Times New Roman" panose="02020603050405020304" pitchFamily="18" charset="0"/>
                <a:ea typeface="標楷體" panose="03000509000000000000" pitchFamily="65" charset="-120"/>
                <a:cs typeface="Times New Roman" panose="02020603050405020304" pitchFamily="18" charset="0"/>
              </a:rPr>
              <a:t>指數平滑法是一個傳統時間序列分析中常見的方法</a:t>
            </a:r>
            <a:endParaRPr lang="zh-CN" altLang="en-US" sz="2000" dirty="0">
              <a:solidFill>
                <a:prstClr val="white"/>
              </a:solidFill>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
        <p:nvSpPr>
          <p:cNvPr id="31" name="圆角矩形 12">
            <a:extLst>
              <a:ext uri="{FF2B5EF4-FFF2-40B4-BE49-F238E27FC236}">
                <a16:creationId xmlns:a16="http://schemas.microsoft.com/office/drawing/2014/main" id="{535178B9-BCC4-DA42-9B28-AAEEE29E0755}"/>
              </a:ext>
            </a:extLst>
          </p:cNvPr>
          <p:cNvSpPr>
            <a:spLocks noChangeArrowheads="1"/>
          </p:cNvSpPr>
          <p:nvPr/>
        </p:nvSpPr>
        <p:spPr bwMode="auto">
          <a:xfrm>
            <a:off x="7905236" y="2552042"/>
            <a:ext cx="4051708" cy="855670"/>
          </a:xfrm>
          <a:prstGeom prst="roundRect">
            <a:avLst>
              <a:gd name="adj" fmla="val 22148"/>
            </a:avLst>
          </a:prstGeom>
          <a:solidFill>
            <a:srgbClr val="FCFCFC">
              <a:alpha val="39999"/>
            </a:srgbClr>
          </a:solidFill>
          <a:ln w="6350">
            <a:solidFill>
              <a:schemeClr val="tx1"/>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eaLnBrk="1" hangingPunct="1">
              <a:lnSpc>
                <a:spcPct val="120000"/>
              </a:lnSpc>
              <a:defRPr/>
            </a:pPr>
            <a:r>
              <a:rPr lang="zh-TW" altLang="en-US" sz="2000" kern="100" spc="15"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運用指數平滑法建立一個基本的比較基準</a:t>
            </a:r>
            <a:endParaRPr lang="zh-CN" altLang="en-US" sz="2000" dirty="0">
              <a:solidFill>
                <a:prstClr val="white"/>
              </a:solidFill>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
        <p:nvSpPr>
          <p:cNvPr id="37" name="圆角矩形 14">
            <a:extLst>
              <a:ext uri="{FF2B5EF4-FFF2-40B4-BE49-F238E27FC236}">
                <a16:creationId xmlns:a16="http://schemas.microsoft.com/office/drawing/2014/main" id="{B790AFDC-6078-1245-BE22-273CC01D8462}"/>
              </a:ext>
            </a:extLst>
          </p:cNvPr>
          <p:cNvSpPr>
            <a:spLocks noChangeArrowheads="1"/>
          </p:cNvSpPr>
          <p:nvPr/>
        </p:nvSpPr>
        <p:spPr bwMode="auto">
          <a:xfrm>
            <a:off x="7901280" y="3875366"/>
            <a:ext cx="4051708" cy="883332"/>
          </a:xfrm>
          <a:prstGeom prst="roundRect">
            <a:avLst>
              <a:gd name="adj" fmla="val 22148"/>
            </a:avLst>
          </a:prstGeom>
          <a:solidFill>
            <a:srgbClr val="FCFCFC">
              <a:alpha val="20000"/>
            </a:srgbClr>
          </a:solidFill>
          <a:ln w="6350">
            <a:solidFill>
              <a:schemeClr val="tx1"/>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just" eaLnBrk="1" hangingPunct="1">
              <a:lnSpc>
                <a:spcPct val="120000"/>
              </a:lnSpc>
              <a:defRPr/>
            </a:pPr>
            <a:r>
              <a:rPr lang="zh-CN" altLang="en-US" sz="2000" kern="100" spc="15"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實驗結果</a:t>
            </a:r>
            <a:r>
              <a:rPr lang="en-US" altLang="zh-TW" sz="2000" kern="100" spc="15"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MAPE</a:t>
            </a:r>
            <a:r>
              <a:rPr lang="zh-TW" altLang="zh-TW" sz="2000" kern="100" spc="15"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值為</a:t>
            </a:r>
            <a:r>
              <a:rPr lang="en-US" altLang="zh-TW" sz="2000" kern="100" spc="15"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1028.81%</a:t>
            </a:r>
            <a:r>
              <a:rPr lang="zh-TW" altLang="zh-TW" sz="2000" kern="100" spc="15"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，作為後續實驗</a:t>
            </a:r>
            <a:r>
              <a:rPr lang="zh-TW" altLang="en-US" sz="2000" kern="100" spc="15"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與</a:t>
            </a:r>
            <a:r>
              <a:rPr lang="zh-TW" altLang="zh-TW" sz="2000" kern="100" spc="15"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其他方法</a:t>
            </a:r>
            <a:r>
              <a:rPr lang="zh-TW" altLang="en-US" sz="2000" kern="100" spc="15"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之</a:t>
            </a:r>
            <a:r>
              <a:rPr lang="zh-TW" altLang="zh-TW" sz="2000" kern="100" spc="15"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比較</a:t>
            </a:r>
            <a:endParaRPr lang="zh-CN" altLang="en-US" sz="2000" dirty="0">
              <a:solidFill>
                <a:prstClr val="white"/>
              </a:solidFill>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Tree>
    <p:extLst>
      <p:ext uri="{BB962C8B-B14F-4D97-AF65-F5344CB8AC3E}">
        <p14:creationId xmlns:p14="http://schemas.microsoft.com/office/powerpoint/2010/main" val="2910702078"/>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圖片 223">
            <a:extLst>
              <a:ext uri="{FF2B5EF4-FFF2-40B4-BE49-F238E27FC236}">
                <a16:creationId xmlns:a16="http://schemas.microsoft.com/office/drawing/2014/main" id="{0D857A10-70F8-8E4C-BF81-D9DAC6DA5C56}"/>
              </a:ext>
            </a:extLst>
          </p:cNvPr>
          <p:cNvPicPr>
            <a:picLocks noChangeAspect="1"/>
          </p:cNvPicPr>
          <p:nvPr/>
        </p:nvPicPr>
        <p:blipFill>
          <a:blip r:embed="rId2"/>
          <a:stretch>
            <a:fillRect/>
          </a:stretch>
        </p:blipFill>
        <p:spPr>
          <a:xfrm>
            <a:off x="0" y="0"/>
            <a:ext cx="12192000" cy="6858000"/>
          </a:xfrm>
          <a:prstGeom prst="rect">
            <a:avLst/>
          </a:prstGeom>
        </p:spPr>
      </p:pic>
      <p:sp>
        <p:nvSpPr>
          <p:cNvPr id="226" name="矩形 225">
            <a:extLst>
              <a:ext uri="{FF2B5EF4-FFF2-40B4-BE49-F238E27FC236}">
                <a16:creationId xmlns:a16="http://schemas.microsoft.com/office/drawing/2014/main" id="{E2C68147-A601-154E-A88B-D09F7C767FDE}"/>
              </a:ext>
            </a:extLst>
          </p:cNvPr>
          <p:cNvSpPr/>
          <p:nvPr/>
        </p:nvSpPr>
        <p:spPr>
          <a:xfrm>
            <a:off x="186814" y="181565"/>
            <a:ext cx="2893741" cy="707886"/>
          </a:xfrm>
          <a:prstGeom prst="rect">
            <a:avLst/>
          </a:prstGeom>
          <a:noFill/>
        </p:spPr>
        <p:txBody>
          <a:bodyPr wrap="none" lIns="91440" tIns="45720" rIns="91440" bIns="45720">
            <a:spAutoFit/>
          </a:bodyPr>
          <a:lstStyle/>
          <a:p>
            <a:pPr algn="ctr"/>
            <a:r>
              <a:rPr kumimoji="1" lang="en-US" altLang="zh-TW"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ARIMA(1/2)</a:t>
            </a:r>
            <a:endParaRPr kumimoji="1" lang="zh-TW"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246" name="群組 245">
            <a:extLst>
              <a:ext uri="{FF2B5EF4-FFF2-40B4-BE49-F238E27FC236}">
                <a16:creationId xmlns:a16="http://schemas.microsoft.com/office/drawing/2014/main" id="{91DC8AA8-578C-4549-9D6D-645FA315AC59}"/>
              </a:ext>
            </a:extLst>
          </p:cNvPr>
          <p:cNvGrpSpPr/>
          <p:nvPr/>
        </p:nvGrpSpPr>
        <p:grpSpPr>
          <a:xfrm>
            <a:off x="7453498" y="26803"/>
            <a:ext cx="4738502" cy="872280"/>
            <a:chOff x="7453498" y="26803"/>
            <a:chExt cx="4738502" cy="872280"/>
          </a:xfrm>
        </p:grpSpPr>
        <p:grpSp>
          <p:nvGrpSpPr>
            <p:cNvPr id="247" name="群組 246">
              <a:extLst>
                <a:ext uri="{FF2B5EF4-FFF2-40B4-BE49-F238E27FC236}">
                  <a16:creationId xmlns:a16="http://schemas.microsoft.com/office/drawing/2014/main" id="{90F87DD8-60FE-744C-A6DA-8F8B85D08876}"/>
                </a:ext>
              </a:extLst>
            </p:cNvPr>
            <p:cNvGrpSpPr/>
            <p:nvPr/>
          </p:nvGrpSpPr>
          <p:grpSpPr>
            <a:xfrm>
              <a:off x="7453498" y="26803"/>
              <a:ext cx="4738502" cy="872280"/>
              <a:chOff x="7453498" y="26803"/>
              <a:chExt cx="4738502" cy="872280"/>
            </a:xfrm>
          </p:grpSpPr>
          <p:sp>
            <p:nvSpPr>
              <p:cNvPr id="254" name="圆角矩形 3">
                <a:extLst>
                  <a:ext uri="{FF2B5EF4-FFF2-40B4-BE49-F238E27FC236}">
                    <a16:creationId xmlns:a16="http://schemas.microsoft.com/office/drawing/2014/main" id="{957F9806-0806-E941-B7B3-B734DD5D6C8B}"/>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5" name="圆角矩形 6">
                <a:extLst>
                  <a:ext uri="{FF2B5EF4-FFF2-40B4-BE49-F238E27FC236}">
                    <a16:creationId xmlns:a16="http://schemas.microsoft.com/office/drawing/2014/main" id="{A4283400-66E5-6E45-A7BD-61742B403619}"/>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6" name="圆角矩形 8">
                <a:extLst>
                  <a:ext uri="{FF2B5EF4-FFF2-40B4-BE49-F238E27FC236}">
                    <a16:creationId xmlns:a16="http://schemas.microsoft.com/office/drawing/2014/main" id="{E90629A1-BFC7-F046-937D-FCBA350B0AC7}"/>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7" name="圆角矩形 10">
                <a:extLst>
                  <a:ext uri="{FF2B5EF4-FFF2-40B4-BE49-F238E27FC236}">
                    <a16:creationId xmlns:a16="http://schemas.microsoft.com/office/drawing/2014/main" id="{A34C652A-AE6F-194D-8975-779694079931}"/>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8" name="左箭头 4">
                <a:extLst>
                  <a:ext uri="{FF2B5EF4-FFF2-40B4-BE49-F238E27FC236}">
                    <a16:creationId xmlns:a16="http://schemas.microsoft.com/office/drawing/2014/main" id="{B4AA4BDB-11C9-344E-B8C0-76D634DCD442}"/>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9" name="圆角矩形 1">
                <a:extLst>
                  <a:ext uri="{FF2B5EF4-FFF2-40B4-BE49-F238E27FC236}">
                    <a16:creationId xmlns:a16="http://schemas.microsoft.com/office/drawing/2014/main" id="{ABFF5A3F-82B6-B34C-8A3D-4567A02FC1E3}"/>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0" name="圆角矩形 1">
                <a:extLst>
                  <a:ext uri="{FF2B5EF4-FFF2-40B4-BE49-F238E27FC236}">
                    <a16:creationId xmlns:a16="http://schemas.microsoft.com/office/drawing/2014/main" id="{6C446076-8B7D-7446-AED3-936134D9DC30}"/>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1" name="圆角矩形 1">
                <a:extLst>
                  <a:ext uri="{FF2B5EF4-FFF2-40B4-BE49-F238E27FC236}">
                    <a16:creationId xmlns:a16="http://schemas.microsoft.com/office/drawing/2014/main" id="{6C9612CB-A8AA-9A46-8A73-9AE46BFE45D7}"/>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2" name="圆角矩形 1">
                <a:extLst>
                  <a:ext uri="{FF2B5EF4-FFF2-40B4-BE49-F238E27FC236}">
                    <a16:creationId xmlns:a16="http://schemas.microsoft.com/office/drawing/2014/main" id="{A4B95EB4-C7A6-7045-B2DA-2AAE794498C3}"/>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3" name="圆角矩形 3">
                <a:extLst>
                  <a:ext uri="{FF2B5EF4-FFF2-40B4-BE49-F238E27FC236}">
                    <a16:creationId xmlns:a16="http://schemas.microsoft.com/office/drawing/2014/main" id="{16EBAB8C-4977-8E43-83BE-FDDC95F5CB4A}"/>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4" name="圆角矩形 1">
                <a:extLst>
                  <a:ext uri="{FF2B5EF4-FFF2-40B4-BE49-F238E27FC236}">
                    <a16:creationId xmlns:a16="http://schemas.microsoft.com/office/drawing/2014/main" id="{1C055F29-055E-A041-BBE8-22BCC28B6517}"/>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grpSp>
        <p:grpSp>
          <p:nvGrpSpPr>
            <p:cNvPr id="248" name="群組 247">
              <a:extLst>
                <a:ext uri="{FF2B5EF4-FFF2-40B4-BE49-F238E27FC236}">
                  <a16:creationId xmlns:a16="http://schemas.microsoft.com/office/drawing/2014/main" id="{B9CEC42E-9679-2A4E-BA77-EB93057A02B9}"/>
                </a:ext>
              </a:extLst>
            </p:cNvPr>
            <p:cNvGrpSpPr/>
            <p:nvPr/>
          </p:nvGrpSpPr>
          <p:grpSpPr>
            <a:xfrm>
              <a:off x="7756266" y="137835"/>
              <a:ext cx="4199935" cy="739537"/>
              <a:chOff x="7756266" y="-244943"/>
              <a:chExt cx="4199935" cy="739537"/>
            </a:xfrm>
          </p:grpSpPr>
          <p:sp>
            <p:nvSpPr>
              <p:cNvPr id="249" name="TextBox 24">
                <a:extLst>
                  <a:ext uri="{FF2B5EF4-FFF2-40B4-BE49-F238E27FC236}">
                    <a16:creationId xmlns:a16="http://schemas.microsoft.com/office/drawing/2014/main" id="{D48E4FDF-20B1-1747-8FD7-0B67F5DA4463}"/>
                  </a:ext>
                </a:extLst>
              </p:cNvPr>
              <p:cNvSpPr txBox="1"/>
              <p:nvPr/>
            </p:nvSpPr>
            <p:spPr bwMode="auto">
              <a:xfrm>
                <a:off x="7756266" y="-152791"/>
                <a:ext cx="826590" cy="492443"/>
              </a:xfrm>
              <a:prstGeom prst="rect">
                <a:avLst/>
              </a:prstGeom>
              <a:noFill/>
            </p:spPr>
            <p:txBody>
              <a:bodyPr wrap="square">
                <a:spAutoFit/>
              </a:bodyPr>
              <a:lstStyle/>
              <a:p>
                <a:pPr algn="just">
                  <a:lnSpc>
                    <a:spcPct val="130000"/>
                  </a:lnSpc>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緒論</a:t>
                </a:r>
              </a:p>
            </p:txBody>
          </p:sp>
          <p:sp>
            <p:nvSpPr>
              <p:cNvPr id="250" name="TextBox 24">
                <a:extLst>
                  <a:ext uri="{FF2B5EF4-FFF2-40B4-BE49-F238E27FC236}">
                    <a16:creationId xmlns:a16="http://schemas.microsoft.com/office/drawing/2014/main" id="{A50FE25F-4350-9A41-A3ED-34F91F8A4834}"/>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文獻</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探討</a:t>
                </a:r>
              </a:p>
            </p:txBody>
          </p:sp>
          <p:sp>
            <p:nvSpPr>
              <p:cNvPr id="251" name="TextBox 24">
                <a:extLst>
                  <a:ext uri="{FF2B5EF4-FFF2-40B4-BE49-F238E27FC236}">
                    <a16:creationId xmlns:a16="http://schemas.microsoft.com/office/drawing/2014/main" id="{46A1AC07-569D-9942-AD78-CE747495335E}"/>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2" name="TextBox 24">
                <a:extLst>
                  <a:ext uri="{FF2B5EF4-FFF2-40B4-BE49-F238E27FC236}">
                    <a16:creationId xmlns:a16="http://schemas.microsoft.com/office/drawing/2014/main" id="{00019B8A-B7D6-E944-84BE-4F7D1638CAA9}"/>
                  </a:ext>
                </a:extLst>
              </p:cNvPr>
              <p:cNvSpPr txBox="1"/>
              <p:nvPr/>
            </p:nvSpPr>
            <p:spPr bwMode="auto">
              <a:xfrm>
                <a:off x="10104638" y="-233390"/>
                <a:ext cx="936261" cy="707886"/>
              </a:xfrm>
              <a:prstGeom prst="rect">
                <a:avLst/>
              </a:prstGeom>
              <a:noFill/>
            </p:spPr>
            <p:txBody>
              <a:bodyPr wrap="square">
                <a:spAutoFit/>
              </a:bodyPr>
              <a:lstStyle/>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實證</a:t>
                </a:r>
              </a:p>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研究</a:t>
                </a:r>
              </a:p>
            </p:txBody>
          </p:sp>
          <p:sp>
            <p:nvSpPr>
              <p:cNvPr id="253" name="TextBox 24">
                <a:extLst>
                  <a:ext uri="{FF2B5EF4-FFF2-40B4-BE49-F238E27FC236}">
                    <a16:creationId xmlns:a16="http://schemas.microsoft.com/office/drawing/2014/main" id="{906A0E04-CB05-7F43-B076-0EF06DA66E83}"/>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結論與</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建議</a:t>
                </a:r>
                <a:endPar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grpSp>
      <p:sp>
        <p:nvSpPr>
          <p:cNvPr id="4" name="投影片編號版面配置區 3">
            <a:extLst>
              <a:ext uri="{FF2B5EF4-FFF2-40B4-BE49-F238E27FC236}">
                <a16:creationId xmlns:a16="http://schemas.microsoft.com/office/drawing/2014/main" id="{23753178-FDE9-1341-A0AF-BEA37A51F357}"/>
              </a:ext>
            </a:extLst>
          </p:cNvPr>
          <p:cNvSpPr>
            <a:spLocks noGrp="1"/>
          </p:cNvSpPr>
          <p:nvPr>
            <p:ph type="sldNum" sz="quarter" idx="12"/>
          </p:nvPr>
        </p:nvSpPr>
        <p:spPr/>
        <p:txBody>
          <a:bodyPr/>
          <a:lstStyle/>
          <a:p>
            <a:fld id="{1490CF33-D555-A345-BE28-C2DA5831FB31}" type="slidenum">
              <a:rPr kumimoji="1" lang="zh-TW" altLang="en-US" sz="1600" smtClean="0">
                <a:latin typeface="Times New Roman" panose="02020603050405020304" pitchFamily="18" charset="0"/>
                <a:ea typeface="標楷體" panose="03000509000000000000" pitchFamily="65" charset="-120"/>
                <a:cs typeface="Times New Roman" panose="02020603050405020304" pitchFamily="18" charset="0"/>
              </a:rPr>
              <a:t>27</a:t>
            </a:fld>
            <a:endParaRPr kumimoji="1"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8" name="矩形 27">
            <a:extLst>
              <a:ext uri="{FF2B5EF4-FFF2-40B4-BE49-F238E27FC236}">
                <a16:creationId xmlns:a16="http://schemas.microsoft.com/office/drawing/2014/main" id="{A0FA4AE1-9BC7-9948-822A-218C6F59FD1E}"/>
              </a:ext>
            </a:extLst>
          </p:cNvPr>
          <p:cNvSpPr/>
          <p:nvPr/>
        </p:nvSpPr>
        <p:spPr>
          <a:xfrm>
            <a:off x="475906" y="4091668"/>
            <a:ext cx="3416870" cy="1921423"/>
          </a:xfrm>
          <a:prstGeom prst="rect">
            <a:avLst/>
          </a:prstGeom>
          <a:noFill/>
          <a:ln>
            <a:noFill/>
          </a:ln>
        </p:spPr>
        <p:txBody>
          <a:bodyPr wrap="square">
            <a:spAutoFit/>
            <a:scene3d>
              <a:camera prst="orthographicFront"/>
              <a:lightRig rig="threePt" dir="t"/>
            </a:scene3d>
            <a:sp3d contourW="12700"/>
          </a:bodyPr>
          <a:lstStyle/>
          <a:p>
            <a:pPr lvl="0" algn="just">
              <a:lnSpc>
                <a:spcPct val="120000"/>
              </a:lnSpc>
              <a:defRPr/>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觀察原始數據在時間序列圖的變動，圖中可看出每年的使用量有逐步遞增的趨勢，每年</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月為高峰，其他月份則有趨勢性</a:t>
            </a:r>
            <a:endParaRPr kumimoji="0" lang="zh-CN" altLang="en-US" sz="2000" u="none" strike="noStrike" kern="1200" cap="none" spc="0" normalizeH="0" baseline="0" noProof="0" dirty="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
        <p:nvSpPr>
          <p:cNvPr id="31" name="矩形 30">
            <a:extLst>
              <a:ext uri="{FF2B5EF4-FFF2-40B4-BE49-F238E27FC236}">
                <a16:creationId xmlns:a16="http://schemas.microsoft.com/office/drawing/2014/main" id="{45AEBD17-F476-2F4B-A190-7C361C3218F5}"/>
              </a:ext>
            </a:extLst>
          </p:cNvPr>
          <p:cNvSpPr/>
          <p:nvPr/>
        </p:nvSpPr>
        <p:spPr>
          <a:xfrm>
            <a:off x="4368682" y="4040868"/>
            <a:ext cx="3581108" cy="2290755"/>
          </a:xfrm>
          <a:prstGeom prst="rect">
            <a:avLst/>
          </a:prstGeom>
          <a:noFill/>
          <a:ln>
            <a:noFill/>
          </a:ln>
        </p:spPr>
        <p:txBody>
          <a:bodyPr wrap="square">
            <a:spAutoFit/>
            <a:scene3d>
              <a:camera prst="orthographicFront"/>
              <a:lightRig rig="threePt" dir="t"/>
            </a:scene3d>
            <a:sp3d contourW="12700"/>
          </a:bodyPr>
          <a:lstStyle/>
          <a:p>
            <a:pPr lvl="0" algn="just">
              <a:lnSpc>
                <a:spcPct val="120000"/>
              </a:lnSpc>
              <a:defRPr/>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用盒鬚圖觀察每週撥發量之判讀，對每日使用量之比較可明顯看出，耗用量在工作日與假日較無明顯差異，惟星期一、星期四有些微的偏低，探究原因為公部門教育訓練日</a:t>
            </a:r>
            <a:endParaRPr kumimoji="0" lang="zh-CN" altLang="en-US" sz="2000" u="none" strike="noStrike" kern="1200" cap="none" spc="0" normalizeH="0" baseline="0" noProof="0" dirty="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
        <p:nvSpPr>
          <p:cNvPr id="34" name="矩形 33">
            <a:extLst>
              <a:ext uri="{FF2B5EF4-FFF2-40B4-BE49-F238E27FC236}">
                <a16:creationId xmlns:a16="http://schemas.microsoft.com/office/drawing/2014/main" id="{E120B8B2-88CA-8341-AD39-ACCE70DB663E}"/>
              </a:ext>
            </a:extLst>
          </p:cNvPr>
          <p:cNvSpPr/>
          <p:nvPr/>
        </p:nvSpPr>
        <p:spPr>
          <a:xfrm>
            <a:off x="8389386" y="4091668"/>
            <a:ext cx="3363018" cy="1200329"/>
          </a:xfrm>
          <a:prstGeom prst="rect">
            <a:avLst/>
          </a:prstGeom>
          <a:noFill/>
          <a:ln>
            <a:noFill/>
          </a:ln>
        </p:spPr>
        <p:txBody>
          <a:bodyPr wrap="square">
            <a:spAutoFit/>
            <a:scene3d>
              <a:camera prst="orthographicFront"/>
              <a:lightRig rig="threePt" dir="t"/>
            </a:scene3d>
            <a:sp3d contourW="12700"/>
          </a:bodyPr>
          <a:lstStyle/>
          <a:p>
            <a:pPr lvl="0" algn="just">
              <a:lnSpc>
                <a:spcPct val="120000"/>
              </a:lnSpc>
              <a:defRPr/>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序列有顯著季節性，提取季節性與趨勢性因子執行季節性差分，分解圖較</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易</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觀察</a:t>
            </a:r>
            <a:endParaRPr kumimoji="0" lang="zh-CN" altLang="en-US" sz="2000" u="none" strike="noStrike" kern="1200" cap="none" spc="0" normalizeH="0" baseline="0" noProof="0" dirty="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pic>
        <p:nvPicPr>
          <p:cNvPr id="39" name="圖片 38">
            <a:extLst>
              <a:ext uri="{FF2B5EF4-FFF2-40B4-BE49-F238E27FC236}">
                <a16:creationId xmlns:a16="http://schemas.microsoft.com/office/drawing/2014/main" id="{01FF5D28-BCBD-D04F-8BC2-140E2336D5E2}"/>
              </a:ext>
            </a:extLst>
          </p:cNvPr>
          <p:cNvPicPr/>
          <p:nvPr/>
        </p:nvPicPr>
        <p:blipFill rotWithShape="1">
          <a:blip r:embed="rId3"/>
          <a:srcRect t="10009" b="1124"/>
          <a:stretch/>
        </p:blipFill>
        <p:spPr bwMode="auto">
          <a:xfrm>
            <a:off x="309562" y="1273206"/>
            <a:ext cx="3811662" cy="2586398"/>
          </a:xfrm>
          <a:prstGeom prst="rect">
            <a:avLst/>
          </a:prstGeom>
          <a:ln>
            <a:noFill/>
          </a:ln>
          <a:extLst>
            <a:ext uri="{53640926-AAD7-44D8-BBD7-CCE9431645EC}">
              <a14:shadowObscured xmlns:a14="http://schemas.microsoft.com/office/drawing/2010/main"/>
            </a:ext>
          </a:extLst>
        </p:spPr>
      </p:pic>
      <p:pic>
        <p:nvPicPr>
          <p:cNvPr id="40" name="圖片 39">
            <a:extLst>
              <a:ext uri="{FF2B5EF4-FFF2-40B4-BE49-F238E27FC236}">
                <a16:creationId xmlns:a16="http://schemas.microsoft.com/office/drawing/2014/main" id="{CCA360EB-DFBE-C14C-B6D7-9AEF4C98EA71}"/>
              </a:ext>
            </a:extLst>
          </p:cNvPr>
          <p:cNvPicPr/>
          <p:nvPr/>
        </p:nvPicPr>
        <p:blipFill rotWithShape="1">
          <a:blip r:embed="rId4"/>
          <a:srcRect t="3521" b="961"/>
          <a:stretch/>
        </p:blipFill>
        <p:spPr bwMode="auto">
          <a:xfrm>
            <a:off x="4270207" y="1273206"/>
            <a:ext cx="3802231" cy="2586397"/>
          </a:xfrm>
          <a:prstGeom prst="rect">
            <a:avLst/>
          </a:prstGeom>
          <a:ln>
            <a:noFill/>
          </a:ln>
          <a:extLst>
            <a:ext uri="{53640926-AAD7-44D8-BBD7-CCE9431645EC}">
              <a14:shadowObscured xmlns:a14="http://schemas.microsoft.com/office/drawing/2010/main"/>
            </a:ext>
          </a:extLst>
        </p:spPr>
      </p:pic>
      <p:pic>
        <p:nvPicPr>
          <p:cNvPr id="41" name="圖片 40">
            <a:extLst>
              <a:ext uri="{FF2B5EF4-FFF2-40B4-BE49-F238E27FC236}">
                <a16:creationId xmlns:a16="http://schemas.microsoft.com/office/drawing/2014/main" id="{0E959D42-5807-AE46-A885-F495A2ABCCE5}"/>
              </a:ext>
            </a:extLst>
          </p:cNvPr>
          <p:cNvPicPr/>
          <p:nvPr/>
        </p:nvPicPr>
        <p:blipFill rotWithShape="1">
          <a:blip r:embed="rId5"/>
          <a:srcRect t="3082" b="1233"/>
          <a:stretch/>
        </p:blipFill>
        <p:spPr bwMode="auto">
          <a:xfrm>
            <a:off x="8243979" y="1282804"/>
            <a:ext cx="3706927" cy="25767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57993949"/>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圖片 223">
            <a:extLst>
              <a:ext uri="{FF2B5EF4-FFF2-40B4-BE49-F238E27FC236}">
                <a16:creationId xmlns:a16="http://schemas.microsoft.com/office/drawing/2014/main" id="{0D857A10-70F8-8E4C-BF81-D9DAC6DA5C56}"/>
              </a:ext>
            </a:extLst>
          </p:cNvPr>
          <p:cNvPicPr>
            <a:picLocks noChangeAspect="1"/>
          </p:cNvPicPr>
          <p:nvPr/>
        </p:nvPicPr>
        <p:blipFill>
          <a:blip r:embed="rId2"/>
          <a:stretch>
            <a:fillRect/>
          </a:stretch>
        </p:blipFill>
        <p:spPr>
          <a:xfrm>
            <a:off x="0" y="0"/>
            <a:ext cx="12192000" cy="6858000"/>
          </a:xfrm>
          <a:prstGeom prst="rect">
            <a:avLst/>
          </a:prstGeom>
        </p:spPr>
      </p:pic>
      <p:sp>
        <p:nvSpPr>
          <p:cNvPr id="226" name="矩形 225">
            <a:extLst>
              <a:ext uri="{FF2B5EF4-FFF2-40B4-BE49-F238E27FC236}">
                <a16:creationId xmlns:a16="http://schemas.microsoft.com/office/drawing/2014/main" id="{E2C68147-A601-154E-A88B-D09F7C767FDE}"/>
              </a:ext>
            </a:extLst>
          </p:cNvPr>
          <p:cNvSpPr/>
          <p:nvPr/>
        </p:nvSpPr>
        <p:spPr>
          <a:xfrm>
            <a:off x="205471" y="181565"/>
            <a:ext cx="2893741" cy="707886"/>
          </a:xfrm>
          <a:prstGeom prst="rect">
            <a:avLst/>
          </a:prstGeom>
          <a:noFill/>
        </p:spPr>
        <p:txBody>
          <a:bodyPr wrap="none" lIns="91440" tIns="45720" rIns="91440" bIns="45720">
            <a:spAutoFit/>
          </a:bodyPr>
          <a:lstStyle/>
          <a:p>
            <a:pPr algn="ctr"/>
            <a:r>
              <a:rPr kumimoji="1" lang="en-US" altLang="zh-TW"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ARIMA(2/2)</a:t>
            </a:r>
            <a:endParaRPr kumimoji="1" lang="zh-TW"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246" name="群組 245">
            <a:extLst>
              <a:ext uri="{FF2B5EF4-FFF2-40B4-BE49-F238E27FC236}">
                <a16:creationId xmlns:a16="http://schemas.microsoft.com/office/drawing/2014/main" id="{91DC8AA8-578C-4549-9D6D-645FA315AC59}"/>
              </a:ext>
            </a:extLst>
          </p:cNvPr>
          <p:cNvGrpSpPr/>
          <p:nvPr/>
        </p:nvGrpSpPr>
        <p:grpSpPr>
          <a:xfrm>
            <a:off x="7453498" y="26803"/>
            <a:ext cx="4738502" cy="872280"/>
            <a:chOff x="7453498" y="26803"/>
            <a:chExt cx="4738502" cy="872280"/>
          </a:xfrm>
        </p:grpSpPr>
        <p:grpSp>
          <p:nvGrpSpPr>
            <p:cNvPr id="247" name="群組 246">
              <a:extLst>
                <a:ext uri="{FF2B5EF4-FFF2-40B4-BE49-F238E27FC236}">
                  <a16:creationId xmlns:a16="http://schemas.microsoft.com/office/drawing/2014/main" id="{90F87DD8-60FE-744C-A6DA-8F8B85D08876}"/>
                </a:ext>
              </a:extLst>
            </p:cNvPr>
            <p:cNvGrpSpPr/>
            <p:nvPr/>
          </p:nvGrpSpPr>
          <p:grpSpPr>
            <a:xfrm>
              <a:off x="7453498" y="26803"/>
              <a:ext cx="4738502" cy="872280"/>
              <a:chOff x="7453498" y="26803"/>
              <a:chExt cx="4738502" cy="872280"/>
            </a:xfrm>
          </p:grpSpPr>
          <p:sp>
            <p:nvSpPr>
              <p:cNvPr id="254" name="圆角矩形 3">
                <a:extLst>
                  <a:ext uri="{FF2B5EF4-FFF2-40B4-BE49-F238E27FC236}">
                    <a16:creationId xmlns:a16="http://schemas.microsoft.com/office/drawing/2014/main" id="{957F9806-0806-E941-B7B3-B734DD5D6C8B}"/>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5" name="圆角矩形 6">
                <a:extLst>
                  <a:ext uri="{FF2B5EF4-FFF2-40B4-BE49-F238E27FC236}">
                    <a16:creationId xmlns:a16="http://schemas.microsoft.com/office/drawing/2014/main" id="{A4283400-66E5-6E45-A7BD-61742B403619}"/>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6" name="圆角矩形 8">
                <a:extLst>
                  <a:ext uri="{FF2B5EF4-FFF2-40B4-BE49-F238E27FC236}">
                    <a16:creationId xmlns:a16="http://schemas.microsoft.com/office/drawing/2014/main" id="{E90629A1-BFC7-F046-937D-FCBA350B0AC7}"/>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7" name="圆角矩形 10">
                <a:extLst>
                  <a:ext uri="{FF2B5EF4-FFF2-40B4-BE49-F238E27FC236}">
                    <a16:creationId xmlns:a16="http://schemas.microsoft.com/office/drawing/2014/main" id="{A34C652A-AE6F-194D-8975-779694079931}"/>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8" name="左箭头 4">
                <a:extLst>
                  <a:ext uri="{FF2B5EF4-FFF2-40B4-BE49-F238E27FC236}">
                    <a16:creationId xmlns:a16="http://schemas.microsoft.com/office/drawing/2014/main" id="{B4AA4BDB-11C9-344E-B8C0-76D634DCD442}"/>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9" name="圆角矩形 1">
                <a:extLst>
                  <a:ext uri="{FF2B5EF4-FFF2-40B4-BE49-F238E27FC236}">
                    <a16:creationId xmlns:a16="http://schemas.microsoft.com/office/drawing/2014/main" id="{ABFF5A3F-82B6-B34C-8A3D-4567A02FC1E3}"/>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0" name="圆角矩形 1">
                <a:extLst>
                  <a:ext uri="{FF2B5EF4-FFF2-40B4-BE49-F238E27FC236}">
                    <a16:creationId xmlns:a16="http://schemas.microsoft.com/office/drawing/2014/main" id="{6C446076-8B7D-7446-AED3-936134D9DC30}"/>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1" name="圆角矩形 1">
                <a:extLst>
                  <a:ext uri="{FF2B5EF4-FFF2-40B4-BE49-F238E27FC236}">
                    <a16:creationId xmlns:a16="http://schemas.microsoft.com/office/drawing/2014/main" id="{6C9612CB-A8AA-9A46-8A73-9AE46BFE45D7}"/>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2" name="圆角矩形 1">
                <a:extLst>
                  <a:ext uri="{FF2B5EF4-FFF2-40B4-BE49-F238E27FC236}">
                    <a16:creationId xmlns:a16="http://schemas.microsoft.com/office/drawing/2014/main" id="{A4B95EB4-C7A6-7045-B2DA-2AAE794498C3}"/>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3" name="圆角矩形 3">
                <a:extLst>
                  <a:ext uri="{FF2B5EF4-FFF2-40B4-BE49-F238E27FC236}">
                    <a16:creationId xmlns:a16="http://schemas.microsoft.com/office/drawing/2014/main" id="{16EBAB8C-4977-8E43-83BE-FDDC95F5CB4A}"/>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4" name="圆角矩形 1">
                <a:extLst>
                  <a:ext uri="{FF2B5EF4-FFF2-40B4-BE49-F238E27FC236}">
                    <a16:creationId xmlns:a16="http://schemas.microsoft.com/office/drawing/2014/main" id="{1C055F29-055E-A041-BBE8-22BCC28B6517}"/>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grpSp>
        <p:grpSp>
          <p:nvGrpSpPr>
            <p:cNvPr id="248" name="群組 247">
              <a:extLst>
                <a:ext uri="{FF2B5EF4-FFF2-40B4-BE49-F238E27FC236}">
                  <a16:creationId xmlns:a16="http://schemas.microsoft.com/office/drawing/2014/main" id="{B9CEC42E-9679-2A4E-BA77-EB93057A02B9}"/>
                </a:ext>
              </a:extLst>
            </p:cNvPr>
            <p:cNvGrpSpPr/>
            <p:nvPr/>
          </p:nvGrpSpPr>
          <p:grpSpPr>
            <a:xfrm>
              <a:off x="7756266" y="137835"/>
              <a:ext cx="4199935" cy="739537"/>
              <a:chOff x="7756266" y="-244943"/>
              <a:chExt cx="4199935" cy="739537"/>
            </a:xfrm>
          </p:grpSpPr>
          <p:sp>
            <p:nvSpPr>
              <p:cNvPr id="249" name="TextBox 24">
                <a:extLst>
                  <a:ext uri="{FF2B5EF4-FFF2-40B4-BE49-F238E27FC236}">
                    <a16:creationId xmlns:a16="http://schemas.microsoft.com/office/drawing/2014/main" id="{D48E4FDF-20B1-1747-8FD7-0B67F5DA4463}"/>
                  </a:ext>
                </a:extLst>
              </p:cNvPr>
              <p:cNvSpPr txBox="1"/>
              <p:nvPr/>
            </p:nvSpPr>
            <p:spPr bwMode="auto">
              <a:xfrm>
                <a:off x="7756266" y="-152791"/>
                <a:ext cx="826590" cy="492443"/>
              </a:xfrm>
              <a:prstGeom prst="rect">
                <a:avLst/>
              </a:prstGeom>
              <a:noFill/>
            </p:spPr>
            <p:txBody>
              <a:bodyPr wrap="square">
                <a:spAutoFit/>
              </a:bodyPr>
              <a:lstStyle/>
              <a:p>
                <a:pPr algn="just">
                  <a:lnSpc>
                    <a:spcPct val="130000"/>
                  </a:lnSpc>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緒論</a:t>
                </a:r>
              </a:p>
            </p:txBody>
          </p:sp>
          <p:sp>
            <p:nvSpPr>
              <p:cNvPr id="250" name="TextBox 24">
                <a:extLst>
                  <a:ext uri="{FF2B5EF4-FFF2-40B4-BE49-F238E27FC236}">
                    <a16:creationId xmlns:a16="http://schemas.microsoft.com/office/drawing/2014/main" id="{A50FE25F-4350-9A41-A3ED-34F91F8A4834}"/>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文獻</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探討</a:t>
                </a:r>
              </a:p>
            </p:txBody>
          </p:sp>
          <p:sp>
            <p:nvSpPr>
              <p:cNvPr id="251" name="TextBox 24">
                <a:extLst>
                  <a:ext uri="{FF2B5EF4-FFF2-40B4-BE49-F238E27FC236}">
                    <a16:creationId xmlns:a16="http://schemas.microsoft.com/office/drawing/2014/main" id="{46A1AC07-569D-9942-AD78-CE747495335E}"/>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2" name="TextBox 24">
                <a:extLst>
                  <a:ext uri="{FF2B5EF4-FFF2-40B4-BE49-F238E27FC236}">
                    <a16:creationId xmlns:a16="http://schemas.microsoft.com/office/drawing/2014/main" id="{00019B8A-B7D6-E944-84BE-4F7D1638CAA9}"/>
                  </a:ext>
                </a:extLst>
              </p:cNvPr>
              <p:cNvSpPr txBox="1"/>
              <p:nvPr/>
            </p:nvSpPr>
            <p:spPr bwMode="auto">
              <a:xfrm>
                <a:off x="10104638" y="-233390"/>
                <a:ext cx="936261" cy="707886"/>
              </a:xfrm>
              <a:prstGeom prst="rect">
                <a:avLst/>
              </a:prstGeom>
              <a:noFill/>
            </p:spPr>
            <p:txBody>
              <a:bodyPr wrap="square">
                <a:spAutoFit/>
              </a:bodyPr>
              <a:lstStyle/>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實證</a:t>
                </a:r>
              </a:p>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研究</a:t>
                </a:r>
              </a:p>
            </p:txBody>
          </p:sp>
          <p:sp>
            <p:nvSpPr>
              <p:cNvPr id="253" name="TextBox 24">
                <a:extLst>
                  <a:ext uri="{FF2B5EF4-FFF2-40B4-BE49-F238E27FC236}">
                    <a16:creationId xmlns:a16="http://schemas.microsoft.com/office/drawing/2014/main" id="{906A0E04-CB05-7F43-B076-0EF06DA66E83}"/>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結論與</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建議</a:t>
                </a:r>
                <a:endPar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grpSp>
      <p:sp>
        <p:nvSpPr>
          <p:cNvPr id="4" name="投影片編號版面配置區 3">
            <a:extLst>
              <a:ext uri="{FF2B5EF4-FFF2-40B4-BE49-F238E27FC236}">
                <a16:creationId xmlns:a16="http://schemas.microsoft.com/office/drawing/2014/main" id="{23753178-FDE9-1341-A0AF-BEA37A51F357}"/>
              </a:ext>
            </a:extLst>
          </p:cNvPr>
          <p:cNvSpPr>
            <a:spLocks noGrp="1"/>
          </p:cNvSpPr>
          <p:nvPr>
            <p:ph type="sldNum" sz="quarter" idx="12"/>
          </p:nvPr>
        </p:nvSpPr>
        <p:spPr/>
        <p:txBody>
          <a:bodyPr/>
          <a:lstStyle/>
          <a:p>
            <a:fld id="{1490CF33-D555-A345-BE28-C2DA5831FB31}" type="slidenum">
              <a:rPr kumimoji="1" lang="zh-TW" altLang="en-US" sz="1600" smtClean="0">
                <a:latin typeface="Times New Roman" panose="02020603050405020304" pitchFamily="18" charset="0"/>
                <a:ea typeface="標楷體" panose="03000509000000000000" pitchFamily="65" charset="-120"/>
                <a:cs typeface="Times New Roman" panose="02020603050405020304" pitchFamily="18" charset="0"/>
              </a:rPr>
              <a:t>28</a:t>
            </a:fld>
            <a:endParaRPr kumimoji="1"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8" name="矩形 27">
            <a:extLst>
              <a:ext uri="{FF2B5EF4-FFF2-40B4-BE49-F238E27FC236}">
                <a16:creationId xmlns:a16="http://schemas.microsoft.com/office/drawing/2014/main" id="{A0FA4AE1-9BC7-9948-822A-218C6F59FD1E}"/>
              </a:ext>
            </a:extLst>
          </p:cNvPr>
          <p:cNvSpPr/>
          <p:nvPr/>
        </p:nvSpPr>
        <p:spPr>
          <a:xfrm>
            <a:off x="1162746" y="4193839"/>
            <a:ext cx="3726754" cy="1200329"/>
          </a:xfrm>
          <a:prstGeom prst="rect">
            <a:avLst/>
          </a:prstGeom>
          <a:ln>
            <a:noFill/>
          </a:ln>
        </p:spPr>
        <p:txBody>
          <a:bodyPr wrap="square">
            <a:spAutoFit/>
            <a:scene3d>
              <a:camera prst="orthographicFront"/>
              <a:lightRig rig="threePt" dir="t"/>
            </a:scene3d>
            <a:sp3d contourW="12700"/>
          </a:bodyPr>
          <a:lstStyle/>
          <a:p>
            <a:pPr lvl="0" algn="just">
              <a:lnSpc>
                <a:spcPct val="120000"/>
              </a:lnSpc>
              <a:defRPr/>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觀察每年平均消耗油量圖，將其繪製成藍色平滑曲線，較能辨別耗用量之情形</a:t>
            </a:r>
            <a:endParaRPr lang="zh-CN" altLang="en-US" sz="2000" dirty="0">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
        <p:nvSpPr>
          <p:cNvPr id="31" name="矩形 30">
            <a:extLst>
              <a:ext uri="{FF2B5EF4-FFF2-40B4-BE49-F238E27FC236}">
                <a16:creationId xmlns:a16="http://schemas.microsoft.com/office/drawing/2014/main" id="{45AEBD17-F476-2F4B-A190-7C361C3218F5}"/>
              </a:ext>
            </a:extLst>
          </p:cNvPr>
          <p:cNvSpPr/>
          <p:nvPr/>
        </p:nvSpPr>
        <p:spPr>
          <a:xfrm>
            <a:off x="6714631" y="4193839"/>
            <a:ext cx="4035593" cy="1200329"/>
          </a:xfrm>
          <a:prstGeom prst="rect">
            <a:avLst/>
          </a:prstGeom>
          <a:ln>
            <a:noFill/>
          </a:ln>
        </p:spPr>
        <p:txBody>
          <a:bodyPr wrap="square">
            <a:spAutoFit/>
            <a:scene3d>
              <a:camera prst="orthographicFront"/>
              <a:lightRig rig="threePt" dir="t"/>
            </a:scene3d>
            <a:sp3d contourW="12700"/>
          </a:bodyPr>
          <a:lstStyle/>
          <a:p>
            <a:pPr lvl="0" algn="just">
              <a:lnSpc>
                <a:spcPct val="120000"/>
              </a:lnSpc>
              <a:defRPr/>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經過本階段的實驗及分析，得知</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ARIMA</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的確優於指數平滑法，其中</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ARIMA</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的</a:t>
            </a:r>
            <a:r>
              <a:rPr lang="en-US" altLang="zh-TW" sz="2000" b="1" u="sng" dirty="0">
                <a:latin typeface="Times New Roman" panose="02020603050405020304" pitchFamily="18" charset="0"/>
                <a:ea typeface="標楷體" panose="03000509000000000000" pitchFamily="65" charset="-120"/>
                <a:cs typeface="Times New Roman" panose="02020603050405020304" pitchFamily="18" charset="0"/>
              </a:rPr>
              <a:t>MAPE</a:t>
            </a:r>
            <a:r>
              <a:rPr lang="zh-TW" altLang="zh-TW" sz="2000" b="1" u="sng" dirty="0">
                <a:latin typeface="Times New Roman" panose="02020603050405020304" pitchFamily="18" charset="0"/>
                <a:ea typeface="標楷體" panose="03000509000000000000" pitchFamily="65" charset="-120"/>
                <a:cs typeface="Times New Roman" panose="02020603050405020304" pitchFamily="18" charset="0"/>
              </a:rPr>
              <a:t>為</a:t>
            </a:r>
            <a:r>
              <a:rPr lang="en-US" altLang="zh-TW" sz="2000" b="1" u="sng" dirty="0">
                <a:latin typeface="Times New Roman" panose="02020603050405020304" pitchFamily="18" charset="0"/>
                <a:ea typeface="標楷體" panose="03000509000000000000" pitchFamily="65" charset="-120"/>
                <a:cs typeface="Times New Roman" panose="02020603050405020304" pitchFamily="18" charset="0"/>
              </a:rPr>
              <a:t>410.973%</a:t>
            </a:r>
            <a:endParaRPr lang="zh-CN" altLang="en-US" sz="2000" dirty="0">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pic>
        <p:nvPicPr>
          <p:cNvPr id="30" name="圖片 29">
            <a:extLst>
              <a:ext uri="{FF2B5EF4-FFF2-40B4-BE49-F238E27FC236}">
                <a16:creationId xmlns:a16="http://schemas.microsoft.com/office/drawing/2014/main" id="{907F2163-6EBD-4843-B7E7-8A823340D014}"/>
              </a:ext>
            </a:extLst>
          </p:cNvPr>
          <p:cNvPicPr/>
          <p:nvPr/>
        </p:nvPicPr>
        <p:blipFill rotWithShape="1">
          <a:blip r:embed="rId3"/>
          <a:srcRect t="3892" b="1568"/>
          <a:stretch/>
        </p:blipFill>
        <p:spPr bwMode="auto">
          <a:xfrm>
            <a:off x="751386" y="1262020"/>
            <a:ext cx="4592139" cy="2700798"/>
          </a:xfrm>
          <a:prstGeom prst="rect">
            <a:avLst/>
          </a:prstGeom>
          <a:ln>
            <a:noFill/>
          </a:ln>
          <a:extLst>
            <a:ext uri="{53640926-AAD7-44D8-BBD7-CCE9431645EC}">
              <a14:shadowObscured xmlns:a14="http://schemas.microsoft.com/office/drawing/2010/main"/>
            </a:ext>
          </a:extLst>
        </p:spPr>
      </p:pic>
      <p:pic>
        <p:nvPicPr>
          <p:cNvPr id="32" name="圖片 31">
            <a:extLst>
              <a:ext uri="{FF2B5EF4-FFF2-40B4-BE49-F238E27FC236}">
                <a16:creationId xmlns:a16="http://schemas.microsoft.com/office/drawing/2014/main" id="{13E7BE45-3988-2F4B-B386-812BFAEEA34D}"/>
              </a:ext>
            </a:extLst>
          </p:cNvPr>
          <p:cNvPicPr/>
          <p:nvPr/>
        </p:nvPicPr>
        <p:blipFill rotWithShape="1">
          <a:blip r:embed="rId4"/>
          <a:srcRect t="5028" b="3827"/>
          <a:stretch/>
        </p:blipFill>
        <p:spPr bwMode="auto">
          <a:xfrm>
            <a:off x="6422613" y="1305838"/>
            <a:ext cx="4473120" cy="2656979"/>
          </a:xfrm>
          <a:prstGeom prst="rect">
            <a:avLst/>
          </a:prstGeom>
          <a:ln>
            <a:noFill/>
          </a:ln>
          <a:extLst>
            <a:ext uri="{53640926-AAD7-44D8-BBD7-CCE9431645EC}">
              <a14:shadowObscured xmlns:a14="http://schemas.microsoft.com/office/drawing/2010/main"/>
            </a:ext>
          </a:extLst>
        </p:spPr>
      </p:pic>
      <p:sp>
        <p:nvSpPr>
          <p:cNvPr id="33" name="Freeform 90">
            <a:extLst>
              <a:ext uri="{FF2B5EF4-FFF2-40B4-BE49-F238E27FC236}">
                <a16:creationId xmlns:a16="http://schemas.microsoft.com/office/drawing/2014/main" id="{7E4E4F17-AEB6-1F4E-B7C7-A2EE026EF0A8}"/>
              </a:ext>
            </a:extLst>
          </p:cNvPr>
          <p:cNvSpPr>
            <a:spLocks noEditPoints="1" noChangeArrowheads="1"/>
          </p:cNvSpPr>
          <p:nvPr/>
        </p:nvSpPr>
        <p:spPr bwMode="auto">
          <a:xfrm>
            <a:off x="874615" y="5784308"/>
            <a:ext cx="652462" cy="477838"/>
          </a:xfrm>
          <a:custGeom>
            <a:avLst/>
            <a:gdLst>
              <a:gd name="T0" fmla="*/ 632073 w 256"/>
              <a:gd name="T1" fmla="*/ 56518 h 186"/>
              <a:gd name="T2" fmla="*/ 581099 w 256"/>
              <a:gd name="T3" fmla="*/ 56518 h 186"/>
              <a:gd name="T4" fmla="*/ 581099 w 256"/>
              <a:gd name="T5" fmla="*/ 41104 h 186"/>
              <a:gd name="T6" fmla="*/ 563258 w 256"/>
              <a:gd name="T7" fmla="*/ 35966 h 186"/>
              <a:gd name="T8" fmla="*/ 405240 w 256"/>
              <a:gd name="T9" fmla="*/ 0 h 186"/>
              <a:gd name="T10" fmla="*/ 326231 w 256"/>
              <a:gd name="T11" fmla="*/ 23121 h 186"/>
              <a:gd name="T12" fmla="*/ 244673 w 256"/>
              <a:gd name="T13" fmla="*/ 0 h 186"/>
              <a:gd name="T14" fmla="*/ 86655 w 256"/>
              <a:gd name="T15" fmla="*/ 35966 h 186"/>
              <a:gd name="T16" fmla="*/ 68814 w 256"/>
              <a:gd name="T17" fmla="*/ 41104 h 186"/>
              <a:gd name="T18" fmla="*/ 68814 w 256"/>
              <a:gd name="T19" fmla="*/ 56518 h 186"/>
              <a:gd name="T20" fmla="*/ 20389 w 256"/>
              <a:gd name="T21" fmla="*/ 56518 h 186"/>
              <a:gd name="T22" fmla="*/ 0 w 256"/>
              <a:gd name="T23" fmla="*/ 77071 h 186"/>
              <a:gd name="T24" fmla="*/ 0 w 256"/>
              <a:gd name="T25" fmla="*/ 457286 h 186"/>
              <a:gd name="T26" fmla="*/ 20389 w 256"/>
              <a:gd name="T27" fmla="*/ 477838 h 186"/>
              <a:gd name="T28" fmla="*/ 632073 w 256"/>
              <a:gd name="T29" fmla="*/ 477838 h 186"/>
              <a:gd name="T30" fmla="*/ 652462 w 256"/>
              <a:gd name="T31" fmla="*/ 457286 h 186"/>
              <a:gd name="T32" fmla="*/ 652462 w 256"/>
              <a:gd name="T33" fmla="*/ 77071 h 186"/>
              <a:gd name="T34" fmla="*/ 632073 w 256"/>
              <a:gd name="T35" fmla="*/ 56518 h 186"/>
              <a:gd name="T36" fmla="*/ 553063 w 256"/>
              <a:gd name="T37" fmla="*/ 59087 h 186"/>
              <a:gd name="T38" fmla="*/ 553063 w 256"/>
              <a:gd name="T39" fmla="*/ 362232 h 186"/>
              <a:gd name="T40" fmla="*/ 338974 w 256"/>
              <a:gd name="T41" fmla="*/ 349387 h 186"/>
              <a:gd name="T42" fmla="*/ 338974 w 256"/>
              <a:gd name="T43" fmla="*/ 46242 h 186"/>
              <a:gd name="T44" fmla="*/ 405240 w 256"/>
              <a:gd name="T45" fmla="*/ 28259 h 186"/>
              <a:gd name="T46" fmla="*/ 553063 w 256"/>
              <a:gd name="T47" fmla="*/ 59087 h 186"/>
              <a:gd name="T48" fmla="*/ 522479 w 256"/>
              <a:gd name="T49" fmla="*/ 380215 h 186"/>
              <a:gd name="T50" fmla="*/ 344072 w 256"/>
              <a:gd name="T51" fmla="*/ 380215 h 186"/>
              <a:gd name="T52" fmla="*/ 522479 w 256"/>
              <a:gd name="T53" fmla="*/ 380215 h 186"/>
              <a:gd name="T54" fmla="*/ 244673 w 256"/>
              <a:gd name="T55" fmla="*/ 28259 h 186"/>
              <a:gd name="T56" fmla="*/ 310939 w 256"/>
              <a:gd name="T57" fmla="*/ 46242 h 186"/>
              <a:gd name="T58" fmla="*/ 310939 w 256"/>
              <a:gd name="T59" fmla="*/ 349387 h 186"/>
              <a:gd name="T60" fmla="*/ 96850 w 256"/>
              <a:gd name="T61" fmla="*/ 362232 h 186"/>
              <a:gd name="T62" fmla="*/ 96850 w 256"/>
              <a:gd name="T63" fmla="*/ 59087 h 186"/>
              <a:gd name="T64" fmla="*/ 244673 w 256"/>
              <a:gd name="T65" fmla="*/ 28259 h 186"/>
              <a:gd name="T66" fmla="*/ 308390 w 256"/>
              <a:gd name="T67" fmla="*/ 380215 h 186"/>
              <a:gd name="T68" fmla="*/ 127434 w 256"/>
              <a:gd name="T69" fmla="*/ 380215 h 186"/>
              <a:gd name="T70" fmla="*/ 308390 w 256"/>
              <a:gd name="T71" fmla="*/ 380215 h 186"/>
              <a:gd name="T72" fmla="*/ 611683 w 256"/>
              <a:gd name="T73" fmla="*/ 436734 h 186"/>
              <a:gd name="T74" fmla="*/ 40779 w 256"/>
              <a:gd name="T75" fmla="*/ 436734 h 186"/>
              <a:gd name="T76" fmla="*/ 40779 w 256"/>
              <a:gd name="T77" fmla="*/ 97623 h 186"/>
              <a:gd name="T78" fmla="*/ 68814 w 256"/>
              <a:gd name="T79" fmla="*/ 97623 h 186"/>
              <a:gd name="T80" fmla="*/ 68814 w 256"/>
              <a:gd name="T81" fmla="*/ 380215 h 186"/>
              <a:gd name="T82" fmla="*/ 68814 w 256"/>
              <a:gd name="T83" fmla="*/ 408474 h 186"/>
              <a:gd name="T84" fmla="*/ 96850 w 256"/>
              <a:gd name="T85" fmla="*/ 408474 h 186"/>
              <a:gd name="T86" fmla="*/ 326231 w 256"/>
              <a:gd name="T87" fmla="*/ 408474 h 186"/>
              <a:gd name="T88" fmla="*/ 553063 w 256"/>
              <a:gd name="T89" fmla="*/ 408474 h 186"/>
              <a:gd name="T90" fmla="*/ 581099 w 256"/>
              <a:gd name="T91" fmla="*/ 408474 h 186"/>
              <a:gd name="T92" fmla="*/ 581099 w 256"/>
              <a:gd name="T93" fmla="*/ 380215 h 186"/>
              <a:gd name="T94" fmla="*/ 581099 w 256"/>
              <a:gd name="T95" fmla="*/ 97623 h 186"/>
              <a:gd name="T96" fmla="*/ 611683 w 256"/>
              <a:gd name="T97" fmla="*/ 97623 h 186"/>
              <a:gd name="T98" fmla="*/ 611683 w 256"/>
              <a:gd name="T99" fmla="*/ 436734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56"/>
              <a:gd name="T151" fmla="*/ 0 h 186"/>
              <a:gd name="T152" fmla="*/ 256 w 25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56" h="186">
                <a:moveTo>
                  <a:pt x="248" y="22"/>
                </a:moveTo>
                <a:cubicBezTo>
                  <a:pt x="228" y="22"/>
                  <a:pt x="228" y="22"/>
                  <a:pt x="228" y="22"/>
                </a:cubicBezTo>
                <a:cubicBezTo>
                  <a:pt x="228" y="16"/>
                  <a:pt x="228" y="16"/>
                  <a:pt x="228" y="16"/>
                </a:cubicBezTo>
                <a:cubicBezTo>
                  <a:pt x="221" y="14"/>
                  <a:pt x="221" y="14"/>
                  <a:pt x="221" y="14"/>
                </a:cubicBezTo>
                <a:cubicBezTo>
                  <a:pt x="220" y="13"/>
                  <a:pt x="188" y="0"/>
                  <a:pt x="159" y="0"/>
                </a:cubicBezTo>
                <a:cubicBezTo>
                  <a:pt x="146" y="0"/>
                  <a:pt x="136" y="3"/>
                  <a:pt x="128" y="9"/>
                </a:cubicBezTo>
                <a:cubicBezTo>
                  <a:pt x="120" y="3"/>
                  <a:pt x="109" y="0"/>
                  <a:pt x="96" y="0"/>
                </a:cubicBezTo>
                <a:cubicBezTo>
                  <a:pt x="68" y="0"/>
                  <a:pt x="36" y="13"/>
                  <a:pt x="34" y="14"/>
                </a:cubicBezTo>
                <a:cubicBezTo>
                  <a:pt x="27" y="16"/>
                  <a:pt x="27" y="16"/>
                  <a:pt x="27" y="16"/>
                </a:cubicBezTo>
                <a:cubicBezTo>
                  <a:pt x="27" y="22"/>
                  <a:pt x="27" y="22"/>
                  <a:pt x="27" y="22"/>
                </a:cubicBezTo>
                <a:cubicBezTo>
                  <a:pt x="8" y="22"/>
                  <a:pt x="8" y="22"/>
                  <a:pt x="8" y="22"/>
                </a:cubicBezTo>
                <a:cubicBezTo>
                  <a:pt x="4" y="22"/>
                  <a:pt x="0" y="25"/>
                  <a:pt x="0" y="30"/>
                </a:cubicBezTo>
                <a:cubicBezTo>
                  <a:pt x="0" y="178"/>
                  <a:pt x="0" y="178"/>
                  <a:pt x="0" y="178"/>
                </a:cubicBezTo>
                <a:cubicBezTo>
                  <a:pt x="0" y="182"/>
                  <a:pt x="4" y="186"/>
                  <a:pt x="8" y="186"/>
                </a:cubicBezTo>
                <a:cubicBezTo>
                  <a:pt x="248" y="186"/>
                  <a:pt x="248" y="186"/>
                  <a:pt x="248" y="186"/>
                </a:cubicBezTo>
                <a:cubicBezTo>
                  <a:pt x="252" y="186"/>
                  <a:pt x="256" y="182"/>
                  <a:pt x="256" y="178"/>
                </a:cubicBezTo>
                <a:cubicBezTo>
                  <a:pt x="256" y="30"/>
                  <a:pt x="256" y="30"/>
                  <a:pt x="256" y="30"/>
                </a:cubicBezTo>
                <a:cubicBezTo>
                  <a:pt x="256" y="25"/>
                  <a:pt x="252" y="22"/>
                  <a:pt x="248" y="22"/>
                </a:cubicBezTo>
                <a:close/>
                <a:moveTo>
                  <a:pt x="217" y="23"/>
                </a:moveTo>
                <a:cubicBezTo>
                  <a:pt x="217" y="141"/>
                  <a:pt x="217" y="141"/>
                  <a:pt x="217" y="141"/>
                </a:cubicBezTo>
                <a:cubicBezTo>
                  <a:pt x="201" y="135"/>
                  <a:pt x="157" y="122"/>
                  <a:pt x="133" y="136"/>
                </a:cubicBezTo>
                <a:cubicBezTo>
                  <a:pt x="133" y="18"/>
                  <a:pt x="133" y="18"/>
                  <a:pt x="133" y="18"/>
                </a:cubicBezTo>
                <a:cubicBezTo>
                  <a:pt x="140" y="13"/>
                  <a:pt x="149" y="11"/>
                  <a:pt x="159" y="11"/>
                </a:cubicBezTo>
                <a:cubicBezTo>
                  <a:pt x="186" y="11"/>
                  <a:pt x="217" y="23"/>
                  <a:pt x="217" y="23"/>
                </a:cubicBezTo>
                <a:close/>
                <a:moveTo>
                  <a:pt x="205" y="148"/>
                </a:moveTo>
                <a:cubicBezTo>
                  <a:pt x="135" y="148"/>
                  <a:pt x="135" y="148"/>
                  <a:pt x="135" y="148"/>
                </a:cubicBezTo>
                <a:cubicBezTo>
                  <a:pt x="148" y="135"/>
                  <a:pt x="183" y="141"/>
                  <a:pt x="205" y="148"/>
                </a:cubicBezTo>
                <a:close/>
                <a:moveTo>
                  <a:pt x="96" y="11"/>
                </a:moveTo>
                <a:cubicBezTo>
                  <a:pt x="106" y="11"/>
                  <a:pt x="116" y="13"/>
                  <a:pt x="122" y="18"/>
                </a:cubicBezTo>
                <a:cubicBezTo>
                  <a:pt x="122" y="136"/>
                  <a:pt x="122" y="136"/>
                  <a:pt x="122" y="136"/>
                </a:cubicBezTo>
                <a:cubicBezTo>
                  <a:pt x="99" y="122"/>
                  <a:pt x="55" y="135"/>
                  <a:pt x="38" y="141"/>
                </a:cubicBezTo>
                <a:cubicBezTo>
                  <a:pt x="38" y="23"/>
                  <a:pt x="38" y="23"/>
                  <a:pt x="38" y="23"/>
                </a:cubicBezTo>
                <a:cubicBezTo>
                  <a:pt x="38" y="23"/>
                  <a:pt x="70" y="11"/>
                  <a:pt x="96" y="11"/>
                </a:cubicBezTo>
                <a:close/>
                <a:moveTo>
                  <a:pt x="121" y="148"/>
                </a:moveTo>
                <a:cubicBezTo>
                  <a:pt x="50" y="148"/>
                  <a:pt x="50" y="148"/>
                  <a:pt x="50" y="148"/>
                </a:cubicBezTo>
                <a:cubicBezTo>
                  <a:pt x="73" y="141"/>
                  <a:pt x="107" y="135"/>
                  <a:pt x="121" y="148"/>
                </a:cubicBezTo>
                <a:close/>
                <a:moveTo>
                  <a:pt x="240" y="170"/>
                </a:moveTo>
                <a:cubicBezTo>
                  <a:pt x="16" y="170"/>
                  <a:pt x="16" y="170"/>
                  <a:pt x="16" y="170"/>
                </a:cubicBezTo>
                <a:cubicBezTo>
                  <a:pt x="16" y="38"/>
                  <a:pt x="16" y="38"/>
                  <a:pt x="16" y="38"/>
                </a:cubicBezTo>
                <a:cubicBezTo>
                  <a:pt x="27" y="38"/>
                  <a:pt x="27" y="38"/>
                  <a:pt x="27" y="38"/>
                </a:cubicBezTo>
                <a:cubicBezTo>
                  <a:pt x="27" y="148"/>
                  <a:pt x="27" y="148"/>
                  <a:pt x="27" y="148"/>
                </a:cubicBezTo>
                <a:cubicBezTo>
                  <a:pt x="27" y="159"/>
                  <a:pt x="27" y="159"/>
                  <a:pt x="27" y="159"/>
                </a:cubicBezTo>
                <a:cubicBezTo>
                  <a:pt x="38" y="159"/>
                  <a:pt x="38" y="159"/>
                  <a:pt x="38" y="159"/>
                </a:cubicBezTo>
                <a:cubicBezTo>
                  <a:pt x="128" y="159"/>
                  <a:pt x="128" y="159"/>
                  <a:pt x="128" y="159"/>
                </a:cubicBezTo>
                <a:cubicBezTo>
                  <a:pt x="217" y="159"/>
                  <a:pt x="217" y="159"/>
                  <a:pt x="217" y="159"/>
                </a:cubicBezTo>
                <a:cubicBezTo>
                  <a:pt x="228" y="159"/>
                  <a:pt x="228" y="159"/>
                  <a:pt x="228" y="159"/>
                </a:cubicBezTo>
                <a:cubicBezTo>
                  <a:pt x="228" y="148"/>
                  <a:pt x="228" y="148"/>
                  <a:pt x="228" y="148"/>
                </a:cubicBezTo>
                <a:cubicBezTo>
                  <a:pt x="228" y="38"/>
                  <a:pt x="228" y="38"/>
                  <a:pt x="228" y="38"/>
                </a:cubicBezTo>
                <a:cubicBezTo>
                  <a:pt x="240" y="38"/>
                  <a:pt x="240" y="38"/>
                  <a:pt x="240" y="38"/>
                </a:cubicBezTo>
                <a:lnTo>
                  <a:pt x="240" y="170"/>
                </a:lnTo>
                <a:close/>
              </a:path>
            </a:pathLst>
          </a:custGeom>
          <a:solidFill>
            <a:schemeClr val="tx1"/>
          </a:solidFill>
          <a:ln>
            <a:noFill/>
          </a:ln>
          <a:extLst/>
        </p:spPr>
        <p:txBody>
          <a:bodyPr/>
          <a:lstStyle/>
          <a:p>
            <a:endParaRPr lang="zh-CN" altLang="en-US">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
        <p:nvSpPr>
          <p:cNvPr id="2" name="矩形 1">
            <a:extLst>
              <a:ext uri="{FF2B5EF4-FFF2-40B4-BE49-F238E27FC236}">
                <a16:creationId xmlns:a16="http://schemas.microsoft.com/office/drawing/2014/main" id="{0F528B63-2C7F-264B-972B-E52B77249E32}"/>
              </a:ext>
            </a:extLst>
          </p:cNvPr>
          <p:cNvSpPr/>
          <p:nvPr/>
        </p:nvSpPr>
        <p:spPr>
          <a:xfrm>
            <a:off x="1749556" y="5441777"/>
            <a:ext cx="9537567" cy="1107996"/>
          </a:xfrm>
          <a:prstGeom prst="rect">
            <a:avLst/>
          </a:prstGeom>
        </p:spPr>
        <p:txBody>
          <a:bodyPr wrap="square">
            <a:spAutoFit/>
          </a:bodyPr>
          <a:lstStyle/>
          <a:p>
            <a:r>
              <a:rPr lang="zh-TW" altLang="zh-TW" sz="2200" spc="15" dirty="0">
                <a:latin typeface="Times New Roman" panose="02020603050405020304" pitchFamily="18" charset="0"/>
                <a:ea typeface="標楷體" panose="03000509000000000000" pitchFamily="65" charset="-120"/>
                <a:cs typeface="Times New Roman" panose="02020603050405020304" pitchFamily="18" charset="0"/>
              </a:rPr>
              <a:t>傳統需求分析的模型已達到不錯的表現，但大數據分析及深度學習的類神經網路在需求預測模型上可以得到更佳的結果，因此本研究將採用深度學習</a:t>
            </a:r>
            <a:r>
              <a:rPr lang="en-US" altLang="zh-TW" sz="2200" spc="15" dirty="0">
                <a:latin typeface="Times New Roman" panose="02020603050405020304" pitchFamily="18" charset="0"/>
                <a:ea typeface="標楷體" panose="03000509000000000000" pitchFamily="65" charset="-120"/>
                <a:cs typeface="Times New Roman" panose="02020603050405020304" pitchFamily="18" charset="0"/>
              </a:rPr>
              <a:t>LSTM</a:t>
            </a:r>
            <a:r>
              <a:rPr lang="zh-TW" altLang="zh-TW" sz="2200" spc="15" dirty="0">
                <a:latin typeface="Times New Roman" panose="02020603050405020304" pitchFamily="18" charset="0"/>
                <a:ea typeface="標楷體" panose="03000509000000000000" pitchFamily="65" charset="-120"/>
                <a:cs typeface="Times New Roman" panose="02020603050405020304" pitchFamily="18" charset="0"/>
              </a:rPr>
              <a:t>的演算法進行建模及預測</a:t>
            </a:r>
            <a:endParaRPr lang="zh-TW" altLang="en-US" sz="22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590013043"/>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圖片 223">
            <a:extLst>
              <a:ext uri="{FF2B5EF4-FFF2-40B4-BE49-F238E27FC236}">
                <a16:creationId xmlns:a16="http://schemas.microsoft.com/office/drawing/2014/main" id="{0D857A10-70F8-8E4C-BF81-D9DAC6DA5C56}"/>
              </a:ext>
            </a:extLst>
          </p:cNvPr>
          <p:cNvPicPr>
            <a:picLocks noChangeAspect="1"/>
          </p:cNvPicPr>
          <p:nvPr/>
        </p:nvPicPr>
        <p:blipFill>
          <a:blip r:embed="rId2"/>
          <a:stretch>
            <a:fillRect/>
          </a:stretch>
        </p:blipFill>
        <p:spPr>
          <a:xfrm>
            <a:off x="0" y="0"/>
            <a:ext cx="12192000" cy="6858000"/>
          </a:xfrm>
          <a:prstGeom prst="rect">
            <a:avLst/>
          </a:prstGeom>
        </p:spPr>
      </p:pic>
      <p:sp>
        <p:nvSpPr>
          <p:cNvPr id="226" name="矩形 225">
            <a:extLst>
              <a:ext uri="{FF2B5EF4-FFF2-40B4-BE49-F238E27FC236}">
                <a16:creationId xmlns:a16="http://schemas.microsoft.com/office/drawing/2014/main" id="{E2C68147-A601-154E-A88B-D09F7C767FDE}"/>
              </a:ext>
            </a:extLst>
          </p:cNvPr>
          <p:cNvSpPr/>
          <p:nvPr/>
        </p:nvSpPr>
        <p:spPr>
          <a:xfrm>
            <a:off x="148469" y="181565"/>
            <a:ext cx="3910345" cy="707886"/>
          </a:xfrm>
          <a:prstGeom prst="rect">
            <a:avLst/>
          </a:prstGeom>
          <a:noFill/>
        </p:spPr>
        <p:txBody>
          <a:bodyPr wrap="square" lIns="91440" tIns="45720" rIns="91440" bIns="45720">
            <a:spAutoFit/>
          </a:bodyPr>
          <a:lstStyle/>
          <a:p>
            <a:pPr algn="ctr"/>
            <a:r>
              <a:rPr kumimoji="1" lang="en" altLang="zh-TW"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LSTM</a:t>
            </a:r>
            <a:r>
              <a:rPr kumimoji="1" lang="zh-TW"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預測方法</a:t>
            </a:r>
          </a:p>
        </p:txBody>
      </p:sp>
      <p:grpSp>
        <p:nvGrpSpPr>
          <p:cNvPr id="246" name="群組 245">
            <a:extLst>
              <a:ext uri="{FF2B5EF4-FFF2-40B4-BE49-F238E27FC236}">
                <a16:creationId xmlns:a16="http://schemas.microsoft.com/office/drawing/2014/main" id="{91DC8AA8-578C-4549-9D6D-645FA315AC59}"/>
              </a:ext>
            </a:extLst>
          </p:cNvPr>
          <p:cNvGrpSpPr/>
          <p:nvPr/>
        </p:nvGrpSpPr>
        <p:grpSpPr>
          <a:xfrm>
            <a:off x="7453498" y="26803"/>
            <a:ext cx="4738502" cy="872280"/>
            <a:chOff x="7453498" y="26803"/>
            <a:chExt cx="4738502" cy="872280"/>
          </a:xfrm>
        </p:grpSpPr>
        <p:grpSp>
          <p:nvGrpSpPr>
            <p:cNvPr id="247" name="群組 246">
              <a:extLst>
                <a:ext uri="{FF2B5EF4-FFF2-40B4-BE49-F238E27FC236}">
                  <a16:creationId xmlns:a16="http://schemas.microsoft.com/office/drawing/2014/main" id="{90F87DD8-60FE-744C-A6DA-8F8B85D08876}"/>
                </a:ext>
              </a:extLst>
            </p:cNvPr>
            <p:cNvGrpSpPr/>
            <p:nvPr/>
          </p:nvGrpSpPr>
          <p:grpSpPr>
            <a:xfrm>
              <a:off x="7453498" y="26803"/>
              <a:ext cx="4738502" cy="872280"/>
              <a:chOff x="7453498" y="26803"/>
              <a:chExt cx="4738502" cy="872280"/>
            </a:xfrm>
          </p:grpSpPr>
          <p:sp>
            <p:nvSpPr>
              <p:cNvPr id="254" name="圆角矩形 3">
                <a:extLst>
                  <a:ext uri="{FF2B5EF4-FFF2-40B4-BE49-F238E27FC236}">
                    <a16:creationId xmlns:a16="http://schemas.microsoft.com/office/drawing/2014/main" id="{957F9806-0806-E941-B7B3-B734DD5D6C8B}"/>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5" name="圆角矩形 6">
                <a:extLst>
                  <a:ext uri="{FF2B5EF4-FFF2-40B4-BE49-F238E27FC236}">
                    <a16:creationId xmlns:a16="http://schemas.microsoft.com/office/drawing/2014/main" id="{A4283400-66E5-6E45-A7BD-61742B403619}"/>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6" name="圆角矩形 8">
                <a:extLst>
                  <a:ext uri="{FF2B5EF4-FFF2-40B4-BE49-F238E27FC236}">
                    <a16:creationId xmlns:a16="http://schemas.microsoft.com/office/drawing/2014/main" id="{E90629A1-BFC7-F046-937D-FCBA350B0AC7}"/>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7" name="圆角矩形 10">
                <a:extLst>
                  <a:ext uri="{FF2B5EF4-FFF2-40B4-BE49-F238E27FC236}">
                    <a16:creationId xmlns:a16="http://schemas.microsoft.com/office/drawing/2014/main" id="{A34C652A-AE6F-194D-8975-779694079931}"/>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8" name="左箭头 4">
                <a:extLst>
                  <a:ext uri="{FF2B5EF4-FFF2-40B4-BE49-F238E27FC236}">
                    <a16:creationId xmlns:a16="http://schemas.microsoft.com/office/drawing/2014/main" id="{B4AA4BDB-11C9-344E-B8C0-76D634DCD442}"/>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9" name="圆角矩形 1">
                <a:extLst>
                  <a:ext uri="{FF2B5EF4-FFF2-40B4-BE49-F238E27FC236}">
                    <a16:creationId xmlns:a16="http://schemas.microsoft.com/office/drawing/2014/main" id="{ABFF5A3F-82B6-B34C-8A3D-4567A02FC1E3}"/>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0" name="圆角矩形 1">
                <a:extLst>
                  <a:ext uri="{FF2B5EF4-FFF2-40B4-BE49-F238E27FC236}">
                    <a16:creationId xmlns:a16="http://schemas.microsoft.com/office/drawing/2014/main" id="{6C446076-8B7D-7446-AED3-936134D9DC30}"/>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1" name="圆角矩形 1">
                <a:extLst>
                  <a:ext uri="{FF2B5EF4-FFF2-40B4-BE49-F238E27FC236}">
                    <a16:creationId xmlns:a16="http://schemas.microsoft.com/office/drawing/2014/main" id="{6C9612CB-A8AA-9A46-8A73-9AE46BFE45D7}"/>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2" name="圆角矩形 1">
                <a:extLst>
                  <a:ext uri="{FF2B5EF4-FFF2-40B4-BE49-F238E27FC236}">
                    <a16:creationId xmlns:a16="http://schemas.microsoft.com/office/drawing/2014/main" id="{A4B95EB4-C7A6-7045-B2DA-2AAE794498C3}"/>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3" name="圆角矩形 3">
                <a:extLst>
                  <a:ext uri="{FF2B5EF4-FFF2-40B4-BE49-F238E27FC236}">
                    <a16:creationId xmlns:a16="http://schemas.microsoft.com/office/drawing/2014/main" id="{16EBAB8C-4977-8E43-83BE-FDDC95F5CB4A}"/>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4" name="圆角矩形 1">
                <a:extLst>
                  <a:ext uri="{FF2B5EF4-FFF2-40B4-BE49-F238E27FC236}">
                    <a16:creationId xmlns:a16="http://schemas.microsoft.com/office/drawing/2014/main" id="{1C055F29-055E-A041-BBE8-22BCC28B6517}"/>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grpSp>
        <p:grpSp>
          <p:nvGrpSpPr>
            <p:cNvPr id="248" name="群組 247">
              <a:extLst>
                <a:ext uri="{FF2B5EF4-FFF2-40B4-BE49-F238E27FC236}">
                  <a16:creationId xmlns:a16="http://schemas.microsoft.com/office/drawing/2014/main" id="{B9CEC42E-9679-2A4E-BA77-EB93057A02B9}"/>
                </a:ext>
              </a:extLst>
            </p:cNvPr>
            <p:cNvGrpSpPr/>
            <p:nvPr/>
          </p:nvGrpSpPr>
          <p:grpSpPr>
            <a:xfrm>
              <a:off x="7756266" y="137835"/>
              <a:ext cx="4199935" cy="739537"/>
              <a:chOff x="7756266" y="-244943"/>
              <a:chExt cx="4199935" cy="739537"/>
            </a:xfrm>
          </p:grpSpPr>
          <p:sp>
            <p:nvSpPr>
              <p:cNvPr id="249" name="TextBox 24">
                <a:extLst>
                  <a:ext uri="{FF2B5EF4-FFF2-40B4-BE49-F238E27FC236}">
                    <a16:creationId xmlns:a16="http://schemas.microsoft.com/office/drawing/2014/main" id="{D48E4FDF-20B1-1747-8FD7-0B67F5DA4463}"/>
                  </a:ext>
                </a:extLst>
              </p:cNvPr>
              <p:cNvSpPr txBox="1"/>
              <p:nvPr/>
            </p:nvSpPr>
            <p:spPr bwMode="auto">
              <a:xfrm>
                <a:off x="7756266" y="-152791"/>
                <a:ext cx="826590" cy="492443"/>
              </a:xfrm>
              <a:prstGeom prst="rect">
                <a:avLst/>
              </a:prstGeom>
              <a:noFill/>
            </p:spPr>
            <p:txBody>
              <a:bodyPr wrap="square">
                <a:spAutoFit/>
              </a:bodyPr>
              <a:lstStyle/>
              <a:p>
                <a:pPr algn="just">
                  <a:lnSpc>
                    <a:spcPct val="130000"/>
                  </a:lnSpc>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緒論</a:t>
                </a:r>
              </a:p>
            </p:txBody>
          </p:sp>
          <p:sp>
            <p:nvSpPr>
              <p:cNvPr id="250" name="TextBox 24">
                <a:extLst>
                  <a:ext uri="{FF2B5EF4-FFF2-40B4-BE49-F238E27FC236}">
                    <a16:creationId xmlns:a16="http://schemas.microsoft.com/office/drawing/2014/main" id="{A50FE25F-4350-9A41-A3ED-34F91F8A4834}"/>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文獻</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探討</a:t>
                </a:r>
              </a:p>
            </p:txBody>
          </p:sp>
          <p:sp>
            <p:nvSpPr>
              <p:cNvPr id="251" name="TextBox 24">
                <a:extLst>
                  <a:ext uri="{FF2B5EF4-FFF2-40B4-BE49-F238E27FC236}">
                    <a16:creationId xmlns:a16="http://schemas.microsoft.com/office/drawing/2014/main" id="{46A1AC07-569D-9942-AD78-CE747495335E}"/>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2" name="TextBox 24">
                <a:extLst>
                  <a:ext uri="{FF2B5EF4-FFF2-40B4-BE49-F238E27FC236}">
                    <a16:creationId xmlns:a16="http://schemas.microsoft.com/office/drawing/2014/main" id="{00019B8A-B7D6-E944-84BE-4F7D1638CAA9}"/>
                  </a:ext>
                </a:extLst>
              </p:cNvPr>
              <p:cNvSpPr txBox="1"/>
              <p:nvPr/>
            </p:nvSpPr>
            <p:spPr bwMode="auto">
              <a:xfrm>
                <a:off x="10104638" y="-233390"/>
                <a:ext cx="936261" cy="707886"/>
              </a:xfrm>
              <a:prstGeom prst="rect">
                <a:avLst/>
              </a:prstGeom>
              <a:noFill/>
            </p:spPr>
            <p:txBody>
              <a:bodyPr wrap="square">
                <a:spAutoFit/>
              </a:bodyPr>
              <a:lstStyle/>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實證</a:t>
                </a:r>
              </a:p>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研究</a:t>
                </a:r>
              </a:p>
            </p:txBody>
          </p:sp>
          <p:sp>
            <p:nvSpPr>
              <p:cNvPr id="253" name="TextBox 24">
                <a:extLst>
                  <a:ext uri="{FF2B5EF4-FFF2-40B4-BE49-F238E27FC236}">
                    <a16:creationId xmlns:a16="http://schemas.microsoft.com/office/drawing/2014/main" id="{906A0E04-CB05-7F43-B076-0EF06DA66E83}"/>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結論與</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建議</a:t>
                </a:r>
                <a:endPar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grpSp>
      <p:sp>
        <p:nvSpPr>
          <p:cNvPr id="4" name="投影片編號版面配置區 3">
            <a:extLst>
              <a:ext uri="{FF2B5EF4-FFF2-40B4-BE49-F238E27FC236}">
                <a16:creationId xmlns:a16="http://schemas.microsoft.com/office/drawing/2014/main" id="{23753178-FDE9-1341-A0AF-BEA37A51F357}"/>
              </a:ext>
            </a:extLst>
          </p:cNvPr>
          <p:cNvSpPr>
            <a:spLocks noGrp="1"/>
          </p:cNvSpPr>
          <p:nvPr>
            <p:ph type="sldNum" sz="quarter" idx="12"/>
          </p:nvPr>
        </p:nvSpPr>
        <p:spPr/>
        <p:txBody>
          <a:bodyPr/>
          <a:lstStyle/>
          <a:p>
            <a:fld id="{1490CF33-D555-A345-BE28-C2DA5831FB31}" type="slidenum">
              <a:rPr kumimoji="1" lang="zh-TW" altLang="en-US" sz="1600" smtClean="0">
                <a:latin typeface="Times New Roman" panose="02020603050405020304" pitchFamily="18" charset="0"/>
                <a:ea typeface="標楷體" panose="03000509000000000000" pitchFamily="65" charset="-120"/>
                <a:cs typeface="Times New Roman" panose="02020603050405020304" pitchFamily="18" charset="0"/>
              </a:rPr>
              <a:t>29</a:t>
            </a:fld>
            <a:endParaRPr kumimoji="1"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81" name="组合 48">
            <a:extLst>
              <a:ext uri="{FF2B5EF4-FFF2-40B4-BE49-F238E27FC236}">
                <a16:creationId xmlns:a16="http://schemas.microsoft.com/office/drawing/2014/main" id="{FFEA8F38-28B4-A141-A5F1-0DA91EA5693F}"/>
              </a:ext>
            </a:extLst>
          </p:cNvPr>
          <p:cNvGrpSpPr/>
          <p:nvPr/>
        </p:nvGrpSpPr>
        <p:grpSpPr>
          <a:xfrm>
            <a:off x="695324" y="1664636"/>
            <a:ext cx="9582096" cy="1712913"/>
            <a:chOff x="695324" y="1564620"/>
            <a:chExt cx="9582096" cy="1712913"/>
          </a:xfrm>
          <a:solidFill>
            <a:srgbClr val="0070C0"/>
          </a:solidFill>
        </p:grpSpPr>
        <p:sp>
          <p:nvSpPr>
            <p:cNvPr id="82" name="任意多边形: 形状 45">
              <a:extLst>
                <a:ext uri="{FF2B5EF4-FFF2-40B4-BE49-F238E27FC236}">
                  <a16:creationId xmlns:a16="http://schemas.microsoft.com/office/drawing/2014/main" id="{BD18F7EB-AA90-1C4B-AAF8-7664B8416B62}"/>
                </a:ext>
              </a:extLst>
            </p:cNvPr>
            <p:cNvSpPr/>
            <p:nvPr/>
          </p:nvSpPr>
          <p:spPr bwMode="auto">
            <a:xfrm>
              <a:off x="695324" y="1801157"/>
              <a:ext cx="8276838" cy="1181100"/>
            </a:xfrm>
            <a:custGeom>
              <a:avLst/>
              <a:gdLst>
                <a:gd name="connsiteX0" fmla="*/ 0 w 8276838"/>
                <a:gd name="connsiteY0" fmla="*/ 0 h 1181100"/>
                <a:gd name="connsiteX1" fmla="*/ 2394337 w 8276838"/>
                <a:gd name="connsiteY1" fmla="*/ 0 h 1181100"/>
                <a:gd name="connsiteX2" fmla="*/ 4990475 w 8276838"/>
                <a:gd name="connsiteY2" fmla="*/ 0 h 1181100"/>
                <a:gd name="connsiteX3" fmla="*/ 7384812 w 8276838"/>
                <a:gd name="connsiteY3" fmla="*/ 0 h 1181100"/>
                <a:gd name="connsiteX4" fmla="*/ 7875801 w 8276838"/>
                <a:gd name="connsiteY4" fmla="*/ 584200 h 1181100"/>
                <a:gd name="connsiteX5" fmla="*/ 8269342 w 8276838"/>
                <a:gd name="connsiteY5" fmla="*/ 471488 h 1181100"/>
                <a:gd name="connsiteX6" fmla="*/ 8276838 w 8276838"/>
                <a:gd name="connsiteY6" fmla="*/ 477838 h 1181100"/>
                <a:gd name="connsiteX7" fmla="*/ 7883297 w 8276838"/>
                <a:gd name="connsiteY7" fmla="*/ 590550 h 1181100"/>
                <a:gd name="connsiteX8" fmla="*/ 8276838 w 8276838"/>
                <a:gd name="connsiteY8" fmla="*/ 703263 h 1181100"/>
                <a:gd name="connsiteX9" fmla="*/ 8269342 w 8276838"/>
                <a:gd name="connsiteY9" fmla="*/ 709613 h 1181100"/>
                <a:gd name="connsiteX10" fmla="*/ 7875801 w 8276838"/>
                <a:gd name="connsiteY10" fmla="*/ 596900 h 1181100"/>
                <a:gd name="connsiteX11" fmla="*/ 7384812 w 8276838"/>
                <a:gd name="connsiteY11" fmla="*/ 1181100 h 1181100"/>
                <a:gd name="connsiteX12" fmla="*/ 4990475 w 8276838"/>
                <a:gd name="connsiteY12" fmla="*/ 1181100 h 1181100"/>
                <a:gd name="connsiteX13" fmla="*/ 2394337 w 8276838"/>
                <a:gd name="connsiteY13" fmla="*/ 1181100 h 1181100"/>
                <a:gd name="connsiteX14" fmla="*/ 0 w 8276838"/>
                <a:gd name="connsiteY14" fmla="*/ 11811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6838" h="1181100">
                  <a:moveTo>
                    <a:pt x="0" y="0"/>
                  </a:moveTo>
                  <a:lnTo>
                    <a:pt x="2394337" y="0"/>
                  </a:lnTo>
                  <a:lnTo>
                    <a:pt x="4990475" y="0"/>
                  </a:lnTo>
                  <a:lnTo>
                    <a:pt x="7384812" y="0"/>
                  </a:lnTo>
                  <a:lnTo>
                    <a:pt x="7875801" y="584200"/>
                  </a:lnTo>
                  <a:lnTo>
                    <a:pt x="8269342" y="471488"/>
                  </a:lnTo>
                  <a:lnTo>
                    <a:pt x="8276838" y="477838"/>
                  </a:lnTo>
                  <a:lnTo>
                    <a:pt x="7883297" y="590550"/>
                  </a:lnTo>
                  <a:lnTo>
                    <a:pt x="8276838" y="703263"/>
                  </a:lnTo>
                  <a:lnTo>
                    <a:pt x="8269342" y="709613"/>
                  </a:lnTo>
                  <a:lnTo>
                    <a:pt x="7875801" y="596900"/>
                  </a:lnTo>
                  <a:lnTo>
                    <a:pt x="7384812" y="1181100"/>
                  </a:lnTo>
                  <a:lnTo>
                    <a:pt x="4990475" y="1181100"/>
                  </a:lnTo>
                  <a:lnTo>
                    <a:pt x="2394337" y="1181100"/>
                  </a:lnTo>
                  <a:lnTo>
                    <a:pt x="0" y="1181100"/>
                  </a:lnTo>
                  <a:close/>
                </a:path>
              </a:pathLst>
            </a:custGeom>
            <a:grpFill/>
            <a:ln>
              <a:noFill/>
            </a:ln>
          </p:spPr>
          <p:txBody>
            <a:bodyPr wrap="squar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83" name="Group 4">
              <a:extLst>
                <a:ext uri="{FF2B5EF4-FFF2-40B4-BE49-F238E27FC236}">
                  <a16:creationId xmlns:a16="http://schemas.microsoft.com/office/drawing/2014/main" id="{CAA97F7F-65C7-D148-90A4-20D2F442F7B4}"/>
                </a:ext>
              </a:extLst>
            </p:cNvPr>
            <p:cNvGrpSpPr/>
            <p:nvPr/>
          </p:nvGrpSpPr>
          <p:grpSpPr>
            <a:xfrm>
              <a:off x="8931220" y="1564620"/>
              <a:ext cx="1346200" cy="1712913"/>
              <a:chOff x="5494338" y="769938"/>
              <a:chExt cx="1346200" cy="1712913"/>
            </a:xfrm>
            <a:grpFill/>
          </p:grpSpPr>
          <p:sp>
            <p:nvSpPr>
              <p:cNvPr id="84" name="Freeform: Shape 6">
                <a:extLst>
                  <a:ext uri="{FF2B5EF4-FFF2-40B4-BE49-F238E27FC236}">
                    <a16:creationId xmlns:a16="http://schemas.microsoft.com/office/drawing/2014/main" id="{239EF3CB-9E40-F941-BFB6-E50E7EAD52CE}"/>
                  </a:ext>
                </a:extLst>
              </p:cNvPr>
              <p:cNvSpPr/>
              <p:nvPr/>
            </p:nvSpPr>
            <p:spPr bwMode="auto">
              <a:xfrm>
                <a:off x="5494338" y="769938"/>
                <a:ext cx="1346200" cy="1712913"/>
              </a:xfrm>
              <a:custGeom>
                <a:avLst/>
                <a:gdLst>
                  <a:gd name="T0" fmla="*/ 598 w 598"/>
                  <a:gd name="T1" fmla="*/ 377 h 760"/>
                  <a:gd name="T2" fmla="*/ 594 w 598"/>
                  <a:gd name="T3" fmla="*/ 374 h 760"/>
                  <a:gd name="T4" fmla="*/ 593 w 598"/>
                  <a:gd name="T5" fmla="*/ 374 h 760"/>
                  <a:gd name="T6" fmla="*/ 588 w 598"/>
                  <a:gd name="T7" fmla="*/ 371 h 760"/>
                  <a:gd name="T8" fmla="*/ 585 w 598"/>
                  <a:gd name="T9" fmla="*/ 372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2 h 760"/>
                  <a:gd name="T24" fmla="*/ 445 w 598"/>
                  <a:gd name="T25" fmla="*/ 325 h 760"/>
                  <a:gd name="T26" fmla="*/ 455 w 598"/>
                  <a:gd name="T27" fmla="*/ 316 h 760"/>
                  <a:gd name="T28" fmla="*/ 470 w 598"/>
                  <a:gd name="T29" fmla="*/ 316 h 760"/>
                  <a:gd name="T30" fmla="*/ 492 w 598"/>
                  <a:gd name="T31" fmla="*/ 304 h 760"/>
                  <a:gd name="T32" fmla="*/ 467 w 598"/>
                  <a:gd name="T33" fmla="*/ 296 h 760"/>
                  <a:gd name="T34" fmla="*/ 444 w 598"/>
                  <a:gd name="T35" fmla="*/ 298 h 760"/>
                  <a:gd name="T36" fmla="*/ 428 w 598"/>
                  <a:gd name="T37" fmla="*/ 8 h 760"/>
                  <a:gd name="T38" fmla="*/ 347 w 598"/>
                  <a:gd name="T39" fmla="*/ 4 h 760"/>
                  <a:gd name="T40" fmla="*/ 332 w 598"/>
                  <a:gd name="T41" fmla="*/ 47 h 760"/>
                  <a:gd name="T42" fmla="*/ 342 w 598"/>
                  <a:gd name="T43" fmla="*/ 47 h 760"/>
                  <a:gd name="T44" fmla="*/ 337 w 598"/>
                  <a:gd name="T45" fmla="*/ 96 h 760"/>
                  <a:gd name="T46" fmla="*/ 324 w 598"/>
                  <a:gd name="T47" fmla="*/ 105 h 760"/>
                  <a:gd name="T48" fmla="*/ 287 w 598"/>
                  <a:gd name="T49" fmla="*/ 341 h 760"/>
                  <a:gd name="T50" fmla="*/ 213 w 598"/>
                  <a:gd name="T51" fmla="*/ 351 h 760"/>
                  <a:gd name="T52" fmla="*/ 85 w 598"/>
                  <a:gd name="T53" fmla="*/ 368 h 760"/>
                  <a:gd name="T54" fmla="*/ 64 w 598"/>
                  <a:gd name="T55" fmla="*/ 241 h 760"/>
                  <a:gd name="T56" fmla="*/ 9 w 598"/>
                  <a:gd name="T57" fmla="*/ 241 h 760"/>
                  <a:gd name="T58" fmla="*/ 0 w 598"/>
                  <a:gd name="T59" fmla="*/ 376 h 760"/>
                  <a:gd name="T60" fmla="*/ 4 w 598"/>
                  <a:gd name="T61" fmla="*/ 377 h 760"/>
                  <a:gd name="T62" fmla="*/ 4 w 598"/>
                  <a:gd name="T63" fmla="*/ 382 h 760"/>
                  <a:gd name="T64" fmla="*/ 0 w 598"/>
                  <a:gd name="T65" fmla="*/ 384 h 760"/>
                  <a:gd name="T66" fmla="*/ 9 w 598"/>
                  <a:gd name="T67" fmla="*/ 518 h 760"/>
                  <a:gd name="T68" fmla="*/ 64 w 598"/>
                  <a:gd name="T69" fmla="*/ 518 h 760"/>
                  <a:gd name="T70" fmla="*/ 85 w 598"/>
                  <a:gd name="T71" fmla="*/ 391 h 760"/>
                  <a:gd name="T72" fmla="*/ 213 w 598"/>
                  <a:gd name="T73" fmla="*/ 408 h 760"/>
                  <a:gd name="T74" fmla="*/ 287 w 598"/>
                  <a:gd name="T75" fmla="*/ 418 h 760"/>
                  <a:gd name="T76" fmla="*/ 324 w 598"/>
                  <a:gd name="T77" fmla="*/ 654 h 760"/>
                  <a:gd name="T78" fmla="*/ 337 w 598"/>
                  <a:gd name="T79" fmla="*/ 663 h 760"/>
                  <a:gd name="T80" fmla="*/ 342 w 598"/>
                  <a:gd name="T81" fmla="*/ 712 h 760"/>
                  <a:gd name="T82" fmla="*/ 332 w 598"/>
                  <a:gd name="T83" fmla="*/ 712 h 760"/>
                  <a:gd name="T84" fmla="*/ 347 w 598"/>
                  <a:gd name="T85" fmla="*/ 755 h 760"/>
                  <a:gd name="T86" fmla="*/ 428 w 598"/>
                  <a:gd name="T87" fmla="*/ 752 h 760"/>
                  <a:gd name="T88" fmla="*/ 444 w 598"/>
                  <a:gd name="T89" fmla="*/ 461 h 760"/>
                  <a:gd name="T90" fmla="*/ 467 w 598"/>
                  <a:gd name="T91" fmla="*/ 463 h 760"/>
                  <a:gd name="T92" fmla="*/ 492 w 598"/>
                  <a:gd name="T93" fmla="*/ 455 h 760"/>
                  <a:gd name="T94" fmla="*/ 470 w 598"/>
                  <a:gd name="T95" fmla="*/ 443 h 760"/>
                  <a:gd name="T96" fmla="*/ 455 w 598"/>
                  <a:gd name="T97" fmla="*/ 443 h 760"/>
                  <a:gd name="T98" fmla="*/ 445 w 598"/>
                  <a:gd name="T99" fmla="*/ 434 h 760"/>
                  <a:gd name="T100" fmla="*/ 446 w 598"/>
                  <a:gd name="T101" fmla="*/ 427 h 760"/>
                  <a:gd name="T102" fmla="*/ 547 w 598"/>
                  <a:gd name="T103" fmla="*/ 429 h 760"/>
                  <a:gd name="T104" fmla="*/ 561 w 598"/>
                  <a:gd name="T105" fmla="*/ 398 h 760"/>
                  <a:gd name="T106" fmla="*/ 566 w 598"/>
                  <a:gd name="T107" fmla="*/ 400 h 760"/>
                  <a:gd name="T108" fmla="*/ 569 w 598"/>
                  <a:gd name="T109" fmla="*/ 452 h 760"/>
                  <a:gd name="T110" fmla="*/ 592 w 598"/>
                  <a:gd name="T111" fmla="*/ 439 h 760"/>
                  <a:gd name="T112" fmla="*/ 582 w 598"/>
                  <a:gd name="T113" fmla="*/ 390 h 760"/>
                  <a:gd name="T114" fmla="*/ 585 w 598"/>
                  <a:gd name="T115" fmla="*/ 387 h 760"/>
                  <a:gd name="T116" fmla="*/ 588 w 598"/>
                  <a:gd name="T117" fmla="*/ 388 h 760"/>
                  <a:gd name="T118" fmla="*/ 593 w 598"/>
                  <a:gd name="T119" fmla="*/ 385 h 760"/>
                  <a:gd name="T120" fmla="*/ 594 w 598"/>
                  <a:gd name="T121" fmla="*/ 385 h 760"/>
                  <a:gd name="T122" fmla="*/ 598 w 598"/>
                  <a:gd name="T123" fmla="*/ 382 h 760"/>
                  <a:gd name="T124" fmla="*/ 598 w 598"/>
                  <a:gd name="T125" fmla="*/ 377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7"/>
                    </a:moveTo>
                    <a:cubicBezTo>
                      <a:pt x="598" y="375"/>
                      <a:pt x="596" y="374"/>
                      <a:pt x="594" y="374"/>
                    </a:cubicBezTo>
                    <a:cubicBezTo>
                      <a:pt x="594" y="374"/>
                      <a:pt x="593" y="374"/>
                      <a:pt x="593" y="374"/>
                    </a:cubicBezTo>
                    <a:cubicBezTo>
                      <a:pt x="592" y="372"/>
                      <a:pt x="590" y="371"/>
                      <a:pt x="588" y="371"/>
                    </a:cubicBezTo>
                    <a:cubicBezTo>
                      <a:pt x="587" y="371"/>
                      <a:pt x="586" y="372"/>
                      <a:pt x="585" y="372"/>
                    </a:cubicBezTo>
                    <a:cubicBezTo>
                      <a:pt x="584" y="371"/>
                      <a:pt x="583" y="370"/>
                      <a:pt x="582" y="369"/>
                    </a:cubicBezTo>
                    <a:cubicBezTo>
                      <a:pt x="588" y="356"/>
                      <a:pt x="598" y="329"/>
                      <a:pt x="592" y="320"/>
                    </a:cubicBezTo>
                    <a:cubicBezTo>
                      <a:pt x="584" y="307"/>
                      <a:pt x="579" y="301"/>
                      <a:pt x="569" y="308"/>
                    </a:cubicBezTo>
                    <a:cubicBezTo>
                      <a:pt x="563" y="312"/>
                      <a:pt x="564" y="341"/>
                      <a:pt x="566" y="360"/>
                    </a:cubicBezTo>
                    <a:cubicBezTo>
                      <a:pt x="564" y="360"/>
                      <a:pt x="563" y="360"/>
                      <a:pt x="561" y="361"/>
                    </a:cubicBezTo>
                    <a:cubicBezTo>
                      <a:pt x="562" y="347"/>
                      <a:pt x="559" y="330"/>
                      <a:pt x="547" y="331"/>
                    </a:cubicBezTo>
                    <a:cubicBezTo>
                      <a:pt x="526" y="331"/>
                      <a:pt x="446" y="332"/>
                      <a:pt x="446" y="332"/>
                    </a:cubicBezTo>
                    <a:cubicBezTo>
                      <a:pt x="446" y="332"/>
                      <a:pt x="446" y="330"/>
                      <a:pt x="445" y="325"/>
                    </a:cubicBezTo>
                    <a:cubicBezTo>
                      <a:pt x="455" y="316"/>
                      <a:pt x="455" y="316"/>
                      <a:pt x="455" y="316"/>
                    </a:cubicBezTo>
                    <a:cubicBezTo>
                      <a:pt x="470" y="316"/>
                      <a:pt x="470" y="316"/>
                      <a:pt x="470" y="316"/>
                    </a:cubicBezTo>
                    <a:cubicBezTo>
                      <a:pt x="479" y="316"/>
                      <a:pt x="492" y="311"/>
                      <a:pt x="492" y="304"/>
                    </a:cubicBezTo>
                    <a:cubicBezTo>
                      <a:pt x="492" y="297"/>
                      <a:pt x="481" y="296"/>
                      <a:pt x="467" y="296"/>
                    </a:cubicBezTo>
                    <a:cubicBezTo>
                      <a:pt x="460" y="296"/>
                      <a:pt x="451" y="297"/>
                      <a:pt x="444" y="298"/>
                    </a:cubicBezTo>
                    <a:cubicBezTo>
                      <a:pt x="441" y="216"/>
                      <a:pt x="431" y="13"/>
                      <a:pt x="428" y="8"/>
                    </a:cubicBezTo>
                    <a:cubicBezTo>
                      <a:pt x="423" y="0"/>
                      <a:pt x="355" y="0"/>
                      <a:pt x="347" y="4"/>
                    </a:cubicBezTo>
                    <a:cubicBezTo>
                      <a:pt x="339" y="8"/>
                      <a:pt x="332" y="47"/>
                      <a:pt x="332" y="47"/>
                    </a:cubicBezTo>
                    <a:cubicBezTo>
                      <a:pt x="342" y="47"/>
                      <a:pt x="342" y="47"/>
                      <a:pt x="342" y="47"/>
                    </a:cubicBezTo>
                    <a:cubicBezTo>
                      <a:pt x="337" y="96"/>
                      <a:pt x="337" y="96"/>
                      <a:pt x="337" y="96"/>
                    </a:cubicBezTo>
                    <a:cubicBezTo>
                      <a:pt x="324" y="105"/>
                      <a:pt x="324" y="105"/>
                      <a:pt x="324" y="105"/>
                    </a:cubicBezTo>
                    <a:cubicBezTo>
                      <a:pt x="287" y="341"/>
                      <a:pt x="287" y="341"/>
                      <a:pt x="287" y="341"/>
                    </a:cubicBezTo>
                    <a:cubicBezTo>
                      <a:pt x="287" y="341"/>
                      <a:pt x="258" y="344"/>
                      <a:pt x="213" y="351"/>
                    </a:cubicBezTo>
                    <a:cubicBezTo>
                      <a:pt x="191" y="355"/>
                      <a:pt x="136" y="362"/>
                      <a:pt x="85" y="368"/>
                    </a:cubicBezTo>
                    <a:cubicBezTo>
                      <a:pt x="64" y="241"/>
                      <a:pt x="64" y="241"/>
                      <a:pt x="64" y="241"/>
                    </a:cubicBezTo>
                    <a:cubicBezTo>
                      <a:pt x="9" y="241"/>
                      <a:pt x="9" y="241"/>
                      <a:pt x="9" y="241"/>
                    </a:cubicBezTo>
                    <a:cubicBezTo>
                      <a:pt x="0" y="376"/>
                      <a:pt x="0" y="376"/>
                      <a:pt x="0" y="376"/>
                    </a:cubicBezTo>
                    <a:cubicBezTo>
                      <a:pt x="4" y="377"/>
                      <a:pt x="4" y="377"/>
                      <a:pt x="4" y="377"/>
                    </a:cubicBezTo>
                    <a:cubicBezTo>
                      <a:pt x="4" y="382"/>
                      <a:pt x="4" y="382"/>
                      <a:pt x="4" y="382"/>
                    </a:cubicBezTo>
                    <a:cubicBezTo>
                      <a:pt x="0" y="384"/>
                      <a:pt x="0" y="384"/>
                      <a:pt x="0" y="384"/>
                    </a:cubicBezTo>
                    <a:cubicBezTo>
                      <a:pt x="9" y="518"/>
                      <a:pt x="9" y="518"/>
                      <a:pt x="9" y="518"/>
                    </a:cubicBezTo>
                    <a:cubicBezTo>
                      <a:pt x="64" y="518"/>
                      <a:pt x="64" y="518"/>
                      <a:pt x="64" y="518"/>
                    </a:cubicBezTo>
                    <a:cubicBezTo>
                      <a:pt x="85" y="391"/>
                      <a:pt x="85" y="391"/>
                      <a:pt x="85" y="391"/>
                    </a:cubicBezTo>
                    <a:cubicBezTo>
                      <a:pt x="136" y="397"/>
                      <a:pt x="191" y="404"/>
                      <a:pt x="213" y="408"/>
                    </a:cubicBezTo>
                    <a:cubicBezTo>
                      <a:pt x="258" y="416"/>
                      <a:pt x="287" y="418"/>
                      <a:pt x="287" y="418"/>
                    </a:cubicBezTo>
                    <a:cubicBezTo>
                      <a:pt x="324" y="654"/>
                      <a:pt x="324" y="654"/>
                      <a:pt x="324" y="654"/>
                    </a:cubicBezTo>
                    <a:cubicBezTo>
                      <a:pt x="337" y="663"/>
                      <a:pt x="337" y="663"/>
                      <a:pt x="337" y="663"/>
                    </a:cubicBezTo>
                    <a:cubicBezTo>
                      <a:pt x="342" y="712"/>
                      <a:pt x="342" y="712"/>
                      <a:pt x="342" y="712"/>
                    </a:cubicBezTo>
                    <a:cubicBezTo>
                      <a:pt x="332" y="712"/>
                      <a:pt x="332" y="712"/>
                      <a:pt x="332" y="712"/>
                    </a:cubicBezTo>
                    <a:cubicBezTo>
                      <a:pt x="332" y="712"/>
                      <a:pt x="339" y="751"/>
                      <a:pt x="347" y="755"/>
                    </a:cubicBezTo>
                    <a:cubicBezTo>
                      <a:pt x="355" y="760"/>
                      <a:pt x="423" y="759"/>
                      <a:pt x="428" y="752"/>
                    </a:cubicBezTo>
                    <a:cubicBezTo>
                      <a:pt x="431" y="746"/>
                      <a:pt x="441" y="543"/>
                      <a:pt x="444" y="461"/>
                    </a:cubicBezTo>
                    <a:cubicBezTo>
                      <a:pt x="451" y="462"/>
                      <a:pt x="460" y="463"/>
                      <a:pt x="467" y="463"/>
                    </a:cubicBezTo>
                    <a:cubicBezTo>
                      <a:pt x="481" y="463"/>
                      <a:pt x="492" y="463"/>
                      <a:pt x="492" y="455"/>
                    </a:cubicBezTo>
                    <a:cubicBezTo>
                      <a:pt x="492" y="448"/>
                      <a:pt x="479" y="443"/>
                      <a:pt x="470" y="443"/>
                    </a:cubicBezTo>
                    <a:cubicBezTo>
                      <a:pt x="462" y="443"/>
                      <a:pt x="455" y="443"/>
                      <a:pt x="455" y="443"/>
                    </a:cubicBezTo>
                    <a:cubicBezTo>
                      <a:pt x="445" y="434"/>
                      <a:pt x="445" y="434"/>
                      <a:pt x="445" y="434"/>
                    </a:cubicBezTo>
                    <a:cubicBezTo>
                      <a:pt x="446" y="430"/>
                      <a:pt x="446" y="427"/>
                      <a:pt x="446" y="427"/>
                    </a:cubicBezTo>
                    <a:cubicBezTo>
                      <a:pt x="446" y="427"/>
                      <a:pt x="526" y="428"/>
                      <a:pt x="547" y="429"/>
                    </a:cubicBezTo>
                    <a:cubicBezTo>
                      <a:pt x="559" y="429"/>
                      <a:pt x="562" y="412"/>
                      <a:pt x="561" y="398"/>
                    </a:cubicBezTo>
                    <a:cubicBezTo>
                      <a:pt x="563" y="399"/>
                      <a:pt x="564" y="399"/>
                      <a:pt x="566" y="400"/>
                    </a:cubicBezTo>
                    <a:cubicBezTo>
                      <a:pt x="564" y="418"/>
                      <a:pt x="563" y="447"/>
                      <a:pt x="569" y="452"/>
                    </a:cubicBezTo>
                    <a:cubicBezTo>
                      <a:pt x="579" y="458"/>
                      <a:pt x="584" y="452"/>
                      <a:pt x="592" y="439"/>
                    </a:cubicBezTo>
                    <a:cubicBezTo>
                      <a:pt x="598" y="430"/>
                      <a:pt x="588" y="404"/>
                      <a:pt x="582" y="390"/>
                    </a:cubicBezTo>
                    <a:cubicBezTo>
                      <a:pt x="583" y="390"/>
                      <a:pt x="584" y="388"/>
                      <a:pt x="585" y="387"/>
                    </a:cubicBezTo>
                    <a:cubicBezTo>
                      <a:pt x="586" y="388"/>
                      <a:pt x="587" y="388"/>
                      <a:pt x="588" y="388"/>
                    </a:cubicBezTo>
                    <a:cubicBezTo>
                      <a:pt x="590" y="388"/>
                      <a:pt x="592" y="387"/>
                      <a:pt x="593" y="385"/>
                    </a:cubicBezTo>
                    <a:cubicBezTo>
                      <a:pt x="593" y="385"/>
                      <a:pt x="594" y="385"/>
                      <a:pt x="594" y="385"/>
                    </a:cubicBezTo>
                    <a:cubicBezTo>
                      <a:pt x="596" y="385"/>
                      <a:pt x="598" y="384"/>
                      <a:pt x="598" y="382"/>
                    </a:cubicBezTo>
                    <a:lnTo>
                      <a:pt x="598" y="3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5" name="Oval 7">
                <a:extLst>
                  <a:ext uri="{FF2B5EF4-FFF2-40B4-BE49-F238E27FC236}">
                    <a16:creationId xmlns:a16="http://schemas.microsoft.com/office/drawing/2014/main" id="{1588F867-9CE1-B14A-BED3-74BB9BFFD8D7}"/>
                  </a:ext>
                </a:extLst>
              </p:cNvPr>
              <p:cNvSpPr/>
              <p:nvPr/>
            </p:nvSpPr>
            <p:spPr bwMode="auto">
              <a:xfrm>
                <a:off x="6167438" y="1479551"/>
                <a:ext cx="290512" cy="290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grpSp>
      </p:grpSp>
      <p:grpSp>
        <p:nvGrpSpPr>
          <p:cNvPr id="86" name="组合 49">
            <a:extLst>
              <a:ext uri="{FF2B5EF4-FFF2-40B4-BE49-F238E27FC236}">
                <a16:creationId xmlns:a16="http://schemas.microsoft.com/office/drawing/2014/main" id="{5D6CC7DB-D416-5240-8099-12A9537A9911}"/>
              </a:ext>
            </a:extLst>
          </p:cNvPr>
          <p:cNvGrpSpPr/>
          <p:nvPr/>
        </p:nvGrpSpPr>
        <p:grpSpPr>
          <a:xfrm>
            <a:off x="695325" y="3846981"/>
            <a:ext cx="8826705" cy="1712913"/>
            <a:chOff x="695325" y="3004008"/>
            <a:chExt cx="8826705" cy="1712913"/>
          </a:xfrm>
          <a:solidFill>
            <a:schemeClr val="accent1">
              <a:lumMod val="75000"/>
            </a:schemeClr>
          </a:solidFill>
        </p:grpSpPr>
        <p:sp>
          <p:nvSpPr>
            <p:cNvPr id="87" name="任意多边形: 形状 46">
              <a:extLst>
                <a:ext uri="{FF2B5EF4-FFF2-40B4-BE49-F238E27FC236}">
                  <a16:creationId xmlns:a16="http://schemas.microsoft.com/office/drawing/2014/main" id="{B6F3EB16-2566-8640-A67C-2B00AE76F371}"/>
                </a:ext>
              </a:extLst>
            </p:cNvPr>
            <p:cNvSpPr/>
            <p:nvPr/>
          </p:nvSpPr>
          <p:spPr bwMode="auto">
            <a:xfrm>
              <a:off x="695325" y="3266583"/>
              <a:ext cx="7495582" cy="1179513"/>
            </a:xfrm>
            <a:custGeom>
              <a:avLst/>
              <a:gdLst>
                <a:gd name="connsiteX0" fmla="*/ 0 w 7495582"/>
                <a:gd name="connsiteY0" fmla="*/ 0 h 1179513"/>
                <a:gd name="connsiteX1" fmla="*/ 2394338 w 7495582"/>
                <a:gd name="connsiteY1" fmla="*/ 0 h 1179513"/>
                <a:gd name="connsiteX2" fmla="*/ 4152732 w 7495582"/>
                <a:gd name="connsiteY2" fmla="*/ 0 h 1179513"/>
                <a:gd name="connsiteX3" fmla="*/ 6547070 w 7495582"/>
                <a:gd name="connsiteY3" fmla="*/ 0 h 1179513"/>
                <a:gd name="connsiteX4" fmla="*/ 7069150 w 7495582"/>
                <a:gd name="connsiteY4" fmla="*/ 582613 h 1179513"/>
                <a:gd name="connsiteX5" fmla="*/ 7487612 w 7495582"/>
                <a:gd name="connsiteY5" fmla="*/ 469900 h 1179513"/>
                <a:gd name="connsiteX6" fmla="*/ 7495582 w 7495582"/>
                <a:gd name="connsiteY6" fmla="*/ 477838 h 1179513"/>
                <a:gd name="connsiteX7" fmla="*/ 7079114 w 7495582"/>
                <a:gd name="connsiteY7" fmla="*/ 590550 h 1179513"/>
                <a:gd name="connsiteX8" fmla="*/ 7495582 w 7495582"/>
                <a:gd name="connsiteY8" fmla="*/ 703263 h 1179513"/>
                <a:gd name="connsiteX9" fmla="*/ 7487612 w 7495582"/>
                <a:gd name="connsiteY9" fmla="*/ 709613 h 1179513"/>
                <a:gd name="connsiteX10" fmla="*/ 7069150 w 7495582"/>
                <a:gd name="connsiteY10" fmla="*/ 596900 h 1179513"/>
                <a:gd name="connsiteX11" fmla="*/ 6547070 w 7495582"/>
                <a:gd name="connsiteY11" fmla="*/ 1179513 h 1179513"/>
                <a:gd name="connsiteX12" fmla="*/ 4152732 w 7495582"/>
                <a:gd name="connsiteY12" fmla="*/ 1179513 h 1179513"/>
                <a:gd name="connsiteX13" fmla="*/ 2394338 w 7495582"/>
                <a:gd name="connsiteY13" fmla="*/ 1179513 h 1179513"/>
                <a:gd name="connsiteX14" fmla="*/ 0 w 7495582"/>
                <a:gd name="connsiteY14" fmla="*/ 1179513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95582" h="1179513">
                  <a:moveTo>
                    <a:pt x="0" y="0"/>
                  </a:moveTo>
                  <a:lnTo>
                    <a:pt x="2394338" y="0"/>
                  </a:lnTo>
                  <a:lnTo>
                    <a:pt x="4152732" y="0"/>
                  </a:lnTo>
                  <a:lnTo>
                    <a:pt x="6547070" y="0"/>
                  </a:lnTo>
                  <a:lnTo>
                    <a:pt x="7069150" y="582613"/>
                  </a:lnTo>
                  <a:lnTo>
                    <a:pt x="7487612" y="469900"/>
                  </a:lnTo>
                  <a:lnTo>
                    <a:pt x="7495582" y="477838"/>
                  </a:lnTo>
                  <a:lnTo>
                    <a:pt x="7079114" y="590550"/>
                  </a:lnTo>
                  <a:lnTo>
                    <a:pt x="7495582" y="703263"/>
                  </a:lnTo>
                  <a:lnTo>
                    <a:pt x="7487612" y="709613"/>
                  </a:lnTo>
                  <a:lnTo>
                    <a:pt x="7069150" y="596900"/>
                  </a:lnTo>
                  <a:lnTo>
                    <a:pt x="6547070" y="1179513"/>
                  </a:lnTo>
                  <a:lnTo>
                    <a:pt x="4152732" y="1179513"/>
                  </a:lnTo>
                  <a:lnTo>
                    <a:pt x="2394338" y="1179513"/>
                  </a:lnTo>
                  <a:lnTo>
                    <a:pt x="0" y="1179513"/>
                  </a:lnTo>
                  <a:close/>
                </a:path>
              </a:pathLst>
            </a:custGeom>
            <a:grpFill/>
            <a:ln>
              <a:noFill/>
            </a:ln>
          </p:spPr>
          <p:txBody>
            <a:bodyPr wrap="square"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88" name="Group 9">
              <a:extLst>
                <a:ext uri="{FF2B5EF4-FFF2-40B4-BE49-F238E27FC236}">
                  <a16:creationId xmlns:a16="http://schemas.microsoft.com/office/drawing/2014/main" id="{629058E9-DA92-3A4E-BF7E-8B66FAA9C27C}"/>
                </a:ext>
              </a:extLst>
            </p:cNvPr>
            <p:cNvGrpSpPr/>
            <p:nvPr/>
          </p:nvGrpSpPr>
          <p:grpSpPr>
            <a:xfrm>
              <a:off x="8175830" y="3004008"/>
              <a:ext cx="1346200" cy="1712913"/>
              <a:chOff x="4575175" y="2673351"/>
              <a:chExt cx="1346200" cy="1712913"/>
            </a:xfrm>
            <a:grpFill/>
          </p:grpSpPr>
          <p:sp>
            <p:nvSpPr>
              <p:cNvPr id="89" name="Freeform: Shape 11">
                <a:extLst>
                  <a:ext uri="{FF2B5EF4-FFF2-40B4-BE49-F238E27FC236}">
                    <a16:creationId xmlns:a16="http://schemas.microsoft.com/office/drawing/2014/main" id="{6EC7D10B-04F2-B049-83A4-FE14C94980EF}"/>
                  </a:ext>
                </a:extLst>
              </p:cNvPr>
              <p:cNvSpPr/>
              <p:nvPr/>
            </p:nvSpPr>
            <p:spPr bwMode="auto">
              <a:xfrm>
                <a:off x="4575175" y="2673351"/>
                <a:ext cx="1346200" cy="1712913"/>
              </a:xfrm>
              <a:custGeom>
                <a:avLst/>
                <a:gdLst>
                  <a:gd name="T0" fmla="*/ 598 w 598"/>
                  <a:gd name="T1" fmla="*/ 378 h 760"/>
                  <a:gd name="T2" fmla="*/ 594 w 598"/>
                  <a:gd name="T3" fmla="*/ 374 h 760"/>
                  <a:gd name="T4" fmla="*/ 593 w 598"/>
                  <a:gd name="T5" fmla="*/ 375 h 760"/>
                  <a:gd name="T6" fmla="*/ 588 w 598"/>
                  <a:gd name="T7" fmla="*/ 371 h 760"/>
                  <a:gd name="T8" fmla="*/ 585 w 598"/>
                  <a:gd name="T9" fmla="*/ 373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3 h 760"/>
                  <a:gd name="T24" fmla="*/ 445 w 598"/>
                  <a:gd name="T25" fmla="*/ 325 h 760"/>
                  <a:gd name="T26" fmla="*/ 455 w 598"/>
                  <a:gd name="T27" fmla="*/ 316 h 760"/>
                  <a:gd name="T28" fmla="*/ 470 w 598"/>
                  <a:gd name="T29" fmla="*/ 316 h 760"/>
                  <a:gd name="T30" fmla="*/ 492 w 598"/>
                  <a:gd name="T31" fmla="*/ 304 h 760"/>
                  <a:gd name="T32" fmla="*/ 467 w 598"/>
                  <a:gd name="T33" fmla="*/ 297 h 760"/>
                  <a:gd name="T34" fmla="*/ 444 w 598"/>
                  <a:gd name="T35" fmla="*/ 299 h 760"/>
                  <a:gd name="T36" fmla="*/ 428 w 598"/>
                  <a:gd name="T37" fmla="*/ 8 h 760"/>
                  <a:gd name="T38" fmla="*/ 347 w 598"/>
                  <a:gd name="T39" fmla="*/ 4 h 760"/>
                  <a:gd name="T40" fmla="*/ 332 w 598"/>
                  <a:gd name="T41" fmla="*/ 47 h 760"/>
                  <a:gd name="T42" fmla="*/ 342 w 598"/>
                  <a:gd name="T43" fmla="*/ 47 h 760"/>
                  <a:gd name="T44" fmla="*/ 337 w 598"/>
                  <a:gd name="T45" fmla="*/ 97 h 760"/>
                  <a:gd name="T46" fmla="*/ 324 w 598"/>
                  <a:gd name="T47" fmla="*/ 105 h 760"/>
                  <a:gd name="T48" fmla="*/ 287 w 598"/>
                  <a:gd name="T49" fmla="*/ 341 h 760"/>
                  <a:gd name="T50" fmla="*/ 213 w 598"/>
                  <a:gd name="T51" fmla="*/ 352 h 760"/>
                  <a:gd name="T52" fmla="*/ 85 w 598"/>
                  <a:gd name="T53" fmla="*/ 368 h 760"/>
                  <a:gd name="T54" fmla="*/ 64 w 598"/>
                  <a:gd name="T55" fmla="*/ 242 h 760"/>
                  <a:gd name="T56" fmla="*/ 9 w 598"/>
                  <a:gd name="T57" fmla="*/ 242 h 760"/>
                  <a:gd name="T58" fmla="*/ 0 w 598"/>
                  <a:gd name="T59" fmla="*/ 376 h 760"/>
                  <a:gd name="T60" fmla="*/ 4 w 598"/>
                  <a:gd name="T61" fmla="*/ 378 h 760"/>
                  <a:gd name="T62" fmla="*/ 4 w 598"/>
                  <a:gd name="T63" fmla="*/ 382 h 760"/>
                  <a:gd name="T64" fmla="*/ 0 w 598"/>
                  <a:gd name="T65" fmla="*/ 384 h 760"/>
                  <a:gd name="T66" fmla="*/ 9 w 598"/>
                  <a:gd name="T67" fmla="*/ 518 h 760"/>
                  <a:gd name="T68" fmla="*/ 64 w 598"/>
                  <a:gd name="T69" fmla="*/ 518 h 760"/>
                  <a:gd name="T70" fmla="*/ 85 w 598"/>
                  <a:gd name="T71" fmla="*/ 392 h 760"/>
                  <a:gd name="T72" fmla="*/ 213 w 598"/>
                  <a:gd name="T73" fmla="*/ 408 h 760"/>
                  <a:gd name="T74" fmla="*/ 287 w 598"/>
                  <a:gd name="T75" fmla="*/ 419 h 760"/>
                  <a:gd name="T76" fmla="*/ 324 w 598"/>
                  <a:gd name="T77" fmla="*/ 655 h 760"/>
                  <a:gd name="T78" fmla="*/ 337 w 598"/>
                  <a:gd name="T79" fmla="*/ 663 h 760"/>
                  <a:gd name="T80" fmla="*/ 342 w 598"/>
                  <a:gd name="T81" fmla="*/ 713 h 760"/>
                  <a:gd name="T82" fmla="*/ 332 w 598"/>
                  <a:gd name="T83" fmla="*/ 713 h 760"/>
                  <a:gd name="T84" fmla="*/ 347 w 598"/>
                  <a:gd name="T85" fmla="*/ 756 h 760"/>
                  <a:gd name="T86" fmla="*/ 428 w 598"/>
                  <a:gd name="T87" fmla="*/ 752 h 760"/>
                  <a:gd name="T88" fmla="*/ 444 w 598"/>
                  <a:gd name="T89" fmla="*/ 461 h 760"/>
                  <a:gd name="T90" fmla="*/ 467 w 598"/>
                  <a:gd name="T91" fmla="*/ 463 h 760"/>
                  <a:gd name="T92" fmla="*/ 492 w 598"/>
                  <a:gd name="T93" fmla="*/ 456 h 760"/>
                  <a:gd name="T94" fmla="*/ 470 w 598"/>
                  <a:gd name="T95" fmla="*/ 444 h 760"/>
                  <a:gd name="T96" fmla="*/ 455 w 598"/>
                  <a:gd name="T97" fmla="*/ 444 h 760"/>
                  <a:gd name="T98" fmla="*/ 445 w 598"/>
                  <a:gd name="T99" fmla="*/ 435 h 760"/>
                  <a:gd name="T100" fmla="*/ 446 w 598"/>
                  <a:gd name="T101" fmla="*/ 427 h 760"/>
                  <a:gd name="T102" fmla="*/ 547 w 598"/>
                  <a:gd name="T103" fmla="*/ 429 h 760"/>
                  <a:gd name="T104" fmla="*/ 561 w 598"/>
                  <a:gd name="T105" fmla="*/ 399 h 760"/>
                  <a:gd name="T106" fmla="*/ 566 w 598"/>
                  <a:gd name="T107" fmla="*/ 400 h 760"/>
                  <a:gd name="T108" fmla="*/ 569 w 598"/>
                  <a:gd name="T109" fmla="*/ 452 h 760"/>
                  <a:gd name="T110" fmla="*/ 592 w 598"/>
                  <a:gd name="T111" fmla="*/ 440 h 760"/>
                  <a:gd name="T112" fmla="*/ 582 w 598"/>
                  <a:gd name="T113" fmla="*/ 391 h 760"/>
                  <a:gd name="T114" fmla="*/ 585 w 598"/>
                  <a:gd name="T115" fmla="*/ 387 h 760"/>
                  <a:gd name="T116" fmla="*/ 588 w 598"/>
                  <a:gd name="T117" fmla="*/ 389 h 760"/>
                  <a:gd name="T118" fmla="*/ 593 w 598"/>
                  <a:gd name="T119" fmla="*/ 385 h 760"/>
                  <a:gd name="T120" fmla="*/ 594 w 598"/>
                  <a:gd name="T121" fmla="*/ 386 h 760"/>
                  <a:gd name="T122" fmla="*/ 598 w 598"/>
                  <a:gd name="T123" fmla="*/ 382 h 760"/>
                  <a:gd name="T124" fmla="*/ 598 w 598"/>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8"/>
                    </a:moveTo>
                    <a:cubicBezTo>
                      <a:pt x="598" y="376"/>
                      <a:pt x="596" y="374"/>
                      <a:pt x="594" y="374"/>
                    </a:cubicBezTo>
                    <a:cubicBezTo>
                      <a:pt x="594" y="374"/>
                      <a:pt x="593" y="374"/>
                      <a:pt x="593" y="375"/>
                    </a:cubicBezTo>
                    <a:cubicBezTo>
                      <a:pt x="592" y="373"/>
                      <a:pt x="590" y="371"/>
                      <a:pt x="588" y="371"/>
                    </a:cubicBezTo>
                    <a:cubicBezTo>
                      <a:pt x="587" y="371"/>
                      <a:pt x="586" y="372"/>
                      <a:pt x="585" y="373"/>
                    </a:cubicBezTo>
                    <a:cubicBezTo>
                      <a:pt x="584" y="371"/>
                      <a:pt x="583" y="370"/>
                      <a:pt x="582" y="369"/>
                    </a:cubicBezTo>
                    <a:cubicBezTo>
                      <a:pt x="588" y="356"/>
                      <a:pt x="598" y="330"/>
                      <a:pt x="592" y="320"/>
                    </a:cubicBezTo>
                    <a:cubicBezTo>
                      <a:pt x="584" y="307"/>
                      <a:pt x="579" y="301"/>
                      <a:pt x="569" y="308"/>
                    </a:cubicBezTo>
                    <a:cubicBezTo>
                      <a:pt x="563" y="312"/>
                      <a:pt x="564" y="341"/>
                      <a:pt x="566" y="360"/>
                    </a:cubicBezTo>
                    <a:cubicBezTo>
                      <a:pt x="564" y="360"/>
                      <a:pt x="563" y="361"/>
                      <a:pt x="561" y="361"/>
                    </a:cubicBezTo>
                    <a:cubicBezTo>
                      <a:pt x="562" y="347"/>
                      <a:pt x="559" y="331"/>
                      <a:pt x="547" y="331"/>
                    </a:cubicBezTo>
                    <a:cubicBezTo>
                      <a:pt x="526" y="332"/>
                      <a:pt x="446" y="333"/>
                      <a:pt x="446" y="333"/>
                    </a:cubicBezTo>
                    <a:cubicBezTo>
                      <a:pt x="446" y="333"/>
                      <a:pt x="446" y="330"/>
                      <a:pt x="445" y="325"/>
                    </a:cubicBezTo>
                    <a:cubicBezTo>
                      <a:pt x="455" y="316"/>
                      <a:pt x="455" y="316"/>
                      <a:pt x="455" y="316"/>
                    </a:cubicBezTo>
                    <a:cubicBezTo>
                      <a:pt x="470" y="316"/>
                      <a:pt x="470" y="316"/>
                      <a:pt x="470" y="316"/>
                    </a:cubicBezTo>
                    <a:cubicBezTo>
                      <a:pt x="479" y="316"/>
                      <a:pt x="492" y="311"/>
                      <a:pt x="492" y="304"/>
                    </a:cubicBezTo>
                    <a:cubicBezTo>
                      <a:pt x="492" y="297"/>
                      <a:pt x="481" y="297"/>
                      <a:pt x="467" y="297"/>
                    </a:cubicBezTo>
                    <a:cubicBezTo>
                      <a:pt x="460" y="297"/>
                      <a:pt x="451" y="298"/>
                      <a:pt x="444" y="299"/>
                    </a:cubicBezTo>
                    <a:cubicBezTo>
                      <a:pt x="441" y="217"/>
                      <a:pt x="431" y="14"/>
                      <a:pt x="428" y="8"/>
                    </a:cubicBezTo>
                    <a:cubicBezTo>
                      <a:pt x="423" y="1"/>
                      <a:pt x="355" y="0"/>
                      <a:pt x="347" y="4"/>
                    </a:cubicBezTo>
                    <a:cubicBezTo>
                      <a:pt x="339" y="9"/>
                      <a:pt x="332" y="47"/>
                      <a:pt x="332" y="47"/>
                    </a:cubicBezTo>
                    <a:cubicBezTo>
                      <a:pt x="342" y="47"/>
                      <a:pt x="342" y="47"/>
                      <a:pt x="342" y="47"/>
                    </a:cubicBezTo>
                    <a:cubicBezTo>
                      <a:pt x="337" y="97"/>
                      <a:pt x="337" y="97"/>
                      <a:pt x="337" y="97"/>
                    </a:cubicBezTo>
                    <a:cubicBezTo>
                      <a:pt x="324" y="105"/>
                      <a:pt x="324" y="105"/>
                      <a:pt x="324" y="105"/>
                    </a:cubicBezTo>
                    <a:cubicBezTo>
                      <a:pt x="287" y="341"/>
                      <a:pt x="287" y="341"/>
                      <a:pt x="287" y="341"/>
                    </a:cubicBezTo>
                    <a:cubicBezTo>
                      <a:pt x="287" y="341"/>
                      <a:pt x="258" y="344"/>
                      <a:pt x="213" y="352"/>
                    </a:cubicBezTo>
                    <a:cubicBezTo>
                      <a:pt x="191" y="355"/>
                      <a:pt x="136" y="362"/>
                      <a:pt x="85" y="368"/>
                    </a:cubicBezTo>
                    <a:cubicBezTo>
                      <a:pt x="64" y="242"/>
                      <a:pt x="64" y="242"/>
                      <a:pt x="64" y="242"/>
                    </a:cubicBezTo>
                    <a:cubicBezTo>
                      <a:pt x="9" y="242"/>
                      <a:pt x="9" y="242"/>
                      <a:pt x="9" y="242"/>
                    </a:cubicBezTo>
                    <a:cubicBezTo>
                      <a:pt x="0" y="376"/>
                      <a:pt x="0" y="376"/>
                      <a:pt x="0" y="376"/>
                    </a:cubicBezTo>
                    <a:cubicBezTo>
                      <a:pt x="4" y="378"/>
                      <a:pt x="4" y="378"/>
                      <a:pt x="4" y="378"/>
                    </a:cubicBezTo>
                    <a:cubicBezTo>
                      <a:pt x="4" y="382"/>
                      <a:pt x="4" y="382"/>
                      <a:pt x="4" y="382"/>
                    </a:cubicBezTo>
                    <a:cubicBezTo>
                      <a:pt x="0" y="384"/>
                      <a:pt x="0" y="384"/>
                      <a:pt x="0" y="384"/>
                    </a:cubicBezTo>
                    <a:cubicBezTo>
                      <a:pt x="9" y="518"/>
                      <a:pt x="9" y="518"/>
                      <a:pt x="9" y="518"/>
                    </a:cubicBezTo>
                    <a:cubicBezTo>
                      <a:pt x="64" y="518"/>
                      <a:pt x="64" y="518"/>
                      <a:pt x="64" y="518"/>
                    </a:cubicBezTo>
                    <a:cubicBezTo>
                      <a:pt x="85" y="392"/>
                      <a:pt x="85" y="392"/>
                      <a:pt x="85" y="392"/>
                    </a:cubicBezTo>
                    <a:cubicBezTo>
                      <a:pt x="136" y="398"/>
                      <a:pt x="191" y="405"/>
                      <a:pt x="213" y="408"/>
                    </a:cubicBezTo>
                    <a:cubicBezTo>
                      <a:pt x="258" y="416"/>
                      <a:pt x="287" y="419"/>
                      <a:pt x="287" y="419"/>
                    </a:cubicBezTo>
                    <a:cubicBezTo>
                      <a:pt x="324" y="655"/>
                      <a:pt x="324" y="655"/>
                      <a:pt x="324" y="655"/>
                    </a:cubicBezTo>
                    <a:cubicBezTo>
                      <a:pt x="337" y="663"/>
                      <a:pt x="337" y="663"/>
                      <a:pt x="337" y="663"/>
                    </a:cubicBezTo>
                    <a:cubicBezTo>
                      <a:pt x="342" y="713"/>
                      <a:pt x="342" y="713"/>
                      <a:pt x="342" y="713"/>
                    </a:cubicBezTo>
                    <a:cubicBezTo>
                      <a:pt x="332" y="713"/>
                      <a:pt x="332" y="713"/>
                      <a:pt x="332" y="713"/>
                    </a:cubicBezTo>
                    <a:cubicBezTo>
                      <a:pt x="332" y="713"/>
                      <a:pt x="339" y="751"/>
                      <a:pt x="347" y="756"/>
                    </a:cubicBezTo>
                    <a:cubicBezTo>
                      <a:pt x="355" y="760"/>
                      <a:pt x="423" y="759"/>
                      <a:pt x="428" y="752"/>
                    </a:cubicBezTo>
                    <a:cubicBezTo>
                      <a:pt x="431" y="746"/>
                      <a:pt x="441" y="543"/>
                      <a:pt x="444" y="461"/>
                    </a:cubicBezTo>
                    <a:cubicBezTo>
                      <a:pt x="451" y="462"/>
                      <a:pt x="460" y="463"/>
                      <a:pt x="467" y="463"/>
                    </a:cubicBezTo>
                    <a:cubicBezTo>
                      <a:pt x="481" y="463"/>
                      <a:pt x="492" y="463"/>
                      <a:pt x="492" y="456"/>
                    </a:cubicBezTo>
                    <a:cubicBezTo>
                      <a:pt x="492" y="449"/>
                      <a:pt x="479" y="444"/>
                      <a:pt x="470" y="444"/>
                    </a:cubicBezTo>
                    <a:cubicBezTo>
                      <a:pt x="462" y="444"/>
                      <a:pt x="455" y="444"/>
                      <a:pt x="455" y="444"/>
                    </a:cubicBezTo>
                    <a:cubicBezTo>
                      <a:pt x="445" y="435"/>
                      <a:pt x="445" y="435"/>
                      <a:pt x="445" y="435"/>
                    </a:cubicBezTo>
                    <a:cubicBezTo>
                      <a:pt x="446" y="430"/>
                      <a:pt x="446" y="427"/>
                      <a:pt x="446" y="427"/>
                    </a:cubicBezTo>
                    <a:cubicBezTo>
                      <a:pt x="446" y="427"/>
                      <a:pt x="526" y="428"/>
                      <a:pt x="547" y="429"/>
                    </a:cubicBezTo>
                    <a:cubicBezTo>
                      <a:pt x="559" y="429"/>
                      <a:pt x="562" y="413"/>
                      <a:pt x="561" y="399"/>
                    </a:cubicBezTo>
                    <a:cubicBezTo>
                      <a:pt x="563" y="399"/>
                      <a:pt x="564" y="400"/>
                      <a:pt x="566" y="400"/>
                    </a:cubicBezTo>
                    <a:cubicBezTo>
                      <a:pt x="564" y="419"/>
                      <a:pt x="563" y="448"/>
                      <a:pt x="569" y="452"/>
                    </a:cubicBezTo>
                    <a:cubicBezTo>
                      <a:pt x="579" y="459"/>
                      <a:pt x="584" y="453"/>
                      <a:pt x="592" y="440"/>
                    </a:cubicBezTo>
                    <a:cubicBezTo>
                      <a:pt x="598" y="430"/>
                      <a:pt x="588" y="404"/>
                      <a:pt x="582" y="391"/>
                    </a:cubicBezTo>
                    <a:cubicBezTo>
                      <a:pt x="583" y="390"/>
                      <a:pt x="584" y="389"/>
                      <a:pt x="585" y="387"/>
                    </a:cubicBezTo>
                    <a:cubicBezTo>
                      <a:pt x="586" y="388"/>
                      <a:pt x="587" y="389"/>
                      <a:pt x="588" y="389"/>
                    </a:cubicBezTo>
                    <a:cubicBezTo>
                      <a:pt x="590" y="389"/>
                      <a:pt x="592" y="387"/>
                      <a:pt x="593" y="385"/>
                    </a:cubicBezTo>
                    <a:cubicBezTo>
                      <a:pt x="593" y="386"/>
                      <a:pt x="594" y="386"/>
                      <a:pt x="594" y="386"/>
                    </a:cubicBezTo>
                    <a:cubicBezTo>
                      <a:pt x="596" y="386"/>
                      <a:pt x="598" y="384"/>
                      <a:pt x="598" y="382"/>
                    </a:cubicBezTo>
                    <a:lnTo>
                      <a:pt x="598" y="3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0" name="Oval 12">
                <a:extLst>
                  <a:ext uri="{FF2B5EF4-FFF2-40B4-BE49-F238E27FC236}">
                    <a16:creationId xmlns:a16="http://schemas.microsoft.com/office/drawing/2014/main" id="{FCD26964-3634-C040-95B2-1A2507D18771}"/>
                  </a:ext>
                </a:extLst>
              </p:cNvPr>
              <p:cNvSpPr/>
              <p:nvPr/>
            </p:nvSpPr>
            <p:spPr bwMode="auto">
              <a:xfrm>
                <a:off x="5257800" y="3386138"/>
                <a:ext cx="290512" cy="2873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grpSp>
      </p:grpSp>
      <p:sp>
        <p:nvSpPr>
          <p:cNvPr id="96" name="statistics-on-laptop_82095">
            <a:extLst>
              <a:ext uri="{FF2B5EF4-FFF2-40B4-BE49-F238E27FC236}">
                <a16:creationId xmlns:a16="http://schemas.microsoft.com/office/drawing/2014/main" id="{98110418-79B2-F347-8C22-F5A086FE4136}"/>
              </a:ext>
            </a:extLst>
          </p:cNvPr>
          <p:cNvSpPr>
            <a:spLocks noChangeAspect="1"/>
          </p:cNvSpPr>
          <p:nvPr/>
        </p:nvSpPr>
        <p:spPr bwMode="auto">
          <a:xfrm>
            <a:off x="987388" y="2092719"/>
            <a:ext cx="798009" cy="798006"/>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rgbClr val="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7" name="statistics-on-laptop_82095">
            <a:extLst>
              <a:ext uri="{FF2B5EF4-FFF2-40B4-BE49-F238E27FC236}">
                <a16:creationId xmlns:a16="http://schemas.microsoft.com/office/drawing/2014/main" id="{984822BB-D436-CD48-816D-E803C5A96560}"/>
              </a:ext>
            </a:extLst>
          </p:cNvPr>
          <p:cNvSpPr>
            <a:spLocks noChangeAspect="1"/>
          </p:cNvSpPr>
          <p:nvPr/>
        </p:nvSpPr>
        <p:spPr bwMode="auto">
          <a:xfrm>
            <a:off x="1000770" y="4343168"/>
            <a:ext cx="771246" cy="798009"/>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rgbClr val="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0" name="矩形 99">
            <a:extLst>
              <a:ext uri="{FF2B5EF4-FFF2-40B4-BE49-F238E27FC236}">
                <a16:creationId xmlns:a16="http://schemas.microsoft.com/office/drawing/2014/main" id="{14ABDB74-2CA1-9F4F-9768-DC912AF08DED}"/>
              </a:ext>
            </a:extLst>
          </p:cNvPr>
          <p:cNvSpPr/>
          <p:nvPr/>
        </p:nvSpPr>
        <p:spPr>
          <a:xfrm>
            <a:off x="1975281" y="2013537"/>
            <a:ext cx="6022683" cy="1015663"/>
          </a:xfrm>
          <a:prstGeom prst="rect">
            <a:avLst/>
          </a:prstGeom>
          <a:noFill/>
          <a:ln>
            <a:noFill/>
          </a:ln>
        </p:spPr>
        <p:txBody>
          <a:bodyPr wrap="square">
            <a:spAutoFit/>
          </a:bodyPr>
          <a:lstStyle/>
          <a:p>
            <a:pPr>
              <a:lnSpc>
                <a:spcPct val="150000"/>
              </a:lnSpc>
            </a:pPr>
            <a:r>
              <a:rPr lang="en" sz="2000" dirty="0">
                <a:solidFill>
                  <a:prstClr val="white"/>
                </a:solidFill>
                <a:latin typeface="Times New Roman" panose="02020603050405020304" pitchFamily="18" charset="0"/>
                <a:ea typeface="標楷體" panose="03000509000000000000" pitchFamily="65" charset="-120"/>
                <a:cs typeface="Times New Roman" panose="02020603050405020304" pitchFamily="18" charset="0"/>
                <a:sym typeface="+mn-lt"/>
              </a:rPr>
              <a:t>LSTM</a:t>
            </a:r>
            <a:r>
              <a:rPr lang="zh-TW" altLang="en-US" sz="2000" dirty="0">
                <a:solidFill>
                  <a:prstClr val="white"/>
                </a:solidFill>
                <a:latin typeface="Times New Roman" panose="02020603050405020304" pitchFamily="18" charset="0"/>
                <a:ea typeface="標楷體" panose="03000509000000000000" pitchFamily="65" charset="-120"/>
                <a:cs typeface="Times New Roman" panose="02020603050405020304" pitchFamily="18" charset="0"/>
                <a:sym typeface="+mn-lt"/>
              </a:rPr>
              <a:t>對時間序列的資料處理，許多學者提出新的方法及看法</a:t>
            </a:r>
            <a:endParaRPr lang="zh-CN" altLang="en-US" sz="2000" dirty="0">
              <a:solidFill>
                <a:prstClr val="white"/>
              </a:solidFill>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
        <p:nvSpPr>
          <p:cNvPr id="108" name="矩形 107">
            <a:extLst>
              <a:ext uri="{FF2B5EF4-FFF2-40B4-BE49-F238E27FC236}">
                <a16:creationId xmlns:a16="http://schemas.microsoft.com/office/drawing/2014/main" id="{4F77742B-DFFB-0F4F-B399-E85AF88778B9}"/>
              </a:ext>
            </a:extLst>
          </p:cNvPr>
          <p:cNvSpPr/>
          <p:nvPr/>
        </p:nvSpPr>
        <p:spPr>
          <a:xfrm>
            <a:off x="1828261" y="4206022"/>
            <a:ext cx="5415503" cy="1015663"/>
          </a:xfrm>
          <a:prstGeom prst="rect">
            <a:avLst/>
          </a:prstGeom>
          <a:noFill/>
          <a:ln>
            <a:noFill/>
          </a:ln>
        </p:spPr>
        <p:txBody>
          <a:bodyPr wrap="square">
            <a:spAutoFit/>
          </a:bodyPr>
          <a:lstStyle/>
          <a:p>
            <a:pPr>
              <a:lnSpc>
                <a:spcPct val="150000"/>
              </a:lnSpc>
            </a:pPr>
            <a:r>
              <a:rPr lang="zh-TW" altLang="en-US" sz="2000" dirty="0">
                <a:solidFill>
                  <a:prstClr val="white"/>
                </a:solidFill>
                <a:latin typeface="Times New Roman" panose="02020603050405020304" pitchFamily="18" charset="0"/>
                <a:ea typeface="標楷體" panose="03000509000000000000" pitchFamily="65" charset="-120"/>
                <a:cs typeface="Times New Roman" panose="02020603050405020304" pitchFamily="18" charset="0"/>
                <a:sym typeface="+mn-lt"/>
              </a:rPr>
              <a:t>而</a:t>
            </a:r>
            <a:r>
              <a:rPr lang="en" sz="2000" dirty="0">
                <a:solidFill>
                  <a:prstClr val="white"/>
                </a:solidFill>
                <a:latin typeface="Times New Roman" panose="02020603050405020304" pitchFamily="18" charset="0"/>
                <a:ea typeface="標楷體" panose="03000509000000000000" pitchFamily="65" charset="-120"/>
                <a:cs typeface="Times New Roman" panose="02020603050405020304" pitchFamily="18" charset="0"/>
                <a:sym typeface="+mn-lt"/>
              </a:rPr>
              <a:t>LSTM</a:t>
            </a:r>
            <a:r>
              <a:rPr lang="zh-TW" altLang="en-US" sz="2000" dirty="0">
                <a:solidFill>
                  <a:prstClr val="white"/>
                </a:solidFill>
                <a:latin typeface="Times New Roman" panose="02020603050405020304" pitchFamily="18" charset="0"/>
                <a:ea typeface="標楷體" panose="03000509000000000000" pitchFamily="65" charset="-120"/>
                <a:cs typeface="Times New Roman" panose="02020603050405020304" pitchFamily="18" charset="0"/>
                <a:sym typeface="+mn-lt"/>
              </a:rPr>
              <a:t>是</a:t>
            </a:r>
            <a:r>
              <a:rPr lang="en" sz="2000" dirty="0">
                <a:solidFill>
                  <a:prstClr val="white"/>
                </a:solidFill>
                <a:latin typeface="Times New Roman" panose="02020603050405020304" pitchFamily="18" charset="0"/>
                <a:ea typeface="標楷體" panose="03000509000000000000" pitchFamily="65" charset="-120"/>
                <a:cs typeface="Times New Roman" panose="02020603050405020304" pitchFamily="18" charset="0"/>
                <a:sym typeface="+mn-lt"/>
              </a:rPr>
              <a:t>RNN</a:t>
            </a:r>
            <a:r>
              <a:rPr lang="zh-TW" altLang="en-US" sz="2000" dirty="0">
                <a:solidFill>
                  <a:prstClr val="white"/>
                </a:solidFill>
                <a:latin typeface="Times New Roman" panose="02020603050405020304" pitchFamily="18" charset="0"/>
                <a:ea typeface="標楷體" panose="03000509000000000000" pitchFamily="65" charset="-120"/>
                <a:cs typeface="Times New Roman" panose="02020603050405020304" pitchFamily="18" charset="0"/>
                <a:sym typeface="+mn-lt"/>
              </a:rPr>
              <a:t>的典型研究方法，針對有時間序列的，則可用此方法進行分析</a:t>
            </a:r>
            <a:endParaRPr lang="zh-CN" altLang="en-US" sz="2000" dirty="0">
              <a:solidFill>
                <a:prstClr val="white"/>
              </a:solidFill>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Tree>
    <p:extLst>
      <p:ext uri="{BB962C8B-B14F-4D97-AF65-F5344CB8AC3E}">
        <p14:creationId xmlns:p14="http://schemas.microsoft.com/office/powerpoint/2010/main" val="4091573373"/>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0-#ppt_w/2"/>
                                          </p:val>
                                        </p:tav>
                                        <p:tav tm="100000">
                                          <p:val>
                                            <p:strVal val="#ppt_x"/>
                                          </p:val>
                                        </p:tav>
                                      </p:tavLst>
                                    </p:anim>
                                    <p:anim calcmode="lin" valueType="num">
                                      <p:cBhvr additive="base">
                                        <p:cTn id="8" dur="500" fill="hold"/>
                                        <p:tgtEl>
                                          <p:spTgt spid="8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96"/>
                                        </p:tgtEl>
                                        <p:attrNameLst>
                                          <p:attrName>style.visibility</p:attrName>
                                        </p:attrNameLst>
                                      </p:cBhvr>
                                      <p:to>
                                        <p:strVal val="visible"/>
                                      </p:to>
                                    </p:set>
                                    <p:anim calcmode="lin" valueType="num">
                                      <p:cBhvr>
                                        <p:cTn id="12" dur="500" fill="hold"/>
                                        <p:tgtEl>
                                          <p:spTgt spid="96"/>
                                        </p:tgtEl>
                                        <p:attrNameLst>
                                          <p:attrName>ppt_w</p:attrName>
                                        </p:attrNameLst>
                                      </p:cBhvr>
                                      <p:tavLst>
                                        <p:tav tm="0">
                                          <p:val>
                                            <p:fltVal val="0"/>
                                          </p:val>
                                        </p:tav>
                                        <p:tav tm="100000">
                                          <p:val>
                                            <p:strVal val="#ppt_w"/>
                                          </p:val>
                                        </p:tav>
                                      </p:tavLst>
                                    </p:anim>
                                    <p:anim calcmode="lin" valueType="num">
                                      <p:cBhvr>
                                        <p:cTn id="13" dur="500" fill="hold"/>
                                        <p:tgtEl>
                                          <p:spTgt spid="96"/>
                                        </p:tgtEl>
                                        <p:attrNameLst>
                                          <p:attrName>ppt_h</p:attrName>
                                        </p:attrNameLst>
                                      </p:cBhvr>
                                      <p:tavLst>
                                        <p:tav tm="0">
                                          <p:val>
                                            <p:fltVal val="0"/>
                                          </p:val>
                                        </p:tav>
                                        <p:tav tm="100000">
                                          <p:val>
                                            <p:strVal val="#ppt_h"/>
                                          </p:val>
                                        </p:tav>
                                      </p:tavLst>
                                    </p:anim>
                                    <p:animEffect transition="in" filter="fade">
                                      <p:cBhvr>
                                        <p:cTn id="14" dur="500"/>
                                        <p:tgtEl>
                                          <p:spTgt spid="96"/>
                                        </p:tgtEl>
                                      </p:cBhvr>
                                    </p:animEffect>
                                  </p:childTnLst>
                                </p:cTn>
                              </p:par>
                            </p:childTnLst>
                          </p:cTn>
                        </p:par>
                        <p:par>
                          <p:cTn id="15" fill="hold">
                            <p:stCondLst>
                              <p:cond delay="1000"/>
                            </p:stCondLst>
                            <p:childTnLst>
                              <p:par>
                                <p:cTn id="16" presetID="2" presetClass="entr" presetSubtype="8" fill="hold" nodeType="afterEffect">
                                  <p:stCondLst>
                                    <p:cond delay="0"/>
                                  </p:stCondLst>
                                  <p:childTnLst>
                                    <p:set>
                                      <p:cBhvr>
                                        <p:cTn id="17" dur="1" fill="hold">
                                          <p:stCondLst>
                                            <p:cond delay="0"/>
                                          </p:stCondLst>
                                        </p:cTn>
                                        <p:tgtEl>
                                          <p:spTgt spid="86"/>
                                        </p:tgtEl>
                                        <p:attrNameLst>
                                          <p:attrName>style.visibility</p:attrName>
                                        </p:attrNameLst>
                                      </p:cBhvr>
                                      <p:to>
                                        <p:strVal val="visible"/>
                                      </p:to>
                                    </p:set>
                                    <p:anim calcmode="lin" valueType="num">
                                      <p:cBhvr additive="base">
                                        <p:cTn id="18" dur="500" fill="hold"/>
                                        <p:tgtEl>
                                          <p:spTgt spid="86"/>
                                        </p:tgtEl>
                                        <p:attrNameLst>
                                          <p:attrName>ppt_x</p:attrName>
                                        </p:attrNameLst>
                                      </p:cBhvr>
                                      <p:tavLst>
                                        <p:tav tm="0">
                                          <p:val>
                                            <p:strVal val="0-#ppt_w/2"/>
                                          </p:val>
                                        </p:tav>
                                        <p:tav tm="100000">
                                          <p:val>
                                            <p:strVal val="#ppt_x"/>
                                          </p:val>
                                        </p:tav>
                                      </p:tavLst>
                                    </p:anim>
                                    <p:anim calcmode="lin" valueType="num">
                                      <p:cBhvr additive="base">
                                        <p:cTn id="19" dur="500" fill="hold"/>
                                        <p:tgtEl>
                                          <p:spTgt spid="8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97"/>
                                        </p:tgtEl>
                                        <p:attrNameLst>
                                          <p:attrName>style.visibility</p:attrName>
                                        </p:attrNameLst>
                                      </p:cBhvr>
                                      <p:to>
                                        <p:strVal val="visible"/>
                                      </p:to>
                                    </p:set>
                                    <p:anim calcmode="lin" valueType="num">
                                      <p:cBhvr>
                                        <p:cTn id="23" dur="500" fill="hold"/>
                                        <p:tgtEl>
                                          <p:spTgt spid="97"/>
                                        </p:tgtEl>
                                        <p:attrNameLst>
                                          <p:attrName>ppt_w</p:attrName>
                                        </p:attrNameLst>
                                      </p:cBhvr>
                                      <p:tavLst>
                                        <p:tav tm="0">
                                          <p:val>
                                            <p:fltVal val="0"/>
                                          </p:val>
                                        </p:tav>
                                        <p:tav tm="100000">
                                          <p:val>
                                            <p:strVal val="#ppt_w"/>
                                          </p:val>
                                        </p:tav>
                                      </p:tavLst>
                                    </p:anim>
                                    <p:anim calcmode="lin" valueType="num">
                                      <p:cBhvr>
                                        <p:cTn id="24" dur="500" fill="hold"/>
                                        <p:tgtEl>
                                          <p:spTgt spid="97"/>
                                        </p:tgtEl>
                                        <p:attrNameLst>
                                          <p:attrName>ppt_h</p:attrName>
                                        </p:attrNameLst>
                                      </p:cBhvr>
                                      <p:tavLst>
                                        <p:tav tm="0">
                                          <p:val>
                                            <p:fltVal val="0"/>
                                          </p:val>
                                        </p:tav>
                                        <p:tav tm="100000">
                                          <p:val>
                                            <p:strVal val="#ppt_h"/>
                                          </p:val>
                                        </p:tav>
                                      </p:tavLst>
                                    </p:anim>
                                    <p:animEffect transition="in" filter="fade">
                                      <p:cBhvr>
                                        <p:cTn id="25"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圖片 35">
            <a:extLst>
              <a:ext uri="{FF2B5EF4-FFF2-40B4-BE49-F238E27FC236}">
                <a16:creationId xmlns:a16="http://schemas.microsoft.com/office/drawing/2014/main" id="{FC9B1DC4-BA71-3D47-B9D1-1C5C213AE81D}"/>
              </a:ext>
            </a:extLst>
          </p:cNvPr>
          <p:cNvPicPr>
            <a:picLocks noChangeAspect="1"/>
          </p:cNvPicPr>
          <p:nvPr/>
        </p:nvPicPr>
        <p:blipFill>
          <a:blip r:embed="rId3"/>
          <a:stretch>
            <a:fillRect/>
          </a:stretch>
        </p:blipFill>
        <p:spPr>
          <a:xfrm>
            <a:off x="-13648" y="13648"/>
            <a:ext cx="12192000" cy="6858000"/>
          </a:xfrm>
          <a:prstGeom prst="rect">
            <a:avLst/>
          </a:prstGeom>
        </p:spPr>
      </p:pic>
      <p:sp>
        <p:nvSpPr>
          <p:cNvPr id="165" name="TextBox 164"/>
          <p:cNvSpPr txBox="1"/>
          <p:nvPr/>
        </p:nvSpPr>
        <p:spPr>
          <a:xfrm>
            <a:off x="476276" y="3875940"/>
            <a:ext cx="1877437" cy="461665"/>
          </a:xfrm>
          <a:prstGeom prst="rect">
            <a:avLst/>
          </a:prstGeom>
          <a:noFill/>
        </p:spPr>
        <p:txBody>
          <a:bodyPr wrap="none" rtlCol="0">
            <a:spAutoFit/>
          </a:bodyPr>
          <a:lstStyle/>
          <a:p>
            <a:pPr algn="ctr"/>
            <a:r>
              <a:rPr kumimoji="1" lang="en-US" altLang="zh-TW" sz="2400" dirty="0">
                <a:solidFill>
                  <a:schemeClr val="accent5">
                    <a:lumMod val="75000"/>
                  </a:schemeClr>
                </a:solidFill>
                <a:latin typeface="標楷體" panose="03000509000000000000" pitchFamily="65" charset="-120"/>
                <a:ea typeface="標楷體" panose="03000509000000000000" pitchFamily="65" charset="-120"/>
              </a:rPr>
              <a:t>1.1</a:t>
            </a:r>
            <a:r>
              <a:rPr kumimoji="1" lang="zh-CN" altLang="en-US" sz="2400" dirty="0">
                <a:solidFill>
                  <a:schemeClr val="accent5">
                    <a:lumMod val="75000"/>
                  </a:schemeClr>
                </a:solidFill>
                <a:latin typeface="標楷體" panose="03000509000000000000" pitchFamily="65" charset="-120"/>
                <a:ea typeface="標楷體" panose="03000509000000000000" pitchFamily="65" charset="-120"/>
              </a:rPr>
              <a:t>研究背景</a:t>
            </a:r>
            <a:endParaRPr lang="zh-CN" altLang="en-US" sz="2400" dirty="0">
              <a:solidFill>
                <a:schemeClr val="tx1">
                  <a:lumMod val="75000"/>
                  <a:lumOff val="25000"/>
                </a:schemeClr>
              </a:solidFill>
              <a:latin typeface="標楷體" panose="03000509000000000000" pitchFamily="65" charset="-120"/>
              <a:ea typeface="標楷體" panose="03000509000000000000" pitchFamily="65" charset="-120"/>
            </a:endParaRPr>
          </a:p>
        </p:txBody>
      </p:sp>
      <p:sp>
        <p:nvSpPr>
          <p:cNvPr id="166" name="TextBox 165"/>
          <p:cNvSpPr txBox="1"/>
          <p:nvPr/>
        </p:nvSpPr>
        <p:spPr>
          <a:xfrm>
            <a:off x="2689952" y="3875940"/>
            <a:ext cx="1877437" cy="461665"/>
          </a:xfrm>
          <a:prstGeom prst="rect">
            <a:avLst/>
          </a:prstGeom>
          <a:noFill/>
        </p:spPr>
        <p:txBody>
          <a:bodyPr wrap="none" rtlCol="0">
            <a:spAutoFit/>
          </a:bodyPr>
          <a:lstStyle/>
          <a:p>
            <a:pPr algn="ctr"/>
            <a:r>
              <a:rPr kumimoji="1" lang="en-US" altLang="zh-TW" sz="2400" dirty="0">
                <a:solidFill>
                  <a:schemeClr val="accent5">
                    <a:lumMod val="75000"/>
                  </a:schemeClr>
                </a:solidFill>
                <a:latin typeface="標楷體" panose="03000509000000000000" pitchFamily="65" charset="-120"/>
                <a:ea typeface="標楷體" panose="03000509000000000000" pitchFamily="65" charset="-120"/>
              </a:rPr>
              <a:t>1.2</a:t>
            </a:r>
            <a:r>
              <a:rPr kumimoji="1" lang="zh-CN" altLang="en-US" sz="2400" dirty="0">
                <a:solidFill>
                  <a:schemeClr val="accent5">
                    <a:lumMod val="75000"/>
                  </a:schemeClr>
                </a:solidFill>
                <a:latin typeface="標楷體" panose="03000509000000000000" pitchFamily="65" charset="-120"/>
                <a:ea typeface="標楷體" panose="03000509000000000000" pitchFamily="65" charset="-120"/>
              </a:rPr>
              <a:t>研究動機</a:t>
            </a:r>
            <a:endParaRPr lang="zh-CN" altLang="en-US" sz="2400" dirty="0">
              <a:solidFill>
                <a:schemeClr val="tx1">
                  <a:lumMod val="75000"/>
                  <a:lumOff val="25000"/>
                </a:schemeClr>
              </a:solidFill>
              <a:latin typeface="標楷體" panose="03000509000000000000" pitchFamily="65" charset="-120"/>
              <a:ea typeface="標楷體" panose="03000509000000000000" pitchFamily="65" charset="-120"/>
            </a:endParaRPr>
          </a:p>
        </p:txBody>
      </p:sp>
      <p:sp>
        <p:nvSpPr>
          <p:cNvPr id="167" name="TextBox 166"/>
          <p:cNvSpPr txBox="1"/>
          <p:nvPr/>
        </p:nvSpPr>
        <p:spPr>
          <a:xfrm>
            <a:off x="4866696" y="3875940"/>
            <a:ext cx="1877437" cy="461665"/>
          </a:xfrm>
          <a:prstGeom prst="rect">
            <a:avLst/>
          </a:prstGeom>
          <a:noFill/>
        </p:spPr>
        <p:txBody>
          <a:bodyPr wrap="none" rtlCol="0">
            <a:spAutoFit/>
          </a:bodyPr>
          <a:lstStyle/>
          <a:p>
            <a:pPr algn="ctr"/>
            <a:r>
              <a:rPr kumimoji="1" lang="en-US" altLang="zh-TW" sz="2400" dirty="0">
                <a:solidFill>
                  <a:schemeClr val="accent5">
                    <a:lumMod val="75000"/>
                  </a:schemeClr>
                </a:solidFill>
                <a:latin typeface="標楷體" panose="03000509000000000000" pitchFamily="65" charset="-120"/>
                <a:ea typeface="標楷體" panose="03000509000000000000" pitchFamily="65" charset="-120"/>
              </a:rPr>
              <a:t>1.3</a:t>
            </a:r>
            <a:r>
              <a:rPr kumimoji="1" lang="zh-CN" altLang="en-US" sz="2400" dirty="0">
                <a:solidFill>
                  <a:schemeClr val="accent5">
                    <a:lumMod val="75000"/>
                  </a:schemeClr>
                </a:solidFill>
                <a:latin typeface="標楷體" panose="03000509000000000000" pitchFamily="65" charset="-120"/>
                <a:ea typeface="標楷體" panose="03000509000000000000" pitchFamily="65" charset="-120"/>
              </a:rPr>
              <a:t>研究目的</a:t>
            </a:r>
            <a:endParaRPr lang="zh-CN" altLang="en-US" sz="2400" dirty="0">
              <a:solidFill>
                <a:schemeClr val="tx1">
                  <a:lumMod val="75000"/>
                  <a:lumOff val="25000"/>
                </a:schemeClr>
              </a:solidFill>
              <a:latin typeface="標楷體" panose="03000509000000000000" pitchFamily="65" charset="-120"/>
              <a:ea typeface="標楷體" panose="03000509000000000000" pitchFamily="65" charset="-120"/>
            </a:endParaRPr>
          </a:p>
        </p:txBody>
      </p:sp>
      <p:sp>
        <p:nvSpPr>
          <p:cNvPr id="168" name="TextBox 167"/>
          <p:cNvSpPr txBox="1"/>
          <p:nvPr/>
        </p:nvSpPr>
        <p:spPr>
          <a:xfrm>
            <a:off x="6895073" y="3875940"/>
            <a:ext cx="2691764" cy="461665"/>
          </a:xfrm>
          <a:prstGeom prst="rect">
            <a:avLst/>
          </a:prstGeom>
          <a:noFill/>
        </p:spPr>
        <p:txBody>
          <a:bodyPr wrap="none" rtlCol="0">
            <a:spAutoFit/>
          </a:bodyPr>
          <a:lstStyle/>
          <a:p>
            <a:pPr algn="ctr"/>
            <a:r>
              <a:rPr kumimoji="1" lang="en-US" altLang="zh-TW" sz="2400" dirty="0">
                <a:solidFill>
                  <a:schemeClr val="accent5">
                    <a:lumMod val="75000"/>
                  </a:schemeClr>
                </a:solidFill>
                <a:latin typeface="標楷體" panose="03000509000000000000" pitchFamily="65" charset="-120"/>
                <a:ea typeface="標楷體" panose="03000509000000000000" pitchFamily="65" charset="-120"/>
              </a:rPr>
              <a:t>1.4</a:t>
            </a:r>
            <a:r>
              <a:rPr kumimoji="1" lang="zh-CN" altLang="en-US" sz="2400" dirty="0">
                <a:solidFill>
                  <a:schemeClr val="accent5">
                    <a:lumMod val="75000"/>
                  </a:schemeClr>
                </a:solidFill>
                <a:latin typeface="標楷體" panose="03000509000000000000" pitchFamily="65" charset="-120"/>
                <a:ea typeface="標楷體" panose="03000509000000000000" pitchFamily="65" charset="-120"/>
              </a:rPr>
              <a:t>研究範圍與限制</a:t>
            </a:r>
            <a:endParaRPr lang="zh-CN" altLang="en-US" sz="2400" dirty="0">
              <a:solidFill>
                <a:schemeClr val="tx1">
                  <a:lumMod val="75000"/>
                  <a:lumOff val="25000"/>
                </a:schemeClr>
              </a:solidFill>
              <a:latin typeface="標楷體" panose="03000509000000000000" pitchFamily="65" charset="-120"/>
              <a:ea typeface="標楷體" panose="03000509000000000000" pitchFamily="65" charset="-120"/>
            </a:endParaRPr>
          </a:p>
        </p:txBody>
      </p:sp>
      <p:sp>
        <p:nvSpPr>
          <p:cNvPr id="169" name="TextBox 168"/>
          <p:cNvSpPr txBox="1"/>
          <p:nvPr/>
        </p:nvSpPr>
        <p:spPr>
          <a:xfrm>
            <a:off x="9772277" y="3875940"/>
            <a:ext cx="1877437" cy="461665"/>
          </a:xfrm>
          <a:prstGeom prst="rect">
            <a:avLst/>
          </a:prstGeom>
          <a:noFill/>
        </p:spPr>
        <p:txBody>
          <a:bodyPr wrap="none" rtlCol="0">
            <a:spAutoFit/>
          </a:bodyPr>
          <a:lstStyle/>
          <a:p>
            <a:pPr algn="ctr"/>
            <a:r>
              <a:rPr kumimoji="1" lang="en-US" altLang="zh-TW" sz="2400" dirty="0">
                <a:solidFill>
                  <a:schemeClr val="accent5">
                    <a:lumMod val="75000"/>
                  </a:schemeClr>
                </a:solidFill>
                <a:latin typeface="標楷體" panose="03000509000000000000" pitchFamily="65" charset="-120"/>
                <a:ea typeface="標楷體" panose="03000509000000000000" pitchFamily="65" charset="-120"/>
              </a:rPr>
              <a:t>1.5</a:t>
            </a:r>
            <a:r>
              <a:rPr kumimoji="1" lang="zh-CN" altLang="en-US" sz="2400" dirty="0">
                <a:solidFill>
                  <a:schemeClr val="accent5">
                    <a:lumMod val="75000"/>
                  </a:schemeClr>
                </a:solidFill>
                <a:latin typeface="標楷體" panose="03000509000000000000" pitchFamily="65" charset="-120"/>
                <a:ea typeface="標楷體" panose="03000509000000000000" pitchFamily="65" charset="-120"/>
              </a:rPr>
              <a:t>研究流程</a:t>
            </a:r>
            <a:endParaRPr lang="zh-CN" altLang="en-US" sz="2400" dirty="0">
              <a:solidFill>
                <a:schemeClr val="tx1">
                  <a:lumMod val="75000"/>
                  <a:lumOff val="25000"/>
                </a:schemeClr>
              </a:solidFill>
              <a:latin typeface="標楷體" panose="03000509000000000000" pitchFamily="65" charset="-120"/>
              <a:ea typeface="標楷體" panose="03000509000000000000" pitchFamily="65" charset="-120"/>
            </a:endParaRPr>
          </a:p>
        </p:txBody>
      </p:sp>
      <p:grpSp>
        <p:nvGrpSpPr>
          <p:cNvPr id="170" name="组合 169"/>
          <p:cNvGrpSpPr/>
          <p:nvPr/>
        </p:nvGrpSpPr>
        <p:grpSpPr>
          <a:xfrm>
            <a:off x="771402" y="2214555"/>
            <a:ext cx="1287185" cy="1287185"/>
            <a:chOff x="6501056" y="1873013"/>
            <a:chExt cx="696763" cy="696763"/>
          </a:xfrm>
        </p:grpSpPr>
        <p:sp>
          <p:nvSpPr>
            <p:cNvPr id="171" name="椭圆 170"/>
            <p:cNvSpPr/>
            <p:nvPr/>
          </p:nvSpPr>
          <p:spPr>
            <a:xfrm>
              <a:off x="6501056" y="1873013"/>
              <a:ext cx="696763" cy="696763"/>
            </a:xfrm>
            <a:prstGeom prst="ellipse">
              <a:avLst/>
            </a:prstGeom>
            <a:solidFill>
              <a:srgbClr val="EEEEEE"/>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nvGrpSpPr>
            <p:cNvPr id="172" name="组合 113"/>
            <p:cNvGrpSpPr>
              <a:grpSpLocks noChangeAspect="1"/>
            </p:cNvGrpSpPr>
            <p:nvPr/>
          </p:nvGrpSpPr>
          <p:grpSpPr>
            <a:xfrm>
              <a:off x="6616022" y="1996255"/>
              <a:ext cx="466830" cy="450242"/>
              <a:chOff x="7019925" y="5499100"/>
              <a:chExt cx="312738" cy="301626"/>
            </a:xfrm>
            <a:solidFill>
              <a:srgbClr val="BBBE2C"/>
            </a:solidFill>
          </p:grpSpPr>
          <p:sp>
            <p:nvSpPr>
              <p:cNvPr id="173" name="Freeform 252"/>
              <p:cNvSpPr>
                <a:spLocks/>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008BB6"/>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174" name="Freeform 253"/>
              <p:cNvSpPr>
                <a:spLocks/>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008BB6"/>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grpSp>
      <p:grpSp>
        <p:nvGrpSpPr>
          <p:cNvPr id="175" name="组合 174"/>
          <p:cNvGrpSpPr/>
          <p:nvPr/>
        </p:nvGrpSpPr>
        <p:grpSpPr>
          <a:xfrm>
            <a:off x="2985078" y="2214555"/>
            <a:ext cx="1287185" cy="1287185"/>
            <a:chOff x="6501056" y="2921024"/>
            <a:chExt cx="696763" cy="696763"/>
          </a:xfrm>
        </p:grpSpPr>
        <p:sp>
          <p:nvSpPr>
            <p:cNvPr id="176" name="椭圆 175"/>
            <p:cNvSpPr/>
            <p:nvPr/>
          </p:nvSpPr>
          <p:spPr>
            <a:xfrm>
              <a:off x="6501056" y="2921024"/>
              <a:ext cx="696763" cy="696763"/>
            </a:xfrm>
            <a:prstGeom prst="ellipse">
              <a:avLst/>
            </a:prstGeom>
            <a:solidFill>
              <a:srgbClr val="EEEEEE"/>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nvGrpSpPr>
            <p:cNvPr id="177" name="组合 118"/>
            <p:cNvGrpSpPr>
              <a:grpSpLocks noChangeAspect="1"/>
            </p:cNvGrpSpPr>
            <p:nvPr/>
          </p:nvGrpSpPr>
          <p:grpSpPr>
            <a:xfrm>
              <a:off x="6636672" y="3066937"/>
              <a:ext cx="455384" cy="390650"/>
              <a:chOff x="5084763" y="971550"/>
              <a:chExt cx="323850" cy="277813"/>
            </a:xfrm>
            <a:solidFill>
              <a:srgbClr val="4ABAB5"/>
            </a:solidFill>
          </p:grpSpPr>
          <p:sp>
            <p:nvSpPr>
              <p:cNvPr id="178" name="Freeform 301"/>
              <p:cNvSpPr>
                <a:spLocks noEditPoints="1"/>
              </p:cNvSpPr>
              <p:nvPr/>
            </p:nvSpPr>
            <p:spPr bwMode="auto">
              <a:xfrm>
                <a:off x="5191125" y="1031875"/>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solidFill>
                <a:srgbClr val="43C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25"/>
              </a:p>
            </p:txBody>
          </p:sp>
          <p:sp>
            <p:nvSpPr>
              <p:cNvPr id="179" name="Freeform 302"/>
              <p:cNvSpPr>
                <a:spLocks noEditPoints="1"/>
              </p:cNvSpPr>
              <p:nvPr/>
            </p:nvSpPr>
            <p:spPr bwMode="auto">
              <a:xfrm>
                <a:off x="5084763" y="971550"/>
                <a:ext cx="139700"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solidFill>
                <a:srgbClr val="43C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25"/>
              </a:p>
            </p:txBody>
          </p:sp>
          <p:sp>
            <p:nvSpPr>
              <p:cNvPr id="180"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solidFill>
                <a:srgbClr val="43C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25"/>
              </a:p>
            </p:txBody>
          </p:sp>
        </p:grpSp>
      </p:grpSp>
      <p:grpSp>
        <p:nvGrpSpPr>
          <p:cNvPr id="181" name="组合 180"/>
          <p:cNvGrpSpPr/>
          <p:nvPr/>
        </p:nvGrpSpPr>
        <p:grpSpPr>
          <a:xfrm>
            <a:off x="7597361" y="2214555"/>
            <a:ext cx="1287185" cy="1287185"/>
            <a:chOff x="4840168" y="3971584"/>
            <a:chExt cx="522572" cy="522572"/>
          </a:xfrm>
        </p:grpSpPr>
        <p:sp>
          <p:nvSpPr>
            <p:cNvPr id="182" name="椭圆 181"/>
            <p:cNvSpPr/>
            <p:nvPr/>
          </p:nvSpPr>
          <p:spPr>
            <a:xfrm>
              <a:off x="4840168" y="3971584"/>
              <a:ext cx="522572" cy="522572"/>
            </a:xfrm>
            <a:prstGeom prst="ellipse">
              <a:avLst/>
            </a:prstGeom>
            <a:solidFill>
              <a:srgbClr val="EEEEEE"/>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nvGrpSpPr>
            <p:cNvPr id="183" name="组合 137"/>
            <p:cNvGrpSpPr/>
            <p:nvPr/>
          </p:nvGrpSpPr>
          <p:grpSpPr>
            <a:xfrm>
              <a:off x="4981489" y="4078661"/>
              <a:ext cx="239931" cy="308418"/>
              <a:chOff x="731016" y="1671338"/>
              <a:chExt cx="366231" cy="470769"/>
            </a:xfrm>
            <a:solidFill>
              <a:srgbClr val="B91F38"/>
            </a:solidFill>
          </p:grpSpPr>
          <p:sp>
            <p:nvSpPr>
              <p:cNvPr id="184" name="Freeform 108"/>
              <p:cNvSpPr>
                <a:spLocks/>
              </p:cNvSpPr>
              <p:nvPr/>
            </p:nvSpPr>
            <p:spPr bwMode="auto">
              <a:xfrm flipH="1">
                <a:off x="731016" y="2089492"/>
                <a:ext cx="51922"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A81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zh-CN" altLang="en-US" sz="2400">
                  <a:solidFill>
                    <a:sysClr val="windowText" lastClr="000000"/>
                  </a:solidFill>
                  <a:latin typeface="Calibri"/>
                  <a:ea typeface="宋体"/>
                </a:endParaRPr>
              </a:p>
            </p:txBody>
          </p:sp>
          <p:sp>
            <p:nvSpPr>
              <p:cNvPr id="185" name="Freeform 109"/>
              <p:cNvSpPr>
                <a:spLocks noEditPoints="1"/>
              </p:cNvSpPr>
              <p:nvPr/>
            </p:nvSpPr>
            <p:spPr bwMode="auto">
              <a:xfrm flipH="1">
                <a:off x="731016" y="1671338"/>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A81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zh-CN" altLang="en-US" sz="2400">
                  <a:solidFill>
                    <a:sysClr val="windowText" lastClr="000000"/>
                  </a:solidFill>
                  <a:latin typeface="Calibri"/>
                  <a:ea typeface="宋体"/>
                </a:endParaRPr>
              </a:p>
            </p:txBody>
          </p:sp>
          <p:sp>
            <p:nvSpPr>
              <p:cNvPr id="186" name="Rectangle 110"/>
              <p:cNvSpPr>
                <a:spLocks noChangeArrowheads="1"/>
              </p:cNvSpPr>
              <p:nvPr/>
            </p:nvSpPr>
            <p:spPr bwMode="auto">
              <a:xfrm flipH="1">
                <a:off x="731016" y="1937200"/>
                <a:ext cx="51922" cy="51924"/>
              </a:xfrm>
              <a:prstGeom prst="rect">
                <a:avLst/>
              </a:prstGeom>
              <a:solidFill>
                <a:srgbClr val="FA81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zh-CN" altLang="en-US" sz="2400">
                  <a:solidFill>
                    <a:sysClr val="windowText" lastClr="000000"/>
                  </a:solidFill>
                  <a:latin typeface="Calibri"/>
                  <a:ea typeface="宋体"/>
                </a:endParaRPr>
              </a:p>
            </p:txBody>
          </p:sp>
          <p:sp>
            <p:nvSpPr>
              <p:cNvPr id="187" name="Rectangle 111"/>
              <p:cNvSpPr>
                <a:spLocks noChangeArrowheads="1"/>
              </p:cNvSpPr>
              <p:nvPr/>
            </p:nvSpPr>
            <p:spPr bwMode="auto">
              <a:xfrm flipH="1">
                <a:off x="731016" y="2013001"/>
                <a:ext cx="51922" cy="52615"/>
              </a:xfrm>
              <a:prstGeom prst="rect">
                <a:avLst/>
              </a:prstGeom>
              <a:solidFill>
                <a:srgbClr val="FA81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zh-CN" altLang="en-US" sz="2400">
                  <a:solidFill>
                    <a:sysClr val="windowText" lastClr="000000"/>
                  </a:solidFill>
                  <a:latin typeface="Calibri"/>
                  <a:ea typeface="宋体"/>
                </a:endParaRPr>
              </a:p>
            </p:txBody>
          </p:sp>
        </p:grpSp>
      </p:grpSp>
      <p:grpSp>
        <p:nvGrpSpPr>
          <p:cNvPr id="188" name="组合 187"/>
          <p:cNvGrpSpPr/>
          <p:nvPr/>
        </p:nvGrpSpPr>
        <p:grpSpPr>
          <a:xfrm>
            <a:off x="5161822" y="2214555"/>
            <a:ext cx="1287185" cy="1287185"/>
            <a:chOff x="6494501" y="4230044"/>
            <a:chExt cx="696763" cy="696763"/>
          </a:xfrm>
        </p:grpSpPr>
        <p:sp>
          <p:nvSpPr>
            <p:cNvPr id="189" name="椭圆 188"/>
            <p:cNvSpPr/>
            <p:nvPr/>
          </p:nvSpPr>
          <p:spPr>
            <a:xfrm>
              <a:off x="6494501" y="4230044"/>
              <a:ext cx="696763" cy="696763"/>
            </a:xfrm>
            <a:prstGeom prst="ellipse">
              <a:avLst/>
            </a:prstGeom>
            <a:solidFill>
              <a:srgbClr val="EEEEEE"/>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190" name="任意多边形 189"/>
            <p:cNvSpPr>
              <a:spLocks/>
            </p:cNvSpPr>
            <p:nvPr/>
          </p:nvSpPr>
          <p:spPr bwMode="auto">
            <a:xfrm>
              <a:off x="6609467" y="4389660"/>
              <a:ext cx="488930" cy="374848"/>
            </a:xfrm>
            <a:custGeom>
              <a:avLst/>
              <a:gdLst>
                <a:gd name="connsiteX0" fmla="*/ 14829 w 563476"/>
                <a:gd name="connsiteY0" fmla="*/ 416347 h 432000"/>
                <a:gd name="connsiteX1" fmla="*/ 556062 w 563476"/>
                <a:gd name="connsiteY1" fmla="*/ 416347 h 432000"/>
                <a:gd name="connsiteX2" fmla="*/ 563476 w 563476"/>
                <a:gd name="connsiteY2" fmla="*/ 424174 h 432000"/>
                <a:gd name="connsiteX3" fmla="*/ 556062 w 563476"/>
                <a:gd name="connsiteY3" fmla="*/ 432000 h 432000"/>
                <a:gd name="connsiteX4" fmla="*/ 14829 w 563476"/>
                <a:gd name="connsiteY4" fmla="*/ 432000 h 432000"/>
                <a:gd name="connsiteX5" fmla="*/ 0 w 563476"/>
                <a:gd name="connsiteY5" fmla="*/ 424174 h 432000"/>
                <a:gd name="connsiteX6" fmla="*/ 14829 w 563476"/>
                <a:gd name="connsiteY6" fmla="*/ 416347 h 432000"/>
                <a:gd name="connsiteX7" fmla="*/ 428869 w 563476"/>
                <a:gd name="connsiteY7" fmla="*/ 200347 h 432000"/>
                <a:gd name="connsiteX8" fmla="*/ 510260 w 563476"/>
                <a:gd name="connsiteY8" fmla="*/ 200347 h 432000"/>
                <a:gd name="connsiteX9" fmla="*/ 510260 w 563476"/>
                <a:gd name="connsiteY9" fmla="*/ 372521 h 432000"/>
                <a:gd name="connsiteX10" fmla="*/ 428869 w 563476"/>
                <a:gd name="connsiteY10" fmla="*/ 372521 h 432000"/>
                <a:gd name="connsiteX11" fmla="*/ 303652 w 563476"/>
                <a:gd name="connsiteY11" fmla="*/ 118956 h 432000"/>
                <a:gd name="connsiteX12" fmla="*/ 385043 w 563476"/>
                <a:gd name="connsiteY12" fmla="*/ 118956 h 432000"/>
                <a:gd name="connsiteX13" fmla="*/ 385043 w 563476"/>
                <a:gd name="connsiteY13" fmla="*/ 372521 h 432000"/>
                <a:gd name="connsiteX14" fmla="*/ 303652 w 563476"/>
                <a:gd name="connsiteY14" fmla="*/ 372521 h 432000"/>
                <a:gd name="connsiteX15" fmla="*/ 72001 w 563476"/>
                <a:gd name="connsiteY15" fmla="*/ 97044 h 432000"/>
                <a:gd name="connsiteX16" fmla="*/ 153392 w 563476"/>
                <a:gd name="connsiteY16" fmla="*/ 97044 h 432000"/>
                <a:gd name="connsiteX17" fmla="*/ 153392 w 563476"/>
                <a:gd name="connsiteY17" fmla="*/ 372521 h 432000"/>
                <a:gd name="connsiteX18" fmla="*/ 72001 w 563476"/>
                <a:gd name="connsiteY18" fmla="*/ 372521 h 432000"/>
                <a:gd name="connsiteX19" fmla="*/ 190957 w 563476"/>
                <a:gd name="connsiteY19" fmla="*/ 0 h 432000"/>
                <a:gd name="connsiteX20" fmla="*/ 272348 w 563476"/>
                <a:gd name="connsiteY20" fmla="*/ 0 h 432000"/>
                <a:gd name="connsiteX21" fmla="*/ 272348 w 563476"/>
                <a:gd name="connsiteY21" fmla="*/ 372521 h 432000"/>
                <a:gd name="connsiteX22" fmla="*/ 190957 w 563476"/>
                <a:gd name="connsiteY22" fmla="*/ 372521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476" h="432000">
                  <a:moveTo>
                    <a:pt x="14829" y="416347"/>
                  </a:moveTo>
                  <a:cubicBezTo>
                    <a:pt x="556062" y="416347"/>
                    <a:pt x="556062" y="416347"/>
                    <a:pt x="556062" y="416347"/>
                  </a:cubicBezTo>
                  <a:cubicBezTo>
                    <a:pt x="556062" y="416347"/>
                    <a:pt x="563476" y="416347"/>
                    <a:pt x="563476" y="424174"/>
                  </a:cubicBezTo>
                  <a:cubicBezTo>
                    <a:pt x="563476" y="432000"/>
                    <a:pt x="556062" y="432000"/>
                    <a:pt x="556062" y="432000"/>
                  </a:cubicBezTo>
                  <a:lnTo>
                    <a:pt x="14829" y="432000"/>
                  </a:lnTo>
                  <a:cubicBezTo>
                    <a:pt x="7414" y="432000"/>
                    <a:pt x="0" y="432000"/>
                    <a:pt x="0" y="424174"/>
                  </a:cubicBezTo>
                  <a:cubicBezTo>
                    <a:pt x="0" y="416347"/>
                    <a:pt x="7414" y="416347"/>
                    <a:pt x="14829" y="416347"/>
                  </a:cubicBezTo>
                  <a:close/>
                  <a:moveTo>
                    <a:pt x="428869" y="200347"/>
                  </a:moveTo>
                  <a:lnTo>
                    <a:pt x="510260" y="200347"/>
                  </a:lnTo>
                  <a:lnTo>
                    <a:pt x="510260" y="372521"/>
                  </a:lnTo>
                  <a:lnTo>
                    <a:pt x="428869" y="372521"/>
                  </a:lnTo>
                  <a:close/>
                  <a:moveTo>
                    <a:pt x="303652" y="118956"/>
                  </a:moveTo>
                  <a:lnTo>
                    <a:pt x="385043" y="118956"/>
                  </a:lnTo>
                  <a:lnTo>
                    <a:pt x="385043" y="372521"/>
                  </a:lnTo>
                  <a:lnTo>
                    <a:pt x="303652" y="372521"/>
                  </a:lnTo>
                  <a:close/>
                  <a:moveTo>
                    <a:pt x="72001" y="97044"/>
                  </a:moveTo>
                  <a:lnTo>
                    <a:pt x="153392" y="97044"/>
                  </a:lnTo>
                  <a:lnTo>
                    <a:pt x="153392" y="372521"/>
                  </a:lnTo>
                  <a:lnTo>
                    <a:pt x="72001" y="372521"/>
                  </a:lnTo>
                  <a:close/>
                  <a:moveTo>
                    <a:pt x="190957" y="0"/>
                  </a:moveTo>
                  <a:lnTo>
                    <a:pt x="272348" y="0"/>
                  </a:lnTo>
                  <a:lnTo>
                    <a:pt x="272348" y="372521"/>
                  </a:lnTo>
                  <a:lnTo>
                    <a:pt x="190957" y="372521"/>
                  </a:lnTo>
                  <a:close/>
                </a:path>
              </a:pathLst>
            </a:custGeom>
            <a:solidFill>
              <a:srgbClr val="C1D842"/>
            </a:solidFill>
            <a:ln>
              <a:noFill/>
            </a:ln>
            <a:extLst/>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191" name="组合 190"/>
          <p:cNvGrpSpPr/>
          <p:nvPr/>
        </p:nvGrpSpPr>
        <p:grpSpPr>
          <a:xfrm>
            <a:off x="10067403" y="2214555"/>
            <a:ext cx="1287185" cy="1287185"/>
            <a:chOff x="9881420" y="2714620"/>
            <a:chExt cx="784512" cy="784512"/>
          </a:xfrm>
        </p:grpSpPr>
        <p:sp>
          <p:nvSpPr>
            <p:cNvPr id="192" name="椭圆 191"/>
            <p:cNvSpPr/>
            <p:nvPr/>
          </p:nvSpPr>
          <p:spPr>
            <a:xfrm>
              <a:off x="9881420" y="2714620"/>
              <a:ext cx="784512" cy="784512"/>
            </a:xfrm>
            <a:prstGeom prst="ellipse">
              <a:avLst/>
            </a:prstGeom>
            <a:solidFill>
              <a:srgbClr val="EEEEEE"/>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193" name="Freeform 9"/>
            <p:cNvSpPr>
              <a:spLocks noEditPoints="1"/>
            </p:cNvSpPr>
            <p:nvPr/>
          </p:nvSpPr>
          <p:spPr bwMode="auto">
            <a:xfrm>
              <a:off x="10009309" y="2843474"/>
              <a:ext cx="528735" cy="526804"/>
            </a:xfrm>
            <a:custGeom>
              <a:avLst/>
              <a:gdLst>
                <a:gd name="T0" fmla="*/ 86 w 116"/>
                <a:gd name="T1" fmla="*/ 17 h 116"/>
                <a:gd name="T2" fmla="*/ 8 w 116"/>
                <a:gd name="T3" fmla="*/ 45 h 116"/>
                <a:gd name="T4" fmla="*/ 11 w 116"/>
                <a:gd name="T5" fmla="*/ 50 h 116"/>
                <a:gd name="T6" fmla="*/ 12 w 116"/>
                <a:gd name="T7" fmla="*/ 59 h 116"/>
                <a:gd name="T8" fmla="*/ 16 w 116"/>
                <a:gd name="T9" fmla="*/ 69 h 116"/>
                <a:gd name="T10" fmla="*/ 20 w 116"/>
                <a:gd name="T11" fmla="*/ 77 h 116"/>
                <a:gd name="T12" fmla="*/ 24 w 116"/>
                <a:gd name="T13" fmla="*/ 83 h 116"/>
                <a:gd name="T14" fmla="*/ 27 w 116"/>
                <a:gd name="T15" fmla="*/ 98 h 116"/>
                <a:gd name="T16" fmla="*/ 33 w 116"/>
                <a:gd name="T17" fmla="*/ 105 h 116"/>
                <a:gd name="T18" fmla="*/ 34 w 116"/>
                <a:gd name="T19" fmla="*/ 101 h 116"/>
                <a:gd name="T20" fmla="*/ 37 w 116"/>
                <a:gd name="T21" fmla="*/ 93 h 116"/>
                <a:gd name="T22" fmla="*/ 41 w 116"/>
                <a:gd name="T23" fmla="*/ 83 h 116"/>
                <a:gd name="T24" fmla="*/ 49 w 116"/>
                <a:gd name="T25" fmla="*/ 73 h 116"/>
                <a:gd name="T26" fmla="*/ 53 w 116"/>
                <a:gd name="T27" fmla="*/ 66 h 116"/>
                <a:gd name="T28" fmla="*/ 45 w 116"/>
                <a:gd name="T29" fmla="*/ 61 h 116"/>
                <a:gd name="T30" fmla="*/ 38 w 116"/>
                <a:gd name="T31" fmla="*/ 58 h 116"/>
                <a:gd name="T32" fmla="*/ 33 w 116"/>
                <a:gd name="T33" fmla="*/ 51 h 116"/>
                <a:gd name="T34" fmla="*/ 25 w 116"/>
                <a:gd name="T35" fmla="*/ 47 h 116"/>
                <a:gd name="T36" fmla="*/ 17 w 116"/>
                <a:gd name="T37" fmla="*/ 49 h 116"/>
                <a:gd name="T38" fmla="*/ 13 w 116"/>
                <a:gd name="T39" fmla="*/ 44 h 116"/>
                <a:gd name="T40" fmla="*/ 12 w 116"/>
                <a:gd name="T41" fmla="*/ 37 h 116"/>
                <a:gd name="T42" fmla="*/ 8 w 116"/>
                <a:gd name="T43" fmla="*/ 37 h 116"/>
                <a:gd name="T44" fmla="*/ 12 w 116"/>
                <a:gd name="T45" fmla="*/ 30 h 116"/>
                <a:gd name="T46" fmla="*/ 18 w 116"/>
                <a:gd name="T47" fmla="*/ 30 h 116"/>
                <a:gd name="T48" fmla="*/ 24 w 116"/>
                <a:gd name="T49" fmla="*/ 25 h 116"/>
                <a:gd name="T50" fmla="*/ 30 w 116"/>
                <a:gd name="T51" fmla="*/ 18 h 116"/>
                <a:gd name="T52" fmla="*/ 32 w 116"/>
                <a:gd name="T53" fmla="*/ 15 h 116"/>
                <a:gd name="T54" fmla="*/ 42 w 116"/>
                <a:gd name="T55" fmla="*/ 12 h 116"/>
                <a:gd name="T56" fmla="*/ 34 w 116"/>
                <a:gd name="T57" fmla="*/ 8 h 116"/>
                <a:gd name="T58" fmla="*/ 32 w 116"/>
                <a:gd name="T59" fmla="*/ 8 h 116"/>
                <a:gd name="T60" fmla="*/ 49 w 116"/>
                <a:gd name="T61" fmla="*/ 2 h 116"/>
                <a:gd name="T62" fmla="*/ 56 w 116"/>
                <a:gd name="T63" fmla="*/ 5 h 116"/>
                <a:gd name="T64" fmla="*/ 82 w 116"/>
                <a:gd name="T65" fmla="*/ 6 h 116"/>
                <a:gd name="T66" fmla="*/ 79 w 116"/>
                <a:gd name="T67" fmla="*/ 11 h 116"/>
                <a:gd name="T68" fmla="*/ 85 w 116"/>
                <a:gd name="T69" fmla="*/ 19 h 116"/>
                <a:gd name="T70" fmla="*/ 89 w 116"/>
                <a:gd name="T71" fmla="*/ 19 h 116"/>
                <a:gd name="T72" fmla="*/ 93 w 116"/>
                <a:gd name="T73" fmla="*/ 17 h 116"/>
                <a:gd name="T74" fmla="*/ 97 w 116"/>
                <a:gd name="T75" fmla="*/ 23 h 116"/>
                <a:gd name="T76" fmla="*/ 101 w 116"/>
                <a:gd name="T77" fmla="*/ 27 h 116"/>
                <a:gd name="T78" fmla="*/ 95 w 116"/>
                <a:gd name="T79" fmla="*/ 27 h 116"/>
                <a:gd name="T80" fmla="*/ 89 w 116"/>
                <a:gd name="T81" fmla="*/ 25 h 116"/>
                <a:gd name="T82" fmla="*/ 81 w 116"/>
                <a:gd name="T83" fmla="*/ 24 h 116"/>
                <a:gd name="T84" fmla="*/ 74 w 116"/>
                <a:gd name="T85" fmla="*/ 30 h 116"/>
                <a:gd name="T86" fmla="*/ 70 w 116"/>
                <a:gd name="T87" fmla="*/ 39 h 116"/>
                <a:gd name="T88" fmla="*/ 73 w 116"/>
                <a:gd name="T89" fmla="*/ 50 h 116"/>
                <a:gd name="T90" fmla="*/ 82 w 116"/>
                <a:gd name="T91" fmla="*/ 53 h 116"/>
                <a:gd name="T92" fmla="*/ 91 w 116"/>
                <a:gd name="T93" fmla="*/ 53 h 116"/>
                <a:gd name="T94" fmla="*/ 95 w 116"/>
                <a:gd name="T95" fmla="*/ 61 h 116"/>
                <a:gd name="T96" fmla="*/ 96 w 116"/>
                <a:gd name="T97" fmla="*/ 71 h 116"/>
                <a:gd name="T98" fmla="*/ 95 w 116"/>
                <a:gd name="T99" fmla="*/ 81 h 116"/>
                <a:gd name="T100" fmla="*/ 100 w 116"/>
                <a:gd name="T101" fmla="*/ 90 h 116"/>
                <a:gd name="T102" fmla="*/ 107 w 116"/>
                <a:gd name="T103" fmla="*/ 82 h 116"/>
                <a:gd name="T104" fmla="*/ 112 w 116"/>
                <a:gd name="T105" fmla="*/ 69 h 116"/>
                <a:gd name="T106" fmla="*/ 114 w 116"/>
                <a:gd name="T107" fmla="*/ 53 h 116"/>
                <a:gd name="T108" fmla="*/ 109 w 116"/>
                <a:gd name="T109" fmla="*/ 39 h 116"/>
                <a:gd name="T110" fmla="*/ 105 w 116"/>
                <a:gd name="T111" fmla="*/ 32 h 116"/>
                <a:gd name="T112" fmla="*/ 111 w 116"/>
                <a:gd name="T113" fmla="*/ 41 h 116"/>
                <a:gd name="T114" fmla="*/ 79 w 116"/>
                <a:gd name="T115" fmla="*/ 10 h 116"/>
                <a:gd name="T116" fmla="*/ 75 w 116"/>
                <a:gd name="T117" fmla="*/ 5 h 116"/>
                <a:gd name="T118" fmla="*/ 76 w 116"/>
                <a:gd name="T119" fmla="*/ 9 h 116"/>
                <a:gd name="T120" fmla="*/ 73 w 116"/>
                <a:gd name="T121" fmla="*/ 4 h 116"/>
                <a:gd name="T122" fmla="*/ 109 w 116"/>
                <a:gd name="T1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116">
                  <a:moveTo>
                    <a:pt x="6" y="33"/>
                  </a:moveTo>
                  <a:cubicBezTo>
                    <a:pt x="6" y="33"/>
                    <a:pt x="6" y="33"/>
                    <a:pt x="6" y="33"/>
                  </a:cubicBezTo>
                  <a:cubicBezTo>
                    <a:pt x="6" y="33"/>
                    <a:pt x="6" y="33"/>
                    <a:pt x="5" y="34"/>
                  </a:cubicBezTo>
                  <a:cubicBezTo>
                    <a:pt x="6" y="34"/>
                    <a:pt x="6" y="34"/>
                    <a:pt x="6" y="34"/>
                  </a:cubicBezTo>
                  <a:cubicBezTo>
                    <a:pt x="6" y="34"/>
                    <a:pt x="6" y="34"/>
                    <a:pt x="6" y="34"/>
                  </a:cubicBezTo>
                  <a:cubicBezTo>
                    <a:pt x="6" y="34"/>
                    <a:pt x="6" y="34"/>
                    <a:pt x="6" y="33"/>
                  </a:cubicBezTo>
                  <a:close/>
                  <a:moveTo>
                    <a:pt x="5" y="35"/>
                  </a:moveTo>
                  <a:cubicBezTo>
                    <a:pt x="5" y="35"/>
                    <a:pt x="5" y="35"/>
                    <a:pt x="5" y="35"/>
                  </a:cubicBezTo>
                  <a:cubicBezTo>
                    <a:pt x="5" y="35"/>
                    <a:pt x="5" y="34"/>
                    <a:pt x="5" y="34"/>
                  </a:cubicBezTo>
                  <a:cubicBezTo>
                    <a:pt x="5" y="34"/>
                    <a:pt x="5" y="34"/>
                    <a:pt x="5" y="34"/>
                  </a:cubicBezTo>
                  <a:cubicBezTo>
                    <a:pt x="5" y="34"/>
                    <a:pt x="5" y="34"/>
                    <a:pt x="5" y="35"/>
                  </a:cubicBezTo>
                  <a:cubicBezTo>
                    <a:pt x="5" y="35"/>
                    <a:pt x="5" y="35"/>
                    <a:pt x="5" y="35"/>
                  </a:cubicBezTo>
                  <a:close/>
                  <a:moveTo>
                    <a:pt x="88" y="18"/>
                  </a:moveTo>
                  <a:cubicBezTo>
                    <a:pt x="88" y="18"/>
                    <a:pt x="88" y="18"/>
                    <a:pt x="88" y="18"/>
                  </a:cubicBezTo>
                  <a:cubicBezTo>
                    <a:pt x="88" y="18"/>
                    <a:pt x="88" y="18"/>
                    <a:pt x="88" y="18"/>
                  </a:cubicBezTo>
                  <a:cubicBezTo>
                    <a:pt x="88" y="18"/>
                    <a:pt x="88" y="18"/>
                    <a:pt x="88" y="18"/>
                  </a:cubicBezTo>
                  <a:cubicBezTo>
                    <a:pt x="88" y="18"/>
                    <a:pt x="88" y="18"/>
                    <a:pt x="88" y="18"/>
                  </a:cubicBezTo>
                  <a:cubicBezTo>
                    <a:pt x="88" y="17"/>
                    <a:pt x="87" y="17"/>
                    <a:pt x="87" y="17"/>
                  </a:cubicBezTo>
                  <a:cubicBezTo>
                    <a:pt x="87" y="17"/>
                    <a:pt x="87" y="17"/>
                    <a:pt x="87" y="17"/>
                  </a:cubicBezTo>
                  <a:cubicBezTo>
                    <a:pt x="87" y="17"/>
                    <a:pt x="87" y="17"/>
                    <a:pt x="87" y="17"/>
                  </a:cubicBezTo>
                  <a:cubicBezTo>
                    <a:pt x="86" y="17"/>
                    <a:pt x="86" y="17"/>
                    <a:pt x="86" y="17"/>
                  </a:cubicBezTo>
                  <a:cubicBezTo>
                    <a:pt x="86" y="17"/>
                    <a:pt x="86" y="17"/>
                    <a:pt x="86" y="17"/>
                  </a:cubicBezTo>
                  <a:cubicBezTo>
                    <a:pt x="86" y="16"/>
                    <a:pt x="86" y="16"/>
                    <a:pt x="86" y="16"/>
                  </a:cubicBezTo>
                  <a:cubicBezTo>
                    <a:pt x="86" y="16"/>
                    <a:pt x="86" y="16"/>
                    <a:pt x="86" y="16"/>
                  </a:cubicBezTo>
                  <a:cubicBezTo>
                    <a:pt x="86" y="16"/>
                    <a:pt x="86" y="16"/>
                    <a:pt x="85" y="16"/>
                  </a:cubicBezTo>
                  <a:cubicBezTo>
                    <a:pt x="85" y="16"/>
                    <a:pt x="85" y="16"/>
                    <a:pt x="85" y="16"/>
                  </a:cubicBezTo>
                  <a:cubicBezTo>
                    <a:pt x="85" y="16"/>
                    <a:pt x="85" y="16"/>
                    <a:pt x="85" y="16"/>
                  </a:cubicBezTo>
                  <a:cubicBezTo>
                    <a:pt x="86" y="17"/>
                    <a:pt x="86" y="17"/>
                    <a:pt x="86" y="17"/>
                  </a:cubicBezTo>
                  <a:cubicBezTo>
                    <a:pt x="87" y="17"/>
                    <a:pt x="87" y="17"/>
                    <a:pt x="87" y="17"/>
                  </a:cubicBezTo>
                  <a:cubicBezTo>
                    <a:pt x="87" y="18"/>
                    <a:pt x="87" y="18"/>
                    <a:pt x="87" y="18"/>
                  </a:cubicBezTo>
                  <a:cubicBezTo>
                    <a:pt x="86" y="18"/>
                    <a:pt x="87" y="18"/>
                    <a:pt x="87" y="18"/>
                  </a:cubicBezTo>
                  <a:cubicBezTo>
                    <a:pt x="87" y="18"/>
                    <a:pt x="87" y="18"/>
                    <a:pt x="87" y="18"/>
                  </a:cubicBezTo>
                  <a:cubicBezTo>
                    <a:pt x="87" y="18"/>
                    <a:pt x="87" y="18"/>
                    <a:pt x="87" y="18"/>
                  </a:cubicBezTo>
                  <a:cubicBezTo>
                    <a:pt x="87" y="18"/>
                    <a:pt x="87" y="18"/>
                    <a:pt x="87" y="18"/>
                  </a:cubicBezTo>
                  <a:cubicBezTo>
                    <a:pt x="88" y="18"/>
                    <a:pt x="88" y="18"/>
                    <a:pt x="88" y="18"/>
                  </a:cubicBezTo>
                  <a:cubicBezTo>
                    <a:pt x="88" y="18"/>
                    <a:pt x="88" y="18"/>
                    <a:pt x="88" y="18"/>
                  </a:cubicBezTo>
                  <a:cubicBezTo>
                    <a:pt x="88" y="18"/>
                    <a:pt x="88" y="18"/>
                    <a:pt x="88" y="18"/>
                  </a:cubicBezTo>
                  <a:close/>
                  <a:moveTo>
                    <a:pt x="112" y="37"/>
                  </a:moveTo>
                  <a:cubicBezTo>
                    <a:pt x="114" y="44"/>
                    <a:pt x="116" y="51"/>
                    <a:pt x="116" y="58"/>
                  </a:cubicBezTo>
                  <a:cubicBezTo>
                    <a:pt x="116" y="90"/>
                    <a:pt x="90" y="116"/>
                    <a:pt x="58" y="116"/>
                  </a:cubicBezTo>
                  <a:cubicBezTo>
                    <a:pt x="26" y="116"/>
                    <a:pt x="0" y="90"/>
                    <a:pt x="0" y="58"/>
                  </a:cubicBezTo>
                  <a:cubicBezTo>
                    <a:pt x="0" y="50"/>
                    <a:pt x="2" y="42"/>
                    <a:pt x="5" y="35"/>
                  </a:cubicBezTo>
                  <a:cubicBezTo>
                    <a:pt x="5" y="42"/>
                    <a:pt x="5" y="42"/>
                    <a:pt x="5" y="42"/>
                  </a:cubicBezTo>
                  <a:cubicBezTo>
                    <a:pt x="5" y="42"/>
                    <a:pt x="5" y="42"/>
                    <a:pt x="5" y="42"/>
                  </a:cubicBezTo>
                  <a:cubicBezTo>
                    <a:pt x="5" y="42"/>
                    <a:pt x="5" y="42"/>
                    <a:pt x="5" y="42"/>
                  </a:cubicBezTo>
                  <a:cubicBezTo>
                    <a:pt x="5" y="42"/>
                    <a:pt x="5" y="42"/>
                    <a:pt x="5" y="42"/>
                  </a:cubicBezTo>
                  <a:cubicBezTo>
                    <a:pt x="6" y="42"/>
                    <a:pt x="6" y="42"/>
                    <a:pt x="6" y="42"/>
                  </a:cubicBezTo>
                  <a:cubicBezTo>
                    <a:pt x="6" y="43"/>
                    <a:pt x="6" y="43"/>
                    <a:pt x="6" y="43"/>
                  </a:cubicBezTo>
                  <a:cubicBezTo>
                    <a:pt x="6" y="43"/>
                    <a:pt x="7" y="43"/>
                    <a:pt x="7" y="43"/>
                  </a:cubicBezTo>
                  <a:cubicBezTo>
                    <a:pt x="7" y="43"/>
                    <a:pt x="7" y="43"/>
                    <a:pt x="7" y="43"/>
                  </a:cubicBezTo>
                  <a:cubicBezTo>
                    <a:pt x="7" y="43"/>
                    <a:pt x="7" y="43"/>
                    <a:pt x="7" y="43"/>
                  </a:cubicBezTo>
                  <a:cubicBezTo>
                    <a:pt x="7" y="43"/>
                    <a:pt x="7" y="43"/>
                    <a:pt x="7" y="43"/>
                  </a:cubicBezTo>
                  <a:cubicBezTo>
                    <a:pt x="7" y="43"/>
                    <a:pt x="7" y="44"/>
                    <a:pt x="7" y="44"/>
                  </a:cubicBezTo>
                  <a:cubicBezTo>
                    <a:pt x="7" y="44"/>
                    <a:pt x="7" y="44"/>
                    <a:pt x="7" y="44"/>
                  </a:cubicBezTo>
                  <a:cubicBezTo>
                    <a:pt x="8" y="44"/>
                    <a:pt x="8" y="44"/>
                    <a:pt x="8" y="45"/>
                  </a:cubicBezTo>
                  <a:cubicBezTo>
                    <a:pt x="8" y="45"/>
                    <a:pt x="8" y="45"/>
                    <a:pt x="8" y="45"/>
                  </a:cubicBezTo>
                  <a:cubicBezTo>
                    <a:pt x="8" y="45"/>
                    <a:pt x="8" y="45"/>
                    <a:pt x="8" y="45"/>
                  </a:cubicBezTo>
                  <a:cubicBezTo>
                    <a:pt x="8" y="45"/>
                    <a:pt x="8" y="45"/>
                    <a:pt x="8" y="45"/>
                  </a:cubicBezTo>
                  <a:cubicBezTo>
                    <a:pt x="8" y="45"/>
                    <a:pt x="8"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10" y="46"/>
                    <a:pt x="10" y="46"/>
                    <a:pt x="10" y="46"/>
                  </a:cubicBezTo>
                  <a:cubicBezTo>
                    <a:pt x="10" y="46"/>
                    <a:pt x="10" y="46"/>
                    <a:pt x="10" y="46"/>
                  </a:cubicBezTo>
                  <a:cubicBezTo>
                    <a:pt x="10" y="46"/>
                    <a:pt x="10" y="46"/>
                    <a:pt x="10" y="46"/>
                  </a:cubicBezTo>
                  <a:cubicBezTo>
                    <a:pt x="10" y="46"/>
                    <a:pt x="10" y="46"/>
                    <a:pt x="10" y="47"/>
                  </a:cubicBezTo>
                  <a:cubicBezTo>
                    <a:pt x="10" y="47"/>
                    <a:pt x="10" y="47"/>
                    <a:pt x="10" y="47"/>
                  </a:cubicBezTo>
                  <a:cubicBezTo>
                    <a:pt x="10" y="47"/>
                    <a:pt x="10" y="47"/>
                    <a:pt x="10" y="47"/>
                  </a:cubicBezTo>
                  <a:cubicBezTo>
                    <a:pt x="10" y="47"/>
                    <a:pt x="10" y="47"/>
                    <a:pt x="10" y="47"/>
                  </a:cubicBezTo>
                  <a:cubicBezTo>
                    <a:pt x="11" y="47"/>
                    <a:pt x="11" y="47"/>
                    <a:pt x="11" y="47"/>
                  </a:cubicBezTo>
                  <a:cubicBezTo>
                    <a:pt x="11" y="47"/>
                    <a:pt x="11" y="47"/>
                    <a:pt x="11" y="47"/>
                  </a:cubicBezTo>
                  <a:cubicBezTo>
                    <a:pt x="11" y="48"/>
                    <a:pt x="11" y="48"/>
                    <a:pt x="11" y="48"/>
                  </a:cubicBezTo>
                  <a:cubicBezTo>
                    <a:pt x="11" y="48"/>
                    <a:pt x="11" y="49"/>
                    <a:pt x="11" y="49"/>
                  </a:cubicBezTo>
                  <a:cubicBezTo>
                    <a:pt x="11" y="49"/>
                    <a:pt x="11" y="49"/>
                    <a:pt x="11" y="49"/>
                  </a:cubicBezTo>
                  <a:cubicBezTo>
                    <a:pt x="11" y="49"/>
                    <a:pt x="11" y="49"/>
                    <a:pt x="11" y="49"/>
                  </a:cubicBezTo>
                  <a:cubicBezTo>
                    <a:pt x="11" y="49"/>
                    <a:pt x="11" y="49"/>
                    <a:pt x="11" y="49"/>
                  </a:cubicBezTo>
                  <a:cubicBezTo>
                    <a:pt x="11" y="50"/>
                    <a:pt x="11" y="50"/>
                    <a:pt x="11" y="50"/>
                  </a:cubicBezTo>
                  <a:cubicBezTo>
                    <a:pt x="11" y="50"/>
                    <a:pt x="11" y="50"/>
                    <a:pt x="11" y="50"/>
                  </a:cubicBezTo>
                  <a:cubicBezTo>
                    <a:pt x="11" y="50"/>
                    <a:pt x="11" y="50"/>
                    <a:pt x="11" y="50"/>
                  </a:cubicBezTo>
                  <a:cubicBezTo>
                    <a:pt x="11" y="50"/>
                    <a:pt x="11" y="50"/>
                    <a:pt x="11" y="50"/>
                  </a:cubicBezTo>
                  <a:cubicBezTo>
                    <a:pt x="11" y="50"/>
                    <a:pt x="11" y="50"/>
                    <a:pt x="11" y="50"/>
                  </a:cubicBezTo>
                  <a:cubicBezTo>
                    <a:pt x="13" y="50"/>
                    <a:pt x="13" y="50"/>
                    <a:pt x="13" y="50"/>
                  </a:cubicBezTo>
                  <a:cubicBezTo>
                    <a:pt x="13" y="50"/>
                    <a:pt x="13" y="50"/>
                    <a:pt x="13" y="50"/>
                  </a:cubicBezTo>
                  <a:cubicBezTo>
                    <a:pt x="13" y="50"/>
                    <a:pt x="13" y="50"/>
                    <a:pt x="13" y="50"/>
                  </a:cubicBezTo>
                  <a:cubicBezTo>
                    <a:pt x="13" y="50"/>
                    <a:pt x="13" y="50"/>
                    <a:pt x="13" y="50"/>
                  </a:cubicBezTo>
                  <a:cubicBezTo>
                    <a:pt x="13" y="51"/>
                    <a:pt x="13" y="51"/>
                    <a:pt x="13" y="51"/>
                  </a:cubicBezTo>
                  <a:cubicBezTo>
                    <a:pt x="13" y="51"/>
                    <a:pt x="14" y="51"/>
                    <a:pt x="14" y="51"/>
                  </a:cubicBezTo>
                  <a:cubicBezTo>
                    <a:pt x="14" y="51"/>
                    <a:pt x="14" y="52"/>
                    <a:pt x="14" y="52"/>
                  </a:cubicBezTo>
                  <a:cubicBezTo>
                    <a:pt x="14" y="52"/>
                    <a:pt x="14" y="52"/>
                    <a:pt x="14" y="52"/>
                  </a:cubicBezTo>
                  <a:cubicBezTo>
                    <a:pt x="14" y="52"/>
                    <a:pt x="14" y="53"/>
                    <a:pt x="14" y="53"/>
                  </a:cubicBezTo>
                  <a:cubicBezTo>
                    <a:pt x="14" y="53"/>
                    <a:pt x="14" y="53"/>
                    <a:pt x="14" y="53"/>
                  </a:cubicBezTo>
                  <a:cubicBezTo>
                    <a:pt x="14" y="53"/>
                    <a:pt x="14" y="53"/>
                    <a:pt x="14" y="53"/>
                  </a:cubicBezTo>
                  <a:cubicBezTo>
                    <a:pt x="15" y="53"/>
                    <a:pt x="15" y="53"/>
                    <a:pt x="15" y="54"/>
                  </a:cubicBezTo>
                  <a:cubicBezTo>
                    <a:pt x="15" y="54"/>
                    <a:pt x="15" y="54"/>
                    <a:pt x="14" y="54"/>
                  </a:cubicBezTo>
                  <a:cubicBezTo>
                    <a:pt x="14" y="54"/>
                    <a:pt x="14" y="54"/>
                    <a:pt x="14" y="54"/>
                  </a:cubicBezTo>
                  <a:cubicBezTo>
                    <a:pt x="14" y="56"/>
                    <a:pt x="14" y="56"/>
                    <a:pt x="14" y="56"/>
                  </a:cubicBezTo>
                  <a:cubicBezTo>
                    <a:pt x="14" y="56"/>
                    <a:pt x="14" y="56"/>
                    <a:pt x="14" y="56"/>
                  </a:cubicBezTo>
                  <a:cubicBezTo>
                    <a:pt x="14" y="56"/>
                    <a:pt x="14" y="56"/>
                    <a:pt x="14" y="56"/>
                  </a:cubicBezTo>
                  <a:cubicBezTo>
                    <a:pt x="13" y="56"/>
                    <a:pt x="13" y="56"/>
                    <a:pt x="13" y="56"/>
                  </a:cubicBezTo>
                  <a:cubicBezTo>
                    <a:pt x="13" y="57"/>
                    <a:pt x="13" y="57"/>
                    <a:pt x="13" y="57"/>
                  </a:cubicBezTo>
                  <a:cubicBezTo>
                    <a:pt x="13" y="57"/>
                    <a:pt x="13" y="57"/>
                    <a:pt x="13" y="57"/>
                  </a:cubicBezTo>
                  <a:cubicBezTo>
                    <a:pt x="13" y="57"/>
                    <a:pt x="13" y="57"/>
                    <a:pt x="13" y="57"/>
                  </a:cubicBezTo>
                  <a:cubicBezTo>
                    <a:pt x="13" y="58"/>
                    <a:pt x="13" y="58"/>
                    <a:pt x="13" y="58"/>
                  </a:cubicBezTo>
                  <a:cubicBezTo>
                    <a:pt x="13" y="58"/>
                    <a:pt x="13" y="58"/>
                    <a:pt x="13" y="58"/>
                  </a:cubicBezTo>
                  <a:cubicBezTo>
                    <a:pt x="13" y="58"/>
                    <a:pt x="13" y="58"/>
                    <a:pt x="13" y="58"/>
                  </a:cubicBezTo>
                  <a:cubicBezTo>
                    <a:pt x="12" y="58"/>
                    <a:pt x="12" y="58"/>
                    <a:pt x="12" y="58"/>
                  </a:cubicBezTo>
                  <a:cubicBezTo>
                    <a:pt x="12" y="59"/>
                    <a:pt x="12" y="59"/>
                    <a:pt x="12" y="59"/>
                  </a:cubicBezTo>
                  <a:cubicBezTo>
                    <a:pt x="12" y="59"/>
                    <a:pt x="12" y="59"/>
                    <a:pt x="12" y="59"/>
                  </a:cubicBezTo>
                  <a:cubicBezTo>
                    <a:pt x="12" y="60"/>
                    <a:pt x="12" y="60"/>
                    <a:pt x="13" y="60"/>
                  </a:cubicBezTo>
                  <a:cubicBezTo>
                    <a:pt x="13" y="60"/>
                    <a:pt x="13" y="60"/>
                    <a:pt x="13" y="60"/>
                  </a:cubicBezTo>
                  <a:cubicBezTo>
                    <a:pt x="13" y="60"/>
                    <a:pt x="13" y="60"/>
                    <a:pt x="13" y="60"/>
                  </a:cubicBezTo>
                  <a:cubicBezTo>
                    <a:pt x="13" y="61"/>
                    <a:pt x="13" y="61"/>
                    <a:pt x="13" y="61"/>
                  </a:cubicBezTo>
                  <a:cubicBezTo>
                    <a:pt x="12" y="61"/>
                    <a:pt x="12" y="61"/>
                    <a:pt x="12" y="61"/>
                  </a:cubicBezTo>
                  <a:cubicBezTo>
                    <a:pt x="12" y="61"/>
                    <a:pt x="12" y="61"/>
                    <a:pt x="12" y="61"/>
                  </a:cubicBezTo>
                  <a:cubicBezTo>
                    <a:pt x="12" y="61"/>
                    <a:pt x="12" y="62"/>
                    <a:pt x="12" y="62"/>
                  </a:cubicBezTo>
                  <a:cubicBezTo>
                    <a:pt x="12" y="62"/>
                    <a:pt x="12" y="62"/>
                    <a:pt x="12" y="62"/>
                  </a:cubicBezTo>
                  <a:cubicBezTo>
                    <a:pt x="12" y="62"/>
                    <a:pt x="12" y="62"/>
                    <a:pt x="12" y="62"/>
                  </a:cubicBezTo>
                  <a:cubicBezTo>
                    <a:pt x="12" y="63"/>
                    <a:pt x="12" y="63"/>
                    <a:pt x="12" y="63"/>
                  </a:cubicBezTo>
                  <a:cubicBezTo>
                    <a:pt x="12" y="63"/>
                    <a:pt x="12" y="63"/>
                    <a:pt x="12" y="63"/>
                  </a:cubicBezTo>
                  <a:cubicBezTo>
                    <a:pt x="12" y="64"/>
                    <a:pt x="12" y="64"/>
                    <a:pt x="12" y="64"/>
                  </a:cubicBezTo>
                  <a:cubicBezTo>
                    <a:pt x="12" y="64"/>
                    <a:pt x="13" y="64"/>
                    <a:pt x="13" y="65"/>
                  </a:cubicBezTo>
                  <a:cubicBezTo>
                    <a:pt x="13" y="65"/>
                    <a:pt x="13" y="65"/>
                    <a:pt x="14" y="66"/>
                  </a:cubicBezTo>
                  <a:cubicBezTo>
                    <a:pt x="14" y="66"/>
                    <a:pt x="14" y="66"/>
                    <a:pt x="14" y="66"/>
                  </a:cubicBezTo>
                  <a:cubicBezTo>
                    <a:pt x="14" y="66"/>
                    <a:pt x="14" y="67"/>
                    <a:pt x="14" y="67"/>
                  </a:cubicBezTo>
                  <a:cubicBezTo>
                    <a:pt x="14" y="67"/>
                    <a:pt x="14" y="67"/>
                    <a:pt x="14" y="67"/>
                  </a:cubicBezTo>
                  <a:cubicBezTo>
                    <a:pt x="14" y="67"/>
                    <a:pt x="14"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9"/>
                    <a:pt x="15" y="69"/>
                    <a:pt x="15" y="69"/>
                  </a:cubicBezTo>
                  <a:cubicBezTo>
                    <a:pt x="15" y="69"/>
                    <a:pt x="15" y="69"/>
                    <a:pt x="15" y="69"/>
                  </a:cubicBezTo>
                  <a:cubicBezTo>
                    <a:pt x="15" y="69"/>
                    <a:pt x="16" y="69"/>
                    <a:pt x="16" y="69"/>
                  </a:cubicBezTo>
                  <a:cubicBezTo>
                    <a:pt x="16" y="69"/>
                    <a:pt x="16" y="69"/>
                    <a:pt x="16" y="69"/>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1"/>
                    <a:pt x="16" y="71"/>
                  </a:cubicBezTo>
                  <a:cubicBezTo>
                    <a:pt x="16" y="72"/>
                    <a:pt x="16" y="72"/>
                    <a:pt x="16" y="72"/>
                  </a:cubicBezTo>
                  <a:cubicBezTo>
                    <a:pt x="16" y="72"/>
                    <a:pt x="16" y="72"/>
                    <a:pt x="16" y="72"/>
                  </a:cubicBezTo>
                  <a:cubicBezTo>
                    <a:pt x="16" y="72"/>
                    <a:pt x="16" y="72"/>
                    <a:pt x="16" y="72"/>
                  </a:cubicBezTo>
                  <a:cubicBezTo>
                    <a:pt x="16" y="73"/>
                    <a:pt x="16" y="73"/>
                    <a:pt x="16" y="73"/>
                  </a:cubicBezTo>
                  <a:cubicBezTo>
                    <a:pt x="16" y="73"/>
                    <a:pt x="16" y="73"/>
                    <a:pt x="16" y="73"/>
                  </a:cubicBezTo>
                  <a:cubicBezTo>
                    <a:pt x="16" y="73"/>
                    <a:pt x="16" y="73"/>
                    <a:pt x="17" y="73"/>
                  </a:cubicBezTo>
                  <a:cubicBezTo>
                    <a:pt x="17" y="73"/>
                    <a:pt x="17" y="73"/>
                    <a:pt x="17" y="74"/>
                  </a:cubicBezTo>
                  <a:cubicBezTo>
                    <a:pt x="17" y="74"/>
                    <a:pt x="17" y="74"/>
                    <a:pt x="17" y="74"/>
                  </a:cubicBezTo>
                  <a:cubicBezTo>
                    <a:pt x="17" y="74"/>
                    <a:pt x="17" y="74"/>
                    <a:pt x="17" y="74"/>
                  </a:cubicBezTo>
                  <a:cubicBezTo>
                    <a:pt x="17" y="74"/>
                    <a:pt x="17" y="75"/>
                    <a:pt x="17" y="75"/>
                  </a:cubicBezTo>
                  <a:cubicBezTo>
                    <a:pt x="17" y="75"/>
                    <a:pt x="17" y="75"/>
                    <a:pt x="18" y="75"/>
                  </a:cubicBezTo>
                  <a:cubicBezTo>
                    <a:pt x="18" y="75"/>
                    <a:pt x="18" y="75"/>
                    <a:pt x="18" y="75"/>
                  </a:cubicBezTo>
                  <a:cubicBezTo>
                    <a:pt x="18" y="76"/>
                    <a:pt x="18" y="76"/>
                    <a:pt x="18" y="76"/>
                  </a:cubicBezTo>
                  <a:cubicBezTo>
                    <a:pt x="19" y="76"/>
                    <a:pt x="19" y="76"/>
                    <a:pt x="19" y="76"/>
                  </a:cubicBezTo>
                  <a:cubicBezTo>
                    <a:pt x="20" y="76"/>
                    <a:pt x="20" y="76"/>
                    <a:pt x="20" y="76"/>
                  </a:cubicBezTo>
                  <a:cubicBezTo>
                    <a:pt x="20" y="76"/>
                    <a:pt x="20" y="76"/>
                    <a:pt x="20" y="76"/>
                  </a:cubicBezTo>
                  <a:cubicBezTo>
                    <a:pt x="20" y="76"/>
                    <a:pt x="20" y="76"/>
                    <a:pt x="20" y="76"/>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1" y="77"/>
                    <a:pt x="21" y="77"/>
                  </a:cubicBezTo>
                  <a:cubicBezTo>
                    <a:pt x="21" y="77"/>
                    <a:pt x="21" y="77"/>
                    <a:pt x="21" y="77"/>
                  </a:cubicBezTo>
                  <a:cubicBezTo>
                    <a:pt x="21" y="77"/>
                    <a:pt x="21" y="77"/>
                    <a:pt x="21" y="77"/>
                  </a:cubicBezTo>
                  <a:cubicBezTo>
                    <a:pt x="21" y="78"/>
                    <a:pt x="21"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9"/>
                    <a:pt x="22" y="79"/>
                  </a:cubicBezTo>
                  <a:cubicBezTo>
                    <a:pt x="22" y="79"/>
                    <a:pt x="22" y="79"/>
                    <a:pt x="22" y="80"/>
                  </a:cubicBezTo>
                  <a:cubicBezTo>
                    <a:pt x="22" y="80"/>
                    <a:pt x="22" y="80"/>
                    <a:pt x="22" y="80"/>
                  </a:cubicBezTo>
                  <a:cubicBezTo>
                    <a:pt x="22" y="80"/>
                    <a:pt x="22" y="80"/>
                    <a:pt x="22" y="80"/>
                  </a:cubicBezTo>
                  <a:cubicBezTo>
                    <a:pt x="22" y="80"/>
                    <a:pt x="22" y="81"/>
                    <a:pt x="23" y="81"/>
                  </a:cubicBezTo>
                  <a:cubicBezTo>
                    <a:pt x="23" y="81"/>
                    <a:pt x="23" y="81"/>
                    <a:pt x="23" y="81"/>
                  </a:cubicBezTo>
                  <a:cubicBezTo>
                    <a:pt x="23" y="81"/>
                    <a:pt x="23" y="81"/>
                    <a:pt x="23" y="81"/>
                  </a:cubicBezTo>
                  <a:cubicBezTo>
                    <a:pt x="23" y="81"/>
                    <a:pt x="23" y="81"/>
                    <a:pt x="23" y="81"/>
                  </a:cubicBezTo>
                  <a:cubicBezTo>
                    <a:pt x="23" y="81"/>
                    <a:pt x="23" y="81"/>
                    <a:pt x="23" y="81"/>
                  </a:cubicBezTo>
                  <a:cubicBezTo>
                    <a:pt x="23" y="81"/>
                    <a:pt x="23" y="82"/>
                    <a:pt x="23" y="82"/>
                  </a:cubicBezTo>
                  <a:cubicBezTo>
                    <a:pt x="23" y="82"/>
                    <a:pt x="23" y="82"/>
                    <a:pt x="23" y="82"/>
                  </a:cubicBezTo>
                  <a:cubicBezTo>
                    <a:pt x="23" y="82"/>
                    <a:pt x="23" y="82"/>
                    <a:pt x="23" y="82"/>
                  </a:cubicBezTo>
                  <a:cubicBezTo>
                    <a:pt x="23" y="82"/>
                    <a:pt x="23" y="82"/>
                    <a:pt x="23" y="82"/>
                  </a:cubicBezTo>
                  <a:cubicBezTo>
                    <a:pt x="23" y="82"/>
                    <a:pt x="23" y="82"/>
                    <a:pt x="23" y="82"/>
                  </a:cubicBezTo>
                  <a:cubicBezTo>
                    <a:pt x="23" y="82"/>
                    <a:pt x="23" y="83"/>
                    <a:pt x="23" y="83"/>
                  </a:cubicBezTo>
                  <a:cubicBezTo>
                    <a:pt x="23" y="83"/>
                    <a:pt x="23" y="83"/>
                    <a:pt x="23" y="83"/>
                  </a:cubicBezTo>
                  <a:cubicBezTo>
                    <a:pt x="24" y="83"/>
                    <a:pt x="24" y="83"/>
                    <a:pt x="24" y="83"/>
                  </a:cubicBezTo>
                  <a:cubicBezTo>
                    <a:pt x="24" y="83"/>
                    <a:pt x="24" y="83"/>
                    <a:pt x="24" y="83"/>
                  </a:cubicBezTo>
                  <a:cubicBezTo>
                    <a:pt x="24" y="83"/>
                    <a:pt x="24" y="83"/>
                    <a:pt x="24" y="84"/>
                  </a:cubicBezTo>
                  <a:cubicBezTo>
                    <a:pt x="24" y="84"/>
                    <a:pt x="24" y="84"/>
                    <a:pt x="24" y="84"/>
                  </a:cubicBezTo>
                  <a:cubicBezTo>
                    <a:pt x="24" y="84"/>
                    <a:pt x="24" y="85"/>
                    <a:pt x="24" y="85"/>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90"/>
                    <a:pt x="24" y="90"/>
                    <a:pt x="24" y="90"/>
                  </a:cubicBezTo>
                  <a:cubicBezTo>
                    <a:pt x="24" y="90"/>
                    <a:pt x="24" y="90"/>
                    <a:pt x="25" y="90"/>
                  </a:cubicBezTo>
                  <a:cubicBezTo>
                    <a:pt x="25" y="90"/>
                    <a:pt x="25" y="90"/>
                    <a:pt x="25" y="90"/>
                  </a:cubicBezTo>
                  <a:cubicBezTo>
                    <a:pt x="25" y="90"/>
                    <a:pt x="25" y="91"/>
                    <a:pt x="25" y="91"/>
                  </a:cubicBezTo>
                  <a:cubicBezTo>
                    <a:pt x="25" y="91"/>
                    <a:pt x="25" y="92"/>
                    <a:pt x="25" y="92"/>
                  </a:cubicBezTo>
                  <a:cubicBezTo>
                    <a:pt x="25" y="92"/>
                    <a:pt x="25" y="92"/>
                    <a:pt x="25" y="92"/>
                  </a:cubicBezTo>
                  <a:cubicBezTo>
                    <a:pt x="25" y="93"/>
                    <a:pt x="25" y="93"/>
                    <a:pt x="25" y="93"/>
                  </a:cubicBezTo>
                  <a:cubicBezTo>
                    <a:pt x="25" y="93"/>
                    <a:pt x="25" y="93"/>
                    <a:pt x="25" y="93"/>
                  </a:cubicBezTo>
                  <a:cubicBezTo>
                    <a:pt x="25" y="93"/>
                    <a:pt x="25" y="93"/>
                    <a:pt x="25" y="93"/>
                  </a:cubicBezTo>
                  <a:cubicBezTo>
                    <a:pt x="25" y="93"/>
                    <a:pt x="25" y="93"/>
                    <a:pt x="25" y="93"/>
                  </a:cubicBezTo>
                  <a:cubicBezTo>
                    <a:pt x="25" y="93"/>
                    <a:pt x="25" y="93"/>
                    <a:pt x="25" y="93"/>
                  </a:cubicBezTo>
                  <a:cubicBezTo>
                    <a:pt x="25" y="94"/>
                    <a:pt x="25" y="94"/>
                    <a:pt x="25" y="94"/>
                  </a:cubicBezTo>
                  <a:cubicBezTo>
                    <a:pt x="25" y="94"/>
                    <a:pt x="25" y="94"/>
                    <a:pt x="25" y="94"/>
                  </a:cubicBezTo>
                  <a:cubicBezTo>
                    <a:pt x="25" y="94"/>
                    <a:pt x="25" y="95"/>
                    <a:pt x="25" y="95"/>
                  </a:cubicBezTo>
                  <a:cubicBezTo>
                    <a:pt x="25" y="95"/>
                    <a:pt x="25" y="95"/>
                    <a:pt x="25" y="95"/>
                  </a:cubicBezTo>
                  <a:cubicBezTo>
                    <a:pt x="25" y="96"/>
                    <a:pt x="26" y="96"/>
                    <a:pt x="26" y="97"/>
                  </a:cubicBezTo>
                  <a:cubicBezTo>
                    <a:pt x="26" y="97"/>
                    <a:pt x="26" y="97"/>
                    <a:pt x="26" y="97"/>
                  </a:cubicBezTo>
                  <a:cubicBezTo>
                    <a:pt x="27" y="97"/>
                    <a:pt x="27" y="97"/>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8" y="98"/>
                    <a:pt x="28" y="99"/>
                    <a:pt x="28" y="99"/>
                  </a:cubicBezTo>
                  <a:cubicBezTo>
                    <a:pt x="28" y="99"/>
                    <a:pt x="28" y="99"/>
                    <a:pt x="28" y="99"/>
                  </a:cubicBezTo>
                  <a:cubicBezTo>
                    <a:pt x="28" y="99"/>
                    <a:pt x="28" y="99"/>
                    <a:pt x="28" y="99"/>
                  </a:cubicBezTo>
                  <a:cubicBezTo>
                    <a:pt x="28" y="99"/>
                    <a:pt x="28" y="99"/>
                    <a:pt x="28" y="99"/>
                  </a:cubicBezTo>
                  <a:cubicBezTo>
                    <a:pt x="28" y="99"/>
                    <a:pt x="28" y="99"/>
                    <a:pt x="29" y="99"/>
                  </a:cubicBezTo>
                  <a:cubicBezTo>
                    <a:pt x="29" y="100"/>
                    <a:pt x="29" y="100"/>
                    <a:pt x="29" y="101"/>
                  </a:cubicBezTo>
                  <a:cubicBezTo>
                    <a:pt x="29" y="101"/>
                    <a:pt x="29" y="101"/>
                    <a:pt x="29" y="101"/>
                  </a:cubicBezTo>
                  <a:cubicBezTo>
                    <a:pt x="30" y="101"/>
                    <a:pt x="30" y="101"/>
                    <a:pt x="30" y="102"/>
                  </a:cubicBezTo>
                  <a:cubicBezTo>
                    <a:pt x="30" y="102"/>
                    <a:pt x="30" y="102"/>
                    <a:pt x="30" y="102"/>
                  </a:cubicBezTo>
                  <a:cubicBezTo>
                    <a:pt x="30" y="102"/>
                    <a:pt x="30" y="102"/>
                    <a:pt x="30" y="102"/>
                  </a:cubicBezTo>
                  <a:cubicBezTo>
                    <a:pt x="30" y="102"/>
                    <a:pt x="30" y="102"/>
                    <a:pt x="30" y="102"/>
                  </a:cubicBezTo>
                  <a:cubicBezTo>
                    <a:pt x="30" y="102"/>
                    <a:pt x="30" y="102"/>
                    <a:pt x="30" y="102"/>
                  </a:cubicBezTo>
                  <a:cubicBezTo>
                    <a:pt x="30" y="103"/>
                    <a:pt x="30" y="103"/>
                    <a:pt x="30" y="103"/>
                  </a:cubicBezTo>
                  <a:cubicBezTo>
                    <a:pt x="30" y="103"/>
                    <a:pt x="30" y="103"/>
                    <a:pt x="30" y="103"/>
                  </a:cubicBezTo>
                  <a:cubicBezTo>
                    <a:pt x="30" y="103"/>
                    <a:pt x="30" y="103"/>
                    <a:pt x="31" y="103"/>
                  </a:cubicBezTo>
                  <a:cubicBezTo>
                    <a:pt x="31" y="103"/>
                    <a:pt x="31" y="104"/>
                    <a:pt x="31" y="104"/>
                  </a:cubicBezTo>
                  <a:cubicBezTo>
                    <a:pt x="31" y="104"/>
                    <a:pt x="31" y="104"/>
                    <a:pt x="31" y="104"/>
                  </a:cubicBezTo>
                  <a:cubicBezTo>
                    <a:pt x="31" y="104"/>
                    <a:pt x="31" y="104"/>
                    <a:pt x="31" y="104"/>
                  </a:cubicBezTo>
                  <a:cubicBezTo>
                    <a:pt x="31" y="104"/>
                    <a:pt x="32" y="104"/>
                    <a:pt x="32" y="104"/>
                  </a:cubicBezTo>
                  <a:cubicBezTo>
                    <a:pt x="32" y="105"/>
                    <a:pt x="32" y="105"/>
                    <a:pt x="32"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4" y="105"/>
                    <a:pt x="34" y="105"/>
                    <a:pt x="34" y="105"/>
                  </a:cubicBezTo>
                  <a:cubicBezTo>
                    <a:pt x="34" y="105"/>
                    <a:pt x="34" y="105"/>
                    <a:pt x="34" y="105"/>
                  </a:cubicBezTo>
                  <a:cubicBezTo>
                    <a:pt x="34" y="106"/>
                    <a:pt x="34" y="106"/>
                    <a:pt x="34" y="106"/>
                  </a:cubicBezTo>
                  <a:cubicBezTo>
                    <a:pt x="34" y="106"/>
                    <a:pt x="34" y="106"/>
                    <a:pt x="34" y="106"/>
                  </a:cubicBezTo>
                  <a:cubicBezTo>
                    <a:pt x="34" y="106"/>
                    <a:pt x="34" y="106"/>
                    <a:pt x="34" y="106"/>
                  </a:cubicBezTo>
                  <a:cubicBezTo>
                    <a:pt x="34" y="106"/>
                    <a:pt x="34" y="106"/>
                    <a:pt x="35" y="106"/>
                  </a:cubicBezTo>
                  <a:cubicBezTo>
                    <a:pt x="35" y="106"/>
                    <a:pt x="35" y="106"/>
                    <a:pt x="35" y="105"/>
                  </a:cubicBezTo>
                  <a:cubicBezTo>
                    <a:pt x="35" y="105"/>
                    <a:pt x="35" y="105"/>
                    <a:pt x="35" y="105"/>
                  </a:cubicBezTo>
                  <a:cubicBezTo>
                    <a:pt x="35" y="105"/>
                    <a:pt x="35" y="105"/>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3"/>
                  </a:cubicBezTo>
                  <a:cubicBezTo>
                    <a:pt x="35" y="103"/>
                    <a:pt x="35" y="103"/>
                    <a:pt x="35" y="103"/>
                  </a:cubicBezTo>
                  <a:cubicBezTo>
                    <a:pt x="35" y="103"/>
                    <a:pt x="35" y="102"/>
                    <a:pt x="35" y="102"/>
                  </a:cubicBezTo>
                  <a:cubicBezTo>
                    <a:pt x="34" y="102"/>
                    <a:pt x="34" y="102"/>
                    <a:pt x="34" y="102"/>
                  </a:cubicBezTo>
                  <a:cubicBezTo>
                    <a:pt x="34" y="102"/>
                    <a:pt x="34" y="102"/>
                    <a:pt x="34" y="102"/>
                  </a:cubicBezTo>
                  <a:cubicBezTo>
                    <a:pt x="34" y="102"/>
                    <a:pt x="34" y="102"/>
                    <a:pt x="34" y="102"/>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0"/>
                    <a:pt x="34" y="100"/>
                    <a:pt x="34" y="100"/>
                  </a:cubicBezTo>
                  <a:cubicBezTo>
                    <a:pt x="34" y="100"/>
                    <a:pt x="34" y="99"/>
                    <a:pt x="34" y="99"/>
                  </a:cubicBezTo>
                  <a:cubicBezTo>
                    <a:pt x="34" y="99"/>
                    <a:pt x="34" y="99"/>
                    <a:pt x="33" y="99"/>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7"/>
                    <a:pt x="33" y="97"/>
                  </a:cubicBezTo>
                  <a:cubicBezTo>
                    <a:pt x="33" y="97"/>
                    <a:pt x="33" y="97"/>
                    <a:pt x="33" y="97"/>
                  </a:cubicBezTo>
                  <a:cubicBezTo>
                    <a:pt x="33" y="97"/>
                    <a:pt x="33" y="97"/>
                    <a:pt x="33" y="97"/>
                  </a:cubicBezTo>
                  <a:cubicBezTo>
                    <a:pt x="34" y="97"/>
                    <a:pt x="34" y="97"/>
                    <a:pt x="34" y="96"/>
                  </a:cubicBezTo>
                  <a:cubicBezTo>
                    <a:pt x="34" y="96"/>
                    <a:pt x="34" y="96"/>
                    <a:pt x="34" y="96"/>
                  </a:cubicBezTo>
                  <a:cubicBezTo>
                    <a:pt x="34" y="96"/>
                    <a:pt x="34" y="96"/>
                    <a:pt x="34" y="96"/>
                  </a:cubicBezTo>
                  <a:cubicBezTo>
                    <a:pt x="34" y="96"/>
                    <a:pt x="34" y="96"/>
                    <a:pt x="34" y="96"/>
                  </a:cubicBezTo>
                  <a:cubicBezTo>
                    <a:pt x="34" y="96"/>
                    <a:pt x="35" y="96"/>
                    <a:pt x="35" y="96"/>
                  </a:cubicBezTo>
                  <a:cubicBezTo>
                    <a:pt x="35" y="96"/>
                    <a:pt x="35" y="96"/>
                    <a:pt x="35" y="96"/>
                  </a:cubicBezTo>
                  <a:cubicBezTo>
                    <a:pt x="35" y="96"/>
                    <a:pt x="35" y="96"/>
                    <a:pt x="35" y="96"/>
                  </a:cubicBezTo>
                  <a:cubicBezTo>
                    <a:pt x="35" y="95"/>
                    <a:pt x="35" y="95"/>
                    <a:pt x="35" y="95"/>
                  </a:cubicBezTo>
                  <a:cubicBezTo>
                    <a:pt x="35" y="95"/>
                    <a:pt x="35" y="95"/>
                    <a:pt x="35" y="95"/>
                  </a:cubicBezTo>
                  <a:cubicBezTo>
                    <a:pt x="36" y="95"/>
                    <a:pt x="36" y="95"/>
                    <a:pt x="36" y="95"/>
                  </a:cubicBezTo>
                  <a:cubicBezTo>
                    <a:pt x="36" y="95"/>
                    <a:pt x="36" y="95"/>
                    <a:pt x="36" y="95"/>
                  </a:cubicBezTo>
                  <a:cubicBezTo>
                    <a:pt x="36" y="95"/>
                    <a:pt x="37" y="95"/>
                    <a:pt x="37" y="95"/>
                  </a:cubicBezTo>
                  <a:cubicBezTo>
                    <a:pt x="37" y="94"/>
                    <a:pt x="37" y="94"/>
                    <a:pt x="37" y="93"/>
                  </a:cubicBezTo>
                  <a:cubicBezTo>
                    <a:pt x="37" y="93"/>
                    <a:pt x="36" y="93"/>
                    <a:pt x="36" y="93"/>
                  </a:cubicBezTo>
                  <a:cubicBezTo>
                    <a:pt x="36" y="93"/>
                    <a:pt x="36" y="93"/>
                    <a:pt x="36" y="93"/>
                  </a:cubicBezTo>
                  <a:cubicBezTo>
                    <a:pt x="36" y="93"/>
                    <a:pt x="36" y="93"/>
                    <a:pt x="36" y="93"/>
                  </a:cubicBezTo>
                  <a:cubicBezTo>
                    <a:pt x="36" y="93"/>
                    <a:pt x="36" y="93"/>
                    <a:pt x="36" y="93"/>
                  </a:cubicBezTo>
                  <a:cubicBezTo>
                    <a:pt x="36" y="93"/>
                    <a:pt x="35" y="93"/>
                    <a:pt x="35" y="92"/>
                  </a:cubicBezTo>
                  <a:cubicBezTo>
                    <a:pt x="35" y="92"/>
                    <a:pt x="35" y="92"/>
                    <a:pt x="35" y="92"/>
                  </a:cubicBezTo>
                  <a:cubicBezTo>
                    <a:pt x="37" y="92"/>
                    <a:pt x="37" y="92"/>
                    <a:pt x="37" y="92"/>
                  </a:cubicBezTo>
                  <a:cubicBezTo>
                    <a:pt x="37" y="92"/>
                    <a:pt x="37" y="92"/>
                    <a:pt x="37" y="92"/>
                  </a:cubicBezTo>
                  <a:cubicBezTo>
                    <a:pt x="37" y="92"/>
                    <a:pt x="37" y="92"/>
                    <a:pt x="37" y="92"/>
                  </a:cubicBezTo>
                  <a:cubicBezTo>
                    <a:pt x="37" y="92"/>
                    <a:pt x="37" y="92"/>
                    <a:pt x="38" y="92"/>
                  </a:cubicBezTo>
                  <a:cubicBezTo>
                    <a:pt x="38" y="92"/>
                    <a:pt x="38" y="92"/>
                    <a:pt x="38" y="92"/>
                  </a:cubicBezTo>
                  <a:cubicBezTo>
                    <a:pt x="38" y="91"/>
                    <a:pt x="38" y="91"/>
                    <a:pt x="38" y="91"/>
                  </a:cubicBezTo>
                  <a:cubicBezTo>
                    <a:pt x="38" y="91"/>
                    <a:pt x="38" y="91"/>
                    <a:pt x="38" y="91"/>
                  </a:cubicBezTo>
                  <a:cubicBezTo>
                    <a:pt x="38" y="91"/>
                    <a:pt x="38" y="90"/>
                    <a:pt x="38" y="90"/>
                  </a:cubicBezTo>
                  <a:cubicBezTo>
                    <a:pt x="38" y="90"/>
                    <a:pt x="38" y="90"/>
                    <a:pt x="38" y="90"/>
                  </a:cubicBezTo>
                  <a:cubicBezTo>
                    <a:pt x="38" y="90"/>
                    <a:pt x="38" y="90"/>
                    <a:pt x="38" y="90"/>
                  </a:cubicBezTo>
                  <a:cubicBezTo>
                    <a:pt x="38" y="90"/>
                    <a:pt x="38" y="90"/>
                    <a:pt x="38" y="90"/>
                  </a:cubicBezTo>
                  <a:cubicBezTo>
                    <a:pt x="39" y="90"/>
                    <a:pt x="39" y="90"/>
                    <a:pt x="39" y="90"/>
                  </a:cubicBezTo>
                  <a:cubicBezTo>
                    <a:pt x="39" y="90"/>
                    <a:pt x="40" y="89"/>
                    <a:pt x="40" y="89"/>
                  </a:cubicBezTo>
                  <a:cubicBezTo>
                    <a:pt x="40" y="88"/>
                    <a:pt x="40" y="88"/>
                    <a:pt x="40" y="88"/>
                  </a:cubicBezTo>
                  <a:cubicBezTo>
                    <a:pt x="40" y="85"/>
                    <a:pt x="40" y="85"/>
                    <a:pt x="40" y="85"/>
                  </a:cubicBezTo>
                  <a:cubicBezTo>
                    <a:pt x="40" y="85"/>
                    <a:pt x="40" y="84"/>
                    <a:pt x="40" y="84"/>
                  </a:cubicBezTo>
                  <a:cubicBezTo>
                    <a:pt x="40" y="84"/>
                    <a:pt x="40" y="84"/>
                    <a:pt x="40" y="84"/>
                  </a:cubicBezTo>
                  <a:cubicBezTo>
                    <a:pt x="41" y="85"/>
                    <a:pt x="41" y="85"/>
                    <a:pt x="41" y="85"/>
                  </a:cubicBezTo>
                  <a:cubicBezTo>
                    <a:pt x="41" y="84"/>
                    <a:pt x="41" y="84"/>
                    <a:pt x="41" y="84"/>
                  </a:cubicBezTo>
                  <a:cubicBezTo>
                    <a:pt x="41" y="84"/>
                    <a:pt x="41" y="84"/>
                    <a:pt x="41" y="84"/>
                  </a:cubicBezTo>
                  <a:cubicBezTo>
                    <a:pt x="41" y="84"/>
                    <a:pt x="41" y="83"/>
                    <a:pt x="41" y="83"/>
                  </a:cubicBezTo>
                  <a:cubicBezTo>
                    <a:pt x="41" y="83"/>
                    <a:pt x="41" y="83"/>
                    <a:pt x="41" y="83"/>
                  </a:cubicBezTo>
                  <a:cubicBezTo>
                    <a:pt x="41" y="83"/>
                    <a:pt x="41" y="83"/>
                    <a:pt x="42" y="82"/>
                  </a:cubicBezTo>
                  <a:cubicBezTo>
                    <a:pt x="42" y="82"/>
                    <a:pt x="42" y="82"/>
                    <a:pt x="43" y="82"/>
                  </a:cubicBezTo>
                  <a:cubicBezTo>
                    <a:pt x="43" y="82"/>
                    <a:pt x="43" y="82"/>
                    <a:pt x="43" y="82"/>
                  </a:cubicBezTo>
                  <a:cubicBezTo>
                    <a:pt x="43" y="82"/>
                    <a:pt x="44" y="82"/>
                    <a:pt x="44" y="82"/>
                  </a:cubicBezTo>
                  <a:cubicBezTo>
                    <a:pt x="44" y="82"/>
                    <a:pt x="44" y="82"/>
                    <a:pt x="44" y="82"/>
                  </a:cubicBezTo>
                  <a:cubicBezTo>
                    <a:pt x="44"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1"/>
                    <a:pt x="45" y="81"/>
                    <a:pt x="45" y="81"/>
                  </a:cubicBezTo>
                  <a:cubicBezTo>
                    <a:pt x="45" y="81"/>
                    <a:pt x="45" y="81"/>
                    <a:pt x="45" y="81"/>
                  </a:cubicBezTo>
                  <a:cubicBezTo>
                    <a:pt x="45" y="81"/>
                    <a:pt x="45" y="81"/>
                    <a:pt x="45" y="81"/>
                  </a:cubicBezTo>
                  <a:cubicBezTo>
                    <a:pt x="46" y="81"/>
                    <a:pt x="46" y="81"/>
                    <a:pt x="46" y="81"/>
                  </a:cubicBezTo>
                  <a:cubicBezTo>
                    <a:pt x="46" y="81"/>
                    <a:pt x="46" y="81"/>
                    <a:pt x="46" y="81"/>
                  </a:cubicBezTo>
                  <a:cubicBezTo>
                    <a:pt x="46" y="80"/>
                    <a:pt x="46" y="80"/>
                    <a:pt x="46" y="80"/>
                  </a:cubicBezTo>
                  <a:cubicBezTo>
                    <a:pt x="46" y="80"/>
                    <a:pt x="47" y="80"/>
                    <a:pt x="47" y="80"/>
                  </a:cubicBezTo>
                  <a:cubicBezTo>
                    <a:pt x="47" y="80"/>
                    <a:pt x="47" y="80"/>
                    <a:pt x="47" y="80"/>
                  </a:cubicBezTo>
                  <a:cubicBezTo>
                    <a:pt x="47" y="80"/>
                    <a:pt x="47" y="80"/>
                    <a:pt x="47" y="80"/>
                  </a:cubicBezTo>
                  <a:cubicBezTo>
                    <a:pt x="47" y="80"/>
                    <a:pt x="48" y="80"/>
                    <a:pt x="48" y="79"/>
                  </a:cubicBezTo>
                  <a:cubicBezTo>
                    <a:pt x="48" y="79"/>
                    <a:pt x="48" y="79"/>
                    <a:pt x="48" y="79"/>
                  </a:cubicBezTo>
                  <a:cubicBezTo>
                    <a:pt x="48" y="78"/>
                    <a:pt x="48" y="78"/>
                    <a:pt x="48" y="78"/>
                  </a:cubicBezTo>
                  <a:cubicBezTo>
                    <a:pt x="49" y="78"/>
                    <a:pt x="49" y="78"/>
                    <a:pt x="49" y="78"/>
                  </a:cubicBezTo>
                  <a:cubicBezTo>
                    <a:pt x="49" y="77"/>
                    <a:pt x="49" y="76"/>
                    <a:pt x="49" y="76"/>
                  </a:cubicBezTo>
                  <a:cubicBezTo>
                    <a:pt x="49" y="75"/>
                    <a:pt x="49" y="75"/>
                    <a:pt x="49" y="75"/>
                  </a:cubicBezTo>
                  <a:cubicBezTo>
                    <a:pt x="49" y="73"/>
                    <a:pt x="49" y="73"/>
                    <a:pt x="49" y="73"/>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50" y="72"/>
                    <a:pt x="50" y="72"/>
                    <a:pt x="50" y="72"/>
                  </a:cubicBezTo>
                  <a:cubicBezTo>
                    <a:pt x="50" y="72"/>
                    <a:pt x="50" y="72"/>
                    <a:pt x="50" y="72"/>
                  </a:cubicBezTo>
                  <a:cubicBezTo>
                    <a:pt x="50" y="72"/>
                    <a:pt x="50" y="71"/>
                    <a:pt x="50" y="71"/>
                  </a:cubicBezTo>
                  <a:cubicBezTo>
                    <a:pt x="50" y="71"/>
                    <a:pt x="50" y="71"/>
                    <a:pt x="50" y="71"/>
                  </a:cubicBezTo>
                  <a:cubicBezTo>
                    <a:pt x="50" y="71"/>
                    <a:pt x="50" y="71"/>
                    <a:pt x="50" y="71"/>
                  </a:cubicBezTo>
                  <a:cubicBezTo>
                    <a:pt x="50" y="71"/>
                    <a:pt x="51" y="71"/>
                    <a:pt x="51" y="71"/>
                  </a:cubicBezTo>
                  <a:cubicBezTo>
                    <a:pt x="51" y="71"/>
                    <a:pt x="51" y="71"/>
                    <a:pt x="51" y="71"/>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2" y="69"/>
                    <a:pt x="52" y="69"/>
                  </a:cubicBezTo>
                  <a:cubicBezTo>
                    <a:pt x="52" y="69"/>
                    <a:pt x="52" y="68"/>
                    <a:pt x="53" y="68"/>
                  </a:cubicBezTo>
                  <a:cubicBezTo>
                    <a:pt x="53" y="68"/>
                    <a:pt x="53" y="68"/>
                    <a:pt x="53" y="68"/>
                  </a:cubicBezTo>
                  <a:cubicBezTo>
                    <a:pt x="54" y="68"/>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6"/>
                    <a:pt x="53" y="66"/>
                  </a:cubicBezTo>
                  <a:cubicBezTo>
                    <a:pt x="53" y="66"/>
                    <a:pt x="53" y="66"/>
                    <a:pt x="53" y="66"/>
                  </a:cubicBezTo>
                  <a:cubicBezTo>
                    <a:pt x="53" y="66"/>
                    <a:pt x="53" y="66"/>
                    <a:pt x="53" y="66"/>
                  </a:cubicBezTo>
                  <a:cubicBezTo>
                    <a:pt x="53" y="66"/>
                    <a:pt x="53" y="66"/>
                    <a:pt x="53" y="66"/>
                  </a:cubicBezTo>
                  <a:cubicBezTo>
                    <a:pt x="53" y="64"/>
                    <a:pt x="53" y="64"/>
                    <a:pt x="53" y="64"/>
                  </a:cubicBezTo>
                  <a:cubicBezTo>
                    <a:pt x="53" y="64"/>
                    <a:pt x="53" y="64"/>
                    <a:pt x="53" y="64"/>
                  </a:cubicBezTo>
                  <a:cubicBezTo>
                    <a:pt x="53" y="64"/>
                    <a:pt x="53" y="64"/>
                    <a:pt x="53" y="64"/>
                  </a:cubicBezTo>
                  <a:cubicBezTo>
                    <a:pt x="53" y="64"/>
                    <a:pt x="53" y="64"/>
                    <a:pt x="53" y="64"/>
                  </a:cubicBezTo>
                  <a:cubicBezTo>
                    <a:pt x="53" y="63"/>
                    <a:pt x="53" y="63"/>
                    <a:pt x="53" y="63"/>
                  </a:cubicBezTo>
                  <a:cubicBezTo>
                    <a:pt x="53" y="63"/>
                    <a:pt x="53" y="63"/>
                    <a:pt x="53" y="63"/>
                  </a:cubicBezTo>
                  <a:cubicBezTo>
                    <a:pt x="52" y="63"/>
                    <a:pt x="52" y="63"/>
                    <a:pt x="52" y="63"/>
                  </a:cubicBezTo>
                  <a:cubicBezTo>
                    <a:pt x="52" y="63"/>
                    <a:pt x="52" y="63"/>
                    <a:pt x="52" y="63"/>
                  </a:cubicBezTo>
                  <a:cubicBezTo>
                    <a:pt x="51" y="63"/>
                    <a:pt x="51" y="63"/>
                    <a:pt x="51" y="63"/>
                  </a:cubicBezTo>
                  <a:cubicBezTo>
                    <a:pt x="50" y="63"/>
                    <a:pt x="50" y="63"/>
                    <a:pt x="50" y="62"/>
                  </a:cubicBezTo>
                  <a:cubicBezTo>
                    <a:pt x="50" y="62"/>
                    <a:pt x="50" y="62"/>
                    <a:pt x="50" y="62"/>
                  </a:cubicBezTo>
                  <a:cubicBezTo>
                    <a:pt x="50" y="62"/>
                    <a:pt x="50" y="62"/>
                    <a:pt x="50" y="62"/>
                  </a:cubicBezTo>
                  <a:cubicBezTo>
                    <a:pt x="50" y="62"/>
                    <a:pt x="50" y="62"/>
                    <a:pt x="50" y="62"/>
                  </a:cubicBezTo>
                  <a:cubicBezTo>
                    <a:pt x="49" y="62"/>
                    <a:pt x="49" y="62"/>
                    <a:pt x="49" y="62"/>
                  </a:cubicBezTo>
                  <a:cubicBezTo>
                    <a:pt x="49" y="62"/>
                    <a:pt x="49" y="61"/>
                    <a:pt x="49" y="61"/>
                  </a:cubicBezTo>
                  <a:cubicBezTo>
                    <a:pt x="49" y="61"/>
                    <a:pt x="49"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7" y="61"/>
                    <a:pt x="47" y="61"/>
                    <a:pt x="47" y="61"/>
                  </a:cubicBezTo>
                  <a:cubicBezTo>
                    <a:pt x="47" y="61"/>
                    <a:pt x="47" y="61"/>
                    <a:pt x="47" y="61"/>
                  </a:cubicBezTo>
                  <a:cubicBezTo>
                    <a:pt x="46" y="61"/>
                    <a:pt x="46" y="61"/>
                    <a:pt x="46" y="61"/>
                  </a:cubicBezTo>
                  <a:cubicBezTo>
                    <a:pt x="46" y="61"/>
                    <a:pt x="46" y="61"/>
                    <a:pt x="45" y="61"/>
                  </a:cubicBezTo>
                  <a:cubicBezTo>
                    <a:pt x="45" y="61"/>
                    <a:pt x="45" y="61"/>
                    <a:pt x="45" y="61"/>
                  </a:cubicBezTo>
                  <a:cubicBezTo>
                    <a:pt x="44" y="61"/>
                    <a:pt x="44" y="61"/>
                    <a:pt x="44" y="61"/>
                  </a:cubicBezTo>
                  <a:cubicBezTo>
                    <a:pt x="44" y="61"/>
                    <a:pt x="44" y="61"/>
                    <a:pt x="44" y="61"/>
                  </a:cubicBezTo>
                  <a:cubicBezTo>
                    <a:pt x="44" y="61"/>
                    <a:pt x="44" y="61"/>
                    <a:pt x="44" y="61"/>
                  </a:cubicBezTo>
                  <a:cubicBezTo>
                    <a:pt x="44" y="60"/>
                    <a:pt x="44" y="60"/>
                    <a:pt x="43" y="60"/>
                  </a:cubicBezTo>
                  <a:cubicBezTo>
                    <a:pt x="43" y="60"/>
                    <a:pt x="43" y="60"/>
                    <a:pt x="43" y="60"/>
                  </a:cubicBezTo>
                  <a:cubicBezTo>
                    <a:pt x="43"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59"/>
                    <a:pt x="42" y="59"/>
                    <a:pt x="42" y="59"/>
                  </a:cubicBezTo>
                  <a:cubicBezTo>
                    <a:pt x="42" y="59"/>
                    <a:pt x="41" y="59"/>
                    <a:pt x="41" y="59"/>
                  </a:cubicBezTo>
                  <a:cubicBezTo>
                    <a:pt x="41" y="59"/>
                    <a:pt x="41" y="59"/>
                    <a:pt x="41" y="59"/>
                  </a:cubicBezTo>
                  <a:cubicBezTo>
                    <a:pt x="41" y="59"/>
                    <a:pt x="41" y="59"/>
                    <a:pt x="41" y="59"/>
                  </a:cubicBezTo>
                  <a:cubicBezTo>
                    <a:pt x="39" y="59"/>
                    <a:pt x="39" y="59"/>
                    <a:pt x="39" y="59"/>
                  </a:cubicBezTo>
                  <a:cubicBezTo>
                    <a:pt x="39" y="59"/>
                    <a:pt x="39" y="59"/>
                    <a:pt x="39" y="59"/>
                  </a:cubicBezTo>
                  <a:cubicBezTo>
                    <a:pt x="38" y="59"/>
                    <a:pt x="38" y="59"/>
                    <a:pt x="38" y="59"/>
                  </a:cubicBezTo>
                  <a:cubicBezTo>
                    <a:pt x="38" y="59"/>
                    <a:pt x="38" y="59"/>
                    <a:pt x="38" y="59"/>
                  </a:cubicBezTo>
                  <a:cubicBezTo>
                    <a:pt x="38" y="59"/>
                    <a:pt x="38" y="59"/>
                    <a:pt x="38"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8" y="59"/>
                    <a:pt x="38" y="58"/>
                  </a:cubicBezTo>
                  <a:cubicBezTo>
                    <a:pt x="38" y="58"/>
                    <a:pt x="38" y="58"/>
                    <a:pt x="38" y="58"/>
                  </a:cubicBezTo>
                  <a:cubicBezTo>
                    <a:pt x="39" y="58"/>
                    <a:pt x="39" y="58"/>
                    <a:pt x="39" y="58"/>
                  </a:cubicBezTo>
                  <a:cubicBezTo>
                    <a:pt x="39" y="58"/>
                    <a:pt x="39" y="58"/>
                    <a:pt x="39" y="58"/>
                  </a:cubicBezTo>
                  <a:cubicBezTo>
                    <a:pt x="39" y="58"/>
                    <a:pt x="39" y="58"/>
                    <a:pt x="39" y="58"/>
                  </a:cubicBezTo>
                  <a:cubicBezTo>
                    <a:pt x="39" y="58"/>
                    <a:pt x="40" y="58"/>
                    <a:pt x="40" y="58"/>
                  </a:cubicBezTo>
                  <a:cubicBezTo>
                    <a:pt x="40" y="58"/>
                    <a:pt x="39" y="57"/>
                    <a:pt x="39" y="57"/>
                  </a:cubicBezTo>
                  <a:cubicBezTo>
                    <a:pt x="39" y="57"/>
                    <a:pt x="39" y="57"/>
                    <a:pt x="39" y="56"/>
                  </a:cubicBezTo>
                  <a:cubicBezTo>
                    <a:pt x="39" y="56"/>
                    <a:pt x="38" y="56"/>
                    <a:pt x="38" y="56"/>
                  </a:cubicBezTo>
                  <a:cubicBezTo>
                    <a:pt x="38" y="56"/>
                    <a:pt x="38" y="55"/>
                    <a:pt x="38" y="55"/>
                  </a:cubicBezTo>
                  <a:cubicBezTo>
                    <a:pt x="38" y="55"/>
                    <a:pt x="38" y="55"/>
                    <a:pt x="38" y="55"/>
                  </a:cubicBezTo>
                  <a:cubicBezTo>
                    <a:pt x="38" y="55"/>
                    <a:pt x="38" y="55"/>
                    <a:pt x="38" y="55"/>
                  </a:cubicBezTo>
                  <a:cubicBezTo>
                    <a:pt x="38" y="55"/>
                    <a:pt x="37" y="55"/>
                    <a:pt x="37" y="55"/>
                  </a:cubicBezTo>
                  <a:cubicBezTo>
                    <a:pt x="37" y="55"/>
                    <a:pt x="37" y="55"/>
                    <a:pt x="37" y="55"/>
                  </a:cubicBezTo>
                  <a:cubicBezTo>
                    <a:pt x="37" y="55"/>
                    <a:pt x="37" y="55"/>
                    <a:pt x="37" y="55"/>
                  </a:cubicBezTo>
                  <a:cubicBezTo>
                    <a:pt x="37" y="55"/>
                    <a:pt x="37" y="55"/>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3"/>
                    <a:pt x="36" y="53"/>
                    <a:pt x="35" y="53"/>
                  </a:cubicBezTo>
                  <a:cubicBezTo>
                    <a:pt x="35" y="53"/>
                    <a:pt x="35" y="53"/>
                    <a:pt x="35" y="53"/>
                  </a:cubicBezTo>
                  <a:cubicBezTo>
                    <a:pt x="35" y="53"/>
                    <a:pt x="35" y="53"/>
                    <a:pt x="35" y="52"/>
                  </a:cubicBezTo>
                  <a:cubicBezTo>
                    <a:pt x="35" y="52"/>
                    <a:pt x="35" y="52"/>
                    <a:pt x="35" y="52"/>
                  </a:cubicBezTo>
                  <a:cubicBezTo>
                    <a:pt x="34" y="52"/>
                    <a:pt x="34" y="52"/>
                    <a:pt x="34" y="52"/>
                  </a:cubicBezTo>
                  <a:cubicBezTo>
                    <a:pt x="34" y="52"/>
                    <a:pt x="34" y="52"/>
                    <a:pt x="34" y="52"/>
                  </a:cubicBezTo>
                  <a:cubicBezTo>
                    <a:pt x="33" y="52"/>
                    <a:pt x="33" y="52"/>
                    <a:pt x="33" y="52"/>
                  </a:cubicBezTo>
                  <a:cubicBezTo>
                    <a:pt x="33" y="51"/>
                    <a:pt x="33" y="51"/>
                    <a:pt x="33" y="51"/>
                  </a:cubicBezTo>
                  <a:cubicBezTo>
                    <a:pt x="32" y="51"/>
                    <a:pt x="32" y="51"/>
                    <a:pt x="32" y="51"/>
                  </a:cubicBezTo>
                  <a:cubicBezTo>
                    <a:pt x="32" y="51"/>
                    <a:pt x="32" y="51"/>
                    <a:pt x="32" y="51"/>
                  </a:cubicBezTo>
                  <a:cubicBezTo>
                    <a:pt x="32" y="51"/>
                    <a:pt x="31" y="51"/>
                    <a:pt x="31" y="51"/>
                  </a:cubicBezTo>
                  <a:cubicBezTo>
                    <a:pt x="31" y="51"/>
                    <a:pt x="31" y="51"/>
                    <a:pt x="31" y="51"/>
                  </a:cubicBezTo>
                  <a:cubicBezTo>
                    <a:pt x="31" y="51"/>
                    <a:pt x="31" y="51"/>
                    <a:pt x="31" y="51"/>
                  </a:cubicBezTo>
                  <a:cubicBezTo>
                    <a:pt x="31" y="51"/>
                    <a:pt x="31" y="50"/>
                    <a:pt x="30" y="50"/>
                  </a:cubicBezTo>
                  <a:cubicBezTo>
                    <a:pt x="30" y="50"/>
                    <a:pt x="30" y="50"/>
                    <a:pt x="30" y="50"/>
                  </a:cubicBezTo>
                  <a:cubicBezTo>
                    <a:pt x="30" y="50"/>
                    <a:pt x="30" y="50"/>
                    <a:pt x="30" y="50"/>
                  </a:cubicBezTo>
                  <a:cubicBezTo>
                    <a:pt x="30" y="50"/>
                    <a:pt x="30" y="50"/>
                    <a:pt x="30" y="50"/>
                  </a:cubicBezTo>
                  <a:cubicBezTo>
                    <a:pt x="30" y="49"/>
                    <a:pt x="29" y="49"/>
                    <a:pt x="29" y="49"/>
                  </a:cubicBezTo>
                  <a:cubicBezTo>
                    <a:pt x="29" y="49"/>
                    <a:pt x="29" y="49"/>
                    <a:pt x="29" y="49"/>
                  </a:cubicBezTo>
                  <a:cubicBezTo>
                    <a:pt x="28" y="49"/>
                    <a:pt x="28" y="49"/>
                    <a:pt x="28" y="49"/>
                  </a:cubicBezTo>
                  <a:cubicBezTo>
                    <a:pt x="28" y="49"/>
                    <a:pt x="28" y="49"/>
                    <a:pt x="28" y="49"/>
                  </a:cubicBezTo>
                  <a:cubicBezTo>
                    <a:pt x="28" y="49"/>
                    <a:pt x="28" y="49"/>
                    <a:pt x="28" y="49"/>
                  </a:cubicBezTo>
                  <a:cubicBezTo>
                    <a:pt x="29" y="48"/>
                    <a:pt x="29" y="48"/>
                    <a:pt x="29" y="48"/>
                  </a:cubicBezTo>
                  <a:cubicBezTo>
                    <a:pt x="28" y="48"/>
                    <a:pt x="28" y="48"/>
                    <a:pt x="28" y="48"/>
                  </a:cubicBezTo>
                  <a:cubicBezTo>
                    <a:pt x="28" y="48"/>
                    <a:pt x="28" y="48"/>
                    <a:pt x="28" y="48"/>
                  </a:cubicBezTo>
                  <a:cubicBezTo>
                    <a:pt x="28" y="48"/>
                    <a:pt x="28" y="48"/>
                    <a:pt x="28" y="48"/>
                  </a:cubicBezTo>
                  <a:cubicBezTo>
                    <a:pt x="28" y="48"/>
                    <a:pt x="28" y="48"/>
                    <a:pt x="28" y="48"/>
                  </a:cubicBezTo>
                  <a:cubicBezTo>
                    <a:pt x="27" y="48"/>
                    <a:pt x="27" y="48"/>
                    <a:pt x="27" y="48"/>
                  </a:cubicBezTo>
                  <a:cubicBezTo>
                    <a:pt x="27"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5" y="48"/>
                    <a:pt x="26" y="48"/>
                  </a:cubicBezTo>
                  <a:cubicBezTo>
                    <a:pt x="26" y="47"/>
                    <a:pt x="26" y="47"/>
                    <a:pt x="26" y="47"/>
                  </a:cubicBezTo>
                  <a:cubicBezTo>
                    <a:pt x="25" y="47"/>
                    <a:pt x="25" y="47"/>
                    <a:pt x="25" y="47"/>
                  </a:cubicBezTo>
                  <a:cubicBezTo>
                    <a:pt x="25" y="47"/>
                    <a:pt x="24" y="47"/>
                    <a:pt x="24" y="47"/>
                  </a:cubicBezTo>
                  <a:cubicBezTo>
                    <a:pt x="24" y="47"/>
                    <a:pt x="24" y="47"/>
                    <a:pt x="23" y="47"/>
                  </a:cubicBezTo>
                  <a:cubicBezTo>
                    <a:pt x="23" y="47"/>
                    <a:pt x="23" y="47"/>
                    <a:pt x="23" y="47"/>
                  </a:cubicBezTo>
                  <a:cubicBezTo>
                    <a:pt x="23" y="47"/>
                    <a:pt x="22" y="46"/>
                    <a:pt x="22" y="46"/>
                  </a:cubicBezTo>
                  <a:cubicBezTo>
                    <a:pt x="22" y="46"/>
                    <a:pt x="22" y="46"/>
                    <a:pt x="21" y="46"/>
                  </a:cubicBezTo>
                  <a:cubicBezTo>
                    <a:pt x="21" y="46"/>
                    <a:pt x="21" y="46"/>
                    <a:pt x="21" y="46"/>
                  </a:cubicBezTo>
                  <a:cubicBezTo>
                    <a:pt x="21" y="46"/>
                    <a:pt x="21" y="46"/>
                    <a:pt x="21" y="46"/>
                  </a:cubicBezTo>
                  <a:cubicBezTo>
                    <a:pt x="21" y="46"/>
                    <a:pt x="21" y="46"/>
                    <a:pt x="21" y="46"/>
                  </a:cubicBezTo>
                  <a:cubicBezTo>
                    <a:pt x="20" y="46"/>
                    <a:pt x="20" y="46"/>
                    <a:pt x="20" y="46"/>
                  </a:cubicBezTo>
                  <a:cubicBezTo>
                    <a:pt x="20" y="47"/>
                    <a:pt x="20" y="47"/>
                    <a:pt x="20" y="47"/>
                  </a:cubicBezTo>
                  <a:cubicBezTo>
                    <a:pt x="20" y="46"/>
                    <a:pt x="19" y="46"/>
                    <a:pt x="19" y="46"/>
                  </a:cubicBezTo>
                  <a:cubicBezTo>
                    <a:pt x="19" y="46"/>
                    <a:pt x="19" y="46"/>
                    <a:pt x="19" y="46"/>
                  </a:cubicBezTo>
                  <a:cubicBezTo>
                    <a:pt x="19" y="46"/>
                    <a:pt x="19" y="46"/>
                    <a:pt x="19" y="46"/>
                  </a:cubicBezTo>
                  <a:cubicBezTo>
                    <a:pt x="19" y="47"/>
                    <a:pt x="19" y="47"/>
                    <a:pt x="19" y="47"/>
                  </a:cubicBezTo>
                  <a:cubicBezTo>
                    <a:pt x="19" y="47"/>
                    <a:pt x="19" y="47"/>
                    <a:pt x="19" y="47"/>
                  </a:cubicBezTo>
                  <a:cubicBezTo>
                    <a:pt x="19" y="47"/>
                    <a:pt x="18" y="47"/>
                    <a:pt x="18" y="47"/>
                  </a:cubicBezTo>
                  <a:cubicBezTo>
                    <a:pt x="18" y="47"/>
                    <a:pt x="18" y="47"/>
                    <a:pt x="18" y="47"/>
                  </a:cubicBezTo>
                  <a:cubicBezTo>
                    <a:pt x="18" y="47"/>
                    <a:pt x="18" y="47"/>
                    <a:pt x="18" y="47"/>
                  </a:cubicBezTo>
                  <a:cubicBezTo>
                    <a:pt x="18" y="47"/>
                    <a:pt x="17" y="47"/>
                    <a:pt x="17" y="47"/>
                  </a:cubicBezTo>
                  <a:cubicBezTo>
                    <a:pt x="17" y="47"/>
                    <a:pt x="17" y="47"/>
                    <a:pt x="17" y="47"/>
                  </a:cubicBezTo>
                  <a:cubicBezTo>
                    <a:pt x="16" y="47"/>
                    <a:pt x="16" y="47"/>
                    <a:pt x="16" y="47"/>
                  </a:cubicBezTo>
                  <a:cubicBezTo>
                    <a:pt x="16" y="47"/>
                    <a:pt x="16" y="47"/>
                    <a:pt x="16" y="47"/>
                  </a:cubicBezTo>
                  <a:cubicBezTo>
                    <a:pt x="16" y="48"/>
                    <a:pt x="16" y="48"/>
                    <a:pt x="16" y="48"/>
                  </a:cubicBezTo>
                  <a:cubicBezTo>
                    <a:pt x="16" y="48"/>
                    <a:pt x="16" y="48"/>
                    <a:pt x="16" y="48"/>
                  </a:cubicBezTo>
                  <a:cubicBezTo>
                    <a:pt x="16" y="48"/>
                    <a:pt x="17" y="48"/>
                    <a:pt x="17" y="48"/>
                  </a:cubicBezTo>
                  <a:cubicBezTo>
                    <a:pt x="17" y="48"/>
                    <a:pt x="17" y="48"/>
                    <a:pt x="17" y="48"/>
                  </a:cubicBezTo>
                  <a:cubicBezTo>
                    <a:pt x="17" y="49"/>
                    <a:pt x="17" y="49"/>
                    <a:pt x="17" y="49"/>
                  </a:cubicBezTo>
                  <a:cubicBezTo>
                    <a:pt x="17" y="49"/>
                    <a:pt x="17" y="49"/>
                    <a:pt x="17" y="49"/>
                  </a:cubicBezTo>
                  <a:cubicBezTo>
                    <a:pt x="17" y="49"/>
                    <a:pt x="17"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5" y="49"/>
                    <a:pt x="15" y="49"/>
                  </a:cubicBezTo>
                  <a:cubicBezTo>
                    <a:pt x="15" y="49"/>
                    <a:pt x="15" y="49"/>
                    <a:pt x="15" y="49"/>
                  </a:cubicBezTo>
                  <a:cubicBezTo>
                    <a:pt x="15" y="49"/>
                    <a:pt x="15" y="48"/>
                    <a:pt x="15" y="48"/>
                  </a:cubicBezTo>
                  <a:cubicBezTo>
                    <a:pt x="15" y="48"/>
                    <a:pt x="15" y="48"/>
                    <a:pt x="15" y="48"/>
                  </a:cubicBezTo>
                  <a:cubicBezTo>
                    <a:pt x="15" y="48"/>
                    <a:pt x="15" y="48"/>
                    <a:pt x="14" y="48"/>
                  </a:cubicBezTo>
                  <a:cubicBezTo>
                    <a:pt x="14" y="48"/>
                    <a:pt x="14" y="48"/>
                    <a:pt x="14" y="48"/>
                  </a:cubicBezTo>
                  <a:cubicBezTo>
                    <a:pt x="14" y="48"/>
                    <a:pt x="14" y="48"/>
                    <a:pt x="14"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2" y="48"/>
                    <a:pt x="12" y="48"/>
                  </a:cubicBezTo>
                  <a:cubicBezTo>
                    <a:pt x="12" y="48"/>
                    <a:pt x="12" y="48"/>
                    <a:pt x="12" y="48"/>
                  </a:cubicBezTo>
                  <a:cubicBezTo>
                    <a:pt x="12" y="47"/>
                    <a:pt x="12" y="47"/>
                    <a:pt x="12" y="47"/>
                  </a:cubicBezTo>
                  <a:cubicBezTo>
                    <a:pt x="12" y="47"/>
                    <a:pt x="12" y="47"/>
                    <a:pt x="12" y="47"/>
                  </a:cubicBezTo>
                  <a:cubicBezTo>
                    <a:pt x="12" y="47"/>
                    <a:pt x="12" y="47"/>
                    <a:pt x="12" y="46"/>
                  </a:cubicBezTo>
                  <a:cubicBezTo>
                    <a:pt x="12" y="46"/>
                    <a:pt x="12" y="46"/>
                    <a:pt x="12" y="46"/>
                  </a:cubicBezTo>
                  <a:cubicBezTo>
                    <a:pt x="12" y="46"/>
                    <a:pt x="12" y="46"/>
                    <a:pt x="12" y="46"/>
                  </a:cubicBezTo>
                  <a:cubicBezTo>
                    <a:pt x="12" y="46"/>
                    <a:pt x="12" y="46"/>
                    <a:pt x="12" y="46"/>
                  </a:cubicBezTo>
                  <a:cubicBezTo>
                    <a:pt x="12" y="46"/>
                    <a:pt x="13" y="46"/>
                    <a:pt x="13" y="45"/>
                  </a:cubicBezTo>
                  <a:cubicBezTo>
                    <a:pt x="13" y="45"/>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2"/>
                  </a:cubicBezTo>
                  <a:cubicBezTo>
                    <a:pt x="13" y="42"/>
                    <a:pt x="13"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2" y="40"/>
                  </a:cubicBezTo>
                  <a:cubicBezTo>
                    <a:pt x="12" y="40"/>
                    <a:pt x="12" y="39"/>
                    <a:pt x="13" y="38"/>
                  </a:cubicBezTo>
                  <a:cubicBezTo>
                    <a:pt x="13" y="38"/>
                    <a:pt x="13" y="38"/>
                    <a:pt x="13" y="37"/>
                  </a:cubicBezTo>
                  <a:cubicBezTo>
                    <a:pt x="13" y="37"/>
                    <a:pt x="13" y="37"/>
                    <a:pt x="13" y="37"/>
                  </a:cubicBezTo>
                  <a:cubicBezTo>
                    <a:pt x="13" y="37"/>
                    <a:pt x="13" y="37"/>
                    <a:pt x="13" y="37"/>
                  </a:cubicBezTo>
                  <a:cubicBezTo>
                    <a:pt x="12" y="37"/>
                    <a:pt x="12" y="37"/>
                    <a:pt x="12" y="37"/>
                  </a:cubicBezTo>
                  <a:cubicBezTo>
                    <a:pt x="12" y="37"/>
                    <a:pt x="12" y="37"/>
                    <a:pt x="12" y="37"/>
                  </a:cubicBezTo>
                  <a:cubicBezTo>
                    <a:pt x="12" y="37"/>
                    <a:pt x="11" y="37"/>
                    <a:pt x="11" y="37"/>
                  </a:cubicBezTo>
                  <a:cubicBezTo>
                    <a:pt x="11" y="37"/>
                    <a:pt x="10" y="37"/>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9" y="38"/>
                    <a:pt x="9" y="39"/>
                    <a:pt x="9" y="39"/>
                  </a:cubicBezTo>
                  <a:cubicBezTo>
                    <a:pt x="9" y="39"/>
                    <a:pt x="9" y="39"/>
                    <a:pt x="9" y="39"/>
                  </a:cubicBezTo>
                  <a:cubicBezTo>
                    <a:pt x="9" y="39"/>
                    <a:pt x="9" y="39"/>
                    <a:pt x="9" y="39"/>
                  </a:cubicBezTo>
                  <a:cubicBezTo>
                    <a:pt x="9" y="39"/>
                    <a:pt x="8" y="40"/>
                    <a:pt x="8" y="40"/>
                  </a:cubicBezTo>
                  <a:cubicBezTo>
                    <a:pt x="8" y="40"/>
                    <a:pt x="8" y="39"/>
                    <a:pt x="8" y="39"/>
                  </a:cubicBezTo>
                  <a:cubicBezTo>
                    <a:pt x="8" y="39"/>
                    <a:pt x="8" y="39"/>
                    <a:pt x="8" y="39"/>
                  </a:cubicBezTo>
                  <a:cubicBezTo>
                    <a:pt x="8" y="39"/>
                    <a:pt x="8" y="39"/>
                    <a:pt x="8" y="39"/>
                  </a:cubicBezTo>
                  <a:cubicBezTo>
                    <a:pt x="8" y="38"/>
                    <a:pt x="8" y="38"/>
                    <a:pt x="8" y="38"/>
                  </a:cubicBezTo>
                  <a:cubicBezTo>
                    <a:pt x="8" y="38"/>
                    <a:pt x="8" y="38"/>
                    <a:pt x="7" y="38"/>
                  </a:cubicBezTo>
                  <a:cubicBezTo>
                    <a:pt x="7" y="38"/>
                    <a:pt x="7" y="38"/>
                    <a:pt x="7" y="38"/>
                  </a:cubicBezTo>
                  <a:cubicBezTo>
                    <a:pt x="7" y="38"/>
                    <a:pt x="7" y="38"/>
                    <a:pt x="7" y="38"/>
                  </a:cubicBezTo>
                  <a:cubicBezTo>
                    <a:pt x="7" y="38"/>
                    <a:pt x="7" y="38"/>
                    <a:pt x="7" y="38"/>
                  </a:cubicBezTo>
                  <a:cubicBezTo>
                    <a:pt x="7" y="38"/>
                    <a:pt x="8" y="37"/>
                    <a:pt x="8" y="37"/>
                  </a:cubicBezTo>
                  <a:cubicBezTo>
                    <a:pt x="8" y="37"/>
                    <a:pt x="8" y="37"/>
                    <a:pt x="8" y="37"/>
                  </a:cubicBezTo>
                  <a:cubicBezTo>
                    <a:pt x="8" y="38"/>
                    <a:pt x="8" y="38"/>
                    <a:pt x="8" y="38"/>
                  </a:cubicBezTo>
                  <a:cubicBezTo>
                    <a:pt x="8" y="37"/>
                    <a:pt x="8" y="37"/>
                    <a:pt x="8" y="37"/>
                  </a:cubicBezTo>
                  <a:cubicBezTo>
                    <a:pt x="8" y="37"/>
                    <a:pt x="8" y="37"/>
                    <a:pt x="8" y="37"/>
                  </a:cubicBezTo>
                  <a:cubicBezTo>
                    <a:pt x="8" y="37"/>
                    <a:pt x="8" y="37"/>
                    <a:pt x="8" y="37"/>
                  </a:cubicBezTo>
                  <a:cubicBezTo>
                    <a:pt x="9" y="37"/>
                    <a:pt x="9" y="37"/>
                    <a:pt x="9" y="37"/>
                  </a:cubicBezTo>
                  <a:cubicBezTo>
                    <a:pt x="9" y="37"/>
                    <a:pt x="9" y="37"/>
                    <a:pt x="9" y="37"/>
                  </a:cubicBezTo>
                  <a:cubicBezTo>
                    <a:pt x="9" y="37"/>
                    <a:pt x="9" y="37"/>
                    <a:pt x="9" y="36"/>
                  </a:cubicBezTo>
                  <a:cubicBezTo>
                    <a:pt x="9" y="36"/>
                    <a:pt x="8" y="36"/>
                    <a:pt x="9" y="36"/>
                  </a:cubicBezTo>
                  <a:cubicBezTo>
                    <a:pt x="9" y="36"/>
                    <a:pt x="9" y="36"/>
                    <a:pt x="9" y="36"/>
                  </a:cubicBezTo>
                  <a:cubicBezTo>
                    <a:pt x="9" y="36"/>
                    <a:pt x="9" y="36"/>
                    <a:pt x="9" y="36"/>
                  </a:cubicBezTo>
                  <a:cubicBezTo>
                    <a:pt x="9" y="36"/>
                    <a:pt x="9" y="36"/>
                    <a:pt x="9" y="36"/>
                  </a:cubicBezTo>
                  <a:cubicBezTo>
                    <a:pt x="9" y="36"/>
                    <a:pt x="9" y="35"/>
                    <a:pt x="9" y="35"/>
                  </a:cubicBezTo>
                  <a:cubicBezTo>
                    <a:pt x="9" y="35"/>
                    <a:pt x="9" y="34"/>
                    <a:pt x="9" y="34"/>
                  </a:cubicBezTo>
                  <a:cubicBezTo>
                    <a:pt x="9" y="34"/>
                    <a:pt x="9" y="34"/>
                    <a:pt x="9" y="34"/>
                  </a:cubicBezTo>
                  <a:cubicBezTo>
                    <a:pt x="10" y="34"/>
                    <a:pt x="10" y="34"/>
                    <a:pt x="10" y="34"/>
                  </a:cubicBezTo>
                  <a:cubicBezTo>
                    <a:pt x="10" y="34"/>
                    <a:pt x="10" y="34"/>
                    <a:pt x="10" y="34"/>
                  </a:cubicBezTo>
                  <a:cubicBezTo>
                    <a:pt x="10" y="34"/>
                    <a:pt x="10" y="34"/>
                    <a:pt x="10" y="34"/>
                  </a:cubicBezTo>
                  <a:cubicBezTo>
                    <a:pt x="10" y="34"/>
                    <a:pt x="9"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2"/>
                    <a:pt x="10" y="32"/>
                  </a:cubicBezTo>
                  <a:cubicBezTo>
                    <a:pt x="10" y="32"/>
                    <a:pt x="10" y="32"/>
                    <a:pt x="10" y="32"/>
                  </a:cubicBezTo>
                  <a:cubicBezTo>
                    <a:pt x="10" y="32"/>
                    <a:pt x="10" y="32"/>
                    <a:pt x="10" y="32"/>
                  </a:cubicBezTo>
                  <a:cubicBezTo>
                    <a:pt x="10" y="32"/>
                    <a:pt x="11" y="32"/>
                    <a:pt x="11" y="32"/>
                  </a:cubicBezTo>
                  <a:cubicBezTo>
                    <a:pt x="11" y="32"/>
                    <a:pt x="11" y="32"/>
                    <a:pt x="11" y="32"/>
                  </a:cubicBezTo>
                  <a:cubicBezTo>
                    <a:pt x="11" y="31"/>
                    <a:pt x="11" y="31"/>
                    <a:pt x="11" y="31"/>
                  </a:cubicBezTo>
                  <a:cubicBezTo>
                    <a:pt x="12" y="31"/>
                    <a:pt x="12" y="31"/>
                    <a:pt x="12" y="30"/>
                  </a:cubicBezTo>
                  <a:cubicBezTo>
                    <a:pt x="12" y="30"/>
                    <a:pt x="12" y="30"/>
                    <a:pt x="12" y="30"/>
                  </a:cubicBezTo>
                  <a:cubicBezTo>
                    <a:pt x="12" y="30"/>
                    <a:pt x="12" y="30"/>
                    <a:pt x="12" y="30"/>
                  </a:cubicBezTo>
                  <a:cubicBezTo>
                    <a:pt x="12" y="30"/>
                    <a:pt x="12" y="30"/>
                    <a:pt x="12" y="30"/>
                  </a:cubicBezTo>
                  <a:cubicBezTo>
                    <a:pt x="12" y="30"/>
                    <a:pt x="13" y="30"/>
                    <a:pt x="13" y="30"/>
                  </a:cubicBezTo>
                  <a:cubicBezTo>
                    <a:pt x="13" y="30"/>
                    <a:pt x="13" y="30"/>
                    <a:pt x="13" y="30"/>
                  </a:cubicBezTo>
                  <a:cubicBezTo>
                    <a:pt x="13" y="30"/>
                    <a:pt x="13" y="30"/>
                    <a:pt x="13" y="30"/>
                  </a:cubicBezTo>
                  <a:cubicBezTo>
                    <a:pt x="14" y="30"/>
                    <a:pt x="14" y="30"/>
                    <a:pt x="14" y="30"/>
                  </a:cubicBezTo>
                  <a:cubicBezTo>
                    <a:pt x="15" y="30"/>
                    <a:pt x="15" y="30"/>
                    <a:pt x="15" y="30"/>
                  </a:cubicBezTo>
                  <a:cubicBezTo>
                    <a:pt x="15" y="29"/>
                    <a:pt x="15" y="29"/>
                    <a:pt x="16" y="29"/>
                  </a:cubicBezTo>
                  <a:cubicBezTo>
                    <a:pt x="16" y="29"/>
                    <a:pt x="16" y="29"/>
                    <a:pt x="16" y="29"/>
                  </a:cubicBezTo>
                  <a:cubicBezTo>
                    <a:pt x="16" y="29"/>
                    <a:pt x="16" y="29"/>
                    <a:pt x="16" y="29"/>
                  </a:cubicBezTo>
                  <a:cubicBezTo>
                    <a:pt x="16" y="29"/>
                    <a:pt x="16" y="29"/>
                    <a:pt x="16" y="29"/>
                  </a:cubicBezTo>
                  <a:cubicBezTo>
                    <a:pt x="16" y="29"/>
                    <a:pt x="17" y="30"/>
                    <a:pt x="17" y="30"/>
                  </a:cubicBezTo>
                  <a:cubicBezTo>
                    <a:pt x="17" y="31"/>
                    <a:pt x="17" y="31"/>
                    <a:pt x="17" y="31"/>
                  </a:cubicBezTo>
                  <a:cubicBezTo>
                    <a:pt x="17" y="31"/>
                    <a:pt x="16" y="32"/>
                    <a:pt x="16" y="32"/>
                  </a:cubicBezTo>
                  <a:cubicBezTo>
                    <a:pt x="16" y="32"/>
                    <a:pt x="16" y="32"/>
                    <a:pt x="16" y="32"/>
                  </a:cubicBezTo>
                  <a:cubicBezTo>
                    <a:pt x="16" y="32"/>
                    <a:pt x="16" y="32"/>
                    <a:pt x="16" y="32"/>
                  </a:cubicBezTo>
                  <a:cubicBezTo>
                    <a:pt x="16" y="33"/>
                    <a:pt x="16" y="33"/>
                    <a:pt x="16" y="33"/>
                  </a:cubicBezTo>
                  <a:cubicBezTo>
                    <a:pt x="16" y="33"/>
                    <a:pt x="17" y="33"/>
                    <a:pt x="17" y="33"/>
                  </a:cubicBezTo>
                  <a:cubicBezTo>
                    <a:pt x="17" y="33"/>
                    <a:pt x="17" y="33"/>
                    <a:pt x="17" y="33"/>
                  </a:cubicBezTo>
                  <a:cubicBezTo>
                    <a:pt x="17" y="33"/>
                    <a:pt x="17" y="33"/>
                    <a:pt x="17" y="33"/>
                  </a:cubicBezTo>
                  <a:cubicBezTo>
                    <a:pt x="17" y="33"/>
                    <a:pt x="17" y="33"/>
                    <a:pt x="17" y="33"/>
                  </a:cubicBezTo>
                  <a:cubicBezTo>
                    <a:pt x="17" y="33"/>
                    <a:pt x="17" y="33"/>
                    <a:pt x="17" y="33"/>
                  </a:cubicBezTo>
                  <a:cubicBezTo>
                    <a:pt x="18" y="33"/>
                    <a:pt x="18" y="32"/>
                    <a:pt x="18" y="32"/>
                  </a:cubicBezTo>
                  <a:cubicBezTo>
                    <a:pt x="18" y="32"/>
                    <a:pt x="18" y="31"/>
                    <a:pt x="18" y="31"/>
                  </a:cubicBezTo>
                  <a:cubicBezTo>
                    <a:pt x="18" y="31"/>
                    <a:pt x="18" y="31"/>
                    <a:pt x="18" y="31"/>
                  </a:cubicBezTo>
                  <a:cubicBezTo>
                    <a:pt x="18" y="31"/>
                    <a:pt x="18" y="31"/>
                    <a:pt x="18" y="31"/>
                  </a:cubicBezTo>
                  <a:cubicBezTo>
                    <a:pt x="18" y="31"/>
                    <a:pt x="18" y="31"/>
                    <a:pt x="18" y="31"/>
                  </a:cubicBezTo>
                  <a:cubicBezTo>
                    <a:pt x="18" y="31"/>
                    <a:pt x="18" y="31"/>
                    <a:pt x="18" y="31"/>
                  </a:cubicBezTo>
                  <a:cubicBezTo>
                    <a:pt x="18" y="31"/>
                    <a:pt x="18" y="30"/>
                    <a:pt x="18" y="30"/>
                  </a:cubicBezTo>
                  <a:cubicBezTo>
                    <a:pt x="18" y="30"/>
                    <a:pt x="18" y="30"/>
                    <a:pt x="18" y="30"/>
                  </a:cubicBezTo>
                  <a:cubicBezTo>
                    <a:pt x="19" y="30"/>
                    <a:pt x="19" y="30"/>
                    <a:pt x="19" y="30"/>
                  </a:cubicBezTo>
                  <a:cubicBezTo>
                    <a:pt x="19" y="30"/>
                    <a:pt x="19" y="30"/>
                    <a:pt x="19" y="30"/>
                  </a:cubicBezTo>
                  <a:cubicBezTo>
                    <a:pt x="19" y="30"/>
                    <a:pt x="19" y="30"/>
                    <a:pt x="19" y="30"/>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20" y="29"/>
                    <a:pt x="20" y="29"/>
                    <a:pt x="20" y="28"/>
                  </a:cubicBezTo>
                  <a:cubicBezTo>
                    <a:pt x="20" y="28"/>
                    <a:pt x="20" y="28"/>
                    <a:pt x="20" y="28"/>
                  </a:cubicBezTo>
                  <a:cubicBezTo>
                    <a:pt x="20" y="28"/>
                    <a:pt x="20" y="28"/>
                    <a:pt x="20" y="28"/>
                  </a:cubicBezTo>
                  <a:cubicBezTo>
                    <a:pt x="20" y="28"/>
                    <a:pt x="20" y="28"/>
                    <a:pt x="20" y="28"/>
                  </a:cubicBezTo>
                  <a:cubicBezTo>
                    <a:pt x="21" y="28"/>
                    <a:pt x="21" y="28"/>
                    <a:pt x="21" y="28"/>
                  </a:cubicBezTo>
                  <a:cubicBezTo>
                    <a:pt x="21" y="28"/>
                    <a:pt x="21" y="28"/>
                    <a:pt x="21" y="28"/>
                  </a:cubicBezTo>
                  <a:cubicBezTo>
                    <a:pt x="21" y="28"/>
                    <a:pt x="21" y="28"/>
                    <a:pt x="21" y="28"/>
                  </a:cubicBezTo>
                  <a:cubicBezTo>
                    <a:pt x="21" y="27"/>
                    <a:pt x="21" y="27"/>
                    <a:pt x="21" y="27"/>
                  </a:cubicBezTo>
                  <a:cubicBezTo>
                    <a:pt x="21" y="27"/>
                    <a:pt x="20" y="27"/>
                    <a:pt x="20" y="27"/>
                  </a:cubicBezTo>
                  <a:cubicBezTo>
                    <a:pt x="20" y="27"/>
                    <a:pt x="20" y="27"/>
                    <a:pt x="20" y="27"/>
                  </a:cubicBezTo>
                  <a:cubicBezTo>
                    <a:pt x="20" y="27"/>
                    <a:pt x="20" y="27"/>
                    <a:pt x="20" y="27"/>
                  </a:cubicBezTo>
                  <a:cubicBezTo>
                    <a:pt x="21" y="27"/>
                    <a:pt x="21" y="27"/>
                    <a:pt x="21" y="27"/>
                  </a:cubicBezTo>
                  <a:cubicBezTo>
                    <a:pt x="21" y="27"/>
                    <a:pt x="21" y="27"/>
                    <a:pt x="21" y="27"/>
                  </a:cubicBezTo>
                  <a:cubicBezTo>
                    <a:pt x="21" y="27"/>
                    <a:pt x="21" y="27"/>
                    <a:pt x="21" y="27"/>
                  </a:cubicBezTo>
                  <a:cubicBezTo>
                    <a:pt x="22" y="27"/>
                    <a:pt x="22" y="27"/>
                    <a:pt x="22" y="26"/>
                  </a:cubicBezTo>
                  <a:cubicBezTo>
                    <a:pt x="22" y="26"/>
                    <a:pt x="22" y="26"/>
                    <a:pt x="22" y="26"/>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4"/>
                    <a:pt x="24" y="24"/>
                  </a:cubicBezTo>
                  <a:cubicBezTo>
                    <a:pt x="24" y="24"/>
                    <a:pt x="24" y="24"/>
                    <a:pt x="25" y="24"/>
                  </a:cubicBezTo>
                  <a:cubicBezTo>
                    <a:pt x="25" y="24"/>
                    <a:pt x="25" y="24"/>
                    <a:pt x="25" y="24"/>
                  </a:cubicBezTo>
                  <a:cubicBezTo>
                    <a:pt x="25" y="24"/>
                    <a:pt x="25" y="24"/>
                    <a:pt x="25" y="23"/>
                  </a:cubicBezTo>
                  <a:cubicBezTo>
                    <a:pt x="25" y="23"/>
                    <a:pt x="25" y="23"/>
                    <a:pt x="25" y="23"/>
                  </a:cubicBezTo>
                  <a:cubicBezTo>
                    <a:pt x="25" y="23"/>
                    <a:pt x="25" y="23"/>
                    <a:pt x="25" y="23"/>
                  </a:cubicBezTo>
                  <a:cubicBezTo>
                    <a:pt x="25" y="23"/>
                    <a:pt x="25" y="22"/>
                    <a:pt x="25" y="22"/>
                  </a:cubicBezTo>
                  <a:cubicBezTo>
                    <a:pt x="26" y="22"/>
                    <a:pt x="26" y="21"/>
                    <a:pt x="27" y="21"/>
                  </a:cubicBezTo>
                  <a:cubicBezTo>
                    <a:pt x="27" y="21"/>
                    <a:pt x="27" y="21"/>
                    <a:pt x="27" y="21"/>
                  </a:cubicBezTo>
                  <a:cubicBezTo>
                    <a:pt x="28" y="21"/>
                    <a:pt x="28" y="21"/>
                    <a:pt x="28" y="21"/>
                  </a:cubicBezTo>
                  <a:cubicBezTo>
                    <a:pt x="28" y="21"/>
                    <a:pt x="28" y="20"/>
                    <a:pt x="28" y="20"/>
                  </a:cubicBezTo>
                  <a:cubicBezTo>
                    <a:pt x="28" y="20"/>
                    <a:pt x="28" y="20"/>
                    <a:pt x="28" y="20"/>
                  </a:cubicBezTo>
                  <a:cubicBezTo>
                    <a:pt x="28" y="20"/>
                    <a:pt x="28" y="20"/>
                    <a:pt x="28" y="20"/>
                  </a:cubicBezTo>
                  <a:cubicBezTo>
                    <a:pt x="29" y="20"/>
                    <a:pt x="29" y="20"/>
                    <a:pt x="29" y="20"/>
                  </a:cubicBezTo>
                  <a:cubicBezTo>
                    <a:pt x="29" y="20"/>
                    <a:pt x="29" y="20"/>
                    <a:pt x="29" y="20"/>
                  </a:cubicBezTo>
                  <a:cubicBezTo>
                    <a:pt x="29" y="20"/>
                    <a:pt x="29" y="20"/>
                    <a:pt x="29" y="20"/>
                  </a:cubicBezTo>
                  <a:cubicBezTo>
                    <a:pt x="29" y="20"/>
                    <a:pt x="29" y="20"/>
                    <a:pt x="29" y="20"/>
                  </a:cubicBezTo>
                  <a:cubicBezTo>
                    <a:pt x="29" y="20"/>
                    <a:pt x="29" y="20"/>
                    <a:pt x="30" y="20"/>
                  </a:cubicBezTo>
                  <a:cubicBezTo>
                    <a:pt x="30" y="19"/>
                    <a:pt x="30" y="19"/>
                    <a:pt x="30" y="19"/>
                  </a:cubicBezTo>
                  <a:cubicBezTo>
                    <a:pt x="30" y="19"/>
                    <a:pt x="30" y="19"/>
                    <a:pt x="30" y="19"/>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1" y="18"/>
                    <a:pt x="31" y="18"/>
                    <a:pt x="31" y="18"/>
                  </a:cubicBezTo>
                  <a:cubicBezTo>
                    <a:pt x="31" y="18"/>
                    <a:pt x="31" y="17"/>
                    <a:pt x="31" y="17"/>
                  </a:cubicBezTo>
                  <a:cubicBezTo>
                    <a:pt x="31" y="17"/>
                    <a:pt x="31" y="17"/>
                    <a:pt x="31" y="17"/>
                  </a:cubicBezTo>
                  <a:cubicBezTo>
                    <a:pt x="31" y="17"/>
                    <a:pt x="31" y="17"/>
                    <a:pt x="31" y="17"/>
                  </a:cubicBezTo>
                  <a:cubicBezTo>
                    <a:pt x="31" y="17"/>
                    <a:pt x="31" y="17"/>
                    <a:pt x="31" y="17"/>
                  </a:cubicBezTo>
                  <a:cubicBezTo>
                    <a:pt x="32" y="17"/>
                    <a:pt x="32" y="17"/>
                    <a:pt x="32" y="17"/>
                  </a:cubicBezTo>
                  <a:cubicBezTo>
                    <a:pt x="32" y="17"/>
                    <a:pt x="32" y="17"/>
                    <a:pt x="32" y="17"/>
                  </a:cubicBezTo>
                  <a:cubicBezTo>
                    <a:pt x="32" y="17"/>
                    <a:pt x="32" y="17"/>
                    <a:pt x="32" y="17"/>
                  </a:cubicBezTo>
                  <a:cubicBezTo>
                    <a:pt x="32" y="17"/>
                    <a:pt x="32" y="17"/>
                    <a:pt x="32" y="17"/>
                  </a:cubicBezTo>
                  <a:cubicBezTo>
                    <a:pt x="32" y="17"/>
                    <a:pt x="32" y="17"/>
                    <a:pt x="32" y="17"/>
                  </a:cubicBezTo>
                  <a:cubicBezTo>
                    <a:pt x="33" y="17"/>
                    <a:pt x="33" y="17"/>
                    <a:pt x="33" y="16"/>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5"/>
                    <a:pt x="35" y="15"/>
                  </a:cubicBezTo>
                  <a:cubicBezTo>
                    <a:pt x="35" y="15"/>
                    <a:pt x="35" y="15"/>
                    <a:pt x="35" y="15"/>
                  </a:cubicBezTo>
                  <a:cubicBezTo>
                    <a:pt x="34" y="15"/>
                    <a:pt x="34" y="15"/>
                    <a:pt x="34" y="15"/>
                  </a:cubicBezTo>
                  <a:cubicBezTo>
                    <a:pt x="33" y="15"/>
                    <a:pt x="33" y="15"/>
                    <a:pt x="33" y="15"/>
                  </a:cubicBezTo>
                  <a:cubicBezTo>
                    <a:pt x="33" y="15"/>
                    <a:pt x="33" y="15"/>
                    <a:pt x="33" y="15"/>
                  </a:cubicBezTo>
                  <a:cubicBezTo>
                    <a:pt x="33" y="15"/>
                    <a:pt x="33" y="15"/>
                    <a:pt x="33" y="15"/>
                  </a:cubicBezTo>
                  <a:cubicBezTo>
                    <a:pt x="33" y="15"/>
                    <a:pt x="33" y="15"/>
                    <a:pt x="32" y="15"/>
                  </a:cubicBezTo>
                  <a:cubicBezTo>
                    <a:pt x="32" y="15"/>
                    <a:pt x="32" y="15"/>
                    <a:pt x="32" y="15"/>
                  </a:cubicBezTo>
                  <a:cubicBezTo>
                    <a:pt x="32" y="15"/>
                    <a:pt x="32" y="15"/>
                    <a:pt x="32" y="15"/>
                  </a:cubicBezTo>
                  <a:cubicBezTo>
                    <a:pt x="32" y="15"/>
                    <a:pt x="32" y="15"/>
                    <a:pt x="32" y="15"/>
                  </a:cubicBezTo>
                  <a:cubicBezTo>
                    <a:pt x="33" y="15"/>
                    <a:pt x="33" y="15"/>
                    <a:pt x="33" y="15"/>
                  </a:cubicBezTo>
                  <a:cubicBezTo>
                    <a:pt x="33" y="15"/>
                    <a:pt x="33" y="14"/>
                    <a:pt x="33" y="14"/>
                  </a:cubicBezTo>
                  <a:cubicBezTo>
                    <a:pt x="33" y="14"/>
                    <a:pt x="33" y="14"/>
                    <a:pt x="33" y="14"/>
                  </a:cubicBezTo>
                  <a:cubicBezTo>
                    <a:pt x="33" y="14"/>
                    <a:pt x="33" y="14"/>
                    <a:pt x="33" y="14"/>
                  </a:cubicBezTo>
                  <a:cubicBezTo>
                    <a:pt x="33" y="14"/>
                    <a:pt x="33" y="14"/>
                    <a:pt x="33"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8" y="14"/>
                    <a:pt x="38" y="14"/>
                    <a:pt x="38" y="14"/>
                  </a:cubicBezTo>
                  <a:cubicBezTo>
                    <a:pt x="38" y="13"/>
                    <a:pt x="38" y="13"/>
                    <a:pt x="38" y="13"/>
                  </a:cubicBezTo>
                  <a:cubicBezTo>
                    <a:pt x="38" y="13"/>
                    <a:pt x="38"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2"/>
                  </a:cubicBezTo>
                  <a:cubicBezTo>
                    <a:pt x="39" y="12"/>
                    <a:pt x="40" y="12"/>
                    <a:pt x="40" y="12"/>
                  </a:cubicBezTo>
                  <a:cubicBezTo>
                    <a:pt x="40" y="12"/>
                    <a:pt x="40" y="12"/>
                    <a:pt x="40" y="12"/>
                  </a:cubicBezTo>
                  <a:cubicBezTo>
                    <a:pt x="40" y="12"/>
                    <a:pt x="40" y="12"/>
                    <a:pt x="40" y="12"/>
                  </a:cubicBezTo>
                  <a:cubicBezTo>
                    <a:pt x="40" y="12"/>
                    <a:pt x="40" y="12"/>
                    <a:pt x="41" y="12"/>
                  </a:cubicBezTo>
                  <a:cubicBezTo>
                    <a:pt x="41" y="12"/>
                    <a:pt x="41" y="12"/>
                    <a:pt x="41" y="12"/>
                  </a:cubicBezTo>
                  <a:cubicBezTo>
                    <a:pt x="41" y="12"/>
                    <a:pt x="41" y="12"/>
                    <a:pt x="41" y="12"/>
                  </a:cubicBezTo>
                  <a:cubicBezTo>
                    <a:pt x="41" y="12"/>
                    <a:pt x="41" y="12"/>
                    <a:pt x="41" y="12"/>
                  </a:cubicBezTo>
                  <a:cubicBezTo>
                    <a:pt x="41" y="12"/>
                    <a:pt x="41" y="12"/>
                    <a:pt x="42" y="12"/>
                  </a:cubicBezTo>
                  <a:cubicBezTo>
                    <a:pt x="42" y="12"/>
                    <a:pt x="42" y="12"/>
                    <a:pt x="42" y="12"/>
                  </a:cubicBezTo>
                  <a:cubicBezTo>
                    <a:pt x="42" y="12"/>
                    <a:pt x="42" y="11"/>
                    <a:pt x="42" y="11"/>
                  </a:cubicBezTo>
                  <a:cubicBezTo>
                    <a:pt x="42" y="11"/>
                    <a:pt x="42" y="10"/>
                    <a:pt x="42" y="10"/>
                  </a:cubicBezTo>
                  <a:cubicBezTo>
                    <a:pt x="42" y="10"/>
                    <a:pt x="42" y="10"/>
                    <a:pt x="42" y="10"/>
                  </a:cubicBezTo>
                  <a:cubicBezTo>
                    <a:pt x="42" y="10"/>
                    <a:pt x="42" y="10"/>
                    <a:pt x="42" y="10"/>
                  </a:cubicBezTo>
                  <a:cubicBezTo>
                    <a:pt x="42" y="8"/>
                    <a:pt x="42" y="8"/>
                    <a:pt x="42" y="8"/>
                  </a:cubicBezTo>
                  <a:cubicBezTo>
                    <a:pt x="41" y="8"/>
                    <a:pt x="41" y="8"/>
                    <a:pt x="41" y="8"/>
                  </a:cubicBezTo>
                  <a:cubicBezTo>
                    <a:pt x="41" y="8"/>
                    <a:pt x="41" y="8"/>
                    <a:pt x="41" y="8"/>
                  </a:cubicBezTo>
                  <a:cubicBezTo>
                    <a:pt x="41" y="8"/>
                    <a:pt x="40" y="8"/>
                    <a:pt x="40" y="8"/>
                  </a:cubicBezTo>
                  <a:cubicBezTo>
                    <a:pt x="40" y="8"/>
                    <a:pt x="40" y="8"/>
                    <a:pt x="40" y="8"/>
                  </a:cubicBezTo>
                  <a:cubicBezTo>
                    <a:pt x="40" y="8"/>
                    <a:pt x="40" y="8"/>
                    <a:pt x="40" y="8"/>
                  </a:cubicBezTo>
                  <a:cubicBezTo>
                    <a:pt x="40" y="8"/>
                    <a:pt x="40" y="8"/>
                    <a:pt x="40" y="8"/>
                  </a:cubicBezTo>
                  <a:cubicBezTo>
                    <a:pt x="40" y="8"/>
                    <a:pt x="40" y="8"/>
                    <a:pt x="39" y="8"/>
                  </a:cubicBezTo>
                  <a:cubicBezTo>
                    <a:pt x="40" y="8"/>
                    <a:pt x="40" y="8"/>
                    <a:pt x="40" y="8"/>
                  </a:cubicBezTo>
                  <a:cubicBezTo>
                    <a:pt x="40" y="8"/>
                    <a:pt x="40" y="8"/>
                    <a:pt x="40" y="8"/>
                  </a:cubicBezTo>
                  <a:cubicBezTo>
                    <a:pt x="40" y="8"/>
                    <a:pt x="40" y="8"/>
                    <a:pt x="40" y="8"/>
                  </a:cubicBezTo>
                  <a:cubicBezTo>
                    <a:pt x="40" y="7"/>
                    <a:pt x="40" y="7"/>
                    <a:pt x="40" y="7"/>
                  </a:cubicBezTo>
                  <a:cubicBezTo>
                    <a:pt x="40" y="7"/>
                    <a:pt x="40" y="7"/>
                    <a:pt x="40" y="7"/>
                  </a:cubicBezTo>
                  <a:cubicBezTo>
                    <a:pt x="40" y="7"/>
                    <a:pt x="40" y="7"/>
                    <a:pt x="39" y="7"/>
                  </a:cubicBezTo>
                  <a:cubicBezTo>
                    <a:pt x="39" y="7"/>
                    <a:pt x="39" y="7"/>
                    <a:pt x="39" y="7"/>
                  </a:cubicBezTo>
                  <a:cubicBezTo>
                    <a:pt x="37" y="7"/>
                    <a:pt x="37" y="7"/>
                    <a:pt x="37" y="7"/>
                  </a:cubicBezTo>
                  <a:cubicBezTo>
                    <a:pt x="37" y="7"/>
                    <a:pt x="37" y="7"/>
                    <a:pt x="37" y="7"/>
                  </a:cubicBezTo>
                  <a:cubicBezTo>
                    <a:pt x="37" y="7"/>
                    <a:pt x="36" y="8"/>
                    <a:pt x="36" y="8"/>
                  </a:cubicBezTo>
                  <a:cubicBezTo>
                    <a:pt x="36" y="8"/>
                    <a:pt x="36" y="8"/>
                    <a:pt x="36" y="8"/>
                  </a:cubicBezTo>
                  <a:cubicBezTo>
                    <a:pt x="36" y="8"/>
                    <a:pt x="36" y="8"/>
                    <a:pt x="36" y="8"/>
                  </a:cubicBezTo>
                  <a:cubicBezTo>
                    <a:pt x="36" y="8"/>
                    <a:pt x="35" y="8"/>
                    <a:pt x="35" y="8"/>
                  </a:cubicBezTo>
                  <a:cubicBezTo>
                    <a:pt x="34" y="8"/>
                    <a:pt x="34" y="8"/>
                    <a:pt x="34" y="8"/>
                  </a:cubicBezTo>
                  <a:cubicBezTo>
                    <a:pt x="34" y="8"/>
                    <a:pt x="34" y="8"/>
                    <a:pt x="34" y="8"/>
                  </a:cubicBezTo>
                  <a:cubicBezTo>
                    <a:pt x="34" y="8"/>
                    <a:pt x="34" y="8"/>
                    <a:pt x="34" y="8"/>
                  </a:cubicBezTo>
                  <a:cubicBezTo>
                    <a:pt x="34" y="9"/>
                    <a:pt x="34" y="9"/>
                    <a:pt x="34" y="9"/>
                  </a:cubicBezTo>
                  <a:cubicBezTo>
                    <a:pt x="34" y="9"/>
                    <a:pt x="34" y="9"/>
                    <a:pt x="34" y="9"/>
                  </a:cubicBezTo>
                  <a:cubicBezTo>
                    <a:pt x="34" y="9"/>
                    <a:pt x="34" y="10"/>
                    <a:pt x="34" y="10"/>
                  </a:cubicBezTo>
                  <a:cubicBezTo>
                    <a:pt x="34" y="10"/>
                    <a:pt x="34" y="10"/>
                    <a:pt x="34" y="10"/>
                  </a:cubicBezTo>
                  <a:cubicBezTo>
                    <a:pt x="34" y="10"/>
                    <a:pt x="34" y="10"/>
                    <a:pt x="34" y="10"/>
                  </a:cubicBezTo>
                  <a:cubicBezTo>
                    <a:pt x="33" y="10"/>
                    <a:pt x="33" y="10"/>
                    <a:pt x="33" y="10"/>
                  </a:cubicBezTo>
                  <a:cubicBezTo>
                    <a:pt x="33" y="10"/>
                    <a:pt x="33" y="10"/>
                    <a:pt x="33" y="10"/>
                  </a:cubicBezTo>
                  <a:cubicBezTo>
                    <a:pt x="33" y="10"/>
                    <a:pt x="33" y="11"/>
                    <a:pt x="32" y="11"/>
                  </a:cubicBezTo>
                  <a:cubicBezTo>
                    <a:pt x="32" y="11"/>
                    <a:pt x="32" y="11"/>
                    <a:pt x="32" y="11"/>
                  </a:cubicBezTo>
                  <a:cubicBezTo>
                    <a:pt x="32" y="11"/>
                    <a:pt x="32" y="11"/>
                    <a:pt x="31" y="11"/>
                  </a:cubicBezTo>
                  <a:cubicBezTo>
                    <a:pt x="31" y="11"/>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9"/>
                    <a:pt x="31" y="9"/>
                    <a:pt x="31" y="9"/>
                  </a:cubicBezTo>
                  <a:cubicBezTo>
                    <a:pt x="31" y="9"/>
                    <a:pt x="31" y="9"/>
                    <a:pt x="31" y="9"/>
                  </a:cubicBezTo>
                  <a:cubicBezTo>
                    <a:pt x="31" y="9"/>
                    <a:pt x="32" y="9"/>
                    <a:pt x="32" y="9"/>
                  </a:cubicBezTo>
                  <a:cubicBezTo>
                    <a:pt x="32" y="9"/>
                    <a:pt x="32" y="9"/>
                    <a:pt x="32" y="9"/>
                  </a:cubicBezTo>
                  <a:cubicBezTo>
                    <a:pt x="32" y="8"/>
                    <a:pt x="32" y="8"/>
                    <a:pt x="32" y="8"/>
                  </a:cubicBezTo>
                  <a:cubicBezTo>
                    <a:pt x="32" y="8"/>
                    <a:pt x="32" y="8"/>
                    <a:pt x="32" y="8"/>
                  </a:cubicBezTo>
                  <a:cubicBezTo>
                    <a:pt x="32" y="8"/>
                    <a:pt x="32" y="8"/>
                    <a:pt x="32" y="7"/>
                  </a:cubicBezTo>
                  <a:cubicBezTo>
                    <a:pt x="32" y="7"/>
                    <a:pt x="32" y="7"/>
                    <a:pt x="32" y="7"/>
                  </a:cubicBezTo>
                  <a:cubicBezTo>
                    <a:pt x="32" y="8"/>
                    <a:pt x="32" y="8"/>
                    <a:pt x="32" y="8"/>
                  </a:cubicBezTo>
                  <a:cubicBezTo>
                    <a:pt x="32" y="7"/>
                    <a:pt x="32" y="7"/>
                    <a:pt x="32" y="7"/>
                  </a:cubicBezTo>
                  <a:cubicBezTo>
                    <a:pt x="32" y="7"/>
                    <a:pt x="32" y="7"/>
                    <a:pt x="32" y="7"/>
                  </a:cubicBezTo>
                  <a:cubicBezTo>
                    <a:pt x="32" y="7"/>
                    <a:pt x="32" y="7"/>
                    <a:pt x="32" y="7"/>
                  </a:cubicBezTo>
                  <a:cubicBezTo>
                    <a:pt x="32" y="7"/>
                    <a:pt x="32" y="7"/>
                    <a:pt x="32" y="7"/>
                  </a:cubicBezTo>
                  <a:cubicBezTo>
                    <a:pt x="34" y="7"/>
                    <a:pt x="34" y="7"/>
                    <a:pt x="34" y="7"/>
                  </a:cubicBezTo>
                  <a:cubicBezTo>
                    <a:pt x="34" y="7"/>
                    <a:pt x="34" y="7"/>
                    <a:pt x="34" y="7"/>
                  </a:cubicBezTo>
                  <a:cubicBezTo>
                    <a:pt x="34" y="7"/>
                    <a:pt x="34" y="7"/>
                    <a:pt x="34" y="7"/>
                  </a:cubicBezTo>
                  <a:cubicBezTo>
                    <a:pt x="34" y="7"/>
                    <a:pt x="34" y="7"/>
                    <a:pt x="34" y="7"/>
                  </a:cubicBezTo>
                  <a:cubicBezTo>
                    <a:pt x="34" y="7"/>
                    <a:pt x="34" y="6"/>
                    <a:pt x="34" y="6"/>
                  </a:cubicBezTo>
                  <a:cubicBezTo>
                    <a:pt x="34" y="6"/>
                    <a:pt x="35" y="6"/>
                    <a:pt x="35" y="6"/>
                  </a:cubicBezTo>
                  <a:cubicBezTo>
                    <a:pt x="35" y="6"/>
                    <a:pt x="35" y="6"/>
                    <a:pt x="35"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7" y="5"/>
                  </a:cubicBezTo>
                  <a:cubicBezTo>
                    <a:pt x="37" y="5"/>
                    <a:pt x="37" y="5"/>
                    <a:pt x="37" y="4"/>
                  </a:cubicBezTo>
                  <a:cubicBezTo>
                    <a:pt x="37" y="4"/>
                    <a:pt x="37" y="4"/>
                    <a:pt x="37" y="4"/>
                  </a:cubicBezTo>
                  <a:cubicBezTo>
                    <a:pt x="41" y="3"/>
                    <a:pt x="45" y="2"/>
                    <a:pt x="49" y="1"/>
                  </a:cubicBezTo>
                  <a:cubicBezTo>
                    <a:pt x="49" y="1"/>
                    <a:pt x="49" y="1"/>
                    <a:pt x="49" y="1"/>
                  </a:cubicBezTo>
                  <a:cubicBezTo>
                    <a:pt x="49" y="1"/>
                    <a:pt x="49" y="1"/>
                    <a:pt x="49" y="1"/>
                  </a:cubicBezTo>
                  <a:cubicBezTo>
                    <a:pt x="49" y="1"/>
                    <a:pt x="49" y="1"/>
                    <a:pt x="49" y="2"/>
                  </a:cubicBezTo>
                  <a:cubicBezTo>
                    <a:pt x="50" y="2"/>
                    <a:pt x="50" y="2"/>
                    <a:pt x="50" y="2"/>
                  </a:cubicBezTo>
                  <a:cubicBezTo>
                    <a:pt x="50" y="3"/>
                    <a:pt x="50" y="3"/>
                    <a:pt x="50" y="3"/>
                  </a:cubicBezTo>
                  <a:cubicBezTo>
                    <a:pt x="50" y="3"/>
                    <a:pt x="50" y="3"/>
                    <a:pt x="50" y="4"/>
                  </a:cubicBezTo>
                  <a:cubicBezTo>
                    <a:pt x="50" y="4"/>
                    <a:pt x="50" y="4"/>
                    <a:pt x="50" y="4"/>
                  </a:cubicBezTo>
                  <a:cubicBezTo>
                    <a:pt x="49" y="4"/>
                    <a:pt x="49" y="4"/>
                    <a:pt x="49" y="4"/>
                  </a:cubicBezTo>
                  <a:cubicBezTo>
                    <a:pt x="49" y="4"/>
                    <a:pt x="49" y="4"/>
                    <a:pt x="49" y="4"/>
                  </a:cubicBezTo>
                  <a:cubicBezTo>
                    <a:pt x="49" y="5"/>
                    <a:pt x="49" y="5"/>
                    <a:pt x="48" y="5"/>
                  </a:cubicBezTo>
                  <a:cubicBezTo>
                    <a:pt x="48" y="5"/>
                    <a:pt x="48" y="5"/>
                    <a:pt x="48" y="5"/>
                  </a:cubicBezTo>
                  <a:cubicBezTo>
                    <a:pt x="48" y="6"/>
                    <a:pt x="48" y="6"/>
                    <a:pt x="48" y="6"/>
                  </a:cubicBezTo>
                  <a:cubicBezTo>
                    <a:pt x="48" y="6"/>
                    <a:pt x="48" y="6"/>
                    <a:pt x="48" y="6"/>
                  </a:cubicBezTo>
                  <a:cubicBezTo>
                    <a:pt x="48" y="6"/>
                    <a:pt x="48" y="6"/>
                    <a:pt x="48" y="6"/>
                  </a:cubicBezTo>
                  <a:cubicBezTo>
                    <a:pt x="48" y="7"/>
                    <a:pt x="49" y="7"/>
                    <a:pt x="49" y="7"/>
                  </a:cubicBezTo>
                  <a:cubicBezTo>
                    <a:pt x="49" y="7"/>
                    <a:pt x="49" y="8"/>
                    <a:pt x="50" y="8"/>
                  </a:cubicBezTo>
                  <a:cubicBezTo>
                    <a:pt x="50" y="8"/>
                    <a:pt x="50" y="8"/>
                    <a:pt x="50" y="8"/>
                  </a:cubicBezTo>
                  <a:cubicBezTo>
                    <a:pt x="52" y="8"/>
                    <a:pt x="52" y="8"/>
                    <a:pt x="52" y="8"/>
                  </a:cubicBezTo>
                  <a:cubicBezTo>
                    <a:pt x="52" y="8"/>
                    <a:pt x="52" y="8"/>
                    <a:pt x="52" y="8"/>
                  </a:cubicBezTo>
                  <a:cubicBezTo>
                    <a:pt x="52" y="8"/>
                    <a:pt x="52" y="8"/>
                    <a:pt x="52" y="8"/>
                  </a:cubicBezTo>
                  <a:cubicBezTo>
                    <a:pt x="53" y="8"/>
                    <a:pt x="53" y="8"/>
                    <a:pt x="53" y="7"/>
                  </a:cubicBezTo>
                  <a:cubicBezTo>
                    <a:pt x="53" y="7"/>
                    <a:pt x="53" y="7"/>
                    <a:pt x="53" y="7"/>
                  </a:cubicBezTo>
                  <a:cubicBezTo>
                    <a:pt x="53" y="7"/>
                    <a:pt x="53" y="7"/>
                    <a:pt x="53" y="7"/>
                  </a:cubicBezTo>
                  <a:cubicBezTo>
                    <a:pt x="53" y="6"/>
                    <a:pt x="53" y="6"/>
                    <a:pt x="53" y="6"/>
                  </a:cubicBezTo>
                  <a:cubicBezTo>
                    <a:pt x="53" y="6"/>
                    <a:pt x="53" y="6"/>
                    <a:pt x="53" y="6"/>
                  </a:cubicBezTo>
                  <a:cubicBezTo>
                    <a:pt x="53" y="6"/>
                    <a:pt x="53" y="6"/>
                    <a:pt x="53" y="6"/>
                  </a:cubicBezTo>
                  <a:cubicBezTo>
                    <a:pt x="53" y="6"/>
                    <a:pt x="54" y="6"/>
                    <a:pt x="54" y="6"/>
                  </a:cubicBezTo>
                  <a:cubicBezTo>
                    <a:pt x="54" y="6"/>
                    <a:pt x="54" y="6"/>
                    <a:pt x="54" y="6"/>
                  </a:cubicBezTo>
                  <a:cubicBezTo>
                    <a:pt x="54" y="6"/>
                    <a:pt x="54" y="6"/>
                    <a:pt x="54" y="6"/>
                  </a:cubicBezTo>
                  <a:cubicBezTo>
                    <a:pt x="55" y="6"/>
                    <a:pt x="55" y="6"/>
                    <a:pt x="55" y="6"/>
                  </a:cubicBezTo>
                  <a:cubicBezTo>
                    <a:pt x="55" y="6"/>
                    <a:pt x="56" y="6"/>
                    <a:pt x="56" y="5"/>
                  </a:cubicBezTo>
                  <a:cubicBezTo>
                    <a:pt x="56" y="5"/>
                    <a:pt x="56" y="5"/>
                    <a:pt x="56" y="5"/>
                  </a:cubicBezTo>
                  <a:cubicBezTo>
                    <a:pt x="56" y="5"/>
                    <a:pt x="56" y="5"/>
                    <a:pt x="56" y="5"/>
                  </a:cubicBezTo>
                  <a:cubicBezTo>
                    <a:pt x="56" y="5"/>
                    <a:pt x="56" y="5"/>
                    <a:pt x="56" y="5"/>
                  </a:cubicBezTo>
                  <a:cubicBezTo>
                    <a:pt x="56" y="5"/>
                    <a:pt x="56" y="5"/>
                    <a:pt x="57" y="5"/>
                  </a:cubicBezTo>
                  <a:cubicBezTo>
                    <a:pt x="57" y="5"/>
                    <a:pt x="57" y="5"/>
                    <a:pt x="57" y="4"/>
                  </a:cubicBezTo>
                  <a:cubicBezTo>
                    <a:pt x="57" y="4"/>
                    <a:pt x="57" y="4"/>
                    <a:pt x="57" y="4"/>
                  </a:cubicBezTo>
                  <a:cubicBezTo>
                    <a:pt x="58" y="4"/>
                    <a:pt x="58" y="4"/>
                    <a:pt x="58" y="4"/>
                  </a:cubicBezTo>
                  <a:cubicBezTo>
                    <a:pt x="58" y="4"/>
                    <a:pt x="58" y="4"/>
                    <a:pt x="58" y="4"/>
                  </a:cubicBezTo>
                  <a:cubicBezTo>
                    <a:pt x="58" y="4"/>
                    <a:pt x="59" y="4"/>
                    <a:pt x="59" y="4"/>
                  </a:cubicBezTo>
                  <a:cubicBezTo>
                    <a:pt x="59" y="4"/>
                    <a:pt x="59" y="4"/>
                    <a:pt x="59" y="4"/>
                  </a:cubicBezTo>
                  <a:cubicBezTo>
                    <a:pt x="59" y="4"/>
                    <a:pt x="59" y="4"/>
                    <a:pt x="59" y="4"/>
                  </a:cubicBezTo>
                  <a:cubicBezTo>
                    <a:pt x="59" y="4"/>
                    <a:pt x="59" y="4"/>
                    <a:pt x="59" y="4"/>
                  </a:cubicBezTo>
                  <a:cubicBezTo>
                    <a:pt x="59" y="4"/>
                    <a:pt x="59" y="4"/>
                    <a:pt x="59" y="4"/>
                  </a:cubicBezTo>
                  <a:cubicBezTo>
                    <a:pt x="59" y="3"/>
                    <a:pt x="59" y="3"/>
                    <a:pt x="59" y="3"/>
                  </a:cubicBezTo>
                  <a:cubicBezTo>
                    <a:pt x="59" y="3"/>
                    <a:pt x="59" y="3"/>
                    <a:pt x="59" y="3"/>
                  </a:cubicBezTo>
                  <a:cubicBezTo>
                    <a:pt x="59" y="3"/>
                    <a:pt x="59" y="3"/>
                    <a:pt x="59" y="3"/>
                  </a:cubicBezTo>
                  <a:cubicBezTo>
                    <a:pt x="59" y="2"/>
                    <a:pt x="59" y="2"/>
                    <a:pt x="59" y="2"/>
                  </a:cubicBezTo>
                  <a:cubicBezTo>
                    <a:pt x="59" y="2"/>
                    <a:pt x="59" y="2"/>
                    <a:pt x="60" y="1"/>
                  </a:cubicBezTo>
                  <a:cubicBezTo>
                    <a:pt x="60" y="1"/>
                    <a:pt x="60" y="1"/>
                    <a:pt x="60" y="1"/>
                  </a:cubicBezTo>
                  <a:cubicBezTo>
                    <a:pt x="60" y="1"/>
                    <a:pt x="60" y="1"/>
                    <a:pt x="60" y="1"/>
                  </a:cubicBezTo>
                  <a:cubicBezTo>
                    <a:pt x="60" y="0"/>
                    <a:pt x="60" y="0"/>
                    <a:pt x="60" y="0"/>
                  </a:cubicBezTo>
                  <a:cubicBezTo>
                    <a:pt x="68" y="1"/>
                    <a:pt x="75" y="3"/>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7"/>
                    <a:pt x="82" y="7"/>
                    <a:pt x="82" y="7"/>
                  </a:cubicBezTo>
                  <a:cubicBezTo>
                    <a:pt x="82" y="7"/>
                    <a:pt x="82" y="7"/>
                    <a:pt x="82" y="7"/>
                  </a:cubicBezTo>
                  <a:cubicBezTo>
                    <a:pt x="82" y="7"/>
                    <a:pt x="82" y="7"/>
                    <a:pt x="82" y="7"/>
                  </a:cubicBezTo>
                  <a:cubicBezTo>
                    <a:pt x="82" y="7"/>
                    <a:pt x="82" y="7"/>
                    <a:pt x="82" y="7"/>
                  </a:cubicBezTo>
                  <a:cubicBezTo>
                    <a:pt x="82" y="7"/>
                    <a:pt x="82" y="7"/>
                    <a:pt x="82" y="7"/>
                  </a:cubicBezTo>
                  <a:cubicBezTo>
                    <a:pt x="82" y="8"/>
                    <a:pt x="82" y="8"/>
                    <a:pt x="82" y="8"/>
                  </a:cubicBezTo>
                  <a:cubicBezTo>
                    <a:pt x="82" y="8"/>
                    <a:pt x="82" y="8"/>
                    <a:pt x="82" y="8"/>
                  </a:cubicBezTo>
                  <a:cubicBezTo>
                    <a:pt x="82" y="8"/>
                    <a:pt x="82" y="9"/>
                    <a:pt x="82" y="9"/>
                  </a:cubicBezTo>
                  <a:cubicBezTo>
                    <a:pt x="82" y="9"/>
                    <a:pt x="82" y="9"/>
                    <a:pt x="82" y="9"/>
                  </a:cubicBezTo>
                  <a:cubicBezTo>
                    <a:pt x="83" y="9"/>
                    <a:pt x="83" y="10"/>
                    <a:pt x="83" y="10"/>
                  </a:cubicBezTo>
                  <a:cubicBezTo>
                    <a:pt x="83" y="10"/>
                    <a:pt x="83" y="10"/>
                    <a:pt x="83" y="10"/>
                  </a:cubicBezTo>
                  <a:cubicBezTo>
                    <a:pt x="83" y="10"/>
                    <a:pt x="83" y="10"/>
                    <a:pt x="83" y="10"/>
                  </a:cubicBezTo>
                  <a:cubicBezTo>
                    <a:pt x="83" y="10"/>
                    <a:pt x="83" y="10"/>
                    <a:pt x="83" y="10"/>
                  </a:cubicBezTo>
                  <a:cubicBezTo>
                    <a:pt x="83" y="10"/>
                    <a:pt x="83" y="10"/>
                    <a:pt x="83" y="10"/>
                  </a:cubicBezTo>
                  <a:cubicBezTo>
                    <a:pt x="83" y="11"/>
                    <a:pt x="83" y="11"/>
                    <a:pt x="83" y="11"/>
                  </a:cubicBezTo>
                  <a:cubicBezTo>
                    <a:pt x="83" y="10"/>
                    <a:pt x="83" y="10"/>
                    <a:pt x="83" y="10"/>
                  </a:cubicBezTo>
                  <a:cubicBezTo>
                    <a:pt x="81" y="10"/>
                    <a:pt x="81" y="10"/>
                    <a:pt x="81" y="10"/>
                  </a:cubicBezTo>
                  <a:cubicBezTo>
                    <a:pt x="81" y="10"/>
                    <a:pt x="81" y="10"/>
                    <a:pt x="81" y="10"/>
                  </a:cubicBezTo>
                  <a:cubicBezTo>
                    <a:pt x="81" y="10"/>
                    <a:pt x="81" y="10"/>
                    <a:pt x="81" y="10"/>
                  </a:cubicBezTo>
                  <a:cubicBezTo>
                    <a:pt x="81" y="10"/>
                    <a:pt x="81" y="11"/>
                    <a:pt x="81" y="11"/>
                  </a:cubicBezTo>
                  <a:cubicBezTo>
                    <a:pt x="81" y="11"/>
                    <a:pt x="81" y="11"/>
                    <a:pt x="81" y="11"/>
                  </a:cubicBezTo>
                  <a:cubicBezTo>
                    <a:pt x="81" y="11"/>
                    <a:pt x="81" y="11"/>
                    <a:pt x="81" y="11"/>
                  </a:cubicBezTo>
                  <a:cubicBezTo>
                    <a:pt x="80" y="11"/>
                    <a:pt x="80" y="11"/>
                    <a:pt x="80" y="11"/>
                  </a:cubicBezTo>
                  <a:cubicBezTo>
                    <a:pt x="80" y="11"/>
                    <a:pt x="80" y="11"/>
                    <a:pt x="80" y="11"/>
                  </a:cubicBezTo>
                  <a:cubicBezTo>
                    <a:pt x="80" y="11"/>
                    <a:pt x="80" y="11"/>
                    <a:pt x="80" y="11"/>
                  </a:cubicBezTo>
                  <a:cubicBezTo>
                    <a:pt x="79" y="11"/>
                    <a:pt x="79" y="11"/>
                    <a:pt x="79" y="11"/>
                  </a:cubicBezTo>
                  <a:cubicBezTo>
                    <a:pt x="79" y="11"/>
                    <a:pt x="79" y="11"/>
                    <a:pt x="79" y="11"/>
                  </a:cubicBezTo>
                  <a:cubicBezTo>
                    <a:pt x="79" y="11"/>
                    <a:pt x="79" y="11"/>
                    <a:pt x="79" y="11"/>
                  </a:cubicBezTo>
                  <a:cubicBezTo>
                    <a:pt x="79" y="11"/>
                    <a:pt x="79" y="11"/>
                    <a:pt x="79" y="11"/>
                  </a:cubicBezTo>
                  <a:cubicBezTo>
                    <a:pt x="78" y="11"/>
                    <a:pt x="78" y="11"/>
                    <a:pt x="78" y="12"/>
                  </a:cubicBezTo>
                  <a:cubicBezTo>
                    <a:pt x="77" y="12"/>
                    <a:pt x="77" y="12"/>
                    <a:pt x="77" y="13"/>
                  </a:cubicBezTo>
                  <a:cubicBezTo>
                    <a:pt x="77" y="13"/>
                    <a:pt x="77" y="13"/>
                    <a:pt x="77" y="13"/>
                  </a:cubicBezTo>
                  <a:cubicBezTo>
                    <a:pt x="77" y="13"/>
                    <a:pt x="77" y="13"/>
                    <a:pt x="77" y="13"/>
                  </a:cubicBezTo>
                  <a:cubicBezTo>
                    <a:pt x="77" y="13"/>
                    <a:pt x="76" y="13"/>
                    <a:pt x="76" y="14"/>
                  </a:cubicBezTo>
                  <a:cubicBezTo>
                    <a:pt x="76" y="14"/>
                    <a:pt x="76" y="14"/>
                    <a:pt x="76" y="14"/>
                  </a:cubicBezTo>
                  <a:cubicBezTo>
                    <a:pt x="76" y="14"/>
                    <a:pt x="76" y="14"/>
                    <a:pt x="76" y="14"/>
                  </a:cubicBezTo>
                  <a:cubicBezTo>
                    <a:pt x="77" y="15"/>
                    <a:pt x="77" y="16"/>
                    <a:pt x="78" y="16"/>
                  </a:cubicBezTo>
                  <a:cubicBezTo>
                    <a:pt x="78" y="16"/>
                    <a:pt x="78" y="17"/>
                    <a:pt x="79" y="17"/>
                  </a:cubicBezTo>
                  <a:cubicBezTo>
                    <a:pt x="79" y="18"/>
                    <a:pt x="80" y="19"/>
                    <a:pt x="80" y="20"/>
                  </a:cubicBezTo>
                  <a:cubicBezTo>
                    <a:pt x="80" y="20"/>
                    <a:pt x="80" y="20"/>
                    <a:pt x="80" y="20"/>
                  </a:cubicBezTo>
                  <a:cubicBezTo>
                    <a:pt x="81" y="20"/>
                    <a:pt x="81" y="20"/>
                    <a:pt x="81" y="20"/>
                  </a:cubicBezTo>
                  <a:cubicBezTo>
                    <a:pt x="81" y="20"/>
                    <a:pt x="81" y="20"/>
                    <a:pt x="81" y="19"/>
                  </a:cubicBezTo>
                  <a:cubicBezTo>
                    <a:pt x="81" y="19"/>
                    <a:pt x="81" y="19"/>
                    <a:pt x="81" y="19"/>
                  </a:cubicBezTo>
                  <a:cubicBezTo>
                    <a:pt x="81" y="19"/>
                    <a:pt x="81" y="19"/>
                    <a:pt x="81" y="19"/>
                  </a:cubicBezTo>
                  <a:cubicBezTo>
                    <a:pt x="81" y="19"/>
                    <a:pt x="81" y="19"/>
                    <a:pt x="81" y="19"/>
                  </a:cubicBezTo>
                  <a:cubicBezTo>
                    <a:pt x="83" y="19"/>
                    <a:pt x="83" y="19"/>
                    <a:pt x="83" y="19"/>
                  </a:cubicBezTo>
                  <a:cubicBezTo>
                    <a:pt x="83" y="19"/>
                    <a:pt x="83" y="19"/>
                    <a:pt x="83" y="19"/>
                  </a:cubicBezTo>
                  <a:cubicBezTo>
                    <a:pt x="83" y="19"/>
                    <a:pt x="83" y="19"/>
                    <a:pt x="83" y="19"/>
                  </a:cubicBezTo>
                  <a:cubicBezTo>
                    <a:pt x="83" y="19"/>
                    <a:pt x="83" y="19"/>
                    <a:pt x="83" y="18"/>
                  </a:cubicBezTo>
                  <a:cubicBezTo>
                    <a:pt x="83" y="18"/>
                    <a:pt x="84" y="18"/>
                    <a:pt x="84" y="18"/>
                  </a:cubicBezTo>
                  <a:cubicBezTo>
                    <a:pt x="84" y="18"/>
                    <a:pt x="84" y="18"/>
                    <a:pt x="84" y="18"/>
                  </a:cubicBezTo>
                  <a:cubicBezTo>
                    <a:pt x="84" y="18"/>
                    <a:pt x="84" y="18"/>
                    <a:pt x="84" y="19"/>
                  </a:cubicBezTo>
                  <a:cubicBezTo>
                    <a:pt x="84" y="19"/>
                    <a:pt x="84" y="19"/>
                    <a:pt x="84" y="19"/>
                  </a:cubicBezTo>
                  <a:cubicBezTo>
                    <a:pt x="84" y="19"/>
                    <a:pt x="85" y="19"/>
                    <a:pt x="85" y="19"/>
                  </a:cubicBezTo>
                  <a:cubicBezTo>
                    <a:pt x="85" y="19"/>
                    <a:pt x="85" y="19"/>
                    <a:pt x="85" y="19"/>
                  </a:cubicBezTo>
                  <a:cubicBezTo>
                    <a:pt x="85" y="19"/>
                    <a:pt x="85" y="19"/>
                    <a:pt x="85" y="19"/>
                  </a:cubicBezTo>
                  <a:cubicBezTo>
                    <a:pt x="85" y="19"/>
                    <a:pt x="85" y="19"/>
                    <a:pt x="85" y="19"/>
                  </a:cubicBezTo>
                  <a:cubicBezTo>
                    <a:pt x="85" y="19"/>
                    <a:pt x="86" y="19"/>
                    <a:pt x="86" y="19"/>
                  </a:cubicBezTo>
                  <a:cubicBezTo>
                    <a:pt x="86" y="19"/>
                    <a:pt x="86" y="19"/>
                    <a:pt x="86" y="20"/>
                  </a:cubicBezTo>
                  <a:cubicBezTo>
                    <a:pt x="86" y="20"/>
                    <a:pt x="86" y="20"/>
                    <a:pt x="86" y="20"/>
                  </a:cubicBezTo>
                  <a:cubicBezTo>
                    <a:pt x="86" y="20"/>
                    <a:pt x="86" y="20"/>
                    <a:pt x="86" y="20"/>
                  </a:cubicBezTo>
                  <a:cubicBezTo>
                    <a:pt x="87" y="20"/>
                    <a:pt x="87" y="20"/>
                    <a:pt x="87" y="20"/>
                  </a:cubicBezTo>
                  <a:cubicBezTo>
                    <a:pt x="87" y="20"/>
                    <a:pt x="87" y="20"/>
                    <a:pt x="87" y="20"/>
                  </a:cubicBezTo>
                  <a:cubicBezTo>
                    <a:pt x="87" y="20"/>
                    <a:pt x="87" y="20"/>
                    <a:pt x="87" y="20"/>
                  </a:cubicBezTo>
                  <a:cubicBezTo>
                    <a:pt x="87" y="20"/>
                    <a:pt x="87" y="20"/>
                    <a:pt x="87" y="20"/>
                  </a:cubicBezTo>
                  <a:cubicBezTo>
                    <a:pt x="88" y="20"/>
                    <a:pt x="88" y="20"/>
                    <a:pt x="88" y="21"/>
                  </a:cubicBezTo>
                  <a:cubicBezTo>
                    <a:pt x="88" y="21"/>
                    <a:pt x="88" y="21"/>
                    <a:pt x="88" y="21"/>
                  </a:cubicBezTo>
                  <a:cubicBezTo>
                    <a:pt x="88" y="23"/>
                    <a:pt x="88" y="23"/>
                    <a:pt x="88" y="23"/>
                  </a:cubicBezTo>
                  <a:cubicBezTo>
                    <a:pt x="89" y="23"/>
                    <a:pt x="89" y="23"/>
                    <a:pt x="89" y="23"/>
                  </a:cubicBezTo>
                  <a:cubicBezTo>
                    <a:pt x="89" y="23"/>
                    <a:pt x="89" y="23"/>
                    <a:pt x="89" y="23"/>
                  </a:cubicBezTo>
                  <a:cubicBezTo>
                    <a:pt x="89" y="23"/>
                    <a:pt x="89" y="23"/>
                    <a:pt x="89" y="23"/>
                  </a:cubicBezTo>
                  <a:cubicBezTo>
                    <a:pt x="89" y="23"/>
                    <a:pt x="89" y="23"/>
                    <a:pt x="89" y="23"/>
                  </a:cubicBezTo>
                  <a:cubicBezTo>
                    <a:pt x="89" y="24"/>
                    <a:pt x="89" y="24"/>
                    <a:pt x="89" y="24"/>
                  </a:cubicBezTo>
                  <a:cubicBezTo>
                    <a:pt x="90" y="24"/>
                    <a:pt x="90" y="24"/>
                    <a:pt x="90" y="24"/>
                  </a:cubicBezTo>
                  <a:cubicBezTo>
                    <a:pt x="90" y="23"/>
                    <a:pt x="90" y="23"/>
                    <a:pt x="90" y="23"/>
                  </a:cubicBezTo>
                  <a:cubicBezTo>
                    <a:pt x="90" y="23"/>
                    <a:pt x="90" y="23"/>
                    <a:pt x="90" y="23"/>
                  </a:cubicBezTo>
                  <a:cubicBezTo>
                    <a:pt x="90" y="23"/>
                    <a:pt x="90" y="23"/>
                    <a:pt x="90" y="23"/>
                  </a:cubicBezTo>
                  <a:cubicBezTo>
                    <a:pt x="90" y="23"/>
                    <a:pt x="91" y="22"/>
                    <a:pt x="91" y="22"/>
                  </a:cubicBezTo>
                  <a:cubicBezTo>
                    <a:pt x="91" y="22"/>
                    <a:pt x="91" y="22"/>
                    <a:pt x="91" y="22"/>
                  </a:cubicBezTo>
                  <a:cubicBezTo>
                    <a:pt x="91" y="20"/>
                    <a:pt x="91" y="20"/>
                    <a:pt x="91" y="20"/>
                  </a:cubicBezTo>
                  <a:cubicBezTo>
                    <a:pt x="91" y="20"/>
                    <a:pt x="90" y="20"/>
                    <a:pt x="90" y="20"/>
                  </a:cubicBezTo>
                  <a:cubicBezTo>
                    <a:pt x="90" y="20"/>
                    <a:pt x="90" y="20"/>
                    <a:pt x="90" y="20"/>
                  </a:cubicBezTo>
                  <a:cubicBezTo>
                    <a:pt x="90" y="19"/>
                    <a:pt x="90" y="19"/>
                    <a:pt x="89" y="19"/>
                  </a:cubicBezTo>
                  <a:cubicBezTo>
                    <a:pt x="89" y="19"/>
                    <a:pt x="89" y="19"/>
                    <a:pt x="89" y="19"/>
                  </a:cubicBezTo>
                  <a:cubicBezTo>
                    <a:pt x="89"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1" y="19"/>
                  </a:cubicBezTo>
                  <a:cubicBezTo>
                    <a:pt x="91" y="19"/>
                    <a:pt x="91" y="19"/>
                    <a:pt x="91" y="19"/>
                  </a:cubicBezTo>
                  <a:cubicBezTo>
                    <a:pt x="91" y="19"/>
                    <a:pt x="91" y="19"/>
                    <a:pt x="91" y="19"/>
                  </a:cubicBezTo>
                  <a:cubicBezTo>
                    <a:pt x="91" y="19"/>
                    <a:pt x="91" y="19"/>
                    <a:pt x="91" y="19"/>
                  </a:cubicBezTo>
                  <a:cubicBezTo>
                    <a:pt x="91" y="20"/>
                    <a:pt x="91" y="20"/>
                    <a:pt x="91" y="20"/>
                  </a:cubicBezTo>
                  <a:cubicBezTo>
                    <a:pt x="91" y="20"/>
                    <a:pt x="91" y="20"/>
                    <a:pt x="91" y="20"/>
                  </a:cubicBezTo>
                  <a:cubicBezTo>
                    <a:pt x="91" y="21"/>
                    <a:pt x="92" y="21"/>
                    <a:pt x="92" y="21"/>
                  </a:cubicBezTo>
                  <a:cubicBezTo>
                    <a:pt x="92" y="21"/>
                    <a:pt x="92" y="21"/>
                    <a:pt x="92" y="21"/>
                  </a:cubicBezTo>
                  <a:cubicBezTo>
                    <a:pt x="92" y="21"/>
                    <a:pt x="92" y="21"/>
                    <a:pt x="92" y="21"/>
                  </a:cubicBezTo>
                  <a:cubicBezTo>
                    <a:pt x="92" y="21"/>
                    <a:pt x="92" y="21"/>
                    <a:pt x="92" y="21"/>
                  </a:cubicBezTo>
                  <a:cubicBezTo>
                    <a:pt x="92" y="21"/>
                    <a:pt x="92" y="21"/>
                    <a:pt x="92" y="21"/>
                  </a:cubicBezTo>
                  <a:cubicBezTo>
                    <a:pt x="92" y="21"/>
                    <a:pt x="92" y="22"/>
                    <a:pt x="93" y="22"/>
                  </a:cubicBezTo>
                  <a:cubicBezTo>
                    <a:pt x="93" y="22"/>
                    <a:pt x="93" y="22"/>
                    <a:pt x="93" y="22"/>
                  </a:cubicBezTo>
                  <a:cubicBezTo>
                    <a:pt x="93" y="22"/>
                    <a:pt x="93" y="22"/>
                    <a:pt x="93" y="22"/>
                  </a:cubicBezTo>
                  <a:cubicBezTo>
                    <a:pt x="93" y="22"/>
                    <a:pt x="93" y="22"/>
                    <a:pt x="93" y="22"/>
                  </a:cubicBezTo>
                  <a:cubicBezTo>
                    <a:pt x="93" y="22"/>
                    <a:pt x="94" y="22"/>
                    <a:pt x="94" y="22"/>
                  </a:cubicBezTo>
                  <a:cubicBezTo>
                    <a:pt x="94" y="21"/>
                    <a:pt x="94" y="21"/>
                    <a:pt x="94" y="21"/>
                  </a:cubicBezTo>
                  <a:cubicBezTo>
                    <a:pt x="94" y="21"/>
                    <a:pt x="94" y="21"/>
                    <a:pt x="94" y="21"/>
                  </a:cubicBezTo>
                  <a:cubicBezTo>
                    <a:pt x="94" y="21"/>
                    <a:pt x="94" y="20"/>
                    <a:pt x="94" y="20"/>
                  </a:cubicBezTo>
                  <a:cubicBezTo>
                    <a:pt x="94" y="19"/>
                    <a:pt x="94" y="18"/>
                    <a:pt x="93" y="18"/>
                  </a:cubicBezTo>
                  <a:cubicBezTo>
                    <a:pt x="93" y="17"/>
                    <a:pt x="93" y="17"/>
                    <a:pt x="93" y="17"/>
                  </a:cubicBezTo>
                  <a:cubicBezTo>
                    <a:pt x="93" y="17"/>
                    <a:pt x="93" y="17"/>
                    <a:pt x="93" y="17"/>
                  </a:cubicBezTo>
                  <a:cubicBezTo>
                    <a:pt x="93" y="17"/>
                    <a:pt x="93" y="17"/>
                    <a:pt x="93" y="17"/>
                  </a:cubicBezTo>
                  <a:cubicBezTo>
                    <a:pt x="93" y="17"/>
                    <a:pt x="93" y="17"/>
                    <a:pt x="93" y="16"/>
                  </a:cubicBezTo>
                  <a:cubicBezTo>
                    <a:pt x="93" y="16"/>
                    <a:pt x="93" y="16"/>
                    <a:pt x="93" y="16"/>
                  </a:cubicBezTo>
                  <a:cubicBezTo>
                    <a:pt x="93" y="16"/>
                    <a:pt x="93" y="16"/>
                    <a:pt x="93" y="16"/>
                  </a:cubicBezTo>
                  <a:cubicBezTo>
                    <a:pt x="94" y="16"/>
                    <a:pt x="94" y="16"/>
                    <a:pt x="94" y="17"/>
                  </a:cubicBezTo>
                  <a:cubicBezTo>
                    <a:pt x="95" y="17"/>
                    <a:pt x="95" y="17"/>
                    <a:pt x="95" y="17"/>
                  </a:cubicBezTo>
                  <a:cubicBezTo>
                    <a:pt x="95" y="17"/>
                    <a:pt x="95" y="17"/>
                    <a:pt x="95" y="17"/>
                  </a:cubicBezTo>
                  <a:cubicBezTo>
                    <a:pt x="95" y="17"/>
                    <a:pt x="95" y="17"/>
                    <a:pt x="96" y="17"/>
                  </a:cubicBezTo>
                  <a:cubicBezTo>
                    <a:pt x="96" y="17"/>
                    <a:pt x="96" y="17"/>
                    <a:pt x="96" y="17"/>
                  </a:cubicBezTo>
                  <a:cubicBezTo>
                    <a:pt x="96" y="17"/>
                    <a:pt x="96" y="18"/>
                    <a:pt x="96" y="18"/>
                  </a:cubicBezTo>
                  <a:cubicBezTo>
                    <a:pt x="96" y="18"/>
                    <a:pt x="96" y="18"/>
                    <a:pt x="96" y="18"/>
                  </a:cubicBezTo>
                  <a:cubicBezTo>
                    <a:pt x="97" y="18"/>
                    <a:pt x="97" y="18"/>
                    <a:pt x="97" y="19"/>
                  </a:cubicBezTo>
                  <a:cubicBezTo>
                    <a:pt x="97" y="19"/>
                    <a:pt x="97" y="19"/>
                    <a:pt x="97" y="19"/>
                  </a:cubicBezTo>
                  <a:cubicBezTo>
                    <a:pt x="97" y="19"/>
                    <a:pt x="97" y="19"/>
                    <a:pt x="97" y="19"/>
                  </a:cubicBezTo>
                  <a:cubicBezTo>
                    <a:pt x="96" y="19"/>
                    <a:pt x="96" y="19"/>
                    <a:pt x="96" y="19"/>
                  </a:cubicBezTo>
                  <a:cubicBezTo>
                    <a:pt x="96" y="19"/>
                    <a:pt x="96" y="19"/>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1"/>
                    <a:pt x="95" y="21"/>
                    <a:pt x="96" y="21"/>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3"/>
                    <a:pt x="97" y="23"/>
                  </a:cubicBezTo>
                  <a:cubicBezTo>
                    <a:pt x="97" y="23"/>
                    <a:pt x="97" y="23"/>
                    <a:pt x="97" y="23"/>
                  </a:cubicBezTo>
                  <a:cubicBezTo>
                    <a:pt x="97" y="23"/>
                    <a:pt x="97" y="23"/>
                    <a:pt x="97" y="23"/>
                  </a:cubicBezTo>
                  <a:cubicBezTo>
                    <a:pt x="97" y="23"/>
                    <a:pt x="97" y="23"/>
                    <a:pt x="97" y="23"/>
                  </a:cubicBezTo>
                  <a:cubicBezTo>
                    <a:pt x="97" y="23"/>
                    <a:pt x="97" y="23"/>
                    <a:pt x="97" y="23"/>
                  </a:cubicBezTo>
                  <a:cubicBezTo>
                    <a:pt x="98" y="24"/>
                    <a:pt x="98" y="24"/>
                    <a:pt x="98" y="24"/>
                  </a:cubicBezTo>
                  <a:cubicBezTo>
                    <a:pt x="98" y="24"/>
                    <a:pt x="98" y="24"/>
                    <a:pt x="98" y="24"/>
                  </a:cubicBezTo>
                  <a:cubicBezTo>
                    <a:pt x="98" y="24"/>
                    <a:pt x="99" y="24"/>
                    <a:pt x="99" y="24"/>
                  </a:cubicBezTo>
                  <a:cubicBezTo>
                    <a:pt x="99" y="24"/>
                    <a:pt x="99" y="24"/>
                    <a:pt x="99" y="24"/>
                  </a:cubicBezTo>
                  <a:cubicBezTo>
                    <a:pt x="99" y="24"/>
                    <a:pt x="99" y="24"/>
                    <a:pt x="99" y="24"/>
                  </a:cubicBezTo>
                  <a:cubicBezTo>
                    <a:pt x="99" y="24"/>
                    <a:pt x="99" y="24"/>
                    <a:pt x="99" y="24"/>
                  </a:cubicBezTo>
                  <a:cubicBezTo>
                    <a:pt x="99" y="24"/>
                    <a:pt x="99" y="23"/>
                    <a:pt x="100" y="23"/>
                  </a:cubicBezTo>
                  <a:cubicBezTo>
                    <a:pt x="100" y="23"/>
                    <a:pt x="100" y="23"/>
                    <a:pt x="100" y="23"/>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5"/>
                    <a:pt x="100" y="25"/>
                    <a:pt x="100" y="25"/>
                  </a:cubicBezTo>
                  <a:cubicBezTo>
                    <a:pt x="100" y="25"/>
                    <a:pt x="100" y="25"/>
                    <a:pt x="100" y="25"/>
                  </a:cubicBezTo>
                  <a:cubicBezTo>
                    <a:pt x="100" y="25"/>
                    <a:pt x="100" y="26"/>
                    <a:pt x="101" y="26"/>
                  </a:cubicBezTo>
                  <a:cubicBezTo>
                    <a:pt x="101" y="26"/>
                    <a:pt x="101" y="26"/>
                    <a:pt x="101" y="26"/>
                  </a:cubicBezTo>
                  <a:cubicBezTo>
                    <a:pt x="101" y="26"/>
                    <a:pt x="101" y="26"/>
                    <a:pt x="101" y="26"/>
                  </a:cubicBezTo>
                  <a:cubicBezTo>
                    <a:pt x="101" y="26"/>
                    <a:pt x="101" y="26"/>
                    <a:pt x="101" y="26"/>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8"/>
                    <a:pt x="101" y="28"/>
                  </a:cubicBezTo>
                  <a:cubicBezTo>
                    <a:pt x="101" y="28"/>
                    <a:pt x="101" y="27"/>
                    <a:pt x="101"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28"/>
                    <a:pt x="99" y="28"/>
                    <a:pt x="99" y="28"/>
                  </a:cubicBezTo>
                  <a:cubicBezTo>
                    <a:pt x="99" y="27"/>
                    <a:pt x="99" y="27"/>
                    <a:pt x="99" y="27"/>
                  </a:cubicBezTo>
                  <a:cubicBezTo>
                    <a:pt x="99" y="27"/>
                    <a:pt x="99"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7" y="27"/>
                    <a:pt x="97" y="27"/>
                    <a:pt x="97" y="27"/>
                  </a:cubicBezTo>
                  <a:cubicBezTo>
                    <a:pt x="97" y="27"/>
                    <a:pt x="97" y="27"/>
                    <a:pt x="97" y="26"/>
                  </a:cubicBezTo>
                  <a:cubicBezTo>
                    <a:pt x="96" y="26"/>
                    <a:pt x="96" y="26"/>
                    <a:pt x="96" y="26"/>
                  </a:cubicBezTo>
                  <a:cubicBezTo>
                    <a:pt x="96" y="27"/>
                    <a:pt x="96" y="27"/>
                    <a:pt x="96" y="27"/>
                  </a:cubicBezTo>
                  <a:cubicBezTo>
                    <a:pt x="96" y="27"/>
                    <a:pt x="96" y="28"/>
                    <a:pt x="96" y="28"/>
                  </a:cubicBezTo>
                  <a:cubicBezTo>
                    <a:pt x="96" y="28"/>
                    <a:pt x="96" y="28"/>
                    <a:pt x="96" y="28"/>
                  </a:cubicBezTo>
                  <a:cubicBezTo>
                    <a:pt x="96" y="28"/>
                    <a:pt x="96" y="28"/>
                    <a:pt x="95" y="28"/>
                  </a:cubicBezTo>
                  <a:cubicBezTo>
                    <a:pt x="95" y="28"/>
                    <a:pt x="95" y="28"/>
                    <a:pt x="95" y="28"/>
                  </a:cubicBezTo>
                  <a:cubicBezTo>
                    <a:pt x="95" y="28"/>
                    <a:pt x="95" y="28"/>
                    <a:pt x="95" y="28"/>
                  </a:cubicBezTo>
                  <a:cubicBezTo>
                    <a:pt x="95" y="28"/>
                    <a:pt x="95" y="28"/>
                    <a:pt x="95" y="28"/>
                  </a:cubicBezTo>
                  <a:cubicBezTo>
                    <a:pt x="95" y="27"/>
                    <a:pt x="95" y="27"/>
                    <a:pt x="95"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3" y="27"/>
                    <a:pt x="93" y="27"/>
                    <a:pt x="93" y="27"/>
                  </a:cubicBezTo>
                  <a:cubicBezTo>
                    <a:pt x="93" y="27"/>
                    <a:pt x="93" y="27"/>
                    <a:pt x="93" y="27"/>
                  </a:cubicBezTo>
                  <a:cubicBezTo>
                    <a:pt x="93" y="27"/>
                    <a:pt x="93" y="27"/>
                    <a:pt x="93" y="27"/>
                  </a:cubicBezTo>
                  <a:cubicBezTo>
                    <a:pt x="93" y="27"/>
                    <a:pt x="93" y="27"/>
                    <a:pt x="93" y="27"/>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2" y="26"/>
                  </a:cubicBezTo>
                  <a:cubicBezTo>
                    <a:pt x="92" y="26"/>
                    <a:pt x="92" y="26"/>
                    <a:pt x="92" y="26"/>
                  </a:cubicBezTo>
                  <a:cubicBezTo>
                    <a:pt x="92" y="26"/>
                    <a:pt x="92" y="26"/>
                    <a:pt x="92" y="26"/>
                  </a:cubicBezTo>
                  <a:cubicBezTo>
                    <a:pt x="91" y="26"/>
                    <a:pt x="91" y="26"/>
                    <a:pt x="91" y="26"/>
                  </a:cubicBezTo>
                  <a:cubicBezTo>
                    <a:pt x="91" y="26"/>
                    <a:pt x="91" y="26"/>
                    <a:pt x="91" y="26"/>
                  </a:cubicBezTo>
                  <a:cubicBezTo>
                    <a:pt x="91" y="26"/>
                    <a:pt x="91" y="26"/>
                    <a:pt x="91" y="26"/>
                  </a:cubicBezTo>
                  <a:cubicBezTo>
                    <a:pt x="90" y="26"/>
                    <a:pt x="90" y="26"/>
                    <a:pt x="90" y="26"/>
                  </a:cubicBezTo>
                  <a:cubicBezTo>
                    <a:pt x="90" y="26"/>
                    <a:pt x="90" y="26"/>
                    <a:pt x="90" y="26"/>
                  </a:cubicBezTo>
                  <a:cubicBezTo>
                    <a:pt x="90" y="26"/>
                    <a:pt x="90" y="26"/>
                    <a:pt x="90" y="26"/>
                  </a:cubicBezTo>
                  <a:cubicBezTo>
                    <a:pt x="90" y="26"/>
                    <a:pt x="90" y="26"/>
                    <a:pt x="90" y="25"/>
                  </a:cubicBezTo>
                  <a:cubicBezTo>
                    <a:pt x="90" y="25"/>
                    <a:pt x="90" y="25"/>
                    <a:pt x="90" y="25"/>
                  </a:cubicBezTo>
                  <a:cubicBezTo>
                    <a:pt x="89" y="25"/>
                    <a:pt x="89" y="25"/>
                    <a:pt x="89" y="25"/>
                  </a:cubicBezTo>
                  <a:cubicBezTo>
                    <a:pt x="89" y="25"/>
                    <a:pt x="89" y="25"/>
                    <a:pt x="89" y="25"/>
                  </a:cubicBezTo>
                  <a:cubicBezTo>
                    <a:pt x="89" y="25"/>
                    <a:pt x="89" y="25"/>
                    <a:pt x="89" y="25"/>
                  </a:cubicBezTo>
                  <a:cubicBezTo>
                    <a:pt x="89" y="25"/>
                    <a:pt x="89" y="25"/>
                    <a:pt x="89" y="25"/>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3"/>
                    <a:pt x="89" y="23"/>
                  </a:cubicBezTo>
                  <a:cubicBezTo>
                    <a:pt x="88" y="23"/>
                    <a:pt x="88" y="23"/>
                    <a:pt x="88" y="23"/>
                  </a:cubicBezTo>
                  <a:cubicBezTo>
                    <a:pt x="88" y="23"/>
                    <a:pt x="88" y="23"/>
                    <a:pt x="88" y="23"/>
                  </a:cubicBezTo>
                  <a:cubicBezTo>
                    <a:pt x="88" y="23"/>
                    <a:pt x="88" y="23"/>
                    <a:pt x="88" y="23"/>
                  </a:cubicBezTo>
                  <a:cubicBezTo>
                    <a:pt x="88" y="22"/>
                    <a:pt x="88" y="22"/>
                    <a:pt x="88" y="22"/>
                  </a:cubicBezTo>
                  <a:cubicBezTo>
                    <a:pt x="87" y="22"/>
                    <a:pt x="87" y="22"/>
                    <a:pt x="87" y="22"/>
                  </a:cubicBezTo>
                  <a:cubicBezTo>
                    <a:pt x="87" y="22"/>
                    <a:pt x="86" y="23"/>
                    <a:pt x="86" y="23"/>
                  </a:cubicBezTo>
                  <a:cubicBezTo>
                    <a:pt x="86" y="23"/>
                    <a:pt x="86" y="23"/>
                    <a:pt x="86" y="23"/>
                  </a:cubicBezTo>
                  <a:cubicBezTo>
                    <a:pt x="86" y="23"/>
                    <a:pt x="86" y="23"/>
                    <a:pt x="86" y="23"/>
                  </a:cubicBezTo>
                  <a:cubicBezTo>
                    <a:pt x="85" y="23"/>
                    <a:pt x="85" y="23"/>
                    <a:pt x="85" y="23"/>
                  </a:cubicBezTo>
                  <a:cubicBezTo>
                    <a:pt x="85" y="23"/>
                    <a:pt x="85" y="23"/>
                    <a:pt x="84" y="23"/>
                  </a:cubicBezTo>
                  <a:cubicBezTo>
                    <a:pt x="84" y="23"/>
                    <a:pt x="83" y="23"/>
                    <a:pt x="83" y="23"/>
                  </a:cubicBezTo>
                  <a:cubicBezTo>
                    <a:pt x="83" y="23"/>
                    <a:pt x="83" y="23"/>
                    <a:pt x="83" y="23"/>
                  </a:cubicBezTo>
                  <a:cubicBezTo>
                    <a:pt x="82" y="23"/>
                    <a:pt x="82" y="23"/>
                    <a:pt x="82" y="23"/>
                  </a:cubicBezTo>
                  <a:cubicBezTo>
                    <a:pt x="82" y="23"/>
                    <a:pt x="82" y="23"/>
                    <a:pt x="82" y="23"/>
                  </a:cubicBezTo>
                  <a:cubicBezTo>
                    <a:pt x="82" y="23"/>
                    <a:pt x="82" y="23"/>
                    <a:pt x="82" y="23"/>
                  </a:cubicBezTo>
                  <a:cubicBezTo>
                    <a:pt x="82" y="23"/>
                    <a:pt x="82" y="23"/>
                    <a:pt x="82" y="23"/>
                  </a:cubicBezTo>
                  <a:cubicBezTo>
                    <a:pt x="82" y="23"/>
                    <a:pt x="82" y="23"/>
                    <a:pt x="81" y="23"/>
                  </a:cubicBezTo>
                  <a:cubicBezTo>
                    <a:pt x="81" y="23"/>
                    <a:pt x="81" y="23"/>
                    <a:pt x="81" y="23"/>
                  </a:cubicBezTo>
                  <a:cubicBezTo>
                    <a:pt x="81" y="23"/>
                    <a:pt x="81" y="23"/>
                    <a:pt x="81" y="23"/>
                  </a:cubicBezTo>
                  <a:cubicBezTo>
                    <a:pt x="81" y="23"/>
                    <a:pt x="81" y="23"/>
                    <a:pt x="81" y="23"/>
                  </a:cubicBezTo>
                  <a:cubicBezTo>
                    <a:pt x="81" y="24"/>
                    <a:pt x="81" y="24"/>
                    <a:pt x="81" y="24"/>
                  </a:cubicBezTo>
                  <a:cubicBezTo>
                    <a:pt x="81" y="24"/>
                    <a:pt x="81" y="24"/>
                    <a:pt x="81" y="24"/>
                  </a:cubicBezTo>
                  <a:cubicBezTo>
                    <a:pt x="81" y="24"/>
                    <a:pt x="81" y="24"/>
                    <a:pt x="80" y="24"/>
                  </a:cubicBezTo>
                  <a:cubicBezTo>
                    <a:pt x="80" y="24"/>
                    <a:pt x="80" y="24"/>
                    <a:pt x="80" y="24"/>
                  </a:cubicBezTo>
                  <a:cubicBezTo>
                    <a:pt x="79" y="24"/>
                    <a:pt x="79" y="24"/>
                    <a:pt x="79" y="24"/>
                  </a:cubicBezTo>
                  <a:cubicBezTo>
                    <a:pt x="79" y="24"/>
                    <a:pt x="79" y="24"/>
                    <a:pt x="79" y="24"/>
                  </a:cubicBezTo>
                  <a:cubicBezTo>
                    <a:pt x="79" y="24"/>
                    <a:pt x="79" y="24"/>
                    <a:pt x="78" y="24"/>
                  </a:cubicBezTo>
                  <a:cubicBezTo>
                    <a:pt x="78" y="24"/>
                    <a:pt x="78" y="24"/>
                    <a:pt x="78" y="24"/>
                  </a:cubicBezTo>
                  <a:cubicBezTo>
                    <a:pt x="78" y="24"/>
                    <a:pt x="78" y="24"/>
                    <a:pt x="78" y="24"/>
                  </a:cubicBezTo>
                  <a:cubicBezTo>
                    <a:pt x="78" y="24"/>
                    <a:pt x="78" y="24"/>
                    <a:pt x="78" y="24"/>
                  </a:cubicBezTo>
                  <a:cubicBezTo>
                    <a:pt x="78" y="24"/>
                    <a:pt x="78" y="24"/>
                    <a:pt x="78" y="24"/>
                  </a:cubicBezTo>
                  <a:cubicBezTo>
                    <a:pt x="78" y="24"/>
                    <a:pt x="78" y="24"/>
                    <a:pt x="78" y="25"/>
                  </a:cubicBezTo>
                  <a:cubicBezTo>
                    <a:pt x="78" y="25"/>
                    <a:pt x="78" y="25"/>
                    <a:pt x="77" y="25"/>
                  </a:cubicBezTo>
                  <a:cubicBezTo>
                    <a:pt x="77" y="25"/>
                    <a:pt x="77" y="25"/>
                    <a:pt x="77" y="25"/>
                  </a:cubicBezTo>
                  <a:cubicBezTo>
                    <a:pt x="77" y="25"/>
                    <a:pt x="77" y="25"/>
                    <a:pt x="76" y="25"/>
                  </a:cubicBezTo>
                  <a:cubicBezTo>
                    <a:pt x="76" y="25"/>
                    <a:pt x="76" y="26"/>
                    <a:pt x="76" y="26"/>
                  </a:cubicBezTo>
                  <a:cubicBezTo>
                    <a:pt x="76" y="26"/>
                    <a:pt x="76" y="26"/>
                    <a:pt x="76" y="26"/>
                  </a:cubicBezTo>
                  <a:cubicBezTo>
                    <a:pt x="76" y="26"/>
                    <a:pt x="76" y="26"/>
                    <a:pt x="76" y="26"/>
                  </a:cubicBezTo>
                  <a:cubicBezTo>
                    <a:pt x="76" y="26"/>
                    <a:pt x="76" y="26"/>
                    <a:pt x="76" y="26"/>
                  </a:cubicBezTo>
                  <a:cubicBezTo>
                    <a:pt x="76" y="26"/>
                    <a:pt x="76" y="26"/>
                    <a:pt x="76" y="26"/>
                  </a:cubicBezTo>
                  <a:cubicBezTo>
                    <a:pt x="76" y="26"/>
                    <a:pt x="76" y="26"/>
                    <a:pt x="75" y="26"/>
                  </a:cubicBezTo>
                  <a:cubicBezTo>
                    <a:pt x="75" y="26"/>
                    <a:pt x="75" y="27"/>
                    <a:pt x="75" y="27"/>
                  </a:cubicBezTo>
                  <a:cubicBezTo>
                    <a:pt x="75" y="27"/>
                    <a:pt x="75" y="27"/>
                    <a:pt x="75" y="27"/>
                  </a:cubicBezTo>
                  <a:cubicBezTo>
                    <a:pt x="75" y="28"/>
                    <a:pt x="75" y="28"/>
                    <a:pt x="75" y="28"/>
                  </a:cubicBezTo>
                  <a:cubicBezTo>
                    <a:pt x="74" y="28"/>
                    <a:pt x="74" y="28"/>
                    <a:pt x="74" y="28"/>
                  </a:cubicBezTo>
                  <a:cubicBezTo>
                    <a:pt x="74" y="28"/>
                    <a:pt x="74" y="28"/>
                    <a:pt x="74" y="28"/>
                  </a:cubicBezTo>
                  <a:cubicBezTo>
                    <a:pt x="75" y="29"/>
                    <a:pt x="75" y="29"/>
                    <a:pt x="74" y="30"/>
                  </a:cubicBezTo>
                  <a:cubicBezTo>
                    <a:pt x="74" y="30"/>
                    <a:pt x="74" y="30"/>
                    <a:pt x="74" y="30"/>
                  </a:cubicBezTo>
                  <a:cubicBezTo>
                    <a:pt x="74" y="30"/>
                    <a:pt x="74" y="30"/>
                    <a:pt x="74" y="30"/>
                  </a:cubicBezTo>
                  <a:cubicBezTo>
                    <a:pt x="74" y="30"/>
                    <a:pt x="74" y="30"/>
                    <a:pt x="74" y="30"/>
                  </a:cubicBezTo>
                  <a:cubicBezTo>
                    <a:pt x="74" y="30"/>
                    <a:pt x="73" y="30"/>
                    <a:pt x="73" y="30"/>
                  </a:cubicBezTo>
                  <a:cubicBezTo>
                    <a:pt x="73" y="30"/>
                    <a:pt x="73" y="30"/>
                    <a:pt x="73" y="30"/>
                  </a:cubicBezTo>
                  <a:cubicBezTo>
                    <a:pt x="73" y="30"/>
                    <a:pt x="73" y="30"/>
                    <a:pt x="73" y="30"/>
                  </a:cubicBezTo>
                  <a:cubicBezTo>
                    <a:pt x="73" y="30"/>
                    <a:pt x="73" y="30"/>
                    <a:pt x="72" y="30"/>
                  </a:cubicBezTo>
                  <a:cubicBezTo>
                    <a:pt x="72" y="30"/>
                    <a:pt x="72" y="30"/>
                    <a:pt x="72" y="30"/>
                  </a:cubicBezTo>
                  <a:cubicBezTo>
                    <a:pt x="72" y="30"/>
                    <a:pt x="72" y="30"/>
                    <a:pt x="72" y="30"/>
                  </a:cubicBezTo>
                  <a:cubicBezTo>
                    <a:pt x="72" y="30"/>
                    <a:pt x="72" y="30"/>
                    <a:pt x="72" y="30"/>
                  </a:cubicBezTo>
                  <a:cubicBezTo>
                    <a:pt x="72" y="30"/>
                    <a:pt x="72" y="30"/>
                    <a:pt x="72" y="31"/>
                  </a:cubicBezTo>
                  <a:cubicBezTo>
                    <a:pt x="71" y="31"/>
                    <a:pt x="71" y="31"/>
                    <a:pt x="71" y="32"/>
                  </a:cubicBezTo>
                  <a:cubicBezTo>
                    <a:pt x="71" y="32"/>
                    <a:pt x="71" y="32"/>
                    <a:pt x="71" y="32"/>
                  </a:cubicBezTo>
                  <a:cubicBezTo>
                    <a:pt x="71" y="32"/>
                    <a:pt x="71" y="33"/>
                    <a:pt x="71" y="33"/>
                  </a:cubicBezTo>
                  <a:cubicBezTo>
                    <a:pt x="71" y="33"/>
                    <a:pt x="71" y="33"/>
                    <a:pt x="71" y="33"/>
                  </a:cubicBezTo>
                  <a:cubicBezTo>
                    <a:pt x="71" y="33"/>
                    <a:pt x="71" y="33"/>
                    <a:pt x="71" y="33"/>
                  </a:cubicBezTo>
                  <a:cubicBezTo>
                    <a:pt x="71" y="34"/>
                    <a:pt x="71" y="34"/>
                    <a:pt x="71" y="34"/>
                  </a:cubicBezTo>
                  <a:cubicBezTo>
                    <a:pt x="71" y="34"/>
                    <a:pt x="71" y="34"/>
                    <a:pt x="70" y="35"/>
                  </a:cubicBezTo>
                  <a:cubicBezTo>
                    <a:pt x="70" y="35"/>
                    <a:pt x="70" y="35"/>
                    <a:pt x="70" y="35"/>
                  </a:cubicBezTo>
                  <a:cubicBezTo>
                    <a:pt x="70" y="35"/>
                    <a:pt x="70" y="35"/>
                    <a:pt x="70" y="35"/>
                  </a:cubicBezTo>
                  <a:cubicBezTo>
                    <a:pt x="70" y="35"/>
                    <a:pt x="70" y="35"/>
                    <a:pt x="70" y="35"/>
                  </a:cubicBezTo>
                  <a:cubicBezTo>
                    <a:pt x="70" y="35"/>
                    <a:pt x="70" y="35"/>
                    <a:pt x="70" y="36"/>
                  </a:cubicBezTo>
                  <a:cubicBezTo>
                    <a:pt x="70" y="36"/>
                    <a:pt x="70" y="36"/>
                    <a:pt x="69" y="36"/>
                  </a:cubicBezTo>
                  <a:cubicBezTo>
                    <a:pt x="69" y="36"/>
                    <a:pt x="69" y="36"/>
                    <a:pt x="69" y="36"/>
                  </a:cubicBezTo>
                  <a:cubicBezTo>
                    <a:pt x="69" y="36"/>
                    <a:pt x="69" y="36"/>
                    <a:pt x="69" y="36"/>
                  </a:cubicBezTo>
                  <a:cubicBezTo>
                    <a:pt x="69" y="38"/>
                    <a:pt x="69" y="38"/>
                    <a:pt x="69" y="38"/>
                  </a:cubicBezTo>
                  <a:cubicBezTo>
                    <a:pt x="69" y="38"/>
                    <a:pt x="69" y="38"/>
                    <a:pt x="69" y="38"/>
                  </a:cubicBezTo>
                  <a:cubicBezTo>
                    <a:pt x="69" y="38"/>
                    <a:pt x="69" y="38"/>
                    <a:pt x="69" y="38"/>
                  </a:cubicBezTo>
                  <a:cubicBezTo>
                    <a:pt x="69" y="39"/>
                    <a:pt x="69" y="39"/>
                    <a:pt x="69" y="39"/>
                  </a:cubicBezTo>
                  <a:cubicBezTo>
                    <a:pt x="69" y="39"/>
                    <a:pt x="69" y="39"/>
                    <a:pt x="70" y="39"/>
                  </a:cubicBezTo>
                  <a:cubicBezTo>
                    <a:pt x="70" y="39"/>
                    <a:pt x="70" y="39"/>
                    <a:pt x="70" y="39"/>
                  </a:cubicBezTo>
                  <a:cubicBezTo>
                    <a:pt x="70" y="39"/>
                    <a:pt x="70" y="39"/>
                    <a:pt x="70" y="39"/>
                  </a:cubicBezTo>
                  <a:cubicBezTo>
                    <a:pt x="70" y="39"/>
                    <a:pt x="70" y="39"/>
                    <a:pt x="70" y="39"/>
                  </a:cubicBezTo>
                  <a:cubicBezTo>
                    <a:pt x="70" y="39"/>
                    <a:pt x="70" y="39"/>
                    <a:pt x="70" y="40"/>
                  </a:cubicBezTo>
                  <a:cubicBezTo>
                    <a:pt x="70" y="40"/>
                    <a:pt x="70" y="40"/>
                    <a:pt x="70" y="40"/>
                  </a:cubicBezTo>
                  <a:cubicBezTo>
                    <a:pt x="70" y="40"/>
                    <a:pt x="70" y="40"/>
                    <a:pt x="70" y="40"/>
                  </a:cubicBezTo>
                  <a:cubicBezTo>
                    <a:pt x="70" y="40"/>
                    <a:pt x="70" y="40"/>
                    <a:pt x="70" y="41"/>
                  </a:cubicBezTo>
                  <a:cubicBezTo>
                    <a:pt x="70" y="41"/>
                    <a:pt x="70" y="41"/>
                    <a:pt x="70" y="41"/>
                  </a:cubicBezTo>
                  <a:cubicBezTo>
                    <a:pt x="70" y="41"/>
                    <a:pt x="70" y="42"/>
                    <a:pt x="70" y="42"/>
                  </a:cubicBezTo>
                  <a:cubicBezTo>
                    <a:pt x="70" y="42"/>
                    <a:pt x="70" y="42"/>
                    <a:pt x="70" y="42"/>
                  </a:cubicBezTo>
                  <a:cubicBezTo>
                    <a:pt x="70" y="43"/>
                    <a:pt x="69" y="43"/>
                    <a:pt x="69" y="43"/>
                  </a:cubicBezTo>
                  <a:cubicBezTo>
                    <a:pt x="69" y="44"/>
                    <a:pt x="69" y="44"/>
                    <a:pt x="69"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5"/>
                  </a:cubicBezTo>
                  <a:cubicBezTo>
                    <a:pt x="70" y="45"/>
                    <a:pt x="70" y="45"/>
                    <a:pt x="70" y="45"/>
                  </a:cubicBezTo>
                  <a:cubicBezTo>
                    <a:pt x="70" y="45"/>
                    <a:pt x="70" y="45"/>
                    <a:pt x="71" y="45"/>
                  </a:cubicBezTo>
                  <a:cubicBezTo>
                    <a:pt x="71" y="46"/>
                    <a:pt x="71" y="46"/>
                    <a:pt x="71" y="46"/>
                  </a:cubicBezTo>
                  <a:cubicBezTo>
                    <a:pt x="71" y="46"/>
                    <a:pt x="71" y="46"/>
                    <a:pt x="71" y="46"/>
                  </a:cubicBezTo>
                  <a:cubicBezTo>
                    <a:pt x="71" y="46"/>
                    <a:pt x="71" y="46"/>
                    <a:pt x="71" y="47"/>
                  </a:cubicBezTo>
                  <a:cubicBezTo>
                    <a:pt x="72" y="47"/>
                    <a:pt x="72" y="47"/>
                    <a:pt x="72" y="47"/>
                  </a:cubicBezTo>
                  <a:cubicBezTo>
                    <a:pt x="72" y="47"/>
                    <a:pt x="72" y="47"/>
                    <a:pt x="72" y="47"/>
                  </a:cubicBezTo>
                  <a:cubicBezTo>
                    <a:pt x="73" y="48"/>
                    <a:pt x="73" y="48"/>
                    <a:pt x="73" y="49"/>
                  </a:cubicBezTo>
                  <a:cubicBezTo>
                    <a:pt x="73" y="49"/>
                    <a:pt x="73" y="49"/>
                    <a:pt x="73" y="49"/>
                  </a:cubicBezTo>
                  <a:cubicBezTo>
                    <a:pt x="73" y="49"/>
                    <a:pt x="73" y="50"/>
                    <a:pt x="73" y="50"/>
                  </a:cubicBezTo>
                  <a:cubicBezTo>
                    <a:pt x="74" y="50"/>
                    <a:pt x="74" y="50"/>
                    <a:pt x="74" y="50"/>
                  </a:cubicBezTo>
                  <a:cubicBezTo>
                    <a:pt x="74" y="50"/>
                    <a:pt x="74" y="50"/>
                    <a:pt x="74" y="50"/>
                  </a:cubicBezTo>
                  <a:cubicBezTo>
                    <a:pt x="74" y="50"/>
                    <a:pt x="74" y="50"/>
                    <a:pt x="74" y="50"/>
                  </a:cubicBezTo>
                  <a:cubicBezTo>
                    <a:pt x="74" y="51"/>
                    <a:pt x="74" y="51"/>
                    <a:pt x="74" y="51"/>
                  </a:cubicBezTo>
                  <a:cubicBezTo>
                    <a:pt x="74" y="51"/>
                    <a:pt x="74" y="51"/>
                    <a:pt x="74" y="51"/>
                  </a:cubicBezTo>
                  <a:cubicBezTo>
                    <a:pt x="75" y="51"/>
                    <a:pt x="75" y="51"/>
                    <a:pt x="75" y="51"/>
                  </a:cubicBezTo>
                  <a:cubicBezTo>
                    <a:pt x="75" y="51"/>
                    <a:pt x="76" y="51"/>
                    <a:pt x="76" y="51"/>
                  </a:cubicBezTo>
                  <a:cubicBezTo>
                    <a:pt x="76" y="51"/>
                    <a:pt x="76" y="51"/>
                    <a:pt x="76" y="51"/>
                  </a:cubicBezTo>
                  <a:cubicBezTo>
                    <a:pt x="76" y="51"/>
                    <a:pt x="76" y="51"/>
                    <a:pt x="76" y="51"/>
                  </a:cubicBezTo>
                  <a:cubicBezTo>
                    <a:pt x="76" y="51"/>
                    <a:pt x="76" y="51"/>
                    <a:pt x="76" y="51"/>
                  </a:cubicBezTo>
                  <a:cubicBezTo>
                    <a:pt x="76" y="51"/>
                    <a:pt x="77" y="51"/>
                    <a:pt x="77" y="51"/>
                  </a:cubicBezTo>
                  <a:cubicBezTo>
                    <a:pt x="77" y="51"/>
                    <a:pt x="77" y="51"/>
                    <a:pt x="77" y="51"/>
                  </a:cubicBezTo>
                  <a:cubicBezTo>
                    <a:pt x="77" y="52"/>
                    <a:pt x="77" y="52"/>
                    <a:pt x="77" y="52"/>
                  </a:cubicBezTo>
                  <a:cubicBezTo>
                    <a:pt x="77" y="52"/>
                    <a:pt x="77" y="52"/>
                    <a:pt x="77" y="52"/>
                  </a:cubicBezTo>
                  <a:cubicBezTo>
                    <a:pt x="77" y="53"/>
                    <a:pt x="77" y="53"/>
                    <a:pt x="78" y="53"/>
                  </a:cubicBezTo>
                  <a:cubicBezTo>
                    <a:pt x="78" y="53"/>
                    <a:pt x="78" y="53"/>
                    <a:pt x="78" y="53"/>
                  </a:cubicBezTo>
                  <a:cubicBezTo>
                    <a:pt x="78" y="53"/>
                    <a:pt x="79" y="53"/>
                    <a:pt x="79" y="54"/>
                  </a:cubicBezTo>
                  <a:cubicBezTo>
                    <a:pt x="79" y="54"/>
                    <a:pt x="79" y="54"/>
                    <a:pt x="79" y="54"/>
                  </a:cubicBezTo>
                  <a:cubicBezTo>
                    <a:pt x="79" y="54"/>
                    <a:pt x="79" y="54"/>
                    <a:pt x="79" y="54"/>
                  </a:cubicBezTo>
                  <a:cubicBezTo>
                    <a:pt x="80" y="54"/>
                    <a:pt x="80" y="54"/>
                    <a:pt x="80" y="54"/>
                  </a:cubicBezTo>
                  <a:cubicBezTo>
                    <a:pt x="80" y="54"/>
                    <a:pt x="80" y="54"/>
                    <a:pt x="80" y="54"/>
                  </a:cubicBezTo>
                  <a:cubicBezTo>
                    <a:pt x="80" y="54"/>
                    <a:pt x="80" y="53"/>
                    <a:pt x="80" y="53"/>
                  </a:cubicBezTo>
                  <a:cubicBezTo>
                    <a:pt x="80" y="53"/>
                    <a:pt x="80" y="53"/>
                    <a:pt x="80" y="53"/>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2" y="53"/>
                    <a:pt x="82" y="53"/>
                  </a:cubicBezTo>
                  <a:cubicBezTo>
                    <a:pt x="82" y="53"/>
                    <a:pt x="82" y="53"/>
                    <a:pt x="82" y="53"/>
                  </a:cubicBezTo>
                  <a:cubicBezTo>
                    <a:pt x="82" y="53"/>
                    <a:pt x="82" y="53"/>
                    <a:pt x="82" y="53"/>
                  </a:cubicBezTo>
                  <a:cubicBezTo>
                    <a:pt x="83" y="53"/>
                    <a:pt x="83" y="53"/>
                    <a:pt x="83" y="53"/>
                  </a:cubicBezTo>
                  <a:cubicBezTo>
                    <a:pt x="83" y="53"/>
                    <a:pt x="83" y="53"/>
                    <a:pt x="83" y="53"/>
                  </a:cubicBezTo>
                  <a:cubicBezTo>
                    <a:pt x="83" y="53"/>
                    <a:pt x="83" y="53"/>
                    <a:pt x="83" y="53"/>
                  </a:cubicBezTo>
                  <a:cubicBezTo>
                    <a:pt x="83" y="54"/>
                    <a:pt x="83" y="54"/>
                    <a:pt x="83" y="54"/>
                  </a:cubicBezTo>
                  <a:cubicBezTo>
                    <a:pt x="83" y="54"/>
                    <a:pt x="84" y="54"/>
                    <a:pt x="84" y="54"/>
                  </a:cubicBezTo>
                  <a:cubicBezTo>
                    <a:pt x="84" y="54"/>
                    <a:pt x="84" y="54"/>
                    <a:pt x="84" y="54"/>
                  </a:cubicBezTo>
                  <a:cubicBezTo>
                    <a:pt x="84" y="54"/>
                    <a:pt x="84" y="54"/>
                    <a:pt x="85" y="54"/>
                  </a:cubicBezTo>
                  <a:cubicBezTo>
                    <a:pt x="85" y="54"/>
                    <a:pt x="85" y="54"/>
                    <a:pt x="85" y="54"/>
                  </a:cubicBezTo>
                  <a:cubicBezTo>
                    <a:pt x="85" y="54"/>
                    <a:pt x="85" y="54"/>
                    <a:pt x="85" y="54"/>
                  </a:cubicBezTo>
                  <a:cubicBezTo>
                    <a:pt x="85" y="54"/>
                    <a:pt x="85" y="54"/>
                    <a:pt x="85" y="54"/>
                  </a:cubicBezTo>
                  <a:cubicBezTo>
                    <a:pt x="86" y="54"/>
                    <a:pt x="86" y="53"/>
                    <a:pt x="86" y="53"/>
                  </a:cubicBezTo>
                  <a:cubicBezTo>
                    <a:pt x="86" y="53"/>
                    <a:pt x="86" y="53"/>
                    <a:pt x="86" y="53"/>
                  </a:cubicBezTo>
                  <a:cubicBezTo>
                    <a:pt x="86" y="54"/>
                    <a:pt x="86" y="54"/>
                    <a:pt x="86" y="54"/>
                  </a:cubicBezTo>
                  <a:cubicBezTo>
                    <a:pt x="86" y="53"/>
                    <a:pt x="86" y="53"/>
                    <a:pt x="86" y="53"/>
                  </a:cubicBezTo>
                  <a:cubicBezTo>
                    <a:pt x="86" y="53"/>
                    <a:pt x="86" y="53"/>
                    <a:pt x="86" y="52"/>
                  </a:cubicBezTo>
                  <a:cubicBezTo>
                    <a:pt x="86" y="52"/>
                    <a:pt x="86" y="52"/>
                    <a:pt x="87" y="52"/>
                  </a:cubicBezTo>
                  <a:cubicBezTo>
                    <a:pt x="87" y="52"/>
                    <a:pt x="87" y="52"/>
                    <a:pt x="87" y="52"/>
                  </a:cubicBezTo>
                  <a:cubicBezTo>
                    <a:pt x="87" y="52"/>
                    <a:pt x="87" y="52"/>
                    <a:pt x="87" y="52"/>
                  </a:cubicBezTo>
                  <a:cubicBezTo>
                    <a:pt x="87" y="52"/>
                    <a:pt x="87" y="52"/>
                    <a:pt x="87" y="52"/>
                  </a:cubicBezTo>
                  <a:cubicBezTo>
                    <a:pt x="89" y="52"/>
                    <a:pt x="89" y="52"/>
                    <a:pt x="89" y="52"/>
                  </a:cubicBezTo>
                  <a:cubicBezTo>
                    <a:pt x="89" y="52"/>
                    <a:pt x="89" y="52"/>
                    <a:pt x="89" y="53"/>
                  </a:cubicBezTo>
                  <a:cubicBezTo>
                    <a:pt x="89" y="53"/>
                    <a:pt x="90" y="53"/>
                    <a:pt x="90" y="53"/>
                  </a:cubicBezTo>
                  <a:cubicBezTo>
                    <a:pt x="90" y="53"/>
                    <a:pt x="90" y="53"/>
                    <a:pt x="90" y="53"/>
                  </a:cubicBezTo>
                  <a:cubicBezTo>
                    <a:pt x="90" y="53"/>
                    <a:pt x="90" y="53"/>
                    <a:pt x="90" y="53"/>
                  </a:cubicBezTo>
                  <a:cubicBezTo>
                    <a:pt x="90" y="53"/>
                    <a:pt x="91" y="53"/>
                    <a:pt x="91" y="53"/>
                  </a:cubicBezTo>
                  <a:cubicBezTo>
                    <a:pt x="91" y="53"/>
                    <a:pt x="91" y="53"/>
                    <a:pt x="91" y="53"/>
                  </a:cubicBezTo>
                  <a:cubicBezTo>
                    <a:pt x="90" y="53"/>
                    <a:pt x="90" y="53"/>
                    <a:pt x="90" y="53"/>
                  </a:cubicBezTo>
                  <a:cubicBezTo>
                    <a:pt x="91" y="53"/>
                    <a:pt x="91" y="53"/>
                    <a:pt x="91" y="53"/>
                  </a:cubicBezTo>
                  <a:cubicBezTo>
                    <a:pt x="91" y="53"/>
                    <a:pt x="91" y="53"/>
                    <a:pt x="91" y="53"/>
                  </a:cubicBezTo>
                  <a:cubicBezTo>
                    <a:pt x="91" y="53"/>
                    <a:pt x="91" y="53"/>
                    <a:pt x="92" y="53"/>
                  </a:cubicBezTo>
                  <a:cubicBezTo>
                    <a:pt x="92" y="53"/>
                    <a:pt x="92" y="54"/>
                    <a:pt x="92" y="54"/>
                  </a:cubicBezTo>
                  <a:cubicBezTo>
                    <a:pt x="92" y="54"/>
                    <a:pt x="92" y="54"/>
                    <a:pt x="92" y="54"/>
                  </a:cubicBezTo>
                  <a:cubicBezTo>
                    <a:pt x="92" y="54"/>
                    <a:pt x="92" y="54"/>
                    <a:pt x="92" y="54"/>
                  </a:cubicBezTo>
                  <a:cubicBezTo>
                    <a:pt x="92" y="54"/>
                    <a:pt x="92" y="54"/>
                    <a:pt x="92" y="54"/>
                  </a:cubicBezTo>
                  <a:cubicBezTo>
                    <a:pt x="93" y="54"/>
                    <a:pt x="93" y="54"/>
                    <a:pt x="93" y="54"/>
                  </a:cubicBezTo>
                  <a:cubicBezTo>
                    <a:pt x="93" y="54"/>
                    <a:pt x="93" y="54"/>
                    <a:pt x="94" y="55"/>
                  </a:cubicBezTo>
                  <a:cubicBezTo>
                    <a:pt x="94" y="55"/>
                    <a:pt x="94" y="55"/>
                    <a:pt x="94" y="56"/>
                  </a:cubicBezTo>
                  <a:cubicBezTo>
                    <a:pt x="94" y="56"/>
                    <a:pt x="94" y="56"/>
                    <a:pt x="94" y="57"/>
                  </a:cubicBezTo>
                  <a:cubicBezTo>
                    <a:pt x="94" y="57"/>
                    <a:pt x="94" y="57"/>
                    <a:pt x="94" y="57"/>
                  </a:cubicBezTo>
                  <a:cubicBezTo>
                    <a:pt x="94" y="57"/>
                    <a:pt x="94" y="57"/>
                    <a:pt x="94" y="57"/>
                  </a:cubicBezTo>
                  <a:cubicBezTo>
                    <a:pt x="94" y="57"/>
                    <a:pt x="94" y="57"/>
                    <a:pt x="94" y="57"/>
                  </a:cubicBezTo>
                  <a:cubicBezTo>
                    <a:pt x="94" y="57"/>
                    <a:pt x="94" y="57"/>
                    <a:pt x="93" y="57"/>
                  </a:cubicBezTo>
                  <a:cubicBezTo>
                    <a:pt x="93" y="57"/>
                    <a:pt x="93" y="57"/>
                    <a:pt x="93" y="57"/>
                  </a:cubicBezTo>
                  <a:cubicBezTo>
                    <a:pt x="93" y="58"/>
                    <a:pt x="93" y="58"/>
                    <a:pt x="93" y="58"/>
                  </a:cubicBezTo>
                  <a:cubicBezTo>
                    <a:pt x="93" y="59"/>
                    <a:pt x="93" y="59"/>
                    <a:pt x="93" y="59"/>
                  </a:cubicBezTo>
                  <a:cubicBezTo>
                    <a:pt x="93" y="59"/>
                    <a:pt x="93" y="59"/>
                    <a:pt x="93" y="59"/>
                  </a:cubicBezTo>
                  <a:cubicBezTo>
                    <a:pt x="93" y="59"/>
                    <a:pt x="94" y="59"/>
                    <a:pt x="94" y="59"/>
                  </a:cubicBezTo>
                  <a:cubicBezTo>
                    <a:pt x="94" y="59"/>
                    <a:pt x="94" y="59"/>
                    <a:pt x="94" y="59"/>
                  </a:cubicBezTo>
                  <a:cubicBezTo>
                    <a:pt x="94" y="59"/>
                    <a:pt x="94" y="59"/>
                    <a:pt x="94" y="59"/>
                  </a:cubicBezTo>
                  <a:cubicBezTo>
                    <a:pt x="94" y="59"/>
                    <a:pt x="94" y="59"/>
                    <a:pt x="94" y="59"/>
                  </a:cubicBezTo>
                  <a:cubicBezTo>
                    <a:pt x="94" y="59"/>
                    <a:pt x="94" y="60"/>
                    <a:pt x="94" y="60"/>
                  </a:cubicBezTo>
                  <a:cubicBezTo>
                    <a:pt x="94" y="60"/>
                    <a:pt x="94" y="60"/>
                    <a:pt x="94" y="60"/>
                  </a:cubicBezTo>
                  <a:cubicBezTo>
                    <a:pt x="94" y="60"/>
                    <a:pt x="94" y="60"/>
                    <a:pt x="95" y="60"/>
                  </a:cubicBezTo>
                  <a:cubicBezTo>
                    <a:pt x="95" y="60"/>
                    <a:pt x="95" y="61"/>
                    <a:pt x="95" y="61"/>
                  </a:cubicBezTo>
                  <a:cubicBezTo>
                    <a:pt x="95" y="61"/>
                    <a:pt x="95" y="61"/>
                    <a:pt x="95" y="62"/>
                  </a:cubicBezTo>
                  <a:cubicBezTo>
                    <a:pt x="95" y="62"/>
                    <a:pt x="95" y="62"/>
                    <a:pt x="95" y="62"/>
                  </a:cubicBezTo>
                  <a:cubicBezTo>
                    <a:pt x="95" y="62"/>
                    <a:pt x="95" y="62"/>
                    <a:pt x="95" y="62"/>
                  </a:cubicBezTo>
                  <a:cubicBezTo>
                    <a:pt x="95" y="62"/>
                    <a:pt x="95" y="63"/>
                    <a:pt x="96" y="63"/>
                  </a:cubicBezTo>
                  <a:cubicBezTo>
                    <a:pt x="96" y="63"/>
                    <a:pt x="96" y="63"/>
                    <a:pt x="96" y="63"/>
                  </a:cubicBezTo>
                  <a:cubicBezTo>
                    <a:pt x="96" y="63"/>
                    <a:pt x="96" y="63"/>
                    <a:pt x="96" y="63"/>
                  </a:cubicBezTo>
                  <a:cubicBezTo>
                    <a:pt x="96" y="63"/>
                    <a:pt x="96" y="64"/>
                    <a:pt x="96" y="64"/>
                  </a:cubicBezTo>
                  <a:cubicBezTo>
                    <a:pt x="96" y="64"/>
                    <a:pt x="96" y="64"/>
                    <a:pt x="96" y="64"/>
                  </a:cubicBezTo>
                  <a:cubicBezTo>
                    <a:pt x="96" y="64"/>
                    <a:pt x="96" y="64"/>
                    <a:pt x="96" y="64"/>
                  </a:cubicBezTo>
                  <a:cubicBezTo>
                    <a:pt x="96" y="65"/>
                    <a:pt x="96" y="65"/>
                    <a:pt x="96" y="65"/>
                  </a:cubicBezTo>
                  <a:cubicBezTo>
                    <a:pt x="96" y="65"/>
                    <a:pt x="96" y="65"/>
                    <a:pt x="96" y="65"/>
                  </a:cubicBezTo>
                  <a:cubicBezTo>
                    <a:pt x="97" y="65"/>
                    <a:pt x="97" y="65"/>
                    <a:pt x="97" y="65"/>
                  </a:cubicBezTo>
                  <a:cubicBezTo>
                    <a:pt x="97" y="65"/>
                    <a:pt x="97" y="65"/>
                    <a:pt x="97" y="65"/>
                  </a:cubicBezTo>
                  <a:cubicBezTo>
                    <a:pt x="97" y="65"/>
                    <a:pt x="97" y="65"/>
                    <a:pt x="97" y="65"/>
                  </a:cubicBezTo>
                  <a:cubicBezTo>
                    <a:pt x="97" y="65"/>
                    <a:pt x="97" y="65"/>
                    <a:pt x="97" y="65"/>
                  </a:cubicBezTo>
                  <a:cubicBezTo>
                    <a:pt x="97" y="66"/>
                    <a:pt x="97" y="66"/>
                    <a:pt x="97" y="66"/>
                  </a:cubicBezTo>
                  <a:cubicBezTo>
                    <a:pt x="97" y="66"/>
                    <a:pt x="97" y="66"/>
                    <a:pt x="97" y="66"/>
                  </a:cubicBezTo>
                  <a:cubicBezTo>
                    <a:pt x="97" y="67"/>
                    <a:pt x="97" y="67"/>
                    <a:pt x="97" y="67"/>
                  </a:cubicBezTo>
                  <a:cubicBezTo>
                    <a:pt x="97" y="67"/>
                    <a:pt x="97" y="67"/>
                    <a:pt x="97" y="67"/>
                  </a:cubicBezTo>
                  <a:cubicBezTo>
                    <a:pt x="96" y="67"/>
                    <a:pt x="96" y="67"/>
                    <a:pt x="96" y="67"/>
                  </a:cubicBezTo>
                  <a:cubicBezTo>
                    <a:pt x="96" y="69"/>
                    <a:pt x="96" y="69"/>
                    <a:pt x="96" y="69"/>
                  </a:cubicBezTo>
                  <a:cubicBezTo>
                    <a:pt x="96" y="69"/>
                    <a:pt x="96" y="69"/>
                    <a:pt x="96" y="69"/>
                  </a:cubicBezTo>
                  <a:cubicBezTo>
                    <a:pt x="97" y="69"/>
                    <a:pt x="97" y="69"/>
                    <a:pt x="97" y="69"/>
                  </a:cubicBezTo>
                  <a:cubicBezTo>
                    <a:pt x="97" y="69"/>
                    <a:pt x="97" y="69"/>
                    <a:pt x="97" y="69"/>
                  </a:cubicBezTo>
                  <a:cubicBezTo>
                    <a:pt x="97" y="69"/>
                    <a:pt x="97" y="70"/>
                    <a:pt x="97" y="70"/>
                  </a:cubicBezTo>
                  <a:cubicBezTo>
                    <a:pt x="97" y="70"/>
                    <a:pt x="97" y="70"/>
                    <a:pt x="97" y="70"/>
                  </a:cubicBezTo>
                  <a:cubicBezTo>
                    <a:pt x="97" y="70"/>
                    <a:pt x="96" y="70"/>
                    <a:pt x="96" y="70"/>
                  </a:cubicBezTo>
                  <a:cubicBezTo>
                    <a:pt x="96" y="70"/>
                    <a:pt x="96" y="70"/>
                    <a:pt x="96" y="71"/>
                  </a:cubicBezTo>
                  <a:cubicBezTo>
                    <a:pt x="96" y="71"/>
                    <a:pt x="96" y="71"/>
                    <a:pt x="96" y="71"/>
                  </a:cubicBezTo>
                  <a:cubicBezTo>
                    <a:pt x="96" y="71"/>
                    <a:pt x="96" y="71"/>
                    <a:pt x="96" y="71"/>
                  </a:cubicBezTo>
                  <a:cubicBezTo>
                    <a:pt x="96" y="71"/>
                    <a:pt x="96" y="71"/>
                    <a:pt x="96" y="71"/>
                  </a:cubicBezTo>
                  <a:cubicBezTo>
                    <a:pt x="95" y="71"/>
                    <a:pt x="95" y="71"/>
                    <a:pt x="95" y="71"/>
                  </a:cubicBezTo>
                  <a:cubicBezTo>
                    <a:pt x="95" y="73"/>
                    <a:pt x="95" y="73"/>
                    <a:pt x="95" y="73"/>
                  </a:cubicBezTo>
                  <a:cubicBezTo>
                    <a:pt x="95" y="73"/>
                    <a:pt x="95" y="73"/>
                    <a:pt x="95" y="73"/>
                  </a:cubicBezTo>
                  <a:cubicBezTo>
                    <a:pt x="95" y="73"/>
                    <a:pt x="95" y="73"/>
                    <a:pt x="95" y="73"/>
                  </a:cubicBezTo>
                  <a:cubicBezTo>
                    <a:pt x="95" y="73"/>
                    <a:pt x="95" y="73"/>
                    <a:pt x="95" y="73"/>
                  </a:cubicBezTo>
                  <a:cubicBezTo>
                    <a:pt x="95" y="74"/>
                    <a:pt x="95" y="74"/>
                    <a:pt x="95" y="74"/>
                  </a:cubicBezTo>
                  <a:cubicBezTo>
                    <a:pt x="95" y="74"/>
                    <a:pt x="95" y="74"/>
                    <a:pt x="94" y="74"/>
                  </a:cubicBezTo>
                  <a:cubicBezTo>
                    <a:pt x="94" y="74"/>
                    <a:pt x="94" y="74"/>
                    <a:pt x="94" y="75"/>
                  </a:cubicBezTo>
                  <a:cubicBezTo>
                    <a:pt x="94" y="75"/>
                    <a:pt x="94" y="75"/>
                    <a:pt x="94" y="75"/>
                  </a:cubicBezTo>
                  <a:cubicBezTo>
                    <a:pt x="94" y="75"/>
                    <a:pt x="94" y="75"/>
                    <a:pt x="94" y="75"/>
                  </a:cubicBezTo>
                  <a:cubicBezTo>
                    <a:pt x="94" y="75"/>
                    <a:pt x="94" y="75"/>
                    <a:pt x="94" y="75"/>
                  </a:cubicBezTo>
                  <a:cubicBezTo>
                    <a:pt x="94" y="75"/>
                    <a:pt x="94" y="75"/>
                    <a:pt x="94" y="75"/>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1"/>
                    <a:pt x="94"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2"/>
                    <a:pt x="95" y="82"/>
                    <a:pt x="95" y="82"/>
                  </a:cubicBezTo>
                  <a:cubicBezTo>
                    <a:pt x="95" y="82"/>
                    <a:pt x="95" y="82"/>
                    <a:pt x="95" y="82"/>
                  </a:cubicBezTo>
                  <a:cubicBezTo>
                    <a:pt x="94" y="82"/>
                    <a:pt x="94" y="82"/>
                    <a:pt x="94" y="82"/>
                  </a:cubicBezTo>
                  <a:cubicBezTo>
                    <a:pt x="94" y="87"/>
                    <a:pt x="94" y="87"/>
                    <a:pt x="94" y="87"/>
                  </a:cubicBezTo>
                  <a:cubicBezTo>
                    <a:pt x="94" y="87"/>
                    <a:pt x="94" y="87"/>
                    <a:pt x="94" y="87"/>
                  </a:cubicBezTo>
                  <a:cubicBezTo>
                    <a:pt x="94" y="87"/>
                    <a:pt x="95" y="87"/>
                    <a:pt x="95" y="87"/>
                  </a:cubicBezTo>
                  <a:cubicBezTo>
                    <a:pt x="95" y="87"/>
                    <a:pt x="95" y="88"/>
                    <a:pt x="95" y="88"/>
                  </a:cubicBezTo>
                  <a:cubicBezTo>
                    <a:pt x="95" y="88"/>
                    <a:pt x="95" y="89"/>
                    <a:pt x="95" y="89"/>
                  </a:cubicBezTo>
                  <a:cubicBezTo>
                    <a:pt x="95" y="89"/>
                    <a:pt x="95" y="89"/>
                    <a:pt x="95" y="89"/>
                  </a:cubicBezTo>
                  <a:cubicBezTo>
                    <a:pt x="94" y="90"/>
                    <a:pt x="94" y="90"/>
                    <a:pt x="94" y="90"/>
                  </a:cubicBezTo>
                  <a:cubicBezTo>
                    <a:pt x="94" y="90"/>
                    <a:pt x="94" y="90"/>
                    <a:pt x="94" y="90"/>
                  </a:cubicBezTo>
                  <a:cubicBezTo>
                    <a:pt x="94" y="90"/>
                    <a:pt x="93" y="90"/>
                    <a:pt x="93" y="90"/>
                  </a:cubicBezTo>
                  <a:cubicBezTo>
                    <a:pt x="93" y="90"/>
                    <a:pt x="93" y="91"/>
                    <a:pt x="93" y="91"/>
                  </a:cubicBezTo>
                  <a:cubicBezTo>
                    <a:pt x="93" y="91"/>
                    <a:pt x="93" y="91"/>
                    <a:pt x="93" y="91"/>
                  </a:cubicBezTo>
                  <a:cubicBezTo>
                    <a:pt x="93" y="91"/>
                    <a:pt x="93" y="92"/>
                    <a:pt x="93" y="92"/>
                  </a:cubicBezTo>
                  <a:cubicBezTo>
                    <a:pt x="94" y="92"/>
                    <a:pt x="94" y="92"/>
                    <a:pt x="94" y="92"/>
                  </a:cubicBezTo>
                  <a:cubicBezTo>
                    <a:pt x="94" y="92"/>
                    <a:pt x="94" y="92"/>
                    <a:pt x="94" y="92"/>
                  </a:cubicBezTo>
                  <a:cubicBezTo>
                    <a:pt x="94" y="92"/>
                    <a:pt x="94" y="92"/>
                    <a:pt x="95" y="92"/>
                  </a:cubicBezTo>
                  <a:cubicBezTo>
                    <a:pt x="95" y="92"/>
                    <a:pt x="95" y="92"/>
                    <a:pt x="96" y="92"/>
                  </a:cubicBezTo>
                  <a:cubicBezTo>
                    <a:pt x="96" y="92"/>
                    <a:pt x="96" y="92"/>
                    <a:pt x="96" y="92"/>
                  </a:cubicBezTo>
                  <a:cubicBezTo>
                    <a:pt x="97" y="92"/>
                    <a:pt x="98" y="92"/>
                    <a:pt x="98" y="91"/>
                  </a:cubicBezTo>
                  <a:cubicBezTo>
                    <a:pt x="99" y="91"/>
                    <a:pt x="99" y="91"/>
                    <a:pt x="99" y="91"/>
                  </a:cubicBezTo>
                  <a:cubicBezTo>
                    <a:pt x="99" y="91"/>
                    <a:pt x="99" y="91"/>
                    <a:pt x="99" y="91"/>
                  </a:cubicBezTo>
                  <a:cubicBezTo>
                    <a:pt x="99" y="91"/>
                    <a:pt x="99" y="91"/>
                    <a:pt x="99" y="91"/>
                  </a:cubicBezTo>
                  <a:cubicBezTo>
                    <a:pt x="99" y="91"/>
                    <a:pt x="99" y="91"/>
                    <a:pt x="99" y="91"/>
                  </a:cubicBezTo>
                  <a:cubicBezTo>
                    <a:pt x="99" y="91"/>
                    <a:pt x="100" y="91"/>
                    <a:pt x="100" y="91"/>
                  </a:cubicBezTo>
                  <a:cubicBezTo>
                    <a:pt x="100" y="90"/>
                    <a:pt x="100" y="90"/>
                    <a:pt x="100" y="90"/>
                  </a:cubicBezTo>
                  <a:cubicBezTo>
                    <a:pt x="100" y="90"/>
                    <a:pt x="100" y="90"/>
                    <a:pt x="100" y="90"/>
                  </a:cubicBezTo>
                  <a:cubicBezTo>
                    <a:pt x="100" y="90"/>
                    <a:pt x="100" y="90"/>
                    <a:pt x="100" y="90"/>
                  </a:cubicBezTo>
                  <a:cubicBezTo>
                    <a:pt x="100" y="89"/>
                    <a:pt x="101" y="88"/>
                    <a:pt x="101" y="88"/>
                  </a:cubicBezTo>
                  <a:cubicBezTo>
                    <a:pt x="102" y="88"/>
                    <a:pt x="102" y="88"/>
                    <a:pt x="102" y="88"/>
                  </a:cubicBezTo>
                  <a:cubicBezTo>
                    <a:pt x="102" y="88"/>
                    <a:pt x="103" y="88"/>
                    <a:pt x="103" y="88"/>
                  </a:cubicBezTo>
                  <a:cubicBezTo>
                    <a:pt x="103" y="88"/>
                    <a:pt x="103" y="88"/>
                    <a:pt x="103" y="88"/>
                  </a:cubicBezTo>
                  <a:cubicBezTo>
                    <a:pt x="103" y="88"/>
                    <a:pt x="103" y="88"/>
                    <a:pt x="104" y="88"/>
                  </a:cubicBezTo>
                  <a:cubicBezTo>
                    <a:pt x="104" y="88"/>
                    <a:pt x="104" y="88"/>
                    <a:pt x="104" y="88"/>
                  </a:cubicBezTo>
                  <a:cubicBezTo>
                    <a:pt x="105" y="87"/>
                    <a:pt x="105" y="87"/>
                    <a:pt x="105" y="87"/>
                  </a:cubicBezTo>
                  <a:cubicBezTo>
                    <a:pt x="105" y="87"/>
                    <a:pt x="105" y="86"/>
                    <a:pt x="105" y="86"/>
                  </a:cubicBezTo>
                  <a:cubicBezTo>
                    <a:pt x="105" y="86"/>
                    <a:pt x="105" y="86"/>
                    <a:pt x="105" y="86"/>
                  </a:cubicBezTo>
                  <a:cubicBezTo>
                    <a:pt x="105" y="85"/>
                    <a:pt x="105" y="85"/>
                    <a:pt x="105" y="85"/>
                  </a:cubicBezTo>
                  <a:cubicBezTo>
                    <a:pt x="105" y="85"/>
                    <a:pt x="104" y="85"/>
                    <a:pt x="104" y="85"/>
                  </a:cubicBezTo>
                  <a:cubicBezTo>
                    <a:pt x="104" y="85"/>
                    <a:pt x="104" y="85"/>
                    <a:pt x="104" y="85"/>
                  </a:cubicBezTo>
                  <a:cubicBezTo>
                    <a:pt x="104" y="84"/>
                    <a:pt x="104" y="84"/>
                    <a:pt x="104" y="84"/>
                  </a:cubicBezTo>
                  <a:cubicBezTo>
                    <a:pt x="104" y="84"/>
                    <a:pt x="104" y="84"/>
                    <a:pt x="104" y="84"/>
                  </a:cubicBezTo>
                  <a:cubicBezTo>
                    <a:pt x="105" y="84"/>
                    <a:pt x="105" y="84"/>
                    <a:pt x="105" y="84"/>
                  </a:cubicBezTo>
                  <a:cubicBezTo>
                    <a:pt x="105" y="84"/>
                    <a:pt x="105" y="84"/>
                    <a:pt x="105" y="83"/>
                  </a:cubicBezTo>
                  <a:cubicBezTo>
                    <a:pt x="105" y="83"/>
                    <a:pt x="105" y="83"/>
                    <a:pt x="105" y="83"/>
                  </a:cubicBezTo>
                  <a:cubicBezTo>
                    <a:pt x="105" y="83"/>
                    <a:pt x="105" y="83"/>
                    <a:pt x="105" y="83"/>
                  </a:cubicBezTo>
                  <a:cubicBezTo>
                    <a:pt x="105" y="83"/>
                    <a:pt x="105" y="83"/>
                    <a:pt x="105" y="83"/>
                  </a:cubicBezTo>
                  <a:cubicBezTo>
                    <a:pt x="105" y="84"/>
                    <a:pt x="105" y="84"/>
                    <a:pt x="105" y="84"/>
                  </a:cubicBezTo>
                  <a:cubicBezTo>
                    <a:pt x="105" y="83"/>
                    <a:pt x="105" y="83"/>
                    <a:pt x="105" y="83"/>
                  </a:cubicBezTo>
                  <a:cubicBezTo>
                    <a:pt x="105" y="83"/>
                    <a:pt x="105" y="83"/>
                    <a:pt x="105" y="83"/>
                  </a:cubicBezTo>
                  <a:cubicBezTo>
                    <a:pt x="105" y="83"/>
                    <a:pt x="105" y="83"/>
                    <a:pt x="105" y="83"/>
                  </a:cubicBezTo>
                  <a:cubicBezTo>
                    <a:pt x="105" y="83"/>
                    <a:pt x="105" y="83"/>
                    <a:pt x="105" y="83"/>
                  </a:cubicBezTo>
                  <a:cubicBezTo>
                    <a:pt x="106" y="83"/>
                    <a:pt x="106" y="83"/>
                    <a:pt x="106" y="83"/>
                  </a:cubicBezTo>
                  <a:cubicBezTo>
                    <a:pt x="106" y="83"/>
                    <a:pt x="107" y="82"/>
                    <a:pt x="107" y="82"/>
                  </a:cubicBezTo>
                  <a:cubicBezTo>
                    <a:pt x="107" y="81"/>
                    <a:pt x="107" y="81"/>
                    <a:pt x="107" y="80"/>
                  </a:cubicBezTo>
                  <a:cubicBezTo>
                    <a:pt x="107" y="80"/>
                    <a:pt x="107" y="80"/>
                    <a:pt x="107" y="80"/>
                  </a:cubicBezTo>
                  <a:cubicBezTo>
                    <a:pt x="107" y="80"/>
                    <a:pt x="107" y="79"/>
                    <a:pt x="107" y="79"/>
                  </a:cubicBezTo>
                  <a:cubicBezTo>
                    <a:pt x="107" y="79"/>
                    <a:pt x="107" y="79"/>
                    <a:pt x="107" y="79"/>
                  </a:cubicBezTo>
                  <a:cubicBezTo>
                    <a:pt x="107" y="79"/>
                    <a:pt x="107" y="79"/>
                    <a:pt x="107" y="79"/>
                  </a:cubicBezTo>
                  <a:cubicBezTo>
                    <a:pt x="107" y="79"/>
                    <a:pt x="107" y="79"/>
                    <a:pt x="107" y="79"/>
                  </a:cubicBezTo>
                  <a:cubicBezTo>
                    <a:pt x="107" y="79"/>
                    <a:pt x="107" y="78"/>
                    <a:pt x="107" y="78"/>
                  </a:cubicBezTo>
                  <a:cubicBezTo>
                    <a:pt x="107" y="78"/>
                    <a:pt x="108" y="78"/>
                    <a:pt x="108" y="78"/>
                  </a:cubicBezTo>
                  <a:cubicBezTo>
                    <a:pt x="108" y="78"/>
                    <a:pt x="108" y="78"/>
                    <a:pt x="108" y="78"/>
                  </a:cubicBezTo>
                  <a:cubicBezTo>
                    <a:pt x="108" y="78"/>
                    <a:pt x="108" y="78"/>
                    <a:pt x="108" y="78"/>
                  </a:cubicBezTo>
                  <a:cubicBezTo>
                    <a:pt x="109" y="77"/>
                    <a:pt x="109" y="77"/>
                    <a:pt x="109" y="77"/>
                  </a:cubicBezTo>
                  <a:cubicBezTo>
                    <a:pt x="109" y="77"/>
                    <a:pt x="109" y="76"/>
                    <a:pt x="109" y="76"/>
                  </a:cubicBezTo>
                  <a:cubicBezTo>
                    <a:pt x="109" y="76"/>
                    <a:pt x="109" y="76"/>
                    <a:pt x="109" y="76"/>
                  </a:cubicBezTo>
                  <a:cubicBezTo>
                    <a:pt x="109" y="76"/>
                    <a:pt x="109" y="75"/>
                    <a:pt x="109" y="75"/>
                  </a:cubicBezTo>
                  <a:cubicBezTo>
                    <a:pt x="110" y="75"/>
                    <a:pt x="110" y="74"/>
                    <a:pt x="111" y="74"/>
                  </a:cubicBezTo>
                  <a:cubicBezTo>
                    <a:pt x="111" y="74"/>
                    <a:pt x="111" y="74"/>
                    <a:pt x="111" y="74"/>
                  </a:cubicBezTo>
                  <a:cubicBezTo>
                    <a:pt x="111" y="74"/>
                    <a:pt x="111" y="73"/>
                    <a:pt x="111" y="73"/>
                  </a:cubicBezTo>
                  <a:cubicBezTo>
                    <a:pt x="111" y="73"/>
                    <a:pt x="111" y="72"/>
                    <a:pt x="111" y="72"/>
                  </a:cubicBezTo>
                  <a:cubicBezTo>
                    <a:pt x="111" y="72"/>
                    <a:pt x="111" y="72"/>
                    <a:pt x="111" y="72"/>
                  </a:cubicBezTo>
                  <a:cubicBezTo>
                    <a:pt x="111" y="71"/>
                    <a:pt x="111" y="71"/>
                    <a:pt x="111" y="70"/>
                  </a:cubicBezTo>
                  <a:cubicBezTo>
                    <a:pt x="111" y="70"/>
                    <a:pt x="111" y="70"/>
                    <a:pt x="112" y="69"/>
                  </a:cubicBezTo>
                  <a:cubicBezTo>
                    <a:pt x="112" y="69"/>
                    <a:pt x="112" y="69"/>
                    <a:pt x="112" y="69"/>
                  </a:cubicBezTo>
                  <a:cubicBezTo>
                    <a:pt x="112" y="69"/>
                    <a:pt x="112" y="69"/>
                    <a:pt x="112" y="69"/>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9"/>
                    <a:pt x="112" y="69"/>
                    <a:pt x="112" y="69"/>
                  </a:cubicBezTo>
                  <a:cubicBezTo>
                    <a:pt x="112" y="68"/>
                    <a:pt x="112" y="68"/>
                    <a:pt x="112" y="68"/>
                  </a:cubicBezTo>
                  <a:cubicBezTo>
                    <a:pt x="112" y="67"/>
                    <a:pt x="112" y="66"/>
                    <a:pt x="112" y="65"/>
                  </a:cubicBezTo>
                  <a:cubicBezTo>
                    <a:pt x="112" y="65"/>
                    <a:pt x="112" y="64"/>
                    <a:pt x="112" y="64"/>
                  </a:cubicBezTo>
                  <a:cubicBezTo>
                    <a:pt x="112" y="63"/>
                    <a:pt x="112" y="62"/>
                    <a:pt x="113" y="62"/>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0"/>
                    <a:pt x="113" y="60"/>
                    <a:pt x="113" y="60"/>
                  </a:cubicBezTo>
                  <a:cubicBezTo>
                    <a:pt x="113" y="60"/>
                    <a:pt x="113" y="60"/>
                    <a:pt x="113" y="60"/>
                  </a:cubicBezTo>
                  <a:cubicBezTo>
                    <a:pt x="113" y="60"/>
                    <a:pt x="113" y="60"/>
                    <a:pt x="113" y="60"/>
                  </a:cubicBezTo>
                  <a:cubicBezTo>
                    <a:pt x="113" y="60"/>
                    <a:pt x="113" y="60"/>
                    <a:pt x="114" y="60"/>
                  </a:cubicBezTo>
                  <a:cubicBezTo>
                    <a:pt x="114" y="60"/>
                    <a:pt x="114" y="60"/>
                    <a:pt x="114" y="60"/>
                  </a:cubicBezTo>
                  <a:cubicBezTo>
                    <a:pt x="114" y="58"/>
                    <a:pt x="114" y="58"/>
                    <a:pt x="114" y="58"/>
                  </a:cubicBezTo>
                  <a:cubicBezTo>
                    <a:pt x="114" y="58"/>
                    <a:pt x="114" y="58"/>
                    <a:pt x="114" y="57"/>
                  </a:cubicBezTo>
                  <a:cubicBezTo>
                    <a:pt x="114" y="57"/>
                    <a:pt x="114" y="57"/>
                    <a:pt x="114" y="57"/>
                  </a:cubicBezTo>
                  <a:cubicBezTo>
                    <a:pt x="113" y="57"/>
                    <a:pt x="113" y="57"/>
                    <a:pt x="113" y="57"/>
                  </a:cubicBezTo>
                  <a:cubicBezTo>
                    <a:pt x="113" y="57"/>
                    <a:pt x="113" y="56"/>
                    <a:pt x="113" y="56"/>
                  </a:cubicBezTo>
                  <a:cubicBezTo>
                    <a:pt x="113" y="56"/>
                    <a:pt x="113" y="56"/>
                    <a:pt x="113" y="56"/>
                  </a:cubicBezTo>
                  <a:cubicBezTo>
                    <a:pt x="113" y="56"/>
                    <a:pt x="113" y="55"/>
                    <a:pt x="114" y="55"/>
                  </a:cubicBezTo>
                  <a:cubicBezTo>
                    <a:pt x="114" y="55"/>
                    <a:pt x="114" y="55"/>
                    <a:pt x="114" y="55"/>
                  </a:cubicBezTo>
                  <a:cubicBezTo>
                    <a:pt x="114" y="55"/>
                    <a:pt x="114" y="55"/>
                    <a:pt x="114" y="55"/>
                  </a:cubicBezTo>
                  <a:cubicBezTo>
                    <a:pt x="114" y="54"/>
                    <a:pt x="114" y="54"/>
                    <a:pt x="114" y="54"/>
                  </a:cubicBezTo>
                  <a:cubicBezTo>
                    <a:pt x="114" y="54"/>
                    <a:pt x="114" y="54"/>
                    <a:pt x="114" y="54"/>
                  </a:cubicBezTo>
                  <a:cubicBezTo>
                    <a:pt x="114" y="53"/>
                    <a:pt x="114" y="53"/>
                    <a:pt x="114" y="53"/>
                  </a:cubicBezTo>
                  <a:cubicBezTo>
                    <a:pt x="114" y="53"/>
                    <a:pt x="114" y="53"/>
                    <a:pt x="114" y="53"/>
                  </a:cubicBezTo>
                  <a:cubicBezTo>
                    <a:pt x="114" y="52"/>
                    <a:pt x="114" y="52"/>
                    <a:pt x="114" y="52"/>
                  </a:cubicBezTo>
                  <a:cubicBezTo>
                    <a:pt x="114" y="52"/>
                    <a:pt x="114" y="52"/>
                    <a:pt x="114" y="52"/>
                  </a:cubicBezTo>
                  <a:cubicBezTo>
                    <a:pt x="114" y="50"/>
                    <a:pt x="114" y="50"/>
                    <a:pt x="114" y="50"/>
                  </a:cubicBezTo>
                  <a:cubicBezTo>
                    <a:pt x="114" y="50"/>
                    <a:pt x="114" y="50"/>
                    <a:pt x="114" y="50"/>
                  </a:cubicBezTo>
                  <a:cubicBezTo>
                    <a:pt x="114" y="49"/>
                    <a:pt x="115" y="49"/>
                    <a:pt x="114" y="49"/>
                  </a:cubicBezTo>
                  <a:cubicBezTo>
                    <a:pt x="114" y="48"/>
                    <a:pt x="113" y="48"/>
                    <a:pt x="113" y="48"/>
                  </a:cubicBezTo>
                  <a:cubicBezTo>
                    <a:pt x="113" y="47"/>
                    <a:pt x="113" y="47"/>
                    <a:pt x="113" y="47"/>
                  </a:cubicBezTo>
                  <a:cubicBezTo>
                    <a:pt x="113" y="46"/>
                    <a:pt x="113" y="46"/>
                    <a:pt x="113" y="46"/>
                  </a:cubicBezTo>
                  <a:cubicBezTo>
                    <a:pt x="113" y="46"/>
                    <a:pt x="112" y="46"/>
                    <a:pt x="112" y="46"/>
                  </a:cubicBezTo>
                  <a:cubicBezTo>
                    <a:pt x="112" y="46"/>
                    <a:pt x="112" y="46"/>
                    <a:pt x="112" y="45"/>
                  </a:cubicBezTo>
                  <a:cubicBezTo>
                    <a:pt x="112" y="45"/>
                    <a:pt x="112" y="45"/>
                    <a:pt x="112" y="45"/>
                  </a:cubicBezTo>
                  <a:cubicBezTo>
                    <a:pt x="112" y="45"/>
                    <a:pt x="112" y="45"/>
                    <a:pt x="112" y="45"/>
                  </a:cubicBezTo>
                  <a:cubicBezTo>
                    <a:pt x="112" y="45"/>
                    <a:pt x="112" y="45"/>
                    <a:pt x="112" y="45"/>
                  </a:cubicBezTo>
                  <a:cubicBezTo>
                    <a:pt x="112" y="45"/>
                    <a:pt x="112" y="45"/>
                    <a:pt x="112" y="44"/>
                  </a:cubicBezTo>
                  <a:cubicBezTo>
                    <a:pt x="112" y="44"/>
                    <a:pt x="112" y="44"/>
                    <a:pt x="111" y="44"/>
                  </a:cubicBezTo>
                  <a:cubicBezTo>
                    <a:pt x="111" y="44"/>
                    <a:pt x="111" y="44"/>
                    <a:pt x="111" y="44"/>
                  </a:cubicBezTo>
                  <a:cubicBezTo>
                    <a:pt x="111" y="44"/>
                    <a:pt x="111" y="44"/>
                    <a:pt x="111" y="44"/>
                  </a:cubicBezTo>
                  <a:cubicBezTo>
                    <a:pt x="111" y="44"/>
                    <a:pt x="111" y="43"/>
                    <a:pt x="111" y="43"/>
                  </a:cubicBezTo>
                  <a:cubicBezTo>
                    <a:pt x="111" y="43"/>
                    <a:pt x="111" y="43"/>
                    <a:pt x="111" y="43"/>
                  </a:cubicBezTo>
                  <a:cubicBezTo>
                    <a:pt x="111" y="43"/>
                    <a:pt x="111" y="43"/>
                    <a:pt x="111" y="43"/>
                  </a:cubicBezTo>
                  <a:cubicBezTo>
                    <a:pt x="111" y="43"/>
                    <a:pt x="111" y="42"/>
                    <a:pt x="111" y="42"/>
                  </a:cubicBezTo>
                  <a:cubicBezTo>
                    <a:pt x="111" y="42"/>
                    <a:pt x="110" y="42"/>
                    <a:pt x="110" y="42"/>
                  </a:cubicBezTo>
                  <a:cubicBezTo>
                    <a:pt x="110" y="42"/>
                    <a:pt x="110" y="42"/>
                    <a:pt x="110" y="42"/>
                  </a:cubicBezTo>
                  <a:cubicBezTo>
                    <a:pt x="110" y="41"/>
                    <a:pt x="110" y="41"/>
                    <a:pt x="110" y="41"/>
                  </a:cubicBezTo>
                  <a:cubicBezTo>
                    <a:pt x="109" y="41"/>
                    <a:pt x="109" y="40"/>
                    <a:pt x="109" y="39"/>
                  </a:cubicBezTo>
                  <a:cubicBezTo>
                    <a:pt x="109" y="39"/>
                    <a:pt x="109" y="39"/>
                    <a:pt x="109" y="39"/>
                  </a:cubicBezTo>
                  <a:cubicBezTo>
                    <a:pt x="109" y="39"/>
                    <a:pt x="109" y="39"/>
                    <a:pt x="109" y="39"/>
                  </a:cubicBezTo>
                  <a:cubicBezTo>
                    <a:pt x="109" y="39"/>
                    <a:pt x="109" y="39"/>
                    <a:pt x="109" y="39"/>
                  </a:cubicBezTo>
                  <a:cubicBezTo>
                    <a:pt x="109" y="38"/>
                    <a:pt x="108" y="38"/>
                    <a:pt x="108" y="38"/>
                  </a:cubicBezTo>
                  <a:cubicBezTo>
                    <a:pt x="108" y="38"/>
                    <a:pt x="108" y="38"/>
                    <a:pt x="108" y="38"/>
                  </a:cubicBezTo>
                  <a:cubicBezTo>
                    <a:pt x="108" y="37"/>
                    <a:pt x="108" y="37"/>
                    <a:pt x="108" y="37"/>
                  </a:cubicBezTo>
                  <a:cubicBezTo>
                    <a:pt x="108" y="37"/>
                    <a:pt x="107" y="37"/>
                    <a:pt x="107" y="37"/>
                  </a:cubicBezTo>
                  <a:cubicBezTo>
                    <a:pt x="107" y="37"/>
                    <a:pt x="107" y="37"/>
                    <a:pt x="107" y="37"/>
                  </a:cubicBezTo>
                  <a:cubicBezTo>
                    <a:pt x="107" y="37"/>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5"/>
                    <a:pt x="107" y="35"/>
                    <a:pt x="107" y="35"/>
                  </a:cubicBezTo>
                  <a:cubicBezTo>
                    <a:pt x="107" y="35"/>
                    <a:pt x="107" y="35"/>
                    <a:pt x="107" y="35"/>
                  </a:cubicBezTo>
                  <a:cubicBezTo>
                    <a:pt x="106" y="35"/>
                    <a:pt x="106" y="35"/>
                    <a:pt x="106" y="35"/>
                  </a:cubicBezTo>
                  <a:cubicBezTo>
                    <a:pt x="106" y="34"/>
                    <a:pt x="105" y="34"/>
                    <a:pt x="105" y="33"/>
                  </a:cubicBezTo>
                  <a:cubicBezTo>
                    <a:pt x="105" y="32"/>
                    <a:pt x="105" y="32"/>
                    <a:pt x="105" y="32"/>
                  </a:cubicBezTo>
                  <a:cubicBezTo>
                    <a:pt x="104" y="32"/>
                    <a:pt x="104" y="31"/>
                    <a:pt x="103" y="31"/>
                  </a:cubicBezTo>
                  <a:cubicBezTo>
                    <a:pt x="104" y="31"/>
                    <a:pt x="104" y="31"/>
                    <a:pt x="104" y="31"/>
                  </a:cubicBezTo>
                  <a:cubicBezTo>
                    <a:pt x="104" y="30"/>
                    <a:pt x="104" y="30"/>
                    <a:pt x="104" y="30"/>
                  </a:cubicBezTo>
                  <a:cubicBezTo>
                    <a:pt x="104" y="31"/>
                    <a:pt x="104" y="31"/>
                    <a:pt x="104" y="31"/>
                  </a:cubicBezTo>
                  <a:cubicBezTo>
                    <a:pt x="105" y="31"/>
                    <a:pt x="105" y="31"/>
                    <a:pt x="105" y="31"/>
                  </a:cubicBezTo>
                  <a:cubicBezTo>
                    <a:pt x="105" y="31"/>
                    <a:pt x="105" y="31"/>
                    <a:pt x="105" y="31"/>
                  </a:cubicBezTo>
                  <a:cubicBezTo>
                    <a:pt x="105" y="31"/>
                    <a:pt x="105" y="31"/>
                    <a:pt x="105" y="31"/>
                  </a:cubicBezTo>
                  <a:cubicBezTo>
                    <a:pt x="105" y="31"/>
                    <a:pt x="105" y="31"/>
                    <a:pt x="105" y="31"/>
                  </a:cubicBezTo>
                  <a:cubicBezTo>
                    <a:pt x="105" y="32"/>
                    <a:pt x="105" y="32"/>
                    <a:pt x="105" y="32"/>
                  </a:cubicBezTo>
                  <a:cubicBezTo>
                    <a:pt x="105" y="32"/>
                    <a:pt x="105" y="32"/>
                    <a:pt x="105" y="32"/>
                  </a:cubicBezTo>
                  <a:cubicBezTo>
                    <a:pt x="105" y="32"/>
                    <a:pt x="105" y="32"/>
                    <a:pt x="105" y="32"/>
                  </a:cubicBezTo>
                  <a:cubicBezTo>
                    <a:pt x="105" y="32"/>
                    <a:pt x="105" y="32"/>
                    <a:pt x="105" y="32"/>
                  </a:cubicBezTo>
                  <a:cubicBezTo>
                    <a:pt x="105" y="33"/>
                    <a:pt x="105" y="33"/>
                    <a:pt x="105" y="33"/>
                  </a:cubicBezTo>
                  <a:cubicBezTo>
                    <a:pt x="106" y="33"/>
                    <a:pt x="106" y="33"/>
                    <a:pt x="106" y="33"/>
                  </a:cubicBezTo>
                  <a:cubicBezTo>
                    <a:pt x="106" y="33"/>
                    <a:pt x="106" y="33"/>
                    <a:pt x="106" y="33"/>
                  </a:cubicBezTo>
                  <a:cubicBezTo>
                    <a:pt x="106" y="33"/>
                    <a:pt x="106" y="33"/>
                    <a:pt x="106" y="33"/>
                  </a:cubicBezTo>
                  <a:cubicBezTo>
                    <a:pt x="106" y="33"/>
                    <a:pt x="106" y="33"/>
                    <a:pt x="106" y="33"/>
                  </a:cubicBezTo>
                  <a:cubicBezTo>
                    <a:pt x="106" y="34"/>
                    <a:pt x="106" y="34"/>
                    <a:pt x="106" y="34"/>
                  </a:cubicBezTo>
                  <a:cubicBezTo>
                    <a:pt x="106" y="34"/>
                    <a:pt x="107" y="34"/>
                    <a:pt x="107" y="34"/>
                  </a:cubicBezTo>
                  <a:cubicBezTo>
                    <a:pt x="107" y="34"/>
                    <a:pt x="107" y="34"/>
                    <a:pt x="107" y="34"/>
                  </a:cubicBezTo>
                  <a:cubicBezTo>
                    <a:pt x="107" y="34"/>
                    <a:pt x="107" y="35"/>
                    <a:pt x="107" y="35"/>
                  </a:cubicBezTo>
                  <a:cubicBezTo>
                    <a:pt x="108" y="35"/>
                    <a:pt x="108" y="35"/>
                    <a:pt x="108" y="35"/>
                  </a:cubicBezTo>
                  <a:cubicBezTo>
                    <a:pt x="108" y="36"/>
                    <a:pt x="108" y="36"/>
                    <a:pt x="108" y="36"/>
                  </a:cubicBezTo>
                  <a:cubicBezTo>
                    <a:pt x="108" y="36"/>
                    <a:pt x="108" y="36"/>
                    <a:pt x="108" y="36"/>
                  </a:cubicBezTo>
                  <a:cubicBezTo>
                    <a:pt x="108" y="36"/>
                    <a:pt x="108" y="36"/>
                    <a:pt x="108" y="36"/>
                  </a:cubicBezTo>
                  <a:cubicBezTo>
                    <a:pt x="108" y="36"/>
                    <a:pt x="108" y="37"/>
                    <a:pt x="108" y="37"/>
                  </a:cubicBezTo>
                  <a:cubicBezTo>
                    <a:pt x="109" y="37"/>
                    <a:pt x="109" y="37"/>
                    <a:pt x="109" y="37"/>
                  </a:cubicBezTo>
                  <a:cubicBezTo>
                    <a:pt x="109" y="37"/>
                    <a:pt x="109" y="37"/>
                    <a:pt x="109" y="37"/>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9"/>
                    <a:pt x="109" y="39"/>
                    <a:pt x="109" y="39"/>
                  </a:cubicBezTo>
                  <a:cubicBezTo>
                    <a:pt x="110" y="39"/>
                    <a:pt x="110" y="39"/>
                    <a:pt x="110" y="39"/>
                  </a:cubicBezTo>
                  <a:cubicBezTo>
                    <a:pt x="110" y="39"/>
                    <a:pt x="110" y="40"/>
                    <a:pt x="110" y="40"/>
                  </a:cubicBezTo>
                  <a:cubicBezTo>
                    <a:pt x="110" y="40"/>
                    <a:pt x="110" y="40"/>
                    <a:pt x="110" y="40"/>
                  </a:cubicBezTo>
                  <a:cubicBezTo>
                    <a:pt x="110" y="40"/>
                    <a:pt x="110" y="40"/>
                    <a:pt x="110" y="40"/>
                  </a:cubicBezTo>
                  <a:cubicBezTo>
                    <a:pt x="110" y="40"/>
                    <a:pt x="110" y="41"/>
                    <a:pt x="111" y="41"/>
                  </a:cubicBezTo>
                  <a:cubicBezTo>
                    <a:pt x="111" y="41"/>
                    <a:pt x="111" y="41"/>
                    <a:pt x="111" y="41"/>
                  </a:cubicBezTo>
                  <a:cubicBezTo>
                    <a:pt x="111" y="41"/>
                    <a:pt x="111" y="41"/>
                    <a:pt x="111" y="41"/>
                  </a:cubicBezTo>
                  <a:cubicBezTo>
                    <a:pt x="111" y="42"/>
                    <a:pt x="111" y="42"/>
                    <a:pt x="111" y="42"/>
                  </a:cubicBezTo>
                  <a:cubicBezTo>
                    <a:pt x="111" y="42"/>
                    <a:pt x="111" y="42"/>
                    <a:pt x="111" y="42"/>
                  </a:cubicBezTo>
                  <a:cubicBezTo>
                    <a:pt x="111" y="42"/>
                    <a:pt x="111" y="42"/>
                    <a:pt x="111" y="42"/>
                  </a:cubicBezTo>
                  <a:cubicBezTo>
                    <a:pt x="111" y="42"/>
                    <a:pt x="111" y="43"/>
                    <a:pt x="111" y="43"/>
                  </a:cubicBezTo>
                  <a:cubicBezTo>
                    <a:pt x="112" y="43"/>
                    <a:pt x="112" y="43"/>
                    <a:pt x="112" y="44"/>
                  </a:cubicBezTo>
                  <a:cubicBezTo>
                    <a:pt x="113" y="44"/>
                    <a:pt x="113" y="44"/>
                    <a:pt x="113" y="44"/>
                  </a:cubicBezTo>
                  <a:cubicBezTo>
                    <a:pt x="113" y="43"/>
                    <a:pt x="113" y="43"/>
                    <a:pt x="113" y="43"/>
                  </a:cubicBezTo>
                  <a:cubicBezTo>
                    <a:pt x="113" y="42"/>
                    <a:pt x="112" y="41"/>
                    <a:pt x="112" y="39"/>
                  </a:cubicBezTo>
                  <a:cubicBezTo>
                    <a:pt x="112" y="38"/>
                    <a:pt x="112" y="38"/>
                    <a:pt x="112" y="37"/>
                  </a:cubicBezTo>
                  <a:close/>
                  <a:moveTo>
                    <a:pt x="79" y="5"/>
                  </a:moveTo>
                  <a:cubicBezTo>
                    <a:pt x="79" y="5"/>
                    <a:pt x="78" y="5"/>
                    <a:pt x="78" y="6"/>
                  </a:cubicBezTo>
                  <a:cubicBezTo>
                    <a:pt x="78" y="6"/>
                    <a:pt x="78" y="6"/>
                    <a:pt x="78" y="6"/>
                  </a:cubicBezTo>
                  <a:cubicBezTo>
                    <a:pt x="78" y="6"/>
                    <a:pt x="78" y="6"/>
                    <a:pt x="78" y="6"/>
                  </a:cubicBezTo>
                  <a:cubicBezTo>
                    <a:pt x="78" y="7"/>
                    <a:pt x="78" y="7"/>
                    <a:pt x="78" y="7"/>
                  </a:cubicBezTo>
                  <a:cubicBezTo>
                    <a:pt x="78" y="7"/>
                    <a:pt x="79" y="7"/>
                    <a:pt x="79" y="7"/>
                  </a:cubicBezTo>
                  <a:cubicBezTo>
                    <a:pt x="79" y="8"/>
                    <a:pt x="79" y="8"/>
                    <a:pt x="79" y="8"/>
                  </a:cubicBezTo>
                  <a:cubicBezTo>
                    <a:pt x="79" y="7"/>
                    <a:pt x="79" y="7"/>
                    <a:pt x="79" y="7"/>
                  </a:cubicBezTo>
                  <a:cubicBezTo>
                    <a:pt x="79" y="7"/>
                    <a:pt x="79" y="7"/>
                    <a:pt x="79" y="7"/>
                  </a:cubicBezTo>
                  <a:cubicBezTo>
                    <a:pt x="79" y="7"/>
                    <a:pt x="79" y="8"/>
                    <a:pt x="79" y="8"/>
                  </a:cubicBezTo>
                  <a:cubicBezTo>
                    <a:pt x="79" y="8"/>
                    <a:pt x="79" y="8"/>
                    <a:pt x="79" y="8"/>
                  </a:cubicBezTo>
                  <a:cubicBezTo>
                    <a:pt x="78" y="8"/>
                    <a:pt x="78" y="8"/>
                    <a:pt x="78" y="8"/>
                  </a:cubicBezTo>
                  <a:cubicBezTo>
                    <a:pt x="78" y="8"/>
                    <a:pt x="78" y="8"/>
                    <a:pt x="78" y="8"/>
                  </a:cubicBezTo>
                  <a:cubicBezTo>
                    <a:pt x="78" y="8"/>
                    <a:pt x="78" y="8"/>
                    <a:pt x="78" y="8"/>
                  </a:cubicBezTo>
                  <a:cubicBezTo>
                    <a:pt x="78" y="8"/>
                    <a:pt x="78" y="8"/>
                    <a:pt x="78" y="8"/>
                  </a:cubicBezTo>
                  <a:cubicBezTo>
                    <a:pt x="78" y="10"/>
                    <a:pt x="78" y="10"/>
                    <a:pt x="78" y="10"/>
                  </a:cubicBezTo>
                  <a:cubicBezTo>
                    <a:pt x="79" y="10"/>
                    <a:pt x="79" y="10"/>
                    <a:pt x="79" y="10"/>
                  </a:cubicBezTo>
                  <a:cubicBezTo>
                    <a:pt x="79" y="10"/>
                    <a:pt x="79" y="10"/>
                    <a:pt x="79" y="10"/>
                  </a:cubicBezTo>
                  <a:cubicBezTo>
                    <a:pt x="80" y="10"/>
                    <a:pt x="80" y="10"/>
                    <a:pt x="80" y="10"/>
                  </a:cubicBezTo>
                  <a:cubicBezTo>
                    <a:pt x="80" y="10"/>
                    <a:pt x="80" y="10"/>
                    <a:pt x="80" y="10"/>
                  </a:cubicBezTo>
                  <a:cubicBezTo>
                    <a:pt x="81" y="10"/>
                    <a:pt x="81" y="10"/>
                    <a:pt x="81" y="10"/>
                  </a:cubicBezTo>
                  <a:cubicBezTo>
                    <a:pt x="81" y="10"/>
                    <a:pt x="81" y="10"/>
                    <a:pt x="81" y="10"/>
                  </a:cubicBezTo>
                  <a:cubicBezTo>
                    <a:pt x="81" y="9"/>
                    <a:pt x="81" y="9"/>
                    <a:pt x="81" y="9"/>
                  </a:cubicBezTo>
                  <a:cubicBezTo>
                    <a:pt x="81" y="9"/>
                    <a:pt x="81" y="9"/>
                    <a:pt x="81" y="9"/>
                  </a:cubicBezTo>
                  <a:cubicBezTo>
                    <a:pt x="81" y="9"/>
                    <a:pt x="81"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1" y="7"/>
                  </a:cubicBezTo>
                  <a:cubicBezTo>
                    <a:pt x="81" y="7"/>
                    <a:pt x="81" y="7"/>
                    <a:pt x="81" y="6"/>
                  </a:cubicBezTo>
                  <a:cubicBezTo>
                    <a:pt x="81" y="6"/>
                    <a:pt x="81" y="6"/>
                    <a:pt x="81" y="6"/>
                  </a:cubicBezTo>
                  <a:cubicBezTo>
                    <a:pt x="81" y="6"/>
                    <a:pt x="81" y="6"/>
                    <a:pt x="81" y="6"/>
                  </a:cubicBezTo>
                  <a:cubicBezTo>
                    <a:pt x="81" y="6"/>
                    <a:pt x="81" y="6"/>
                    <a:pt x="81" y="6"/>
                  </a:cubicBezTo>
                  <a:cubicBezTo>
                    <a:pt x="80" y="6"/>
                    <a:pt x="80" y="6"/>
                    <a:pt x="80" y="6"/>
                  </a:cubicBezTo>
                  <a:cubicBezTo>
                    <a:pt x="80" y="6"/>
                    <a:pt x="80" y="6"/>
                    <a:pt x="80" y="6"/>
                  </a:cubicBezTo>
                  <a:cubicBezTo>
                    <a:pt x="80" y="5"/>
                    <a:pt x="80" y="5"/>
                    <a:pt x="80" y="5"/>
                  </a:cubicBezTo>
                  <a:cubicBezTo>
                    <a:pt x="80" y="5"/>
                    <a:pt x="80" y="5"/>
                    <a:pt x="80" y="5"/>
                  </a:cubicBezTo>
                  <a:cubicBezTo>
                    <a:pt x="80" y="5"/>
                    <a:pt x="80" y="5"/>
                    <a:pt x="80" y="5"/>
                  </a:cubicBezTo>
                  <a:cubicBezTo>
                    <a:pt x="79" y="5"/>
                    <a:pt x="79" y="5"/>
                    <a:pt x="79" y="5"/>
                  </a:cubicBezTo>
                  <a:cubicBezTo>
                    <a:pt x="79" y="5"/>
                    <a:pt x="79" y="5"/>
                    <a:pt x="79" y="5"/>
                  </a:cubicBezTo>
                  <a:close/>
                  <a:moveTo>
                    <a:pt x="75" y="5"/>
                  </a:moveTo>
                  <a:cubicBezTo>
                    <a:pt x="75" y="5"/>
                    <a:pt x="75" y="5"/>
                    <a:pt x="75" y="5"/>
                  </a:cubicBezTo>
                  <a:cubicBezTo>
                    <a:pt x="75" y="5"/>
                    <a:pt x="75" y="5"/>
                    <a:pt x="75" y="5"/>
                  </a:cubicBezTo>
                  <a:cubicBezTo>
                    <a:pt x="75" y="5"/>
                    <a:pt x="75" y="5"/>
                    <a:pt x="75" y="5"/>
                  </a:cubicBezTo>
                  <a:cubicBezTo>
                    <a:pt x="75" y="5"/>
                    <a:pt x="75" y="5"/>
                    <a:pt x="74" y="5"/>
                  </a:cubicBezTo>
                  <a:cubicBezTo>
                    <a:pt x="74" y="5"/>
                    <a:pt x="74" y="5"/>
                    <a:pt x="74" y="5"/>
                  </a:cubicBezTo>
                  <a:cubicBezTo>
                    <a:pt x="74" y="5"/>
                    <a:pt x="74" y="5"/>
                    <a:pt x="74" y="5"/>
                  </a:cubicBezTo>
                  <a:cubicBezTo>
                    <a:pt x="74" y="6"/>
                    <a:pt x="74" y="6"/>
                    <a:pt x="74" y="6"/>
                  </a:cubicBezTo>
                  <a:cubicBezTo>
                    <a:pt x="74" y="6"/>
                    <a:pt x="74" y="6"/>
                    <a:pt x="74" y="6"/>
                  </a:cubicBezTo>
                  <a:cubicBezTo>
                    <a:pt x="74" y="6"/>
                    <a:pt x="74" y="6"/>
                    <a:pt x="74" y="6"/>
                  </a:cubicBezTo>
                  <a:cubicBezTo>
                    <a:pt x="74" y="6"/>
                    <a:pt x="74" y="6"/>
                    <a:pt x="74" y="6"/>
                  </a:cubicBezTo>
                  <a:cubicBezTo>
                    <a:pt x="73" y="6"/>
                    <a:pt x="73" y="6"/>
                    <a:pt x="73" y="6"/>
                  </a:cubicBezTo>
                  <a:cubicBezTo>
                    <a:pt x="73" y="6"/>
                    <a:pt x="73" y="6"/>
                    <a:pt x="73" y="6"/>
                  </a:cubicBezTo>
                  <a:cubicBezTo>
                    <a:pt x="73" y="6"/>
                    <a:pt x="73" y="6"/>
                    <a:pt x="73" y="6"/>
                  </a:cubicBezTo>
                  <a:cubicBezTo>
                    <a:pt x="73" y="6"/>
                    <a:pt x="73" y="6"/>
                    <a:pt x="73" y="6"/>
                  </a:cubicBezTo>
                  <a:cubicBezTo>
                    <a:pt x="73" y="7"/>
                    <a:pt x="73" y="7"/>
                    <a:pt x="73" y="7"/>
                  </a:cubicBezTo>
                  <a:cubicBezTo>
                    <a:pt x="73" y="7"/>
                    <a:pt x="73" y="7"/>
                    <a:pt x="73" y="7"/>
                  </a:cubicBezTo>
                  <a:cubicBezTo>
                    <a:pt x="73" y="8"/>
                    <a:pt x="73" y="8"/>
                    <a:pt x="73" y="8"/>
                  </a:cubicBezTo>
                  <a:cubicBezTo>
                    <a:pt x="73" y="8"/>
                    <a:pt x="73" y="8"/>
                    <a:pt x="73" y="8"/>
                  </a:cubicBezTo>
                  <a:cubicBezTo>
                    <a:pt x="73" y="8"/>
                    <a:pt x="73" y="8"/>
                    <a:pt x="73" y="8"/>
                  </a:cubicBezTo>
                  <a:cubicBezTo>
                    <a:pt x="73" y="8"/>
                    <a:pt x="73" y="8"/>
                    <a:pt x="73" y="8"/>
                  </a:cubicBezTo>
                  <a:cubicBezTo>
                    <a:pt x="74" y="8"/>
                    <a:pt x="74" y="8"/>
                    <a:pt x="74" y="8"/>
                  </a:cubicBezTo>
                  <a:cubicBezTo>
                    <a:pt x="74" y="8"/>
                    <a:pt x="74" y="8"/>
                    <a:pt x="74" y="8"/>
                  </a:cubicBezTo>
                  <a:cubicBezTo>
                    <a:pt x="74" y="8"/>
                    <a:pt x="74" y="8"/>
                    <a:pt x="74" y="8"/>
                  </a:cubicBezTo>
                  <a:cubicBezTo>
                    <a:pt x="74" y="8"/>
                    <a:pt x="74" y="8"/>
                    <a:pt x="74" y="8"/>
                  </a:cubicBezTo>
                  <a:cubicBezTo>
                    <a:pt x="74" y="8"/>
                    <a:pt x="74" y="9"/>
                    <a:pt x="74" y="9"/>
                  </a:cubicBezTo>
                  <a:cubicBezTo>
                    <a:pt x="74" y="9"/>
                    <a:pt x="75" y="9"/>
                    <a:pt x="75" y="9"/>
                  </a:cubicBezTo>
                  <a:cubicBezTo>
                    <a:pt x="75" y="9"/>
                    <a:pt x="75" y="9"/>
                    <a:pt x="75" y="9"/>
                  </a:cubicBezTo>
                  <a:cubicBezTo>
                    <a:pt x="75" y="9"/>
                    <a:pt x="75" y="9"/>
                    <a:pt x="75" y="9"/>
                  </a:cubicBezTo>
                  <a:cubicBezTo>
                    <a:pt x="76" y="9"/>
                    <a:pt x="76" y="9"/>
                    <a:pt x="76" y="9"/>
                  </a:cubicBezTo>
                  <a:cubicBezTo>
                    <a:pt x="76" y="9"/>
                    <a:pt x="76" y="9"/>
                    <a:pt x="76" y="9"/>
                  </a:cubicBezTo>
                  <a:cubicBezTo>
                    <a:pt x="77" y="9"/>
                    <a:pt x="77" y="9"/>
                    <a:pt x="77" y="9"/>
                  </a:cubicBezTo>
                  <a:cubicBezTo>
                    <a:pt x="77" y="9"/>
                    <a:pt x="77" y="9"/>
                    <a:pt x="77" y="9"/>
                  </a:cubicBezTo>
                  <a:cubicBezTo>
                    <a:pt x="77" y="9"/>
                    <a:pt x="77" y="9"/>
                    <a:pt x="77" y="8"/>
                  </a:cubicBezTo>
                  <a:cubicBezTo>
                    <a:pt x="78" y="8"/>
                    <a:pt x="78" y="8"/>
                    <a:pt x="78" y="7"/>
                  </a:cubicBezTo>
                  <a:cubicBezTo>
                    <a:pt x="78" y="7"/>
                    <a:pt x="78" y="7"/>
                    <a:pt x="77" y="7"/>
                  </a:cubicBezTo>
                  <a:cubicBezTo>
                    <a:pt x="77" y="6"/>
                    <a:pt x="77" y="6"/>
                    <a:pt x="77" y="6"/>
                  </a:cubicBezTo>
                  <a:cubicBezTo>
                    <a:pt x="77" y="6"/>
                    <a:pt x="77" y="6"/>
                    <a:pt x="77" y="6"/>
                  </a:cubicBezTo>
                  <a:cubicBezTo>
                    <a:pt x="77" y="6"/>
                    <a:pt x="77" y="6"/>
                    <a:pt x="77" y="6"/>
                  </a:cubicBezTo>
                  <a:cubicBezTo>
                    <a:pt x="77" y="6"/>
                    <a:pt x="78" y="6"/>
                    <a:pt x="78" y="5"/>
                  </a:cubicBezTo>
                  <a:cubicBezTo>
                    <a:pt x="78" y="5"/>
                    <a:pt x="78" y="5"/>
                    <a:pt x="78" y="5"/>
                  </a:cubicBezTo>
                  <a:cubicBezTo>
                    <a:pt x="78" y="5"/>
                    <a:pt x="78" y="5"/>
                    <a:pt x="78" y="5"/>
                  </a:cubicBezTo>
                  <a:cubicBezTo>
                    <a:pt x="77" y="5"/>
                    <a:pt x="77" y="5"/>
                    <a:pt x="77" y="5"/>
                  </a:cubicBezTo>
                  <a:cubicBezTo>
                    <a:pt x="77" y="5"/>
                    <a:pt x="77" y="5"/>
                    <a:pt x="77" y="5"/>
                  </a:cubicBezTo>
                  <a:cubicBezTo>
                    <a:pt x="77" y="5"/>
                    <a:pt x="77" y="5"/>
                    <a:pt x="77" y="5"/>
                  </a:cubicBezTo>
                  <a:cubicBezTo>
                    <a:pt x="77" y="4"/>
                    <a:pt x="76" y="4"/>
                    <a:pt x="76" y="4"/>
                  </a:cubicBezTo>
                  <a:cubicBezTo>
                    <a:pt x="76" y="4"/>
                    <a:pt x="76" y="4"/>
                    <a:pt x="76" y="4"/>
                  </a:cubicBezTo>
                  <a:cubicBezTo>
                    <a:pt x="76" y="4"/>
                    <a:pt x="76" y="4"/>
                    <a:pt x="76" y="4"/>
                  </a:cubicBezTo>
                  <a:cubicBezTo>
                    <a:pt x="76" y="4"/>
                    <a:pt x="76" y="4"/>
                    <a:pt x="76" y="4"/>
                  </a:cubicBezTo>
                  <a:cubicBezTo>
                    <a:pt x="76"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3"/>
                    <a:pt x="75" y="3"/>
                    <a:pt x="75" y="3"/>
                  </a:cubicBezTo>
                  <a:cubicBezTo>
                    <a:pt x="73" y="3"/>
                    <a:pt x="73" y="3"/>
                    <a:pt x="73" y="3"/>
                  </a:cubicBezTo>
                  <a:cubicBezTo>
                    <a:pt x="73" y="4"/>
                    <a:pt x="73" y="4"/>
                    <a:pt x="73" y="4"/>
                  </a:cubicBezTo>
                  <a:cubicBezTo>
                    <a:pt x="73" y="4"/>
                    <a:pt x="73" y="4"/>
                    <a:pt x="73" y="4"/>
                  </a:cubicBezTo>
                  <a:cubicBezTo>
                    <a:pt x="73" y="4"/>
                    <a:pt x="73" y="5"/>
                    <a:pt x="73" y="5"/>
                  </a:cubicBezTo>
                  <a:cubicBezTo>
                    <a:pt x="73" y="5"/>
                    <a:pt x="73" y="5"/>
                    <a:pt x="73" y="5"/>
                  </a:cubicBezTo>
                  <a:cubicBezTo>
                    <a:pt x="75" y="5"/>
                    <a:pt x="75" y="5"/>
                    <a:pt x="75" y="5"/>
                  </a:cubicBezTo>
                  <a:cubicBezTo>
                    <a:pt x="75" y="5"/>
                    <a:pt x="75" y="5"/>
                    <a:pt x="75" y="5"/>
                  </a:cubicBezTo>
                  <a:close/>
                  <a:moveTo>
                    <a:pt x="112" y="77"/>
                  </a:moveTo>
                  <a:cubicBezTo>
                    <a:pt x="113" y="76"/>
                    <a:pt x="113" y="75"/>
                    <a:pt x="113" y="74"/>
                  </a:cubicBezTo>
                  <a:cubicBezTo>
                    <a:pt x="113" y="74"/>
                    <a:pt x="113" y="74"/>
                    <a:pt x="113" y="74"/>
                  </a:cubicBezTo>
                  <a:cubicBezTo>
                    <a:pt x="113" y="74"/>
                    <a:pt x="113" y="74"/>
                    <a:pt x="113" y="74"/>
                  </a:cubicBezTo>
                  <a:cubicBezTo>
                    <a:pt x="113" y="74"/>
                    <a:pt x="113" y="74"/>
                    <a:pt x="113" y="74"/>
                  </a:cubicBezTo>
                  <a:cubicBezTo>
                    <a:pt x="113" y="74"/>
                    <a:pt x="113" y="74"/>
                    <a:pt x="113" y="74"/>
                  </a:cubicBezTo>
                  <a:cubicBezTo>
                    <a:pt x="113" y="74"/>
                    <a:pt x="113" y="74"/>
                    <a:pt x="112" y="73"/>
                  </a:cubicBezTo>
                  <a:cubicBezTo>
                    <a:pt x="112" y="74"/>
                    <a:pt x="112" y="74"/>
                    <a:pt x="112" y="74"/>
                  </a:cubicBezTo>
                  <a:cubicBezTo>
                    <a:pt x="112" y="74"/>
                    <a:pt x="112" y="74"/>
                    <a:pt x="112" y="74"/>
                  </a:cubicBezTo>
                  <a:cubicBezTo>
                    <a:pt x="112" y="74"/>
                    <a:pt x="112" y="74"/>
                    <a:pt x="111" y="74"/>
                  </a:cubicBezTo>
                  <a:cubicBezTo>
                    <a:pt x="111" y="75"/>
                    <a:pt x="111" y="75"/>
                    <a:pt x="111" y="75"/>
                  </a:cubicBezTo>
                  <a:cubicBezTo>
                    <a:pt x="111" y="75"/>
                    <a:pt x="110" y="76"/>
                    <a:pt x="110" y="76"/>
                  </a:cubicBezTo>
                  <a:cubicBezTo>
                    <a:pt x="110" y="76"/>
                    <a:pt x="110" y="76"/>
                    <a:pt x="110" y="76"/>
                  </a:cubicBezTo>
                  <a:cubicBezTo>
                    <a:pt x="110" y="76"/>
                    <a:pt x="110" y="76"/>
                    <a:pt x="110" y="76"/>
                  </a:cubicBezTo>
                  <a:cubicBezTo>
                    <a:pt x="110" y="76"/>
                    <a:pt x="110" y="77"/>
                    <a:pt x="110" y="77"/>
                  </a:cubicBezTo>
                  <a:cubicBezTo>
                    <a:pt x="110" y="77"/>
                    <a:pt x="110" y="77"/>
                    <a:pt x="110" y="77"/>
                  </a:cubicBezTo>
                  <a:cubicBezTo>
                    <a:pt x="110" y="77"/>
                    <a:pt x="110" y="77"/>
                    <a:pt x="110" y="77"/>
                  </a:cubicBezTo>
                  <a:cubicBezTo>
                    <a:pt x="109" y="78"/>
                    <a:pt x="109" y="78"/>
                    <a:pt x="109" y="79"/>
                  </a:cubicBezTo>
                  <a:cubicBezTo>
                    <a:pt x="109" y="79"/>
                    <a:pt x="109" y="79"/>
                    <a:pt x="109" y="79"/>
                  </a:cubicBezTo>
                  <a:cubicBezTo>
                    <a:pt x="109" y="79"/>
                    <a:pt x="109" y="79"/>
                    <a:pt x="109" y="79"/>
                  </a:cubicBezTo>
                  <a:cubicBezTo>
                    <a:pt x="109" y="79"/>
                    <a:pt x="109" y="80"/>
                    <a:pt x="109" y="81"/>
                  </a:cubicBezTo>
                  <a:cubicBezTo>
                    <a:pt x="109" y="81"/>
                    <a:pt x="109" y="81"/>
                    <a:pt x="109" y="81"/>
                  </a:cubicBezTo>
                  <a:cubicBezTo>
                    <a:pt x="109" y="82"/>
                    <a:pt x="109" y="82"/>
                    <a:pt x="109" y="82"/>
                  </a:cubicBezTo>
                  <a:cubicBezTo>
                    <a:pt x="109" y="82"/>
                    <a:pt x="109" y="82"/>
                    <a:pt x="109" y="82"/>
                  </a:cubicBezTo>
                  <a:cubicBezTo>
                    <a:pt x="109" y="82"/>
                    <a:pt x="109" y="82"/>
                    <a:pt x="109" y="82"/>
                  </a:cubicBezTo>
                  <a:cubicBezTo>
                    <a:pt x="110" y="82"/>
                    <a:pt x="111" y="81"/>
                    <a:pt x="111" y="81"/>
                  </a:cubicBezTo>
                  <a:cubicBezTo>
                    <a:pt x="111" y="81"/>
                    <a:pt x="111" y="80"/>
                    <a:pt x="111" y="80"/>
                  </a:cubicBezTo>
                  <a:cubicBezTo>
                    <a:pt x="111" y="80"/>
                    <a:pt x="111" y="80"/>
                    <a:pt x="111" y="80"/>
                  </a:cubicBezTo>
                  <a:cubicBezTo>
                    <a:pt x="111" y="80"/>
                    <a:pt x="111" y="80"/>
                    <a:pt x="111" y="79"/>
                  </a:cubicBezTo>
                  <a:cubicBezTo>
                    <a:pt x="111" y="79"/>
                    <a:pt x="111" y="79"/>
                    <a:pt x="111" y="79"/>
                  </a:cubicBezTo>
                  <a:cubicBezTo>
                    <a:pt x="111" y="79"/>
                    <a:pt x="111" y="79"/>
                    <a:pt x="111" y="79"/>
                  </a:cubicBezTo>
                  <a:cubicBezTo>
                    <a:pt x="111" y="79"/>
                    <a:pt x="111" y="79"/>
                    <a:pt x="111" y="78"/>
                  </a:cubicBezTo>
                  <a:cubicBezTo>
                    <a:pt x="111" y="78"/>
                    <a:pt x="111" y="78"/>
                    <a:pt x="111" y="78"/>
                  </a:cubicBezTo>
                  <a:cubicBezTo>
                    <a:pt x="111" y="78"/>
                    <a:pt x="111" y="78"/>
                    <a:pt x="111" y="78"/>
                  </a:cubicBezTo>
                  <a:cubicBezTo>
                    <a:pt x="111" y="78"/>
                    <a:pt x="112" y="78"/>
                    <a:pt x="112" y="78"/>
                  </a:cubicBezTo>
                  <a:cubicBezTo>
                    <a:pt x="112" y="77"/>
                    <a:pt x="112" y="77"/>
                    <a:pt x="112" y="77"/>
                  </a:cubicBezTo>
                  <a:cubicBezTo>
                    <a:pt x="112" y="77"/>
                    <a:pt x="112" y="77"/>
                    <a:pt x="112" y="77"/>
                  </a:cubicBezTo>
                  <a:cubicBezTo>
                    <a:pt x="112" y="77"/>
                    <a:pt x="112" y="77"/>
                    <a:pt x="112" y="77"/>
                  </a:cubicBezTo>
                  <a:cubicBezTo>
                    <a:pt x="112" y="77"/>
                    <a:pt x="112" y="77"/>
                    <a:pt x="112" y="77"/>
                  </a:cubicBez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3" name="矩形 2">
            <a:extLst>
              <a:ext uri="{FF2B5EF4-FFF2-40B4-BE49-F238E27FC236}">
                <a16:creationId xmlns:a16="http://schemas.microsoft.com/office/drawing/2014/main" id="{219E549D-8BDB-5546-A677-9DD03EC6810E}"/>
              </a:ext>
            </a:extLst>
          </p:cNvPr>
          <p:cNvSpPr/>
          <p:nvPr/>
        </p:nvSpPr>
        <p:spPr>
          <a:xfrm>
            <a:off x="4819938" y="821714"/>
            <a:ext cx="2374368" cy="584775"/>
          </a:xfrm>
          <a:prstGeom prst="rect">
            <a:avLst/>
          </a:prstGeom>
        </p:spPr>
        <p:txBody>
          <a:bodyPr wrap="none">
            <a:spAutoFit/>
          </a:bodyPr>
          <a:lstStyle/>
          <a:p>
            <a:r>
              <a:rPr kumimoji="1" lang="zh-CN" altLang="en-US" sz="3200" dirty="0">
                <a:solidFill>
                  <a:schemeClr val="accent5">
                    <a:lumMod val="75000"/>
                  </a:schemeClr>
                </a:solidFill>
                <a:latin typeface="標楷體" panose="03000509000000000000" pitchFamily="65" charset="-120"/>
                <a:ea typeface="標楷體" panose="03000509000000000000" pitchFamily="65" charset="-120"/>
              </a:rPr>
              <a:t>第一章</a:t>
            </a:r>
            <a:r>
              <a:rPr kumimoji="1" lang="zh-TW" altLang="en-US" sz="3200" dirty="0">
                <a:solidFill>
                  <a:schemeClr val="accent5">
                    <a:lumMod val="75000"/>
                  </a:schemeClr>
                </a:solidFill>
                <a:latin typeface="標楷體" panose="03000509000000000000" pitchFamily="65" charset="-120"/>
                <a:ea typeface="標楷體" panose="03000509000000000000" pitchFamily="65" charset="-120"/>
              </a:rPr>
              <a:t> </a:t>
            </a:r>
            <a:r>
              <a:rPr kumimoji="1" lang="zh-CN" altLang="en-US" sz="3200" dirty="0">
                <a:solidFill>
                  <a:schemeClr val="accent5">
                    <a:lumMod val="75000"/>
                  </a:schemeClr>
                </a:solidFill>
                <a:latin typeface="標楷體" panose="03000509000000000000" pitchFamily="65" charset="-120"/>
                <a:ea typeface="標楷體" panose="03000509000000000000" pitchFamily="65" charset="-120"/>
              </a:rPr>
              <a:t>緒論</a:t>
            </a:r>
            <a:endParaRPr kumimoji="1" lang="en-US" altLang="zh-CN" sz="3200" dirty="0">
              <a:solidFill>
                <a:schemeClr val="accent5">
                  <a:lumMod val="75000"/>
                </a:schemeClr>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79851920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圖片 223">
            <a:extLst>
              <a:ext uri="{FF2B5EF4-FFF2-40B4-BE49-F238E27FC236}">
                <a16:creationId xmlns:a16="http://schemas.microsoft.com/office/drawing/2014/main" id="{0D857A10-70F8-8E4C-BF81-D9DAC6DA5C56}"/>
              </a:ext>
            </a:extLst>
          </p:cNvPr>
          <p:cNvPicPr>
            <a:picLocks noChangeAspect="1"/>
          </p:cNvPicPr>
          <p:nvPr/>
        </p:nvPicPr>
        <p:blipFill>
          <a:blip r:embed="rId3"/>
          <a:stretch>
            <a:fillRect/>
          </a:stretch>
        </p:blipFill>
        <p:spPr>
          <a:xfrm>
            <a:off x="-4577" y="0"/>
            <a:ext cx="12192000" cy="6858000"/>
          </a:xfrm>
          <a:prstGeom prst="rect">
            <a:avLst/>
          </a:prstGeom>
        </p:spPr>
      </p:pic>
      <p:sp>
        <p:nvSpPr>
          <p:cNvPr id="226" name="矩形 225">
            <a:extLst>
              <a:ext uri="{FF2B5EF4-FFF2-40B4-BE49-F238E27FC236}">
                <a16:creationId xmlns:a16="http://schemas.microsoft.com/office/drawing/2014/main" id="{E2C68147-A601-154E-A88B-D09F7C767FDE}"/>
              </a:ext>
            </a:extLst>
          </p:cNvPr>
          <p:cNvSpPr/>
          <p:nvPr/>
        </p:nvSpPr>
        <p:spPr>
          <a:xfrm>
            <a:off x="272825" y="181565"/>
            <a:ext cx="2236510" cy="707886"/>
          </a:xfrm>
          <a:prstGeom prst="rect">
            <a:avLst/>
          </a:prstGeom>
          <a:noFill/>
        </p:spPr>
        <p:txBody>
          <a:bodyPr wrap="none" lIns="91440" tIns="45720" rIns="91440" bIns="45720">
            <a:spAutoFit/>
          </a:bodyPr>
          <a:lstStyle/>
          <a:p>
            <a:pPr algn="ctr"/>
            <a:r>
              <a:rPr kumimoji="1" lang="zh-TW"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模型建構</a:t>
            </a:r>
          </a:p>
        </p:txBody>
      </p:sp>
      <p:grpSp>
        <p:nvGrpSpPr>
          <p:cNvPr id="246" name="群組 245">
            <a:extLst>
              <a:ext uri="{FF2B5EF4-FFF2-40B4-BE49-F238E27FC236}">
                <a16:creationId xmlns:a16="http://schemas.microsoft.com/office/drawing/2014/main" id="{91DC8AA8-578C-4549-9D6D-645FA315AC59}"/>
              </a:ext>
            </a:extLst>
          </p:cNvPr>
          <p:cNvGrpSpPr/>
          <p:nvPr/>
        </p:nvGrpSpPr>
        <p:grpSpPr>
          <a:xfrm>
            <a:off x="7453498" y="26803"/>
            <a:ext cx="4738502" cy="872280"/>
            <a:chOff x="7453498" y="26803"/>
            <a:chExt cx="4738502" cy="872280"/>
          </a:xfrm>
        </p:grpSpPr>
        <p:grpSp>
          <p:nvGrpSpPr>
            <p:cNvPr id="247" name="群組 246">
              <a:extLst>
                <a:ext uri="{FF2B5EF4-FFF2-40B4-BE49-F238E27FC236}">
                  <a16:creationId xmlns:a16="http://schemas.microsoft.com/office/drawing/2014/main" id="{90F87DD8-60FE-744C-A6DA-8F8B85D08876}"/>
                </a:ext>
              </a:extLst>
            </p:cNvPr>
            <p:cNvGrpSpPr/>
            <p:nvPr/>
          </p:nvGrpSpPr>
          <p:grpSpPr>
            <a:xfrm>
              <a:off x="7453498" y="26803"/>
              <a:ext cx="4738502" cy="872280"/>
              <a:chOff x="7453498" y="26803"/>
              <a:chExt cx="4738502" cy="872280"/>
            </a:xfrm>
          </p:grpSpPr>
          <p:sp>
            <p:nvSpPr>
              <p:cNvPr id="254" name="圆角矩形 3">
                <a:extLst>
                  <a:ext uri="{FF2B5EF4-FFF2-40B4-BE49-F238E27FC236}">
                    <a16:creationId xmlns:a16="http://schemas.microsoft.com/office/drawing/2014/main" id="{957F9806-0806-E941-B7B3-B734DD5D6C8B}"/>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5" name="圆角矩形 6">
                <a:extLst>
                  <a:ext uri="{FF2B5EF4-FFF2-40B4-BE49-F238E27FC236}">
                    <a16:creationId xmlns:a16="http://schemas.microsoft.com/office/drawing/2014/main" id="{A4283400-66E5-6E45-A7BD-61742B403619}"/>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6" name="圆角矩形 8">
                <a:extLst>
                  <a:ext uri="{FF2B5EF4-FFF2-40B4-BE49-F238E27FC236}">
                    <a16:creationId xmlns:a16="http://schemas.microsoft.com/office/drawing/2014/main" id="{E90629A1-BFC7-F046-937D-FCBA350B0AC7}"/>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7" name="圆角矩形 10">
                <a:extLst>
                  <a:ext uri="{FF2B5EF4-FFF2-40B4-BE49-F238E27FC236}">
                    <a16:creationId xmlns:a16="http://schemas.microsoft.com/office/drawing/2014/main" id="{A34C652A-AE6F-194D-8975-779694079931}"/>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8" name="左箭头 4">
                <a:extLst>
                  <a:ext uri="{FF2B5EF4-FFF2-40B4-BE49-F238E27FC236}">
                    <a16:creationId xmlns:a16="http://schemas.microsoft.com/office/drawing/2014/main" id="{B4AA4BDB-11C9-344E-B8C0-76D634DCD442}"/>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9" name="圆角矩形 1">
                <a:extLst>
                  <a:ext uri="{FF2B5EF4-FFF2-40B4-BE49-F238E27FC236}">
                    <a16:creationId xmlns:a16="http://schemas.microsoft.com/office/drawing/2014/main" id="{ABFF5A3F-82B6-B34C-8A3D-4567A02FC1E3}"/>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0" name="圆角矩形 1">
                <a:extLst>
                  <a:ext uri="{FF2B5EF4-FFF2-40B4-BE49-F238E27FC236}">
                    <a16:creationId xmlns:a16="http://schemas.microsoft.com/office/drawing/2014/main" id="{6C446076-8B7D-7446-AED3-936134D9DC30}"/>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1" name="圆角矩形 1">
                <a:extLst>
                  <a:ext uri="{FF2B5EF4-FFF2-40B4-BE49-F238E27FC236}">
                    <a16:creationId xmlns:a16="http://schemas.microsoft.com/office/drawing/2014/main" id="{6C9612CB-A8AA-9A46-8A73-9AE46BFE45D7}"/>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2" name="圆角矩形 1">
                <a:extLst>
                  <a:ext uri="{FF2B5EF4-FFF2-40B4-BE49-F238E27FC236}">
                    <a16:creationId xmlns:a16="http://schemas.microsoft.com/office/drawing/2014/main" id="{A4B95EB4-C7A6-7045-B2DA-2AAE794498C3}"/>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3" name="圆角矩形 3">
                <a:extLst>
                  <a:ext uri="{FF2B5EF4-FFF2-40B4-BE49-F238E27FC236}">
                    <a16:creationId xmlns:a16="http://schemas.microsoft.com/office/drawing/2014/main" id="{16EBAB8C-4977-8E43-83BE-FDDC95F5CB4A}"/>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4" name="圆角矩形 1">
                <a:extLst>
                  <a:ext uri="{FF2B5EF4-FFF2-40B4-BE49-F238E27FC236}">
                    <a16:creationId xmlns:a16="http://schemas.microsoft.com/office/drawing/2014/main" id="{1C055F29-055E-A041-BBE8-22BCC28B6517}"/>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grpSp>
        <p:grpSp>
          <p:nvGrpSpPr>
            <p:cNvPr id="248" name="群組 247">
              <a:extLst>
                <a:ext uri="{FF2B5EF4-FFF2-40B4-BE49-F238E27FC236}">
                  <a16:creationId xmlns:a16="http://schemas.microsoft.com/office/drawing/2014/main" id="{B9CEC42E-9679-2A4E-BA77-EB93057A02B9}"/>
                </a:ext>
              </a:extLst>
            </p:cNvPr>
            <p:cNvGrpSpPr/>
            <p:nvPr/>
          </p:nvGrpSpPr>
          <p:grpSpPr>
            <a:xfrm>
              <a:off x="7756266" y="137835"/>
              <a:ext cx="4199935" cy="739537"/>
              <a:chOff x="7756266" y="-244943"/>
              <a:chExt cx="4199935" cy="739537"/>
            </a:xfrm>
          </p:grpSpPr>
          <p:sp>
            <p:nvSpPr>
              <p:cNvPr id="249" name="TextBox 24">
                <a:extLst>
                  <a:ext uri="{FF2B5EF4-FFF2-40B4-BE49-F238E27FC236}">
                    <a16:creationId xmlns:a16="http://schemas.microsoft.com/office/drawing/2014/main" id="{D48E4FDF-20B1-1747-8FD7-0B67F5DA4463}"/>
                  </a:ext>
                </a:extLst>
              </p:cNvPr>
              <p:cNvSpPr txBox="1"/>
              <p:nvPr/>
            </p:nvSpPr>
            <p:spPr bwMode="auto">
              <a:xfrm>
                <a:off x="7756266" y="-152791"/>
                <a:ext cx="826590" cy="492443"/>
              </a:xfrm>
              <a:prstGeom prst="rect">
                <a:avLst/>
              </a:prstGeom>
              <a:noFill/>
            </p:spPr>
            <p:txBody>
              <a:bodyPr wrap="square">
                <a:spAutoFit/>
              </a:bodyPr>
              <a:lstStyle/>
              <a:p>
                <a:pPr algn="just">
                  <a:lnSpc>
                    <a:spcPct val="130000"/>
                  </a:lnSpc>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緒論</a:t>
                </a:r>
              </a:p>
            </p:txBody>
          </p:sp>
          <p:sp>
            <p:nvSpPr>
              <p:cNvPr id="250" name="TextBox 24">
                <a:extLst>
                  <a:ext uri="{FF2B5EF4-FFF2-40B4-BE49-F238E27FC236}">
                    <a16:creationId xmlns:a16="http://schemas.microsoft.com/office/drawing/2014/main" id="{A50FE25F-4350-9A41-A3ED-34F91F8A4834}"/>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文獻</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探討</a:t>
                </a:r>
              </a:p>
            </p:txBody>
          </p:sp>
          <p:sp>
            <p:nvSpPr>
              <p:cNvPr id="251" name="TextBox 24">
                <a:extLst>
                  <a:ext uri="{FF2B5EF4-FFF2-40B4-BE49-F238E27FC236}">
                    <a16:creationId xmlns:a16="http://schemas.microsoft.com/office/drawing/2014/main" id="{46A1AC07-569D-9942-AD78-CE747495335E}"/>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2" name="TextBox 24">
                <a:extLst>
                  <a:ext uri="{FF2B5EF4-FFF2-40B4-BE49-F238E27FC236}">
                    <a16:creationId xmlns:a16="http://schemas.microsoft.com/office/drawing/2014/main" id="{00019B8A-B7D6-E944-84BE-4F7D1638CAA9}"/>
                  </a:ext>
                </a:extLst>
              </p:cNvPr>
              <p:cNvSpPr txBox="1"/>
              <p:nvPr/>
            </p:nvSpPr>
            <p:spPr bwMode="auto">
              <a:xfrm>
                <a:off x="10104638" y="-233390"/>
                <a:ext cx="936261" cy="707886"/>
              </a:xfrm>
              <a:prstGeom prst="rect">
                <a:avLst/>
              </a:prstGeom>
              <a:noFill/>
            </p:spPr>
            <p:txBody>
              <a:bodyPr wrap="square">
                <a:spAutoFit/>
              </a:bodyPr>
              <a:lstStyle/>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實證</a:t>
                </a:r>
              </a:p>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研究</a:t>
                </a:r>
              </a:p>
            </p:txBody>
          </p:sp>
          <p:sp>
            <p:nvSpPr>
              <p:cNvPr id="253" name="TextBox 24">
                <a:extLst>
                  <a:ext uri="{FF2B5EF4-FFF2-40B4-BE49-F238E27FC236}">
                    <a16:creationId xmlns:a16="http://schemas.microsoft.com/office/drawing/2014/main" id="{906A0E04-CB05-7F43-B076-0EF06DA66E83}"/>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結論與</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建議</a:t>
                </a:r>
                <a:endPar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grpSp>
      <p:sp>
        <p:nvSpPr>
          <p:cNvPr id="4" name="投影片編號版面配置區 3">
            <a:extLst>
              <a:ext uri="{FF2B5EF4-FFF2-40B4-BE49-F238E27FC236}">
                <a16:creationId xmlns:a16="http://schemas.microsoft.com/office/drawing/2014/main" id="{23753178-FDE9-1341-A0AF-BEA37A51F357}"/>
              </a:ext>
            </a:extLst>
          </p:cNvPr>
          <p:cNvSpPr>
            <a:spLocks noGrp="1"/>
          </p:cNvSpPr>
          <p:nvPr>
            <p:ph type="sldNum" sz="quarter" idx="12"/>
          </p:nvPr>
        </p:nvSpPr>
        <p:spPr/>
        <p:txBody>
          <a:bodyPr/>
          <a:lstStyle/>
          <a:p>
            <a:fld id="{1490CF33-D555-A345-BE28-C2DA5831FB31}" type="slidenum">
              <a:rPr kumimoji="1" lang="zh-TW" altLang="en-US" sz="1600" smtClean="0">
                <a:latin typeface="Times New Roman" panose="02020603050405020304" pitchFamily="18" charset="0"/>
                <a:ea typeface="標楷體" panose="03000509000000000000" pitchFamily="65" charset="-120"/>
                <a:cs typeface="Times New Roman" panose="02020603050405020304" pitchFamily="18" charset="0"/>
              </a:rPr>
              <a:t>30</a:t>
            </a:fld>
            <a:endParaRPr kumimoji="1"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8" name="矩形 27">
            <a:extLst>
              <a:ext uri="{FF2B5EF4-FFF2-40B4-BE49-F238E27FC236}">
                <a16:creationId xmlns:a16="http://schemas.microsoft.com/office/drawing/2014/main" id="{21E754C6-39C4-204A-AFEA-E3CE231EF164}"/>
              </a:ext>
            </a:extLst>
          </p:cNvPr>
          <p:cNvSpPr/>
          <p:nvPr/>
        </p:nvSpPr>
        <p:spPr>
          <a:xfrm>
            <a:off x="3288141" y="2239577"/>
            <a:ext cx="2241974" cy="42473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sym typeface="+mn-lt"/>
              </a:rPr>
              <a:t>标题文字添加</a:t>
            </a:r>
          </a:p>
        </p:txBody>
      </p:sp>
      <p:cxnSp>
        <p:nvCxnSpPr>
          <p:cNvPr id="37" name="直接连接符 33">
            <a:extLst>
              <a:ext uri="{FF2B5EF4-FFF2-40B4-BE49-F238E27FC236}">
                <a16:creationId xmlns:a16="http://schemas.microsoft.com/office/drawing/2014/main" id="{48825CEA-54EE-8F41-AB75-FB4864E3642D}"/>
              </a:ext>
            </a:extLst>
          </p:cNvPr>
          <p:cNvCxnSpPr/>
          <p:nvPr/>
        </p:nvCxnSpPr>
        <p:spPr>
          <a:xfrm>
            <a:off x="5983288" y="1992948"/>
            <a:ext cx="0" cy="3613150"/>
          </a:xfrm>
          <a:prstGeom prst="line">
            <a:avLst/>
          </a:prstGeom>
          <a:ln>
            <a:solidFill>
              <a:srgbClr val="AB7942"/>
            </a:solidFill>
          </a:ln>
        </p:spPr>
        <p:style>
          <a:lnRef idx="1">
            <a:schemeClr val="accent1"/>
          </a:lnRef>
          <a:fillRef idx="0">
            <a:schemeClr val="accent1"/>
          </a:fillRef>
          <a:effectRef idx="0">
            <a:schemeClr val="accent1"/>
          </a:effectRef>
          <a:fontRef idx="minor">
            <a:schemeClr val="tx1"/>
          </a:fontRef>
        </p:style>
      </p:cxnSp>
      <p:sp>
        <p:nvSpPr>
          <p:cNvPr id="39" name="矩形 36">
            <a:extLst>
              <a:ext uri="{FF2B5EF4-FFF2-40B4-BE49-F238E27FC236}">
                <a16:creationId xmlns:a16="http://schemas.microsoft.com/office/drawing/2014/main" id="{4142811F-FEAD-D746-AEC8-7872978B5ED2}"/>
              </a:ext>
            </a:extLst>
          </p:cNvPr>
          <p:cNvSpPr>
            <a:spLocks noChangeArrowheads="1"/>
          </p:cNvSpPr>
          <p:nvPr/>
        </p:nvSpPr>
        <p:spPr bwMode="auto">
          <a:xfrm>
            <a:off x="6243955" y="3553463"/>
            <a:ext cx="4984750" cy="142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將資料集輸入模型進行第一次</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Summary</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初始參數的預測，結果的確不如預期，後續將針對</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1,331</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項</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參數進行訓練</a:t>
            </a:r>
            <a:endParaRPr lang="zh-CN" altLang="en-US" sz="2000" dirty="0">
              <a:solidFill>
                <a:srgbClr val="01C3E3"/>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0" name="矩形 37">
            <a:extLst>
              <a:ext uri="{FF2B5EF4-FFF2-40B4-BE49-F238E27FC236}">
                <a16:creationId xmlns:a16="http://schemas.microsoft.com/office/drawing/2014/main" id="{647814A3-A90E-6748-BD5B-8671D740F92F}"/>
              </a:ext>
            </a:extLst>
          </p:cNvPr>
          <p:cNvSpPr>
            <a:spLocks noChangeArrowheads="1"/>
          </p:cNvSpPr>
          <p:nvPr/>
        </p:nvSpPr>
        <p:spPr bwMode="auto">
          <a:xfrm>
            <a:off x="6243955" y="1609396"/>
            <a:ext cx="505015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因原始資料長達</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18</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年之久，資料集較為龐大，在收整時發現有部分遺漏，故將遺漏值部分填入當週平均數，使數據集更為完整</a:t>
            </a:r>
            <a:endParaRPr lang="zh-CN" altLang="en-US" sz="2000" dirty="0">
              <a:solidFill>
                <a:srgbClr val="01C3E3"/>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41" name="直接连接符 40">
            <a:extLst>
              <a:ext uri="{FF2B5EF4-FFF2-40B4-BE49-F238E27FC236}">
                <a16:creationId xmlns:a16="http://schemas.microsoft.com/office/drawing/2014/main" id="{32BCEF2C-F1BE-8C4C-BEC4-30AD81EA96A8}"/>
              </a:ext>
            </a:extLst>
          </p:cNvPr>
          <p:cNvCxnSpPr/>
          <p:nvPr/>
        </p:nvCxnSpPr>
        <p:spPr>
          <a:xfrm>
            <a:off x="6243638" y="3253423"/>
            <a:ext cx="4984750" cy="0"/>
          </a:xfrm>
          <a:prstGeom prst="line">
            <a:avLst/>
          </a:prstGeom>
          <a:ln>
            <a:solidFill>
              <a:srgbClr val="AB7942"/>
            </a:solidFill>
          </a:ln>
        </p:spPr>
        <p:style>
          <a:lnRef idx="1">
            <a:schemeClr val="accent1"/>
          </a:lnRef>
          <a:fillRef idx="0">
            <a:schemeClr val="accent1"/>
          </a:fillRef>
          <a:effectRef idx="0">
            <a:schemeClr val="accent1"/>
          </a:effectRef>
          <a:fontRef idx="minor">
            <a:schemeClr val="tx1"/>
          </a:fontRef>
        </p:style>
      </p:cxnSp>
      <p:sp>
        <p:nvSpPr>
          <p:cNvPr id="42" name="椭圆 4">
            <a:extLst>
              <a:ext uri="{FF2B5EF4-FFF2-40B4-BE49-F238E27FC236}">
                <a16:creationId xmlns:a16="http://schemas.microsoft.com/office/drawing/2014/main" id="{E1FCAA27-285D-514A-8E0C-87466AD982FA}"/>
              </a:ext>
            </a:extLst>
          </p:cNvPr>
          <p:cNvSpPr/>
          <p:nvPr/>
        </p:nvSpPr>
        <p:spPr>
          <a:xfrm>
            <a:off x="5795010" y="3064193"/>
            <a:ext cx="377825" cy="377825"/>
          </a:xfrm>
          <a:prstGeom prst="ellipse">
            <a:avLst/>
          </a:prstGeom>
          <a:solidFill>
            <a:srgbClr val="AB7942"/>
          </a:solidFill>
          <a:ln>
            <a:solidFill>
              <a:srgbClr val="AB79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3" name="矩形 42">
            <a:extLst>
              <a:ext uri="{FF2B5EF4-FFF2-40B4-BE49-F238E27FC236}">
                <a16:creationId xmlns:a16="http://schemas.microsoft.com/office/drawing/2014/main" id="{9801B35E-B8D6-2240-94D0-8D1A0EB1FE17}"/>
              </a:ext>
            </a:extLst>
          </p:cNvPr>
          <p:cNvSpPr/>
          <p:nvPr/>
        </p:nvSpPr>
        <p:spPr>
          <a:xfrm>
            <a:off x="874395" y="2032000"/>
            <a:ext cx="4651375" cy="3466465"/>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937278773"/>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strips(downRight)">
                                      <p:cBhvr>
                                        <p:cTn id="7" dur="500"/>
                                        <p:tgtEl>
                                          <p:spTgt spid="4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500"/>
                                        <p:tgtEl>
                                          <p:spTgt spid="37"/>
                                        </p:tgtEl>
                                      </p:cBhvr>
                                    </p:animEffect>
                                  </p:childTnLst>
                                </p:cTn>
                              </p:par>
                              <p:par>
                                <p:cTn id="12" presetID="22" presetClass="entr" presetSubtype="8" fill="hold"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wipe(left)">
                                      <p:cBhvr>
                                        <p:cTn id="14" dur="500"/>
                                        <p:tgtEl>
                                          <p:spTgt spid="4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left)">
                                      <p:cBhvr>
                                        <p:cTn id="22" dur="500"/>
                                        <p:tgtEl>
                                          <p:spTgt spid="40"/>
                                        </p:tgtEl>
                                      </p:cBhvr>
                                    </p:animEffect>
                                  </p:childTnLst>
                                </p:cTn>
                              </p:par>
                            </p:childTnLst>
                          </p:cTn>
                        </p:par>
                        <p:par>
                          <p:cTn id="23" fill="hold">
                            <p:stCondLst>
                              <p:cond delay="1000"/>
                            </p:stCondLst>
                            <p:childTnLst>
                              <p:par>
                                <p:cTn id="24" presetID="12" presetClass="entr" presetSubtype="4" fill="hold" grpId="0" nodeType="afterEffect">
                                  <p:stCondLst>
                                    <p:cond delay="0"/>
                                  </p:stCondLst>
                                  <p:childTnLst>
                                    <p:set>
                                      <p:cBhvr>
                                        <p:cTn id="25" dur="1" fill="hold">
                                          <p:stCondLst>
                                            <p:cond delay="0"/>
                                          </p:stCondLst>
                                        </p:cTn>
                                        <p:tgtEl>
                                          <p:spTgt spid="39"/>
                                        </p:tgtEl>
                                        <p:attrNameLst>
                                          <p:attrName>style.visibility</p:attrName>
                                        </p:attrNameLst>
                                      </p:cBhvr>
                                      <p:to>
                                        <p:strVal val="visible"/>
                                      </p:to>
                                    </p:set>
                                    <p:anim calcmode="lin" valueType="num">
                                      <p:cBhvr additive="base">
                                        <p:cTn id="26" dur="500"/>
                                        <p:tgtEl>
                                          <p:spTgt spid="39"/>
                                        </p:tgtEl>
                                        <p:attrNameLst>
                                          <p:attrName>ppt_y</p:attrName>
                                        </p:attrNameLst>
                                      </p:cBhvr>
                                      <p:tavLst>
                                        <p:tav tm="0">
                                          <p:val>
                                            <p:strVal val="#ppt_y+#ppt_h*1.125000"/>
                                          </p:val>
                                        </p:tav>
                                        <p:tav tm="100000">
                                          <p:val>
                                            <p:strVal val="#ppt_y"/>
                                          </p:val>
                                        </p:tav>
                                      </p:tavLst>
                                    </p:anim>
                                    <p:animEffect transition="in" filter="wipe(up)">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2" grpId="0" animBg="1"/>
      <p:bldP spid="4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圖片 223">
            <a:extLst>
              <a:ext uri="{FF2B5EF4-FFF2-40B4-BE49-F238E27FC236}">
                <a16:creationId xmlns:a16="http://schemas.microsoft.com/office/drawing/2014/main" id="{0D857A10-70F8-8E4C-BF81-D9DAC6DA5C56}"/>
              </a:ext>
            </a:extLst>
          </p:cNvPr>
          <p:cNvPicPr>
            <a:picLocks noChangeAspect="1"/>
          </p:cNvPicPr>
          <p:nvPr/>
        </p:nvPicPr>
        <p:blipFill>
          <a:blip r:embed="rId2"/>
          <a:stretch>
            <a:fillRect/>
          </a:stretch>
        </p:blipFill>
        <p:spPr>
          <a:xfrm>
            <a:off x="0" y="0"/>
            <a:ext cx="12192000" cy="6858000"/>
          </a:xfrm>
          <a:prstGeom prst="rect">
            <a:avLst/>
          </a:prstGeom>
        </p:spPr>
      </p:pic>
      <p:sp>
        <p:nvSpPr>
          <p:cNvPr id="226" name="矩形 225">
            <a:extLst>
              <a:ext uri="{FF2B5EF4-FFF2-40B4-BE49-F238E27FC236}">
                <a16:creationId xmlns:a16="http://schemas.microsoft.com/office/drawing/2014/main" id="{E2C68147-A601-154E-A88B-D09F7C767FDE}"/>
              </a:ext>
            </a:extLst>
          </p:cNvPr>
          <p:cNvSpPr/>
          <p:nvPr/>
        </p:nvSpPr>
        <p:spPr>
          <a:xfrm>
            <a:off x="397196" y="172234"/>
            <a:ext cx="3235180" cy="707886"/>
          </a:xfrm>
          <a:prstGeom prst="rect">
            <a:avLst/>
          </a:prstGeom>
          <a:noFill/>
        </p:spPr>
        <p:txBody>
          <a:bodyPr wrap="none" lIns="91440" tIns="45720" rIns="91440" bIns="45720">
            <a:spAutoFit/>
          </a:bodyPr>
          <a:lstStyle/>
          <a:p>
            <a:pPr algn="ctr"/>
            <a:r>
              <a:rPr kumimoji="1" lang="zh-TW"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模型優化</a:t>
            </a:r>
            <a:r>
              <a:rPr kumimoji="1" lang="en-US" altLang="zh-TW"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(1/4)</a:t>
            </a:r>
            <a:endParaRPr kumimoji="1" lang="zh-TW"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246" name="群組 245">
            <a:extLst>
              <a:ext uri="{FF2B5EF4-FFF2-40B4-BE49-F238E27FC236}">
                <a16:creationId xmlns:a16="http://schemas.microsoft.com/office/drawing/2014/main" id="{91DC8AA8-578C-4549-9D6D-645FA315AC59}"/>
              </a:ext>
            </a:extLst>
          </p:cNvPr>
          <p:cNvGrpSpPr/>
          <p:nvPr/>
        </p:nvGrpSpPr>
        <p:grpSpPr>
          <a:xfrm>
            <a:off x="7453498" y="26803"/>
            <a:ext cx="4738502" cy="872280"/>
            <a:chOff x="7453498" y="26803"/>
            <a:chExt cx="4738502" cy="872280"/>
          </a:xfrm>
        </p:grpSpPr>
        <p:grpSp>
          <p:nvGrpSpPr>
            <p:cNvPr id="247" name="群組 246">
              <a:extLst>
                <a:ext uri="{FF2B5EF4-FFF2-40B4-BE49-F238E27FC236}">
                  <a16:creationId xmlns:a16="http://schemas.microsoft.com/office/drawing/2014/main" id="{90F87DD8-60FE-744C-A6DA-8F8B85D08876}"/>
                </a:ext>
              </a:extLst>
            </p:cNvPr>
            <p:cNvGrpSpPr/>
            <p:nvPr/>
          </p:nvGrpSpPr>
          <p:grpSpPr>
            <a:xfrm>
              <a:off x="7453498" y="26803"/>
              <a:ext cx="4738502" cy="872280"/>
              <a:chOff x="7453498" y="26803"/>
              <a:chExt cx="4738502" cy="872280"/>
            </a:xfrm>
          </p:grpSpPr>
          <p:sp>
            <p:nvSpPr>
              <p:cNvPr id="254" name="圆角矩形 3">
                <a:extLst>
                  <a:ext uri="{FF2B5EF4-FFF2-40B4-BE49-F238E27FC236}">
                    <a16:creationId xmlns:a16="http://schemas.microsoft.com/office/drawing/2014/main" id="{957F9806-0806-E941-B7B3-B734DD5D6C8B}"/>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5" name="圆角矩形 6">
                <a:extLst>
                  <a:ext uri="{FF2B5EF4-FFF2-40B4-BE49-F238E27FC236}">
                    <a16:creationId xmlns:a16="http://schemas.microsoft.com/office/drawing/2014/main" id="{A4283400-66E5-6E45-A7BD-61742B403619}"/>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6" name="圆角矩形 8">
                <a:extLst>
                  <a:ext uri="{FF2B5EF4-FFF2-40B4-BE49-F238E27FC236}">
                    <a16:creationId xmlns:a16="http://schemas.microsoft.com/office/drawing/2014/main" id="{E90629A1-BFC7-F046-937D-FCBA350B0AC7}"/>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7" name="圆角矩形 10">
                <a:extLst>
                  <a:ext uri="{FF2B5EF4-FFF2-40B4-BE49-F238E27FC236}">
                    <a16:creationId xmlns:a16="http://schemas.microsoft.com/office/drawing/2014/main" id="{A34C652A-AE6F-194D-8975-779694079931}"/>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8" name="左箭头 4">
                <a:extLst>
                  <a:ext uri="{FF2B5EF4-FFF2-40B4-BE49-F238E27FC236}">
                    <a16:creationId xmlns:a16="http://schemas.microsoft.com/office/drawing/2014/main" id="{B4AA4BDB-11C9-344E-B8C0-76D634DCD442}"/>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9" name="圆角矩形 1">
                <a:extLst>
                  <a:ext uri="{FF2B5EF4-FFF2-40B4-BE49-F238E27FC236}">
                    <a16:creationId xmlns:a16="http://schemas.microsoft.com/office/drawing/2014/main" id="{ABFF5A3F-82B6-B34C-8A3D-4567A02FC1E3}"/>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0" name="圆角矩形 1">
                <a:extLst>
                  <a:ext uri="{FF2B5EF4-FFF2-40B4-BE49-F238E27FC236}">
                    <a16:creationId xmlns:a16="http://schemas.microsoft.com/office/drawing/2014/main" id="{6C446076-8B7D-7446-AED3-936134D9DC30}"/>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1" name="圆角矩形 1">
                <a:extLst>
                  <a:ext uri="{FF2B5EF4-FFF2-40B4-BE49-F238E27FC236}">
                    <a16:creationId xmlns:a16="http://schemas.microsoft.com/office/drawing/2014/main" id="{6C9612CB-A8AA-9A46-8A73-9AE46BFE45D7}"/>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2" name="圆角矩形 1">
                <a:extLst>
                  <a:ext uri="{FF2B5EF4-FFF2-40B4-BE49-F238E27FC236}">
                    <a16:creationId xmlns:a16="http://schemas.microsoft.com/office/drawing/2014/main" id="{A4B95EB4-C7A6-7045-B2DA-2AAE794498C3}"/>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3" name="圆角矩形 3">
                <a:extLst>
                  <a:ext uri="{FF2B5EF4-FFF2-40B4-BE49-F238E27FC236}">
                    <a16:creationId xmlns:a16="http://schemas.microsoft.com/office/drawing/2014/main" id="{16EBAB8C-4977-8E43-83BE-FDDC95F5CB4A}"/>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4" name="圆角矩形 1">
                <a:extLst>
                  <a:ext uri="{FF2B5EF4-FFF2-40B4-BE49-F238E27FC236}">
                    <a16:creationId xmlns:a16="http://schemas.microsoft.com/office/drawing/2014/main" id="{1C055F29-055E-A041-BBE8-22BCC28B6517}"/>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grpSp>
        <p:grpSp>
          <p:nvGrpSpPr>
            <p:cNvPr id="248" name="群組 247">
              <a:extLst>
                <a:ext uri="{FF2B5EF4-FFF2-40B4-BE49-F238E27FC236}">
                  <a16:creationId xmlns:a16="http://schemas.microsoft.com/office/drawing/2014/main" id="{B9CEC42E-9679-2A4E-BA77-EB93057A02B9}"/>
                </a:ext>
              </a:extLst>
            </p:cNvPr>
            <p:cNvGrpSpPr/>
            <p:nvPr/>
          </p:nvGrpSpPr>
          <p:grpSpPr>
            <a:xfrm>
              <a:off x="7756266" y="137835"/>
              <a:ext cx="4199935" cy="739537"/>
              <a:chOff x="7756266" y="-244943"/>
              <a:chExt cx="4199935" cy="739537"/>
            </a:xfrm>
          </p:grpSpPr>
          <p:sp>
            <p:nvSpPr>
              <p:cNvPr id="249" name="TextBox 24">
                <a:extLst>
                  <a:ext uri="{FF2B5EF4-FFF2-40B4-BE49-F238E27FC236}">
                    <a16:creationId xmlns:a16="http://schemas.microsoft.com/office/drawing/2014/main" id="{D48E4FDF-20B1-1747-8FD7-0B67F5DA4463}"/>
                  </a:ext>
                </a:extLst>
              </p:cNvPr>
              <p:cNvSpPr txBox="1"/>
              <p:nvPr/>
            </p:nvSpPr>
            <p:spPr bwMode="auto">
              <a:xfrm>
                <a:off x="7756266" y="-152791"/>
                <a:ext cx="826590" cy="492443"/>
              </a:xfrm>
              <a:prstGeom prst="rect">
                <a:avLst/>
              </a:prstGeom>
              <a:noFill/>
            </p:spPr>
            <p:txBody>
              <a:bodyPr wrap="square">
                <a:spAutoFit/>
              </a:bodyPr>
              <a:lstStyle/>
              <a:p>
                <a:pPr algn="just">
                  <a:lnSpc>
                    <a:spcPct val="130000"/>
                  </a:lnSpc>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緒論</a:t>
                </a:r>
              </a:p>
            </p:txBody>
          </p:sp>
          <p:sp>
            <p:nvSpPr>
              <p:cNvPr id="250" name="TextBox 24">
                <a:extLst>
                  <a:ext uri="{FF2B5EF4-FFF2-40B4-BE49-F238E27FC236}">
                    <a16:creationId xmlns:a16="http://schemas.microsoft.com/office/drawing/2014/main" id="{A50FE25F-4350-9A41-A3ED-34F91F8A4834}"/>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文獻</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探討</a:t>
                </a:r>
              </a:p>
            </p:txBody>
          </p:sp>
          <p:sp>
            <p:nvSpPr>
              <p:cNvPr id="251" name="TextBox 24">
                <a:extLst>
                  <a:ext uri="{FF2B5EF4-FFF2-40B4-BE49-F238E27FC236}">
                    <a16:creationId xmlns:a16="http://schemas.microsoft.com/office/drawing/2014/main" id="{46A1AC07-569D-9942-AD78-CE747495335E}"/>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2" name="TextBox 24">
                <a:extLst>
                  <a:ext uri="{FF2B5EF4-FFF2-40B4-BE49-F238E27FC236}">
                    <a16:creationId xmlns:a16="http://schemas.microsoft.com/office/drawing/2014/main" id="{00019B8A-B7D6-E944-84BE-4F7D1638CAA9}"/>
                  </a:ext>
                </a:extLst>
              </p:cNvPr>
              <p:cNvSpPr txBox="1"/>
              <p:nvPr/>
            </p:nvSpPr>
            <p:spPr bwMode="auto">
              <a:xfrm>
                <a:off x="10104638" y="-233390"/>
                <a:ext cx="936261" cy="707886"/>
              </a:xfrm>
              <a:prstGeom prst="rect">
                <a:avLst/>
              </a:prstGeom>
              <a:noFill/>
            </p:spPr>
            <p:txBody>
              <a:bodyPr wrap="square">
                <a:spAutoFit/>
              </a:bodyPr>
              <a:lstStyle/>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實證</a:t>
                </a:r>
              </a:p>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研究</a:t>
                </a:r>
              </a:p>
            </p:txBody>
          </p:sp>
          <p:sp>
            <p:nvSpPr>
              <p:cNvPr id="253" name="TextBox 24">
                <a:extLst>
                  <a:ext uri="{FF2B5EF4-FFF2-40B4-BE49-F238E27FC236}">
                    <a16:creationId xmlns:a16="http://schemas.microsoft.com/office/drawing/2014/main" id="{906A0E04-CB05-7F43-B076-0EF06DA66E83}"/>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結論與</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建議</a:t>
                </a:r>
                <a:endPar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grpSp>
      <p:sp>
        <p:nvSpPr>
          <p:cNvPr id="4" name="投影片編號版面配置區 3">
            <a:extLst>
              <a:ext uri="{FF2B5EF4-FFF2-40B4-BE49-F238E27FC236}">
                <a16:creationId xmlns:a16="http://schemas.microsoft.com/office/drawing/2014/main" id="{23753178-FDE9-1341-A0AF-BEA37A51F357}"/>
              </a:ext>
            </a:extLst>
          </p:cNvPr>
          <p:cNvSpPr>
            <a:spLocks noGrp="1"/>
          </p:cNvSpPr>
          <p:nvPr>
            <p:ph type="sldNum" sz="quarter" idx="12"/>
          </p:nvPr>
        </p:nvSpPr>
        <p:spPr/>
        <p:txBody>
          <a:bodyPr/>
          <a:lstStyle/>
          <a:p>
            <a:fld id="{1490CF33-D555-A345-BE28-C2DA5831FB31}" type="slidenum">
              <a:rPr kumimoji="1" lang="zh-TW" altLang="en-US" sz="1600" smtClean="0">
                <a:latin typeface="Times New Roman" panose="02020603050405020304" pitchFamily="18" charset="0"/>
                <a:ea typeface="標楷體" panose="03000509000000000000" pitchFamily="65" charset="-120"/>
                <a:cs typeface="Times New Roman" panose="02020603050405020304" pitchFamily="18" charset="0"/>
              </a:rPr>
              <a:t>31</a:t>
            </a:fld>
            <a:endParaRPr kumimoji="1"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4" name="Arc 16">
            <a:extLst>
              <a:ext uri="{FF2B5EF4-FFF2-40B4-BE49-F238E27FC236}">
                <a16:creationId xmlns:a16="http://schemas.microsoft.com/office/drawing/2014/main" id="{63B4EB6F-BE73-0849-AEC9-AF94E905D686}"/>
              </a:ext>
            </a:extLst>
          </p:cNvPr>
          <p:cNvSpPr/>
          <p:nvPr/>
        </p:nvSpPr>
        <p:spPr>
          <a:xfrm flipH="1">
            <a:off x="2907665" y="1855148"/>
            <a:ext cx="4275455" cy="2224405"/>
          </a:xfrm>
          <a:prstGeom prst="arc">
            <a:avLst/>
          </a:prstGeom>
          <a:noFill/>
          <a:ln w="38100">
            <a:solidFill>
              <a:srgbClr val="7A81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5" name="Arc 17">
            <a:extLst>
              <a:ext uri="{FF2B5EF4-FFF2-40B4-BE49-F238E27FC236}">
                <a16:creationId xmlns:a16="http://schemas.microsoft.com/office/drawing/2014/main" id="{617E388D-16EB-EF41-9C93-7D4DB1B3B937}"/>
              </a:ext>
            </a:extLst>
          </p:cNvPr>
          <p:cNvSpPr/>
          <p:nvPr/>
        </p:nvSpPr>
        <p:spPr>
          <a:xfrm>
            <a:off x="5045075" y="1855148"/>
            <a:ext cx="4275455" cy="2224405"/>
          </a:xfrm>
          <a:prstGeom prst="arc">
            <a:avLst/>
          </a:prstGeom>
          <a:noFill/>
          <a:ln w="38100">
            <a:solidFill>
              <a:srgbClr val="7A81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6" name="Arc 18">
            <a:extLst>
              <a:ext uri="{FF2B5EF4-FFF2-40B4-BE49-F238E27FC236}">
                <a16:creationId xmlns:a16="http://schemas.microsoft.com/office/drawing/2014/main" id="{3F6038AA-6C7D-034E-A75C-5BCB4B350710}"/>
              </a:ext>
            </a:extLst>
          </p:cNvPr>
          <p:cNvSpPr/>
          <p:nvPr/>
        </p:nvSpPr>
        <p:spPr>
          <a:xfrm flipH="1">
            <a:off x="4946015" y="2434903"/>
            <a:ext cx="828675" cy="1064895"/>
          </a:xfrm>
          <a:prstGeom prst="arc">
            <a:avLst/>
          </a:prstGeom>
          <a:noFill/>
          <a:ln w="38100">
            <a:solidFill>
              <a:srgbClr val="7A81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7" name="Arc 19">
            <a:extLst>
              <a:ext uri="{FF2B5EF4-FFF2-40B4-BE49-F238E27FC236}">
                <a16:creationId xmlns:a16="http://schemas.microsoft.com/office/drawing/2014/main" id="{60A3D74A-6A62-C940-A771-6ADB87EAAEEF}"/>
              </a:ext>
            </a:extLst>
          </p:cNvPr>
          <p:cNvSpPr/>
          <p:nvPr/>
        </p:nvSpPr>
        <p:spPr>
          <a:xfrm>
            <a:off x="6469380" y="2434903"/>
            <a:ext cx="828675" cy="1064895"/>
          </a:xfrm>
          <a:prstGeom prst="arc">
            <a:avLst/>
          </a:prstGeom>
          <a:noFill/>
          <a:ln w="38100">
            <a:solidFill>
              <a:srgbClr val="7A81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48" name="组合 308">
            <a:extLst>
              <a:ext uri="{FF2B5EF4-FFF2-40B4-BE49-F238E27FC236}">
                <a16:creationId xmlns:a16="http://schemas.microsoft.com/office/drawing/2014/main" id="{2633D571-FC3B-8240-9A01-FEFD92CCDDB0}"/>
              </a:ext>
            </a:extLst>
          </p:cNvPr>
          <p:cNvGrpSpPr/>
          <p:nvPr/>
        </p:nvGrpSpPr>
        <p:grpSpPr>
          <a:xfrm>
            <a:off x="8789035" y="3015293"/>
            <a:ext cx="1094740" cy="1101090"/>
            <a:chOff x="13841" y="5401"/>
            <a:chExt cx="1724" cy="1734"/>
          </a:xfrm>
          <a:solidFill>
            <a:srgbClr val="7A81FF"/>
          </a:solidFill>
        </p:grpSpPr>
        <p:sp>
          <p:nvSpPr>
            <p:cNvPr id="49" name="Oval 4">
              <a:extLst>
                <a:ext uri="{FF2B5EF4-FFF2-40B4-BE49-F238E27FC236}">
                  <a16:creationId xmlns:a16="http://schemas.microsoft.com/office/drawing/2014/main" id="{D35F0953-ADC1-2A4D-8DBB-93A45AB2B903}"/>
                </a:ext>
              </a:extLst>
            </p:cNvPr>
            <p:cNvSpPr/>
            <p:nvPr/>
          </p:nvSpPr>
          <p:spPr>
            <a:xfrm flipH="1">
              <a:off x="13841" y="5401"/>
              <a:ext cx="1725" cy="1735"/>
            </a:xfrm>
            <a:prstGeom prst="ellipse">
              <a:avLst/>
            </a:prstGeom>
            <a:grpFill/>
            <a:ln w="7620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50" name="Group 20">
              <a:extLst>
                <a:ext uri="{FF2B5EF4-FFF2-40B4-BE49-F238E27FC236}">
                  <a16:creationId xmlns:a16="http://schemas.microsoft.com/office/drawing/2014/main" id="{BFBD7DB9-7C83-F749-AA73-3CE0AD5BFCF2}"/>
                </a:ext>
              </a:extLst>
            </p:cNvPr>
            <p:cNvGrpSpPr/>
            <p:nvPr/>
          </p:nvGrpSpPr>
          <p:grpSpPr>
            <a:xfrm flipH="1">
              <a:off x="14379" y="5891"/>
              <a:ext cx="649" cy="662"/>
              <a:chOff x="7160655" y="2178006"/>
              <a:chExt cx="379359" cy="386846"/>
            </a:xfrm>
            <a:grpFill/>
          </p:grpSpPr>
          <p:sp>
            <p:nvSpPr>
              <p:cNvPr id="51" name="Freeform 36">
                <a:extLst>
                  <a:ext uri="{FF2B5EF4-FFF2-40B4-BE49-F238E27FC236}">
                    <a16:creationId xmlns:a16="http://schemas.microsoft.com/office/drawing/2014/main" id="{0C0B8CDC-9423-CC47-B7B8-6B7B9A992F83}"/>
                  </a:ext>
                </a:extLst>
              </p:cNvPr>
              <p:cNvSpPr>
                <a:spLocks noEditPoints="1"/>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w="9525">
                <a:solidFill>
                  <a:schemeClr val="bg1"/>
                </a:solidFill>
                <a:rou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2" name="Freeform 37">
                <a:extLst>
                  <a:ext uri="{FF2B5EF4-FFF2-40B4-BE49-F238E27FC236}">
                    <a16:creationId xmlns:a16="http://schemas.microsoft.com/office/drawing/2014/main" id="{826A9332-F4FE-3949-8087-05A4924791F5}"/>
                  </a:ext>
                </a:extLst>
              </p:cNvPr>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grpFill/>
              <a:ln w="9525">
                <a:solidFill>
                  <a:schemeClr val="bg1"/>
                </a:solidFill>
                <a:rou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3" name="Freeform 38">
                <a:extLst>
                  <a:ext uri="{FF2B5EF4-FFF2-40B4-BE49-F238E27FC236}">
                    <a16:creationId xmlns:a16="http://schemas.microsoft.com/office/drawing/2014/main" id="{E6896443-B2AF-6B44-BA03-97AF9550E8F6}"/>
                  </a:ext>
                </a:extLst>
              </p:cNvPr>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grpFill/>
              <a:ln w="9525">
                <a:solidFill>
                  <a:schemeClr val="bg1"/>
                </a:solidFill>
                <a:rou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grpSp>
      <p:grpSp>
        <p:nvGrpSpPr>
          <p:cNvPr id="54" name="组合 57">
            <a:extLst>
              <a:ext uri="{FF2B5EF4-FFF2-40B4-BE49-F238E27FC236}">
                <a16:creationId xmlns:a16="http://schemas.microsoft.com/office/drawing/2014/main" id="{A61628BF-3F41-024A-8F57-60440F997AF8}"/>
              </a:ext>
            </a:extLst>
          </p:cNvPr>
          <p:cNvGrpSpPr/>
          <p:nvPr/>
        </p:nvGrpSpPr>
        <p:grpSpPr>
          <a:xfrm>
            <a:off x="2244725" y="3073078"/>
            <a:ext cx="1094740" cy="1101090"/>
            <a:chOff x="3535" y="5492"/>
            <a:chExt cx="1724" cy="1734"/>
          </a:xfrm>
          <a:solidFill>
            <a:srgbClr val="7A81FF"/>
          </a:solidFill>
        </p:grpSpPr>
        <p:sp>
          <p:nvSpPr>
            <p:cNvPr id="55" name="Oval 7">
              <a:extLst>
                <a:ext uri="{FF2B5EF4-FFF2-40B4-BE49-F238E27FC236}">
                  <a16:creationId xmlns:a16="http://schemas.microsoft.com/office/drawing/2014/main" id="{7446FDD5-8E0C-5342-AB4A-9F56F39A1308}"/>
                </a:ext>
              </a:extLst>
            </p:cNvPr>
            <p:cNvSpPr/>
            <p:nvPr/>
          </p:nvSpPr>
          <p:spPr>
            <a:xfrm flipH="1">
              <a:off x="3535" y="5492"/>
              <a:ext cx="1725" cy="1735"/>
            </a:xfrm>
            <a:prstGeom prst="ellipse">
              <a:avLst/>
            </a:prstGeom>
            <a:grpFill/>
            <a:ln w="7620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dirty="0">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6" name="Freeform 62">
              <a:extLst>
                <a:ext uri="{FF2B5EF4-FFF2-40B4-BE49-F238E27FC236}">
                  <a16:creationId xmlns:a16="http://schemas.microsoft.com/office/drawing/2014/main" id="{265E2F8B-7620-CB4F-93FF-3287AB578F2F}"/>
                </a:ext>
              </a:extLst>
            </p:cNvPr>
            <p:cNvSpPr>
              <a:spLocks noEditPoints="1"/>
            </p:cNvSpPr>
            <p:nvPr/>
          </p:nvSpPr>
          <p:spPr bwMode="auto">
            <a:xfrm flipH="1">
              <a:off x="4090" y="5908"/>
              <a:ext cx="615" cy="829"/>
            </a:xfrm>
            <a:custGeom>
              <a:avLst/>
              <a:gdLst>
                <a:gd name="T0" fmla="*/ 108 w 108"/>
                <a:gd name="T1" fmla="*/ 145 h 145"/>
                <a:gd name="T2" fmla="*/ 0 w 108"/>
                <a:gd name="T3" fmla="*/ 145 h 145"/>
                <a:gd name="T4" fmla="*/ 0 w 108"/>
                <a:gd name="T5" fmla="*/ 136 h 145"/>
                <a:gd name="T6" fmla="*/ 13 w 108"/>
                <a:gd name="T7" fmla="*/ 125 h 145"/>
                <a:gd name="T8" fmla="*/ 96 w 108"/>
                <a:gd name="T9" fmla="*/ 125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2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8 w 108"/>
                <a:gd name="T35" fmla="*/ 12 h 145"/>
                <a:gd name="T36" fmla="*/ 60 w 108"/>
                <a:gd name="T37" fmla="*/ 12 h 145"/>
                <a:gd name="T38" fmla="*/ 67 w 108"/>
                <a:gd name="T39" fmla="*/ 37 h 145"/>
                <a:gd name="T40" fmla="*/ 41 w 108"/>
                <a:gd name="T41" fmla="*/ 37 h 145"/>
                <a:gd name="T42" fmla="*/ 48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6"/>
                    <a:pt x="0" y="136"/>
                    <a:pt x="0" y="136"/>
                  </a:cubicBezTo>
                  <a:cubicBezTo>
                    <a:pt x="13" y="125"/>
                    <a:pt x="13" y="125"/>
                    <a:pt x="13" y="125"/>
                  </a:cubicBezTo>
                  <a:cubicBezTo>
                    <a:pt x="96" y="125"/>
                    <a:pt x="96" y="125"/>
                    <a:pt x="96" y="125"/>
                  </a:cubicBezTo>
                  <a:cubicBezTo>
                    <a:pt x="108" y="135"/>
                    <a:pt x="108" y="135"/>
                    <a:pt x="108" y="135"/>
                  </a:cubicBezTo>
                  <a:lnTo>
                    <a:pt x="108" y="145"/>
                  </a:lnTo>
                  <a:close/>
                  <a:moveTo>
                    <a:pt x="16" y="116"/>
                  </a:moveTo>
                  <a:cubicBezTo>
                    <a:pt x="24" y="91"/>
                    <a:pt x="24" y="91"/>
                    <a:pt x="24" y="91"/>
                  </a:cubicBezTo>
                  <a:cubicBezTo>
                    <a:pt x="85" y="91"/>
                    <a:pt x="85" y="91"/>
                    <a:pt x="85" y="91"/>
                  </a:cubicBezTo>
                  <a:cubicBezTo>
                    <a:pt x="92" y="116"/>
                    <a:pt x="92" y="116"/>
                    <a:pt x="92"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8" y="12"/>
                  </a:moveTo>
                  <a:cubicBezTo>
                    <a:pt x="48" y="12"/>
                    <a:pt x="54" y="0"/>
                    <a:pt x="60" y="12"/>
                  </a:cubicBezTo>
                  <a:cubicBezTo>
                    <a:pt x="67" y="37"/>
                    <a:pt x="67" y="37"/>
                    <a:pt x="67" y="37"/>
                  </a:cubicBezTo>
                  <a:cubicBezTo>
                    <a:pt x="41" y="37"/>
                    <a:pt x="41" y="37"/>
                    <a:pt x="41" y="37"/>
                  </a:cubicBezTo>
                  <a:lnTo>
                    <a:pt x="48" y="12"/>
                  </a:lnTo>
                  <a:close/>
                </a:path>
              </a:pathLst>
            </a:custGeom>
            <a:grpFill/>
            <a:ln>
              <a:solidFill>
                <a:schemeClr val="bg1"/>
              </a:solidFill>
            </a:ln>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grpSp>
        <p:nvGrpSpPr>
          <p:cNvPr id="57" name="组合 307">
            <a:extLst>
              <a:ext uri="{FF2B5EF4-FFF2-40B4-BE49-F238E27FC236}">
                <a16:creationId xmlns:a16="http://schemas.microsoft.com/office/drawing/2014/main" id="{C13F5745-C5F4-014D-819A-37554C99ED85}"/>
              </a:ext>
            </a:extLst>
          </p:cNvPr>
          <p:cNvGrpSpPr/>
          <p:nvPr/>
        </p:nvGrpSpPr>
        <p:grpSpPr>
          <a:xfrm>
            <a:off x="6635115" y="3038788"/>
            <a:ext cx="1094740" cy="1101090"/>
            <a:chOff x="10449" y="5438"/>
            <a:chExt cx="1724" cy="1734"/>
          </a:xfrm>
          <a:solidFill>
            <a:srgbClr val="7A81FF"/>
          </a:solidFill>
        </p:grpSpPr>
        <p:sp>
          <p:nvSpPr>
            <p:cNvPr id="58" name="Oval 5">
              <a:extLst>
                <a:ext uri="{FF2B5EF4-FFF2-40B4-BE49-F238E27FC236}">
                  <a16:creationId xmlns:a16="http://schemas.microsoft.com/office/drawing/2014/main" id="{032F4A1A-90E1-B548-A9C7-014D38C3CAA9}"/>
                </a:ext>
              </a:extLst>
            </p:cNvPr>
            <p:cNvSpPr/>
            <p:nvPr/>
          </p:nvSpPr>
          <p:spPr>
            <a:xfrm flipH="1">
              <a:off x="10449" y="5438"/>
              <a:ext cx="1725" cy="1735"/>
            </a:xfrm>
            <a:prstGeom prst="ellipse">
              <a:avLst/>
            </a:prstGeom>
            <a:grpFill/>
            <a:ln w="7620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59" name="Group 31">
              <a:extLst>
                <a:ext uri="{FF2B5EF4-FFF2-40B4-BE49-F238E27FC236}">
                  <a16:creationId xmlns:a16="http://schemas.microsoft.com/office/drawing/2014/main" id="{97710AED-86F3-3742-86FC-9BB0268C1AB9}"/>
                </a:ext>
              </a:extLst>
            </p:cNvPr>
            <p:cNvGrpSpPr/>
            <p:nvPr/>
          </p:nvGrpSpPr>
          <p:grpSpPr>
            <a:xfrm flipH="1">
              <a:off x="10955" y="6139"/>
              <a:ext cx="714" cy="444"/>
              <a:chOff x="2942785" y="3296116"/>
              <a:chExt cx="416796" cy="259561"/>
            </a:xfrm>
            <a:grpFill/>
          </p:grpSpPr>
          <p:sp>
            <p:nvSpPr>
              <p:cNvPr id="60" name="Freeform 95">
                <a:extLst>
                  <a:ext uri="{FF2B5EF4-FFF2-40B4-BE49-F238E27FC236}">
                    <a16:creationId xmlns:a16="http://schemas.microsoft.com/office/drawing/2014/main" id="{09A4826E-D0ED-4B4D-BBAB-78E200EA7603}"/>
                  </a:ext>
                </a:extLst>
              </p:cNvPr>
              <p:cNvSpPr>
                <a:spLocks noEditPoints="1"/>
              </p:cNvSpPr>
              <p:nvPr/>
            </p:nvSpPr>
            <p:spPr bwMode="auto">
              <a:xfrm>
                <a:off x="2942785" y="3296116"/>
                <a:ext cx="416796" cy="25956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grpFill/>
              <a:ln w="9525">
                <a:solidFill>
                  <a:schemeClr val="bg1"/>
                </a:solidFill>
                <a:rou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1" name="Rectangle 96">
                <a:extLst>
                  <a:ext uri="{FF2B5EF4-FFF2-40B4-BE49-F238E27FC236}">
                    <a16:creationId xmlns:a16="http://schemas.microsoft.com/office/drawing/2014/main" id="{E5B0E814-24EB-3B4B-B0D0-7813FB6A1069}"/>
                  </a:ext>
                </a:extLst>
              </p:cNvPr>
              <p:cNvSpPr>
                <a:spLocks noChangeArrowheads="1"/>
              </p:cNvSpPr>
              <p:nvPr/>
            </p:nvSpPr>
            <p:spPr bwMode="auto">
              <a:xfrm>
                <a:off x="3000187" y="3351023"/>
                <a:ext cx="79865" cy="144755"/>
              </a:xfrm>
              <a:prstGeom prst="rect">
                <a:avLst/>
              </a:prstGeom>
              <a:grpFill/>
              <a:ln w="9525">
                <a:solidFill>
                  <a:schemeClr val="bg1"/>
                </a:solidFill>
                <a:miter lim="800000"/>
                <a:headEnd/>
                <a:tailE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2" name="Rectangle 97">
                <a:extLst>
                  <a:ext uri="{FF2B5EF4-FFF2-40B4-BE49-F238E27FC236}">
                    <a16:creationId xmlns:a16="http://schemas.microsoft.com/office/drawing/2014/main" id="{D9A40F7F-72CE-F44D-A9C4-C005A7665B73}"/>
                  </a:ext>
                </a:extLst>
              </p:cNvPr>
              <p:cNvSpPr>
                <a:spLocks noChangeArrowheads="1"/>
              </p:cNvSpPr>
              <p:nvPr/>
            </p:nvSpPr>
            <p:spPr bwMode="auto">
              <a:xfrm>
                <a:off x="3092532" y="3351023"/>
                <a:ext cx="77370" cy="144755"/>
              </a:xfrm>
              <a:prstGeom prst="rect">
                <a:avLst/>
              </a:prstGeom>
              <a:grpFill/>
              <a:ln w="9525">
                <a:solidFill>
                  <a:schemeClr val="bg1"/>
                </a:solidFill>
                <a:miter lim="800000"/>
                <a:headEnd/>
                <a:tailE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grpSp>
      <p:sp>
        <p:nvSpPr>
          <p:cNvPr id="64" name="Oval 6">
            <a:extLst>
              <a:ext uri="{FF2B5EF4-FFF2-40B4-BE49-F238E27FC236}">
                <a16:creationId xmlns:a16="http://schemas.microsoft.com/office/drawing/2014/main" id="{22ED1856-4336-E341-9C63-845419D2C1D9}"/>
              </a:ext>
            </a:extLst>
          </p:cNvPr>
          <p:cNvSpPr/>
          <p:nvPr/>
        </p:nvSpPr>
        <p:spPr>
          <a:xfrm flipH="1">
            <a:off x="4398645" y="3049583"/>
            <a:ext cx="1095375" cy="1101725"/>
          </a:xfrm>
          <a:prstGeom prst="ellipse">
            <a:avLst/>
          </a:prstGeom>
          <a:solidFill>
            <a:srgbClr val="7A81FF"/>
          </a:solidFill>
          <a:ln w="7620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dirty="0">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65" name="Group 35">
            <a:extLst>
              <a:ext uri="{FF2B5EF4-FFF2-40B4-BE49-F238E27FC236}">
                <a16:creationId xmlns:a16="http://schemas.microsoft.com/office/drawing/2014/main" id="{89618D86-779C-1643-80AB-BB0BCD3CBF76}"/>
              </a:ext>
            </a:extLst>
          </p:cNvPr>
          <p:cNvGrpSpPr/>
          <p:nvPr/>
        </p:nvGrpSpPr>
        <p:grpSpPr>
          <a:xfrm flipH="1">
            <a:off x="4672330" y="3317553"/>
            <a:ext cx="569595" cy="565785"/>
            <a:chOff x="6853673" y="3715407"/>
            <a:chExt cx="379359" cy="376864"/>
          </a:xfrm>
          <a:solidFill>
            <a:srgbClr val="7A81FF"/>
          </a:solidFill>
        </p:grpSpPr>
        <p:sp>
          <p:nvSpPr>
            <p:cNvPr id="66" name="Freeform 150">
              <a:extLst>
                <a:ext uri="{FF2B5EF4-FFF2-40B4-BE49-F238E27FC236}">
                  <a16:creationId xmlns:a16="http://schemas.microsoft.com/office/drawing/2014/main" id="{B902CC5A-7C98-C94F-9E01-AD9AF7C63EFC}"/>
                </a:ext>
              </a:extLst>
            </p:cNvPr>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w="9525">
              <a:solidFill>
                <a:schemeClr val="bg1"/>
              </a:solidFill>
              <a:rou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7" name="Rectangle 151">
              <a:extLst>
                <a:ext uri="{FF2B5EF4-FFF2-40B4-BE49-F238E27FC236}">
                  <a16:creationId xmlns:a16="http://schemas.microsoft.com/office/drawing/2014/main" id="{4BD0ECA2-7589-0648-A060-347C5E4F4016}"/>
                </a:ext>
              </a:extLst>
            </p:cNvPr>
            <p:cNvSpPr>
              <a:spLocks noChangeArrowheads="1"/>
            </p:cNvSpPr>
            <p:nvPr/>
          </p:nvSpPr>
          <p:spPr bwMode="auto">
            <a:xfrm>
              <a:off x="6998429" y="3987447"/>
              <a:ext cx="22463" cy="42429"/>
            </a:xfrm>
            <a:prstGeom prst="rect">
              <a:avLst/>
            </a:prstGeom>
            <a:grpFill/>
            <a:ln w="9525">
              <a:solidFill>
                <a:schemeClr val="bg1"/>
              </a:solidFill>
              <a:miter lim="800000"/>
              <a:headEnd/>
              <a:tailE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8" name="Rectangle 152">
              <a:extLst>
                <a:ext uri="{FF2B5EF4-FFF2-40B4-BE49-F238E27FC236}">
                  <a16:creationId xmlns:a16="http://schemas.microsoft.com/office/drawing/2014/main" id="{84EB2C15-0CF8-3949-9660-B0BF37C9280A}"/>
                </a:ext>
              </a:extLst>
            </p:cNvPr>
            <p:cNvSpPr>
              <a:spLocks noChangeArrowheads="1"/>
            </p:cNvSpPr>
            <p:nvPr/>
          </p:nvSpPr>
          <p:spPr bwMode="auto">
            <a:xfrm>
              <a:off x="7033370" y="3987447"/>
              <a:ext cx="19966" cy="42429"/>
            </a:xfrm>
            <a:prstGeom prst="rect">
              <a:avLst/>
            </a:prstGeom>
            <a:grpFill/>
            <a:ln w="9525">
              <a:solidFill>
                <a:schemeClr val="bg1"/>
              </a:solidFill>
              <a:miter lim="800000"/>
              <a:headEnd/>
              <a:tailE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9" name="Rectangle 153">
              <a:extLst>
                <a:ext uri="{FF2B5EF4-FFF2-40B4-BE49-F238E27FC236}">
                  <a16:creationId xmlns:a16="http://schemas.microsoft.com/office/drawing/2014/main" id="{4EF4AB90-609F-FA40-8246-05141C2F75FB}"/>
                </a:ext>
              </a:extLst>
            </p:cNvPr>
            <p:cNvSpPr>
              <a:spLocks noChangeArrowheads="1"/>
            </p:cNvSpPr>
            <p:nvPr/>
          </p:nvSpPr>
          <p:spPr bwMode="auto">
            <a:xfrm>
              <a:off x="7068311" y="3987447"/>
              <a:ext cx="19966" cy="42429"/>
            </a:xfrm>
            <a:prstGeom prst="rect">
              <a:avLst/>
            </a:prstGeom>
            <a:grpFill/>
            <a:ln w="9525">
              <a:solidFill>
                <a:schemeClr val="bg1"/>
              </a:solidFill>
              <a:miter lim="800000"/>
              <a:headEnd/>
              <a:tailE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0" name="Freeform 154">
              <a:extLst>
                <a:ext uri="{FF2B5EF4-FFF2-40B4-BE49-F238E27FC236}">
                  <a16:creationId xmlns:a16="http://schemas.microsoft.com/office/drawing/2014/main" id="{2F879FFD-E996-7149-A567-1BDE7F232182}"/>
                </a:ext>
              </a:extLst>
            </p:cNvPr>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w="9525">
              <a:solidFill>
                <a:schemeClr val="bg1"/>
              </a:solidFill>
              <a:rou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1" name="Freeform 155">
              <a:extLst>
                <a:ext uri="{FF2B5EF4-FFF2-40B4-BE49-F238E27FC236}">
                  <a16:creationId xmlns:a16="http://schemas.microsoft.com/office/drawing/2014/main" id="{4394082E-06C2-0D4F-B2BA-05DF0B95FE4D}"/>
                </a:ext>
              </a:extLst>
            </p:cNvPr>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w="9525">
              <a:solidFill>
                <a:schemeClr val="bg1"/>
              </a:solidFill>
              <a:rou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2" name="Freeform 156">
              <a:extLst>
                <a:ext uri="{FF2B5EF4-FFF2-40B4-BE49-F238E27FC236}">
                  <a16:creationId xmlns:a16="http://schemas.microsoft.com/office/drawing/2014/main" id="{0E302091-AC9E-9843-AB1A-41D2CF105378}"/>
                </a:ext>
              </a:extLst>
            </p:cNvPr>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w="9525">
              <a:solidFill>
                <a:schemeClr val="bg1"/>
              </a:solidFill>
              <a:rou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3" name="Freeform 157">
              <a:extLst>
                <a:ext uri="{FF2B5EF4-FFF2-40B4-BE49-F238E27FC236}">
                  <a16:creationId xmlns:a16="http://schemas.microsoft.com/office/drawing/2014/main" id="{921CAE1D-4499-E541-B850-5EB53789DB7F}"/>
                </a:ext>
              </a:extLst>
            </p:cNvPr>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w="9525">
              <a:solidFill>
                <a:schemeClr val="bg1"/>
              </a:solidFill>
              <a:rou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4" name="Freeform 158">
              <a:extLst>
                <a:ext uri="{FF2B5EF4-FFF2-40B4-BE49-F238E27FC236}">
                  <a16:creationId xmlns:a16="http://schemas.microsoft.com/office/drawing/2014/main" id="{AFB7079C-C12F-3E4F-819E-5384C6A96A3A}"/>
                </a:ext>
              </a:extLst>
            </p:cNvPr>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w="9525">
              <a:solidFill>
                <a:schemeClr val="bg1"/>
              </a:solidFill>
              <a:rou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5" name="Rectangle 159">
              <a:extLst>
                <a:ext uri="{FF2B5EF4-FFF2-40B4-BE49-F238E27FC236}">
                  <a16:creationId xmlns:a16="http://schemas.microsoft.com/office/drawing/2014/main" id="{9DCFF3C2-5D9F-3843-A8E2-A03CE8390C69}"/>
                </a:ext>
              </a:extLst>
            </p:cNvPr>
            <p:cNvSpPr>
              <a:spLocks noChangeArrowheads="1"/>
            </p:cNvSpPr>
            <p:nvPr/>
          </p:nvSpPr>
          <p:spPr bwMode="auto">
            <a:xfrm>
              <a:off x="7040858" y="3750348"/>
              <a:ext cx="7488" cy="22463"/>
            </a:xfrm>
            <a:prstGeom prst="rect">
              <a:avLst/>
            </a:prstGeom>
            <a:grpFill/>
            <a:ln w="9525">
              <a:solidFill>
                <a:schemeClr val="bg1"/>
              </a:solidFill>
              <a:miter lim="800000"/>
              <a:headEnd/>
              <a:tailE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6" name="Freeform 160">
              <a:extLst>
                <a:ext uri="{FF2B5EF4-FFF2-40B4-BE49-F238E27FC236}">
                  <a16:creationId xmlns:a16="http://schemas.microsoft.com/office/drawing/2014/main" id="{74C64D65-560C-6A4D-B80C-D234022B3C52}"/>
                </a:ext>
              </a:extLst>
            </p:cNvPr>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w="9525">
              <a:solidFill>
                <a:schemeClr val="bg1"/>
              </a:solidFill>
              <a:rou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7" name="Freeform 161">
              <a:extLst>
                <a:ext uri="{FF2B5EF4-FFF2-40B4-BE49-F238E27FC236}">
                  <a16:creationId xmlns:a16="http://schemas.microsoft.com/office/drawing/2014/main" id="{B412CC8E-D063-744D-B260-B0F445F345B4}"/>
                </a:ext>
              </a:extLst>
            </p:cNvPr>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w="9525">
              <a:solidFill>
                <a:schemeClr val="bg1"/>
              </a:solidFill>
              <a:rou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8" name="Freeform 162">
              <a:extLst>
                <a:ext uri="{FF2B5EF4-FFF2-40B4-BE49-F238E27FC236}">
                  <a16:creationId xmlns:a16="http://schemas.microsoft.com/office/drawing/2014/main" id="{00984E06-F03C-3441-B74B-CEE053994361}"/>
                </a:ext>
              </a:extLst>
            </p:cNvPr>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w="9525">
              <a:solidFill>
                <a:schemeClr val="bg1"/>
              </a:solidFill>
              <a:rou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9" name="Freeform 163">
              <a:extLst>
                <a:ext uri="{FF2B5EF4-FFF2-40B4-BE49-F238E27FC236}">
                  <a16:creationId xmlns:a16="http://schemas.microsoft.com/office/drawing/2014/main" id="{FADDDC51-5777-4442-81C8-B5C59F56C586}"/>
                </a:ext>
              </a:extLst>
            </p:cNvPr>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w="9525">
              <a:solidFill>
                <a:schemeClr val="bg1"/>
              </a:solidFill>
              <a:rou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0" name="Freeform 164">
              <a:extLst>
                <a:ext uri="{FF2B5EF4-FFF2-40B4-BE49-F238E27FC236}">
                  <a16:creationId xmlns:a16="http://schemas.microsoft.com/office/drawing/2014/main" id="{2011A827-3136-4745-B6CC-4092AEF7EB69}"/>
                </a:ext>
              </a:extLst>
            </p:cNvPr>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w="9525">
              <a:solidFill>
                <a:schemeClr val="bg1"/>
              </a:solidFill>
              <a:rou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1" name="Freeform 165">
              <a:extLst>
                <a:ext uri="{FF2B5EF4-FFF2-40B4-BE49-F238E27FC236}">
                  <a16:creationId xmlns:a16="http://schemas.microsoft.com/office/drawing/2014/main" id="{DBEFFB7D-78DF-734E-964A-6C9898BD9B88}"/>
                </a:ext>
              </a:extLst>
            </p:cNvPr>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w="9525">
              <a:solidFill>
                <a:schemeClr val="bg1"/>
              </a:solidFill>
              <a:rou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2" name="Rectangle 166">
              <a:extLst>
                <a:ext uri="{FF2B5EF4-FFF2-40B4-BE49-F238E27FC236}">
                  <a16:creationId xmlns:a16="http://schemas.microsoft.com/office/drawing/2014/main" id="{2F83DA44-DD2C-5246-B29A-8BB8CBC38A6B}"/>
                </a:ext>
              </a:extLst>
            </p:cNvPr>
            <p:cNvSpPr>
              <a:spLocks noChangeArrowheads="1"/>
            </p:cNvSpPr>
            <p:nvPr/>
          </p:nvSpPr>
          <p:spPr bwMode="auto">
            <a:xfrm>
              <a:off x="6893606" y="3890112"/>
              <a:ext cx="24958" cy="7488"/>
            </a:xfrm>
            <a:prstGeom prst="rect">
              <a:avLst/>
            </a:prstGeom>
            <a:grpFill/>
            <a:ln w="9525">
              <a:solidFill>
                <a:schemeClr val="bg1"/>
              </a:solidFill>
              <a:miter lim="800000"/>
              <a:headEnd/>
              <a:tailE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3" name="Rectangle 167">
              <a:extLst>
                <a:ext uri="{FF2B5EF4-FFF2-40B4-BE49-F238E27FC236}">
                  <a16:creationId xmlns:a16="http://schemas.microsoft.com/office/drawing/2014/main" id="{9DDF4D28-854F-034F-AC5F-109D62822967}"/>
                </a:ext>
              </a:extLst>
            </p:cNvPr>
            <p:cNvSpPr>
              <a:spLocks noChangeArrowheads="1"/>
            </p:cNvSpPr>
            <p:nvPr/>
          </p:nvSpPr>
          <p:spPr bwMode="auto">
            <a:xfrm>
              <a:off x="7170638" y="3892607"/>
              <a:ext cx="27454" cy="7488"/>
            </a:xfrm>
            <a:prstGeom prst="rect">
              <a:avLst/>
            </a:prstGeom>
            <a:grpFill/>
            <a:ln w="9525">
              <a:solidFill>
                <a:schemeClr val="bg1"/>
              </a:solidFill>
              <a:miter lim="800000"/>
              <a:headEnd/>
              <a:tailE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85" name="Oval 12">
            <a:extLst>
              <a:ext uri="{FF2B5EF4-FFF2-40B4-BE49-F238E27FC236}">
                <a16:creationId xmlns:a16="http://schemas.microsoft.com/office/drawing/2014/main" id="{10C67EC2-C5CE-5549-9A23-BC4E379C93AC}"/>
              </a:ext>
            </a:extLst>
          </p:cNvPr>
          <p:cNvSpPr/>
          <p:nvPr/>
        </p:nvSpPr>
        <p:spPr>
          <a:xfrm flipH="1">
            <a:off x="5309870" y="1015040"/>
            <a:ext cx="1574165" cy="1583055"/>
          </a:xfrm>
          <a:prstGeom prst="ellipse">
            <a:avLst/>
          </a:prstGeom>
          <a:solidFill>
            <a:srgbClr val="7A81FF"/>
          </a:solidFill>
          <a:ln w="7620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86" name="Group 25">
            <a:extLst>
              <a:ext uri="{FF2B5EF4-FFF2-40B4-BE49-F238E27FC236}">
                <a16:creationId xmlns:a16="http://schemas.microsoft.com/office/drawing/2014/main" id="{43346C5D-E483-094A-9BE7-A78B3E882C1E}"/>
              </a:ext>
            </a:extLst>
          </p:cNvPr>
          <p:cNvGrpSpPr/>
          <p:nvPr/>
        </p:nvGrpSpPr>
        <p:grpSpPr>
          <a:xfrm flipH="1">
            <a:off x="5739130" y="1465259"/>
            <a:ext cx="715010" cy="629285"/>
            <a:chOff x="6040049" y="4182118"/>
            <a:chExt cx="521619" cy="459224"/>
          </a:xfrm>
          <a:solidFill>
            <a:srgbClr val="7A81FF"/>
          </a:solidFill>
        </p:grpSpPr>
        <p:sp>
          <p:nvSpPr>
            <p:cNvPr id="88" name="Freeform 84">
              <a:extLst>
                <a:ext uri="{FF2B5EF4-FFF2-40B4-BE49-F238E27FC236}">
                  <a16:creationId xmlns:a16="http://schemas.microsoft.com/office/drawing/2014/main" id="{FBE747F4-D173-6745-8F0C-DBC359AE7AE3}"/>
                </a:ext>
              </a:extLst>
            </p:cNvPr>
            <p:cNvSpPr/>
            <p:nvPr/>
          </p:nvSpPr>
          <p:spPr bwMode="auto">
            <a:xfrm>
              <a:off x="6087469" y="4202084"/>
              <a:ext cx="194671" cy="419291"/>
            </a:xfrm>
            <a:custGeom>
              <a:avLst/>
              <a:gdLst>
                <a:gd name="T0" fmla="*/ 52 w 59"/>
                <a:gd name="T1" fmla="*/ 5 h 126"/>
                <a:gd name="T2" fmla="*/ 9 w 59"/>
                <a:gd name="T3" fmla="*/ 38 h 126"/>
                <a:gd name="T4" fmla="*/ 0 w 59"/>
                <a:gd name="T5" fmla="*/ 39 h 126"/>
                <a:gd name="T6" fmla="*/ 0 w 59"/>
                <a:gd name="T7" fmla="*/ 86 h 126"/>
                <a:gd name="T8" fmla="*/ 9 w 59"/>
                <a:gd name="T9" fmla="*/ 88 h 126"/>
                <a:gd name="T10" fmla="*/ 51 w 59"/>
                <a:gd name="T11" fmla="*/ 119 h 126"/>
                <a:gd name="T12" fmla="*/ 59 w 59"/>
                <a:gd name="T13" fmla="*/ 119 h 126"/>
                <a:gd name="T14" fmla="*/ 59 w 59"/>
                <a:gd name="T15" fmla="*/ 5 h 126"/>
                <a:gd name="T16" fmla="*/ 52 w 59"/>
                <a:gd name="T17" fmla="*/ 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2" y="5"/>
                  </a:moveTo>
                  <a:cubicBezTo>
                    <a:pt x="9" y="38"/>
                    <a:pt x="9" y="38"/>
                    <a:pt x="9" y="38"/>
                  </a:cubicBezTo>
                  <a:cubicBezTo>
                    <a:pt x="9" y="38"/>
                    <a:pt x="5" y="38"/>
                    <a:pt x="0" y="39"/>
                  </a:cubicBezTo>
                  <a:cubicBezTo>
                    <a:pt x="0" y="86"/>
                    <a:pt x="0" y="86"/>
                    <a:pt x="0" y="86"/>
                  </a:cubicBezTo>
                  <a:cubicBezTo>
                    <a:pt x="5" y="87"/>
                    <a:pt x="9" y="88"/>
                    <a:pt x="9" y="88"/>
                  </a:cubicBezTo>
                  <a:cubicBezTo>
                    <a:pt x="51" y="119"/>
                    <a:pt x="51" y="119"/>
                    <a:pt x="51" y="119"/>
                  </a:cubicBezTo>
                  <a:cubicBezTo>
                    <a:pt x="51" y="119"/>
                    <a:pt x="59" y="126"/>
                    <a:pt x="59" y="119"/>
                  </a:cubicBezTo>
                  <a:cubicBezTo>
                    <a:pt x="59" y="112"/>
                    <a:pt x="59" y="11"/>
                    <a:pt x="59" y="5"/>
                  </a:cubicBezTo>
                  <a:cubicBezTo>
                    <a:pt x="59" y="0"/>
                    <a:pt x="52" y="5"/>
                    <a:pt x="52" y="5"/>
                  </a:cubicBezTo>
                  <a:close/>
                </a:path>
              </a:pathLst>
            </a:custGeom>
            <a:grpFill/>
            <a:ln w="9525">
              <a:solidFill>
                <a:schemeClr val="bg1"/>
              </a:solidFill>
              <a:rou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9" name="Freeform 85">
              <a:extLst>
                <a:ext uri="{FF2B5EF4-FFF2-40B4-BE49-F238E27FC236}">
                  <a16:creationId xmlns:a16="http://schemas.microsoft.com/office/drawing/2014/main" id="{C6E11A76-AC9D-8746-886E-0FB6D63FB314}"/>
                </a:ext>
              </a:extLst>
            </p:cNvPr>
            <p:cNvSpPr/>
            <p:nvPr/>
          </p:nvSpPr>
          <p:spPr bwMode="auto">
            <a:xfrm>
              <a:off x="6040049" y="4339353"/>
              <a:ext cx="27454" cy="147252"/>
            </a:xfrm>
            <a:custGeom>
              <a:avLst/>
              <a:gdLst>
                <a:gd name="T0" fmla="*/ 0 w 8"/>
                <a:gd name="T1" fmla="*/ 8 h 44"/>
                <a:gd name="T2" fmla="*/ 0 w 8"/>
                <a:gd name="T3" fmla="*/ 38 h 44"/>
                <a:gd name="T4" fmla="*/ 8 w 8"/>
                <a:gd name="T5" fmla="*/ 44 h 44"/>
                <a:gd name="T6" fmla="*/ 8 w 8"/>
                <a:gd name="T7" fmla="*/ 0 h 44"/>
                <a:gd name="T8" fmla="*/ 0 w 8"/>
                <a:gd name="T9" fmla="*/ 8 h 44"/>
              </a:gdLst>
              <a:ahLst/>
              <a:cxnLst>
                <a:cxn ang="0">
                  <a:pos x="T0" y="T1"/>
                </a:cxn>
                <a:cxn ang="0">
                  <a:pos x="T2" y="T3"/>
                </a:cxn>
                <a:cxn ang="0">
                  <a:pos x="T4" y="T5"/>
                </a:cxn>
                <a:cxn ang="0">
                  <a:pos x="T6" y="T7"/>
                </a:cxn>
                <a:cxn ang="0">
                  <a:pos x="T8" y="T9"/>
                </a:cxn>
              </a:cxnLst>
              <a:rect l="0" t="0" r="r" b="b"/>
              <a:pathLst>
                <a:path w="8" h="44">
                  <a:moveTo>
                    <a:pt x="0" y="8"/>
                  </a:moveTo>
                  <a:cubicBezTo>
                    <a:pt x="0" y="16"/>
                    <a:pt x="0" y="32"/>
                    <a:pt x="0" y="38"/>
                  </a:cubicBezTo>
                  <a:cubicBezTo>
                    <a:pt x="0" y="40"/>
                    <a:pt x="4" y="42"/>
                    <a:pt x="8" y="44"/>
                  </a:cubicBezTo>
                  <a:cubicBezTo>
                    <a:pt x="8" y="0"/>
                    <a:pt x="8" y="0"/>
                    <a:pt x="8" y="0"/>
                  </a:cubicBezTo>
                  <a:cubicBezTo>
                    <a:pt x="4" y="2"/>
                    <a:pt x="0" y="4"/>
                    <a:pt x="0" y="8"/>
                  </a:cubicBezTo>
                  <a:close/>
                </a:path>
              </a:pathLst>
            </a:custGeom>
            <a:grpFill/>
            <a:ln w="9525">
              <a:solidFill>
                <a:schemeClr val="bg1"/>
              </a:solidFill>
              <a:rou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0" name="Freeform 86">
              <a:extLst>
                <a:ext uri="{FF2B5EF4-FFF2-40B4-BE49-F238E27FC236}">
                  <a16:creationId xmlns:a16="http://schemas.microsoft.com/office/drawing/2014/main" id="{1B3A87A1-6068-9B42-8C6C-CC96E7801222}"/>
                </a:ext>
              </a:extLst>
            </p:cNvPr>
            <p:cNvSpPr/>
            <p:nvPr/>
          </p:nvSpPr>
          <p:spPr bwMode="auto">
            <a:xfrm>
              <a:off x="6329559" y="4296924"/>
              <a:ext cx="77370" cy="229612"/>
            </a:xfrm>
            <a:custGeom>
              <a:avLst/>
              <a:gdLst>
                <a:gd name="T0" fmla="*/ 10 w 23"/>
                <a:gd name="T1" fmla="*/ 2 h 69"/>
                <a:gd name="T2" fmla="*/ 2 w 23"/>
                <a:gd name="T3" fmla="*/ 2 h 69"/>
                <a:gd name="T4" fmla="*/ 2 w 23"/>
                <a:gd name="T5" fmla="*/ 10 h 69"/>
                <a:gd name="T6" fmla="*/ 12 w 23"/>
                <a:gd name="T7" fmla="*/ 35 h 69"/>
                <a:gd name="T8" fmla="*/ 2 w 23"/>
                <a:gd name="T9" fmla="*/ 60 h 69"/>
                <a:gd name="T10" fmla="*/ 2 w 23"/>
                <a:gd name="T11" fmla="*/ 67 h 69"/>
                <a:gd name="T12" fmla="*/ 6 w 23"/>
                <a:gd name="T13" fmla="*/ 69 h 69"/>
                <a:gd name="T14" fmla="*/ 10 w 23"/>
                <a:gd name="T15" fmla="*/ 67 h 69"/>
                <a:gd name="T16" fmla="*/ 23 w 23"/>
                <a:gd name="T17" fmla="*/ 35 h 69"/>
                <a:gd name="T18" fmla="*/ 10 w 23"/>
                <a:gd name="T19"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69">
                  <a:moveTo>
                    <a:pt x="10" y="2"/>
                  </a:moveTo>
                  <a:cubicBezTo>
                    <a:pt x="7" y="0"/>
                    <a:pt x="4" y="0"/>
                    <a:pt x="2" y="2"/>
                  </a:cubicBezTo>
                  <a:cubicBezTo>
                    <a:pt x="0" y="4"/>
                    <a:pt x="0" y="8"/>
                    <a:pt x="2" y="10"/>
                  </a:cubicBezTo>
                  <a:cubicBezTo>
                    <a:pt x="9" y="17"/>
                    <a:pt x="12" y="26"/>
                    <a:pt x="12" y="35"/>
                  </a:cubicBezTo>
                  <a:cubicBezTo>
                    <a:pt x="12" y="44"/>
                    <a:pt x="9" y="53"/>
                    <a:pt x="2" y="60"/>
                  </a:cubicBezTo>
                  <a:cubicBezTo>
                    <a:pt x="0" y="62"/>
                    <a:pt x="0" y="65"/>
                    <a:pt x="2" y="67"/>
                  </a:cubicBezTo>
                  <a:cubicBezTo>
                    <a:pt x="3" y="68"/>
                    <a:pt x="4" y="69"/>
                    <a:pt x="6" y="69"/>
                  </a:cubicBezTo>
                  <a:cubicBezTo>
                    <a:pt x="7" y="69"/>
                    <a:pt x="9" y="68"/>
                    <a:pt x="10" y="67"/>
                  </a:cubicBezTo>
                  <a:cubicBezTo>
                    <a:pt x="19" y="58"/>
                    <a:pt x="23" y="47"/>
                    <a:pt x="23" y="35"/>
                  </a:cubicBezTo>
                  <a:cubicBezTo>
                    <a:pt x="23" y="23"/>
                    <a:pt x="19" y="11"/>
                    <a:pt x="10" y="2"/>
                  </a:cubicBezTo>
                  <a:close/>
                </a:path>
              </a:pathLst>
            </a:custGeom>
            <a:grpFill/>
            <a:ln w="9525">
              <a:solidFill>
                <a:schemeClr val="bg1"/>
              </a:solidFill>
              <a:rou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1" name="Freeform 87">
              <a:extLst>
                <a:ext uri="{FF2B5EF4-FFF2-40B4-BE49-F238E27FC236}">
                  <a16:creationId xmlns:a16="http://schemas.microsoft.com/office/drawing/2014/main" id="{F7054ABF-6F87-0D45-91C5-8E527AA8A21A}"/>
                </a:ext>
              </a:extLst>
            </p:cNvPr>
            <p:cNvSpPr/>
            <p:nvPr/>
          </p:nvSpPr>
          <p:spPr bwMode="auto">
            <a:xfrm>
              <a:off x="6376980" y="4239521"/>
              <a:ext cx="102328" cy="341923"/>
            </a:xfrm>
            <a:custGeom>
              <a:avLst/>
              <a:gdLst>
                <a:gd name="T0" fmla="*/ 10 w 31"/>
                <a:gd name="T1" fmla="*/ 2 h 103"/>
                <a:gd name="T2" fmla="*/ 3 w 31"/>
                <a:gd name="T3" fmla="*/ 2 h 103"/>
                <a:gd name="T4" fmla="*/ 3 w 31"/>
                <a:gd name="T5" fmla="*/ 10 h 103"/>
                <a:gd name="T6" fmla="*/ 20 w 31"/>
                <a:gd name="T7" fmla="*/ 52 h 103"/>
                <a:gd name="T8" fmla="*/ 3 w 31"/>
                <a:gd name="T9" fmla="*/ 94 h 103"/>
                <a:gd name="T10" fmla="*/ 3 w 31"/>
                <a:gd name="T11" fmla="*/ 102 h 103"/>
                <a:gd name="T12" fmla="*/ 6 w 31"/>
                <a:gd name="T13" fmla="*/ 103 h 103"/>
                <a:gd name="T14" fmla="*/ 10 w 31"/>
                <a:gd name="T15" fmla="*/ 102 h 103"/>
                <a:gd name="T16" fmla="*/ 31 w 31"/>
                <a:gd name="T17" fmla="*/ 52 h 103"/>
                <a:gd name="T18" fmla="*/ 10 w 31"/>
                <a:gd name="T19"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03">
                  <a:moveTo>
                    <a:pt x="10" y="2"/>
                  </a:moveTo>
                  <a:cubicBezTo>
                    <a:pt x="8" y="0"/>
                    <a:pt x="5" y="0"/>
                    <a:pt x="3" y="2"/>
                  </a:cubicBezTo>
                  <a:cubicBezTo>
                    <a:pt x="0" y="4"/>
                    <a:pt x="0" y="8"/>
                    <a:pt x="3" y="10"/>
                  </a:cubicBezTo>
                  <a:cubicBezTo>
                    <a:pt x="14" y="21"/>
                    <a:pt x="20" y="37"/>
                    <a:pt x="20" y="52"/>
                  </a:cubicBezTo>
                  <a:cubicBezTo>
                    <a:pt x="20" y="67"/>
                    <a:pt x="14" y="82"/>
                    <a:pt x="3" y="94"/>
                  </a:cubicBezTo>
                  <a:cubicBezTo>
                    <a:pt x="0" y="96"/>
                    <a:pt x="0" y="100"/>
                    <a:pt x="3" y="102"/>
                  </a:cubicBezTo>
                  <a:cubicBezTo>
                    <a:pt x="4" y="103"/>
                    <a:pt x="5" y="103"/>
                    <a:pt x="6" y="103"/>
                  </a:cubicBezTo>
                  <a:cubicBezTo>
                    <a:pt x="8" y="103"/>
                    <a:pt x="9" y="103"/>
                    <a:pt x="10" y="102"/>
                  </a:cubicBezTo>
                  <a:cubicBezTo>
                    <a:pt x="24" y="88"/>
                    <a:pt x="31" y="70"/>
                    <a:pt x="31" y="52"/>
                  </a:cubicBezTo>
                  <a:cubicBezTo>
                    <a:pt x="31" y="34"/>
                    <a:pt x="24" y="16"/>
                    <a:pt x="10" y="2"/>
                  </a:cubicBezTo>
                  <a:close/>
                </a:path>
              </a:pathLst>
            </a:custGeom>
            <a:grpFill/>
            <a:ln w="9525">
              <a:solidFill>
                <a:schemeClr val="bg1"/>
              </a:solidFill>
              <a:rou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2" name="Freeform 88">
              <a:extLst>
                <a:ext uri="{FF2B5EF4-FFF2-40B4-BE49-F238E27FC236}">
                  <a16:creationId xmlns:a16="http://schemas.microsoft.com/office/drawing/2014/main" id="{56DD765F-D449-3342-A066-2D91F4BE86CE}"/>
                </a:ext>
              </a:extLst>
            </p:cNvPr>
            <p:cNvSpPr/>
            <p:nvPr/>
          </p:nvSpPr>
          <p:spPr bwMode="auto">
            <a:xfrm>
              <a:off x="6436879" y="4182118"/>
              <a:ext cx="124789" cy="459224"/>
            </a:xfrm>
            <a:custGeom>
              <a:avLst/>
              <a:gdLst>
                <a:gd name="T0" fmla="*/ 10 w 38"/>
                <a:gd name="T1" fmla="*/ 2 h 138"/>
                <a:gd name="T2" fmla="*/ 2 w 38"/>
                <a:gd name="T3" fmla="*/ 2 h 138"/>
                <a:gd name="T4" fmla="*/ 2 w 38"/>
                <a:gd name="T5" fmla="*/ 9 h 138"/>
                <a:gd name="T6" fmla="*/ 27 w 38"/>
                <a:gd name="T7" fmla="*/ 69 h 138"/>
                <a:gd name="T8" fmla="*/ 2 w 38"/>
                <a:gd name="T9" fmla="*/ 128 h 138"/>
                <a:gd name="T10" fmla="*/ 2 w 38"/>
                <a:gd name="T11" fmla="*/ 136 h 138"/>
                <a:gd name="T12" fmla="*/ 6 w 38"/>
                <a:gd name="T13" fmla="*/ 138 h 138"/>
                <a:gd name="T14" fmla="*/ 10 w 38"/>
                <a:gd name="T15" fmla="*/ 136 h 138"/>
                <a:gd name="T16" fmla="*/ 38 w 38"/>
                <a:gd name="T17" fmla="*/ 69 h 138"/>
                <a:gd name="T18" fmla="*/ 10 w 38"/>
                <a:gd name="T19"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38">
                  <a:moveTo>
                    <a:pt x="10" y="2"/>
                  </a:moveTo>
                  <a:cubicBezTo>
                    <a:pt x="8" y="0"/>
                    <a:pt x="5" y="0"/>
                    <a:pt x="2" y="2"/>
                  </a:cubicBezTo>
                  <a:cubicBezTo>
                    <a:pt x="0" y="4"/>
                    <a:pt x="0" y="7"/>
                    <a:pt x="2" y="9"/>
                  </a:cubicBezTo>
                  <a:cubicBezTo>
                    <a:pt x="19" y="26"/>
                    <a:pt x="27" y="47"/>
                    <a:pt x="27" y="69"/>
                  </a:cubicBezTo>
                  <a:cubicBezTo>
                    <a:pt x="27" y="90"/>
                    <a:pt x="19" y="112"/>
                    <a:pt x="2" y="128"/>
                  </a:cubicBezTo>
                  <a:cubicBezTo>
                    <a:pt x="0" y="130"/>
                    <a:pt x="0" y="134"/>
                    <a:pt x="2" y="136"/>
                  </a:cubicBezTo>
                  <a:cubicBezTo>
                    <a:pt x="4" y="137"/>
                    <a:pt x="5" y="138"/>
                    <a:pt x="6" y="138"/>
                  </a:cubicBezTo>
                  <a:cubicBezTo>
                    <a:pt x="8" y="138"/>
                    <a:pt x="9" y="137"/>
                    <a:pt x="10" y="136"/>
                  </a:cubicBezTo>
                  <a:cubicBezTo>
                    <a:pt x="29" y="117"/>
                    <a:pt x="38" y="93"/>
                    <a:pt x="38" y="69"/>
                  </a:cubicBezTo>
                  <a:cubicBezTo>
                    <a:pt x="38" y="45"/>
                    <a:pt x="29" y="20"/>
                    <a:pt x="10" y="2"/>
                  </a:cubicBezTo>
                  <a:close/>
                </a:path>
              </a:pathLst>
            </a:custGeom>
            <a:grpFill/>
            <a:ln w="9525">
              <a:solidFill>
                <a:schemeClr val="bg1"/>
              </a:solidFill>
              <a:round/>
            </a:ln>
            <a:extLst/>
          </p:spPr>
          <p:txBody>
            <a:bodyPr vert="horz" wrap="square" lIns="91440" tIns="45720" rIns="91440" bIns="45720" numCol="1" anchor="t" anchorCtr="0" compatLnSpc="1"/>
            <a:lstStyle/>
            <a:p>
              <a:endParaRPr lang="en-US">
                <a:solidFill>
                  <a:schemeClr val="bg1">
                    <a:lumMod val="8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93" name="矩形 92">
            <a:extLst>
              <a:ext uri="{FF2B5EF4-FFF2-40B4-BE49-F238E27FC236}">
                <a16:creationId xmlns:a16="http://schemas.microsoft.com/office/drawing/2014/main" id="{147B983C-E0EC-0C4E-AEBE-E23DAC0DF556}"/>
              </a:ext>
            </a:extLst>
          </p:cNvPr>
          <p:cNvSpPr/>
          <p:nvPr/>
        </p:nvSpPr>
        <p:spPr>
          <a:xfrm>
            <a:off x="785813" y="4337363"/>
            <a:ext cx="2978467" cy="1938992"/>
          </a:xfrm>
          <a:prstGeom prst="rect">
            <a:avLst/>
          </a:prstGeom>
          <a:solidFill>
            <a:srgbClr val="7A81FF"/>
          </a:solidFill>
          <a:ln>
            <a:solidFill>
              <a:schemeClr val="bg1"/>
            </a:solidFill>
          </a:ln>
        </p:spPr>
        <p:txBody>
          <a:bodyPr wrap="square">
            <a:spAutoFit/>
          </a:bodyPr>
          <a:lstStyle/>
          <a:p>
            <a:pPr>
              <a:lnSpc>
                <a:spcPct val="150000"/>
              </a:lnSpc>
            </a:pPr>
            <a:r>
              <a:rPr lang="zh-TW" altLang="en-US"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sym typeface="+mn-lt"/>
              </a:rPr>
              <a:t>神經元的參數會影響可訓練參數，故分別將神經元設定為</a:t>
            </a:r>
            <a:r>
              <a:rPr lang="en-US" altLang="zh-TW"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sym typeface="+mn-lt"/>
              </a:rPr>
              <a:t>10</a:t>
            </a:r>
            <a:r>
              <a:rPr lang="zh-TW" altLang="en-US"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sym typeface="+mn-lt"/>
              </a:rPr>
              <a:t>、</a:t>
            </a:r>
            <a:r>
              <a:rPr lang="en-US" altLang="zh-TW"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sym typeface="+mn-lt"/>
              </a:rPr>
              <a:t>20</a:t>
            </a:r>
            <a:r>
              <a:rPr lang="zh-TW" altLang="en-US"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sym typeface="+mn-lt"/>
              </a:rPr>
              <a:t>、</a:t>
            </a:r>
            <a:r>
              <a:rPr lang="en-US" altLang="zh-TW"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sym typeface="+mn-lt"/>
              </a:rPr>
              <a:t>30</a:t>
            </a:r>
            <a:r>
              <a:rPr lang="zh-TW" altLang="en-US"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sym typeface="+mn-lt"/>
              </a:rPr>
              <a:t>及</a:t>
            </a:r>
            <a:r>
              <a:rPr lang="en-US" altLang="zh-TW"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sym typeface="+mn-lt"/>
              </a:rPr>
              <a:t>40</a:t>
            </a:r>
            <a:r>
              <a:rPr lang="zh-TW" altLang="en-US"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sym typeface="+mn-lt"/>
              </a:rPr>
              <a:t>，查看各組合的變化 </a:t>
            </a:r>
            <a:endParaRPr lang="zh-CN" altLang="en-US"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4" name="矩形 93">
            <a:extLst>
              <a:ext uri="{FF2B5EF4-FFF2-40B4-BE49-F238E27FC236}">
                <a16:creationId xmlns:a16="http://schemas.microsoft.com/office/drawing/2014/main" id="{DE3F9D65-6184-E844-8E5C-7322D45ED0D8}"/>
              </a:ext>
            </a:extLst>
          </p:cNvPr>
          <p:cNvSpPr/>
          <p:nvPr/>
        </p:nvSpPr>
        <p:spPr>
          <a:xfrm>
            <a:off x="3965575" y="4337363"/>
            <a:ext cx="1961515" cy="1200329"/>
          </a:xfrm>
          <a:prstGeom prst="rect">
            <a:avLst/>
          </a:prstGeom>
          <a:solidFill>
            <a:srgbClr val="7A81FF"/>
          </a:solidFill>
          <a:ln>
            <a:solidFill>
              <a:schemeClr val="bg1"/>
            </a:solidFill>
          </a:ln>
        </p:spPr>
        <p:txBody>
          <a:bodyPr wrap="square">
            <a:spAutoFit/>
          </a:bodyPr>
          <a:lstStyle/>
          <a:p>
            <a:pPr>
              <a:lnSpc>
                <a:spcPct val="120000"/>
              </a:lnSpc>
              <a:defRPr/>
            </a:pPr>
            <a:r>
              <a:rPr lang="zh-TW" altLang="zh-TW"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神經元</a:t>
            </a:r>
            <a:r>
              <a:rPr lang="en-US" altLang="zh-TW"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10</a:t>
            </a:r>
            <a:r>
              <a:rPr lang="zh-TW" altLang="zh-TW"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的組合中，</a:t>
            </a:r>
            <a:r>
              <a:rPr lang="en-US" altLang="zh-TW"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loss</a:t>
            </a:r>
            <a:r>
              <a:rPr lang="zh-TW" altLang="zh-TW"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值為</a:t>
            </a:r>
            <a:r>
              <a:rPr lang="en-US" altLang="zh-TW"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0.0051</a:t>
            </a:r>
            <a:r>
              <a:rPr lang="zh-TW" altLang="zh-TW"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 </a:t>
            </a:r>
            <a:endParaRPr lang="zh-CN" altLang="en-US"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
        <p:nvSpPr>
          <p:cNvPr id="95" name="矩形 94">
            <a:extLst>
              <a:ext uri="{FF2B5EF4-FFF2-40B4-BE49-F238E27FC236}">
                <a16:creationId xmlns:a16="http://schemas.microsoft.com/office/drawing/2014/main" id="{7B7488FB-DA09-5B40-908B-034D71592C18}"/>
              </a:ext>
            </a:extLst>
          </p:cNvPr>
          <p:cNvSpPr/>
          <p:nvPr/>
        </p:nvSpPr>
        <p:spPr>
          <a:xfrm>
            <a:off x="6195060" y="4337363"/>
            <a:ext cx="1974850" cy="1477328"/>
          </a:xfrm>
          <a:prstGeom prst="rect">
            <a:avLst/>
          </a:prstGeom>
          <a:solidFill>
            <a:srgbClr val="7A81FF"/>
          </a:solidFill>
          <a:ln>
            <a:solidFill>
              <a:schemeClr val="bg1"/>
            </a:solidFill>
          </a:ln>
        </p:spPr>
        <p:txBody>
          <a:bodyPr wrap="square">
            <a:spAutoFit/>
          </a:bodyPr>
          <a:lstStyle/>
          <a:p>
            <a:pPr>
              <a:lnSpc>
                <a:spcPct val="150000"/>
              </a:lnSpc>
            </a:pPr>
            <a:r>
              <a:rPr lang="zh-TW" altLang="zh-TW"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神經元</a:t>
            </a:r>
            <a:r>
              <a:rPr lang="en-US" altLang="zh-TW"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20-40</a:t>
            </a:r>
            <a:r>
              <a:rPr lang="zh-TW" altLang="zh-TW"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之間，</a:t>
            </a:r>
            <a:r>
              <a:rPr lang="en-US" altLang="zh-TW"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loss</a:t>
            </a:r>
            <a:r>
              <a:rPr lang="zh-TW" altLang="zh-TW"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值均為</a:t>
            </a:r>
            <a:r>
              <a:rPr lang="en-US" altLang="zh-TW"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0.0050</a:t>
            </a:r>
            <a:r>
              <a:rPr lang="zh-TW" altLang="zh-TW"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 </a:t>
            </a:r>
            <a:endParaRPr lang="zh-CN"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6" name="矩形 95">
            <a:extLst>
              <a:ext uri="{FF2B5EF4-FFF2-40B4-BE49-F238E27FC236}">
                <a16:creationId xmlns:a16="http://schemas.microsoft.com/office/drawing/2014/main" id="{9BA2FCC9-11F5-374B-A3EA-166EAC013520}"/>
              </a:ext>
            </a:extLst>
          </p:cNvPr>
          <p:cNvSpPr/>
          <p:nvPr/>
        </p:nvSpPr>
        <p:spPr>
          <a:xfrm>
            <a:off x="8372474" y="4337363"/>
            <a:ext cx="2228215" cy="1477328"/>
          </a:xfrm>
          <a:prstGeom prst="rect">
            <a:avLst/>
          </a:prstGeom>
          <a:solidFill>
            <a:srgbClr val="7A81FF"/>
          </a:solidFill>
          <a:ln>
            <a:solidFill>
              <a:schemeClr val="bg1"/>
            </a:solidFill>
          </a:ln>
        </p:spPr>
        <p:txBody>
          <a:bodyPr wrap="square">
            <a:spAutoFit/>
          </a:bodyPr>
          <a:lstStyle/>
          <a:p>
            <a:pPr>
              <a:lnSpc>
                <a:spcPct val="150000"/>
              </a:lnSpc>
            </a:pPr>
            <a:r>
              <a:rPr lang="zh-TW" altLang="zh-TW"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將以神經元</a:t>
            </a:r>
            <a:r>
              <a:rPr lang="en-US" altLang="zh-TW"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10</a:t>
            </a:r>
            <a:r>
              <a:rPr lang="zh-TW" altLang="zh-TW"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及神經元</a:t>
            </a:r>
            <a:r>
              <a:rPr lang="en-US" altLang="zh-TW"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20</a:t>
            </a:r>
            <a:r>
              <a:rPr lang="zh-TW" altLang="zh-TW"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納入學習率的組合中做測試</a:t>
            </a:r>
            <a:endParaRPr lang="zh-CN" altLang="en-US" sz="2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258843940"/>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up)">
                                      <p:cBhvr>
                                        <p:cTn id="7" dur="500"/>
                                        <p:tgtEl>
                                          <p:spTgt spid="4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500" fill="hold"/>
                                        <p:tgtEl>
                                          <p:spTgt spid="54"/>
                                        </p:tgtEl>
                                        <p:attrNameLst>
                                          <p:attrName>ppt_w</p:attrName>
                                        </p:attrNameLst>
                                      </p:cBhvr>
                                      <p:tavLst>
                                        <p:tav tm="0">
                                          <p:val>
                                            <p:fltVal val="0"/>
                                          </p:val>
                                        </p:tav>
                                        <p:tav tm="100000">
                                          <p:val>
                                            <p:strVal val="#ppt_w"/>
                                          </p:val>
                                        </p:tav>
                                      </p:tavLst>
                                    </p:anim>
                                    <p:anim calcmode="lin" valueType="num">
                                      <p:cBhvr>
                                        <p:cTn id="12" dur="500" fill="hold"/>
                                        <p:tgtEl>
                                          <p:spTgt spid="54"/>
                                        </p:tgtEl>
                                        <p:attrNameLst>
                                          <p:attrName>ppt_h</p:attrName>
                                        </p:attrNameLst>
                                      </p:cBhvr>
                                      <p:tavLst>
                                        <p:tav tm="0">
                                          <p:val>
                                            <p:fltVal val="0"/>
                                          </p:val>
                                        </p:tav>
                                        <p:tav tm="100000">
                                          <p:val>
                                            <p:strVal val="#ppt_h"/>
                                          </p:val>
                                        </p:tav>
                                      </p:tavLst>
                                    </p:anim>
                                    <p:animEffect transition="in" filter="fade">
                                      <p:cBhvr>
                                        <p:cTn id="13" dur="500"/>
                                        <p:tgtEl>
                                          <p:spTgt spid="54"/>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93"/>
                                        </p:tgtEl>
                                        <p:attrNameLst>
                                          <p:attrName>style.visibility</p:attrName>
                                        </p:attrNameLst>
                                      </p:cBhvr>
                                      <p:to>
                                        <p:strVal val="visible"/>
                                      </p:to>
                                    </p:set>
                                    <p:anim calcmode="lin" valueType="num">
                                      <p:cBhvr additive="base">
                                        <p:cTn id="17" dur="500"/>
                                        <p:tgtEl>
                                          <p:spTgt spid="93"/>
                                        </p:tgtEl>
                                        <p:attrNameLst>
                                          <p:attrName>ppt_y</p:attrName>
                                        </p:attrNameLst>
                                      </p:cBhvr>
                                      <p:tavLst>
                                        <p:tav tm="0">
                                          <p:val>
                                            <p:strVal val="#ppt_y+#ppt_h*1.125000"/>
                                          </p:val>
                                        </p:tav>
                                        <p:tav tm="100000">
                                          <p:val>
                                            <p:strVal val="#ppt_y"/>
                                          </p:val>
                                        </p:tav>
                                      </p:tavLst>
                                    </p:anim>
                                    <p:animEffect transition="in" filter="wipe(up)">
                                      <p:cBhvr>
                                        <p:cTn id="18" dur="500"/>
                                        <p:tgtEl>
                                          <p:spTgt spid="93"/>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up)">
                                      <p:cBhvr>
                                        <p:cTn id="22" dur="500"/>
                                        <p:tgtEl>
                                          <p:spTgt spid="46"/>
                                        </p:tgtEl>
                                      </p:cBhvr>
                                    </p:animEffect>
                                  </p:childTnLst>
                                </p:cTn>
                              </p:par>
                            </p:childTnLst>
                          </p:cTn>
                        </p:par>
                        <p:par>
                          <p:cTn id="23" fill="hold">
                            <p:stCondLst>
                              <p:cond delay="2000"/>
                            </p:stCondLst>
                            <p:childTnLst>
                              <p:par>
                                <p:cTn id="24" presetID="12" presetClass="entr" presetSubtype="4" fill="hold" grpId="0" nodeType="afterEffect">
                                  <p:stCondLst>
                                    <p:cond delay="0"/>
                                  </p:stCondLst>
                                  <p:childTnLst>
                                    <p:set>
                                      <p:cBhvr>
                                        <p:cTn id="25" dur="1" fill="hold">
                                          <p:stCondLst>
                                            <p:cond delay="0"/>
                                          </p:stCondLst>
                                        </p:cTn>
                                        <p:tgtEl>
                                          <p:spTgt spid="94"/>
                                        </p:tgtEl>
                                        <p:attrNameLst>
                                          <p:attrName>style.visibility</p:attrName>
                                        </p:attrNameLst>
                                      </p:cBhvr>
                                      <p:to>
                                        <p:strVal val="visible"/>
                                      </p:to>
                                    </p:set>
                                    <p:anim calcmode="lin" valueType="num">
                                      <p:cBhvr additive="base">
                                        <p:cTn id="26" dur="500"/>
                                        <p:tgtEl>
                                          <p:spTgt spid="94"/>
                                        </p:tgtEl>
                                        <p:attrNameLst>
                                          <p:attrName>ppt_y</p:attrName>
                                        </p:attrNameLst>
                                      </p:cBhvr>
                                      <p:tavLst>
                                        <p:tav tm="0">
                                          <p:val>
                                            <p:strVal val="#ppt_y+#ppt_h*1.125000"/>
                                          </p:val>
                                        </p:tav>
                                        <p:tav tm="100000">
                                          <p:val>
                                            <p:strVal val="#ppt_y"/>
                                          </p:val>
                                        </p:tav>
                                      </p:tavLst>
                                    </p:anim>
                                    <p:animEffect transition="in" filter="wipe(up)">
                                      <p:cBhvr>
                                        <p:cTn id="27" dur="500"/>
                                        <p:tgtEl>
                                          <p:spTgt spid="94"/>
                                        </p:tgtEl>
                                      </p:cBhvr>
                                    </p:animEffect>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up)">
                                      <p:cBhvr>
                                        <p:cTn id="31" dur="500"/>
                                        <p:tgtEl>
                                          <p:spTgt spid="47"/>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p:cTn id="35" dur="500" fill="hold"/>
                                        <p:tgtEl>
                                          <p:spTgt spid="57"/>
                                        </p:tgtEl>
                                        <p:attrNameLst>
                                          <p:attrName>ppt_w</p:attrName>
                                        </p:attrNameLst>
                                      </p:cBhvr>
                                      <p:tavLst>
                                        <p:tav tm="0">
                                          <p:val>
                                            <p:fltVal val="0"/>
                                          </p:val>
                                        </p:tav>
                                        <p:tav tm="100000">
                                          <p:val>
                                            <p:strVal val="#ppt_w"/>
                                          </p:val>
                                        </p:tav>
                                      </p:tavLst>
                                    </p:anim>
                                    <p:anim calcmode="lin" valueType="num">
                                      <p:cBhvr>
                                        <p:cTn id="36" dur="500" fill="hold"/>
                                        <p:tgtEl>
                                          <p:spTgt spid="57"/>
                                        </p:tgtEl>
                                        <p:attrNameLst>
                                          <p:attrName>ppt_h</p:attrName>
                                        </p:attrNameLst>
                                      </p:cBhvr>
                                      <p:tavLst>
                                        <p:tav tm="0">
                                          <p:val>
                                            <p:fltVal val="0"/>
                                          </p:val>
                                        </p:tav>
                                        <p:tav tm="100000">
                                          <p:val>
                                            <p:strVal val="#ppt_h"/>
                                          </p:val>
                                        </p:tav>
                                      </p:tavLst>
                                    </p:anim>
                                    <p:animEffect transition="in" filter="fade">
                                      <p:cBhvr>
                                        <p:cTn id="37" dur="500"/>
                                        <p:tgtEl>
                                          <p:spTgt spid="57"/>
                                        </p:tgtEl>
                                      </p:cBhvr>
                                    </p:animEffect>
                                  </p:childTnLst>
                                </p:cTn>
                              </p:par>
                            </p:childTnLst>
                          </p:cTn>
                        </p:par>
                        <p:par>
                          <p:cTn id="38" fill="hold">
                            <p:stCondLst>
                              <p:cond delay="3500"/>
                            </p:stCondLst>
                            <p:childTnLst>
                              <p:par>
                                <p:cTn id="39" presetID="12" presetClass="entr" presetSubtype="4" fill="hold" grpId="0" nodeType="afterEffect">
                                  <p:stCondLst>
                                    <p:cond delay="0"/>
                                  </p:stCondLst>
                                  <p:childTnLst>
                                    <p:set>
                                      <p:cBhvr>
                                        <p:cTn id="40" dur="1" fill="hold">
                                          <p:stCondLst>
                                            <p:cond delay="0"/>
                                          </p:stCondLst>
                                        </p:cTn>
                                        <p:tgtEl>
                                          <p:spTgt spid="95"/>
                                        </p:tgtEl>
                                        <p:attrNameLst>
                                          <p:attrName>style.visibility</p:attrName>
                                        </p:attrNameLst>
                                      </p:cBhvr>
                                      <p:to>
                                        <p:strVal val="visible"/>
                                      </p:to>
                                    </p:set>
                                    <p:anim calcmode="lin" valueType="num">
                                      <p:cBhvr additive="base">
                                        <p:cTn id="41" dur="500"/>
                                        <p:tgtEl>
                                          <p:spTgt spid="95"/>
                                        </p:tgtEl>
                                        <p:attrNameLst>
                                          <p:attrName>ppt_y</p:attrName>
                                        </p:attrNameLst>
                                      </p:cBhvr>
                                      <p:tavLst>
                                        <p:tav tm="0">
                                          <p:val>
                                            <p:strVal val="#ppt_y+#ppt_h*1.125000"/>
                                          </p:val>
                                        </p:tav>
                                        <p:tav tm="100000">
                                          <p:val>
                                            <p:strVal val="#ppt_y"/>
                                          </p:val>
                                        </p:tav>
                                      </p:tavLst>
                                    </p:anim>
                                    <p:animEffect transition="in" filter="wipe(up)">
                                      <p:cBhvr>
                                        <p:cTn id="42" dur="500"/>
                                        <p:tgtEl>
                                          <p:spTgt spid="95"/>
                                        </p:tgtEl>
                                      </p:cBhvr>
                                    </p:animEffect>
                                  </p:childTnLst>
                                </p:cTn>
                              </p:par>
                            </p:childTnLst>
                          </p:cTn>
                        </p:par>
                        <p:par>
                          <p:cTn id="43" fill="hold">
                            <p:stCondLst>
                              <p:cond delay="4000"/>
                            </p:stCondLst>
                            <p:childTnLst>
                              <p:par>
                                <p:cTn id="44" presetID="22" presetClass="entr" presetSubtype="1" fill="hold" grpId="0" nodeType="after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wipe(up)">
                                      <p:cBhvr>
                                        <p:cTn id="46" dur="500"/>
                                        <p:tgtEl>
                                          <p:spTgt spid="45"/>
                                        </p:tgtEl>
                                      </p:cBhvr>
                                    </p:animEffect>
                                  </p:childTnLst>
                                </p:cTn>
                              </p:par>
                            </p:childTnLst>
                          </p:cTn>
                        </p:par>
                        <p:par>
                          <p:cTn id="47" fill="hold">
                            <p:stCondLst>
                              <p:cond delay="4500"/>
                            </p:stCondLst>
                            <p:childTnLst>
                              <p:par>
                                <p:cTn id="48" presetID="53" presetClass="entr" presetSubtype="16" fill="hold" nodeType="afterEffect">
                                  <p:stCondLst>
                                    <p:cond delay="0"/>
                                  </p:stCondLst>
                                  <p:childTnLst>
                                    <p:set>
                                      <p:cBhvr>
                                        <p:cTn id="49" dur="1" fill="hold">
                                          <p:stCondLst>
                                            <p:cond delay="0"/>
                                          </p:stCondLst>
                                        </p:cTn>
                                        <p:tgtEl>
                                          <p:spTgt spid="48"/>
                                        </p:tgtEl>
                                        <p:attrNameLst>
                                          <p:attrName>style.visibility</p:attrName>
                                        </p:attrNameLst>
                                      </p:cBhvr>
                                      <p:to>
                                        <p:strVal val="visible"/>
                                      </p:to>
                                    </p:set>
                                    <p:anim calcmode="lin" valueType="num">
                                      <p:cBhvr>
                                        <p:cTn id="50" dur="500" fill="hold"/>
                                        <p:tgtEl>
                                          <p:spTgt spid="48"/>
                                        </p:tgtEl>
                                        <p:attrNameLst>
                                          <p:attrName>ppt_w</p:attrName>
                                        </p:attrNameLst>
                                      </p:cBhvr>
                                      <p:tavLst>
                                        <p:tav tm="0">
                                          <p:val>
                                            <p:fltVal val="0"/>
                                          </p:val>
                                        </p:tav>
                                        <p:tav tm="100000">
                                          <p:val>
                                            <p:strVal val="#ppt_w"/>
                                          </p:val>
                                        </p:tav>
                                      </p:tavLst>
                                    </p:anim>
                                    <p:anim calcmode="lin" valueType="num">
                                      <p:cBhvr>
                                        <p:cTn id="51" dur="500" fill="hold"/>
                                        <p:tgtEl>
                                          <p:spTgt spid="48"/>
                                        </p:tgtEl>
                                        <p:attrNameLst>
                                          <p:attrName>ppt_h</p:attrName>
                                        </p:attrNameLst>
                                      </p:cBhvr>
                                      <p:tavLst>
                                        <p:tav tm="0">
                                          <p:val>
                                            <p:fltVal val="0"/>
                                          </p:val>
                                        </p:tav>
                                        <p:tav tm="100000">
                                          <p:val>
                                            <p:strVal val="#ppt_h"/>
                                          </p:val>
                                        </p:tav>
                                      </p:tavLst>
                                    </p:anim>
                                    <p:animEffect transition="in" filter="fade">
                                      <p:cBhvr>
                                        <p:cTn id="52" dur="500"/>
                                        <p:tgtEl>
                                          <p:spTgt spid="48"/>
                                        </p:tgtEl>
                                      </p:cBhvr>
                                    </p:animEffect>
                                  </p:childTnLst>
                                </p:cTn>
                              </p:par>
                            </p:childTnLst>
                          </p:cTn>
                        </p:par>
                        <p:par>
                          <p:cTn id="53" fill="hold">
                            <p:stCondLst>
                              <p:cond delay="5000"/>
                            </p:stCondLst>
                            <p:childTnLst>
                              <p:par>
                                <p:cTn id="54" presetID="12" presetClass="entr" presetSubtype="4" fill="hold" grpId="0" nodeType="afterEffect">
                                  <p:stCondLst>
                                    <p:cond delay="0"/>
                                  </p:stCondLst>
                                  <p:childTnLst>
                                    <p:set>
                                      <p:cBhvr>
                                        <p:cTn id="55" dur="1" fill="hold">
                                          <p:stCondLst>
                                            <p:cond delay="0"/>
                                          </p:stCondLst>
                                        </p:cTn>
                                        <p:tgtEl>
                                          <p:spTgt spid="96"/>
                                        </p:tgtEl>
                                        <p:attrNameLst>
                                          <p:attrName>style.visibility</p:attrName>
                                        </p:attrNameLst>
                                      </p:cBhvr>
                                      <p:to>
                                        <p:strVal val="visible"/>
                                      </p:to>
                                    </p:set>
                                    <p:anim calcmode="lin" valueType="num">
                                      <p:cBhvr additive="base">
                                        <p:cTn id="56" dur="500"/>
                                        <p:tgtEl>
                                          <p:spTgt spid="96"/>
                                        </p:tgtEl>
                                        <p:attrNameLst>
                                          <p:attrName>ppt_y</p:attrName>
                                        </p:attrNameLst>
                                      </p:cBhvr>
                                      <p:tavLst>
                                        <p:tav tm="0">
                                          <p:val>
                                            <p:strVal val="#ppt_y+#ppt_h*1.125000"/>
                                          </p:val>
                                        </p:tav>
                                        <p:tav tm="100000">
                                          <p:val>
                                            <p:strVal val="#ppt_y"/>
                                          </p:val>
                                        </p:tav>
                                      </p:tavLst>
                                    </p:anim>
                                    <p:animEffect transition="in" filter="wipe(up)">
                                      <p:cBhvr>
                                        <p:cTn id="5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93" grpId="0" animBg="1"/>
      <p:bldP spid="94" grpId="0" animBg="1"/>
      <p:bldP spid="95" grpId="0" animBg="1"/>
      <p:bldP spid="9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圖片 223">
            <a:extLst>
              <a:ext uri="{FF2B5EF4-FFF2-40B4-BE49-F238E27FC236}">
                <a16:creationId xmlns:a16="http://schemas.microsoft.com/office/drawing/2014/main" id="{0D857A10-70F8-8E4C-BF81-D9DAC6DA5C56}"/>
              </a:ext>
            </a:extLst>
          </p:cNvPr>
          <p:cNvPicPr>
            <a:picLocks noChangeAspect="1"/>
          </p:cNvPicPr>
          <p:nvPr/>
        </p:nvPicPr>
        <p:blipFill>
          <a:blip r:embed="rId2"/>
          <a:stretch>
            <a:fillRect/>
          </a:stretch>
        </p:blipFill>
        <p:spPr>
          <a:xfrm>
            <a:off x="0" y="0"/>
            <a:ext cx="12192000" cy="6858000"/>
          </a:xfrm>
          <a:prstGeom prst="rect">
            <a:avLst/>
          </a:prstGeom>
        </p:spPr>
      </p:pic>
      <p:sp>
        <p:nvSpPr>
          <p:cNvPr id="226" name="矩形 225">
            <a:extLst>
              <a:ext uri="{FF2B5EF4-FFF2-40B4-BE49-F238E27FC236}">
                <a16:creationId xmlns:a16="http://schemas.microsoft.com/office/drawing/2014/main" id="{E2C68147-A601-154E-A88B-D09F7C767FDE}"/>
              </a:ext>
            </a:extLst>
          </p:cNvPr>
          <p:cNvSpPr/>
          <p:nvPr/>
        </p:nvSpPr>
        <p:spPr>
          <a:xfrm>
            <a:off x="392823" y="181565"/>
            <a:ext cx="3235180" cy="707886"/>
          </a:xfrm>
          <a:prstGeom prst="rect">
            <a:avLst/>
          </a:prstGeom>
          <a:noFill/>
        </p:spPr>
        <p:txBody>
          <a:bodyPr wrap="none" lIns="91440" tIns="45720" rIns="91440" bIns="45720">
            <a:spAutoFit/>
          </a:bodyPr>
          <a:lstStyle/>
          <a:p>
            <a:pPr algn="ctr"/>
            <a:r>
              <a:rPr kumimoji="1" lang="zh-TW"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模型優化</a:t>
            </a:r>
            <a:r>
              <a:rPr kumimoji="1" lang="en-US" altLang="zh-TW"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(2/4)</a:t>
            </a:r>
            <a:endParaRPr kumimoji="1" lang="zh-TW"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246" name="群組 245">
            <a:extLst>
              <a:ext uri="{FF2B5EF4-FFF2-40B4-BE49-F238E27FC236}">
                <a16:creationId xmlns:a16="http://schemas.microsoft.com/office/drawing/2014/main" id="{91DC8AA8-578C-4549-9D6D-645FA315AC59}"/>
              </a:ext>
            </a:extLst>
          </p:cNvPr>
          <p:cNvGrpSpPr/>
          <p:nvPr/>
        </p:nvGrpSpPr>
        <p:grpSpPr>
          <a:xfrm>
            <a:off x="7453498" y="26803"/>
            <a:ext cx="4738502" cy="872280"/>
            <a:chOff x="7453498" y="26803"/>
            <a:chExt cx="4738502" cy="872280"/>
          </a:xfrm>
        </p:grpSpPr>
        <p:grpSp>
          <p:nvGrpSpPr>
            <p:cNvPr id="247" name="群組 246">
              <a:extLst>
                <a:ext uri="{FF2B5EF4-FFF2-40B4-BE49-F238E27FC236}">
                  <a16:creationId xmlns:a16="http://schemas.microsoft.com/office/drawing/2014/main" id="{90F87DD8-60FE-744C-A6DA-8F8B85D08876}"/>
                </a:ext>
              </a:extLst>
            </p:cNvPr>
            <p:cNvGrpSpPr/>
            <p:nvPr/>
          </p:nvGrpSpPr>
          <p:grpSpPr>
            <a:xfrm>
              <a:off x="7453498" y="26803"/>
              <a:ext cx="4738502" cy="872280"/>
              <a:chOff x="7453498" y="26803"/>
              <a:chExt cx="4738502" cy="872280"/>
            </a:xfrm>
          </p:grpSpPr>
          <p:sp>
            <p:nvSpPr>
              <p:cNvPr id="254" name="圆角矩形 3">
                <a:extLst>
                  <a:ext uri="{FF2B5EF4-FFF2-40B4-BE49-F238E27FC236}">
                    <a16:creationId xmlns:a16="http://schemas.microsoft.com/office/drawing/2014/main" id="{957F9806-0806-E941-B7B3-B734DD5D6C8B}"/>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5" name="圆角矩形 6">
                <a:extLst>
                  <a:ext uri="{FF2B5EF4-FFF2-40B4-BE49-F238E27FC236}">
                    <a16:creationId xmlns:a16="http://schemas.microsoft.com/office/drawing/2014/main" id="{A4283400-66E5-6E45-A7BD-61742B403619}"/>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6" name="圆角矩形 8">
                <a:extLst>
                  <a:ext uri="{FF2B5EF4-FFF2-40B4-BE49-F238E27FC236}">
                    <a16:creationId xmlns:a16="http://schemas.microsoft.com/office/drawing/2014/main" id="{E90629A1-BFC7-F046-937D-FCBA350B0AC7}"/>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7" name="圆角矩形 10">
                <a:extLst>
                  <a:ext uri="{FF2B5EF4-FFF2-40B4-BE49-F238E27FC236}">
                    <a16:creationId xmlns:a16="http://schemas.microsoft.com/office/drawing/2014/main" id="{A34C652A-AE6F-194D-8975-779694079931}"/>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8" name="左箭头 4">
                <a:extLst>
                  <a:ext uri="{FF2B5EF4-FFF2-40B4-BE49-F238E27FC236}">
                    <a16:creationId xmlns:a16="http://schemas.microsoft.com/office/drawing/2014/main" id="{B4AA4BDB-11C9-344E-B8C0-76D634DCD442}"/>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9" name="圆角矩形 1">
                <a:extLst>
                  <a:ext uri="{FF2B5EF4-FFF2-40B4-BE49-F238E27FC236}">
                    <a16:creationId xmlns:a16="http://schemas.microsoft.com/office/drawing/2014/main" id="{ABFF5A3F-82B6-B34C-8A3D-4567A02FC1E3}"/>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0" name="圆角矩形 1">
                <a:extLst>
                  <a:ext uri="{FF2B5EF4-FFF2-40B4-BE49-F238E27FC236}">
                    <a16:creationId xmlns:a16="http://schemas.microsoft.com/office/drawing/2014/main" id="{6C446076-8B7D-7446-AED3-936134D9DC30}"/>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1" name="圆角矩形 1">
                <a:extLst>
                  <a:ext uri="{FF2B5EF4-FFF2-40B4-BE49-F238E27FC236}">
                    <a16:creationId xmlns:a16="http://schemas.microsoft.com/office/drawing/2014/main" id="{6C9612CB-A8AA-9A46-8A73-9AE46BFE45D7}"/>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2" name="圆角矩形 1">
                <a:extLst>
                  <a:ext uri="{FF2B5EF4-FFF2-40B4-BE49-F238E27FC236}">
                    <a16:creationId xmlns:a16="http://schemas.microsoft.com/office/drawing/2014/main" id="{A4B95EB4-C7A6-7045-B2DA-2AAE794498C3}"/>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3" name="圆角矩形 3">
                <a:extLst>
                  <a:ext uri="{FF2B5EF4-FFF2-40B4-BE49-F238E27FC236}">
                    <a16:creationId xmlns:a16="http://schemas.microsoft.com/office/drawing/2014/main" id="{16EBAB8C-4977-8E43-83BE-FDDC95F5CB4A}"/>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4" name="圆角矩形 1">
                <a:extLst>
                  <a:ext uri="{FF2B5EF4-FFF2-40B4-BE49-F238E27FC236}">
                    <a16:creationId xmlns:a16="http://schemas.microsoft.com/office/drawing/2014/main" id="{1C055F29-055E-A041-BBE8-22BCC28B6517}"/>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grpSp>
        <p:grpSp>
          <p:nvGrpSpPr>
            <p:cNvPr id="248" name="群組 247">
              <a:extLst>
                <a:ext uri="{FF2B5EF4-FFF2-40B4-BE49-F238E27FC236}">
                  <a16:creationId xmlns:a16="http://schemas.microsoft.com/office/drawing/2014/main" id="{B9CEC42E-9679-2A4E-BA77-EB93057A02B9}"/>
                </a:ext>
              </a:extLst>
            </p:cNvPr>
            <p:cNvGrpSpPr/>
            <p:nvPr/>
          </p:nvGrpSpPr>
          <p:grpSpPr>
            <a:xfrm>
              <a:off x="7756266" y="137835"/>
              <a:ext cx="4199935" cy="739537"/>
              <a:chOff x="7756266" y="-244943"/>
              <a:chExt cx="4199935" cy="739537"/>
            </a:xfrm>
          </p:grpSpPr>
          <p:sp>
            <p:nvSpPr>
              <p:cNvPr id="249" name="TextBox 24">
                <a:extLst>
                  <a:ext uri="{FF2B5EF4-FFF2-40B4-BE49-F238E27FC236}">
                    <a16:creationId xmlns:a16="http://schemas.microsoft.com/office/drawing/2014/main" id="{D48E4FDF-20B1-1747-8FD7-0B67F5DA4463}"/>
                  </a:ext>
                </a:extLst>
              </p:cNvPr>
              <p:cNvSpPr txBox="1"/>
              <p:nvPr/>
            </p:nvSpPr>
            <p:spPr bwMode="auto">
              <a:xfrm>
                <a:off x="7756266" y="-152791"/>
                <a:ext cx="826590" cy="492443"/>
              </a:xfrm>
              <a:prstGeom prst="rect">
                <a:avLst/>
              </a:prstGeom>
              <a:noFill/>
            </p:spPr>
            <p:txBody>
              <a:bodyPr wrap="square">
                <a:spAutoFit/>
              </a:bodyPr>
              <a:lstStyle/>
              <a:p>
                <a:pPr algn="just">
                  <a:lnSpc>
                    <a:spcPct val="130000"/>
                  </a:lnSpc>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緒論</a:t>
                </a:r>
              </a:p>
            </p:txBody>
          </p:sp>
          <p:sp>
            <p:nvSpPr>
              <p:cNvPr id="250" name="TextBox 24">
                <a:extLst>
                  <a:ext uri="{FF2B5EF4-FFF2-40B4-BE49-F238E27FC236}">
                    <a16:creationId xmlns:a16="http://schemas.microsoft.com/office/drawing/2014/main" id="{A50FE25F-4350-9A41-A3ED-34F91F8A4834}"/>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文獻</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探討</a:t>
                </a:r>
              </a:p>
            </p:txBody>
          </p:sp>
          <p:sp>
            <p:nvSpPr>
              <p:cNvPr id="251" name="TextBox 24">
                <a:extLst>
                  <a:ext uri="{FF2B5EF4-FFF2-40B4-BE49-F238E27FC236}">
                    <a16:creationId xmlns:a16="http://schemas.microsoft.com/office/drawing/2014/main" id="{46A1AC07-569D-9942-AD78-CE747495335E}"/>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2" name="TextBox 24">
                <a:extLst>
                  <a:ext uri="{FF2B5EF4-FFF2-40B4-BE49-F238E27FC236}">
                    <a16:creationId xmlns:a16="http://schemas.microsoft.com/office/drawing/2014/main" id="{00019B8A-B7D6-E944-84BE-4F7D1638CAA9}"/>
                  </a:ext>
                </a:extLst>
              </p:cNvPr>
              <p:cNvSpPr txBox="1"/>
              <p:nvPr/>
            </p:nvSpPr>
            <p:spPr bwMode="auto">
              <a:xfrm>
                <a:off x="10104638" y="-233390"/>
                <a:ext cx="936261" cy="707886"/>
              </a:xfrm>
              <a:prstGeom prst="rect">
                <a:avLst/>
              </a:prstGeom>
              <a:noFill/>
            </p:spPr>
            <p:txBody>
              <a:bodyPr wrap="square">
                <a:spAutoFit/>
              </a:bodyPr>
              <a:lstStyle/>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實證</a:t>
                </a:r>
              </a:p>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研究</a:t>
                </a:r>
              </a:p>
            </p:txBody>
          </p:sp>
          <p:sp>
            <p:nvSpPr>
              <p:cNvPr id="253" name="TextBox 24">
                <a:extLst>
                  <a:ext uri="{FF2B5EF4-FFF2-40B4-BE49-F238E27FC236}">
                    <a16:creationId xmlns:a16="http://schemas.microsoft.com/office/drawing/2014/main" id="{906A0E04-CB05-7F43-B076-0EF06DA66E83}"/>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結論與</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建議</a:t>
                </a:r>
                <a:endPar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grpSp>
      <p:sp>
        <p:nvSpPr>
          <p:cNvPr id="4" name="投影片編號版面配置區 3">
            <a:extLst>
              <a:ext uri="{FF2B5EF4-FFF2-40B4-BE49-F238E27FC236}">
                <a16:creationId xmlns:a16="http://schemas.microsoft.com/office/drawing/2014/main" id="{23753178-FDE9-1341-A0AF-BEA37A51F357}"/>
              </a:ext>
            </a:extLst>
          </p:cNvPr>
          <p:cNvSpPr>
            <a:spLocks noGrp="1"/>
          </p:cNvSpPr>
          <p:nvPr>
            <p:ph type="sldNum" sz="quarter" idx="12"/>
          </p:nvPr>
        </p:nvSpPr>
        <p:spPr/>
        <p:txBody>
          <a:bodyPr/>
          <a:lstStyle/>
          <a:p>
            <a:fld id="{1490CF33-D555-A345-BE28-C2DA5831FB31}" type="slidenum">
              <a:rPr kumimoji="1" lang="zh-TW" altLang="en-US" sz="1600" smtClean="0">
                <a:latin typeface="Times New Roman" panose="02020603050405020304" pitchFamily="18" charset="0"/>
                <a:ea typeface="標楷體" panose="03000509000000000000" pitchFamily="65" charset="-120"/>
                <a:cs typeface="Times New Roman" panose="02020603050405020304" pitchFamily="18" charset="0"/>
              </a:rPr>
              <a:t>32</a:t>
            </a:fld>
            <a:endParaRPr kumimoji="1"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16" name="组合 38">
            <a:extLst>
              <a:ext uri="{FF2B5EF4-FFF2-40B4-BE49-F238E27FC236}">
                <a16:creationId xmlns:a16="http://schemas.microsoft.com/office/drawing/2014/main" id="{947D924F-4F68-AE4C-876F-1726090BEB11}"/>
              </a:ext>
            </a:extLst>
          </p:cNvPr>
          <p:cNvGrpSpPr/>
          <p:nvPr/>
        </p:nvGrpSpPr>
        <p:grpSpPr>
          <a:xfrm>
            <a:off x="7317800" y="1995577"/>
            <a:ext cx="595168" cy="595168"/>
            <a:chOff x="6096000" y="4371976"/>
            <a:chExt cx="595168" cy="595168"/>
          </a:xfrm>
          <a:solidFill>
            <a:srgbClr val="0070C0"/>
          </a:solidFill>
        </p:grpSpPr>
        <p:sp>
          <p:nvSpPr>
            <p:cNvPr id="117" name="矩形: 圆角 39">
              <a:extLst>
                <a:ext uri="{FF2B5EF4-FFF2-40B4-BE49-F238E27FC236}">
                  <a16:creationId xmlns:a16="http://schemas.microsoft.com/office/drawing/2014/main" id="{88894379-E327-954F-AA29-67BD216662C1}"/>
                </a:ext>
              </a:extLst>
            </p:cNvPr>
            <p:cNvSpPr/>
            <p:nvPr/>
          </p:nvSpPr>
          <p:spPr>
            <a:xfrm>
              <a:off x="6096000" y="4371976"/>
              <a:ext cx="595168" cy="595168"/>
            </a:xfrm>
            <a:prstGeom prst="roundRect">
              <a:avLst/>
            </a:prstGeom>
            <a:grpFill/>
            <a:ln w="12700" cap="flat" cmpd="sng" algn="ctr">
              <a:solidFill>
                <a:schemeClr val="bg2"/>
              </a:solid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8" name="statistics-on-laptop_82095">
              <a:extLst>
                <a:ext uri="{FF2B5EF4-FFF2-40B4-BE49-F238E27FC236}">
                  <a16:creationId xmlns:a16="http://schemas.microsoft.com/office/drawing/2014/main" id="{8A323E2E-F763-A340-81D9-E020A9308CC4}"/>
                </a:ext>
              </a:extLst>
            </p:cNvPr>
            <p:cNvSpPr>
              <a:spLocks noChangeAspect="1"/>
            </p:cNvSpPr>
            <p:nvPr/>
          </p:nvSpPr>
          <p:spPr bwMode="auto">
            <a:xfrm>
              <a:off x="6199456" y="4538897"/>
              <a:ext cx="388257" cy="261326"/>
            </a:xfrm>
            <a:custGeom>
              <a:avLst/>
              <a:gdLst>
                <a:gd name="connsiteX0" fmla="*/ 139872 w 330200"/>
                <a:gd name="connsiteY0" fmla="*/ 160338 h 222250"/>
                <a:gd name="connsiteX1" fmla="*/ 295103 w 330200"/>
                <a:gd name="connsiteY1" fmla="*/ 160338 h 222250"/>
                <a:gd name="connsiteX2" fmla="*/ 301625 w 330200"/>
                <a:gd name="connsiteY2" fmla="*/ 167266 h 222250"/>
                <a:gd name="connsiteX3" fmla="*/ 295103 w 330200"/>
                <a:gd name="connsiteY3" fmla="*/ 173038 h 222250"/>
                <a:gd name="connsiteX4" fmla="*/ 139872 w 330200"/>
                <a:gd name="connsiteY4" fmla="*/ 173038 h 222250"/>
                <a:gd name="connsiteX5" fmla="*/ 133350 w 330200"/>
                <a:gd name="connsiteY5" fmla="*/ 167266 h 222250"/>
                <a:gd name="connsiteX6" fmla="*/ 139872 w 330200"/>
                <a:gd name="connsiteY6" fmla="*/ 160338 h 222250"/>
                <a:gd name="connsiteX7" fmla="*/ 14287 w 330200"/>
                <a:gd name="connsiteY7" fmla="*/ 106363 h 222250"/>
                <a:gd name="connsiteX8" fmla="*/ 14287 w 330200"/>
                <a:gd name="connsiteY8" fmla="*/ 201533 h 222250"/>
                <a:gd name="connsiteX9" fmla="*/ 20732 w 330200"/>
                <a:gd name="connsiteY9" fmla="*/ 207963 h 222250"/>
                <a:gd name="connsiteX10" fmla="*/ 309467 w 330200"/>
                <a:gd name="connsiteY10" fmla="*/ 207963 h 222250"/>
                <a:gd name="connsiteX11" fmla="*/ 315912 w 330200"/>
                <a:gd name="connsiteY11" fmla="*/ 201533 h 222250"/>
                <a:gd name="connsiteX12" fmla="*/ 315912 w 330200"/>
                <a:gd name="connsiteY12" fmla="*/ 106363 h 222250"/>
                <a:gd name="connsiteX13" fmla="*/ 14287 w 330200"/>
                <a:gd name="connsiteY13" fmla="*/ 106363 h 222250"/>
                <a:gd name="connsiteX14" fmla="*/ 14287 w 330200"/>
                <a:gd name="connsiteY14" fmla="*/ 53975 h 222250"/>
                <a:gd name="connsiteX15" fmla="*/ 14287 w 330200"/>
                <a:gd name="connsiteY15" fmla="*/ 92075 h 222250"/>
                <a:gd name="connsiteX16" fmla="*/ 315912 w 330200"/>
                <a:gd name="connsiteY16" fmla="*/ 92075 h 222250"/>
                <a:gd name="connsiteX17" fmla="*/ 315912 w 330200"/>
                <a:gd name="connsiteY17" fmla="*/ 53975 h 222250"/>
                <a:gd name="connsiteX18" fmla="*/ 20732 w 330200"/>
                <a:gd name="connsiteY18" fmla="*/ 14288 h 222250"/>
                <a:gd name="connsiteX19" fmla="*/ 14287 w 330200"/>
                <a:gd name="connsiteY19" fmla="*/ 20972 h 222250"/>
                <a:gd name="connsiteX20" fmla="*/ 14287 w 330200"/>
                <a:gd name="connsiteY20" fmla="*/ 39688 h 222250"/>
                <a:gd name="connsiteX21" fmla="*/ 315912 w 330200"/>
                <a:gd name="connsiteY21" fmla="*/ 39688 h 222250"/>
                <a:gd name="connsiteX22" fmla="*/ 315912 w 330200"/>
                <a:gd name="connsiteY22" fmla="*/ 20972 h 222250"/>
                <a:gd name="connsiteX23" fmla="*/ 309467 w 330200"/>
                <a:gd name="connsiteY23" fmla="*/ 14288 h 222250"/>
                <a:gd name="connsiteX24" fmla="*/ 20732 w 330200"/>
                <a:gd name="connsiteY24" fmla="*/ 14288 h 222250"/>
                <a:gd name="connsiteX25" fmla="*/ 20637 w 330200"/>
                <a:gd name="connsiteY25" fmla="*/ 0 h 222250"/>
                <a:gd name="connsiteX26" fmla="*/ 309563 w 330200"/>
                <a:gd name="connsiteY26" fmla="*/ 0 h 222250"/>
                <a:gd name="connsiteX27" fmla="*/ 330200 w 330200"/>
                <a:gd name="connsiteY27" fmla="*/ 20674 h 222250"/>
                <a:gd name="connsiteX28" fmla="*/ 330200 w 330200"/>
                <a:gd name="connsiteY28" fmla="*/ 201576 h 222250"/>
                <a:gd name="connsiteX29" fmla="*/ 309563 w 330200"/>
                <a:gd name="connsiteY29" fmla="*/ 222250 h 222250"/>
                <a:gd name="connsiteX30" fmla="*/ 20637 w 330200"/>
                <a:gd name="connsiteY30" fmla="*/ 222250 h 222250"/>
                <a:gd name="connsiteX31" fmla="*/ 0 w 330200"/>
                <a:gd name="connsiteY31" fmla="*/ 201576 h 222250"/>
                <a:gd name="connsiteX32" fmla="*/ 0 w 330200"/>
                <a:gd name="connsiteY32" fmla="*/ 20674 h 222250"/>
                <a:gd name="connsiteX33" fmla="*/ 20637 w 330200"/>
                <a:gd name="connsiteY33"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0200" h="222250">
                  <a:moveTo>
                    <a:pt x="139872" y="160338"/>
                  </a:moveTo>
                  <a:cubicBezTo>
                    <a:pt x="139872" y="160338"/>
                    <a:pt x="139872" y="160338"/>
                    <a:pt x="295103" y="160338"/>
                  </a:cubicBezTo>
                  <a:cubicBezTo>
                    <a:pt x="297712" y="160338"/>
                    <a:pt x="301625" y="163802"/>
                    <a:pt x="301625" y="167266"/>
                  </a:cubicBezTo>
                  <a:cubicBezTo>
                    <a:pt x="301625" y="170729"/>
                    <a:pt x="297712" y="173038"/>
                    <a:pt x="295103" y="173038"/>
                  </a:cubicBezTo>
                  <a:cubicBezTo>
                    <a:pt x="295103" y="173038"/>
                    <a:pt x="295103" y="173038"/>
                    <a:pt x="139872" y="173038"/>
                  </a:cubicBezTo>
                  <a:cubicBezTo>
                    <a:pt x="135959" y="173038"/>
                    <a:pt x="133350" y="170729"/>
                    <a:pt x="133350" y="167266"/>
                  </a:cubicBezTo>
                  <a:cubicBezTo>
                    <a:pt x="133350" y="163802"/>
                    <a:pt x="135959" y="160338"/>
                    <a:pt x="139872" y="160338"/>
                  </a:cubicBezTo>
                  <a:close/>
                  <a:moveTo>
                    <a:pt x="14287" y="106363"/>
                  </a:moveTo>
                  <a:cubicBezTo>
                    <a:pt x="14287" y="106363"/>
                    <a:pt x="14287" y="106363"/>
                    <a:pt x="14287" y="201533"/>
                  </a:cubicBezTo>
                  <a:cubicBezTo>
                    <a:pt x="14287" y="205391"/>
                    <a:pt x="16865" y="207963"/>
                    <a:pt x="20732" y="207963"/>
                  </a:cubicBezTo>
                  <a:cubicBezTo>
                    <a:pt x="20732" y="207963"/>
                    <a:pt x="20732" y="207963"/>
                    <a:pt x="309467" y="207963"/>
                  </a:cubicBezTo>
                  <a:cubicBezTo>
                    <a:pt x="313334" y="207963"/>
                    <a:pt x="315912" y="205391"/>
                    <a:pt x="315912" y="201533"/>
                  </a:cubicBezTo>
                  <a:cubicBezTo>
                    <a:pt x="315912" y="201533"/>
                    <a:pt x="315912" y="201533"/>
                    <a:pt x="315912" y="106363"/>
                  </a:cubicBezTo>
                  <a:cubicBezTo>
                    <a:pt x="315912" y="106363"/>
                    <a:pt x="315912" y="106363"/>
                    <a:pt x="14287" y="106363"/>
                  </a:cubicBezTo>
                  <a:close/>
                  <a:moveTo>
                    <a:pt x="14287" y="53975"/>
                  </a:moveTo>
                  <a:lnTo>
                    <a:pt x="14287" y="92075"/>
                  </a:lnTo>
                  <a:lnTo>
                    <a:pt x="315912" y="92075"/>
                  </a:lnTo>
                  <a:lnTo>
                    <a:pt x="315912" y="53975"/>
                  </a:lnTo>
                  <a:close/>
                  <a:moveTo>
                    <a:pt x="20732" y="14288"/>
                  </a:moveTo>
                  <a:cubicBezTo>
                    <a:pt x="16865" y="14288"/>
                    <a:pt x="14287" y="16961"/>
                    <a:pt x="14287" y="20972"/>
                  </a:cubicBezTo>
                  <a:cubicBezTo>
                    <a:pt x="14287" y="20972"/>
                    <a:pt x="14287" y="20972"/>
                    <a:pt x="14287" y="39688"/>
                  </a:cubicBezTo>
                  <a:cubicBezTo>
                    <a:pt x="14287" y="39688"/>
                    <a:pt x="14287" y="39688"/>
                    <a:pt x="315912" y="39688"/>
                  </a:cubicBezTo>
                  <a:cubicBezTo>
                    <a:pt x="315912" y="39688"/>
                    <a:pt x="315912" y="39688"/>
                    <a:pt x="315912" y="20972"/>
                  </a:cubicBezTo>
                  <a:cubicBezTo>
                    <a:pt x="315912" y="16961"/>
                    <a:pt x="313334" y="14288"/>
                    <a:pt x="309467" y="14288"/>
                  </a:cubicBezTo>
                  <a:cubicBezTo>
                    <a:pt x="309467" y="14288"/>
                    <a:pt x="309467" y="14288"/>
                    <a:pt x="20732" y="14288"/>
                  </a:cubicBezTo>
                  <a:close/>
                  <a:moveTo>
                    <a:pt x="20637" y="0"/>
                  </a:moveTo>
                  <a:cubicBezTo>
                    <a:pt x="20637" y="0"/>
                    <a:pt x="20637" y="0"/>
                    <a:pt x="309563" y="0"/>
                  </a:cubicBezTo>
                  <a:cubicBezTo>
                    <a:pt x="321171" y="0"/>
                    <a:pt x="330200" y="9045"/>
                    <a:pt x="330200" y="20674"/>
                  </a:cubicBezTo>
                  <a:cubicBezTo>
                    <a:pt x="330200" y="20674"/>
                    <a:pt x="330200" y="20674"/>
                    <a:pt x="330200" y="201576"/>
                  </a:cubicBezTo>
                  <a:cubicBezTo>
                    <a:pt x="330200" y="213205"/>
                    <a:pt x="321171" y="222250"/>
                    <a:pt x="309563" y="222250"/>
                  </a:cubicBezTo>
                  <a:cubicBezTo>
                    <a:pt x="309563" y="222250"/>
                    <a:pt x="309563" y="222250"/>
                    <a:pt x="20637" y="222250"/>
                  </a:cubicBezTo>
                  <a:cubicBezTo>
                    <a:pt x="9029" y="222250"/>
                    <a:pt x="0" y="213205"/>
                    <a:pt x="0" y="201576"/>
                  </a:cubicBezTo>
                  <a:cubicBezTo>
                    <a:pt x="0" y="201576"/>
                    <a:pt x="0" y="201576"/>
                    <a:pt x="0" y="20674"/>
                  </a:cubicBezTo>
                  <a:cubicBezTo>
                    <a:pt x="0" y="9045"/>
                    <a:pt x="9029" y="0"/>
                    <a:pt x="20637" y="0"/>
                  </a:cubicBezTo>
                  <a:close/>
                </a:path>
              </a:pathLst>
            </a:custGeom>
            <a:grpFill/>
            <a:ln>
              <a:solidFill>
                <a:schemeClr val="bg2"/>
              </a:solid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grpSp>
      <p:grpSp>
        <p:nvGrpSpPr>
          <p:cNvPr id="119" name="组合 41">
            <a:extLst>
              <a:ext uri="{FF2B5EF4-FFF2-40B4-BE49-F238E27FC236}">
                <a16:creationId xmlns:a16="http://schemas.microsoft.com/office/drawing/2014/main" id="{4E9359E2-16B5-9D40-9A03-05721984E433}"/>
              </a:ext>
            </a:extLst>
          </p:cNvPr>
          <p:cNvGrpSpPr/>
          <p:nvPr/>
        </p:nvGrpSpPr>
        <p:grpSpPr>
          <a:xfrm>
            <a:off x="7317800" y="4237938"/>
            <a:ext cx="595168" cy="595168"/>
            <a:chOff x="6096000" y="4371976"/>
            <a:chExt cx="595168" cy="595168"/>
          </a:xfrm>
          <a:solidFill>
            <a:srgbClr val="0070C0"/>
          </a:solidFill>
        </p:grpSpPr>
        <p:sp>
          <p:nvSpPr>
            <p:cNvPr id="120" name="矩形: 圆角 42">
              <a:extLst>
                <a:ext uri="{FF2B5EF4-FFF2-40B4-BE49-F238E27FC236}">
                  <a16:creationId xmlns:a16="http://schemas.microsoft.com/office/drawing/2014/main" id="{71F31CCE-DCDE-A24B-9E03-740520BAF050}"/>
                </a:ext>
              </a:extLst>
            </p:cNvPr>
            <p:cNvSpPr/>
            <p:nvPr/>
          </p:nvSpPr>
          <p:spPr>
            <a:xfrm>
              <a:off x="6096000" y="4371976"/>
              <a:ext cx="595168" cy="595168"/>
            </a:xfrm>
            <a:prstGeom prst="roundRect">
              <a:avLst/>
            </a:prstGeom>
            <a:grpFill/>
            <a:ln w="12700" cap="flat" cmpd="sng" algn="ctr">
              <a:solidFill>
                <a:schemeClr val="bg2"/>
              </a:solid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1" name="statistics-on-laptop_82095">
              <a:extLst>
                <a:ext uri="{FF2B5EF4-FFF2-40B4-BE49-F238E27FC236}">
                  <a16:creationId xmlns:a16="http://schemas.microsoft.com/office/drawing/2014/main" id="{438F4E54-3F52-0A4F-A2C1-38CCEED29BF6}"/>
                </a:ext>
              </a:extLst>
            </p:cNvPr>
            <p:cNvSpPr>
              <a:spLocks noChangeAspect="1"/>
            </p:cNvSpPr>
            <p:nvPr/>
          </p:nvSpPr>
          <p:spPr bwMode="auto">
            <a:xfrm>
              <a:off x="6245188" y="4475432"/>
              <a:ext cx="296793" cy="388257"/>
            </a:xfrm>
            <a:custGeom>
              <a:avLst/>
              <a:gdLst>
                <a:gd name="connsiteX0" fmla="*/ 50800 w 252413"/>
                <a:gd name="connsiteY0" fmla="*/ 263525 h 330200"/>
                <a:gd name="connsiteX1" fmla="*/ 201613 w 252413"/>
                <a:gd name="connsiteY1" fmla="*/ 263525 h 330200"/>
                <a:gd name="connsiteX2" fmla="*/ 201613 w 252413"/>
                <a:gd name="connsiteY2" fmla="*/ 284163 h 330200"/>
                <a:gd name="connsiteX3" fmla="*/ 50800 w 252413"/>
                <a:gd name="connsiteY3" fmla="*/ 284163 h 330200"/>
                <a:gd name="connsiteX4" fmla="*/ 50800 w 252413"/>
                <a:gd name="connsiteY4" fmla="*/ 211137 h 330200"/>
                <a:gd name="connsiteX5" fmla="*/ 201613 w 252413"/>
                <a:gd name="connsiteY5" fmla="*/ 211137 h 330200"/>
                <a:gd name="connsiteX6" fmla="*/ 201613 w 252413"/>
                <a:gd name="connsiteY6" fmla="*/ 231775 h 330200"/>
                <a:gd name="connsiteX7" fmla="*/ 50800 w 252413"/>
                <a:gd name="connsiteY7" fmla="*/ 231775 h 330200"/>
                <a:gd name="connsiteX8" fmla="*/ 50800 w 252413"/>
                <a:gd name="connsiteY8" fmla="*/ 160337 h 330200"/>
                <a:gd name="connsiteX9" fmla="*/ 201613 w 252413"/>
                <a:gd name="connsiteY9" fmla="*/ 160337 h 330200"/>
                <a:gd name="connsiteX10" fmla="*/ 201613 w 252413"/>
                <a:gd name="connsiteY10" fmla="*/ 180975 h 330200"/>
                <a:gd name="connsiteX11" fmla="*/ 50800 w 252413"/>
                <a:gd name="connsiteY11" fmla="*/ 180975 h 330200"/>
                <a:gd name="connsiteX12" fmla="*/ 50800 w 252413"/>
                <a:gd name="connsiteY12" fmla="*/ 107950 h 330200"/>
                <a:gd name="connsiteX13" fmla="*/ 115888 w 252413"/>
                <a:gd name="connsiteY13" fmla="*/ 107950 h 330200"/>
                <a:gd name="connsiteX14" fmla="*/ 115888 w 252413"/>
                <a:gd name="connsiteY14" fmla="*/ 128588 h 330200"/>
                <a:gd name="connsiteX15" fmla="*/ 50800 w 252413"/>
                <a:gd name="connsiteY15" fmla="*/ 128588 h 330200"/>
                <a:gd name="connsiteX16" fmla="*/ 50800 w 252413"/>
                <a:gd name="connsiteY16" fmla="*/ 55562 h 330200"/>
                <a:gd name="connsiteX17" fmla="*/ 115888 w 252413"/>
                <a:gd name="connsiteY17" fmla="*/ 55562 h 330200"/>
                <a:gd name="connsiteX18" fmla="*/ 115888 w 252413"/>
                <a:gd name="connsiteY18" fmla="*/ 76200 h 330200"/>
                <a:gd name="connsiteX19" fmla="*/ 50800 w 252413"/>
                <a:gd name="connsiteY19" fmla="*/ 76200 h 330200"/>
                <a:gd name="connsiteX20" fmla="*/ 166688 w 252413"/>
                <a:gd name="connsiteY20" fmla="*/ 26987 h 330200"/>
                <a:gd name="connsiteX21" fmla="*/ 166688 w 252413"/>
                <a:gd name="connsiteY21" fmla="*/ 74612 h 330200"/>
                <a:gd name="connsiteX22" fmla="*/ 215901 w 252413"/>
                <a:gd name="connsiteY22" fmla="*/ 74612 h 330200"/>
                <a:gd name="connsiteX23" fmla="*/ 22225 w 252413"/>
                <a:gd name="connsiteY23" fmla="*/ 20637 h 330200"/>
                <a:gd name="connsiteX24" fmla="*/ 22225 w 252413"/>
                <a:gd name="connsiteY24" fmla="*/ 309562 h 330200"/>
                <a:gd name="connsiteX25" fmla="*/ 231775 w 252413"/>
                <a:gd name="connsiteY25" fmla="*/ 309562 h 330200"/>
                <a:gd name="connsiteX26" fmla="*/ 231775 w 252413"/>
                <a:gd name="connsiteY26" fmla="*/ 95250 h 330200"/>
                <a:gd name="connsiteX27" fmla="*/ 146050 w 252413"/>
                <a:gd name="connsiteY27" fmla="*/ 95250 h 330200"/>
                <a:gd name="connsiteX28" fmla="*/ 146050 w 252413"/>
                <a:gd name="connsiteY28" fmla="*/ 20637 h 330200"/>
                <a:gd name="connsiteX29" fmla="*/ 0 w 252413"/>
                <a:gd name="connsiteY29" fmla="*/ 0 h 330200"/>
                <a:gd name="connsiteX30" fmla="*/ 168275 w 252413"/>
                <a:gd name="connsiteY30" fmla="*/ 0 h 330200"/>
                <a:gd name="connsiteX31" fmla="*/ 252413 w 252413"/>
                <a:gd name="connsiteY31" fmla="*/ 82550 h 330200"/>
                <a:gd name="connsiteX32" fmla="*/ 252413 w 252413"/>
                <a:gd name="connsiteY32" fmla="*/ 330200 h 330200"/>
                <a:gd name="connsiteX33" fmla="*/ 0 w 252413"/>
                <a:gd name="connsiteY33" fmla="*/ 33020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413" h="330200">
                  <a:moveTo>
                    <a:pt x="50800" y="263525"/>
                  </a:moveTo>
                  <a:lnTo>
                    <a:pt x="201613" y="263525"/>
                  </a:lnTo>
                  <a:lnTo>
                    <a:pt x="201613" y="284163"/>
                  </a:lnTo>
                  <a:lnTo>
                    <a:pt x="50800" y="284163"/>
                  </a:lnTo>
                  <a:close/>
                  <a:moveTo>
                    <a:pt x="50800" y="211137"/>
                  </a:moveTo>
                  <a:lnTo>
                    <a:pt x="201613" y="211137"/>
                  </a:lnTo>
                  <a:lnTo>
                    <a:pt x="201613" y="231775"/>
                  </a:lnTo>
                  <a:lnTo>
                    <a:pt x="50800" y="231775"/>
                  </a:lnTo>
                  <a:close/>
                  <a:moveTo>
                    <a:pt x="50800" y="160337"/>
                  </a:moveTo>
                  <a:lnTo>
                    <a:pt x="201613" y="160337"/>
                  </a:lnTo>
                  <a:lnTo>
                    <a:pt x="201613" y="180975"/>
                  </a:lnTo>
                  <a:lnTo>
                    <a:pt x="50800" y="180975"/>
                  </a:lnTo>
                  <a:close/>
                  <a:moveTo>
                    <a:pt x="50800" y="107950"/>
                  </a:moveTo>
                  <a:lnTo>
                    <a:pt x="115888" y="107950"/>
                  </a:lnTo>
                  <a:lnTo>
                    <a:pt x="115888" y="128588"/>
                  </a:lnTo>
                  <a:lnTo>
                    <a:pt x="50800" y="128588"/>
                  </a:lnTo>
                  <a:close/>
                  <a:moveTo>
                    <a:pt x="50800" y="55562"/>
                  </a:moveTo>
                  <a:lnTo>
                    <a:pt x="115888" y="55562"/>
                  </a:lnTo>
                  <a:lnTo>
                    <a:pt x="115888" y="76200"/>
                  </a:lnTo>
                  <a:lnTo>
                    <a:pt x="50800" y="76200"/>
                  </a:lnTo>
                  <a:close/>
                  <a:moveTo>
                    <a:pt x="166688" y="26987"/>
                  </a:moveTo>
                  <a:lnTo>
                    <a:pt x="166688" y="74612"/>
                  </a:lnTo>
                  <a:lnTo>
                    <a:pt x="215901" y="74612"/>
                  </a:lnTo>
                  <a:close/>
                  <a:moveTo>
                    <a:pt x="22225" y="20637"/>
                  </a:moveTo>
                  <a:lnTo>
                    <a:pt x="22225" y="309562"/>
                  </a:lnTo>
                  <a:lnTo>
                    <a:pt x="231775" y="309562"/>
                  </a:lnTo>
                  <a:lnTo>
                    <a:pt x="231775" y="95250"/>
                  </a:lnTo>
                  <a:lnTo>
                    <a:pt x="146050" y="95250"/>
                  </a:lnTo>
                  <a:lnTo>
                    <a:pt x="146050" y="20637"/>
                  </a:lnTo>
                  <a:close/>
                  <a:moveTo>
                    <a:pt x="0" y="0"/>
                  </a:moveTo>
                  <a:lnTo>
                    <a:pt x="168275" y="0"/>
                  </a:lnTo>
                  <a:lnTo>
                    <a:pt x="252413" y="82550"/>
                  </a:lnTo>
                  <a:lnTo>
                    <a:pt x="252413" y="330200"/>
                  </a:lnTo>
                  <a:lnTo>
                    <a:pt x="0" y="330200"/>
                  </a:lnTo>
                  <a:close/>
                </a:path>
              </a:pathLst>
            </a:custGeom>
            <a:grpFill/>
            <a:ln>
              <a:solidFill>
                <a:schemeClr val="bg2"/>
              </a:solid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5" name="矩形 4">
            <a:extLst>
              <a:ext uri="{FF2B5EF4-FFF2-40B4-BE49-F238E27FC236}">
                <a16:creationId xmlns:a16="http://schemas.microsoft.com/office/drawing/2014/main" id="{769D7916-E151-1A44-BD67-1C2334262B51}"/>
              </a:ext>
            </a:extLst>
          </p:cNvPr>
          <p:cNvSpPr/>
          <p:nvPr/>
        </p:nvSpPr>
        <p:spPr>
          <a:xfrm>
            <a:off x="8179661" y="1452764"/>
            <a:ext cx="3789589" cy="1631216"/>
          </a:xfrm>
          <a:prstGeom prst="rect">
            <a:avLst/>
          </a:prstGeom>
        </p:spPr>
        <p:txBody>
          <a:bodyPr wrap="square">
            <a:spAutoFit/>
          </a:bodyPr>
          <a:lstStyle/>
          <a:p>
            <a:r>
              <a:rPr lang="zh-TW" altLang="en-US" sz="2000" spc="15" dirty="0">
                <a:latin typeface="Times New Roman" panose="02020603050405020304" pitchFamily="18" charset="0"/>
                <a:ea typeface="標楷體" panose="03000509000000000000" pitchFamily="65" charset="-120"/>
                <a:cs typeface="Times New Roman" panose="02020603050405020304" pitchFamily="18" charset="0"/>
              </a:rPr>
              <a:t>神經元</a:t>
            </a:r>
            <a:r>
              <a:rPr lang="en-US" altLang="zh-TW" sz="2000" spc="15" dirty="0">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2000" spc="15" dirty="0">
                <a:latin typeface="Times New Roman" panose="02020603050405020304" pitchFamily="18" charset="0"/>
                <a:ea typeface="標楷體" panose="03000509000000000000" pitchFamily="65" charset="-120"/>
                <a:cs typeface="Times New Roman" panose="02020603050405020304" pitchFamily="18" charset="0"/>
              </a:rPr>
              <a:t>搭配學習率</a:t>
            </a:r>
            <a:r>
              <a:rPr lang="en-US" altLang="zh-TW" sz="2000" spc="15" dirty="0">
                <a:latin typeface="Times New Roman" panose="02020603050405020304" pitchFamily="18" charset="0"/>
                <a:ea typeface="標楷體" panose="03000509000000000000" pitchFamily="65" charset="-120"/>
                <a:cs typeface="Times New Roman" panose="02020603050405020304" pitchFamily="18" charset="0"/>
              </a:rPr>
              <a:t>0.02</a:t>
            </a:r>
            <a:r>
              <a:rPr lang="zh-TW" altLang="en-US" sz="2000" spc="15" dirty="0">
                <a:latin typeface="Times New Roman" panose="02020603050405020304" pitchFamily="18" charset="0"/>
                <a:ea typeface="標楷體" panose="03000509000000000000" pitchFamily="65" charset="-120"/>
                <a:cs typeface="Times New Roman" panose="02020603050405020304" pitchFamily="18" charset="0"/>
              </a:rPr>
              <a:t>及</a:t>
            </a:r>
            <a:r>
              <a:rPr lang="en-US" altLang="zh-TW" sz="2000" spc="15" dirty="0">
                <a:latin typeface="Times New Roman" panose="02020603050405020304" pitchFamily="18" charset="0"/>
                <a:ea typeface="標楷體" panose="03000509000000000000" pitchFamily="65" charset="-120"/>
                <a:cs typeface="Times New Roman" panose="02020603050405020304" pitchFamily="18" charset="0"/>
              </a:rPr>
              <a:t>0.01</a:t>
            </a:r>
            <a:r>
              <a:rPr lang="zh-TW" altLang="en-US" sz="2000" spc="15" dirty="0">
                <a:latin typeface="Times New Roman" panose="02020603050405020304" pitchFamily="18" charset="0"/>
                <a:ea typeface="標楷體" panose="03000509000000000000" pitchFamily="65" charset="-120"/>
                <a:cs typeface="Times New Roman" panose="02020603050405020304" pitchFamily="18" charset="0"/>
              </a:rPr>
              <a:t>的組合結果最佳，所預測出的結果較好，而</a:t>
            </a:r>
            <a:r>
              <a:rPr lang="en" altLang="zh-TW" sz="2000" spc="15" dirty="0">
                <a:latin typeface="Times New Roman" panose="02020603050405020304" pitchFamily="18" charset="0"/>
                <a:ea typeface="標楷體" panose="03000509000000000000" pitchFamily="65" charset="-120"/>
                <a:cs typeface="Times New Roman" panose="02020603050405020304" pitchFamily="18" charset="0"/>
              </a:rPr>
              <a:t>MAPE</a:t>
            </a:r>
            <a:r>
              <a:rPr lang="zh-TW" altLang="en-US" sz="2000" spc="15" dirty="0">
                <a:latin typeface="Times New Roman" panose="02020603050405020304" pitchFamily="18" charset="0"/>
                <a:ea typeface="標楷體" panose="03000509000000000000" pitchFamily="65" charset="-120"/>
                <a:cs typeface="Times New Roman" panose="02020603050405020304" pitchFamily="18" charset="0"/>
              </a:rPr>
              <a:t>值分別為</a:t>
            </a:r>
            <a:r>
              <a:rPr lang="en-US" altLang="zh-TW" sz="2000" spc="15" dirty="0">
                <a:latin typeface="Times New Roman" panose="02020603050405020304" pitchFamily="18" charset="0"/>
                <a:ea typeface="標楷體" panose="03000509000000000000" pitchFamily="65" charset="-120"/>
                <a:cs typeface="Times New Roman" panose="02020603050405020304" pitchFamily="18" charset="0"/>
              </a:rPr>
              <a:t>0.779</a:t>
            </a:r>
            <a:r>
              <a:rPr lang="zh-TW" altLang="en-US" sz="2000" spc="15" dirty="0">
                <a:latin typeface="Times New Roman" panose="02020603050405020304" pitchFamily="18" charset="0"/>
                <a:ea typeface="標楷體" panose="03000509000000000000" pitchFamily="65" charset="-120"/>
                <a:cs typeface="Times New Roman" panose="02020603050405020304" pitchFamily="18" charset="0"/>
              </a:rPr>
              <a:t>及</a:t>
            </a:r>
            <a:r>
              <a:rPr lang="en-US" altLang="zh-TW" sz="2000" spc="15" dirty="0">
                <a:latin typeface="Times New Roman" panose="02020603050405020304" pitchFamily="18" charset="0"/>
                <a:ea typeface="標楷體" panose="03000509000000000000" pitchFamily="65" charset="-120"/>
                <a:cs typeface="Times New Roman" panose="02020603050405020304" pitchFamily="18" charset="0"/>
              </a:rPr>
              <a:t>0.184</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zh-CN" altLang="en-US" sz="2000" dirty="0">
                <a:latin typeface="Times New Roman" panose="02020603050405020304" pitchFamily="18" charset="0"/>
                <a:ea typeface="標楷體" panose="03000509000000000000" pitchFamily="65" charset="-120"/>
                <a:cs typeface="Times New Roman" panose="02020603050405020304" pitchFamily="18" charset="0"/>
              </a:rPr>
              <a:t>惟</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過程中已出現過度適配的現象 </a:t>
            </a:r>
          </a:p>
        </p:txBody>
      </p:sp>
      <p:sp>
        <p:nvSpPr>
          <p:cNvPr id="6" name="矩形 5">
            <a:extLst>
              <a:ext uri="{FF2B5EF4-FFF2-40B4-BE49-F238E27FC236}">
                <a16:creationId xmlns:a16="http://schemas.microsoft.com/office/drawing/2014/main" id="{382AF061-E664-4D4E-9961-5DD5A8DE05CC}"/>
              </a:ext>
            </a:extLst>
          </p:cNvPr>
          <p:cNvSpPr/>
          <p:nvPr/>
        </p:nvSpPr>
        <p:spPr>
          <a:xfrm>
            <a:off x="8179661" y="3725340"/>
            <a:ext cx="3657610" cy="1631216"/>
          </a:xfrm>
          <a:prstGeom prst="rect">
            <a:avLst/>
          </a:prstGeom>
        </p:spPr>
        <p:txBody>
          <a:bodyPr wrap="square">
            <a:spAutoFit/>
          </a:bodyPr>
          <a:lstStyle/>
          <a:p>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神經元</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的各種組合中發現，學習率低於</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0.009</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的組合中，</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MAPE</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值並沒有降低反而提高</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，但在神經元</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搭配學習率</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0.006</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的組合中卻出現最佳值</a:t>
            </a:r>
          </a:p>
        </p:txBody>
      </p:sp>
      <p:sp>
        <p:nvSpPr>
          <p:cNvPr id="41" name="圓角矩形 40">
            <a:extLst>
              <a:ext uri="{FF2B5EF4-FFF2-40B4-BE49-F238E27FC236}">
                <a16:creationId xmlns:a16="http://schemas.microsoft.com/office/drawing/2014/main" id="{34B48322-D289-9C4F-88C6-BF6CBF68B68C}"/>
              </a:ext>
            </a:extLst>
          </p:cNvPr>
          <p:cNvSpPr/>
          <p:nvPr/>
        </p:nvSpPr>
        <p:spPr>
          <a:xfrm>
            <a:off x="295367" y="2078331"/>
            <a:ext cx="5599118" cy="97257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2" name="圓角矩形 41">
            <a:extLst>
              <a:ext uri="{FF2B5EF4-FFF2-40B4-BE49-F238E27FC236}">
                <a16:creationId xmlns:a16="http://schemas.microsoft.com/office/drawing/2014/main" id="{FD890FF4-EEC2-DB40-ADB0-86AF05B6DDAF}"/>
              </a:ext>
            </a:extLst>
          </p:cNvPr>
          <p:cNvSpPr/>
          <p:nvPr/>
        </p:nvSpPr>
        <p:spPr>
          <a:xfrm>
            <a:off x="295367" y="4450596"/>
            <a:ext cx="6826709" cy="50022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5" name="矩形 34">
            <a:extLst>
              <a:ext uri="{FF2B5EF4-FFF2-40B4-BE49-F238E27FC236}">
                <a16:creationId xmlns:a16="http://schemas.microsoft.com/office/drawing/2014/main" id="{448AB7FF-A61B-144B-9594-0905537B2C0C}"/>
              </a:ext>
            </a:extLst>
          </p:cNvPr>
          <p:cNvSpPr/>
          <p:nvPr/>
        </p:nvSpPr>
        <p:spPr>
          <a:xfrm>
            <a:off x="2859621" y="1141156"/>
            <a:ext cx="1661579" cy="461665"/>
          </a:xfrm>
          <a:prstGeom prst="rect">
            <a:avLst/>
          </a:prstGeom>
        </p:spPr>
        <p:txBody>
          <a:bodyPr wrap="square">
            <a:spAutoFit/>
          </a:bodyPr>
          <a:lstStyle/>
          <a:p>
            <a:r>
              <a:rPr lang="zh-CN" altLang="en-US" sz="2400" spc="15" dirty="0">
                <a:latin typeface="Times New Roman" panose="02020603050405020304" pitchFamily="18" charset="0"/>
                <a:ea typeface="標楷體" panose="03000509000000000000" pitchFamily="65" charset="-120"/>
                <a:cs typeface="Times New Roman" panose="02020603050405020304" pitchFamily="18" charset="0"/>
              </a:rPr>
              <a:t>神經元</a:t>
            </a:r>
            <a:r>
              <a:rPr lang="en-US" altLang="zh-CN" sz="2400" spc="15" dirty="0">
                <a:latin typeface="Times New Roman" panose="02020603050405020304" pitchFamily="18" charset="0"/>
                <a:ea typeface="標楷體" panose="03000509000000000000" pitchFamily="65" charset="-120"/>
                <a:cs typeface="Times New Roman" panose="02020603050405020304" pitchFamily="18" charset="0"/>
              </a:rPr>
              <a:t>=10</a:t>
            </a:r>
            <a:endParaRPr lang="zh-TW" altLang="en-US" sz="24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3" name="圖片 2">
            <a:extLst>
              <a:ext uri="{FF2B5EF4-FFF2-40B4-BE49-F238E27FC236}">
                <a16:creationId xmlns:a16="http://schemas.microsoft.com/office/drawing/2014/main" id="{A1AFD35E-3625-AF4E-A8E3-808084FBB283}"/>
              </a:ext>
            </a:extLst>
          </p:cNvPr>
          <p:cNvPicPr>
            <a:picLocks noChangeAspect="1"/>
          </p:cNvPicPr>
          <p:nvPr/>
        </p:nvPicPr>
        <p:blipFill>
          <a:blip r:embed="rId3"/>
          <a:stretch>
            <a:fillRect/>
          </a:stretch>
        </p:blipFill>
        <p:spPr>
          <a:xfrm>
            <a:off x="295367" y="1695449"/>
            <a:ext cx="6727066" cy="4095413"/>
          </a:xfrm>
          <a:prstGeom prst="rect">
            <a:avLst/>
          </a:prstGeom>
        </p:spPr>
      </p:pic>
    </p:spTree>
    <p:extLst>
      <p:ext uri="{BB962C8B-B14F-4D97-AF65-F5344CB8AC3E}">
        <p14:creationId xmlns:p14="http://schemas.microsoft.com/office/powerpoint/2010/main" val="1671103939"/>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p:cTn id="7" dur="500" fill="hold"/>
                                        <p:tgtEl>
                                          <p:spTgt spid="116"/>
                                        </p:tgtEl>
                                        <p:attrNameLst>
                                          <p:attrName>ppt_w</p:attrName>
                                        </p:attrNameLst>
                                      </p:cBhvr>
                                      <p:tavLst>
                                        <p:tav tm="0">
                                          <p:val>
                                            <p:fltVal val="0"/>
                                          </p:val>
                                        </p:tav>
                                        <p:tav tm="100000">
                                          <p:val>
                                            <p:strVal val="#ppt_w"/>
                                          </p:val>
                                        </p:tav>
                                      </p:tavLst>
                                    </p:anim>
                                    <p:anim calcmode="lin" valueType="num">
                                      <p:cBhvr>
                                        <p:cTn id="8" dur="500" fill="hold"/>
                                        <p:tgtEl>
                                          <p:spTgt spid="116"/>
                                        </p:tgtEl>
                                        <p:attrNameLst>
                                          <p:attrName>ppt_h</p:attrName>
                                        </p:attrNameLst>
                                      </p:cBhvr>
                                      <p:tavLst>
                                        <p:tav tm="0">
                                          <p:val>
                                            <p:fltVal val="0"/>
                                          </p:val>
                                        </p:tav>
                                        <p:tav tm="100000">
                                          <p:val>
                                            <p:strVal val="#ppt_h"/>
                                          </p:val>
                                        </p:tav>
                                      </p:tavLst>
                                    </p:anim>
                                    <p:animEffect transition="in" filter="fade">
                                      <p:cBhvr>
                                        <p:cTn id="9" dur="500"/>
                                        <p:tgtEl>
                                          <p:spTgt spid="11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9"/>
                                        </p:tgtEl>
                                        <p:attrNameLst>
                                          <p:attrName>style.visibility</p:attrName>
                                        </p:attrNameLst>
                                      </p:cBhvr>
                                      <p:to>
                                        <p:strVal val="visible"/>
                                      </p:to>
                                    </p:set>
                                    <p:anim calcmode="lin" valueType="num">
                                      <p:cBhvr>
                                        <p:cTn id="13" dur="500" fill="hold"/>
                                        <p:tgtEl>
                                          <p:spTgt spid="119"/>
                                        </p:tgtEl>
                                        <p:attrNameLst>
                                          <p:attrName>ppt_w</p:attrName>
                                        </p:attrNameLst>
                                      </p:cBhvr>
                                      <p:tavLst>
                                        <p:tav tm="0">
                                          <p:val>
                                            <p:fltVal val="0"/>
                                          </p:val>
                                        </p:tav>
                                        <p:tav tm="100000">
                                          <p:val>
                                            <p:strVal val="#ppt_w"/>
                                          </p:val>
                                        </p:tav>
                                      </p:tavLst>
                                    </p:anim>
                                    <p:anim calcmode="lin" valueType="num">
                                      <p:cBhvr>
                                        <p:cTn id="14" dur="500" fill="hold"/>
                                        <p:tgtEl>
                                          <p:spTgt spid="119"/>
                                        </p:tgtEl>
                                        <p:attrNameLst>
                                          <p:attrName>ppt_h</p:attrName>
                                        </p:attrNameLst>
                                      </p:cBhvr>
                                      <p:tavLst>
                                        <p:tav tm="0">
                                          <p:val>
                                            <p:fltVal val="0"/>
                                          </p:val>
                                        </p:tav>
                                        <p:tav tm="100000">
                                          <p:val>
                                            <p:strVal val="#ppt_h"/>
                                          </p:val>
                                        </p:tav>
                                      </p:tavLst>
                                    </p:anim>
                                    <p:animEffect transition="in" filter="fade">
                                      <p:cBhvr>
                                        <p:cTn id="15" dur="500"/>
                                        <p:tgtEl>
                                          <p:spTgt spid="11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blinds(horizontal)">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grpId="1" nodeType="clickEffect">
                                  <p:stCondLst>
                                    <p:cond delay="0"/>
                                  </p:stCondLst>
                                  <p:childTnLst>
                                    <p:animEffect transition="out" filter="blinds(horizontal)">
                                      <p:cBhvr>
                                        <p:cTn id="24" dur="500"/>
                                        <p:tgtEl>
                                          <p:spTgt spid="41"/>
                                        </p:tgtEl>
                                      </p:cBhvr>
                                    </p:animEffect>
                                    <p:set>
                                      <p:cBhvr>
                                        <p:cTn id="25" dur="1" fill="hold">
                                          <p:stCondLst>
                                            <p:cond delay="499"/>
                                          </p:stCondLst>
                                        </p:cTn>
                                        <p:tgtEl>
                                          <p:spTgt spid="4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blinds(horizontal)">
                                      <p:cBhvr>
                                        <p:cTn id="3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圖片 223">
            <a:extLst>
              <a:ext uri="{FF2B5EF4-FFF2-40B4-BE49-F238E27FC236}">
                <a16:creationId xmlns:a16="http://schemas.microsoft.com/office/drawing/2014/main" id="{0D857A10-70F8-8E4C-BF81-D9DAC6DA5C56}"/>
              </a:ext>
            </a:extLst>
          </p:cNvPr>
          <p:cNvPicPr>
            <a:picLocks noChangeAspect="1"/>
          </p:cNvPicPr>
          <p:nvPr/>
        </p:nvPicPr>
        <p:blipFill>
          <a:blip r:embed="rId2"/>
          <a:stretch>
            <a:fillRect/>
          </a:stretch>
        </p:blipFill>
        <p:spPr>
          <a:xfrm>
            <a:off x="0" y="0"/>
            <a:ext cx="12192000" cy="6858000"/>
          </a:xfrm>
          <a:prstGeom prst="rect">
            <a:avLst/>
          </a:prstGeom>
        </p:spPr>
      </p:pic>
      <p:sp>
        <p:nvSpPr>
          <p:cNvPr id="226" name="矩形 225">
            <a:extLst>
              <a:ext uri="{FF2B5EF4-FFF2-40B4-BE49-F238E27FC236}">
                <a16:creationId xmlns:a16="http://schemas.microsoft.com/office/drawing/2014/main" id="{E2C68147-A601-154E-A88B-D09F7C767FDE}"/>
              </a:ext>
            </a:extLst>
          </p:cNvPr>
          <p:cNvSpPr/>
          <p:nvPr/>
        </p:nvSpPr>
        <p:spPr>
          <a:xfrm>
            <a:off x="402145" y="181565"/>
            <a:ext cx="3235180" cy="707886"/>
          </a:xfrm>
          <a:prstGeom prst="rect">
            <a:avLst/>
          </a:prstGeom>
          <a:noFill/>
        </p:spPr>
        <p:txBody>
          <a:bodyPr wrap="none" lIns="91440" tIns="45720" rIns="91440" bIns="45720">
            <a:spAutoFit/>
          </a:bodyPr>
          <a:lstStyle/>
          <a:p>
            <a:pPr algn="ctr"/>
            <a:r>
              <a:rPr kumimoji="1" lang="zh-TW"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模型優化</a:t>
            </a:r>
            <a:r>
              <a:rPr kumimoji="1" lang="en-US" altLang="zh-TW"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(3/4)</a:t>
            </a:r>
            <a:endParaRPr kumimoji="1" lang="zh-TW"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246" name="群組 245">
            <a:extLst>
              <a:ext uri="{FF2B5EF4-FFF2-40B4-BE49-F238E27FC236}">
                <a16:creationId xmlns:a16="http://schemas.microsoft.com/office/drawing/2014/main" id="{91DC8AA8-578C-4549-9D6D-645FA315AC59}"/>
              </a:ext>
            </a:extLst>
          </p:cNvPr>
          <p:cNvGrpSpPr/>
          <p:nvPr/>
        </p:nvGrpSpPr>
        <p:grpSpPr>
          <a:xfrm>
            <a:off x="7453498" y="26803"/>
            <a:ext cx="4738502" cy="872280"/>
            <a:chOff x="7453498" y="26803"/>
            <a:chExt cx="4738502" cy="872280"/>
          </a:xfrm>
        </p:grpSpPr>
        <p:grpSp>
          <p:nvGrpSpPr>
            <p:cNvPr id="247" name="群組 246">
              <a:extLst>
                <a:ext uri="{FF2B5EF4-FFF2-40B4-BE49-F238E27FC236}">
                  <a16:creationId xmlns:a16="http://schemas.microsoft.com/office/drawing/2014/main" id="{90F87DD8-60FE-744C-A6DA-8F8B85D08876}"/>
                </a:ext>
              </a:extLst>
            </p:cNvPr>
            <p:cNvGrpSpPr/>
            <p:nvPr/>
          </p:nvGrpSpPr>
          <p:grpSpPr>
            <a:xfrm>
              <a:off x="7453498" y="26803"/>
              <a:ext cx="4738502" cy="872280"/>
              <a:chOff x="7453498" y="26803"/>
              <a:chExt cx="4738502" cy="872280"/>
            </a:xfrm>
          </p:grpSpPr>
          <p:sp>
            <p:nvSpPr>
              <p:cNvPr id="254" name="圆角矩形 3">
                <a:extLst>
                  <a:ext uri="{FF2B5EF4-FFF2-40B4-BE49-F238E27FC236}">
                    <a16:creationId xmlns:a16="http://schemas.microsoft.com/office/drawing/2014/main" id="{957F9806-0806-E941-B7B3-B734DD5D6C8B}"/>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5" name="圆角矩形 6">
                <a:extLst>
                  <a:ext uri="{FF2B5EF4-FFF2-40B4-BE49-F238E27FC236}">
                    <a16:creationId xmlns:a16="http://schemas.microsoft.com/office/drawing/2014/main" id="{A4283400-66E5-6E45-A7BD-61742B403619}"/>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6" name="圆角矩形 8">
                <a:extLst>
                  <a:ext uri="{FF2B5EF4-FFF2-40B4-BE49-F238E27FC236}">
                    <a16:creationId xmlns:a16="http://schemas.microsoft.com/office/drawing/2014/main" id="{E90629A1-BFC7-F046-937D-FCBA350B0AC7}"/>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7" name="圆角矩形 10">
                <a:extLst>
                  <a:ext uri="{FF2B5EF4-FFF2-40B4-BE49-F238E27FC236}">
                    <a16:creationId xmlns:a16="http://schemas.microsoft.com/office/drawing/2014/main" id="{A34C652A-AE6F-194D-8975-779694079931}"/>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8" name="左箭头 4">
                <a:extLst>
                  <a:ext uri="{FF2B5EF4-FFF2-40B4-BE49-F238E27FC236}">
                    <a16:creationId xmlns:a16="http://schemas.microsoft.com/office/drawing/2014/main" id="{B4AA4BDB-11C9-344E-B8C0-76D634DCD442}"/>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9" name="圆角矩形 1">
                <a:extLst>
                  <a:ext uri="{FF2B5EF4-FFF2-40B4-BE49-F238E27FC236}">
                    <a16:creationId xmlns:a16="http://schemas.microsoft.com/office/drawing/2014/main" id="{ABFF5A3F-82B6-B34C-8A3D-4567A02FC1E3}"/>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0" name="圆角矩形 1">
                <a:extLst>
                  <a:ext uri="{FF2B5EF4-FFF2-40B4-BE49-F238E27FC236}">
                    <a16:creationId xmlns:a16="http://schemas.microsoft.com/office/drawing/2014/main" id="{6C446076-8B7D-7446-AED3-936134D9DC30}"/>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1" name="圆角矩形 1">
                <a:extLst>
                  <a:ext uri="{FF2B5EF4-FFF2-40B4-BE49-F238E27FC236}">
                    <a16:creationId xmlns:a16="http://schemas.microsoft.com/office/drawing/2014/main" id="{6C9612CB-A8AA-9A46-8A73-9AE46BFE45D7}"/>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2" name="圆角矩形 1">
                <a:extLst>
                  <a:ext uri="{FF2B5EF4-FFF2-40B4-BE49-F238E27FC236}">
                    <a16:creationId xmlns:a16="http://schemas.microsoft.com/office/drawing/2014/main" id="{A4B95EB4-C7A6-7045-B2DA-2AAE794498C3}"/>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3" name="圆角矩形 3">
                <a:extLst>
                  <a:ext uri="{FF2B5EF4-FFF2-40B4-BE49-F238E27FC236}">
                    <a16:creationId xmlns:a16="http://schemas.microsoft.com/office/drawing/2014/main" id="{16EBAB8C-4977-8E43-83BE-FDDC95F5CB4A}"/>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4" name="圆角矩形 1">
                <a:extLst>
                  <a:ext uri="{FF2B5EF4-FFF2-40B4-BE49-F238E27FC236}">
                    <a16:creationId xmlns:a16="http://schemas.microsoft.com/office/drawing/2014/main" id="{1C055F29-055E-A041-BBE8-22BCC28B6517}"/>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grpSp>
        <p:grpSp>
          <p:nvGrpSpPr>
            <p:cNvPr id="248" name="群組 247">
              <a:extLst>
                <a:ext uri="{FF2B5EF4-FFF2-40B4-BE49-F238E27FC236}">
                  <a16:creationId xmlns:a16="http://schemas.microsoft.com/office/drawing/2014/main" id="{B9CEC42E-9679-2A4E-BA77-EB93057A02B9}"/>
                </a:ext>
              </a:extLst>
            </p:cNvPr>
            <p:cNvGrpSpPr/>
            <p:nvPr/>
          </p:nvGrpSpPr>
          <p:grpSpPr>
            <a:xfrm>
              <a:off x="7756266" y="137835"/>
              <a:ext cx="4199935" cy="739537"/>
              <a:chOff x="7756266" y="-244943"/>
              <a:chExt cx="4199935" cy="739537"/>
            </a:xfrm>
          </p:grpSpPr>
          <p:sp>
            <p:nvSpPr>
              <p:cNvPr id="249" name="TextBox 24">
                <a:extLst>
                  <a:ext uri="{FF2B5EF4-FFF2-40B4-BE49-F238E27FC236}">
                    <a16:creationId xmlns:a16="http://schemas.microsoft.com/office/drawing/2014/main" id="{D48E4FDF-20B1-1747-8FD7-0B67F5DA4463}"/>
                  </a:ext>
                </a:extLst>
              </p:cNvPr>
              <p:cNvSpPr txBox="1"/>
              <p:nvPr/>
            </p:nvSpPr>
            <p:spPr bwMode="auto">
              <a:xfrm>
                <a:off x="7756266" y="-152791"/>
                <a:ext cx="826590" cy="492443"/>
              </a:xfrm>
              <a:prstGeom prst="rect">
                <a:avLst/>
              </a:prstGeom>
              <a:noFill/>
            </p:spPr>
            <p:txBody>
              <a:bodyPr wrap="square">
                <a:spAutoFit/>
              </a:bodyPr>
              <a:lstStyle/>
              <a:p>
                <a:pPr algn="just">
                  <a:lnSpc>
                    <a:spcPct val="130000"/>
                  </a:lnSpc>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緒論</a:t>
                </a:r>
              </a:p>
            </p:txBody>
          </p:sp>
          <p:sp>
            <p:nvSpPr>
              <p:cNvPr id="250" name="TextBox 24">
                <a:extLst>
                  <a:ext uri="{FF2B5EF4-FFF2-40B4-BE49-F238E27FC236}">
                    <a16:creationId xmlns:a16="http://schemas.microsoft.com/office/drawing/2014/main" id="{A50FE25F-4350-9A41-A3ED-34F91F8A4834}"/>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文獻</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探討</a:t>
                </a:r>
              </a:p>
            </p:txBody>
          </p:sp>
          <p:sp>
            <p:nvSpPr>
              <p:cNvPr id="251" name="TextBox 24">
                <a:extLst>
                  <a:ext uri="{FF2B5EF4-FFF2-40B4-BE49-F238E27FC236}">
                    <a16:creationId xmlns:a16="http://schemas.microsoft.com/office/drawing/2014/main" id="{46A1AC07-569D-9942-AD78-CE747495335E}"/>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2" name="TextBox 24">
                <a:extLst>
                  <a:ext uri="{FF2B5EF4-FFF2-40B4-BE49-F238E27FC236}">
                    <a16:creationId xmlns:a16="http://schemas.microsoft.com/office/drawing/2014/main" id="{00019B8A-B7D6-E944-84BE-4F7D1638CAA9}"/>
                  </a:ext>
                </a:extLst>
              </p:cNvPr>
              <p:cNvSpPr txBox="1"/>
              <p:nvPr/>
            </p:nvSpPr>
            <p:spPr bwMode="auto">
              <a:xfrm>
                <a:off x="10104638" y="-233390"/>
                <a:ext cx="936261" cy="707886"/>
              </a:xfrm>
              <a:prstGeom prst="rect">
                <a:avLst/>
              </a:prstGeom>
              <a:noFill/>
            </p:spPr>
            <p:txBody>
              <a:bodyPr wrap="square">
                <a:spAutoFit/>
              </a:bodyPr>
              <a:lstStyle/>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實證</a:t>
                </a:r>
              </a:p>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研究</a:t>
                </a:r>
              </a:p>
            </p:txBody>
          </p:sp>
          <p:sp>
            <p:nvSpPr>
              <p:cNvPr id="253" name="TextBox 24">
                <a:extLst>
                  <a:ext uri="{FF2B5EF4-FFF2-40B4-BE49-F238E27FC236}">
                    <a16:creationId xmlns:a16="http://schemas.microsoft.com/office/drawing/2014/main" id="{906A0E04-CB05-7F43-B076-0EF06DA66E83}"/>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結論與</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建議</a:t>
                </a:r>
                <a:endPar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grpSp>
      <p:sp>
        <p:nvSpPr>
          <p:cNvPr id="4" name="投影片編號版面配置區 3">
            <a:extLst>
              <a:ext uri="{FF2B5EF4-FFF2-40B4-BE49-F238E27FC236}">
                <a16:creationId xmlns:a16="http://schemas.microsoft.com/office/drawing/2014/main" id="{23753178-FDE9-1341-A0AF-BEA37A51F357}"/>
              </a:ext>
            </a:extLst>
          </p:cNvPr>
          <p:cNvSpPr>
            <a:spLocks noGrp="1"/>
          </p:cNvSpPr>
          <p:nvPr>
            <p:ph type="sldNum" sz="quarter" idx="12"/>
          </p:nvPr>
        </p:nvSpPr>
        <p:spPr/>
        <p:txBody>
          <a:bodyPr/>
          <a:lstStyle/>
          <a:p>
            <a:fld id="{1490CF33-D555-A345-BE28-C2DA5831FB31}" type="slidenum">
              <a:rPr kumimoji="1" lang="zh-TW" altLang="en-US" sz="1600" smtClean="0">
                <a:latin typeface="Times New Roman" panose="02020603050405020304" pitchFamily="18" charset="0"/>
                <a:ea typeface="標楷體" panose="03000509000000000000" pitchFamily="65" charset="-120"/>
                <a:cs typeface="Times New Roman" panose="02020603050405020304" pitchFamily="18" charset="0"/>
              </a:rPr>
              <a:t>33</a:t>
            </a:fld>
            <a:endParaRPr kumimoji="1"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10" name="组合 9">
            <a:extLst>
              <a:ext uri="{FF2B5EF4-FFF2-40B4-BE49-F238E27FC236}">
                <a16:creationId xmlns:a16="http://schemas.microsoft.com/office/drawing/2014/main" id="{0E5D7005-A842-B145-8927-49283DBBBA97}"/>
              </a:ext>
            </a:extLst>
          </p:cNvPr>
          <p:cNvGrpSpPr/>
          <p:nvPr/>
        </p:nvGrpSpPr>
        <p:grpSpPr>
          <a:xfrm>
            <a:off x="7446183" y="1892318"/>
            <a:ext cx="595168" cy="595168"/>
            <a:chOff x="6096000" y="4371976"/>
            <a:chExt cx="595168" cy="595168"/>
          </a:xfrm>
          <a:solidFill>
            <a:srgbClr val="0070C0"/>
          </a:solidFill>
        </p:grpSpPr>
        <p:sp>
          <p:nvSpPr>
            <p:cNvPr id="111" name="矩形: 圆角 8">
              <a:extLst>
                <a:ext uri="{FF2B5EF4-FFF2-40B4-BE49-F238E27FC236}">
                  <a16:creationId xmlns:a16="http://schemas.microsoft.com/office/drawing/2014/main" id="{6C9626EF-BA6C-F94F-84E1-E98B160C8914}"/>
                </a:ext>
              </a:extLst>
            </p:cNvPr>
            <p:cNvSpPr/>
            <p:nvPr/>
          </p:nvSpPr>
          <p:spPr>
            <a:xfrm>
              <a:off x="6096000" y="4371976"/>
              <a:ext cx="595168" cy="595168"/>
            </a:xfrm>
            <a:prstGeom prst="roundRect">
              <a:avLst/>
            </a:prstGeom>
            <a:grpFill/>
            <a:ln w="12700" cap="flat" cmpd="sng" algn="ctr">
              <a:solidFill>
                <a:schemeClr val="bg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2" name="statistics-on-laptop_82095">
              <a:extLst>
                <a:ext uri="{FF2B5EF4-FFF2-40B4-BE49-F238E27FC236}">
                  <a16:creationId xmlns:a16="http://schemas.microsoft.com/office/drawing/2014/main" id="{B41B1A72-C4C4-304B-985A-83D8A7E6344F}"/>
                </a:ext>
              </a:extLst>
            </p:cNvPr>
            <p:cNvSpPr>
              <a:spLocks noChangeAspect="1"/>
            </p:cNvSpPr>
            <p:nvPr/>
          </p:nvSpPr>
          <p:spPr bwMode="auto">
            <a:xfrm>
              <a:off x="6199456" y="4525560"/>
              <a:ext cx="388257" cy="288001"/>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grpFill/>
            <a:ln>
              <a:solidFill>
                <a:schemeClr val="bg2"/>
              </a:solidFill>
            </a:ln>
          </p:spPr>
        </p:sp>
      </p:grpSp>
      <p:grpSp>
        <p:nvGrpSpPr>
          <p:cNvPr id="113" name="组合 35">
            <a:extLst>
              <a:ext uri="{FF2B5EF4-FFF2-40B4-BE49-F238E27FC236}">
                <a16:creationId xmlns:a16="http://schemas.microsoft.com/office/drawing/2014/main" id="{6131AF1A-C9D0-BD46-90A6-CEFAACB28B5E}"/>
              </a:ext>
            </a:extLst>
          </p:cNvPr>
          <p:cNvGrpSpPr/>
          <p:nvPr/>
        </p:nvGrpSpPr>
        <p:grpSpPr>
          <a:xfrm>
            <a:off x="7453498" y="4082220"/>
            <a:ext cx="595168" cy="595168"/>
            <a:chOff x="6096000" y="4371976"/>
            <a:chExt cx="595168" cy="595168"/>
          </a:xfrm>
          <a:solidFill>
            <a:srgbClr val="0070C0"/>
          </a:solidFill>
        </p:grpSpPr>
        <p:sp>
          <p:nvSpPr>
            <p:cNvPr id="114" name="矩形: 圆角 36">
              <a:extLst>
                <a:ext uri="{FF2B5EF4-FFF2-40B4-BE49-F238E27FC236}">
                  <a16:creationId xmlns:a16="http://schemas.microsoft.com/office/drawing/2014/main" id="{4723C1F5-1461-4F4F-A348-8E6C2E80202A}"/>
                </a:ext>
              </a:extLst>
            </p:cNvPr>
            <p:cNvSpPr/>
            <p:nvPr/>
          </p:nvSpPr>
          <p:spPr>
            <a:xfrm>
              <a:off x="6096000" y="4371976"/>
              <a:ext cx="595168" cy="595168"/>
            </a:xfrm>
            <a:prstGeom prst="roundRect">
              <a:avLst/>
            </a:prstGeom>
            <a:grpFill/>
            <a:ln w="12700" cap="flat" cmpd="sng" algn="ctr">
              <a:solidFill>
                <a:schemeClr val="bg2"/>
              </a:solid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5" name="statistics-on-laptop_82095">
              <a:extLst>
                <a:ext uri="{FF2B5EF4-FFF2-40B4-BE49-F238E27FC236}">
                  <a16:creationId xmlns:a16="http://schemas.microsoft.com/office/drawing/2014/main" id="{5B1799B3-70AF-7E4B-8C39-A427042D3B49}"/>
                </a:ext>
              </a:extLst>
            </p:cNvPr>
            <p:cNvSpPr>
              <a:spLocks noChangeAspect="1"/>
            </p:cNvSpPr>
            <p:nvPr/>
          </p:nvSpPr>
          <p:spPr bwMode="auto">
            <a:xfrm>
              <a:off x="6205958" y="4475432"/>
              <a:ext cx="375253" cy="388257"/>
            </a:xfrm>
            <a:custGeom>
              <a:avLst/>
              <a:gdLst>
                <a:gd name="connsiteX0" fmla="*/ 153872 w 320675"/>
                <a:gd name="connsiteY0" fmla="*/ 11112 h 331787"/>
                <a:gd name="connsiteX1" fmla="*/ 153872 w 320675"/>
                <a:gd name="connsiteY1" fmla="*/ 161105 h 331787"/>
                <a:gd name="connsiteX2" fmla="*/ 166803 w 320675"/>
                <a:gd name="connsiteY2" fmla="*/ 177915 h 331787"/>
                <a:gd name="connsiteX3" fmla="*/ 170682 w 320675"/>
                <a:gd name="connsiteY3" fmla="*/ 177915 h 331787"/>
                <a:gd name="connsiteX4" fmla="*/ 186198 w 320675"/>
                <a:gd name="connsiteY4" fmla="*/ 168864 h 331787"/>
                <a:gd name="connsiteX5" fmla="*/ 250851 w 320675"/>
                <a:gd name="connsiteY5" fmla="*/ 39559 h 331787"/>
                <a:gd name="connsiteX6" fmla="*/ 320675 w 320675"/>
                <a:gd name="connsiteY6" fmla="*/ 171450 h 331787"/>
                <a:gd name="connsiteX7" fmla="*/ 160337 w 320675"/>
                <a:gd name="connsiteY7" fmla="*/ 331787 h 331787"/>
                <a:gd name="connsiteX8" fmla="*/ 0 w 320675"/>
                <a:gd name="connsiteY8" fmla="*/ 171450 h 331787"/>
                <a:gd name="connsiteX9" fmla="*/ 153872 w 320675"/>
                <a:gd name="connsiteY9" fmla="*/ 11112 h 331787"/>
                <a:gd name="connsiteX10" fmla="*/ 169862 w 320675"/>
                <a:gd name="connsiteY10" fmla="*/ 0 h 331787"/>
                <a:gd name="connsiteX11" fmla="*/ 242887 w 320675"/>
                <a:gd name="connsiteY11" fmla="*/ 16810 h 331787"/>
                <a:gd name="connsiteX12" fmla="*/ 169862 w 320675"/>
                <a:gd name="connsiteY12" fmla="*/ 160338 h 331787"/>
                <a:gd name="connsiteX13" fmla="*/ 169862 w 320675"/>
                <a:gd name="connsiteY13"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0675" h="331787">
                  <a:moveTo>
                    <a:pt x="153872" y="11112"/>
                  </a:moveTo>
                  <a:cubicBezTo>
                    <a:pt x="153872" y="11112"/>
                    <a:pt x="153872" y="11112"/>
                    <a:pt x="153872" y="161105"/>
                  </a:cubicBezTo>
                  <a:cubicBezTo>
                    <a:pt x="153872" y="168864"/>
                    <a:pt x="159044" y="175329"/>
                    <a:pt x="166803" y="177915"/>
                  </a:cubicBezTo>
                  <a:cubicBezTo>
                    <a:pt x="168096" y="177915"/>
                    <a:pt x="169389" y="177915"/>
                    <a:pt x="170682" y="177915"/>
                  </a:cubicBezTo>
                  <a:cubicBezTo>
                    <a:pt x="177147" y="177915"/>
                    <a:pt x="183612" y="174036"/>
                    <a:pt x="186198" y="168864"/>
                  </a:cubicBezTo>
                  <a:cubicBezTo>
                    <a:pt x="186198" y="168864"/>
                    <a:pt x="186198" y="168864"/>
                    <a:pt x="250851" y="39559"/>
                  </a:cubicBezTo>
                  <a:cubicBezTo>
                    <a:pt x="293521" y="69299"/>
                    <a:pt x="320675" y="117142"/>
                    <a:pt x="320675" y="171450"/>
                  </a:cubicBezTo>
                  <a:cubicBezTo>
                    <a:pt x="320675" y="260670"/>
                    <a:pt x="248265" y="331787"/>
                    <a:pt x="160337" y="331787"/>
                  </a:cubicBezTo>
                  <a:cubicBezTo>
                    <a:pt x="72410" y="331787"/>
                    <a:pt x="0" y="260670"/>
                    <a:pt x="0" y="171450"/>
                  </a:cubicBezTo>
                  <a:cubicBezTo>
                    <a:pt x="0" y="84816"/>
                    <a:pt x="68531" y="14991"/>
                    <a:pt x="153872" y="11112"/>
                  </a:cubicBezTo>
                  <a:close/>
                  <a:moveTo>
                    <a:pt x="169862" y="0"/>
                  </a:moveTo>
                  <a:cubicBezTo>
                    <a:pt x="195942" y="0"/>
                    <a:pt x="242887" y="16810"/>
                    <a:pt x="242887" y="16810"/>
                  </a:cubicBezTo>
                  <a:cubicBezTo>
                    <a:pt x="242887" y="16810"/>
                    <a:pt x="242887" y="16810"/>
                    <a:pt x="169862" y="160338"/>
                  </a:cubicBezTo>
                  <a:cubicBezTo>
                    <a:pt x="169862" y="160338"/>
                    <a:pt x="169862" y="160338"/>
                    <a:pt x="169862" y="0"/>
                  </a:cubicBezTo>
                  <a:close/>
                </a:path>
              </a:pathLst>
            </a:custGeom>
            <a:grpFill/>
            <a:ln>
              <a:solidFill>
                <a:schemeClr val="bg2"/>
              </a:solid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grpSp>
      <p:sp>
        <p:nvSpPr>
          <p:cNvPr id="5" name="矩形 4">
            <a:extLst>
              <a:ext uri="{FF2B5EF4-FFF2-40B4-BE49-F238E27FC236}">
                <a16:creationId xmlns:a16="http://schemas.microsoft.com/office/drawing/2014/main" id="{769D7916-E151-1A44-BD67-1C2334262B51}"/>
              </a:ext>
            </a:extLst>
          </p:cNvPr>
          <p:cNvSpPr/>
          <p:nvPr/>
        </p:nvSpPr>
        <p:spPr>
          <a:xfrm>
            <a:off x="8179661" y="1389264"/>
            <a:ext cx="3789589" cy="1631216"/>
          </a:xfrm>
          <a:prstGeom prst="rect">
            <a:avLst/>
          </a:prstGeom>
        </p:spPr>
        <p:txBody>
          <a:bodyPr wrap="square">
            <a:spAutoFit/>
          </a:bodyPr>
          <a:lstStyle/>
          <a:p>
            <a:r>
              <a:rPr lang="zh-TW" altLang="zh-TW" sz="2000" spc="15" dirty="0">
                <a:latin typeface="Times New Roman" panose="02020603050405020304" pitchFamily="18" charset="0"/>
                <a:ea typeface="標楷體" panose="03000509000000000000" pitchFamily="65" charset="-120"/>
                <a:cs typeface="Times New Roman" panose="02020603050405020304" pitchFamily="18" charset="0"/>
              </a:rPr>
              <a:t>神經元</a:t>
            </a:r>
            <a:r>
              <a:rPr lang="en-US" altLang="zh-TW" sz="2000" spc="15" dirty="0">
                <a:latin typeface="Times New Roman" panose="02020603050405020304" pitchFamily="18" charset="0"/>
                <a:ea typeface="標楷體" panose="03000509000000000000" pitchFamily="65" charset="-120"/>
                <a:cs typeface="Times New Roman" panose="02020603050405020304" pitchFamily="18" charset="0"/>
              </a:rPr>
              <a:t>20</a:t>
            </a:r>
            <a:r>
              <a:rPr lang="zh-TW" altLang="zh-TW" sz="2000" spc="15" dirty="0">
                <a:latin typeface="Times New Roman" panose="02020603050405020304" pitchFamily="18" charset="0"/>
                <a:ea typeface="標楷體" panose="03000509000000000000" pitchFamily="65" charset="-120"/>
                <a:cs typeface="Times New Roman" panose="02020603050405020304" pitchFamily="18" charset="0"/>
              </a:rPr>
              <a:t>搭配學習率</a:t>
            </a:r>
            <a:r>
              <a:rPr lang="en-US" altLang="zh-TW" sz="2000" spc="15" dirty="0">
                <a:latin typeface="Times New Roman" panose="02020603050405020304" pitchFamily="18" charset="0"/>
                <a:ea typeface="標楷體" panose="03000509000000000000" pitchFamily="65" charset="-120"/>
                <a:cs typeface="Times New Roman" panose="02020603050405020304" pitchFamily="18" charset="0"/>
              </a:rPr>
              <a:t>0.008</a:t>
            </a:r>
            <a:r>
              <a:rPr lang="zh-TW" altLang="zh-TW" sz="2000" spc="15" dirty="0">
                <a:latin typeface="Times New Roman" panose="02020603050405020304" pitchFamily="18" charset="0"/>
                <a:ea typeface="標楷體" panose="03000509000000000000" pitchFamily="65" charset="-120"/>
                <a:cs typeface="Times New Roman" panose="02020603050405020304" pitchFamily="18" charset="0"/>
              </a:rPr>
              <a:t>及</a:t>
            </a:r>
            <a:r>
              <a:rPr lang="en-US" altLang="zh-TW" sz="2000" spc="15" dirty="0">
                <a:latin typeface="Times New Roman" panose="02020603050405020304" pitchFamily="18" charset="0"/>
                <a:ea typeface="標楷體" panose="03000509000000000000" pitchFamily="65" charset="-120"/>
                <a:cs typeface="Times New Roman" panose="02020603050405020304" pitchFamily="18" charset="0"/>
              </a:rPr>
              <a:t>0.009</a:t>
            </a:r>
            <a:r>
              <a:rPr lang="zh-TW" altLang="zh-TW" sz="2000" spc="15" dirty="0">
                <a:latin typeface="Times New Roman" panose="02020603050405020304" pitchFamily="18" charset="0"/>
                <a:ea typeface="標楷體" panose="03000509000000000000" pitchFamily="65" charset="-120"/>
                <a:cs typeface="Times New Roman" panose="02020603050405020304" pitchFamily="18" charset="0"/>
              </a:rPr>
              <a:t>的組合結果最佳，所預測出的結果較好，而</a:t>
            </a:r>
            <a:r>
              <a:rPr lang="en-US" altLang="zh-TW" sz="2000" spc="15" dirty="0">
                <a:latin typeface="Times New Roman" panose="02020603050405020304" pitchFamily="18" charset="0"/>
                <a:ea typeface="標楷體" panose="03000509000000000000" pitchFamily="65" charset="-120"/>
                <a:cs typeface="Times New Roman" panose="02020603050405020304" pitchFamily="18" charset="0"/>
              </a:rPr>
              <a:t>MAPE</a:t>
            </a:r>
            <a:r>
              <a:rPr lang="zh-TW" altLang="zh-TW" sz="2000" spc="15" dirty="0">
                <a:latin typeface="Times New Roman" panose="02020603050405020304" pitchFamily="18" charset="0"/>
                <a:ea typeface="標楷體" panose="03000509000000000000" pitchFamily="65" charset="-120"/>
                <a:cs typeface="Times New Roman" panose="02020603050405020304" pitchFamily="18" charset="0"/>
              </a:rPr>
              <a:t>值分別為</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0.022</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及</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0.102</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，惟過程中已出現過度適配的現象 </a:t>
            </a:r>
          </a:p>
        </p:txBody>
      </p:sp>
      <p:sp>
        <p:nvSpPr>
          <p:cNvPr id="6" name="矩形 5">
            <a:extLst>
              <a:ext uri="{FF2B5EF4-FFF2-40B4-BE49-F238E27FC236}">
                <a16:creationId xmlns:a16="http://schemas.microsoft.com/office/drawing/2014/main" id="{382AF061-E664-4D4E-9961-5DD5A8DE05CC}"/>
              </a:ext>
            </a:extLst>
          </p:cNvPr>
          <p:cNvSpPr/>
          <p:nvPr/>
        </p:nvSpPr>
        <p:spPr>
          <a:xfrm>
            <a:off x="8179661" y="3687240"/>
            <a:ext cx="3657610" cy="1631216"/>
          </a:xfrm>
          <a:prstGeom prst="rect">
            <a:avLst/>
          </a:prstGeom>
        </p:spPr>
        <p:txBody>
          <a:bodyPr wrap="square">
            <a:spAutoFit/>
          </a:bodyPr>
          <a:lstStyle/>
          <a:p>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學習率的數值調的越低，但</a:t>
            </a:r>
            <a:r>
              <a:rPr lang="en" altLang="zh-TW" sz="2000" dirty="0">
                <a:latin typeface="Times New Roman" panose="02020603050405020304" pitchFamily="18" charset="0"/>
                <a:ea typeface="標楷體" panose="03000509000000000000" pitchFamily="65" charset="-120"/>
                <a:cs typeface="Times New Roman" panose="02020603050405020304" pitchFamily="18" charset="0"/>
              </a:rPr>
              <a:t>MAPE</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值一樣出現不減反增的情況</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，故在神經元</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20</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的組合中，得知搭配學習率</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0.02</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及</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0.01</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為最佳值 </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圓角矩形 6">
            <a:extLst>
              <a:ext uri="{FF2B5EF4-FFF2-40B4-BE49-F238E27FC236}">
                <a16:creationId xmlns:a16="http://schemas.microsoft.com/office/drawing/2014/main" id="{51C9EAF4-D26D-F741-A814-751300041124}"/>
              </a:ext>
            </a:extLst>
          </p:cNvPr>
          <p:cNvSpPr/>
          <p:nvPr/>
        </p:nvSpPr>
        <p:spPr>
          <a:xfrm>
            <a:off x="395282" y="3187700"/>
            <a:ext cx="5599118" cy="97257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5" name="圓角矩形 124">
            <a:extLst>
              <a:ext uri="{FF2B5EF4-FFF2-40B4-BE49-F238E27FC236}">
                <a16:creationId xmlns:a16="http://schemas.microsoft.com/office/drawing/2014/main" id="{E727AE71-54BC-1149-A342-3A0347A9C7C0}"/>
              </a:ext>
            </a:extLst>
          </p:cNvPr>
          <p:cNvSpPr/>
          <p:nvPr/>
        </p:nvSpPr>
        <p:spPr>
          <a:xfrm>
            <a:off x="395281" y="2237924"/>
            <a:ext cx="6826709" cy="97257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5" name="矩形 34">
            <a:extLst>
              <a:ext uri="{FF2B5EF4-FFF2-40B4-BE49-F238E27FC236}">
                <a16:creationId xmlns:a16="http://schemas.microsoft.com/office/drawing/2014/main" id="{476B3ACB-B73F-CE41-A1DF-2936F16F6F90}"/>
              </a:ext>
            </a:extLst>
          </p:cNvPr>
          <p:cNvSpPr/>
          <p:nvPr/>
        </p:nvSpPr>
        <p:spPr>
          <a:xfrm>
            <a:off x="2859621" y="1141156"/>
            <a:ext cx="1661579" cy="461665"/>
          </a:xfrm>
          <a:prstGeom prst="rect">
            <a:avLst/>
          </a:prstGeom>
        </p:spPr>
        <p:txBody>
          <a:bodyPr wrap="square">
            <a:spAutoFit/>
          </a:bodyPr>
          <a:lstStyle/>
          <a:p>
            <a:r>
              <a:rPr lang="zh-CN" altLang="en-US" sz="2400" spc="15" dirty="0">
                <a:latin typeface="Times New Roman" panose="02020603050405020304" pitchFamily="18" charset="0"/>
                <a:ea typeface="標楷體" panose="03000509000000000000" pitchFamily="65" charset="-120"/>
                <a:cs typeface="Times New Roman" panose="02020603050405020304" pitchFamily="18" charset="0"/>
              </a:rPr>
              <a:t>神經元</a:t>
            </a:r>
            <a:r>
              <a:rPr lang="en-US" altLang="zh-CN" sz="2400" spc="15" dirty="0">
                <a:latin typeface="Times New Roman" panose="02020603050405020304" pitchFamily="18" charset="0"/>
                <a:ea typeface="標楷體" panose="03000509000000000000" pitchFamily="65" charset="-120"/>
                <a:cs typeface="Times New Roman" panose="02020603050405020304" pitchFamily="18" charset="0"/>
              </a:rPr>
              <a:t>=20</a:t>
            </a:r>
            <a:endParaRPr lang="zh-TW" altLang="en-US" sz="24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0" name="圖片 9">
            <a:extLst>
              <a:ext uri="{FF2B5EF4-FFF2-40B4-BE49-F238E27FC236}">
                <a16:creationId xmlns:a16="http://schemas.microsoft.com/office/drawing/2014/main" id="{101FEEF9-DCE1-A247-83B8-835542AFC590}"/>
              </a:ext>
            </a:extLst>
          </p:cNvPr>
          <p:cNvPicPr>
            <a:picLocks noChangeAspect="1"/>
          </p:cNvPicPr>
          <p:nvPr/>
        </p:nvPicPr>
        <p:blipFill>
          <a:blip r:embed="rId3"/>
          <a:stretch>
            <a:fillRect/>
          </a:stretch>
        </p:blipFill>
        <p:spPr>
          <a:xfrm>
            <a:off x="393699" y="1809749"/>
            <a:ext cx="6901473" cy="4201591"/>
          </a:xfrm>
          <a:prstGeom prst="rect">
            <a:avLst/>
          </a:prstGeom>
        </p:spPr>
      </p:pic>
    </p:spTree>
    <p:extLst>
      <p:ext uri="{BB962C8B-B14F-4D97-AF65-F5344CB8AC3E}">
        <p14:creationId xmlns:p14="http://schemas.microsoft.com/office/powerpoint/2010/main" val="972939198"/>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p:cTn id="7" dur="500" fill="hold"/>
                                        <p:tgtEl>
                                          <p:spTgt spid="110"/>
                                        </p:tgtEl>
                                        <p:attrNameLst>
                                          <p:attrName>ppt_w</p:attrName>
                                        </p:attrNameLst>
                                      </p:cBhvr>
                                      <p:tavLst>
                                        <p:tav tm="0">
                                          <p:val>
                                            <p:fltVal val="0"/>
                                          </p:val>
                                        </p:tav>
                                        <p:tav tm="100000">
                                          <p:val>
                                            <p:strVal val="#ppt_w"/>
                                          </p:val>
                                        </p:tav>
                                      </p:tavLst>
                                    </p:anim>
                                    <p:anim calcmode="lin" valueType="num">
                                      <p:cBhvr>
                                        <p:cTn id="8" dur="500" fill="hold"/>
                                        <p:tgtEl>
                                          <p:spTgt spid="110"/>
                                        </p:tgtEl>
                                        <p:attrNameLst>
                                          <p:attrName>ppt_h</p:attrName>
                                        </p:attrNameLst>
                                      </p:cBhvr>
                                      <p:tavLst>
                                        <p:tav tm="0">
                                          <p:val>
                                            <p:fltVal val="0"/>
                                          </p:val>
                                        </p:tav>
                                        <p:tav tm="100000">
                                          <p:val>
                                            <p:strVal val="#ppt_h"/>
                                          </p:val>
                                        </p:tav>
                                      </p:tavLst>
                                    </p:anim>
                                    <p:animEffect transition="in" filter="fade">
                                      <p:cBhvr>
                                        <p:cTn id="9" dur="500"/>
                                        <p:tgtEl>
                                          <p:spTgt spid="11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3"/>
                                        </p:tgtEl>
                                        <p:attrNameLst>
                                          <p:attrName>style.visibility</p:attrName>
                                        </p:attrNameLst>
                                      </p:cBhvr>
                                      <p:to>
                                        <p:strVal val="visible"/>
                                      </p:to>
                                    </p:set>
                                    <p:anim calcmode="lin" valueType="num">
                                      <p:cBhvr>
                                        <p:cTn id="13" dur="500" fill="hold"/>
                                        <p:tgtEl>
                                          <p:spTgt spid="113"/>
                                        </p:tgtEl>
                                        <p:attrNameLst>
                                          <p:attrName>ppt_w</p:attrName>
                                        </p:attrNameLst>
                                      </p:cBhvr>
                                      <p:tavLst>
                                        <p:tav tm="0">
                                          <p:val>
                                            <p:fltVal val="0"/>
                                          </p:val>
                                        </p:tav>
                                        <p:tav tm="100000">
                                          <p:val>
                                            <p:strVal val="#ppt_w"/>
                                          </p:val>
                                        </p:tav>
                                      </p:tavLst>
                                    </p:anim>
                                    <p:anim calcmode="lin" valueType="num">
                                      <p:cBhvr>
                                        <p:cTn id="14" dur="500" fill="hold"/>
                                        <p:tgtEl>
                                          <p:spTgt spid="113"/>
                                        </p:tgtEl>
                                        <p:attrNameLst>
                                          <p:attrName>ppt_h</p:attrName>
                                        </p:attrNameLst>
                                      </p:cBhvr>
                                      <p:tavLst>
                                        <p:tav tm="0">
                                          <p:val>
                                            <p:fltVal val="0"/>
                                          </p:val>
                                        </p:tav>
                                        <p:tav tm="100000">
                                          <p:val>
                                            <p:strVal val="#ppt_h"/>
                                          </p:val>
                                        </p:tav>
                                      </p:tavLst>
                                    </p:anim>
                                    <p:animEffect transition="in" filter="fade">
                                      <p:cBhvr>
                                        <p:cTn id="15" dur="500"/>
                                        <p:tgtEl>
                                          <p:spTgt spid="11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grpId="1" nodeType="clickEffect">
                                  <p:stCondLst>
                                    <p:cond delay="0"/>
                                  </p:stCondLst>
                                  <p:childTnLst>
                                    <p:animEffect transition="out" filter="blinds(horizontal)">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25"/>
                                        </p:tgtEl>
                                        <p:attrNameLst>
                                          <p:attrName>style.visibility</p:attrName>
                                        </p:attrNameLst>
                                      </p:cBhvr>
                                      <p:to>
                                        <p:strVal val="visible"/>
                                      </p:to>
                                    </p:set>
                                    <p:animEffect transition="in" filter="blinds(horizontal)">
                                      <p:cBhvr>
                                        <p:cTn id="30"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圖片 223">
            <a:extLst>
              <a:ext uri="{FF2B5EF4-FFF2-40B4-BE49-F238E27FC236}">
                <a16:creationId xmlns:a16="http://schemas.microsoft.com/office/drawing/2014/main" id="{0D857A10-70F8-8E4C-BF81-D9DAC6DA5C56}"/>
              </a:ext>
            </a:extLst>
          </p:cNvPr>
          <p:cNvPicPr>
            <a:picLocks noChangeAspect="1"/>
          </p:cNvPicPr>
          <p:nvPr/>
        </p:nvPicPr>
        <p:blipFill>
          <a:blip r:embed="rId4"/>
          <a:stretch>
            <a:fillRect/>
          </a:stretch>
        </p:blipFill>
        <p:spPr>
          <a:xfrm>
            <a:off x="0" y="0"/>
            <a:ext cx="12192000" cy="6858000"/>
          </a:xfrm>
          <a:prstGeom prst="rect">
            <a:avLst/>
          </a:prstGeom>
        </p:spPr>
      </p:pic>
      <p:sp>
        <p:nvSpPr>
          <p:cNvPr id="226" name="矩形 225">
            <a:extLst>
              <a:ext uri="{FF2B5EF4-FFF2-40B4-BE49-F238E27FC236}">
                <a16:creationId xmlns:a16="http://schemas.microsoft.com/office/drawing/2014/main" id="{E2C68147-A601-154E-A88B-D09F7C767FDE}"/>
              </a:ext>
            </a:extLst>
          </p:cNvPr>
          <p:cNvSpPr/>
          <p:nvPr/>
        </p:nvSpPr>
        <p:spPr>
          <a:xfrm>
            <a:off x="386885" y="181177"/>
            <a:ext cx="3235181" cy="707886"/>
          </a:xfrm>
          <a:prstGeom prst="rect">
            <a:avLst/>
          </a:prstGeom>
          <a:noFill/>
        </p:spPr>
        <p:txBody>
          <a:bodyPr wrap="none" lIns="91440" tIns="45720" rIns="91440" bIns="45720">
            <a:spAutoFit/>
          </a:bodyPr>
          <a:lstStyle/>
          <a:p>
            <a:pPr algn="ctr"/>
            <a:r>
              <a:rPr kumimoji="1" lang="zh-TW"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模型優化</a:t>
            </a:r>
            <a:r>
              <a:rPr kumimoji="1" lang="en-US" altLang="zh-TW"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(4/4)</a:t>
            </a:r>
            <a:endParaRPr kumimoji="1" lang="zh-TW"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246" name="群組 245">
            <a:extLst>
              <a:ext uri="{FF2B5EF4-FFF2-40B4-BE49-F238E27FC236}">
                <a16:creationId xmlns:a16="http://schemas.microsoft.com/office/drawing/2014/main" id="{91DC8AA8-578C-4549-9D6D-645FA315AC59}"/>
              </a:ext>
            </a:extLst>
          </p:cNvPr>
          <p:cNvGrpSpPr/>
          <p:nvPr/>
        </p:nvGrpSpPr>
        <p:grpSpPr>
          <a:xfrm>
            <a:off x="7453498" y="26803"/>
            <a:ext cx="4738502" cy="872280"/>
            <a:chOff x="7453498" y="26803"/>
            <a:chExt cx="4738502" cy="872280"/>
          </a:xfrm>
        </p:grpSpPr>
        <p:grpSp>
          <p:nvGrpSpPr>
            <p:cNvPr id="247" name="群組 246">
              <a:extLst>
                <a:ext uri="{FF2B5EF4-FFF2-40B4-BE49-F238E27FC236}">
                  <a16:creationId xmlns:a16="http://schemas.microsoft.com/office/drawing/2014/main" id="{90F87DD8-60FE-744C-A6DA-8F8B85D08876}"/>
                </a:ext>
              </a:extLst>
            </p:cNvPr>
            <p:cNvGrpSpPr/>
            <p:nvPr/>
          </p:nvGrpSpPr>
          <p:grpSpPr>
            <a:xfrm>
              <a:off x="7453498" y="26803"/>
              <a:ext cx="4738502" cy="872280"/>
              <a:chOff x="7453498" y="26803"/>
              <a:chExt cx="4738502" cy="872280"/>
            </a:xfrm>
          </p:grpSpPr>
          <p:sp>
            <p:nvSpPr>
              <p:cNvPr id="254" name="圆角矩形 3">
                <a:extLst>
                  <a:ext uri="{FF2B5EF4-FFF2-40B4-BE49-F238E27FC236}">
                    <a16:creationId xmlns:a16="http://schemas.microsoft.com/office/drawing/2014/main" id="{957F9806-0806-E941-B7B3-B734DD5D6C8B}"/>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255" name="圆角矩形 6">
                <a:extLst>
                  <a:ext uri="{FF2B5EF4-FFF2-40B4-BE49-F238E27FC236}">
                    <a16:creationId xmlns:a16="http://schemas.microsoft.com/office/drawing/2014/main" id="{A4283400-66E5-6E45-A7BD-61742B403619}"/>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256" name="圆角矩形 8">
                <a:extLst>
                  <a:ext uri="{FF2B5EF4-FFF2-40B4-BE49-F238E27FC236}">
                    <a16:creationId xmlns:a16="http://schemas.microsoft.com/office/drawing/2014/main" id="{E90629A1-BFC7-F046-937D-FCBA350B0AC7}"/>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257" name="圆角矩形 10">
                <a:extLst>
                  <a:ext uri="{FF2B5EF4-FFF2-40B4-BE49-F238E27FC236}">
                    <a16:creationId xmlns:a16="http://schemas.microsoft.com/office/drawing/2014/main" id="{A34C652A-AE6F-194D-8975-779694079931}"/>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258" name="左箭头 4">
                <a:extLst>
                  <a:ext uri="{FF2B5EF4-FFF2-40B4-BE49-F238E27FC236}">
                    <a16:creationId xmlns:a16="http://schemas.microsoft.com/office/drawing/2014/main" id="{B4AA4BDB-11C9-344E-B8C0-76D634DCD442}"/>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cs typeface="Times New Roman" panose="02020603050405020304" pitchFamily="18" charset="0"/>
                </a:endParaRPr>
              </a:p>
            </p:txBody>
          </p:sp>
          <p:sp>
            <p:nvSpPr>
              <p:cNvPr id="259" name="圆角矩形 1">
                <a:extLst>
                  <a:ext uri="{FF2B5EF4-FFF2-40B4-BE49-F238E27FC236}">
                    <a16:creationId xmlns:a16="http://schemas.microsoft.com/office/drawing/2014/main" id="{ABFF5A3F-82B6-B34C-8A3D-4567A02FC1E3}"/>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260" name="圆角矩形 1">
                <a:extLst>
                  <a:ext uri="{FF2B5EF4-FFF2-40B4-BE49-F238E27FC236}">
                    <a16:creationId xmlns:a16="http://schemas.microsoft.com/office/drawing/2014/main" id="{6C446076-8B7D-7446-AED3-936134D9DC30}"/>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261" name="圆角矩形 1">
                <a:extLst>
                  <a:ext uri="{FF2B5EF4-FFF2-40B4-BE49-F238E27FC236}">
                    <a16:creationId xmlns:a16="http://schemas.microsoft.com/office/drawing/2014/main" id="{6C9612CB-A8AA-9A46-8A73-9AE46BFE45D7}"/>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262" name="圆角矩形 1">
                <a:extLst>
                  <a:ext uri="{FF2B5EF4-FFF2-40B4-BE49-F238E27FC236}">
                    <a16:creationId xmlns:a16="http://schemas.microsoft.com/office/drawing/2014/main" id="{A4B95EB4-C7A6-7045-B2DA-2AAE794498C3}"/>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cs typeface="Times New Roman" panose="02020603050405020304" pitchFamily="18" charset="0"/>
                </a:endParaRPr>
              </a:p>
            </p:txBody>
          </p:sp>
          <p:sp>
            <p:nvSpPr>
              <p:cNvPr id="263" name="圆角矩形 3">
                <a:extLst>
                  <a:ext uri="{FF2B5EF4-FFF2-40B4-BE49-F238E27FC236}">
                    <a16:creationId xmlns:a16="http://schemas.microsoft.com/office/drawing/2014/main" id="{16EBAB8C-4977-8E43-83BE-FDDC95F5CB4A}"/>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264" name="圆角矩形 1">
                <a:extLst>
                  <a:ext uri="{FF2B5EF4-FFF2-40B4-BE49-F238E27FC236}">
                    <a16:creationId xmlns:a16="http://schemas.microsoft.com/office/drawing/2014/main" id="{1C055F29-055E-A041-BBE8-22BCC28B6517}"/>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grpSp>
        <p:grpSp>
          <p:nvGrpSpPr>
            <p:cNvPr id="248" name="群組 247">
              <a:extLst>
                <a:ext uri="{FF2B5EF4-FFF2-40B4-BE49-F238E27FC236}">
                  <a16:creationId xmlns:a16="http://schemas.microsoft.com/office/drawing/2014/main" id="{B9CEC42E-9679-2A4E-BA77-EB93057A02B9}"/>
                </a:ext>
              </a:extLst>
            </p:cNvPr>
            <p:cNvGrpSpPr/>
            <p:nvPr/>
          </p:nvGrpSpPr>
          <p:grpSpPr>
            <a:xfrm>
              <a:off x="7756266" y="137835"/>
              <a:ext cx="4199935" cy="739537"/>
              <a:chOff x="7756266" y="-244943"/>
              <a:chExt cx="4199935" cy="739537"/>
            </a:xfrm>
          </p:grpSpPr>
          <p:sp>
            <p:nvSpPr>
              <p:cNvPr id="249" name="TextBox 24">
                <a:extLst>
                  <a:ext uri="{FF2B5EF4-FFF2-40B4-BE49-F238E27FC236}">
                    <a16:creationId xmlns:a16="http://schemas.microsoft.com/office/drawing/2014/main" id="{D48E4FDF-20B1-1747-8FD7-0B67F5DA4463}"/>
                  </a:ext>
                </a:extLst>
              </p:cNvPr>
              <p:cNvSpPr txBox="1"/>
              <p:nvPr/>
            </p:nvSpPr>
            <p:spPr bwMode="auto">
              <a:xfrm>
                <a:off x="7756266" y="-152791"/>
                <a:ext cx="826590" cy="492443"/>
              </a:xfrm>
              <a:prstGeom prst="rect">
                <a:avLst/>
              </a:prstGeom>
              <a:noFill/>
            </p:spPr>
            <p:txBody>
              <a:bodyPr wrap="square">
                <a:spAutoFit/>
              </a:bodyPr>
              <a:lstStyle/>
              <a:p>
                <a:pPr algn="just">
                  <a:lnSpc>
                    <a:spcPct val="130000"/>
                  </a:lnSpc>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緒論</a:t>
                </a:r>
              </a:p>
            </p:txBody>
          </p:sp>
          <p:sp>
            <p:nvSpPr>
              <p:cNvPr id="250" name="TextBox 24">
                <a:extLst>
                  <a:ext uri="{FF2B5EF4-FFF2-40B4-BE49-F238E27FC236}">
                    <a16:creationId xmlns:a16="http://schemas.microsoft.com/office/drawing/2014/main" id="{A50FE25F-4350-9A41-A3ED-34F91F8A4834}"/>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文獻</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探討</a:t>
                </a:r>
              </a:p>
            </p:txBody>
          </p:sp>
          <p:sp>
            <p:nvSpPr>
              <p:cNvPr id="251" name="TextBox 24">
                <a:extLst>
                  <a:ext uri="{FF2B5EF4-FFF2-40B4-BE49-F238E27FC236}">
                    <a16:creationId xmlns:a16="http://schemas.microsoft.com/office/drawing/2014/main" id="{46A1AC07-569D-9942-AD78-CE747495335E}"/>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2" name="TextBox 24">
                <a:extLst>
                  <a:ext uri="{FF2B5EF4-FFF2-40B4-BE49-F238E27FC236}">
                    <a16:creationId xmlns:a16="http://schemas.microsoft.com/office/drawing/2014/main" id="{00019B8A-B7D6-E944-84BE-4F7D1638CAA9}"/>
                  </a:ext>
                </a:extLst>
              </p:cNvPr>
              <p:cNvSpPr txBox="1"/>
              <p:nvPr/>
            </p:nvSpPr>
            <p:spPr bwMode="auto">
              <a:xfrm>
                <a:off x="10104638" y="-233390"/>
                <a:ext cx="936261" cy="707886"/>
              </a:xfrm>
              <a:prstGeom prst="rect">
                <a:avLst/>
              </a:prstGeom>
              <a:noFill/>
            </p:spPr>
            <p:txBody>
              <a:bodyPr wrap="square">
                <a:spAutoFit/>
              </a:bodyPr>
              <a:lstStyle/>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實證</a:t>
                </a:r>
              </a:p>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研究</a:t>
                </a:r>
              </a:p>
            </p:txBody>
          </p:sp>
          <p:sp>
            <p:nvSpPr>
              <p:cNvPr id="253" name="TextBox 24">
                <a:extLst>
                  <a:ext uri="{FF2B5EF4-FFF2-40B4-BE49-F238E27FC236}">
                    <a16:creationId xmlns:a16="http://schemas.microsoft.com/office/drawing/2014/main" id="{906A0E04-CB05-7F43-B076-0EF06DA66E83}"/>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結論與</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建議</a:t>
                </a:r>
                <a:endPar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grpSp>
      <p:sp>
        <p:nvSpPr>
          <p:cNvPr id="4" name="投影片編號版面配置區 3">
            <a:extLst>
              <a:ext uri="{FF2B5EF4-FFF2-40B4-BE49-F238E27FC236}">
                <a16:creationId xmlns:a16="http://schemas.microsoft.com/office/drawing/2014/main" id="{23753178-FDE9-1341-A0AF-BEA37A51F357}"/>
              </a:ext>
            </a:extLst>
          </p:cNvPr>
          <p:cNvSpPr>
            <a:spLocks noGrp="1"/>
          </p:cNvSpPr>
          <p:nvPr>
            <p:ph type="sldNum" sz="quarter" idx="12"/>
          </p:nvPr>
        </p:nvSpPr>
        <p:spPr/>
        <p:txBody>
          <a:bodyPr/>
          <a:lstStyle/>
          <a:p>
            <a:fld id="{1490CF33-D555-A345-BE28-C2DA5831FB31}" type="slidenum">
              <a:rPr kumimoji="1" lang="zh-TW" altLang="en-US" sz="1600" smtClean="0">
                <a:latin typeface="Times New Roman" panose="02020603050405020304" pitchFamily="18" charset="0"/>
                <a:cs typeface="Times New Roman" panose="02020603050405020304" pitchFamily="18" charset="0"/>
              </a:rPr>
              <a:t>34</a:t>
            </a:fld>
            <a:endParaRPr kumimoji="1" lang="zh-TW" altLang="en-US" sz="1600" dirty="0">
              <a:latin typeface="Times New Roman" panose="02020603050405020304" pitchFamily="18" charset="0"/>
              <a:cs typeface="Times New Roman" panose="02020603050405020304" pitchFamily="18" charset="0"/>
            </a:endParaRPr>
          </a:p>
        </p:txBody>
      </p:sp>
      <p:sp>
        <p:nvSpPr>
          <p:cNvPr id="309" name="PA_矩形 228">
            <a:extLst>
              <a:ext uri="{FF2B5EF4-FFF2-40B4-BE49-F238E27FC236}">
                <a16:creationId xmlns:a16="http://schemas.microsoft.com/office/drawing/2014/main" id="{62CFEA05-26ED-D84F-93C3-7BBBC78C1440}"/>
              </a:ext>
            </a:extLst>
          </p:cNvPr>
          <p:cNvSpPr/>
          <p:nvPr>
            <p:custDataLst>
              <p:tags r:id="rId1"/>
            </p:custDataLst>
          </p:nvPr>
        </p:nvSpPr>
        <p:spPr>
          <a:xfrm>
            <a:off x="9103848" y="1266649"/>
            <a:ext cx="2782228" cy="1938992"/>
          </a:xfrm>
          <a:prstGeom prst="rect">
            <a:avLst/>
          </a:prstGeom>
        </p:spPr>
        <p:txBody>
          <a:bodyPr wrap="square">
            <a:spAutoFit/>
          </a:bodyPr>
          <a:lstStyle/>
          <a:p>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對模型的最佳選擇來看，應以神經元</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20</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搭配學習率</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0.01</a:t>
            </a:r>
            <a:r>
              <a:rPr lang="zh-CN" altLang="en-US" sz="2000" dirty="0">
                <a:latin typeface="Times New Roman" panose="02020603050405020304" pitchFamily="18" charset="0"/>
                <a:ea typeface="標楷體" panose="03000509000000000000" pitchFamily="65" charset="-120"/>
                <a:cs typeface="Times New Roman" panose="02020603050405020304" pitchFamily="18" charset="0"/>
              </a:rPr>
              <a:t>及</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0.02</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或神經元</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搭配學習率</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0.006</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等三種組合來進行模型適配，較為客觀 </a:t>
            </a:r>
            <a:endParaRPr lang="zh-CN"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10" name="PA_矩形 231">
            <a:extLst>
              <a:ext uri="{FF2B5EF4-FFF2-40B4-BE49-F238E27FC236}">
                <a16:creationId xmlns:a16="http://schemas.microsoft.com/office/drawing/2014/main" id="{9583110A-519A-5D48-8719-DAD1251BDBFB}"/>
              </a:ext>
            </a:extLst>
          </p:cNvPr>
          <p:cNvSpPr/>
          <p:nvPr>
            <p:custDataLst>
              <p:tags r:id="rId2"/>
            </p:custDataLst>
          </p:nvPr>
        </p:nvSpPr>
        <p:spPr>
          <a:xfrm>
            <a:off x="9103847" y="3818390"/>
            <a:ext cx="2782229" cy="1631216"/>
          </a:xfrm>
          <a:prstGeom prst="rect">
            <a:avLst/>
          </a:prstGeom>
        </p:spPr>
        <p:txBody>
          <a:bodyPr wrap="square">
            <a:spAutoFit/>
          </a:bodyPr>
          <a:lstStyle/>
          <a:p>
            <a:pPr lvl="0"/>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經由神經元的調教及學習率緩慢的修正學習步伐，將各參數調教至預測最佳值，所繪製出</a:t>
            </a:r>
            <a:r>
              <a:rPr lang="en" altLang="zh-TW" sz="2000" dirty="0">
                <a:latin typeface="Times New Roman" panose="02020603050405020304" pitchFamily="18" charset="0"/>
                <a:ea typeface="標楷體" panose="03000509000000000000" pitchFamily="65" charset="-120"/>
                <a:cs typeface="Times New Roman" panose="02020603050405020304" pitchFamily="18" charset="0"/>
              </a:rPr>
              <a:t>LSTM</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預測模型圖 </a:t>
            </a:r>
            <a:endParaRPr lang="zh-CN"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312" name="组合 6">
            <a:extLst>
              <a:ext uri="{FF2B5EF4-FFF2-40B4-BE49-F238E27FC236}">
                <a16:creationId xmlns:a16="http://schemas.microsoft.com/office/drawing/2014/main" id="{30E2A7AD-C025-6245-B18C-D1A86C77E543}"/>
              </a:ext>
            </a:extLst>
          </p:cNvPr>
          <p:cNvGrpSpPr/>
          <p:nvPr/>
        </p:nvGrpSpPr>
        <p:grpSpPr>
          <a:xfrm>
            <a:off x="8262387" y="4287929"/>
            <a:ext cx="717577" cy="695711"/>
            <a:chOff x="15507" y="7391"/>
            <a:chExt cx="1760" cy="1764"/>
          </a:xfrm>
          <a:solidFill>
            <a:srgbClr val="0432FF"/>
          </a:solidFill>
        </p:grpSpPr>
        <p:sp>
          <p:nvSpPr>
            <p:cNvPr id="313" name="Oval 9">
              <a:extLst>
                <a:ext uri="{FF2B5EF4-FFF2-40B4-BE49-F238E27FC236}">
                  <a16:creationId xmlns:a16="http://schemas.microsoft.com/office/drawing/2014/main" id="{7018406E-C8B8-B145-A4C7-32F39AA83122}"/>
                </a:ext>
              </a:extLst>
            </p:cNvPr>
            <p:cNvSpPr>
              <a:spLocks noChangeArrowheads="1"/>
            </p:cNvSpPr>
            <p:nvPr/>
          </p:nvSpPr>
          <p:spPr bwMode="auto">
            <a:xfrm>
              <a:off x="15507" y="7391"/>
              <a:ext cx="1761" cy="1764"/>
            </a:xfrm>
            <a:prstGeom prst="ellipse">
              <a:avLst/>
            </a:prstGeom>
            <a:grpFill/>
            <a:ln w="9525">
              <a:solidFill>
                <a:schemeClr val="bg2"/>
              </a:solidFill>
              <a:bevel/>
            </a:ln>
            <a:extLst/>
          </p:spPr>
          <p:txBody>
            <a:bodyPr lIns="68580" tIns="34290" rIns="68580" bIns="34290"/>
            <a:lstStyle/>
            <a:p>
              <a:pPr eaLnBrk="1" hangingPunct="1"/>
              <a:endParaRPr lang="zh-CN" altLang="zh-CN">
                <a:solidFill>
                  <a:schemeClr val="bg1"/>
                </a:solidFill>
                <a:latin typeface="Times New Roman" panose="02020603050405020304" pitchFamily="18" charset="0"/>
                <a:cs typeface="Times New Roman" panose="02020603050405020304" pitchFamily="18" charset="0"/>
                <a:sym typeface="宋体" panose="02010600030101010101" pitchFamily="2" charset="-122"/>
              </a:endParaRPr>
            </a:p>
          </p:txBody>
        </p:sp>
        <p:grpSp>
          <p:nvGrpSpPr>
            <p:cNvPr id="314" name="组合 45">
              <a:extLst>
                <a:ext uri="{FF2B5EF4-FFF2-40B4-BE49-F238E27FC236}">
                  <a16:creationId xmlns:a16="http://schemas.microsoft.com/office/drawing/2014/main" id="{C4BA5752-22C1-6D4F-8814-4372C90E77DB}"/>
                </a:ext>
              </a:extLst>
            </p:cNvPr>
            <p:cNvGrpSpPr/>
            <p:nvPr/>
          </p:nvGrpSpPr>
          <p:grpSpPr bwMode="auto">
            <a:xfrm>
              <a:off x="15902" y="7762"/>
              <a:ext cx="921" cy="1009"/>
              <a:chOff x="0" y="0"/>
              <a:chExt cx="455613" cy="500063"/>
            </a:xfrm>
            <a:grpFill/>
          </p:grpSpPr>
          <p:sp>
            <p:nvSpPr>
              <p:cNvPr id="315" name="Freeform 19">
                <a:hlinkClick r:id="rId5"/>
                <a:extLst>
                  <a:ext uri="{FF2B5EF4-FFF2-40B4-BE49-F238E27FC236}">
                    <a16:creationId xmlns:a16="http://schemas.microsoft.com/office/drawing/2014/main" id="{3DC130B9-BDFA-8E4B-A10C-B1667AAC36D8}"/>
                  </a:ext>
                </a:extLst>
              </p:cNvPr>
              <p:cNvSpPr>
                <a:spLocks noChangeArrowheads="1"/>
              </p:cNvSpPr>
              <p:nvPr/>
            </p:nvSpPr>
            <p:spPr bwMode="auto">
              <a:xfrm>
                <a:off x="323850" y="95250"/>
                <a:ext cx="131763" cy="320675"/>
              </a:xfrm>
              <a:custGeom>
                <a:avLst/>
                <a:gdLst>
                  <a:gd name="T0" fmla="*/ 178932550 w 83"/>
                  <a:gd name="T1" fmla="*/ 95765933 h 202"/>
                  <a:gd name="T2" fmla="*/ 105846975 w 83"/>
                  <a:gd name="T3" fmla="*/ 22682199 h 202"/>
                  <a:gd name="T4" fmla="*/ 0 w 83"/>
                  <a:gd name="T5" fmla="*/ 131048135 h 202"/>
                  <a:gd name="T6" fmla="*/ 0 w 83"/>
                  <a:gd name="T7" fmla="*/ 509071607 h 202"/>
                  <a:gd name="T8" fmla="*/ 209174579 w 83"/>
                  <a:gd name="T9" fmla="*/ 509071607 h 202"/>
                  <a:gd name="T10" fmla="*/ 209174579 w 83"/>
                  <a:gd name="T11" fmla="*/ 0 h 202"/>
                  <a:gd name="T12" fmla="*/ 178932550 w 83"/>
                  <a:gd name="T13" fmla="*/ 95765933 h 202"/>
                  <a:gd name="T14" fmla="*/ 0 60000 65536"/>
                  <a:gd name="T15" fmla="*/ 0 60000 65536"/>
                  <a:gd name="T16" fmla="*/ 0 60000 65536"/>
                  <a:gd name="T17" fmla="*/ 0 60000 65536"/>
                  <a:gd name="T18" fmla="*/ 0 60000 65536"/>
                  <a:gd name="T19" fmla="*/ 0 60000 65536"/>
                  <a:gd name="T20" fmla="*/ 0 60000 65536"/>
                  <a:gd name="T21" fmla="*/ 0 w 83"/>
                  <a:gd name="T22" fmla="*/ 0 h 202"/>
                  <a:gd name="T23" fmla="*/ 83 w 83"/>
                  <a:gd name="T24" fmla="*/ 202 h 2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202">
                    <a:moveTo>
                      <a:pt x="71" y="38"/>
                    </a:moveTo>
                    <a:lnTo>
                      <a:pt x="42" y="9"/>
                    </a:lnTo>
                    <a:lnTo>
                      <a:pt x="0" y="52"/>
                    </a:lnTo>
                    <a:lnTo>
                      <a:pt x="0" y="202"/>
                    </a:lnTo>
                    <a:lnTo>
                      <a:pt x="83" y="202"/>
                    </a:lnTo>
                    <a:lnTo>
                      <a:pt x="83" y="0"/>
                    </a:lnTo>
                    <a:lnTo>
                      <a:pt x="71" y="38"/>
                    </a:lnTo>
                    <a:close/>
                  </a:path>
                </a:pathLst>
              </a:custGeom>
              <a:grpFill/>
              <a:ln w="12700">
                <a:solidFill>
                  <a:schemeClr val="bg2"/>
                </a:solidFill>
                <a:bevel/>
              </a:ln>
            </p:spPr>
            <p:txBody>
              <a:bodyPr anchor="ctr"/>
              <a:lstStyle/>
              <a:p>
                <a:pPr algn="ctr" eaLnBrk="1" fontAlgn="auto" hangingPunct="1">
                  <a:spcBef>
                    <a:spcPts val="0"/>
                  </a:spcBef>
                  <a:spcAft>
                    <a:spcPts val="0"/>
                  </a:spcAft>
                  <a:defRPr/>
                </a:pPr>
                <a:endParaRPr lang="zh-CN" altLang="zh-CN">
                  <a:solidFill>
                    <a:schemeClr val="bg1"/>
                  </a:solidFill>
                  <a:latin typeface="Times New Roman" panose="02020603050405020304" pitchFamily="18" charset="0"/>
                  <a:cs typeface="Times New Roman" panose="02020603050405020304" pitchFamily="18" charset="0"/>
                  <a:sym typeface="宋体" panose="02010600030101010101" pitchFamily="2" charset="-122"/>
                </a:endParaRPr>
              </a:p>
            </p:txBody>
          </p:sp>
          <p:sp>
            <p:nvSpPr>
              <p:cNvPr id="316" name="Freeform 20">
                <a:hlinkClick r:id="rId5"/>
                <a:extLst>
                  <a:ext uri="{FF2B5EF4-FFF2-40B4-BE49-F238E27FC236}">
                    <a16:creationId xmlns:a16="http://schemas.microsoft.com/office/drawing/2014/main" id="{50231B03-BE6D-6742-884A-84289DA5CA73}"/>
                  </a:ext>
                </a:extLst>
              </p:cNvPr>
              <p:cNvSpPr>
                <a:spLocks noChangeArrowheads="1"/>
              </p:cNvSpPr>
              <p:nvPr/>
            </p:nvSpPr>
            <p:spPr bwMode="auto">
              <a:xfrm>
                <a:off x="161925" y="204788"/>
                <a:ext cx="131763" cy="211138"/>
              </a:xfrm>
              <a:custGeom>
                <a:avLst/>
                <a:gdLst>
                  <a:gd name="T0" fmla="*/ 155898208 w 35"/>
                  <a:gd name="T1" fmla="*/ 127938341 h 56"/>
                  <a:gd name="T2" fmla="*/ 0 w 35"/>
                  <a:gd name="T3" fmla="*/ 28431994 h 56"/>
                  <a:gd name="T4" fmla="*/ 0 w 35"/>
                  <a:gd name="T5" fmla="*/ 796058145 h 56"/>
                  <a:gd name="T6" fmla="*/ 496042538 w 35"/>
                  <a:gd name="T7" fmla="*/ 796058145 h 56"/>
                  <a:gd name="T8" fmla="*/ 496042538 w 35"/>
                  <a:gd name="T9" fmla="*/ 0 h 56"/>
                  <a:gd name="T10" fmla="*/ 368488363 w 35"/>
                  <a:gd name="T11" fmla="*/ 113724204 h 56"/>
                  <a:gd name="T12" fmla="*/ 240934246 w 35"/>
                  <a:gd name="T13" fmla="*/ 156370327 h 56"/>
                  <a:gd name="T14" fmla="*/ 155898208 w 35"/>
                  <a:gd name="T15" fmla="*/ 127938341 h 56"/>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56"/>
                  <a:gd name="T26" fmla="*/ 35 w 35"/>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56">
                    <a:moveTo>
                      <a:pt x="11" y="9"/>
                    </a:moveTo>
                    <a:cubicBezTo>
                      <a:pt x="0" y="2"/>
                      <a:pt x="0" y="2"/>
                      <a:pt x="0" y="2"/>
                    </a:cubicBezTo>
                    <a:cubicBezTo>
                      <a:pt x="0" y="56"/>
                      <a:pt x="0" y="56"/>
                      <a:pt x="0" y="56"/>
                    </a:cubicBezTo>
                    <a:cubicBezTo>
                      <a:pt x="35" y="56"/>
                      <a:pt x="35" y="56"/>
                      <a:pt x="35" y="56"/>
                    </a:cubicBezTo>
                    <a:cubicBezTo>
                      <a:pt x="35" y="0"/>
                      <a:pt x="35" y="0"/>
                      <a:pt x="35" y="0"/>
                    </a:cubicBezTo>
                    <a:cubicBezTo>
                      <a:pt x="26" y="8"/>
                      <a:pt x="26" y="8"/>
                      <a:pt x="26" y="8"/>
                    </a:cubicBezTo>
                    <a:cubicBezTo>
                      <a:pt x="24" y="10"/>
                      <a:pt x="21" y="11"/>
                      <a:pt x="17" y="11"/>
                    </a:cubicBezTo>
                    <a:cubicBezTo>
                      <a:pt x="15" y="11"/>
                      <a:pt x="13" y="11"/>
                      <a:pt x="11" y="9"/>
                    </a:cubicBezTo>
                    <a:close/>
                  </a:path>
                </a:pathLst>
              </a:custGeom>
              <a:grpFill/>
              <a:ln w="12700">
                <a:solidFill>
                  <a:schemeClr val="bg2"/>
                </a:solidFill>
                <a:bevel/>
              </a:ln>
            </p:spPr>
            <p:txBody>
              <a:bodyPr anchor="ctr"/>
              <a:lstStyle/>
              <a:p>
                <a:pPr algn="ctr" eaLnBrk="1" fontAlgn="auto" hangingPunct="1">
                  <a:spcBef>
                    <a:spcPts val="0"/>
                  </a:spcBef>
                  <a:spcAft>
                    <a:spcPts val="0"/>
                  </a:spcAft>
                  <a:defRPr/>
                </a:pPr>
                <a:endParaRPr lang="zh-CN" altLang="zh-CN">
                  <a:solidFill>
                    <a:schemeClr val="bg1"/>
                  </a:solidFill>
                  <a:latin typeface="Times New Roman" panose="02020603050405020304" pitchFamily="18" charset="0"/>
                  <a:cs typeface="Times New Roman" panose="02020603050405020304" pitchFamily="18" charset="0"/>
                  <a:sym typeface="宋体" panose="02010600030101010101" pitchFamily="2" charset="-122"/>
                </a:endParaRPr>
              </a:p>
            </p:txBody>
          </p:sp>
          <p:sp>
            <p:nvSpPr>
              <p:cNvPr id="317" name="Freeform 21">
                <a:hlinkClick r:id="rId5"/>
                <a:extLst>
                  <a:ext uri="{FF2B5EF4-FFF2-40B4-BE49-F238E27FC236}">
                    <a16:creationId xmlns:a16="http://schemas.microsoft.com/office/drawing/2014/main" id="{36DC6F5B-A7DF-DB4C-96C3-E00BCF391DC6}"/>
                  </a:ext>
                </a:extLst>
              </p:cNvPr>
              <p:cNvSpPr>
                <a:spLocks noChangeArrowheads="1"/>
              </p:cNvSpPr>
              <p:nvPr/>
            </p:nvSpPr>
            <p:spPr bwMode="auto">
              <a:xfrm>
                <a:off x="0" y="174625"/>
                <a:ext cx="131763" cy="241300"/>
              </a:xfrm>
              <a:custGeom>
                <a:avLst/>
                <a:gdLst>
                  <a:gd name="T0" fmla="*/ 209174579 w 83"/>
                  <a:gd name="T1" fmla="*/ 35282186 h 152"/>
                  <a:gd name="T2" fmla="*/ 161290602 w 83"/>
                  <a:gd name="T3" fmla="*/ 0 h 152"/>
                  <a:gd name="T4" fmla="*/ 0 w 83"/>
                  <a:gd name="T5" fmla="*/ 138607794 h 152"/>
                  <a:gd name="T6" fmla="*/ 0 w 83"/>
                  <a:gd name="T7" fmla="*/ 383063695 h 152"/>
                  <a:gd name="T8" fmla="*/ 209174579 w 83"/>
                  <a:gd name="T9" fmla="*/ 383063695 h 152"/>
                  <a:gd name="T10" fmla="*/ 209174579 w 83"/>
                  <a:gd name="T11" fmla="*/ 35282186 h 152"/>
                  <a:gd name="T12" fmla="*/ 0 60000 65536"/>
                  <a:gd name="T13" fmla="*/ 0 60000 65536"/>
                  <a:gd name="T14" fmla="*/ 0 60000 65536"/>
                  <a:gd name="T15" fmla="*/ 0 60000 65536"/>
                  <a:gd name="T16" fmla="*/ 0 60000 65536"/>
                  <a:gd name="T17" fmla="*/ 0 60000 65536"/>
                  <a:gd name="T18" fmla="*/ 0 w 83"/>
                  <a:gd name="T19" fmla="*/ 0 h 152"/>
                  <a:gd name="T20" fmla="*/ 83 w 83"/>
                  <a:gd name="T21" fmla="*/ 152 h 152"/>
                </a:gdLst>
                <a:ahLst/>
                <a:cxnLst>
                  <a:cxn ang="T12">
                    <a:pos x="T0" y="T1"/>
                  </a:cxn>
                  <a:cxn ang="T13">
                    <a:pos x="T2" y="T3"/>
                  </a:cxn>
                  <a:cxn ang="T14">
                    <a:pos x="T4" y="T5"/>
                  </a:cxn>
                  <a:cxn ang="T15">
                    <a:pos x="T6" y="T7"/>
                  </a:cxn>
                  <a:cxn ang="T16">
                    <a:pos x="T8" y="T9"/>
                  </a:cxn>
                  <a:cxn ang="T17">
                    <a:pos x="T10" y="T11"/>
                  </a:cxn>
                </a:cxnLst>
                <a:rect l="T18" t="T19" r="T20" b="T21"/>
                <a:pathLst>
                  <a:path w="83" h="152">
                    <a:moveTo>
                      <a:pt x="83" y="14"/>
                    </a:moveTo>
                    <a:lnTo>
                      <a:pt x="64" y="0"/>
                    </a:lnTo>
                    <a:lnTo>
                      <a:pt x="0" y="55"/>
                    </a:lnTo>
                    <a:lnTo>
                      <a:pt x="0" y="152"/>
                    </a:lnTo>
                    <a:lnTo>
                      <a:pt x="83" y="152"/>
                    </a:lnTo>
                    <a:lnTo>
                      <a:pt x="83" y="14"/>
                    </a:lnTo>
                    <a:close/>
                  </a:path>
                </a:pathLst>
              </a:custGeom>
              <a:grpFill/>
              <a:ln w="12700">
                <a:solidFill>
                  <a:schemeClr val="bg2"/>
                </a:solidFill>
                <a:bevel/>
              </a:ln>
            </p:spPr>
            <p:txBody>
              <a:bodyPr anchor="ctr"/>
              <a:lstStyle/>
              <a:p>
                <a:pPr algn="ctr" eaLnBrk="1" fontAlgn="auto" hangingPunct="1">
                  <a:spcBef>
                    <a:spcPts val="0"/>
                  </a:spcBef>
                  <a:spcAft>
                    <a:spcPts val="0"/>
                  </a:spcAft>
                  <a:defRPr/>
                </a:pPr>
                <a:endParaRPr lang="zh-CN" altLang="zh-CN">
                  <a:solidFill>
                    <a:schemeClr val="bg1"/>
                  </a:solidFill>
                  <a:latin typeface="Times New Roman" panose="02020603050405020304" pitchFamily="18" charset="0"/>
                  <a:cs typeface="Times New Roman" panose="02020603050405020304" pitchFamily="18" charset="0"/>
                  <a:sym typeface="宋体" panose="02010600030101010101" pitchFamily="2" charset="-122"/>
                </a:endParaRPr>
              </a:p>
            </p:txBody>
          </p:sp>
          <p:sp>
            <p:nvSpPr>
              <p:cNvPr id="318" name="Rectangle 22">
                <a:hlinkClick r:id="rId5"/>
                <a:extLst>
                  <a:ext uri="{FF2B5EF4-FFF2-40B4-BE49-F238E27FC236}">
                    <a16:creationId xmlns:a16="http://schemas.microsoft.com/office/drawing/2014/main" id="{982A5EF8-F88A-BB45-8FF0-13E5F44DCAB5}"/>
                  </a:ext>
                </a:extLst>
              </p:cNvPr>
              <p:cNvSpPr>
                <a:spLocks noChangeArrowheads="1"/>
              </p:cNvSpPr>
              <p:nvPr/>
            </p:nvSpPr>
            <p:spPr bwMode="auto">
              <a:xfrm>
                <a:off x="0" y="450850"/>
                <a:ext cx="455613" cy="49213"/>
              </a:xfrm>
              <a:prstGeom prst="rect">
                <a:avLst/>
              </a:prstGeom>
              <a:grpFill/>
              <a:ln w="12700">
                <a:solidFill>
                  <a:schemeClr val="bg2"/>
                </a:solidFill>
                <a:bevel/>
              </a:ln>
            </p:spPr>
            <p:txBody>
              <a:bodyPr anchor="ctr"/>
              <a:lstStyle/>
              <a:p>
                <a:pPr algn="ctr" eaLnBrk="1" fontAlgn="auto" hangingPunct="1">
                  <a:spcBef>
                    <a:spcPts val="0"/>
                  </a:spcBef>
                  <a:spcAft>
                    <a:spcPts val="0"/>
                  </a:spcAft>
                  <a:defRPr/>
                </a:pPr>
                <a:endParaRPr lang="zh-CN" altLang="zh-CN">
                  <a:solidFill>
                    <a:schemeClr val="bg1"/>
                  </a:solidFill>
                  <a:latin typeface="Times New Roman" panose="02020603050405020304" pitchFamily="18" charset="0"/>
                  <a:cs typeface="Times New Roman" panose="02020603050405020304" pitchFamily="18" charset="0"/>
                  <a:sym typeface="宋体" panose="02010600030101010101" pitchFamily="2" charset="-122"/>
                </a:endParaRPr>
              </a:p>
            </p:txBody>
          </p:sp>
          <p:sp>
            <p:nvSpPr>
              <p:cNvPr id="319" name="Freeform 23">
                <a:hlinkClick r:id="rId5"/>
                <a:extLst>
                  <a:ext uri="{FF2B5EF4-FFF2-40B4-BE49-F238E27FC236}">
                    <a16:creationId xmlns:a16="http://schemas.microsoft.com/office/drawing/2014/main" id="{87FA925A-DB9C-A94F-859E-40EAB39E84AC}"/>
                  </a:ext>
                </a:extLst>
              </p:cNvPr>
              <p:cNvSpPr>
                <a:spLocks noChangeArrowheads="1"/>
              </p:cNvSpPr>
              <p:nvPr/>
            </p:nvSpPr>
            <p:spPr bwMode="auto">
              <a:xfrm>
                <a:off x="0" y="0"/>
                <a:ext cx="450850" cy="223838"/>
              </a:xfrm>
              <a:custGeom>
                <a:avLst/>
                <a:gdLst>
                  <a:gd name="T0" fmla="*/ 127042042 w 120"/>
                  <a:gd name="T1" fmla="*/ 762851325 h 59"/>
                  <a:gd name="T2" fmla="*/ 367006952 w 120"/>
                  <a:gd name="T3" fmla="*/ 546950146 h 59"/>
                  <a:gd name="T4" fmla="*/ 818709813 w 120"/>
                  <a:gd name="T5" fmla="*/ 834817121 h 59"/>
                  <a:gd name="T6" fmla="*/ 846940530 w 120"/>
                  <a:gd name="T7" fmla="*/ 849211039 h 59"/>
                  <a:gd name="T8" fmla="*/ 903401964 w 120"/>
                  <a:gd name="T9" fmla="*/ 834817121 h 59"/>
                  <a:gd name="T10" fmla="*/ 1482146925 w 120"/>
                  <a:gd name="T11" fmla="*/ 287867094 h 59"/>
                  <a:gd name="T12" fmla="*/ 1580954435 w 120"/>
                  <a:gd name="T13" fmla="*/ 403014643 h 59"/>
                  <a:gd name="T14" fmla="*/ 1693881060 w 120"/>
                  <a:gd name="T15" fmla="*/ 0 h 59"/>
                  <a:gd name="T16" fmla="*/ 1298643508 w 120"/>
                  <a:gd name="T17" fmla="*/ 100753661 h 59"/>
                  <a:gd name="T18" fmla="*/ 1369220300 w 120"/>
                  <a:gd name="T19" fmla="*/ 187113403 h 59"/>
                  <a:gd name="T20" fmla="*/ 846940530 w 120"/>
                  <a:gd name="T21" fmla="*/ 690885530 h 59"/>
                  <a:gd name="T22" fmla="*/ 395237669 w 120"/>
                  <a:gd name="T23" fmla="*/ 388620725 h 59"/>
                  <a:gd name="T24" fmla="*/ 310545518 w 120"/>
                  <a:gd name="T25" fmla="*/ 403014643 h 59"/>
                  <a:gd name="T26" fmla="*/ 28230724 w 120"/>
                  <a:gd name="T27" fmla="*/ 647703777 h 59"/>
                  <a:gd name="T28" fmla="*/ 28230724 w 120"/>
                  <a:gd name="T29" fmla="*/ 748457408 h 59"/>
                  <a:gd name="T30" fmla="*/ 127042042 w 120"/>
                  <a:gd name="T31" fmla="*/ 762851325 h 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59"/>
                  <a:gd name="T50" fmla="*/ 120 w 120"/>
                  <a:gd name="T51" fmla="*/ 59 h 5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59">
                    <a:moveTo>
                      <a:pt x="9" y="53"/>
                    </a:moveTo>
                    <a:cubicBezTo>
                      <a:pt x="26" y="38"/>
                      <a:pt x="26" y="38"/>
                      <a:pt x="26" y="38"/>
                    </a:cubicBezTo>
                    <a:cubicBezTo>
                      <a:pt x="58" y="58"/>
                      <a:pt x="58" y="58"/>
                      <a:pt x="58" y="58"/>
                    </a:cubicBezTo>
                    <a:cubicBezTo>
                      <a:pt x="59" y="59"/>
                      <a:pt x="60" y="59"/>
                      <a:pt x="60" y="59"/>
                    </a:cubicBezTo>
                    <a:cubicBezTo>
                      <a:pt x="62" y="59"/>
                      <a:pt x="63" y="59"/>
                      <a:pt x="64" y="58"/>
                    </a:cubicBezTo>
                    <a:cubicBezTo>
                      <a:pt x="105" y="20"/>
                      <a:pt x="105" y="20"/>
                      <a:pt x="105" y="20"/>
                    </a:cubicBezTo>
                    <a:cubicBezTo>
                      <a:pt x="112" y="28"/>
                      <a:pt x="112" y="28"/>
                      <a:pt x="112" y="28"/>
                    </a:cubicBezTo>
                    <a:cubicBezTo>
                      <a:pt x="120" y="0"/>
                      <a:pt x="120" y="0"/>
                      <a:pt x="120" y="0"/>
                    </a:cubicBezTo>
                    <a:cubicBezTo>
                      <a:pt x="92" y="7"/>
                      <a:pt x="92" y="7"/>
                      <a:pt x="92" y="7"/>
                    </a:cubicBezTo>
                    <a:cubicBezTo>
                      <a:pt x="97" y="13"/>
                      <a:pt x="97" y="13"/>
                      <a:pt x="97" y="13"/>
                    </a:cubicBezTo>
                    <a:cubicBezTo>
                      <a:pt x="60" y="48"/>
                      <a:pt x="60" y="48"/>
                      <a:pt x="60" y="48"/>
                    </a:cubicBezTo>
                    <a:cubicBezTo>
                      <a:pt x="28" y="27"/>
                      <a:pt x="28" y="27"/>
                      <a:pt x="28" y="27"/>
                    </a:cubicBezTo>
                    <a:cubicBezTo>
                      <a:pt x="26" y="26"/>
                      <a:pt x="24" y="26"/>
                      <a:pt x="22" y="28"/>
                    </a:cubicBezTo>
                    <a:cubicBezTo>
                      <a:pt x="2" y="45"/>
                      <a:pt x="2" y="45"/>
                      <a:pt x="2" y="45"/>
                    </a:cubicBezTo>
                    <a:cubicBezTo>
                      <a:pt x="0" y="47"/>
                      <a:pt x="0" y="50"/>
                      <a:pt x="2" y="52"/>
                    </a:cubicBezTo>
                    <a:cubicBezTo>
                      <a:pt x="3" y="54"/>
                      <a:pt x="7" y="55"/>
                      <a:pt x="9" y="53"/>
                    </a:cubicBezTo>
                    <a:close/>
                  </a:path>
                </a:pathLst>
              </a:custGeom>
              <a:grpFill/>
              <a:ln w="12700">
                <a:solidFill>
                  <a:schemeClr val="bg2"/>
                </a:solidFill>
                <a:bevel/>
              </a:ln>
            </p:spPr>
            <p:txBody>
              <a:bodyPr anchor="ctr"/>
              <a:lstStyle/>
              <a:p>
                <a:pPr algn="ctr" eaLnBrk="1" fontAlgn="auto" hangingPunct="1">
                  <a:spcBef>
                    <a:spcPts val="0"/>
                  </a:spcBef>
                  <a:spcAft>
                    <a:spcPts val="0"/>
                  </a:spcAft>
                  <a:defRPr/>
                </a:pPr>
                <a:endParaRPr lang="zh-CN" altLang="zh-CN">
                  <a:solidFill>
                    <a:schemeClr val="bg1"/>
                  </a:solidFill>
                  <a:latin typeface="Times New Roman" panose="02020603050405020304" pitchFamily="18" charset="0"/>
                  <a:cs typeface="Times New Roman" panose="02020603050405020304" pitchFamily="18" charset="0"/>
                  <a:sym typeface="宋体" panose="02010600030101010101" pitchFamily="2" charset="-122"/>
                </a:endParaRPr>
              </a:p>
            </p:txBody>
          </p:sp>
        </p:grpSp>
      </p:grpSp>
      <p:grpSp>
        <p:nvGrpSpPr>
          <p:cNvPr id="331" name="组合 14">
            <a:extLst>
              <a:ext uri="{FF2B5EF4-FFF2-40B4-BE49-F238E27FC236}">
                <a16:creationId xmlns:a16="http://schemas.microsoft.com/office/drawing/2014/main" id="{80DB349D-70FF-9545-87CA-7433B257B1BA}"/>
              </a:ext>
            </a:extLst>
          </p:cNvPr>
          <p:cNvGrpSpPr/>
          <p:nvPr/>
        </p:nvGrpSpPr>
        <p:grpSpPr>
          <a:xfrm>
            <a:off x="8262591" y="1888403"/>
            <a:ext cx="717170" cy="695711"/>
            <a:chOff x="13169" y="4959"/>
            <a:chExt cx="1760" cy="1768"/>
          </a:xfrm>
          <a:solidFill>
            <a:srgbClr val="0432FF"/>
          </a:solidFill>
        </p:grpSpPr>
        <p:sp>
          <p:nvSpPr>
            <p:cNvPr id="332" name="Oval 9">
              <a:extLst>
                <a:ext uri="{FF2B5EF4-FFF2-40B4-BE49-F238E27FC236}">
                  <a16:creationId xmlns:a16="http://schemas.microsoft.com/office/drawing/2014/main" id="{AF748368-E1D7-6948-AC70-876475CE6442}"/>
                </a:ext>
              </a:extLst>
            </p:cNvPr>
            <p:cNvSpPr>
              <a:spLocks noChangeArrowheads="1"/>
            </p:cNvSpPr>
            <p:nvPr/>
          </p:nvSpPr>
          <p:spPr bwMode="auto">
            <a:xfrm>
              <a:off x="13169" y="4959"/>
              <a:ext cx="1761" cy="1768"/>
            </a:xfrm>
            <a:prstGeom prst="ellipse">
              <a:avLst/>
            </a:prstGeom>
            <a:grpFill/>
            <a:ln w="9525">
              <a:solidFill>
                <a:schemeClr val="bg2"/>
              </a:solidFill>
              <a:bevel/>
            </a:ln>
            <a:extLst/>
          </p:spPr>
          <p:txBody>
            <a:bodyPr lIns="68580" tIns="34290" rIns="68580" bIns="34290"/>
            <a:lstStyle/>
            <a:p>
              <a:pPr eaLnBrk="1" hangingPunct="1"/>
              <a:endParaRPr lang="zh-CN" altLang="zh-CN">
                <a:solidFill>
                  <a:schemeClr val="bg1"/>
                </a:solidFill>
                <a:latin typeface="Times New Roman" panose="02020603050405020304" pitchFamily="18" charset="0"/>
                <a:cs typeface="Times New Roman" panose="02020603050405020304" pitchFamily="18" charset="0"/>
                <a:sym typeface="宋体" panose="02010600030101010101" pitchFamily="2" charset="-122"/>
              </a:endParaRPr>
            </a:p>
          </p:txBody>
        </p:sp>
        <p:sp>
          <p:nvSpPr>
            <p:cNvPr id="333" name="Freeform 9">
              <a:hlinkClick r:id="rId5"/>
              <a:extLst>
                <a:ext uri="{FF2B5EF4-FFF2-40B4-BE49-F238E27FC236}">
                  <a16:creationId xmlns:a16="http://schemas.microsoft.com/office/drawing/2014/main" id="{600F3D50-6171-C340-B8EF-7A3AE1415C41}"/>
                </a:ext>
              </a:extLst>
            </p:cNvPr>
            <p:cNvSpPr>
              <a:spLocks noEditPoints="1" noChangeArrowheads="1"/>
            </p:cNvSpPr>
            <p:nvPr/>
          </p:nvSpPr>
          <p:spPr bwMode="auto">
            <a:xfrm>
              <a:off x="13624" y="5536"/>
              <a:ext cx="917" cy="799"/>
            </a:xfrm>
            <a:custGeom>
              <a:avLst/>
              <a:gdLst>
                <a:gd name="T0" fmla="*/ 2147483647 w 121"/>
                <a:gd name="T1" fmla="*/ 0 h 105"/>
                <a:gd name="T2" fmla="*/ 2147483647 w 121"/>
                <a:gd name="T3" fmla="*/ 0 h 105"/>
                <a:gd name="T4" fmla="*/ 0 w 121"/>
                <a:gd name="T5" fmla="*/ 2147483647 h 105"/>
                <a:gd name="T6" fmla="*/ 0 w 121"/>
                <a:gd name="T7" fmla="*/ 2147483647 h 105"/>
                <a:gd name="T8" fmla="*/ 2147483647 w 121"/>
                <a:gd name="T9" fmla="*/ 2147483647 h 105"/>
                <a:gd name="T10" fmla="*/ 2147483647 w 121"/>
                <a:gd name="T11" fmla="*/ 2147483647 h 105"/>
                <a:gd name="T12" fmla="*/ 2147483647 w 121"/>
                <a:gd name="T13" fmla="*/ 2147483647 h 105"/>
                <a:gd name="T14" fmla="*/ 2147483647 w 121"/>
                <a:gd name="T15" fmla="*/ 2147483647 h 105"/>
                <a:gd name="T16" fmla="*/ 2147483647 w 121"/>
                <a:gd name="T17" fmla="*/ 2147483647 h 105"/>
                <a:gd name="T18" fmla="*/ 2147483647 w 121"/>
                <a:gd name="T19" fmla="*/ 2147483647 h 105"/>
                <a:gd name="T20" fmla="*/ 2147483647 w 121"/>
                <a:gd name="T21" fmla="*/ 2147483647 h 105"/>
                <a:gd name="T22" fmla="*/ 2147483647 w 121"/>
                <a:gd name="T23" fmla="*/ 0 h 105"/>
                <a:gd name="T24" fmla="*/ 2147483647 w 121"/>
                <a:gd name="T25" fmla="*/ 2147483647 h 105"/>
                <a:gd name="T26" fmla="*/ 2147483647 w 121"/>
                <a:gd name="T27" fmla="*/ 2147483647 h 105"/>
                <a:gd name="T28" fmla="*/ 2147483647 w 121"/>
                <a:gd name="T29" fmla="*/ 2147483647 h 105"/>
                <a:gd name="T30" fmla="*/ 2147483647 w 121"/>
                <a:gd name="T31" fmla="*/ 2147483647 h 105"/>
                <a:gd name="T32" fmla="*/ 2147483647 w 121"/>
                <a:gd name="T33" fmla="*/ 2147483647 h 105"/>
                <a:gd name="T34" fmla="*/ 2147483647 w 121"/>
                <a:gd name="T35" fmla="*/ 2147483647 h 105"/>
                <a:gd name="T36" fmla="*/ 2147483647 w 121"/>
                <a:gd name="T37" fmla="*/ 2147483647 h 105"/>
                <a:gd name="T38" fmla="*/ 2147483647 w 121"/>
                <a:gd name="T39" fmla="*/ 2147483647 h 105"/>
                <a:gd name="T40" fmla="*/ 2147483647 w 121"/>
                <a:gd name="T41" fmla="*/ 2147483647 h 105"/>
                <a:gd name="T42" fmla="*/ 2147483647 w 121"/>
                <a:gd name="T43" fmla="*/ 2147483647 h 105"/>
                <a:gd name="T44" fmla="*/ 2147483647 w 121"/>
                <a:gd name="T45" fmla="*/ 2147483647 h 105"/>
                <a:gd name="T46" fmla="*/ 2147483647 w 121"/>
                <a:gd name="T47" fmla="*/ 2147483647 h 105"/>
                <a:gd name="T48" fmla="*/ 2147483647 w 121"/>
                <a:gd name="T49" fmla="*/ 2147483647 h 105"/>
                <a:gd name="T50" fmla="*/ 2147483647 w 121"/>
                <a:gd name="T51" fmla="*/ 2147483647 h 105"/>
                <a:gd name="T52" fmla="*/ 2147483647 w 121"/>
                <a:gd name="T53" fmla="*/ 2147483647 h 1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1"/>
                <a:gd name="T82" fmla="*/ 0 h 105"/>
                <a:gd name="T83" fmla="*/ 121 w 121"/>
                <a:gd name="T84" fmla="*/ 105 h 10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1" h="105">
                  <a:moveTo>
                    <a:pt x="104" y="0"/>
                  </a:moveTo>
                  <a:cubicBezTo>
                    <a:pt x="17" y="0"/>
                    <a:pt x="17" y="0"/>
                    <a:pt x="17" y="0"/>
                  </a:cubicBezTo>
                  <a:cubicBezTo>
                    <a:pt x="8" y="0"/>
                    <a:pt x="0" y="8"/>
                    <a:pt x="0" y="17"/>
                  </a:cubicBezTo>
                  <a:cubicBezTo>
                    <a:pt x="0" y="63"/>
                    <a:pt x="0" y="63"/>
                    <a:pt x="0" y="63"/>
                  </a:cubicBezTo>
                  <a:cubicBezTo>
                    <a:pt x="0" y="72"/>
                    <a:pt x="8" y="80"/>
                    <a:pt x="17" y="80"/>
                  </a:cubicBezTo>
                  <a:cubicBezTo>
                    <a:pt x="31" y="80"/>
                    <a:pt x="31" y="80"/>
                    <a:pt x="31" y="80"/>
                  </a:cubicBezTo>
                  <a:cubicBezTo>
                    <a:pt x="13" y="105"/>
                    <a:pt x="13" y="105"/>
                    <a:pt x="13" y="105"/>
                  </a:cubicBezTo>
                  <a:cubicBezTo>
                    <a:pt x="64" y="80"/>
                    <a:pt x="64" y="80"/>
                    <a:pt x="64" y="80"/>
                  </a:cubicBezTo>
                  <a:cubicBezTo>
                    <a:pt x="104" y="80"/>
                    <a:pt x="104" y="80"/>
                    <a:pt x="104" y="80"/>
                  </a:cubicBezTo>
                  <a:cubicBezTo>
                    <a:pt x="113" y="80"/>
                    <a:pt x="121" y="72"/>
                    <a:pt x="121" y="63"/>
                  </a:cubicBezTo>
                  <a:cubicBezTo>
                    <a:pt x="121" y="17"/>
                    <a:pt x="121" y="17"/>
                    <a:pt x="121" y="17"/>
                  </a:cubicBezTo>
                  <a:cubicBezTo>
                    <a:pt x="121" y="8"/>
                    <a:pt x="113" y="0"/>
                    <a:pt x="104" y="0"/>
                  </a:cubicBezTo>
                  <a:close/>
                  <a:moveTo>
                    <a:pt x="35" y="48"/>
                  </a:moveTo>
                  <a:cubicBezTo>
                    <a:pt x="31" y="48"/>
                    <a:pt x="28" y="44"/>
                    <a:pt x="28" y="40"/>
                  </a:cubicBezTo>
                  <a:cubicBezTo>
                    <a:pt x="28" y="36"/>
                    <a:pt x="31" y="33"/>
                    <a:pt x="35" y="33"/>
                  </a:cubicBezTo>
                  <a:cubicBezTo>
                    <a:pt x="39" y="33"/>
                    <a:pt x="42" y="36"/>
                    <a:pt x="42" y="40"/>
                  </a:cubicBezTo>
                  <a:cubicBezTo>
                    <a:pt x="42" y="44"/>
                    <a:pt x="39" y="48"/>
                    <a:pt x="35" y="48"/>
                  </a:cubicBezTo>
                  <a:close/>
                  <a:moveTo>
                    <a:pt x="61" y="48"/>
                  </a:moveTo>
                  <a:cubicBezTo>
                    <a:pt x="57" y="48"/>
                    <a:pt x="53" y="44"/>
                    <a:pt x="53" y="40"/>
                  </a:cubicBezTo>
                  <a:cubicBezTo>
                    <a:pt x="53" y="36"/>
                    <a:pt x="57" y="33"/>
                    <a:pt x="61" y="33"/>
                  </a:cubicBezTo>
                  <a:cubicBezTo>
                    <a:pt x="65" y="33"/>
                    <a:pt x="68" y="36"/>
                    <a:pt x="68" y="40"/>
                  </a:cubicBezTo>
                  <a:cubicBezTo>
                    <a:pt x="68" y="44"/>
                    <a:pt x="65" y="48"/>
                    <a:pt x="61" y="48"/>
                  </a:cubicBezTo>
                  <a:close/>
                  <a:moveTo>
                    <a:pt x="86" y="48"/>
                  </a:moveTo>
                  <a:cubicBezTo>
                    <a:pt x="82" y="48"/>
                    <a:pt x="79" y="44"/>
                    <a:pt x="79" y="40"/>
                  </a:cubicBezTo>
                  <a:cubicBezTo>
                    <a:pt x="79" y="36"/>
                    <a:pt x="82" y="33"/>
                    <a:pt x="86" y="33"/>
                  </a:cubicBezTo>
                  <a:cubicBezTo>
                    <a:pt x="90" y="33"/>
                    <a:pt x="94" y="36"/>
                    <a:pt x="94" y="40"/>
                  </a:cubicBezTo>
                  <a:cubicBezTo>
                    <a:pt x="94" y="44"/>
                    <a:pt x="90" y="48"/>
                    <a:pt x="86" y="48"/>
                  </a:cubicBezTo>
                  <a:close/>
                </a:path>
              </a:pathLst>
            </a:custGeom>
            <a:grpFill/>
            <a:ln w="12700">
              <a:solidFill>
                <a:schemeClr val="bg2"/>
              </a:solidFill>
              <a:bevel/>
            </a:ln>
          </p:spPr>
          <p:txBody>
            <a:bodyPr lIns="68580" tIns="34290" rIns="68580" bIns="34290" anchor="ctr"/>
            <a:lstStyle/>
            <a:p>
              <a:endParaRPr lang="zh-CN" altLang="en-US">
                <a:latin typeface="Times New Roman" panose="02020603050405020304" pitchFamily="18" charset="0"/>
                <a:cs typeface="Times New Roman" panose="02020603050405020304" pitchFamily="18" charset="0"/>
              </a:endParaRPr>
            </a:p>
          </p:txBody>
        </p:sp>
      </p:grpSp>
      <p:sp>
        <p:nvSpPr>
          <p:cNvPr id="2" name="Rectangle 7">
            <a:extLst>
              <a:ext uri="{FF2B5EF4-FFF2-40B4-BE49-F238E27FC236}">
                <a16:creationId xmlns:a16="http://schemas.microsoft.com/office/drawing/2014/main" id="{41AD7FD9-4148-C24E-9832-F5AFCF61E5E0}"/>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latin typeface="Times New Roman" panose="02020603050405020304" pitchFamily="18" charset="0"/>
              <a:cs typeface="Times New Roman" panose="02020603050405020304" pitchFamily="18" charset="0"/>
            </a:endParaRPr>
          </a:p>
        </p:txBody>
      </p:sp>
      <p:sp>
        <p:nvSpPr>
          <p:cNvPr id="3" name="矩形 32">
            <a:extLst>
              <a:ext uri="{FF2B5EF4-FFF2-40B4-BE49-F238E27FC236}">
                <a16:creationId xmlns:a16="http://schemas.microsoft.com/office/drawing/2014/main" id="{6814E71B-8D2C-324A-BF73-7BB4B98258B9}"/>
              </a:ext>
            </a:extLst>
          </p:cNvPr>
          <p:cNvSpPr>
            <a:spLocks noChangeArrowheads="1"/>
          </p:cNvSpPr>
          <p:nvPr/>
        </p:nvSpPr>
        <p:spPr bwMode="auto">
          <a:xfrm>
            <a:off x="0" y="457200"/>
            <a:ext cx="28944888" cy="742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endParaRPr lang="zh-TW" altLang="en-US">
              <a:latin typeface="Times New Roman" panose="02020603050405020304" pitchFamily="18" charset="0"/>
              <a:cs typeface="Times New Roman" panose="02020603050405020304" pitchFamily="18" charset="0"/>
            </a:endParaRPr>
          </a:p>
        </p:txBody>
      </p:sp>
      <p:sp>
        <p:nvSpPr>
          <p:cNvPr id="5" name="直線接點 33">
            <a:extLst>
              <a:ext uri="{FF2B5EF4-FFF2-40B4-BE49-F238E27FC236}">
                <a16:creationId xmlns:a16="http://schemas.microsoft.com/office/drawing/2014/main" id="{A8419CB9-BD0F-204E-974E-FFE6B6BD339A}"/>
              </a:ext>
            </a:extLst>
          </p:cNvPr>
          <p:cNvSpPr>
            <a:spLocks noChangeShapeType="1"/>
          </p:cNvSpPr>
          <p:nvPr/>
        </p:nvSpPr>
        <p:spPr bwMode="auto">
          <a:xfrm>
            <a:off x="14158913" y="9659938"/>
            <a:ext cx="11925300" cy="0"/>
          </a:xfrm>
          <a:prstGeom prst="line">
            <a:avLst/>
          </a:prstGeom>
          <a:noFill/>
          <a:ln w="6350">
            <a:solidFill>
              <a:srgbClr val="0000FF"/>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Times New Roman" panose="02020603050405020304" pitchFamily="18" charset="0"/>
              <a:cs typeface="Times New Roman" panose="02020603050405020304" pitchFamily="18" charset="0"/>
            </a:endParaRPr>
          </a:p>
        </p:txBody>
      </p:sp>
      <p:sp>
        <p:nvSpPr>
          <p:cNvPr id="6" name="直線接點 34">
            <a:extLst>
              <a:ext uri="{FF2B5EF4-FFF2-40B4-BE49-F238E27FC236}">
                <a16:creationId xmlns:a16="http://schemas.microsoft.com/office/drawing/2014/main" id="{D65E8777-4EF7-DB4B-A027-1325D40C5F3A}"/>
              </a:ext>
            </a:extLst>
          </p:cNvPr>
          <p:cNvSpPr>
            <a:spLocks noChangeShapeType="1"/>
          </p:cNvSpPr>
          <p:nvPr/>
        </p:nvSpPr>
        <p:spPr bwMode="auto">
          <a:xfrm>
            <a:off x="14230350" y="13004800"/>
            <a:ext cx="11915775" cy="0"/>
          </a:xfrm>
          <a:prstGeom prst="line">
            <a:avLst/>
          </a:prstGeom>
          <a:noFill/>
          <a:ln w="6350">
            <a:solidFill>
              <a:srgbClr val="FF0000"/>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Times New Roman" panose="02020603050405020304" pitchFamily="18" charset="0"/>
              <a:cs typeface="Times New Roman" panose="02020603050405020304" pitchFamily="18" charset="0"/>
            </a:endParaRPr>
          </a:p>
        </p:txBody>
      </p:sp>
      <p:sp>
        <p:nvSpPr>
          <p:cNvPr id="7" name="文字方塊 36">
            <a:extLst>
              <a:ext uri="{FF2B5EF4-FFF2-40B4-BE49-F238E27FC236}">
                <a16:creationId xmlns:a16="http://schemas.microsoft.com/office/drawing/2014/main" id="{A08E5EF3-2EE2-CC45-8294-1F753F1445EF}"/>
              </a:ext>
            </a:extLst>
          </p:cNvPr>
          <p:cNvSpPr txBox="1">
            <a:spLocks noChangeArrowheads="1"/>
          </p:cNvSpPr>
          <p:nvPr/>
        </p:nvSpPr>
        <p:spPr bwMode="auto">
          <a:xfrm>
            <a:off x="847725" y="9420225"/>
            <a:ext cx="92221050" cy="294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127000" algn="l" defTabSz="914400" rtl="0" eaLnBrk="0" fontAlgn="base" latinLnBrk="0" hangingPunct="0">
              <a:lnSpc>
                <a:spcPct val="100000"/>
              </a:lnSpc>
              <a:spcBef>
                <a:spcPct val="0"/>
              </a:spcBef>
              <a:spcAft>
                <a:spcPct val="0"/>
              </a:spcAft>
              <a:buClrTx/>
              <a:buSzTx/>
              <a:buFontTx/>
              <a:buNone/>
              <a:tabLst/>
            </a:pPr>
            <a:r>
              <a:rPr kumimoji="0" lang="zh-TW" altLang="zh-TW" sz="1400" b="0" i="0" u="none" strike="noStrike" cap="none" normalizeH="0" baseline="0">
                <a:ln>
                  <a:noFill/>
                </a:ln>
                <a:solidFill>
                  <a:schemeClr val="tx1"/>
                </a:solidFill>
                <a:effectLst/>
                <a:latin typeface="Times New Roman" panose="02020603050405020304" pitchFamily="18" charset="0"/>
                <a:ea typeface="標楷體" panose="02010601000101010101" pitchFamily="2" charset="-120"/>
                <a:cs typeface="Times New Roman" panose="02020603050405020304" pitchFamily="18" charset="0"/>
              </a:rPr>
              <a:t>real</a:t>
            </a:r>
            <a:endParaRPr kumimoji="0" lang="zh-TW" altLang="zh-TW"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8" name="文字方塊 37">
            <a:extLst>
              <a:ext uri="{FF2B5EF4-FFF2-40B4-BE49-F238E27FC236}">
                <a16:creationId xmlns:a16="http://schemas.microsoft.com/office/drawing/2014/main" id="{E669DF30-7EB8-8743-AED7-929660F4E3EF}"/>
              </a:ext>
            </a:extLst>
          </p:cNvPr>
          <p:cNvSpPr txBox="1">
            <a:spLocks noChangeArrowheads="1"/>
          </p:cNvSpPr>
          <p:nvPr/>
        </p:nvSpPr>
        <p:spPr bwMode="auto">
          <a:xfrm>
            <a:off x="847725" y="31623000"/>
            <a:ext cx="90944700" cy="311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127000" algn="l" defTabSz="914400" rtl="0" eaLnBrk="0" fontAlgn="base" latinLnBrk="0" hangingPunct="0">
              <a:lnSpc>
                <a:spcPct val="100000"/>
              </a:lnSpc>
              <a:spcBef>
                <a:spcPct val="0"/>
              </a:spcBef>
              <a:spcAft>
                <a:spcPct val="0"/>
              </a:spcAft>
              <a:buClrTx/>
              <a:buSzTx/>
              <a:buFontTx/>
              <a:buNone/>
              <a:tabLst/>
            </a:pPr>
            <a:r>
              <a:rPr kumimoji="0" lang="zh-TW" altLang="zh-TW" sz="1400" b="0" i="0" u="none" strike="noStrike" cap="none" normalizeH="0" baseline="0">
                <a:ln>
                  <a:noFill/>
                </a:ln>
                <a:solidFill>
                  <a:schemeClr val="tx1"/>
                </a:solidFill>
                <a:effectLst/>
                <a:latin typeface="Times New Roman" panose="02020603050405020304" pitchFamily="18" charset="0"/>
                <a:ea typeface="標楷體" panose="02010601000101010101" pitchFamily="2" charset="-120"/>
                <a:cs typeface="Times New Roman" panose="02020603050405020304" pitchFamily="18" charset="0"/>
              </a:rPr>
              <a:t>prediction</a:t>
            </a:r>
            <a:endParaRPr kumimoji="0" lang="zh-TW" altLang="zh-TW"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Rectangle 10">
            <a:extLst>
              <a:ext uri="{FF2B5EF4-FFF2-40B4-BE49-F238E27FC236}">
                <a16:creationId xmlns:a16="http://schemas.microsoft.com/office/drawing/2014/main" id="{FFA1727D-1A20-F342-A48B-D2267B93788A}"/>
              </a:ext>
            </a:extLst>
          </p:cNvPr>
          <p:cNvSpPr>
            <a:spLocks noChangeArrowheads="1"/>
          </p:cNvSpPr>
          <p:nvPr/>
        </p:nvSpPr>
        <p:spPr bwMode="auto">
          <a:xfrm>
            <a:off x="0" y="76972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latin typeface="Times New Roman" panose="02020603050405020304" pitchFamily="18" charset="0"/>
              <a:cs typeface="Times New Roman" panose="02020603050405020304" pitchFamily="18" charset="0"/>
            </a:endParaRPr>
          </a:p>
        </p:txBody>
      </p:sp>
      <p:pic>
        <p:nvPicPr>
          <p:cNvPr id="1025" name="圖片 31">
            <a:extLst>
              <a:ext uri="{FF2B5EF4-FFF2-40B4-BE49-F238E27FC236}">
                <a16:creationId xmlns:a16="http://schemas.microsoft.com/office/drawing/2014/main" id="{BF64FCE1-DBD9-FA4E-ABD2-ED0330837F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3006" b="-2"/>
          <a:stretch>
            <a:fillRect/>
          </a:stretch>
        </p:blipFill>
        <p:spPr bwMode="auto">
          <a:xfrm>
            <a:off x="0" y="7881938"/>
            <a:ext cx="5397500" cy="28067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1">
            <a:extLst>
              <a:ext uri="{FF2B5EF4-FFF2-40B4-BE49-F238E27FC236}">
                <a16:creationId xmlns:a16="http://schemas.microsoft.com/office/drawing/2014/main" id="{9C1F90BB-0949-2147-8604-C22159FA264D}"/>
              </a:ext>
            </a:extLst>
          </p:cNvPr>
          <p:cNvSpPr>
            <a:spLocks noChangeArrowheads="1"/>
          </p:cNvSpPr>
          <p:nvPr/>
        </p:nvSpPr>
        <p:spPr bwMode="auto">
          <a:xfrm>
            <a:off x="0" y="105039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latin typeface="Times New Roman" panose="02020603050405020304" pitchFamily="18" charset="0"/>
              <a:cs typeface="Times New Roman" panose="02020603050405020304" pitchFamily="18" charset="0"/>
            </a:endParaRPr>
          </a:p>
        </p:txBody>
      </p:sp>
      <p:sp>
        <p:nvSpPr>
          <p:cNvPr id="11" name="Rectangle 18">
            <a:extLst>
              <a:ext uri="{FF2B5EF4-FFF2-40B4-BE49-F238E27FC236}">
                <a16:creationId xmlns:a16="http://schemas.microsoft.com/office/drawing/2014/main" id="{E09D54DD-A3C7-AC48-A21C-232AD84F4DBC}"/>
              </a:ext>
            </a:extLst>
          </p:cNvPr>
          <p:cNvSpPr>
            <a:spLocks noChangeArrowheads="1"/>
          </p:cNvSpPr>
          <p:nvPr/>
        </p:nvSpPr>
        <p:spPr bwMode="auto">
          <a:xfrm>
            <a:off x="152400" y="1963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latin typeface="Times New Roman" panose="02020603050405020304" pitchFamily="18" charset="0"/>
              <a:cs typeface="Times New Roman" panose="02020603050405020304" pitchFamily="18" charset="0"/>
            </a:endParaRPr>
          </a:p>
        </p:txBody>
      </p:sp>
      <p:sp>
        <p:nvSpPr>
          <p:cNvPr id="12" name="矩形 32">
            <a:extLst>
              <a:ext uri="{FF2B5EF4-FFF2-40B4-BE49-F238E27FC236}">
                <a16:creationId xmlns:a16="http://schemas.microsoft.com/office/drawing/2014/main" id="{75F04899-558C-B14B-A522-5B0F76AAD02C}"/>
              </a:ext>
            </a:extLst>
          </p:cNvPr>
          <p:cNvSpPr>
            <a:spLocks noChangeArrowheads="1"/>
          </p:cNvSpPr>
          <p:nvPr/>
        </p:nvSpPr>
        <p:spPr bwMode="auto">
          <a:xfrm>
            <a:off x="152400" y="609600"/>
            <a:ext cx="28944888" cy="742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endParaRPr lang="zh-TW" altLang="en-US">
              <a:latin typeface="Times New Roman" panose="02020603050405020304" pitchFamily="18" charset="0"/>
              <a:cs typeface="Times New Roman" panose="02020603050405020304" pitchFamily="18" charset="0"/>
            </a:endParaRPr>
          </a:p>
        </p:txBody>
      </p:sp>
      <p:sp>
        <p:nvSpPr>
          <p:cNvPr id="13" name="直線接點 33">
            <a:extLst>
              <a:ext uri="{FF2B5EF4-FFF2-40B4-BE49-F238E27FC236}">
                <a16:creationId xmlns:a16="http://schemas.microsoft.com/office/drawing/2014/main" id="{FA2724A6-3B5D-2E48-8696-99203F6B9CE4}"/>
              </a:ext>
            </a:extLst>
          </p:cNvPr>
          <p:cNvSpPr>
            <a:spLocks noChangeShapeType="1"/>
          </p:cNvSpPr>
          <p:nvPr/>
        </p:nvSpPr>
        <p:spPr bwMode="auto">
          <a:xfrm>
            <a:off x="14311313" y="9812338"/>
            <a:ext cx="11925300" cy="0"/>
          </a:xfrm>
          <a:prstGeom prst="line">
            <a:avLst/>
          </a:prstGeom>
          <a:noFill/>
          <a:ln w="6350">
            <a:solidFill>
              <a:srgbClr val="0000FF"/>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Times New Roman" panose="02020603050405020304" pitchFamily="18" charset="0"/>
              <a:cs typeface="Times New Roman" panose="02020603050405020304" pitchFamily="18" charset="0"/>
            </a:endParaRPr>
          </a:p>
        </p:txBody>
      </p:sp>
      <p:sp>
        <p:nvSpPr>
          <p:cNvPr id="14" name="直線接點 34">
            <a:extLst>
              <a:ext uri="{FF2B5EF4-FFF2-40B4-BE49-F238E27FC236}">
                <a16:creationId xmlns:a16="http://schemas.microsoft.com/office/drawing/2014/main" id="{1F5F6EF6-38B0-614B-BD6B-747A8960C74F}"/>
              </a:ext>
            </a:extLst>
          </p:cNvPr>
          <p:cNvSpPr>
            <a:spLocks noChangeShapeType="1"/>
          </p:cNvSpPr>
          <p:nvPr/>
        </p:nvSpPr>
        <p:spPr bwMode="auto">
          <a:xfrm>
            <a:off x="14382750" y="13157200"/>
            <a:ext cx="11915775" cy="0"/>
          </a:xfrm>
          <a:prstGeom prst="line">
            <a:avLst/>
          </a:prstGeom>
          <a:noFill/>
          <a:ln w="6350">
            <a:solidFill>
              <a:srgbClr val="FF0000"/>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TW" altLang="en-US">
              <a:latin typeface="Times New Roman" panose="02020603050405020304" pitchFamily="18" charset="0"/>
              <a:cs typeface="Times New Roman" panose="02020603050405020304" pitchFamily="18" charset="0"/>
            </a:endParaRPr>
          </a:p>
        </p:txBody>
      </p:sp>
      <p:sp>
        <p:nvSpPr>
          <p:cNvPr id="15" name="文字方塊 36">
            <a:extLst>
              <a:ext uri="{FF2B5EF4-FFF2-40B4-BE49-F238E27FC236}">
                <a16:creationId xmlns:a16="http://schemas.microsoft.com/office/drawing/2014/main" id="{352DEB37-9BF9-7D4D-8820-8EF511395C06}"/>
              </a:ext>
            </a:extLst>
          </p:cNvPr>
          <p:cNvSpPr txBox="1">
            <a:spLocks noChangeArrowheads="1"/>
          </p:cNvSpPr>
          <p:nvPr/>
        </p:nvSpPr>
        <p:spPr bwMode="auto">
          <a:xfrm>
            <a:off x="1000125" y="9572625"/>
            <a:ext cx="92221050" cy="294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127000" algn="l" defTabSz="914400" rtl="0" eaLnBrk="0" fontAlgn="base" latinLnBrk="0" hangingPunct="0">
              <a:lnSpc>
                <a:spcPct val="100000"/>
              </a:lnSpc>
              <a:spcBef>
                <a:spcPct val="0"/>
              </a:spcBef>
              <a:spcAft>
                <a:spcPct val="0"/>
              </a:spcAft>
              <a:buClrTx/>
              <a:buSzTx/>
              <a:buFontTx/>
              <a:buNone/>
              <a:tabLst/>
            </a:pPr>
            <a:r>
              <a:rPr kumimoji="0" lang="zh-TW" altLang="zh-TW" sz="1400" b="0" i="0" u="none" strike="noStrike" cap="none" normalizeH="0" baseline="0">
                <a:ln>
                  <a:noFill/>
                </a:ln>
                <a:solidFill>
                  <a:schemeClr val="tx1"/>
                </a:solidFill>
                <a:effectLst/>
                <a:latin typeface="Times New Roman" panose="02020603050405020304" pitchFamily="18" charset="0"/>
                <a:ea typeface="標楷體" panose="02010601000101010101" pitchFamily="2" charset="-120"/>
                <a:cs typeface="Times New Roman" panose="02020603050405020304" pitchFamily="18" charset="0"/>
              </a:rPr>
              <a:t>real</a:t>
            </a:r>
            <a:endParaRPr kumimoji="0" lang="zh-TW" altLang="zh-TW"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6" name="文字方塊 37">
            <a:extLst>
              <a:ext uri="{FF2B5EF4-FFF2-40B4-BE49-F238E27FC236}">
                <a16:creationId xmlns:a16="http://schemas.microsoft.com/office/drawing/2014/main" id="{3781B2DF-00FD-ED4C-B93E-CB21C4DC10E1}"/>
              </a:ext>
            </a:extLst>
          </p:cNvPr>
          <p:cNvSpPr txBox="1">
            <a:spLocks noChangeArrowheads="1"/>
          </p:cNvSpPr>
          <p:nvPr/>
        </p:nvSpPr>
        <p:spPr bwMode="auto">
          <a:xfrm>
            <a:off x="1000125" y="31775400"/>
            <a:ext cx="90944700" cy="311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127000" algn="l" defTabSz="914400" rtl="0" eaLnBrk="0" fontAlgn="base" latinLnBrk="0" hangingPunct="0">
              <a:lnSpc>
                <a:spcPct val="100000"/>
              </a:lnSpc>
              <a:spcBef>
                <a:spcPct val="0"/>
              </a:spcBef>
              <a:spcAft>
                <a:spcPct val="0"/>
              </a:spcAft>
              <a:buClrTx/>
              <a:buSzTx/>
              <a:buFontTx/>
              <a:buNone/>
              <a:tabLst/>
            </a:pPr>
            <a:r>
              <a:rPr kumimoji="0" lang="zh-TW" altLang="zh-TW" sz="1400" b="0" i="0" u="none" strike="noStrike" cap="none" normalizeH="0" baseline="0">
                <a:ln>
                  <a:noFill/>
                </a:ln>
                <a:solidFill>
                  <a:schemeClr val="tx1"/>
                </a:solidFill>
                <a:effectLst/>
                <a:latin typeface="Times New Roman" panose="02020603050405020304" pitchFamily="18" charset="0"/>
                <a:ea typeface="標楷體" panose="02010601000101010101" pitchFamily="2" charset="-120"/>
                <a:cs typeface="Times New Roman" panose="02020603050405020304" pitchFamily="18" charset="0"/>
              </a:rPr>
              <a:t>prediction</a:t>
            </a:r>
            <a:endParaRPr kumimoji="0" lang="zh-TW" altLang="zh-TW"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7" name="Rectangle 21">
            <a:extLst>
              <a:ext uri="{FF2B5EF4-FFF2-40B4-BE49-F238E27FC236}">
                <a16:creationId xmlns:a16="http://schemas.microsoft.com/office/drawing/2014/main" id="{0B956ABF-3DAC-D746-BC8E-0CF4634CF78E}"/>
              </a:ext>
            </a:extLst>
          </p:cNvPr>
          <p:cNvSpPr>
            <a:spLocks noChangeArrowheads="1"/>
          </p:cNvSpPr>
          <p:nvPr/>
        </p:nvSpPr>
        <p:spPr bwMode="auto">
          <a:xfrm>
            <a:off x="152400" y="78496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latin typeface="Times New Roman" panose="02020603050405020304" pitchFamily="18" charset="0"/>
              <a:cs typeface="Times New Roman" panose="02020603050405020304" pitchFamily="18" charset="0"/>
            </a:endParaRPr>
          </a:p>
        </p:txBody>
      </p:sp>
      <p:pic>
        <p:nvPicPr>
          <p:cNvPr id="1036" name="圖片 31">
            <a:extLst>
              <a:ext uri="{FF2B5EF4-FFF2-40B4-BE49-F238E27FC236}">
                <a16:creationId xmlns:a16="http://schemas.microsoft.com/office/drawing/2014/main" id="{B00B8DBE-A15C-E040-8C36-D6DAD395CC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3006" b="-2"/>
          <a:stretch>
            <a:fillRect/>
          </a:stretch>
        </p:blipFill>
        <p:spPr bwMode="auto">
          <a:xfrm>
            <a:off x="152400" y="8034338"/>
            <a:ext cx="5397500" cy="28067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22">
            <a:extLst>
              <a:ext uri="{FF2B5EF4-FFF2-40B4-BE49-F238E27FC236}">
                <a16:creationId xmlns:a16="http://schemas.microsoft.com/office/drawing/2014/main" id="{F89669F8-9C50-5242-894B-73B8DF92573C}"/>
              </a:ext>
            </a:extLst>
          </p:cNvPr>
          <p:cNvSpPr>
            <a:spLocks noChangeArrowheads="1"/>
          </p:cNvSpPr>
          <p:nvPr/>
        </p:nvSpPr>
        <p:spPr bwMode="auto">
          <a:xfrm>
            <a:off x="152400" y="106563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latin typeface="Times New Roman" panose="02020603050405020304" pitchFamily="18" charset="0"/>
              <a:cs typeface="Times New Roman" panose="02020603050405020304" pitchFamily="18" charset="0"/>
            </a:endParaRPr>
          </a:p>
        </p:txBody>
      </p:sp>
      <p:grpSp>
        <p:nvGrpSpPr>
          <p:cNvPr id="27" name="群組 26">
            <a:extLst>
              <a:ext uri="{FF2B5EF4-FFF2-40B4-BE49-F238E27FC236}">
                <a16:creationId xmlns:a16="http://schemas.microsoft.com/office/drawing/2014/main" id="{91BF2DA5-0003-0647-9C6E-9A42524A0B17}"/>
              </a:ext>
            </a:extLst>
          </p:cNvPr>
          <p:cNvGrpSpPr/>
          <p:nvPr/>
        </p:nvGrpSpPr>
        <p:grpSpPr>
          <a:xfrm>
            <a:off x="449562" y="1238916"/>
            <a:ext cx="7637105" cy="4590384"/>
            <a:chOff x="449562" y="1238916"/>
            <a:chExt cx="7637105" cy="4590384"/>
          </a:xfrm>
        </p:grpSpPr>
        <p:pic>
          <p:nvPicPr>
            <p:cNvPr id="67" name="圖片 66">
              <a:extLst>
                <a:ext uri="{FF2B5EF4-FFF2-40B4-BE49-F238E27FC236}">
                  <a16:creationId xmlns:a16="http://schemas.microsoft.com/office/drawing/2014/main" id="{4BB10F40-B2E9-E542-B0AF-1EBD79E206D7}"/>
                </a:ext>
              </a:extLst>
            </p:cNvPr>
            <p:cNvPicPr/>
            <p:nvPr/>
          </p:nvPicPr>
          <p:blipFill rotWithShape="1">
            <a:blip r:embed="rId6"/>
            <a:srcRect t="3006" b="-1"/>
            <a:stretch/>
          </p:blipFill>
          <p:spPr bwMode="auto">
            <a:xfrm>
              <a:off x="449562" y="1238916"/>
              <a:ext cx="7589366" cy="4590384"/>
            </a:xfrm>
            <a:prstGeom prst="rect">
              <a:avLst/>
            </a:prstGeom>
            <a:ln>
              <a:noFill/>
            </a:ln>
            <a:extLst>
              <a:ext uri="{53640926-AAD7-44D8-BBD7-CCE9431645EC}">
                <a14:shadowObscured xmlns:a14="http://schemas.microsoft.com/office/drawing/2010/main"/>
              </a:ext>
            </a:extLst>
          </p:spPr>
        </p:pic>
        <p:grpSp>
          <p:nvGrpSpPr>
            <p:cNvPr id="68" name="群組 67">
              <a:extLst>
                <a:ext uri="{FF2B5EF4-FFF2-40B4-BE49-F238E27FC236}">
                  <a16:creationId xmlns:a16="http://schemas.microsoft.com/office/drawing/2014/main" id="{9FC864A4-3276-3942-B74F-71635DC89270}"/>
                </a:ext>
              </a:extLst>
            </p:cNvPr>
            <p:cNvGrpSpPr/>
            <p:nvPr/>
          </p:nvGrpSpPr>
          <p:grpSpPr>
            <a:xfrm>
              <a:off x="5478145" y="1409700"/>
              <a:ext cx="2608522" cy="825101"/>
              <a:chOff x="0" y="0"/>
              <a:chExt cx="1921697" cy="521148"/>
            </a:xfrm>
          </p:grpSpPr>
          <p:grpSp>
            <p:nvGrpSpPr>
              <p:cNvPr id="69" name="群組 68">
                <a:extLst>
                  <a:ext uri="{FF2B5EF4-FFF2-40B4-BE49-F238E27FC236}">
                    <a16:creationId xmlns:a16="http://schemas.microsoft.com/office/drawing/2014/main" id="{1D814F9B-B281-524D-AC9A-654740E4DFD7}"/>
                  </a:ext>
                </a:extLst>
              </p:cNvPr>
              <p:cNvGrpSpPr/>
              <p:nvPr/>
            </p:nvGrpSpPr>
            <p:grpSpPr>
              <a:xfrm>
                <a:off x="98612" y="53788"/>
                <a:ext cx="1823085" cy="467360"/>
                <a:chOff x="0" y="0"/>
                <a:chExt cx="1823357" cy="467710"/>
              </a:xfrm>
            </p:grpSpPr>
            <p:sp>
              <p:nvSpPr>
                <p:cNvPr id="73" name="矩形 72">
                  <a:extLst>
                    <a:ext uri="{FF2B5EF4-FFF2-40B4-BE49-F238E27FC236}">
                      <a16:creationId xmlns:a16="http://schemas.microsoft.com/office/drawing/2014/main" id="{2E4FB8C9-334A-ED40-8E6D-63FE056C15BB}"/>
                    </a:ext>
                  </a:extLst>
                </p:cNvPr>
                <p:cNvSpPr/>
                <p:nvPr/>
              </p:nvSpPr>
              <p:spPr>
                <a:xfrm>
                  <a:off x="0" y="0"/>
                  <a:ext cx="1823357" cy="467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latin typeface="Times New Roman" panose="02020603050405020304" pitchFamily="18" charset="0"/>
                    <a:cs typeface="Times New Roman" panose="02020603050405020304" pitchFamily="18" charset="0"/>
                  </a:endParaRPr>
                </a:p>
              </p:txBody>
            </p:sp>
            <p:cxnSp>
              <p:nvCxnSpPr>
                <p:cNvPr id="74" name="直線接點 73">
                  <a:extLst>
                    <a:ext uri="{FF2B5EF4-FFF2-40B4-BE49-F238E27FC236}">
                      <a16:creationId xmlns:a16="http://schemas.microsoft.com/office/drawing/2014/main" id="{186F98E1-5842-3943-B213-3B0B1DDACCCB}"/>
                    </a:ext>
                  </a:extLst>
                </p:cNvPr>
                <p:cNvCxnSpPr/>
                <p:nvPr/>
              </p:nvCxnSpPr>
              <p:spPr>
                <a:xfrm>
                  <a:off x="891988" y="112059"/>
                  <a:ext cx="751114"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0FA972CF-3F4C-BB45-907D-DB0809B6B797}"/>
                    </a:ext>
                  </a:extLst>
                </p:cNvPr>
                <p:cNvCxnSpPr/>
                <p:nvPr/>
              </p:nvCxnSpPr>
              <p:spPr>
                <a:xfrm>
                  <a:off x="896470" y="322730"/>
                  <a:ext cx="75057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0" name="群組 69">
                <a:extLst>
                  <a:ext uri="{FF2B5EF4-FFF2-40B4-BE49-F238E27FC236}">
                    <a16:creationId xmlns:a16="http://schemas.microsoft.com/office/drawing/2014/main" id="{73D5A950-5EDF-FD43-8A5F-9E3ED390BA6D}"/>
                  </a:ext>
                </a:extLst>
              </p:cNvPr>
              <p:cNvGrpSpPr/>
              <p:nvPr/>
            </p:nvGrpSpPr>
            <p:grpSpPr>
              <a:xfrm>
                <a:off x="0" y="0"/>
                <a:ext cx="968188" cy="484067"/>
                <a:chOff x="8964" y="94126"/>
                <a:chExt cx="968188" cy="484067"/>
              </a:xfrm>
            </p:grpSpPr>
            <p:sp>
              <p:nvSpPr>
                <p:cNvPr id="71" name="文字方塊 36">
                  <a:extLst>
                    <a:ext uri="{FF2B5EF4-FFF2-40B4-BE49-F238E27FC236}">
                      <a16:creationId xmlns:a16="http://schemas.microsoft.com/office/drawing/2014/main" id="{52AAC145-0F2F-754C-A466-94F7DBA4B151}"/>
                    </a:ext>
                  </a:extLst>
                </p:cNvPr>
                <p:cNvSpPr txBox="1"/>
                <p:nvPr/>
              </p:nvSpPr>
              <p:spPr>
                <a:xfrm>
                  <a:off x="8964" y="94126"/>
                  <a:ext cx="968188" cy="3087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127000" algn="just" hangingPunct="0">
                    <a:lnSpc>
                      <a:spcPct val="150000"/>
                    </a:lnSpc>
                    <a:spcAft>
                      <a:spcPts val="0"/>
                    </a:spcAft>
                  </a:pPr>
                  <a:r>
                    <a:rPr lang="en-US" sz="1400" kern="100">
                      <a:effectLst/>
                      <a:latin typeface="Times New Roman" panose="02020603050405020304" pitchFamily="18" charset="0"/>
                      <a:ea typeface="標楷體" panose="02010601000101010101" pitchFamily="2" charset="-120"/>
                      <a:cs typeface="Times New Roman" panose="02020603050405020304" pitchFamily="18" charset="0"/>
                    </a:rPr>
                    <a:t>real</a:t>
                  </a:r>
                  <a:endParaRPr lang="zh-TW" sz="1400" kern="100">
                    <a:effectLst/>
                    <a:latin typeface="Times New Roman" panose="02020603050405020304" pitchFamily="18" charset="0"/>
                    <a:ea typeface="標楷體" panose="02010601000101010101" pitchFamily="2" charset="-120"/>
                    <a:cs typeface="Times New Roman" panose="02020603050405020304" pitchFamily="18" charset="0"/>
                  </a:endParaRPr>
                </a:p>
              </p:txBody>
            </p:sp>
            <p:sp>
              <p:nvSpPr>
                <p:cNvPr id="72" name="文字方塊 37">
                  <a:extLst>
                    <a:ext uri="{FF2B5EF4-FFF2-40B4-BE49-F238E27FC236}">
                      <a16:creationId xmlns:a16="http://schemas.microsoft.com/office/drawing/2014/main" id="{58636B90-5190-5A42-8566-6CF007C9DDDA}"/>
                    </a:ext>
                  </a:extLst>
                </p:cNvPr>
                <p:cNvSpPr txBox="1"/>
                <p:nvPr/>
              </p:nvSpPr>
              <p:spPr>
                <a:xfrm>
                  <a:off x="8964" y="250981"/>
                  <a:ext cx="954742" cy="32721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127000" algn="just" hangingPunct="0">
                    <a:lnSpc>
                      <a:spcPct val="150000"/>
                    </a:lnSpc>
                    <a:spcAft>
                      <a:spcPts val="0"/>
                    </a:spcAft>
                  </a:pPr>
                  <a:r>
                    <a:rPr lang="en-US" sz="1400" kern="100" dirty="0">
                      <a:effectLst/>
                      <a:latin typeface="Times New Roman" panose="02020603050405020304" pitchFamily="18" charset="0"/>
                      <a:ea typeface="標楷體" panose="02010601000101010101" pitchFamily="2" charset="-120"/>
                      <a:cs typeface="Times New Roman" panose="02020603050405020304" pitchFamily="18" charset="0"/>
                    </a:rPr>
                    <a:t>prediction</a:t>
                  </a:r>
                  <a:endParaRPr lang="zh-TW" sz="1400" kern="100" dirty="0">
                    <a:effectLst/>
                    <a:latin typeface="Times New Roman" panose="02020603050405020304" pitchFamily="18" charset="0"/>
                    <a:ea typeface="標楷體" panose="02010601000101010101" pitchFamily="2" charset="-120"/>
                    <a:cs typeface="Times New Roman" panose="02020603050405020304" pitchFamily="18" charset="0"/>
                  </a:endParaRPr>
                </a:p>
              </p:txBody>
            </p:sp>
          </p:grpSp>
        </p:grpSp>
      </p:grpSp>
      <p:grpSp>
        <p:nvGrpSpPr>
          <p:cNvPr id="77" name="群組 76">
            <a:extLst>
              <a:ext uri="{FF2B5EF4-FFF2-40B4-BE49-F238E27FC236}">
                <a16:creationId xmlns:a16="http://schemas.microsoft.com/office/drawing/2014/main" id="{A079AFB0-89D0-4C43-B41C-3E80A8EF02C3}"/>
              </a:ext>
            </a:extLst>
          </p:cNvPr>
          <p:cNvGrpSpPr/>
          <p:nvPr/>
        </p:nvGrpSpPr>
        <p:grpSpPr>
          <a:xfrm>
            <a:off x="508358" y="1260740"/>
            <a:ext cx="7619470" cy="4590384"/>
            <a:chOff x="5608074" y="1238916"/>
            <a:chExt cx="2478593" cy="4590384"/>
          </a:xfrm>
        </p:grpSpPr>
        <p:pic>
          <p:nvPicPr>
            <p:cNvPr id="78" name="圖片 77">
              <a:extLst>
                <a:ext uri="{FF2B5EF4-FFF2-40B4-BE49-F238E27FC236}">
                  <a16:creationId xmlns:a16="http://schemas.microsoft.com/office/drawing/2014/main" id="{9D25015B-5AC2-6F49-8F4E-6F073B3925B7}"/>
                </a:ext>
              </a:extLst>
            </p:cNvPr>
            <p:cNvPicPr/>
            <p:nvPr/>
          </p:nvPicPr>
          <p:blipFill rotWithShape="1">
            <a:blip r:embed="rId6"/>
            <a:srcRect l="67970" t="3006" b="-1"/>
            <a:stretch/>
          </p:blipFill>
          <p:spPr bwMode="auto">
            <a:xfrm>
              <a:off x="5608074" y="1238916"/>
              <a:ext cx="2430853" cy="4590384"/>
            </a:xfrm>
            <a:prstGeom prst="rect">
              <a:avLst/>
            </a:prstGeom>
            <a:ln>
              <a:noFill/>
            </a:ln>
            <a:extLst>
              <a:ext uri="{53640926-AAD7-44D8-BBD7-CCE9431645EC}">
                <a14:shadowObscured xmlns:a14="http://schemas.microsoft.com/office/drawing/2010/main"/>
              </a:ext>
            </a:extLst>
          </p:spPr>
        </p:pic>
        <p:grpSp>
          <p:nvGrpSpPr>
            <p:cNvPr id="79" name="群組 78">
              <a:extLst>
                <a:ext uri="{FF2B5EF4-FFF2-40B4-BE49-F238E27FC236}">
                  <a16:creationId xmlns:a16="http://schemas.microsoft.com/office/drawing/2014/main" id="{BC3014B0-38B8-9D45-A307-0C85D9E71357}"/>
                </a:ext>
              </a:extLst>
            </p:cNvPr>
            <p:cNvGrpSpPr/>
            <p:nvPr/>
          </p:nvGrpSpPr>
          <p:grpSpPr>
            <a:xfrm>
              <a:off x="5611999" y="1409700"/>
              <a:ext cx="2474668" cy="855297"/>
              <a:chOff x="98612" y="0"/>
              <a:chExt cx="1823085" cy="540220"/>
            </a:xfrm>
          </p:grpSpPr>
          <p:grpSp>
            <p:nvGrpSpPr>
              <p:cNvPr id="80" name="群組 79">
                <a:extLst>
                  <a:ext uri="{FF2B5EF4-FFF2-40B4-BE49-F238E27FC236}">
                    <a16:creationId xmlns:a16="http://schemas.microsoft.com/office/drawing/2014/main" id="{D305417C-6390-7746-B80D-7F62050C9895}"/>
                  </a:ext>
                </a:extLst>
              </p:cNvPr>
              <p:cNvGrpSpPr/>
              <p:nvPr/>
            </p:nvGrpSpPr>
            <p:grpSpPr>
              <a:xfrm>
                <a:off x="98612" y="53788"/>
                <a:ext cx="1823085" cy="467360"/>
                <a:chOff x="0" y="0"/>
                <a:chExt cx="1823357" cy="467710"/>
              </a:xfrm>
            </p:grpSpPr>
            <p:sp>
              <p:nvSpPr>
                <p:cNvPr id="84" name="矩形 83">
                  <a:extLst>
                    <a:ext uri="{FF2B5EF4-FFF2-40B4-BE49-F238E27FC236}">
                      <a16:creationId xmlns:a16="http://schemas.microsoft.com/office/drawing/2014/main" id="{FBE55947-EBE9-BF4F-99DC-B5200FBDDCC9}"/>
                    </a:ext>
                  </a:extLst>
                </p:cNvPr>
                <p:cNvSpPr/>
                <p:nvPr/>
              </p:nvSpPr>
              <p:spPr>
                <a:xfrm>
                  <a:off x="0" y="0"/>
                  <a:ext cx="1823357" cy="467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latin typeface="Times New Roman" panose="02020603050405020304" pitchFamily="18" charset="0"/>
                    <a:cs typeface="Times New Roman" panose="02020603050405020304" pitchFamily="18" charset="0"/>
                  </a:endParaRPr>
                </a:p>
              </p:txBody>
            </p:sp>
            <p:cxnSp>
              <p:nvCxnSpPr>
                <p:cNvPr id="85" name="直線接點 84">
                  <a:extLst>
                    <a:ext uri="{FF2B5EF4-FFF2-40B4-BE49-F238E27FC236}">
                      <a16:creationId xmlns:a16="http://schemas.microsoft.com/office/drawing/2014/main" id="{2523BBB4-8C76-174F-8862-61542CB3A5E6}"/>
                    </a:ext>
                  </a:extLst>
                </p:cNvPr>
                <p:cNvCxnSpPr>
                  <a:cxnSpLocks/>
                </p:cNvCxnSpPr>
                <p:nvPr/>
              </p:nvCxnSpPr>
              <p:spPr>
                <a:xfrm>
                  <a:off x="1235960" y="112059"/>
                  <a:ext cx="317596"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6" name="直線接點 85">
                  <a:extLst>
                    <a:ext uri="{FF2B5EF4-FFF2-40B4-BE49-F238E27FC236}">
                      <a16:creationId xmlns:a16="http://schemas.microsoft.com/office/drawing/2014/main" id="{485557AF-95D2-1742-AC54-3CB3C4D23B3F}"/>
                    </a:ext>
                  </a:extLst>
                </p:cNvPr>
                <p:cNvCxnSpPr>
                  <a:cxnSpLocks/>
                </p:cNvCxnSpPr>
                <p:nvPr/>
              </p:nvCxnSpPr>
              <p:spPr>
                <a:xfrm>
                  <a:off x="1240442" y="322730"/>
                  <a:ext cx="31311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1" name="群組 80">
                <a:extLst>
                  <a:ext uri="{FF2B5EF4-FFF2-40B4-BE49-F238E27FC236}">
                    <a16:creationId xmlns:a16="http://schemas.microsoft.com/office/drawing/2014/main" id="{D002E96D-375D-2342-ABF3-CB1789D803CB}"/>
                  </a:ext>
                </a:extLst>
              </p:cNvPr>
              <p:cNvGrpSpPr/>
              <p:nvPr/>
            </p:nvGrpSpPr>
            <p:grpSpPr>
              <a:xfrm>
                <a:off x="958240" y="0"/>
                <a:ext cx="334282" cy="540220"/>
                <a:chOff x="967204" y="94126"/>
                <a:chExt cx="334282" cy="540220"/>
              </a:xfrm>
            </p:grpSpPr>
            <p:sp>
              <p:nvSpPr>
                <p:cNvPr id="82" name="文字方塊 36">
                  <a:extLst>
                    <a:ext uri="{FF2B5EF4-FFF2-40B4-BE49-F238E27FC236}">
                      <a16:creationId xmlns:a16="http://schemas.microsoft.com/office/drawing/2014/main" id="{E6305B31-DB4E-5040-828D-E65BD1B1504F}"/>
                    </a:ext>
                  </a:extLst>
                </p:cNvPr>
                <p:cNvSpPr txBox="1"/>
                <p:nvPr/>
              </p:nvSpPr>
              <p:spPr>
                <a:xfrm>
                  <a:off x="973262" y="94126"/>
                  <a:ext cx="316783" cy="3087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127000" algn="just" hangingPunct="0">
                    <a:lnSpc>
                      <a:spcPct val="150000"/>
                    </a:lnSpc>
                    <a:spcAft>
                      <a:spcPts val="0"/>
                    </a:spcAft>
                  </a:pPr>
                  <a:r>
                    <a:rPr lang="en-US" sz="2000" kern="100" dirty="0">
                      <a:effectLst/>
                      <a:latin typeface="Times New Roman" panose="02020603050405020304" pitchFamily="18" charset="0"/>
                      <a:ea typeface="標楷體" panose="02010601000101010101" pitchFamily="2" charset="-120"/>
                      <a:cs typeface="Times New Roman" panose="02020603050405020304" pitchFamily="18" charset="0"/>
                    </a:rPr>
                    <a:t>real</a:t>
                  </a:r>
                  <a:endParaRPr lang="zh-TW" sz="2000" kern="100" dirty="0">
                    <a:effectLst/>
                    <a:latin typeface="Times New Roman" panose="02020603050405020304" pitchFamily="18" charset="0"/>
                    <a:ea typeface="標楷體" panose="02010601000101010101" pitchFamily="2" charset="-120"/>
                    <a:cs typeface="Times New Roman" panose="02020603050405020304" pitchFamily="18" charset="0"/>
                  </a:endParaRPr>
                </a:p>
              </p:txBody>
            </p:sp>
            <p:sp>
              <p:nvSpPr>
                <p:cNvPr id="83" name="文字方塊 37">
                  <a:extLst>
                    <a:ext uri="{FF2B5EF4-FFF2-40B4-BE49-F238E27FC236}">
                      <a16:creationId xmlns:a16="http://schemas.microsoft.com/office/drawing/2014/main" id="{C337088A-0625-4F4A-B3F2-E0619F1460FE}"/>
                    </a:ext>
                  </a:extLst>
                </p:cNvPr>
                <p:cNvSpPr txBox="1"/>
                <p:nvPr/>
              </p:nvSpPr>
              <p:spPr>
                <a:xfrm>
                  <a:off x="967204" y="307134"/>
                  <a:ext cx="334282" cy="32721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127000" algn="just" hangingPunct="0">
                    <a:lnSpc>
                      <a:spcPct val="150000"/>
                    </a:lnSpc>
                    <a:spcAft>
                      <a:spcPts val="0"/>
                    </a:spcAft>
                  </a:pPr>
                  <a:r>
                    <a:rPr lang="en-US" sz="2000" kern="100" dirty="0">
                      <a:effectLst/>
                      <a:latin typeface="Times New Roman" panose="02020603050405020304" pitchFamily="18" charset="0"/>
                      <a:ea typeface="標楷體" panose="02010601000101010101" pitchFamily="2" charset="-120"/>
                      <a:cs typeface="Times New Roman" panose="02020603050405020304" pitchFamily="18" charset="0"/>
                    </a:rPr>
                    <a:t>prediction</a:t>
                  </a:r>
                  <a:endParaRPr lang="zh-TW" sz="2000" kern="100" dirty="0">
                    <a:effectLst/>
                    <a:latin typeface="Times New Roman" panose="02020603050405020304" pitchFamily="18" charset="0"/>
                    <a:ea typeface="標楷體" panose="02010601000101010101" pitchFamily="2" charset="-120"/>
                    <a:cs typeface="Times New Roman" panose="02020603050405020304" pitchFamily="18" charset="0"/>
                  </a:endParaRPr>
                </a:p>
              </p:txBody>
            </p:sp>
          </p:grpSp>
        </p:grpSp>
      </p:grpSp>
    </p:spTree>
    <p:extLst>
      <p:ext uri="{BB962C8B-B14F-4D97-AF65-F5344CB8AC3E}">
        <p14:creationId xmlns:p14="http://schemas.microsoft.com/office/powerpoint/2010/main" val="1514606430"/>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12"/>
                                        </p:tgtEl>
                                        <p:attrNameLst>
                                          <p:attrName>style.visibility</p:attrName>
                                        </p:attrNameLst>
                                      </p:cBhvr>
                                      <p:to>
                                        <p:strVal val="visible"/>
                                      </p:to>
                                    </p:set>
                                    <p:anim calcmode="lin" valueType="num">
                                      <p:cBhvr>
                                        <p:cTn id="7" dur="500" fill="hold"/>
                                        <p:tgtEl>
                                          <p:spTgt spid="312"/>
                                        </p:tgtEl>
                                        <p:attrNameLst>
                                          <p:attrName>ppt_w</p:attrName>
                                        </p:attrNameLst>
                                      </p:cBhvr>
                                      <p:tavLst>
                                        <p:tav tm="0">
                                          <p:val>
                                            <p:fltVal val="0"/>
                                          </p:val>
                                        </p:tav>
                                        <p:tav tm="100000">
                                          <p:val>
                                            <p:strVal val="#ppt_w"/>
                                          </p:val>
                                        </p:tav>
                                      </p:tavLst>
                                    </p:anim>
                                    <p:anim calcmode="lin" valueType="num">
                                      <p:cBhvr>
                                        <p:cTn id="8" dur="500" fill="hold"/>
                                        <p:tgtEl>
                                          <p:spTgt spid="312"/>
                                        </p:tgtEl>
                                        <p:attrNameLst>
                                          <p:attrName>ppt_h</p:attrName>
                                        </p:attrNameLst>
                                      </p:cBhvr>
                                      <p:tavLst>
                                        <p:tav tm="0">
                                          <p:val>
                                            <p:fltVal val="0"/>
                                          </p:val>
                                        </p:tav>
                                        <p:tav tm="100000">
                                          <p:val>
                                            <p:strVal val="#ppt_h"/>
                                          </p:val>
                                        </p:tav>
                                      </p:tavLst>
                                    </p:anim>
                                    <p:animEffect transition="in" filter="fade">
                                      <p:cBhvr>
                                        <p:cTn id="9" dur="500"/>
                                        <p:tgtEl>
                                          <p:spTgt spid="3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31"/>
                                        </p:tgtEl>
                                        <p:attrNameLst>
                                          <p:attrName>style.visibility</p:attrName>
                                        </p:attrNameLst>
                                      </p:cBhvr>
                                      <p:to>
                                        <p:strVal val="visible"/>
                                      </p:to>
                                    </p:set>
                                    <p:anim calcmode="lin" valueType="num">
                                      <p:cBhvr>
                                        <p:cTn id="13" dur="500" fill="hold"/>
                                        <p:tgtEl>
                                          <p:spTgt spid="331"/>
                                        </p:tgtEl>
                                        <p:attrNameLst>
                                          <p:attrName>ppt_w</p:attrName>
                                        </p:attrNameLst>
                                      </p:cBhvr>
                                      <p:tavLst>
                                        <p:tav tm="0">
                                          <p:val>
                                            <p:fltVal val="0"/>
                                          </p:val>
                                        </p:tav>
                                        <p:tav tm="100000">
                                          <p:val>
                                            <p:strVal val="#ppt_w"/>
                                          </p:val>
                                        </p:tav>
                                      </p:tavLst>
                                    </p:anim>
                                    <p:anim calcmode="lin" valueType="num">
                                      <p:cBhvr>
                                        <p:cTn id="14" dur="500" fill="hold"/>
                                        <p:tgtEl>
                                          <p:spTgt spid="331"/>
                                        </p:tgtEl>
                                        <p:attrNameLst>
                                          <p:attrName>ppt_h</p:attrName>
                                        </p:attrNameLst>
                                      </p:cBhvr>
                                      <p:tavLst>
                                        <p:tav tm="0">
                                          <p:val>
                                            <p:fltVal val="0"/>
                                          </p:val>
                                        </p:tav>
                                        <p:tav tm="100000">
                                          <p:val>
                                            <p:strVal val="#ppt_h"/>
                                          </p:val>
                                        </p:tav>
                                      </p:tavLst>
                                    </p:anim>
                                    <p:animEffect transition="in" filter="fade">
                                      <p:cBhvr>
                                        <p:cTn id="15" dur="500"/>
                                        <p:tgtEl>
                                          <p:spTgt spid="33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blinds(horizontal)">
                                      <p:cBhvr>
                                        <p:cTn id="2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圖片 223">
            <a:extLst>
              <a:ext uri="{FF2B5EF4-FFF2-40B4-BE49-F238E27FC236}">
                <a16:creationId xmlns:a16="http://schemas.microsoft.com/office/drawing/2014/main" id="{0D857A10-70F8-8E4C-BF81-D9DAC6DA5C56}"/>
              </a:ext>
            </a:extLst>
          </p:cNvPr>
          <p:cNvPicPr>
            <a:picLocks noChangeAspect="1"/>
          </p:cNvPicPr>
          <p:nvPr/>
        </p:nvPicPr>
        <p:blipFill>
          <a:blip r:embed="rId2"/>
          <a:stretch>
            <a:fillRect/>
          </a:stretch>
        </p:blipFill>
        <p:spPr>
          <a:xfrm>
            <a:off x="0" y="0"/>
            <a:ext cx="12192000" cy="6858000"/>
          </a:xfrm>
          <a:prstGeom prst="rect">
            <a:avLst/>
          </a:prstGeom>
        </p:spPr>
      </p:pic>
      <p:sp>
        <p:nvSpPr>
          <p:cNvPr id="226" name="矩形 225">
            <a:extLst>
              <a:ext uri="{FF2B5EF4-FFF2-40B4-BE49-F238E27FC236}">
                <a16:creationId xmlns:a16="http://schemas.microsoft.com/office/drawing/2014/main" id="{E2C68147-A601-154E-A88B-D09F7C767FDE}"/>
              </a:ext>
            </a:extLst>
          </p:cNvPr>
          <p:cNvSpPr/>
          <p:nvPr/>
        </p:nvSpPr>
        <p:spPr>
          <a:xfrm>
            <a:off x="210715" y="172234"/>
            <a:ext cx="3518912" cy="707886"/>
          </a:xfrm>
          <a:prstGeom prst="rect">
            <a:avLst/>
          </a:prstGeom>
          <a:noFill/>
        </p:spPr>
        <p:txBody>
          <a:bodyPr wrap="none" lIns="91440" tIns="45720" rIns="91440" bIns="45720">
            <a:spAutoFit/>
          </a:bodyPr>
          <a:lstStyle/>
          <a:p>
            <a:pPr algn="ctr"/>
            <a:r>
              <a:rPr kumimoji="1" lang="zh-TW"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預測模型比較 </a:t>
            </a:r>
          </a:p>
        </p:txBody>
      </p:sp>
      <p:grpSp>
        <p:nvGrpSpPr>
          <p:cNvPr id="246" name="群組 245">
            <a:extLst>
              <a:ext uri="{FF2B5EF4-FFF2-40B4-BE49-F238E27FC236}">
                <a16:creationId xmlns:a16="http://schemas.microsoft.com/office/drawing/2014/main" id="{91DC8AA8-578C-4549-9D6D-645FA315AC59}"/>
              </a:ext>
            </a:extLst>
          </p:cNvPr>
          <p:cNvGrpSpPr/>
          <p:nvPr/>
        </p:nvGrpSpPr>
        <p:grpSpPr>
          <a:xfrm>
            <a:off x="7453498" y="26803"/>
            <a:ext cx="4738502" cy="872280"/>
            <a:chOff x="7453498" y="26803"/>
            <a:chExt cx="4738502" cy="872280"/>
          </a:xfrm>
        </p:grpSpPr>
        <p:grpSp>
          <p:nvGrpSpPr>
            <p:cNvPr id="247" name="群組 246">
              <a:extLst>
                <a:ext uri="{FF2B5EF4-FFF2-40B4-BE49-F238E27FC236}">
                  <a16:creationId xmlns:a16="http://schemas.microsoft.com/office/drawing/2014/main" id="{90F87DD8-60FE-744C-A6DA-8F8B85D08876}"/>
                </a:ext>
              </a:extLst>
            </p:cNvPr>
            <p:cNvGrpSpPr/>
            <p:nvPr/>
          </p:nvGrpSpPr>
          <p:grpSpPr>
            <a:xfrm>
              <a:off x="7453498" y="26803"/>
              <a:ext cx="4738502" cy="872280"/>
              <a:chOff x="7453498" y="26803"/>
              <a:chExt cx="4738502" cy="872280"/>
            </a:xfrm>
          </p:grpSpPr>
          <p:sp>
            <p:nvSpPr>
              <p:cNvPr id="254" name="圆角矩形 3">
                <a:extLst>
                  <a:ext uri="{FF2B5EF4-FFF2-40B4-BE49-F238E27FC236}">
                    <a16:creationId xmlns:a16="http://schemas.microsoft.com/office/drawing/2014/main" id="{957F9806-0806-E941-B7B3-B734DD5D6C8B}"/>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5" name="圆角矩形 6">
                <a:extLst>
                  <a:ext uri="{FF2B5EF4-FFF2-40B4-BE49-F238E27FC236}">
                    <a16:creationId xmlns:a16="http://schemas.microsoft.com/office/drawing/2014/main" id="{A4283400-66E5-6E45-A7BD-61742B403619}"/>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6" name="圆角矩形 8">
                <a:extLst>
                  <a:ext uri="{FF2B5EF4-FFF2-40B4-BE49-F238E27FC236}">
                    <a16:creationId xmlns:a16="http://schemas.microsoft.com/office/drawing/2014/main" id="{E90629A1-BFC7-F046-937D-FCBA350B0AC7}"/>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7" name="圆角矩形 10">
                <a:extLst>
                  <a:ext uri="{FF2B5EF4-FFF2-40B4-BE49-F238E27FC236}">
                    <a16:creationId xmlns:a16="http://schemas.microsoft.com/office/drawing/2014/main" id="{A34C652A-AE6F-194D-8975-779694079931}"/>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8" name="左箭头 4">
                <a:extLst>
                  <a:ext uri="{FF2B5EF4-FFF2-40B4-BE49-F238E27FC236}">
                    <a16:creationId xmlns:a16="http://schemas.microsoft.com/office/drawing/2014/main" id="{B4AA4BDB-11C9-344E-B8C0-76D634DCD442}"/>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9" name="圆角矩形 1">
                <a:extLst>
                  <a:ext uri="{FF2B5EF4-FFF2-40B4-BE49-F238E27FC236}">
                    <a16:creationId xmlns:a16="http://schemas.microsoft.com/office/drawing/2014/main" id="{ABFF5A3F-82B6-B34C-8A3D-4567A02FC1E3}"/>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0" name="圆角矩形 1">
                <a:extLst>
                  <a:ext uri="{FF2B5EF4-FFF2-40B4-BE49-F238E27FC236}">
                    <a16:creationId xmlns:a16="http://schemas.microsoft.com/office/drawing/2014/main" id="{6C446076-8B7D-7446-AED3-936134D9DC30}"/>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1" name="圆角矩形 1">
                <a:extLst>
                  <a:ext uri="{FF2B5EF4-FFF2-40B4-BE49-F238E27FC236}">
                    <a16:creationId xmlns:a16="http://schemas.microsoft.com/office/drawing/2014/main" id="{6C9612CB-A8AA-9A46-8A73-9AE46BFE45D7}"/>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2" name="圆角矩形 1">
                <a:extLst>
                  <a:ext uri="{FF2B5EF4-FFF2-40B4-BE49-F238E27FC236}">
                    <a16:creationId xmlns:a16="http://schemas.microsoft.com/office/drawing/2014/main" id="{A4B95EB4-C7A6-7045-B2DA-2AAE794498C3}"/>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3" name="圆角矩形 3">
                <a:extLst>
                  <a:ext uri="{FF2B5EF4-FFF2-40B4-BE49-F238E27FC236}">
                    <a16:creationId xmlns:a16="http://schemas.microsoft.com/office/drawing/2014/main" id="{16EBAB8C-4977-8E43-83BE-FDDC95F5CB4A}"/>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4" name="圆角矩形 1">
                <a:extLst>
                  <a:ext uri="{FF2B5EF4-FFF2-40B4-BE49-F238E27FC236}">
                    <a16:creationId xmlns:a16="http://schemas.microsoft.com/office/drawing/2014/main" id="{1C055F29-055E-A041-BBE8-22BCC28B6517}"/>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grpSp>
        <p:grpSp>
          <p:nvGrpSpPr>
            <p:cNvPr id="248" name="群組 247">
              <a:extLst>
                <a:ext uri="{FF2B5EF4-FFF2-40B4-BE49-F238E27FC236}">
                  <a16:creationId xmlns:a16="http://schemas.microsoft.com/office/drawing/2014/main" id="{B9CEC42E-9679-2A4E-BA77-EB93057A02B9}"/>
                </a:ext>
              </a:extLst>
            </p:cNvPr>
            <p:cNvGrpSpPr/>
            <p:nvPr/>
          </p:nvGrpSpPr>
          <p:grpSpPr>
            <a:xfrm>
              <a:off x="7756266" y="137835"/>
              <a:ext cx="4199935" cy="739537"/>
              <a:chOff x="7756266" y="-244943"/>
              <a:chExt cx="4199935" cy="739537"/>
            </a:xfrm>
          </p:grpSpPr>
          <p:sp>
            <p:nvSpPr>
              <p:cNvPr id="249" name="TextBox 24">
                <a:extLst>
                  <a:ext uri="{FF2B5EF4-FFF2-40B4-BE49-F238E27FC236}">
                    <a16:creationId xmlns:a16="http://schemas.microsoft.com/office/drawing/2014/main" id="{D48E4FDF-20B1-1747-8FD7-0B67F5DA4463}"/>
                  </a:ext>
                </a:extLst>
              </p:cNvPr>
              <p:cNvSpPr txBox="1"/>
              <p:nvPr/>
            </p:nvSpPr>
            <p:spPr bwMode="auto">
              <a:xfrm>
                <a:off x="7756266" y="-152791"/>
                <a:ext cx="826590" cy="492443"/>
              </a:xfrm>
              <a:prstGeom prst="rect">
                <a:avLst/>
              </a:prstGeom>
              <a:noFill/>
            </p:spPr>
            <p:txBody>
              <a:bodyPr wrap="square">
                <a:spAutoFit/>
              </a:bodyPr>
              <a:lstStyle/>
              <a:p>
                <a:pPr algn="just">
                  <a:lnSpc>
                    <a:spcPct val="130000"/>
                  </a:lnSpc>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緒論</a:t>
                </a:r>
              </a:p>
            </p:txBody>
          </p:sp>
          <p:sp>
            <p:nvSpPr>
              <p:cNvPr id="250" name="TextBox 24">
                <a:extLst>
                  <a:ext uri="{FF2B5EF4-FFF2-40B4-BE49-F238E27FC236}">
                    <a16:creationId xmlns:a16="http://schemas.microsoft.com/office/drawing/2014/main" id="{A50FE25F-4350-9A41-A3ED-34F91F8A4834}"/>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文獻</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探討</a:t>
                </a:r>
              </a:p>
            </p:txBody>
          </p:sp>
          <p:sp>
            <p:nvSpPr>
              <p:cNvPr id="251" name="TextBox 24">
                <a:extLst>
                  <a:ext uri="{FF2B5EF4-FFF2-40B4-BE49-F238E27FC236}">
                    <a16:creationId xmlns:a16="http://schemas.microsoft.com/office/drawing/2014/main" id="{46A1AC07-569D-9942-AD78-CE747495335E}"/>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2" name="TextBox 24">
                <a:extLst>
                  <a:ext uri="{FF2B5EF4-FFF2-40B4-BE49-F238E27FC236}">
                    <a16:creationId xmlns:a16="http://schemas.microsoft.com/office/drawing/2014/main" id="{00019B8A-B7D6-E944-84BE-4F7D1638CAA9}"/>
                  </a:ext>
                </a:extLst>
              </p:cNvPr>
              <p:cNvSpPr txBox="1"/>
              <p:nvPr/>
            </p:nvSpPr>
            <p:spPr bwMode="auto">
              <a:xfrm>
                <a:off x="10104638" y="-233390"/>
                <a:ext cx="936261" cy="707886"/>
              </a:xfrm>
              <a:prstGeom prst="rect">
                <a:avLst/>
              </a:prstGeom>
              <a:noFill/>
            </p:spPr>
            <p:txBody>
              <a:bodyPr wrap="square">
                <a:spAutoFit/>
              </a:bodyPr>
              <a:lstStyle/>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實證</a:t>
                </a:r>
              </a:p>
              <a:p>
                <a:pPr algn="just">
                  <a:defRPr/>
                </a:pPr>
                <a:r>
                  <a:rPr lang="zh-CN" altLang="en-US" sz="2000" b="1"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研究</a:t>
                </a:r>
              </a:p>
            </p:txBody>
          </p:sp>
          <p:sp>
            <p:nvSpPr>
              <p:cNvPr id="253" name="TextBox 24">
                <a:extLst>
                  <a:ext uri="{FF2B5EF4-FFF2-40B4-BE49-F238E27FC236}">
                    <a16:creationId xmlns:a16="http://schemas.microsoft.com/office/drawing/2014/main" id="{906A0E04-CB05-7F43-B076-0EF06DA66E83}"/>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結論與</a:t>
                </a:r>
                <a:endParaRPr lang="en-US" altLang="zh-TW"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建議</a:t>
                </a:r>
                <a:endPar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grpSp>
      <p:sp>
        <p:nvSpPr>
          <p:cNvPr id="4" name="投影片編號版面配置區 3">
            <a:extLst>
              <a:ext uri="{FF2B5EF4-FFF2-40B4-BE49-F238E27FC236}">
                <a16:creationId xmlns:a16="http://schemas.microsoft.com/office/drawing/2014/main" id="{23753178-FDE9-1341-A0AF-BEA37A51F357}"/>
              </a:ext>
            </a:extLst>
          </p:cNvPr>
          <p:cNvSpPr>
            <a:spLocks noGrp="1"/>
          </p:cNvSpPr>
          <p:nvPr>
            <p:ph type="sldNum" sz="quarter" idx="12"/>
          </p:nvPr>
        </p:nvSpPr>
        <p:spPr/>
        <p:txBody>
          <a:bodyPr/>
          <a:lstStyle/>
          <a:p>
            <a:fld id="{1490CF33-D555-A345-BE28-C2DA5831FB31}" type="slidenum">
              <a:rPr kumimoji="1" lang="zh-TW" altLang="en-US" sz="1600" smtClean="0">
                <a:latin typeface="Times New Roman" panose="02020603050405020304" pitchFamily="18" charset="0"/>
                <a:ea typeface="標楷體" panose="03000509000000000000" pitchFamily="65" charset="-120"/>
                <a:cs typeface="Times New Roman" panose="02020603050405020304" pitchFamily="18" charset="0"/>
              </a:rPr>
              <a:t>35</a:t>
            </a:fld>
            <a:endParaRPr kumimoji="1"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72" name="组合 1">
            <a:extLst>
              <a:ext uri="{FF2B5EF4-FFF2-40B4-BE49-F238E27FC236}">
                <a16:creationId xmlns:a16="http://schemas.microsoft.com/office/drawing/2014/main" id="{1E724C5F-9BA6-9B4D-9B3C-BDE49B639939}"/>
              </a:ext>
            </a:extLst>
          </p:cNvPr>
          <p:cNvGrpSpPr/>
          <p:nvPr/>
        </p:nvGrpSpPr>
        <p:grpSpPr>
          <a:xfrm>
            <a:off x="1077913" y="1746250"/>
            <a:ext cx="2522537" cy="4496557"/>
            <a:chOff x="1077913" y="1746250"/>
            <a:chExt cx="2522537" cy="4496557"/>
          </a:xfrm>
          <a:solidFill>
            <a:schemeClr val="bg2">
              <a:lumMod val="90000"/>
            </a:schemeClr>
          </a:solidFill>
        </p:grpSpPr>
        <p:sp>
          <p:nvSpPr>
            <p:cNvPr id="73" name="矩形 8">
              <a:extLst>
                <a:ext uri="{FF2B5EF4-FFF2-40B4-BE49-F238E27FC236}">
                  <a16:creationId xmlns:a16="http://schemas.microsoft.com/office/drawing/2014/main" id="{B8868B6C-58CE-6E4F-8B03-7D0B5CC90B41}"/>
                </a:ext>
              </a:extLst>
            </p:cNvPr>
            <p:cNvSpPr>
              <a:spLocks noChangeArrowheads="1"/>
            </p:cNvSpPr>
            <p:nvPr/>
          </p:nvSpPr>
          <p:spPr bwMode="auto">
            <a:xfrm>
              <a:off x="1077913" y="1746250"/>
              <a:ext cx="2522537" cy="1530350"/>
            </a:xfrm>
            <a:prstGeom prst="rect">
              <a:avLst/>
            </a:prstGeom>
            <a:solidFill>
              <a:schemeClr val="accent1">
                <a:lumMod val="60000"/>
                <a:lumOff val="40000"/>
              </a:scheme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
          <p:nvSpPr>
            <p:cNvPr id="74" name="任意多边形 11">
              <a:extLst>
                <a:ext uri="{FF2B5EF4-FFF2-40B4-BE49-F238E27FC236}">
                  <a16:creationId xmlns:a16="http://schemas.microsoft.com/office/drawing/2014/main" id="{FEB0F2E9-34D3-4847-978D-D9D039AD3FAA}"/>
                </a:ext>
              </a:extLst>
            </p:cNvPr>
            <p:cNvSpPr>
              <a:spLocks noChangeArrowheads="1"/>
            </p:cNvSpPr>
            <p:nvPr/>
          </p:nvSpPr>
          <p:spPr bwMode="auto">
            <a:xfrm>
              <a:off x="1089025" y="3276600"/>
              <a:ext cx="2509838" cy="252413"/>
            </a:xfrm>
            <a:custGeom>
              <a:avLst/>
              <a:gdLst>
                <a:gd name="T0" fmla="*/ 0 w 2510282"/>
                <a:gd name="T1" fmla="*/ 0 h 252000"/>
                <a:gd name="T2" fmla="*/ 2509838 w 2510282"/>
                <a:gd name="T3" fmla="*/ 0 h 252000"/>
                <a:gd name="T4" fmla="*/ 2363743 w 2510282"/>
                <a:gd name="T5" fmla="*/ 252413 h 252000"/>
                <a:gd name="T6" fmla="*/ 146095 w 2510282"/>
                <a:gd name="T7" fmla="*/ 252413 h 252000"/>
                <a:gd name="T8" fmla="*/ 0 60000 65536"/>
                <a:gd name="T9" fmla="*/ 0 60000 65536"/>
                <a:gd name="T10" fmla="*/ 0 60000 65536"/>
                <a:gd name="T11" fmla="*/ 0 60000 65536"/>
                <a:gd name="T12" fmla="*/ 0 w 2510282"/>
                <a:gd name="T13" fmla="*/ 0 h 252000"/>
                <a:gd name="T14" fmla="*/ 2510282 w 2510282"/>
                <a:gd name="T15" fmla="*/ 252000 h 252000"/>
              </a:gdLst>
              <a:ahLst/>
              <a:cxnLst>
                <a:cxn ang="T8">
                  <a:pos x="T0" y="T1"/>
                </a:cxn>
                <a:cxn ang="T9">
                  <a:pos x="T2" y="T3"/>
                </a:cxn>
                <a:cxn ang="T10">
                  <a:pos x="T4" y="T5"/>
                </a:cxn>
                <a:cxn ang="T11">
                  <a:pos x="T6" y="T7"/>
                </a:cxn>
              </a:cxnLst>
              <a:rect l="T12" t="T13" r="T14" b="T15"/>
              <a:pathLst>
                <a:path w="2510282" h="252000">
                  <a:moveTo>
                    <a:pt x="0" y="0"/>
                  </a:moveTo>
                  <a:lnTo>
                    <a:pt x="2510282" y="0"/>
                  </a:lnTo>
                  <a:lnTo>
                    <a:pt x="2364161" y="252000"/>
                  </a:lnTo>
                  <a:lnTo>
                    <a:pt x="146121" y="252000"/>
                  </a:lnTo>
                  <a:lnTo>
                    <a:pt x="0" y="0"/>
                  </a:lnTo>
                  <a:close/>
                </a:path>
              </a:pathLst>
            </a:custGeom>
            <a:solidFill>
              <a:schemeClr val="accent1">
                <a:lumMod val="40000"/>
                <a:lumOff val="60000"/>
              </a:scheme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
          <p:nvSpPr>
            <p:cNvPr id="75" name="矩形 12">
              <a:extLst>
                <a:ext uri="{FF2B5EF4-FFF2-40B4-BE49-F238E27FC236}">
                  <a16:creationId xmlns:a16="http://schemas.microsoft.com/office/drawing/2014/main" id="{B6B180AB-1354-5548-A2AA-41970533E1D0}"/>
                </a:ext>
              </a:extLst>
            </p:cNvPr>
            <p:cNvSpPr>
              <a:spLocks noChangeArrowheads="1"/>
            </p:cNvSpPr>
            <p:nvPr/>
          </p:nvSpPr>
          <p:spPr bwMode="auto">
            <a:xfrm>
              <a:off x="1225550" y="3529013"/>
              <a:ext cx="2219325" cy="2524125"/>
            </a:xfrm>
            <a:prstGeom prst="rect">
              <a:avLst/>
            </a:prstGeom>
            <a:solidFill>
              <a:schemeClr val="accent1">
                <a:lumMod val="60000"/>
                <a:lumOff val="40000"/>
              </a:scheme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
          <p:nvSpPr>
            <p:cNvPr id="76" name="文本框 17">
              <a:extLst>
                <a:ext uri="{FF2B5EF4-FFF2-40B4-BE49-F238E27FC236}">
                  <a16:creationId xmlns:a16="http://schemas.microsoft.com/office/drawing/2014/main" id="{2A9750BB-2F44-7E44-9446-B3A299159067}"/>
                </a:ext>
              </a:extLst>
            </p:cNvPr>
            <p:cNvSpPr>
              <a:spLocks noChangeArrowheads="1"/>
            </p:cNvSpPr>
            <p:nvPr/>
          </p:nvSpPr>
          <p:spPr bwMode="auto">
            <a:xfrm>
              <a:off x="1385515" y="2027234"/>
              <a:ext cx="1877438" cy="954107"/>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dirty="0">
                  <a:latin typeface="Times New Roman" panose="02020603050405020304" pitchFamily="18" charset="0"/>
                  <a:ea typeface="標楷體" panose="03000509000000000000" pitchFamily="65" charset="-120"/>
                  <a:cs typeface="Times New Roman" panose="02020603050405020304" pitchFamily="18" charset="0"/>
                  <a:sym typeface="+mn-lt"/>
                </a:rPr>
                <a:t>1028.81%</a:t>
              </a:r>
            </a:p>
            <a:p>
              <a:pPr algn="ctr" eaLnBrk="1" hangingPunct="1"/>
              <a:r>
                <a:rPr lang="zh-CN" altLang="en-US" sz="2400" dirty="0">
                  <a:latin typeface="Times New Roman" panose="02020603050405020304" pitchFamily="18" charset="0"/>
                  <a:ea typeface="標楷體" panose="03000509000000000000" pitchFamily="65" charset="-120"/>
                  <a:cs typeface="Times New Roman" panose="02020603050405020304" pitchFamily="18" charset="0"/>
                  <a:sym typeface="+mn-lt"/>
                </a:rPr>
                <a:t>指數平滑法</a:t>
              </a:r>
              <a:r>
                <a:rPr lang="en-US" altLang="zh-CN" sz="2400" dirty="0">
                  <a:latin typeface="Times New Roman" panose="02020603050405020304" pitchFamily="18" charset="0"/>
                  <a:ea typeface="標楷體" panose="03000509000000000000" pitchFamily="65" charset="-120"/>
                  <a:cs typeface="Times New Roman" panose="02020603050405020304" pitchFamily="18" charset="0"/>
                  <a:sym typeface="+mn-lt"/>
                </a:rPr>
                <a:t> </a:t>
              </a:r>
              <a:endParaRPr lang="zh-CN" altLang="en-US" sz="2400" dirty="0">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
          <p:nvSpPr>
            <p:cNvPr id="78" name="矩形 77">
              <a:extLst>
                <a:ext uri="{FF2B5EF4-FFF2-40B4-BE49-F238E27FC236}">
                  <a16:creationId xmlns:a16="http://schemas.microsoft.com/office/drawing/2014/main" id="{1EACD0AE-E532-8543-9771-DE154BE2DA75}"/>
                </a:ext>
              </a:extLst>
            </p:cNvPr>
            <p:cNvSpPr/>
            <p:nvPr/>
          </p:nvSpPr>
          <p:spPr>
            <a:xfrm>
              <a:off x="1229303" y="3565151"/>
              <a:ext cx="2215572" cy="2677656"/>
            </a:xfrm>
            <a:prstGeom prst="rect">
              <a:avLst/>
            </a:prstGeom>
            <a:solidFill>
              <a:schemeClr val="accent1">
                <a:lumMod val="60000"/>
                <a:lumOff val="40000"/>
              </a:schemeClr>
            </a:solidFill>
          </p:spPr>
          <p:txBody>
            <a:bodyPr wrap="square">
              <a:spAutoFit/>
              <a:scene3d>
                <a:camera prst="orthographicFront"/>
                <a:lightRig rig="threePt" dir="t"/>
              </a:scene3d>
              <a:sp3d contourW="12700"/>
            </a:bodyPr>
            <a:lstStyle/>
            <a:p>
              <a:pPr lvl="0">
                <a:lnSpc>
                  <a:spcPct val="120000"/>
                </a:lnSpc>
                <a:defRPr/>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數據集分別運用指數平滑法、</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ARIMA</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及</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LSTM</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等三種模型來預測油料的需求，其預測結果均以</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MAPE</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做評估指標 </a:t>
              </a:r>
              <a:endParaRPr kumimoji="0" lang="zh-CN" altLang="en-US" sz="2000" u="none" strike="noStrike" kern="1200" cap="none" spc="0" normalizeH="0" baseline="0" noProof="0" dirty="0">
                <a:ln>
                  <a:noFill/>
                </a:ln>
                <a:effectLst/>
                <a:uLnTx/>
                <a:uFillTx/>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grpSp>
      <p:grpSp>
        <p:nvGrpSpPr>
          <p:cNvPr id="80" name="组合 2">
            <a:extLst>
              <a:ext uri="{FF2B5EF4-FFF2-40B4-BE49-F238E27FC236}">
                <a16:creationId xmlns:a16="http://schemas.microsoft.com/office/drawing/2014/main" id="{767DD3E3-33AC-6C4A-AB76-65E39E9CCE03}"/>
              </a:ext>
            </a:extLst>
          </p:cNvPr>
          <p:cNvGrpSpPr/>
          <p:nvPr/>
        </p:nvGrpSpPr>
        <p:grpSpPr>
          <a:xfrm>
            <a:off x="4845050" y="1746250"/>
            <a:ext cx="2524125" cy="4492856"/>
            <a:chOff x="4845050" y="1746250"/>
            <a:chExt cx="2524125" cy="4492856"/>
          </a:xfrm>
          <a:solidFill>
            <a:schemeClr val="bg2">
              <a:lumMod val="90000"/>
            </a:schemeClr>
          </a:solidFill>
        </p:grpSpPr>
        <p:sp>
          <p:nvSpPr>
            <p:cNvPr id="81" name="矩形 9">
              <a:extLst>
                <a:ext uri="{FF2B5EF4-FFF2-40B4-BE49-F238E27FC236}">
                  <a16:creationId xmlns:a16="http://schemas.microsoft.com/office/drawing/2014/main" id="{94CC869E-197F-3D41-A8B5-C0F53F7C3A01}"/>
                </a:ext>
              </a:extLst>
            </p:cNvPr>
            <p:cNvSpPr>
              <a:spLocks noChangeArrowheads="1"/>
            </p:cNvSpPr>
            <p:nvPr/>
          </p:nvSpPr>
          <p:spPr bwMode="auto">
            <a:xfrm>
              <a:off x="4845050" y="1746250"/>
              <a:ext cx="2524125" cy="1530350"/>
            </a:xfrm>
            <a:prstGeom prst="rect">
              <a:avLst/>
            </a:prstGeom>
            <a:solidFill>
              <a:schemeClr val="accent1">
                <a:lumMod val="60000"/>
                <a:lumOff val="40000"/>
              </a:scheme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
          <p:nvSpPr>
            <p:cNvPr id="82" name="任意多边形 13">
              <a:extLst>
                <a:ext uri="{FF2B5EF4-FFF2-40B4-BE49-F238E27FC236}">
                  <a16:creationId xmlns:a16="http://schemas.microsoft.com/office/drawing/2014/main" id="{3A8B1B92-45BB-C24E-A01D-B96E7BEF5C48}"/>
                </a:ext>
              </a:extLst>
            </p:cNvPr>
            <p:cNvSpPr>
              <a:spLocks noChangeArrowheads="1"/>
            </p:cNvSpPr>
            <p:nvPr/>
          </p:nvSpPr>
          <p:spPr bwMode="auto">
            <a:xfrm>
              <a:off x="4851400" y="3276600"/>
              <a:ext cx="2509838" cy="252413"/>
            </a:xfrm>
            <a:custGeom>
              <a:avLst/>
              <a:gdLst>
                <a:gd name="T0" fmla="*/ 0 w 2510282"/>
                <a:gd name="T1" fmla="*/ 0 h 252000"/>
                <a:gd name="T2" fmla="*/ 2509838 w 2510282"/>
                <a:gd name="T3" fmla="*/ 0 h 252000"/>
                <a:gd name="T4" fmla="*/ 2363743 w 2510282"/>
                <a:gd name="T5" fmla="*/ 252413 h 252000"/>
                <a:gd name="T6" fmla="*/ 146095 w 2510282"/>
                <a:gd name="T7" fmla="*/ 252413 h 252000"/>
                <a:gd name="T8" fmla="*/ 0 60000 65536"/>
                <a:gd name="T9" fmla="*/ 0 60000 65536"/>
                <a:gd name="T10" fmla="*/ 0 60000 65536"/>
                <a:gd name="T11" fmla="*/ 0 60000 65536"/>
                <a:gd name="T12" fmla="*/ 0 w 2510282"/>
                <a:gd name="T13" fmla="*/ 0 h 252000"/>
                <a:gd name="T14" fmla="*/ 2510282 w 2510282"/>
                <a:gd name="T15" fmla="*/ 252000 h 252000"/>
              </a:gdLst>
              <a:ahLst/>
              <a:cxnLst>
                <a:cxn ang="T8">
                  <a:pos x="T0" y="T1"/>
                </a:cxn>
                <a:cxn ang="T9">
                  <a:pos x="T2" y="T3"/>
                </a:cxn>
                <a:cxn ang="T10">
                  <a:pos x="T4" y="T5"/>
                </a:cxn>
                <a:cxn ang="T11">
                  <a:pos x="T6" y="T7"/>
                </a:cxn>
              </a:cxnLst>
              <a:rect l="T12" t="T13" r="T14" b="T15"/>
              <a:pathLst>
                <a:path w="2510282" h="252000">
                  <a:moveTo>
                    <a:pt x="0" y="0"/>
                  </a:moveTo>
                  <a:lnTo>
                    <a:pt x="2510282" y="0"/>
                  </a:lnTo>
                  <a:lnTo>
                    <a:pt x="2364161" y="252000"/>
                  </a:lnTo>
                  <a:lnTo>
                    <a:pt x="146121" y="252000"/>
                  </a:lnTo>
                  <a:lnTo>
                    <a:pt x="0" y="0"/>
                  </a:lnTo>
                  <a:close/>
                </a:path>
              </a:pathLst>
            </a:custGeom>
            <a:solidFill>
              <a:schemeClr val="accent1">
                <a:lumMod val="40000"/>
                <a:lumOff val="60000"/>
              </a:scheme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
          <p:nvSpPr>
            <p:cNvPr id="83" name="矩形 14">
              <a:extLst>
                <a:ext uri="{FF2B5EF4-FFF2-40B4-BE49-F238E27FC236}">
                  <a16:creationId xmlns:a16="http://schemas.microsoft.com/office/drawing/2014/main" id="{9986ADCE-2BD7-EF4D-ABB2-D8FFDB1E91AE}"/>
                </a:ext>
              </a:extLst>
            </p:cNvPr>
            <p:cNvSpPr>
              <a:spLocks noChangeArrowheads="1"/>
            </p:cNvSpPr>
            <p:nvPr/>
          </p:nvSpPr>
          <p:spPr bwMode="auto">
            <a:xfrm>
              <a:off x="4986338" y="3529013"/>
              <a:ext cx="2220912" cy="2524125"/>
            </a:xfrm>
            <a:prstGeom prst="rect">
              <a:avLst/>
            </a:prstGeom>
            <a:solidFill>
              <a:schemeClr val="accent1">
                <a:lumMod val="60000"/>
                <a:lumOff val="40000"/>
              </a:scheme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
          <p:nvSpPr>
            <p:cNvPr id="84" name="文本框 18">
              <a:extLst>
                <a:ext uri="{FF2B5EF4-FFF2-40B4-BE49-F238E27FC236}">
                  <a16:creationId xmlns:a16="http://schemas.microsoft.com/office/drawing/2014/main" id="{E673A624-63D0-B94B-A482-60651F45C5AA}"/>
                </a:ext>
              </a:extLst>
            </p:cNvPr>
            <p:cNvSpPr>
              <a:spLocks noChangeArrowheads="1"/>
            </p:cNvSpPr>
            <p:nvPr/>
          </p:nvSpPr>
          <p:spPr bwMode="auto">
            <a:xfrm>
              <a:off x="5090656" y="2027234"/>
              <a:ext cx="2031326" cy="954107"/>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3200" dirty="0">
                  <a:latin typeface="Times New Roman" panose="02020603050405020304" pitchFamily="18" charset="0"/>
                  <a:ea typeface="標楷體" panose="03000509000000000000" pitchFamily="65" charset="-120"/>
                  <a:cs typeface="Times New Roman" panose="02020603050405020304" pitchFamily="18" charset="0"/>
                  <a:sym typeface="+mn-lt"/>
                </a:rPr>
                <a:t>410.973% </a:t>
              </a:r>
            </a:p>
            <a:p>
              <a:pPr algn="ctr"/>
              <a:r>
                <a:rPr lang="en-US" altLang="zh-CN" sz="2400" dirty="0">
                  <a:latin typeface="Times New Roman" panose="02020603050405020304" pitchFamily="18" charset="0"/>
                  <a:ea typeface="標楷體" panose="03000509000000000000" pitchFamily="65" charset="-120"/>
                  <a:cs typeface="Times New Roman" panose="02020603050405020304" pitchFamily="18" charset="0"/>
                  <a:sym typeface="+mn-lt"/>
                </a:rPr>
                <a:t>ARIMA</a:t>
              </a:r>
              <a:endParaRPr lang="zh-CN" altLang="en-US" sz="2400" dirty="0">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
          <p:nvSpPr>
            <p:cNvPr id="86" name="矩形 85">
              <a:extLst>
                <a:ext uri="{FF2B5EF4-FFF2-40B4-BE49-F238E27FC236}">
                  <a16:creationId xmlns:a16="http://schemas.microsoft.com/office/drawing/2014/main" id="{A3E09389-9DC3-2941-AA09-B5633AF7C8A8}"/>
                </a:ext>
              </a:extLst>
            </p:cNvPr>
            <p:cNvSpPr/>
            <p:nvPr/>
          </p:nvSpPr>
          <p:spPr>
            <a:xfrm>
              <a:off x="4981358" y="3561450"/>
              <a:ext cx="2225891" cy="2677656"/>
            </a:xfrm>
            <a:prstGeom prst="rect">
              <a:avLst/>
            </a:prstGeom>
            <a:solidFill>
              <a:schemeClr val="accent1">
                <a:lumMod val="60000"/>
                <a:lumOff val="40000"/>
              </a:schemeClr>
            </a:solidFill>
          </p:spPr>
          <p:txBody>
            <a:bodyPr wrap="square">
              <a:spAutoFit/>
              <a:scene3d>
                <a:camera prst="orthographicFront"/>
                <a:lightRig rig="threePt" dir="t"/>
              </a:scene3d>
              <a:sp3d contourW="12700"/>
            </a:bodyPr>
            <a:lstStyle/>
            <a:p>
              <a:pPr>
                <a:lnSpc>
                  <a:spcPct val="120000"/>
                </a:lnSpc>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以</a:t>
              </a:r>
              <a:r>
                <a:rPr lang="zh-CN" altLang="en-US" sz="2000" dirty="0">
                  <a:latin typeface="Times New Roman" panose="02020603050405020304" pitchFamily="18" charset="0"/>
                  <a:ea typeface="標楷體" panose="03000509000000000000" pitchFamily="65" charset="-120"/>
                  <a:cs typeface="Times New Roman" panose="02020603050405020304" pitchFamily="18" charset="0"/>
                </a:rPr>
                <a:t>評估指標的數據</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來看，</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LSTM</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模型的準確度較佳，經由</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MAPE</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評估預測值說明表來解讀，</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LSTM</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屬高準確的預測 </a:t>
              </a:r>
              <a:endParaRPr lang="zh-CN" altLang="en-US" sz="2000" dirty="0">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grpSp>
      <p:grpSp>
        <p:nvGrpSpPr>
          <p:cNvPr id="88" name="组合 3">
            <a:extLst>
              <a:ext uri="{FF2B5EF4-FFF2-40B4-BE49-F238E27FC236}">
                <a16:creationId xmlns:a16="http://schemas.microsoft.com/office/drawing/2014/main" id="{0E713157-B730-7E42-9EBC-8E71C49C5F07}"/>
              </a:ext>
            </a:extLst>
          </p:cNvPr>
          <p:cNvGrpSpPr/>
          <p:nvPr/>
        </p:nvGrpSpPr>
        <p:grpSpPr>
          <a:xfrm>
            <a:off x="8613775" y="1746250"/>
            <a:ext cx="2522538" cy="4446709"/>
            <a:chOff x="8613775" y="1746250"/>
            <a:chExt cx="2522538" cy="4446709"/>
          </a:xfrm>
          <a:solidFill>
            <a:schemeClr val="bg2">
              <a:lumMod val="90000"/>
            </a:schemeClr>
          </a:solidFill>
        </p:grpSpPr>
        <p:sp>
          <p:nvSpPr>
            <p:cNvPr id="89" name="矩形 10">
              <a:extLst>
                <a:ext uri="{FF2B5EF4-FFF2-40B4-BE49-F238E27FC236}">
                  <a16:creationId xmlns:a16="http://schemas.microsoft.com/office/drawing/2014/main" id="{59EA79ED-7973-5743-AC40-E7925C658F48}"/>
                </a:ext>
              </a:extLst>
            </p:cNvPr>
            <p:cNvSpPr>
              <a:spLocks noChangeArrowheads="1"/>
            </p:cNvSpPr>
            <p:nvPr/>
          </p:nvSpPr>
          <p:spPr bwMode="auto">
            <a:xfrm>
              <a:off x="8613775" y="1746250"/>
              <a:ext cx="2522538" cy="1530350"/>
            </a:xfrm>
            <a:prstGeom prst="rect">
              <a:avLst/>
            </a:prstGeom>
            <a:solidFill>
              <a:schemeClr val="accent1">
                <a:lumMod val="60000"/>
                <a:lumOff val="40000"/>
              </a:scheme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
          <p:nvSpPr>
            <p:cNvPr id="90" name="任意多边形 15">
              <a:extLst>
                <a:ext uri="{FF2B5EF4-FFF2-40B4-BE49-F238E27FC236}">
                  <a16:creationId xmlns:a16="http://schemas.microsoft.com/office/drawing/2014/main" id="{907A1744-6ABD-0947-92C2-8CB1C373F05D}"/>
                </a:ext>
              </a:extLst>
            </p:cNvPr>
            <p:cNvSpPr>
              <a:spLocks noChangeArrowheads="1"/>
            </p:cNvSpPr>
            <p:nvPr/>
          </p:nvSpPr>
          <p:spPr bwMode="auto">
            <a:xfrm>
              <a:off x="8613775" y="3276600"/>
              <a:ext cx="2509838" cy="252413"/>
            </a:xfrm>
            <a:custGeom>
              <a:avLst/>
              <a:gdLst>
                <a:gd name="T0" fmla="*/ 0 w 2510282"/>
                <a:gd name="T1" fmla="*/ 0 h 252000"/>
                <a:gd name="T2" fmla="*/ 2509838 w 2510282"/>
                <a:gd name="T3" fmla="*/ 0 h 252000"/>
                <a:gd name="T4" fmla="*/ 2363743 w 2510282"/>
                <a:gd name="T5" fmla="*/ 252413 h 252000"/>
                <a:gd name="T6" fmla="*/ 146095 w 2510282"/>
                <a:gd name="T7" fmla="*/ 252413 h 252000"/>
                <a:gd name="T8" fmla="*/ 0 60000 65536"/>
                <a:gd name="T9" fmla="*/ 0 60000 65536"/>
                <a:gd name="T10" fmla="*/ 0 60000 65536"/>
                <a:gd name="T11" fmla="*/ 0 60000 65536"/>
                <a:gd name="T12" fmla="*/ 0 w 2510282"/>
                <a:gd name="T13" fmla="*/ 0 h 252000"/>
                <a:gd name="T14" fmla="*/ 2510282 w 2510282"/>
                <a:gd name="T15" fmla="*/ 252000 h 252000"/>
              </a:gdLst>
              <a:ahLst/>
              <a:cxnLst>
                <a:cxn ang="T8">
                  <a:pos x="T0" y="T1"/>
                </a:cxn>
                <a:cxn ang="T9">
                  <a:pos x="T2" y="T3"/>
                </a:cxn>
                <a:cxn ang="T10">
                  <a:pos x="T4" y="T5"/>
                </a:cxn>
                <a:cxn ang="T11">
                  <a:pos x="T6" y="T7"/>
                </a:cxn>
              </a:cxnLst>
              <a:rect l="T12" t="T13" r="T14" b="T15"/>
              <a:pathLst>
                <a:path w="2510282" h="252000">
                  <a:moveTo>
                    <a:pt x="0" y="0"/>
                  </a:moveTo>
                  <a:lnTo>
                    <a:pt x="2510282" y="0"/>
                  </a:lnTo>
                  <a:lnTo>
                    <a:pt x="2364161" y="252000"/>
                  </a:lnTo>
                  <a:lnTo>
                    <a:pt x="146121" y="252000"/>
                  </a:lnTo>
                  <a:lnTo>
                    <a:pt x="0" y="0"/>
                  </a:lnTo>
                  <a:close/>
                </a:path>
              </a:pathLst>
            </a:custGeom>
            <a:solidFill>
              <a:schemeClr val="accent1">
                <a:lumMod val="40000"/>
                <a:lumOff val="60000"/>
              </a:scheme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
          <p:nvSpPr>
            <p:cNvPr id="91" name="矩形 16">
              <a:extLst>
                <a:ext uri="{FF2B5EF4-FFF2-40B4-BE49-F238E27FC236}">
                  <a16:creationId xmlns:a16="http://schemas.microsoft.com/office/drawing/2014/main" id="{1ACA20EA-399E-4940-85E4-D2ECF30B437B}"/>
                </a:ext>
              </a:extLst>
            </p:cNvPr>
            <p:cNvSpPr>
              <a:spLocks noChangeArrowheads="1"/>
            </p:cNvSpPr>
            <p:nvPr/>
          </p:nvSpPr>
          <p:spPr bwMode="auto">
            <a:xfrm>
              <a:off x="8748713" y="3529013"/>
              <a:ext cx="2220912" cy="2524125"/>
            </a:xfrm>
            <a:prstGeom prst="rect">
              <a:avLst/>
            </a:prstGeom>
            <a:solidFill>
              <a:schemeClr val="accent1">
                <a:lumMod val="60000"/>
                <a:lumOff val="40000"/>
              </a:scheme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
          <p:nvSpPr>
            <p:cNvPr id="92" name="文本框 19">
              <a:extLst>
                <a:ext uri="{FF2B5EF4-FFF2-40B4-BE49-F238E27FC236}">
                  <a16:creationId xmlns:a16="http://schemas.microsoft.com/office/drawing/2014/main" id="{9996BE34-9ACA-254D-B7B7-A5BD6B39BB79}"/>
                </a:ext>
              </a:extLst>
            </p:cNvPr>
            <p:cNvSpPr>
              <a:spLocks noChangeArrowheads="1"/>
            </p:cNvSpPr>
            <p:nvPr/>
          </p:nvSpPr>
          <p:spPr bwMode="auto">
            <a:xfrm>
              <a:off x="9143722" y="2027040"/>
              <a:ext cx="1449436" cy="1077218"/>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3200" dirty="0">
                  <a:latin typeface="Times New Roman" panose="02020603050405020304" pitchFamily="18" charset="0"/>
                  <a:ea typeface="標楷體" panose="03000509000000000000" pitchFamily="65" charset="-120"/>
                  <a:cs typeface="Times New Roman" panose="02020603050405020304" pitchFamily="18" charset="0"/>
                  <a:sym typeface="+mn-lt"/>
                </a:rPr>
                <a:t>6.881%</a:t>
              </a:r>
            </a:p>
            <a:p>
              <a:pPr algn="ctr"/>
              <a:r>
                <a:rPr lang="en-US" altLang="zh-CN" sz="2400" dirty="0">
                  <a:latin typeface="Times New Roman" panose="02020603050405020304" pitchFamily="18" charset="0"/>
                  <a:ea typeface="標楷體" panose="03000509000000000000" pitchFamily="65" charset="-120"/>
                  <a:cs typeface="Times New Roman" panose="02020603050405020304" pitchFamily="18" charset="0"/>
                  <a:sym typeface="+mn-lt"/>
                </a:rPr>
                <a:t>LSTM</a:t>
              </a:r>
              <a:r>
                <a:rPr lang="en-US" altLang="zh-CN" sz="3200" dirty="0">
                  <a:latin typeface="Times New Roman" panose="02020603050405020304" pitchFamily="18" charset="0"/>
                  <a:ea typeface="標楷體" panose="03000509000000000000" pitchFamily="65" charset="-120"/>
                  <a:cs typeface="Times New Roman" panose="02020603050405020304" pitchFamily="18" charset="0"/>
                  <a:sym typeface="+mn-lt"/>
                </a:rPr>
                <a:t> </a:t>
              </a:r>
              <a:endParaRPr lang="zh-CN" altLang="en-US" sz="3200" dirty="0">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
          <p:nvSpPr>
            <p:cNvPr id="94" name="矩形 93">
              <a:extLst>
                <a:ext uri="{FF2B5EF4-FFF2-40B4-BE49-F238E27FC236}">
                  <a16:creationId xmlns:a16="http://schemas.microsoft.com/office/drawing/2014/main" id="{6127F277-86F3-1442-919D-8C6DA59C07E2}"/>
                </a:ext>
              </a:extLst>
            </p:cNvPr>
            <p:cNvSpPr/>
            <p:nvPr/>
          </p:nvSpPr>
          <p:spPr>
            <a:xfrm>
              <a:off x="8740771" y="3532872"/>
              <a:ext cx="2250816" cy="2660087"/>
            </a:xfrm>
            <a:prstGeom prst="rect">
              <a:avLst/>
            </a:prstGeom>
            <a:solidFill>
              <a:schemeClr val="accent1">
                <a:lumMod val="60000"/>
                <a:lumOff val="40000"/>
              </a:schemeClr>
            </a:solidFill>
          </p:spPr>
          <p:txBody>
            <a:bodyPr wrap="square">
              <a:spAutoFit/>
              <a:scene3d>
                <a:camera prst="orthographicFront"/>
                <a:lightRig rig="threePt" dir="t"/>
              </a:scene3d>
              <a:sp3d contourW="12700"/>
            </a:bodyPr>
            <a:lstStyle/>
            <a:p>
              <a:pPr>
                <a:lnSpc>
                  <a:spcPct val="120000"/>
                </a:lnSpc>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指數平滑及</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ARIMA</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的</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MAPE</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值均大於</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50%</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，唯有</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LSTM</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的</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MAPE</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值小於</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10%</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，由此可證，</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LSTM</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模型的確優於傳統方法</a:t>
              </a:r>
              <a:endParaRPr lang="zh-CN" altLang="en-US" sz="2000" dirty="0">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grpSp>
    </p:spTree>
    <p:extLst>
      <p:ext uri="{BB962C8B-B14F-4D97-AF65-F5344CB8AC3E}">
        <p14:creationId xmlns:p14="http://schemas.microsoft.com/office/powerpoint/2010/main" val="4272807143"/>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fade">
                                      <p:cBhvr>
                                        <p:cTn id="13" dur="1000"/>
                                        <p:tgtEl>
                                          <p:spTgt spid="80"/>
                                        </p:tgtEl>
                                      </p:cBhvr>
                                    </p:animEffect>
                                    <p:anim calcmode="lin" valueType="num">
                                      <p:cBhvr>
                                        <p:cTn id="14" dur="1000" fill="hold"/>
                                        <p:tgtEl>
                                          <p:spTgt spid="80"/>
                                        </p:tgtEl>
                                        <p:attrNameLst>
                                          <p:attrName>ppt_x</p:attrName>
                                        </p:attrNameLst>
                                      </p:cBhvr>
                                      <p:tavLst>
                                        <p:tav tm="0">
                                          <p:val>
                                            <p:strVal val="#ppt_x"/>
                                          </p:val>
                                        </p:tav>
                                        <p:tav tm="100000">
                                          <p:val>
                                            <p:strVal val="#ppt_x"/>
                                          </p:val>
                                        </p:tav>
                                      </p:tavLst>
                                    </p:anim>
                                    <p:anim calcmode="lin" valueType="num">
                                      <p:cBhvr>
                                        <p:cTn id="15" dur="1000" fill="hold"/>
                                        <p:tgtEl>
                                          <p:spTgt spid="8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1000"/>
                                        <p:tgtEl>
                                          <p:spTgt spid="88"/>
                                        </p:tgtEl>
                                      </p:cBhvr>
                                    </p:animEffect>
                                    <p:anim calcmode="lin" valueType="num">
                                      <p:cBhvr>
                                        <p:cTn id="20" dur="1000" fill="hold"/>
                                        <p:tgtEl>
                                          <p:spTgt spid="88"/>
                                        </p:tgtEl>
                                        <p:attrNameLst>
                                          <p:attrName>ppt_x</p:attrName>
                                        </p:attrNameLst>
                                      </p:cBhvr>
                                      <p:tavLst>
                                        <p:tav tm="0">
                                          <p:val>
                                            <p:strVal val="#ppt_x"/>
                                          </p:val>
                                        </p:tav>
                                        <p:tav tm="100000">
                                          <p:val>
                                            <p:strVal val="#ppt_x"/>
                                          </p:val>
                                        </p:tav>
                                      </p:tavLst>
                                    </p:anim>
                                    <p:anim calcmode="lin" valueType="num">
                                      <p:cBhvr>
                                        <p:cTn id="21"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圖片 35">
            <a:extLst>
              <a:ext uri="{FF2B5EF4-FFF2-40B4-BE49-F238E27FC236}">
                <a16:creationId xmlns:a16="http://schemas.microsoft.com/office/drawing/2014/main" id="{FC9B1DC4-BA71-3D47-B9D1-1C5C213AE81D}"/>
              </a:ext>
            </a:extLst>
          </p:cNvPr>
          <p:cNvPicPr>
            <a:picLocks noChangeAspect="1"/>
          </p:cNvPicPr>
          <p:nvPr/>
        </p:nvPicPr>
        <p:blipFill>
          <a:blip r:embed="rId3"/>
          <a:stretch>
            <a:fillRect/>
          </a:stretch>
        </p:blipFill>
        <p:spPr>
          <a:xfrm>
            <a:off x="-13648" y="13648"/>
            <a:ext cx="12192000" cy="6858000"/>
          </a:xfrm>
          <a:prstGeom prst="rect">
            <a:avLst/>
          </a:prstGeom>
        </p:spPr>
      </p:pic>
      <p:sp>
        <p:nvSpPr>
          <p:cNvPr id="168" name="TextBox 167"/>
          <p:cNvSpPr txBox="1"/>
          <p:nvPr/>
        </p:nvSpPr>
        <p:spPr>
          <a:xfrm>
            <a:off x="3018227" y="4035647"/>
            <a:ext cx="1261884" cy="461665"/>
          </a:xfrm>
          <a:prstGeom prst="rect">
            <a:avLst/>
          </a:prstGeom>
          <a:noFill/>
        </p:spPr>
        <p:txBody>
          <a:bodyPr wrap="none" rtlCol="0">
            <a:spAutoFit/>
          </a:bodyPr>
          <a:lstStyle/>
          <a:p>
            <a:r>
              <a:rPr kumimoji="1" lang="en-US" altLang="zh-TW" sz="2400" dirty="0">
                <a:solidFill>
                  <a:schemeClr val="accent5">
                    <a:lumMod val="75000"/>
                  </a:schemeClr>
                </a:solidFill>
                <a:latin typeface="標楷體" panose="03000509000000000000" pitchFamily="65" charset="-120"/>
                <a:ea typeface="標楷體" panose="03000509000000000000" pitchFamily="65" charset="-120"/>
              </a:rPr>
              <a:t>5.1</a:t>
            </a:r>
            <a:r>
              <a:rPr kumimoji="1" lang="zh-TW" altLang="en-US" sz="2400" dirty="0">
                <a:solidFill>
                  <a:schemeClr val="accent5">
                    <a:lumMod val="75000"/>
                  </a:schemeClr>
                </a:solidFill>
                <a:latin typeface="標楷體" panose="03000509000000000000" pitchFamily="65" charset="-120"/>
                <a:ea typeface="標楷體" panose="03000509000000000000" pitchFamily="65" charset="-120"/>
              </a:rPr>
              <a:t>結論</a:t>
            </a:r>
            <a:endParaRPr kumimoji="1" lang="en-US" altLang="zh-TW" sz="2400" dirty="0">
              <a:solidFill>
                <a:schemeClr val="accent5">
                  <a:lumMod val="75000"/>
                </a:schemeClr>
              </a:solidFill>
              <a:latin typeface="標楷體" panose="03000509000000000000" pitchFamily="65" charset="-120"/>
              <a:ea typeface="標楷體" panose="03000509000000000000" pitchFamily="65" charset="-120"/>
            </a:endParaRPr>
          </a:p>
        </p:txBody>
      </p:sp>
      <p:sp>
        <p:nvSpPr>
          <p:cNvPr id="169" name="TextBox 168"/>
          <p:cNvSpPr txBox="1"/>
          <p:nvPr/>
        </p:nvSpPr>
        <p:spPr>
          <a:xfrm>
            <a:off x="7708915" y="4035647"/>
            <a:ext cx="1261885" cy="461665"/>
          </a:xfrm>
          <a:prstGeom prst="rect">
            <a:avLst/>
          </a:prstGeom>
          <a:noFill/>
        </p:spPr>
        <p:txBody>
          <a:bodyPr wrap="none" rtlCol="0">
            <a:spAutoFit/>
          </a:bodyPr>
          <a:lstStyle/>
          <a:p>
            <a:pPr algn="ctr"/>
            <a:r>
              <a:rPr kumimoji="1" lang="en-US" altLang="zh-TW" sz="2400" dirty="0">
                <a:solidFill>
                  <a:schemeClr val="accent5">
                    <a:lumMod val="75000"/>
                  </a:schemeClr>
                </a:solidFill>
                <a:latin typeface="標楷體" panose="03000509000000000000" pitchFamily="65" charset="-120"/>
                <a:ea typeface="標楷體" panose="03000509000000000000" pitchFamily="65" charset="-120"/>
              </a:rPr>
              <a:t>5.2</a:t>
            </a:r>
            <a:r>
              <a:rPr kumimoji="1" lang="zh-TW" altLang="en-US" sz="2400" dirty="0">
                <a:solidFill>
                  <a:schemeClr val="accent5">
                    <a:lumMod val="75000"/>
                  </a:schemeClr>
                </a:solidFill>
                <a:latin typeface="標楷體" panose="03000509000000000000" pitchFamily="65" charset="-120"/>
                <a:ea typeface="標楷體" panose="03000509000000000000" pitchFamily="65" charset="-120"/>
              </a:rPr>
              <a:t>建議</a:t>
            </a:r>
            <a:endParaRPr lang="zh-CN" altLang="en-US" sz="2400" dirty="0">
              <a:solidFill>
                <a:schemeClr val="tx1">
                  <a:lumMod val="75000"/>
                  <a:lumOff val="25000"/>
                </a:schemeClr>
              </a:solidFill>
              <a:latin typeface="Kaiti SC" panose="02010600040101010101" pitchFamily="2" charset="-122"/>
              <a:ea typeface="Kaiti SC" panose="02010600040101010101" pitchFamily="2" charset="-122"/>
            </a:endParaRPr>
          </a:p>
        </p:txBody>
      </p:sp>
      <p:grpSp>
        <p:nvGrpSpPr>
          <p:cNvPr id="181" name="组合 180"/>
          <p:cNvGrpSpPr/>
          <p:nvPr/>
        </p:nvGrpSpPr>
        <p:grpSpPr>
          <a:xfrm>
            <a:off x="2976376" y="2425972"/>
            <a:ext cx="1287185" cy="1287185"/>
            <a:chOff x="4840168" y="3971584"/>
            <a:chExt cx="522572" cy="522572"/>
          </a:xfrm>
        </p:grpSpPr>
        <p:sp>
          <p:nvSpPr>
            <p:cNvPr id="182" name="椭圆 181"/>
            <p:cNvSpPr/>
            <p:nvPr/>
          </p:nvSpPr>
          <p:spPr>
            <a:xfrm>
              <a:off x="4840168" y="3971584"/>
              <a:ext cx="522572" cy="522572"/>
            </a:xfrm>
            <a:prstGeom prst="ellipse">
              <a:avLst/>
            </a:prstGeom>
            <a:solidFill>
              <a:srgbClr val="EEEEEE"/>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nvGrpSpPr>
            <p:cNvPr id="183" name="组合 137"/>
            <p:cNvGrpSpPr/>
            <p:nvPr/>
          </p:nvGrpSpPr>
          <p:grpSpPr>
            <a:xfrm>
              <a:off x="4981489" y="4078661"/>
              <a:ext cx="239931" cy="308418"/>
              <a:chOff x="731016" y="1671338"/>
              <a:chExt cx="366231" cy="470769"/>
            </a:xfrm>
            <a:solidFill>
              <a:srgbClr val="B91F38"/>
            </a:solidFill>
          </p:grpSpPr>
          <p:sp>
            <p:nvSpPr>
              <p:cNvPr id="184" name="Freeform 108"/>
              <p:cNvSpPr>
                <a:spLocks/>
              </p:cNvSpPr>
              <p:nvPr/>
            </p:nvSpPr>
            <p:spPr bwMode="auto">
              <a:xfrm flipH="1">
                <a:off x="731016" y="2089492"/>
                <a:ext cx="51922"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A81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zh-CN" altLang="en-US" sz="2400">
                  <a:solidFill>
                    <a:sysClr val="windowText" lastClr="000000"/>
                  </a:solidFill>
                  <a:latin typeface="Calibri"/>
                  <a:ea typeface="宋体"/>
                </a:endParaRPr>
              </a:p>
            </p:txBody>
          </p:sp>
          <p:sp>
            <p:nvSpPr>
              <p:cNvPr id="185" name="Freeform 109"/>
              <p:cNvSpPr>
                <a:spLocks noEditPoints="1"/>
              </p:cNvSpPr>
              <p:nvPr/>
            </p:nvSpPr>
            <p:spPr bwMode="auto">
              <a:xfrm flipH="1">
                <a:off x="731016" y="1671338"/>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A81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zh-CN" altLang="en-US" sz="2400">
                  <a:solidFill>
                    <a:sysClr val="windowText" lastClr="000000"/>
                  </a:solidFill>
                  <a:latin typeface="Calibri"/>
                  <a:ea typeface="宋体"/>
                </a:endParaRPr>
              </a:p>
            </p:txBody>
          </p:sp>
          <p:sp>
            <p:nvSpPr>
              <p:cNvPr id="186" name="Rectangle 110"/>
              <p:cNvSpPr>
                <a:spLocks noChangeArrowheads="1"/>
              </p:cNvSpPr>
              <p:nvPr/>
            </p:nvSpPr>
            <p:spPr bwMode="auto">
              <a:xfrm flipH="1">
                <a:off x="731016" y="1937200"/>
                <a:ext cx="51922" cy="51924"/>
              </a:xfrm>
              <a:prstGeom prst="rect">
                <a:avLst/>
              </a:prstGeom>
              <a:solidFill>
                <a:srgbClr val="FA81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zh-CN" altLang="en-US" sz="2400">
                  <a:solidFill>
                    <a:sysClr val="windowText" lastClr="000000"/>
                  </a:solidFill>
                  <a:latin typeface="Calibri"/>
                  <a:ea typeface="宋体"/>
                </a:endParaRPr>
              </a:p>
            </p:txBody>
          </p:sp>
          <p:sp>
            <p:nvSpPr>
              <p:cNvPr id="187" name="Rectangle 111"/>
              <p:cNvSpPr>
                <a:spLocks noChangeArrowheads="1"/>
              </p:cNvSpPr>
              <p:nvPr/>
            </p:nvSpPr>
            <p:spPr bwMode="auto">
              <a:xfrm flipH="1">
                <a:off x="731016" y="2013001"/>
                <a:ext cx="51922" cy="52615"/>
              </a:xfrm>
              <a:prstGeom prst="rect">
                <a:avLst/>
              </a:prstGeom>
              <a:solidFill>
                <a:srgbClr val="FA81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endParaRPr lang="zh-CN" altLang="en-US" sz="2400">
                  <a:solidFill>
                    <a:sysClr val="windowText" lastClr="000000"/>
                  </a:solidFill>
                  <a:latin typeface="Calibri"/>
                  <a:ea typeface="宋体"/>
                </a:endParaRPr>
              </a:p>
            </p:txBody>
          </p:sp>
        </p:grpSp>
      </p:grpSp>
      <p:grpSp>
        <p:nvGrpSpPr>
          <p:cNvPr id="191" name="组合 190"/>
          <p:cNvGrpSpPr/>
          <p:nvPr/>
        </p:nvGrpSpPr>
        <p:grpSpPr>
          <a:xfrm>
            <a:off x="7696267" y="2425971"/>
            <a:ext cx="1287185" cy="1287185"/>
            <a:chOff x="9881420" y="2714620"/>
            <a:chExt cx="784512" cy="784512"/>
          </a:xfrm>
        </p:grpSpPr>
        <p:sp>
          <p:nvSpPr>
            <p:cNvPr id="192" name="椭圆 191"/>
            <p:cNvSpPr/>
            <p:nvPr/>
          </p:nvSpPr>
          <p:spPr>
            <a:xfrm>
              <a:off x="9881420" y="2714620"/>
              <a:ext cx="784512" cy="784512"/>
            </a:xfrm>
            <a:prstGeom prst="ellipse">
              <a:avLst/>
            </a:prstGeom>
            <a:solidFill>
              <a:srgbClr val="EEEEEE"/>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193" name="Freeform 9"/>
            <p:cNvSpPr>
              <a:spLocks noEditPoints="1"/>
            </p:cNvSpPr>
            <p:nvPr/>
          </p:nvSpPr>
          <p:spPr bwMode="auto">
            <a:xfrm>
              <a:off x="10009309" y="2843474"/>
              <a:ext cx="528735" cy="526804"/>
            </a:xfrm>
            <a:custGeom>
              <a:avLst/>
              <a:gdLst>
                <a:gd name="T0" fmla="*/ 86 w 116"/>
                <a:gd name="T1" fmla="*/ 17 h 116"/>
                <a:gd name="T2" fmla="*/ 8 w 116"/>
                <a:gd name="T3" fmla="*/ 45 h 116"/>
                <a:gd name="T4" fmla="*/ 11 w 116"/>
                <a:gd name="T5" fmla="*/ 50 h 116"/>
                <a:gd name="T6" fmla="*/ 12 w 116"/>
                <a:gd name="T7" fmla="*/ 59 h 116"/>
                <a:gd name="T8" fmla="*/ 16 w 116"/>
                <a:gd name="T9" fmla="*/ 69 h 116"/>
                <a:gd name="T10" fmla="*/ 20 w 116"/>
                <a:gd name="T11" fmla="*/ 77 h 116"/>
                <a:gd name="T12" fmla="*/ 24 w 116"/>
                <a:gd name="T13" fmla="*/ 83 h 116"/>
                <a:gd name="T14" fmla="*/ 27 w 116"/>
                <a:gd name="T15" fmla="*/ 98 h 116"/>
                <a:gd name="T16" fmla="*/ 33 w 116"/>
                <a:gd name="T17" fmla="*/ 105 h 116"/>
                <a:gd name="T18" fmla="*/ 34 w 116"/>
                <a:gd name="T19" fmla="*/ 101 h 116"/>
                <a:gd name="T20" fmla="*/ 37 w 116"/>
                <a:gd name="T21" fmla="*/ 93 h 116"/>
                <a:gd name="T22" fmla="*/ 41 w 116"/>
                <a:gd name="T23" fmla="*/ 83 h 116"/>
                <a:gd name="T24" fmla="*/ 49 w 116"/>
                <a:gd name="T25" fmla="*/ 73 h 116"/>
                <a:gd name="T26" fmla="*/ 53 w 116"/>
                <a:gd name="T27" fmla="*/ 66 h 116"/>
                <a:gd name="T28" fmla="*/ 45 w 116"/>
                <a:gd name="T29" fmla="*/ 61 h 116"/>
                <a:gd name="T30" fmla="*/ 38 w 116"/>
                <a:gd name="T31" fmla="*/ 58 h 116"/>
                <a:gd name="T32" fmla="*/ 33 w 116"/>
                <a:gd name="T33" fmla="*/ 51 h 116"/>
                <a:gd name="T34" fmla="*/ 25 w 116"/>
                <a:gd name="T35" fmla="*/ 47 h 116"/>
                <a:gd name="T36" fmla="*/ 17 w 116"/>
                <a:gd name="T37" fmla="*/ 49 h 116"/>
                <a:gd name="T38" fmla="*/ 13 w 116"/>
                <a:gd name="T39" fmla="*/ 44 h 116"/>
                <a:gd name="T40" fmla="*/ 12 w 116"/>
                <a:gd name="T41" fmla="*/ 37 h 116"/>
                <a:gd name="T42" fmla="*/ 8 w 116"/>
                <a:gd name="T43" fmla="*/ 37 h 116"/>
                <a:gd name="T44" fmla="*/ 12 w 116"/>
                <a:gd name="T45" fmla="*/ 30 h 116"/>
                <a:gd name="T46" fmla="*/ 18 w 116"/>
                <a:gd name="T47" fmla="*/ 30 h 116"/>
                <a:gd name="T48" fmla="*/ 24 w 116"/>
                <a:gd name="T49" fmla="*/ 25 h 116"/>
                <a:gd name="T50" fmla="*/ 30 w 116"/>
                <a:gd name="T51" fmla="*/ 18 h 116"/>
                <a:gd name="T52" fmla="*/ 32 w 116"/>
                <a:gd name="T53" fmla="*/ 15 h 116"/>
                <a:gd name="T54" fmla="*/ 42 w 116"/>
                <a:gd name="T55" fmla="*/ 12 h 116"/>
                <a:gd name="T56" fmla="*/ 34 w 116"/>
                <a:gd name="T57" fmla="*/ 8 h 116"/>
                <a:gd name="T58" fmla="*/ 32 w 116"/>
                <a:gd name="T59" fmla="*/ 8 h 116"/>
                <a:gd name="T60" fmla="*/ 49 w 116"/>
                <a:gd name="T61" fmla="*/ 2 h 116"/>
                <a:gd name="T62" fmla="*/ 56 w 116"/>
                <a:gd name="T63" fmla="*/ 5 h 116"/>
                <a:gd name="T64" fmla="*/ 82 w 116"/>
                <a:gd name="T65" fmla="*/ 6 h 116"/>
                <a:gd name="T66" fmla="*/ 79 w 116"/>
                <a:gd name="T67" fmla="*/ 11 h 116"/>
                <a:gd name="T68" fmla="*/ 85 w 116"/>
                <a:gd name="T69" fmla="*/ 19 h 116"/>
                <a:gd name="T70" fmla="*/ 89 w 116"/>
                <a:gd name="T71" fmla="*/ 19 h 116"/>
                <a:gd name="T72" fmla="*/ 93 w 116"/>
                <a:gd name="T73" fmla="*/ 17 h 116"/>
                <a:gd name="T74" fmla="*/ 97 w 116"/>
                <a:gd name="T75" fmla="*/ 23 h 116"/>
                <a:gd name="T76" fmla="*/ 101 w 116"/>
                <a:gd name="T77" fmla="*/ 27 h 116"/>
                <a:gd name="T78" fmla="*/ 95 w 116"/>
                <a:gd name="T79" fmla="*/ 27 h 116"/>
                <a:gd name="T80" fmla="*/ 89 w 116"/>
                <a:gd name="T81" fmla="*/ 25 h 116"/>
                <a:gd name="T82" fmla="*/ 81 w 116"/>
                <a:gd name="T83" fmla="*/ 24 h 116"/>
                <a:gd name="T84" fmla="*/ 74 w 116"/>
                <a:gd name="T85" fmla="*/ 30 h 116"/>
                <a:gd name="T86" fmla="*/ 70 w 116"/>
                <a:gd name="T87" fmla="*/ 39 h 116"/>
                <a:gd name="T88" fmla="*/ 73 w 116"/>
                <a:gd name="T89" fmla="*/ 50 h 116"/>
                <a:gd name="T90" fmla="*/ 82 w 116"/>
                <a:gd name="T91" fmla="*/ 53 h 116"/>
                <a:gd name="T92" fmla="*/ 91 w 116"/>
                <a:gd name="T93" fmla="*/ 53 h 116"/>
                <a:gd name="T94" fmla="*/ 95 w 116"/>
                <a:gd name="T95" fmla="*/ 61 h 116"/>
                <a:gd name="T96" fmla="*/ 96 w 116"/>
                <a:gd name="T97" fmla="*/ 71 h 116"/>
                <a:gd name="T98" fmla="*/ 95 w 116"/>
                <a:gd name="T99" fmla="*/ 81 h 116"/>
                <a:gd name="T100" fmla="*/ 100 w 116"/>
                <a:gd name="T101" fmla="*/ 90 h 116"/>
                <a:gd name="T102" fmla="*/ 107 w 116"/>
                <a:gd name="T103" fmla="*/ 82 h 116"/>
                <a:gd name="T104" fmla="*/ 112 w 116"/>
                <a:gd name="T105" fmla="*/ 69 h 116"/>
                <a:gd name="T106" fmla="*/ 114 w 116"/>
                <a:gd name="T107" fmla="*/ 53 h 116"/>
                <a:gd name="T108" fmla="*/ 109 w 116"/>
                <a:gd name="T109" fmla="*/ 39 h 116"/>
                <a:gd name="T110" fmla="*/ 105 w 116"/>
                <a:gd name="T111" fmla="*/ 32 h 116"/>
                <a:gd name="T112" fmla="*/ 111 w 116"/>
                <a:gd name="T113" fmla="*/ 41 h 116"/>
                <a:gd name="T114" fmla="*/ 79 w 116"/>
                <a:gd name="T115" fmla="*/ 10 h 116"/>
                <a:gd name="T116" fmla="*/ 75 w 116"/>
                <a:gd name="T117" fmla="*/ 5 h 116"/>
                <a:gd name="T118" fmla="*/ 76 w 116"/>
                <a:gd name="T119" fmla="*/ 9 h 116"/>
                <a:gd name="T120" fmla="*/ 73 w 116"/>
                <a:gd name="T121" fmla="*/ 4 h 116"/>
                <a:gd name="T122" fmla="*/ 109 w 116"/>
                <a:gd name="T1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116">
                  <a:moveTo>
                    <a:pt x="6" y="33"/>
                  </a:moveTo>
                  <a:cubicBezTo>
                    <a:pt x="6" y="33"/>
                    <a:pt x="6" y="33"/>
                    <a:pt x="6" y="33"/>
                  </a:cubicBezTo>
                  <a:cubicBezTo>
                    <a:pt x="6" y="33"/>
                    <a:pt x="6" y="33"/>
                    <a:pt x="5" y="34"/>
                  </a:cubicBezTo>
                  <a:cubicBezTo>
                    <a:pt x="6" y="34"/>
                    <a:pt x="6" y="34"/>
                    <a:pt x="6" y="34"/>
                  </a:cubicBezTo>
                  <a:cubicBezTo>
                    <a:pt x="6" y="34"/>
                    <a:pt x="6" y="34"/>
                    <a:pt x="6" y="34"/>
                  </a:cubicBezTo>
                  <a:cubicBezTo>
                    <a:pt x="6" y="34"/>
                    <a:pt x="6" y="34"/>
                    <a:pt x="6" y="33"/>
                  </a:cubicBezTo>
                  <a:close/>
                  <a:moveTo>
                    <a:pt x="5" y="35"/>
                  </a:moveTo>
                  <a:cubicBezTo>
                    <a:pt x="5" y="35"/>
                    <a:pt x="5" y="35"/>
                    <a:pt x="5" y="35"/>
                  </a:cubicBezTo>
                  <a:cubicBezTo>
                    <a:pt x="5" y="35"/>
                    <a:pt x="5" y="34"/>
                    <a:pt x="5" y="34"/>
                  </a:cubicBezTo>
                  <a:cubicBezTo>
                    <a:pt x="5" y="34"/>
                    <a:pt x="5" y="34"/>
                    <a:pt x="5" y="34"/>
                  </a:cubicBezTo>
                  <a:cubicBezTo>
                    <a:pt x="5" y="34"/>
                    <a:pt x="5" y="34"/>
                    <a:pt x="5" y="35"/>
                  </a:cubicBezTo>
                  <a:cubicBezTo>
                    <a:pt x="5" y="35"/>
                    <a:pt x="5" y="35"/>
                    <a:pt x="5" y="35"/>
                  </a:cubicBezTo>
                  <a:close/>
                  <a:moveTo>
                    <a:pt x="88" y="18"/>
                  </a:moveTo>
                  <a:cubicBezTo>
                    <a:pt x="88" y="18"/>
                    <a:pt x="88" y="18"/>
                    <a:pt x="88" y="18"/>
                  </a:cubicBezTo>
                  <a:cubicBezTo>
                    <a:pt x="88" y="18"/>
                    <a:pt x="88" y="18"/>
                    <a:pt x="88" y="18"/>
                  </a:cubicBezTo>
                  <a:cubicBezTo>
                    <a:pt x="88" y="18"/>
                    <a:pt x="88" y="18"/>
                    <a:pt x="88" y="18"/>
                  </a:cubicBezTo>
                  <a:cubicBezTo>
                    <a:pt x="88" y="18"/>
                    <a:pt x="88" y="18"/>
                    <a:pt x="88" y="18"/>
                  </a:cubicBezTo>
                  <a:cubicBezTo>
                    <a:pt x="88" y="17"/>
                    <a:pt x="87" y="17"/>
                    <a:pt x="87" y="17"/>
                  </a:cubicBezTo>
                  <a:cubicBezTo>
                    <a:pt x="87" y="17"/>
                    <a:pt x="87" y="17"/>
                    <a:pt x="87" y="17"/>
                  </a:cubicBezTo>
                  <a:cubicBezTo>
                    <a:pt x="87" y="17"/>
                    <a:pt x="87" y="17"/>
                    <a:pt x="87" y="17"/>
                  </a:cubicBezTo>
                  <a:cubicBezTo>
                    <a:pt x="86" y="17"/>
                    <a:pt x="86" y="17"/>
                    <a:pt x="86" y="17"/>
                  </a:cubicBezTo>
                  <a:cubicBezTo>
                    <a:pt x="86" y="17"/>
                    <a:pt x="86" y="17"/>
                    <a:pt x="86" y="17"/>
                  </a:cubicBezTo>
                  <a:cubicBezTo>
                    <a:pt x="86" y="16"/>
                    <a:pt x="86" y="16"/>
                    <a:pt x="86" y="16"/>
                  </a:cubicBezTo>
                  <a:cubicBezTo>
                    <a:pt x="86" y="16"/>
                    <a:pt x="86" y="16"/>
                    <a:pt x="86" y="16"/>
                  </a:cubicBezTo>
                  <a:cubicBezTo>
                    <a:pt x="86" y="16"/>
                    <a:pt x="86" y="16"/>
                    <a:pt x="85" y="16"/>
                  </a:cubicBezTo>
                  <a:cubicBezTo>
                    <a:pt x="85" y="16"/>
                    <a:pt x="85" y="16"/>
                    <a:pt x="85" y="16"/>
                  </a:cubicBezTo>
                  <a:cubicBezTo>
                    <a:pt x="85" y="16"/>
                    <a:pt x="85" y="16"/>
                    <a:pt x="85" y="16"/>
                  </a:cubicBezTo>
                  <a:cubicBezTo>
                    <a:pt x="86" y="17"/>
                    <a:pt x="86" y="17"/>
                    <a:pt x="86" y="17"/>
                  </a:cubicBezTo>
                  <a:cubicBezTo>
                    <a:pt x="87" y="17"/>
                    <a:pt x="87" y="17"/>
                    <a:pt x="87" y="17"/>
                  </a:cubicBezTo>
                  <a:cubicBezTo>
                    <a:pt x="87" y="18"/>
                    <a:pt x="87" y="18"/>
                    <a:pt x="87" y="18"/>
                  </a:cubicBezTo>
                  <a:cubicBezTo>
                    <a:pt x="86" y="18"/>
                    <a:pt x="87" y="18"/>
                    <a:pt x="87" y="18"/>
                  </a:cubicBezTo>
                  <a:cubicBezTo>
                    <a:pt x="87" y="18"/>
                    <a:pt x="87" y="18"/>
                    <a:pt x="87" y="18"/>
                  </a:cubicBezTo>
                  <a:cubicBezTo>
                    <a:pt x="87" y="18"/>
                    <a:pt x="87" y="18"/>
                    <a:pt x="87" y="18"/>
                  </a:cubicBezTo>
                  <a:cubicBezTo>
                    <a:pt x="87" y="18"/>
                    <a:pt x="87" y="18"/>
                    <a:pt x="87" y="18"/>
                  </a:cubicBezTo>
                  <a:cubicBezTo>
                    <a:pt x="88" y="18"/>
                    <a:pt x="88" y="18"/>
                    <a:pt x="88" y="18"/>
                  </a:cubicBezTo>
                  <a:cubicBezTo>
                    <a:pt x="88" y="18"/>
                    <a:pt x="88" y="18"/>
                    <a:pt x="88" y="18"/>
                  </a:cubicBezTo>
                  <a:cubicBezTo>
                    <a:pt x="88" y="18"/>
                    <a:pt x="88" y="18"/>
                    <a:pt x="88" y="18"/>
                  </a:cubicBezTo>
                  <a:close/>
                  <a:moveTo>
                    <a:pt x="112" y="37"/>
                  </a:moveTo>
                  <a:cubicBezTo>
                    <a:pt x="114" y="44"/>
                    <a:pt x="116" y="51"/>
                    <a:pt x="116" y="58"/>
                  </a:cubicBezTo>
                  <a:cubicBezTo>
                    <a:pt x="116" y="90"/>
                    <a:pt x="90" y="116"/>
                    <a:pt x="58" y="116"/>
                  </a:cubicBezTo>
                  <a:cubicBezTo>
                    <a:pt x="26" y="116"/>
                    <a:pt x="0" y="90"/>
                    <a:pt x="0" y="58"/>
                  </a:cubicBezTo>
                  <a:cubicBezTo>
                    <a:pt x="0" y="50"/>
                    <a:pt x="2" y="42"/>
                    <a:pt x="5" y="35"/>
                  </a:cubicBezTo>
                  <a:cubicBezTo>
                    <a:pt x="5" y="42"/>
                    <a:pt x="5" y="42"/>
                    <a:pt x="5" y="42"/>
                  </a:cubicBezTo>
                  <a:cubicBezTo>
                    <a:pt x="5" y="42"/>
                    <a:pt x="5" y="42"/>
                    <a:pt x="5" y="42"/>
                  </a:cubicBezTo>
                  <a:cubicBezTo>
                    <a:pt x="5" y="42"/>
                    <a:pt x="5" y="42"/>
                    <a:pt x="5" y="42"/>
                  </a:cubicBezTo>
                  <a:cubicBezTo>
                    <a:pt x="5" y="42"/>
                    <a:pt x="5" y="42"/>
                    <a:pt x="5" y="42"/>
                  </a:cubicBezTo>
                  <a:cubicBezTo>
                    <a:pt x="6" y="42"/>
                    <a:pt x="6" y="42"/>
                    <a:pt x="6" y="42"/>
                  </a:cubicBezTo>
                  <a:cubicBezTo>
                    <a:pt x="6" y="43"/>
                    <a:pt x="6" y="43"/>
                    <a:pt x="6" y="43"/>
                  </a:cubicBezTo>
                  <a:cubicBezTo>
                    <a:pt x="6" y="43"/>
                    <a:pt x="7" y="43"/>
                    <a:pt x="7" y="43"/>
                  </a:cubicBezTo>
                  <a:cubicBezTo>
                    <a:pt x="7" y="43"/>
                    <a:pt x="7" y="43"/>
                    <a:pt x="7" y="43"/>
                  </a:cubicBezTo>
                  <a:cubicBezTo>
                    <a:pt x="7" y="43"/>
                    <a:pt x="7" y="43"/>
                    <a:pt x="7" y="43"/>
                  </a:cubicBezTo>
                  <a:cubicBezTo>
                    <a:pt x="7" y="43"/>
                    <a:pt x="7" y="43"/>
                    <a:pt x="7" y="43"/>
                  </a:cubicBezTo>
                  <a:cubicBezTo>
                    <a:pt x="7" y="43"/>
                    <a:pt x="7" y="44"/>
                    <a:pt x="7" y="44"/>
                  </a:cubicBezTo>
                  <a:cubicBezTo>
                    <a:pt x="7" y="44"/>
                    <a:pt x="7" y="44"/>
                    <a:pt x="7" y="44"/>
                  </a:cubicBezTo>
                  <a:cubicBezTo>
                    <a:pt x="8" y="44"/>
                    <a:pt x="8" y="44"/>
                    <a:pt x="8" y="45"/>
                  </a:cubicBezTo>
                  <a:cubicBezTo>
                    <a:pt x="8" y="45"/>
                    <a:pt x="8" y="45"/>
                    <a:pt x="8" y="45"/>
                  </a:cubicBezTo>
                  <a:cubicBezTo>
                    <a:pt x="8" y="45"/>
                    <a:pt x="8" y="45"/>
                    <a:pt x="8" y="45"/>
                  </a:cubicBezTo>
                  <a:cubicBezTo>
                    <a:pt x="8" y="45"/>
                    <a:pt x="8" y="45"/>
                    <a:pt x="8" y="45"/>
                  </a:cubicBezTo>
                  <a:cubicBezTo>
                    <a:pt x="8" y="45"/>
                    <a:pt x="8"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10" y="46"/>
                    <a:pt x="10" y="46"/>
                    <a:pt x="10" y="46"/>
                  </a:cubicBezTo>
                  <a:cubicBezTo>
                    <a:pt x="10" y="46"/>
                    <a:pt x="10" y="46"/>
                    <a:pt x="10" y="46"/>
                  </a:cubicBezTo>
                  <a:cubicBezTo>
                    <a:pt x="10" y="46"/>
                    <a:pt x="10" y="46"/>
                    <a:pt x="10" y="46"/>
                  </a:cubicBezTo>
                  <a:cubicBezTo>
                    <a:pt x="10" y="46"/>
                    <a:pt x="10" y="46"/>
                    <a:pt x="10" y="47"/>
                  </a:cubicBezTo>
                  <a:cubicBezTo>
                    <a:pt x="10" y="47"/>
                    <a:pt x="10" y="47"/>
                    <a:pt x="10" y="47"/>
                  </a:cubicBezTo>
                  <a:cubicBezTo>
                    <a:pt x="10" y="47"/>
                    <a:pt x="10" y="47"/>
                    <a:pt x="10" y="47"/>
                  </a:cubicBezTo>
                  <a:cubicBezTo>
                    <a:pt x="10" y="47"/>
                    <a:pt x="10" y="47"/>
                    <a:pt x="10" y="47"/>
                  </a:cubicBezTo>
                  <a:cubicBezTo>
                    <a:pt x="11" y="47"/>
                    <a:pt x="11" y="47"/>
                    <a:pt x="11" y="47"/>
                  </a:cubicBezTo>
                  <a:cubicBezTo>
                    <a:pt x="11" y="47"/>
                    <a:pt x="11" y="47"/>
                    <a:pt x="11" y="47"/>
                  </a:cubicBezTo>
                  <a:cubicBezTo>
                    <a:pt x="11" y="48"/>
                    <a:pt x="11" y="48"/>
                    <a:pt x="11" y="48"/>
                  </a:cubicBezTo>
                  <a:cubicBezTo>
                    <a:pt x="11" y="48"/>
                    <a:pt x="11" y="49"/>
                    <a:pt x="11" y="49"/>
                  </a:cubicBezTo>
                  <a:cubicBezTo>
                    <a:pt x="11" y="49"/>
                    <a:pt x="11" y="49"/>
                    <a:pt x="11" y="49"/>
                  </a:cubicBezTo>
                  <a:cubicBezTo>
                    <a:pt x="11" y="49"/>
                    <a:pt x="11" y="49"/>
                    <a:pt x="11" y="49"/>
                  </a:cubicBezTo>
                  <a:cubicBezTo>
                    <a:pt x="11" y="49"/>
                    <a:pt x="11" y="49"/>
                    <a:pt x="11" y="49"/>
                  </a:cubicBezTo>
                  <a:cubicBezTo>
                    <a:pt x="11" y="50"/>
                    <a:pt x="11" y="50"/>
                    <a:pt x="11" y="50"/>
                  </a:cubicBezTo>
                  <a:cubicBezTo>
                    <a:pt x="11" y="50"/>
                    <a:pt x="11" y="50"/>
                    <a:pt x="11" y="50"/>
                  </a:cubicBezTo>
                  <a:cubicBezTo>
                    <a:pt x="11" y="50"/>
                    <a:pt x="11" y="50"/>
                    <a:pt x="11" y="50"/>
                  </a:cubicBezTo>
                  <a:cubicBezTo>
                    <a:pt x="11" y="50"/>
                    <a:pt x="11" y="50"/>
                    <a:pt x="11" y="50"/>
                  </a:cubicBezTo>
                  <a:cubicBezTo>
                    <a:pt x="11" y="50"/>
                    <a:pt x="11" y="50"/>
                    <a:pt x="11" y="50"/>
                  </a:cubicBezTo>
                  <a:cubicBezTo>
                    <a:pt x="13" y="50"/>
                    <a:pt x="13" y="50"/>
                    <a:pt x="13" y="50"/>
                  </a:cubicBezTo>
                  <a:cubicBezTo>
                    <a:pt x="13" y="50"/>
                    <a:pt x="13" y="50"/>
                    <a:pt x="13" y="50"/>
                  </a:cubicBezTo>
                  <a:cubicBezTo>
                    <a:pt x="13" y="50"/>
                    <a:pt x="13" y="50"/>
                    <a:pt x="13" y="50"/>
                  </a:cubicBezTo>
                  <a:cubicBezTo>
                    <a:pt x="13" y="50"/>
                    <a:pt x="13" y="50"/>
                    <a:pt x="13" y="50"/>
                  </a:cubicBezTo>
                  <a:cubicBezTo>
                    <a:pt x="13" y="51"/>
                    <a:pt x="13" y="51"/>
                    <a:pt x="13" y="51"/>
                  </a:cubicBezTo>
                  <a:cubicBezTo>
                    <a:pt x="13" y="51"/>
                    <a:pt x="14" y="51"/>
                    <a:pt x="14" y="51"/>
                  </a:cubicBezTo>
                  <a:cubicBezTo>
                    <a:pt x="14" y="51"/>
                    <a:pt x="14" y="52"/>
                    <a:pt x="14" y="52"/>
                  </a:cubicBezTo>
                  <a:cubicBezTo>
                    <a:pt x="14" y="52"/>
                    <a:pt x="14" y="52"/>
                    <a:pt x="14" y="52"/>
                  </a:cubicBezTo>
                  <a:cubicBezTo>
                    <a:pt x="14" y="52"/>
                    <a:pt x="14" y="53"/>
                    <a:pt x="14" y="53"/>
                  </a:cubicBezTo>
                  <a:cubicBezTo>
                    <a:pt x="14" y="53"/>
                    <a:pt x="14" y="53"/>
                    <a:pt x="14" y="53"/>
                  </a:cubicBezTo>
                  <a:cubicBezTo>
                    <a:pt x="14" y="53"/>
                    <a:pt x="14" y="53"/>
                    <a:pt x="14" y="53"/>
                  </a:cubicBezTo>
                  <a:cubicBezTo>
                    <a:pt x="15" y="53"/>
                    <a:pt x="15" y="53"/>
                    <a:pt x="15" y="54"/>
                  </a:cubicBezTo>
                  <a:cubicBezTo>
                    <a:pt x="15" y="54"/>
                    <a:pt x="15" y="54"/>
                    <a:pt x="14" y="54"/>
                  </a:cubicBezTo>
                  <a:cubicBezTo>
                    <a:pt x="14" y="54"/>
                    <a:pt x="14" y="54"/>
                    <a:pt x="14" y="54"/>
                  </a:cubicBezTo>
                  <a:cubicBezTo>
                    <a:pt x="14" y="56"/>
                    <a:pt x="14" y="56"/>
                    <a:pt x="14" y="56"/>
                  </a:cubicBezTo>
                  <a:cubicBezTo>
                    <a:pt x="14" y="56"/>
                    <a:pt x="14" y="56"/>
                    <a:pt x="14" y="56"/>
                  </a:cubicBezTo>
                  <a:cubicBezTo>
                    <a:pt x="14" y="56"/>
                    <a:pt x="14" y="56"/>
                    <a:pt x="14" y="56"/>
                  </a:cubicBezTo>
                  <a:cubicBezTo>
                    <a:pt x="13" y="56"/>
                    <a:pt x="13" y="56"/>
                    <a:pt x="13" y="56"/>
                  </a:cubicBezTo>
                  <a:cubicBezTo>
                    <a:pt x="13" y="57"/>
                    <a:pt x="13" y="57"/>
                    <a:pt x="13" y="57"/>
                  </a:cubicBezTo>
                  <a:cubicBezTo>
                    <a:pt x="13" y="57"/>
                    <a:pt x="13" y="57"/>
                    <a:pt x="13" y="57"/>
                  </a:cubicBezTo>
                  <a:cubicBezTo>
                    <a:pt x="13" y="57"/>
                    <a:pt x="13" y="57"/>
                    <a:pt x="13" y="57"/>
                  </a:cubicBezTo>
                  <a:cubicBezTo>
                    <a:pt x="13" y="58"/>
                    <a:pt x="13" y="58"/>
                    <a:pt x="13" y="58"/>
                  </a:cubicBezTo>
                  <a:cubicBezTo>
                    <a:pt x="13" y="58"/>
                    <a:pt x="13" y="58"/>
                    <a:pt x="13" y="58"/>
                  </a:cubicBezTo>
                  <a:cubicBezTo>
                    <a:pt x="13" y="58"/>
                    <a:pt x="13" y="58"/>
                    <a:pt x="13" y="58"/>
                  </a:cubicBezTo>
                  <a:cubicBezTo>
                    <a:pt x="12" y="58"/>
                    <a:pt x="12" y="58"/>
                    <a:pt x="12" y="58"/>
                  </a:cubicBezTo>
                  <a:cubicBezTo>
                    <a:pt x="12" y="59"/>
                    <a:pt x="12" y="59"/>
                    <a:pt x="12" y="59"/>
                  </a:cubicBezTo>
                  <a:cubicBezTo>
                    <a:pt x="12" y="59"/>
                    <a:pt x="12" y="59"/>
                    <a:pt x="12" y="59"/>
                  </a:cubicBezTo>
                  <a:cubicBezTo>
                    <a:pt x="12" y="60"/>
                    <a:pt x="12" y="60"/>
                    <a:pt x="13" y="60"/>
                  </a:cubicBezTo>
                  <a:cubicBezTo>
                    <a:pt x="13" y="60"/>
                    <a:pt x="13" y="60"/>
                    <a:pt x="13" y="60"/>
                  </a:cubicBezTo>
                  <a:cubicBezTo>
                    <a:pt x="13" y="60"/>
                    <a:pt x="13" y="60"/>
                    <a:pt x="13" y="60"/>
                  </a:cubicBezTo>
                  <a:cubicBezTo>
                    <a:pt x="13" y="61"/>
                    <a:pt x="13" y="61"/>
                    <a:pt x="13" y="61"/>
                  </a:cubicBezTo>
                  <a:cubicBezTo>
                    <a:pt x="12" y="61"/>
                    <a:pt x="12" y="61"/>
                    <a:pt x="12" y="61"/>
                  </a:cubicBezTo>
                  <a:cubicBezTo>
                    <a:pt x="12" y="61"/>
                    <a:pt x="12" y="61"/>
                    <a:pt x="12" y="61"/>
                  </a:cubicBezTo>
                  <a:cubicBezTo>
                    <a:pt x="12" y="61"/>
                    <a:pt x="12" y="62"/>
                    <a:pt x="12" y="62"/>
                  </a:cubicBezTo>
                  <a:cubicBezTo>
                    <a:pt x="12" y="62"/>
                    <a:pt x="12" y="62"/>
                    <a:pt x="12" y="62"/>
                  </a:cubicBezTo>
                  <a:cubicBezTo>
                    <a:pt x="12" y="62"/>
                    <a:pt x="12" y="62"/>
                    <a:pt x="12" y="62"/>
                  </a:cubicBezTo>
                  <a:cubicBezTo>
                    <a:pt x="12" y="63"/>
                    <a:pt x="12" y="63"/>
                    <a:pt x="12" y="63"/>
                  </a:cubicBezTo>
                  <a:cubicBezTo>
                    <a:pt x="12" y="63"/>
                    <a:pt x="12" y="63"/>
                    <a:pt x="12" y="63"/>
                  </a:cubicBezTo>
                  <a:cubicBezTo>
                    <a:pt x="12" y="64"/>
                    <a:pt x="12" y="64"/>
                    <a:pt x="12" y="64"/>
                  </a:cubicBezTo>
                  <a:cubicBezTo>
                    <a:pt x="12" y="64"/>
                    <a:pt x="13" y="64"/>
                    <a:pt x="13" y="65"/>
                  </a:cubicBezTo>
                  <a:cubicBezTo>
                    <a:pt x="13" y="65"/>
                    <a:pt x="13" y="65"/>
                    <a:pt x="14" y="66"/>
                  </a:cubicBezTo>
                  <a:cubicBezTo>
                    <a:pt x="14" y="66"/>
                    <a:pt x="14" y="66"/>
                    <a:pt x="14" y="66"/>
                  </a:cubicBezTo>
                  <a:cubicBezTo>
                    <a:pt x="14" y="66"/>
                    <a:pt x="14" y="67"/>
                    <a:pt x="14" y="67"/>
                  </a:cubicBezTo>
                  <a:cubicBezTo>
                    <a:pt x="14" y="67"/>
                    <a:pt x="14" y="67"/>
                    <a:pt x="14" y="67"/>
                  </a:cubicBezTo>
                  <a:cubicBezTo>
                    <a:pt x="14" y="67"/>
                    <a:pt x="14"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9"/>
                    <a:pt x="15" y="69"/>
                    <a:pt x="15" y="69"/>
                  </a:cubicBezTo>
                  <a:cubicBezTo>
                    <a:pt x="15" y="69"/>
                    <a:pt x="15" y="69"/>
                    <a:pt x="15" y="69"/>
                  </a:cubicBezTo>
                  <a:cubicBezTo>
                    <a:pt x="15" y="69"/>
                    <a:pt x="16" y="69"/>
                    <a:pt x="16" y="69"/>
                  </a:cubicBezTo>
                  <a:cubicBezTo>
                    <a:pt x="16" y="69"/>
                    <a:pt x="16" y="69"/>
                    <a:pt x="16" y="69"/>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1"/>
                    <a:pt x="16" y="71"/>
                  </a:cubicBezTo>
                  <a:cubicBezTo>
                    <a:pt x="16" y="72"/>
                    <a:pt x="16" y="72"/>
                    <a:pt x="16" y="72"/>
                  </a:cubicBezTo>
                  <a:cubicBezTo>
                    <a:pt x="16" y="72"/>
                    <a:pt x="16" y="72"/>
                    <a:pt x="16" y="72"/>
                  </a:cubicBezTo>
                  <a:cubicBezTo>
                    <a:pt x="16" y="72"/>
                    <a:pt x="16" y="72"/>
                    <a:pt x="16" y="72"/>
                  </a:cubicBezTo>
                  <a:cubicBezTo>
                    <a:pt x="16" y="73"/>
                    <a:pt x="16" y="73"/>
                    <a:pt x="16" y="73"/>
                  </a:cubicBezTo>
                  <a:cubicBezTo>
                    <a:pt x="16" y="73"/>
                    <a:pt x="16" y="73"/>
                    <a:pt x="16" y="73"/>
                  </a:cubicBezTo>
                  <a:cubicBezTo>
                    <a:pt x="16" y="73"/>
                    <a:pt x="16" y="73"/>
                    <a:pt x="17" y="73"/>
                  </a:cubicBezTo>
                  <a:cubicBezTo>
                    <a:pt x="17" y="73"/>
                    <a:pt x="17" y="73"/>
                    <a:pt x="17" y="74"/>
                  </a:cubicBezTo>
                  <a:cubicBezTo>
                    <a:pt x="17" y="74"/>
                    <a:pt x="17" y="74"/>
                    <a:pt x="17" y="74"/>
                  </a:cubicBezTo>
                  <a:cubicBezTo>
                    <a:pt x="17" y="74"/>
                    <a:pt x="17" y="74"/>
                    <a:pt x="17" y="74"/>
                  </a:cubicBezTo>
                  <a:cubicBezTo>
                    <a:pt x="17" y="74"/>
                    <a:pt x="17" y="75"/>
                    <a:pt x="17" y="75"/>
                  </a:cubicBezTo>
                  <a:cubicBezTo>
                    <a:pt x="17" y="75"/>
                    <a:pt x="17" y="75"/>
                    <a:pt x="18" y="75"/>
                  </a:cubicBezTo>
                  <a:cubicBezTo>
                    <a:pt x="18" y="75"/>
                    <a:pt x="18" y="75"/>
                    <a:pt x="18" y="75"/>
                  </a:cubicBezTo>
                  <a:cubicBezTo>
                    <a:pt x="18" y="76"/>
                    <a:pt x="18" y="76"/>
                    <a:pt x="18" y="76"/>
                  </a:cubicBezTo>
                  <a:cubicBezTo>
                    <a:pt x="19" y="76"/>
                    <a:pt x="19" y="76"/>
                    <a:pt x="19" y="76"/>
                  </a:cubicBezTo>
                  <a:cubicBezTo>
                    <a:pt x="20" y="76"/>
                    <a:pt x="20" y="76"/>
                    <a:pt x="20" y="76"/>
                  </a:cubicBezTo>
                  <a:cubicBezTo>
                    <a:pt x="20" y="76"/>
                    <a:pt x="20" y="76"/>
                    <a:pt x="20" y="76"/>
                  </a:cubicBezTo>
                  <a:cubicBezTo>
                    <a:pt x="20" y="76"/>
                    <a:pt x="20" y="76"/>
                    <a:pt x="20" y="76"/>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1" y="77"/>
                    <a:pt x="21" y="77"/>
                  </a:cubicBezTo>
                  <a:cubicBezTo>
                    <a:pt x="21" y="77"/>
                    <a:pt x="21" y="77"/>
                    <a:pt x="21" y="77"/>
                  </a:cubicBezTo>
                  <a:cubicBezTo>
                    <a:pt x="21" y="77"/>
                    <a:pt x="21" y="77"/>
                    <a:pt x="21" y="77"/>
                  </a:cubicBezTo>
                  <a:cubicBezTo>
                    <a:pt x="21" y="78"/>
                    <a:pt x="21"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9"/>
                    <a:pt x="22" y="79"/>
                  </a:cubicBezTo>
                  <a:cubicBezTo>
                    <a:pt x="22" y="79"/>
                    <a:pt x="22" y="79"/>
                    <a:pt x="22" y="80"/>
                  </a:cubicBezTo>
                  <a:cubicBezTo>
                    <a:pt x="22" y="80"/>
                    <a:pt x="22" y="80"/>
                    <a:pt x="22" y="80"/>
                  </a:cubicBezTo>
                  <a:cubicBezTo>
                    <a:pt x="22" y="80"/>
                    <a:pt x="22" y="80"/>
                    <a:pt x="22" y="80"/>
                  </a:cubicBezTo>
                  <a:cubicBezTo>
                    <a:pt x="22" y="80"/>
                    <a:pt x="22" y="81"/>
                    <a:pt x="23" y="81"/>
                  </a:cubicBezTo>
                  <a:cubicBezTo>
                    <a:pt x="23" y="81"/>
                    <a:pt x="23" y="81"/>
                    <a:pt x="23" y="81"/>
                  </a:cubicBezTo>
                  <a:cubicBezTo>
                    <a:pt x="23" y="81"/>
                    <a:pt x="23" y="81"/>
                    <a:pt x="23" y="81"/>
                  </a:cubicBezTo>
                  <a:cubicBezTo>
                    <a:pt x="23" y="81"/>
                    <a:pt x="23" y="81"/>
                    <a:pt x="23" y="81"/>
                  </a:cubicBezTo>
                  <a:cubicBezTo>
                    <a:pt x="23" y="81"/>
                    <a:pt x="23" y="81"/>
                    <a:pt x="23" y="81"/>
                  </a:cubicBezTo>
                  <a:cubicBezTo>
                    <a:pt x="23" y="81"/>
                    <a:pt x="23" y="82"/>
                    <a:pt x="23" y="82"/>
                  </a:cubicBezTo>
                  <a:cubicBezTo>
                    <a:pt x="23" y="82"/>
                    <a:pt x="23" y="82"/>
                    <a:pt x="23" y="82"/>
                  </a:cubicBezTo>
                  <a:cubicBezTo>
                    <a:pt x="23" y="82"/>
                    <a:pt x="23" y="82"/>
                    <a:pt x="23" y="82"/>
                  </a:cubicBezTo>
                  <a:cubicBezTo>
                    <a:pt x="23" y="82"/>
                    <a:pt x="23" y="82"/>
                    <a:pt x="23" y="82"/>
                  </a:cubicBezTo>
                  <a:cubicBezTo>
                    <a:pt x="23" y="82"/>
                    <a:pt x="23" y="82"/>
                    <a:pt x="23" y="82"/>
                  </a:cubicBezTo>
                  <a:cubicBezTo>
                    <a:pt x="23" y="82"/>
                    <a:pt x="23" y="83"/>
                    <a:pt x="23" y="83"/>
                  </a:cubicBezTo>
                  <a:cubicBezTo>
                    <a:pt x="23" y="83"/>
                    <a:pt x="23" y="83"/>
                    <a:pt x="23" y="83"/>
                  </a:cubicBezTo>
                  <a:cubicBezTo>
                    <a:pt x="24" y="83"/>
                    <a:pt x="24" y="83"/>
                    <a:pt x="24" y="83"/>
                  </a:cubicBezTo>
                  <a:cubicBezTo>
                    <a:pt x="24" y="83"/>
                    <a:pt x="24" y="83"/>
                    <a:pt x="24" y="83"/>
                  </a:cubicBezTo>
                  <a:cubicBezTo>
                    <a:pt x="24" y="83"/>
                    <a:pt x="24" y="83"/>
                    <a:pt x="24" y="84"/>
                  </a:cubicBezTo>
                  <a:cubicBezTo>
                    <a:pt x="24" y="84"/>
                    <a:pt x="24" y="84"/>
                    <a:pt x="24" y="84"/>
                  </a:cubicBezTo>
                  <a:cubicBezTo>
                    <a:pt x="24" y="84"/>
                    <a:pt x="24" y="85"/>
                    <a:pt x="24" y="85"/>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90"/>
                    <a:pt x="24" y="90"/>
                    <a:pt x="24" y="90"/>
                  </a:cubicBezTo>
                  <a:cubicBezTo>
                    <a:pt x="24" y="90"/>
                    <a:pt x="24" y="90"/>
                    <a:pt x="25" y="90"/>
                  </a:cubicBezTo>
                  <a:cubicBezTo>
                    <a:pt x="25" y="90"/>
                    <a:pt x="25" y="90"/>
                    <a:pt x="25" y="90"/>
                  </a:cubicBezTo>
                  <a:cubicBezTo>
                    <a:pt x="25" y="90"/>
                    <a:pt x="25" y="91"/>
                    <a:pt x="25" y="91"/>
                  </a:cubicBezTo>
                  <a:cubicBezTo>
                    <a:pt x="25" y="91"/>
                    <a:pt x="25" y="92"/>
                    <a:pt x="25" y="92"/>
                  </a:cubicBezTo>
                  <a:cubicBezTo>
                    <a:pt x="25" y="92"/>
                    <a:pt x="25" y="92"/>
                    <a:pt x="25" y="92"/>
                  </a:cubicBezTo>
                  <a:cubicBezTo>
                    <a:pt x="25" y="93"/>
                    <a:pt x="25" y="93"/>
                    <a:pt x="25" y="93"/>
                  </a:cubicBezTo>
                  <a:cubicBezTo>
                    <a:pt x="25" y="93"/>
                    <a:pt x="25" y="93"/>
                    <a:pt x="25" y="93"/>
                  </a:cubicBezTo>
                  <a:cubicBezTo>
                    <a:pt x="25" y="93"/>
                    <a:pt x="25" y="93"/>
                    <a:pt x="25" y="93"/>
                  </a:cubicBezTo>
                  <a:cubicBezTo>
                    <a:pt x="25" y="93"/>
                    <a:pt x="25" y="93"/>
                    <a:pt x="25" y="93"/>
                  </a:cubicBezTo>
                  <a:cubicBezTo>
                    <a:pt x="25" y="93"/>
                    <a:pt x="25" y="93"/>
                    <a:pt x="25" y="93"/>
                  </a:cubicBezTo>
                  <a:cubicBezTo>
                    <a:pt x="25" y="94"/>
                    <a:pt x="25" y="94"/>
                    <a:pt x="25" y="94"/>
                  </a:cubicBezTo>
                  <a:cubicBezTo>
                    <a:pt x="25" y="94"/>
                    <a:pt x="25" y="94"/>
                    <a:pt x="25" y="94"/>
                  </a:cubicBezTo>
                  <a:cubicBezTo>
                    <a:pt x="25" y="94"/>
                    <a:pt x="25" y="95"/>
                    <a:pt x="25" y="95"/>
                  </a:cubicBezTo>
                  <a:cubicBezTo>
                    <a:pt x="25" y="95"/>
                    <a:pt x="25" y="95"/>
                    <a:pt x="25" y="95"/>
                  </a:cubicBezTo>
                  <a:cubicBezTo>
                    <a:pt x="25" y="96"/>
                    <a:pt x="26" y="96"/>
                    <a:pt x="26" y="97"/>
                  </a:cubicBezTo>
                  <a:cubicBezTo>
                    <a:pt x="26" y="97"/>
                    <a:pt x="26" y="97"/>
                    <a:pt x="26" y="97"/>
                  </a:cubicBezTo>
                  <a:cubicBezTo>
                    <a:pt x="27" y="97"/>
                    <a:pt x="27" y="97"/>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8" y="98"/>
                    <a:pt x="28" y="99"/>
                    <a:pt x="28" y="99"/>
                  </a:cubicBezTo>
                  <a:cubicBezTo>
                    <a:pt x="28" y="99"/>
                    <a:pt x="28" y="99"/>
                    <a:pt x="28" y="99"/>
                  </a:cubicBezTo>
                  <a:cubicBezTo>
                    <a:pt x="28" y="99"/>
                    <a:pt x="28" y="99"/>
                    <a:pt x="28" y="99"/>
                  </a:cubicBezTo>
                  <a:cubicBezTo>
                    <a:pt x="28" y="99"/>
                    <a:pt x="28" y="99"/>
                    <a:pt x="28" y="99"/>
                  </a:cubicBezTo>
                  <a:cubicBezTo>
                    <a:pt x="28" y="99"/>
                    <a:pt x="28" y="99"/>
                    <a:pt x="29" y="99"/>
                  </a:cubicBezTo>
                  <a:cubicBezTo>
                    <a:pt x="29" y="100"/>
                    <a:pt x="29" y="100"/>
                    <a:pt x="29" y="101"/>
                  </a:cubicBezTo>
                  <a:cubicBezTo>
                    <a:pt x="29" y="101"/>
                    <a:pt x="29" y="101"/>
                    <a:pt x="29" y="101"/>
                  </a:cubicBezTo>
                  <a:cubicBezTo>
                    <a:pt x="30" y="101"/>
                    <a:pt x="30" y="101"/>
                    <a:pt x="30" y="102"/>
                  </a:cubicBezTo>
                  <a:cubicBezTo>
                    <a:pt x="30" y="102"/>
                    <a:pt x="30" y="102"/>
                    <a:pt x="30" y="102"/>
                  </a:cubicBezTo>
                  <a:cubicBezTo>
                    <a:pt x="30" y="102"/>
                    <a:pt x="30" y="102"/>
                    <a:pt x="30" y="102"/>
                  </a:cubicBezTo>
                  <a:cubicBezTo>
                    <a:pt x="30" y="102"/>
                    <a:pt x="30" y="102"/>
                    <a:pt x="30" y="102"/>
                  </a:cubicBezTo>
                  <a:cubicBezTo>
                    <a:pt x="30" y="102"/>
                    <a:pt x="30" y="102"/>
                    <a:pt x="30" y="102"/>
                  </a:cubicBezTo>
                  <a:cubicBezTo>
                    <a:pt x="30" y="103"/>
                    <a:pt x="30" y="103"/>
                    <a:pt x="30" y="103"/>
                  </a:cubicBezTo>
                  <a:cubicBezTo>
                    <a:pt x="30" y="103"/>
                    <a:pt x="30" y="103"/>
                    <a:pt x="30" y="103"/>
                  </a:cubicBezTo>
                  <a:cubicBezTo>
                    <a:pt x="30" y="103"/>
                    <a:pt x="30" y="103"/>
                    <a:pt x="31" y="103"/>
                  </a:cubicBezTo>
                  <a:cubicBezTo>
                    <a:pt x="31" y="103"/>
                    <a:pt x="31" y="104"/>
                    <a:pt x="31" y="104"/>
                  </a:cubicBezTo>
                  <a:cubicBezTo>
                    <a:pt x="31" y="104"/>
                    <a:pt x="31" y="104"/>
                    <a:pt x="31" y="104"/>
                  </a:cubicBezTo>
                  <a:cubicBezTo>
                    <a:pt x="31" y="104"/>
                    <a:pt x="31" y="104"/>
                    <a:pt x="31" y="104"/>
                  </a:cubicBezTo>
                  <a:cubicBezTo>
                    <a:pt x="31" y="104"/>
                    <a:pt x="32" y="104"/>
                    <a:pt x="32" y="104"/>
                  </a:cubicBezTo>
                  <a:cubicBezTo>
                    <a:pt x="32" y="105"/>
                    <a:pt x="32" y="105"/>
                    <a:pt x="32"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4" y="105"/>
                    <a:pt x="34" y="105"/>
                    <a:pt x="34" y="105"/>
                  </a:cubicBezTo>
                  <a:cubicBezTo>
                    <a:pt x="34" y="105"/>
                    <a:pt x="34" y="105"/>
                    <a:pt x="34" y="105"/>
                  </a:cubicBezTo>
                  <a:cubicBezTo>
                    <a:pt x="34" y="106"/>
                    <a:pt x="34" y="106"/>
                    <a:pt x="34" y="106"/>
                  </a:cubicBezTo>
                  <a:cubicBezTo>
                    <a:pt x="34" y="106"/>
                    <a:pt x="34" y="106"/>
                    <a:pt x="34" y="106"/>
                  </a:cubicBezTo>
                  <a:cubicBezTo>
                    <a:pt x="34" y="106"/>
                    <a:pt x="34" y="106"/>
                    <a:pt x="34" y="106"/>
                  </a:cubicBezTo>
                  <a:cubicBezTo>
                    <a:pt x="34" y="106"/>
                    <a:pt x="34" y="106"/>
                    <a:pt x="35" y="106"/>
                  </a:cubicBezTo>
                  <a:cubicBezTo>
                    <a:pt x="35" y="106"/>
                    <a:pt x="35" y="106"/>
                    <a:pt x="35" y="105"/>
                  </a:cubicBezTo>
                  <a:cubicBezTo>
                    <a:pt x="35" y="105"/>
                    <a:pt x="35" y="105"/>
                    <a:pt x="35" y="105"/>
                  </a:cubicBezTo>
                  <a:cubicBezTo>
                    <a:pt x="35" y="105"/>
                    <a:pt x="35" y="105"/>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3"/>
                  </a:cubicBezTo>
                  <a:cubicBezTo>
                    <a:pt x="35" y="103"/>
                    <a:pt x="35" y="103"/>
                    <a:pt x="35" y="103"/>
                  </a:cubicBezTo>
                  <a:cubicBezTo>
                    <a:pt x="35" y="103"/>
                    <a:pt x="35" y="102"/>
                    <a:pt x="35" y="102"/>
                  </a:cubicBezTo>
                  <a:cubicBezTo>
                    <a:pt x="34" y="102"/>
                    <a:pt x="34" y="102"/>
                    <a:pt x="34" y="102"/>
                  </a:cubicBezTo>
                  <a:cubicBezTo>
                    <a:pt x="34" y="102"/>
                    <a:pt x="34" y="102"/>
                    <a:pt x="34" y="102"/>
                  </a:cubicBezTo>
                  <a:cubicBezTo>
                    <a:pt x="34" y="102"/>
                    <a:pt x="34" y="102"/>
                    <a:pt x="34" y="102"/>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0"/>
                    <a:pt x="34" y="100"/>
                    <a:pt x="34" y="100"/>
                  </a:cubicBezTo>
                  <a:cubicBezTo>
                    <a:pt x="34" y="100"/>
                    <a:pt x="34" y="99"/>
                    <a:pt x="34" y="99"/>
                  </a:cubicBezTo>
                  <a:cubicBezTo>
                    <a:pt x="34" y="99"/>
                    <a:pt x="34" y="99"/>
                    <a:pt x="33" y="99"/>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7"/>
                    <a:pt x="33" y="97"/>
                  </a:cubicBezTo>
                  <a:cubicBezTo>
                    <a:pt x="33" y="97"/>
                    <a:pt x="33" y="97"/>
                    <a:pt x="33" y="97"/>
                  </a:cubicBezTo>
                  <a:cubicBezTo>
                    <a:pt x="33" y="97"/>
                    <a:pt x="33" y="97"/>
                    <a:pt x="33" y="97"/>
                  </a:cubicBezTo>
                  <a:cubicBezTo>
                    <a:pt x="34" y="97"/>
                    <a:pt x="34" y="97"/>
                    <a:pt x="34" y="96"/>
                  </a:cubicBezTo>
                  <a:cubicBezTo>
                    <a:pt x="34" y="96"/>
                    <a:pt x="34" y="96"/>
                    <a:pt x="34" y="96"/>
                  </a:cubicBezTo>
                  <a:cubicBezTo>
                    <a:pt x="34" y="96"/>
                    <a:pt x="34" y="96"/>
                    <a:pt x="34" y="96"/>
                  </a:cubicBezTo>
                  <a:cubicBezTo>
                    <a:pt x="34" y="96"/>
                    <a:pt x="34" y="96"/>
                    <a:pt x="34" y="96"/>
                  </a:cubicBezTo>
                  <a:cubicBezTo>
                    <a:pt x="34" y="96"/>
                    <a:pt x="35" y="96"/>
                    <a:pt x="35" y="96"/>
                  </a:cubicBezTo>
                  <a:cubicBezTo>
                    <a:pt x="35" y="96"/>
                    <a:pt x="35" y="96"/>
                    <a:pt x="35" y="96"/>
                  </a:cubicBezTo>
                  <a:cubicBezTo>
                    <a:pt x="35" y="96"/>
                    <a:pt x="35" y="96"/>
                    <a:pt x="35" y="96"/>
                  </a:cubicBezTo>
                  <a:cubicBezTo>
                    <a:pt x="35" y="95"/>
                    <a:pt x="35" y="95"/>
                    <a:pt x="35" y="95"/>
                  </a:cubicBezTo>
                  <a:cubicBezTo>
                    <a:pt x="35" y="95"/>
                    <a:pt x="35" y="95"/>
                    <a:pt x="35" y="95"/>
                  </a:cubicBezTo>
                  <a:cubicBezTo>
                    <a:pt x="36" y="95"/>
                    <a:pt x="36" y="95"/>
                    <a:pt x="36" y="95"/>
                  </a:cubicBezTo>
                  <a:cubicBezTo>
                    <a:pt x="36" y="95"/>
                    <a:pt x="36" y="95"/>
                    <a:pt x="36" y="95"/>
                  </a:cubicBezTo>
                  <a:cubicBezTo>
                    <a:pt x="36" y="95"/>
                    <a:pt x="37" y="95"/>
                    <a:pt x="37" y="95"/>
                  </a:cubicBezTo>
                  <a:cubicBezTo>
                    <a:pt x="37" y="94"/>
                    <a:pt x="37" y="94"/>
                    <a:pt x="37" y="93"/>
                  </a:cubicBezTo>
                  <a:cubicBezTo>
                    <a:pt x="37" y="93"/>
                    <a:pt x="36" y="93"/>
                    <a:pt x="36" y="93"/>
                  </a:cubicBezTo>
                  <a:cubicBezTo>
                    <a:pt x="36" y="93"/>
                    <a:pt x="36" y="93"/>
                    <a:pt x="36" y="93"/>
                  </a:cubicBezTo>
                  <a:cubicBezTo>
                    <a:pt x="36" y="93"/>
                    <a:pt x="36" y="93"/>
                    <a:pt x="36" y="93"/>
                  </a:cubicBezTo>
                  <a:cubicBezTo>
                    <a:pt x="36" y="93"/>
                    <a:pt x="36" y="93"/>
                    <a:pt x="36" y="93"/>
                  </a:cubicBezTo>
                  <a:cubicBezTo>
                    <a:pt x="36" y="93"/>
                    <a:pt x="35" y="93"/>
                    <a:pt x="35" y="92"/>
                  </a:cubicBezTo>
                  <a:cubicBezTo>
                    <a:pt x="35" y="92"/>
                    <a:pt x="35" y="92"/>
                    <a:pt x="35" y="92"/>
                  </a:cubicBezTo>
                  <a:cubicBezTo>
                    <a:pt x="37" y="92"/>
                    <a:pt x="37" y="92"/>
                    <a:pt x="37" y="92"/>
                  </a:cubicBezTo>
                  <a:cubicBezTo>
                    <a:pt x="37" y="92"/>
                    <a:pt x="37" y="92"/>
                    <a:pt x="37" y="92"/>
                  </a:cubicBezTo>
                  <a:cubicBezTo>
                    <a:pt x="37" y="92"/>
                    <a:pt x="37" y="92"/>
                    <a:pt x="37" y="92"/>
                  </a:cubicBezTo>
                  <a:cubicBezTo>
                    <a:pt x="37" y="92"/>
                    <a:pt x="37" y="92"/>
                    <a:pt x="38" y="92"/>
                  </a:cubicBezTo>
                  <a:cubicBezTo>
                    <a:pt x="38" y="92"/>
                    <a:pt x="38" y="92"/>
                    <a:pt x="38" y="92"/>
                  </a:cubicBezTo>
                  <a:cubicBezTo>
                    <a:pt x="38" y="91"/>
                    <a:pt x="38" y="91"/>
                    <a:pt x="38" y="91"/>
                  </a:cubicBezTo>
                  <a:cubicBezTo>
                    <a:pt x="38" y="91"/>
                    <a:pt x="38" y="91"/>
                    <a:pt x="38" y="91"/>
                  </a:cubicBezTo>
                  <a:cubicBezTo>
                    <a:pt x="38" y="91"/>
                    <a:pt x="38" y="90"/>
                    <a:pt x="38" y="90"/>
                  </a:cubicBezTo>
                  <a:cubicBezTo>
                    <a:pt x="38" y="90"/>
                    <a:pt x="38" y="90"/>
                    <a:pt x="38" y="90"/>
                  </a:cubicBezTo>
                  <a:cubicBezTo>
                    <a:pt x="38" y="90"/>
                    <a:pt x="38" y="90"/>
                    <a:pt x="38" y="90"/>
                  </a:cubicBezTo>
                  <a:cubicBezTo>
                    <a:pt x="38" y="90"/>
                    <a:pt x="38" y="90"/>
                    <a:pt x="38" y="90"/>
                  </a:cubicBezTo>
                  <a:cubicBezTo>
                    <a:pt x="39" y="90"/>
                    <a:pt x="39" y="90"/>
                    <a:pt x="39" y="90"/>
                  </a:cubicBezTo>
                  <a:cubicBezTo>
                    <a:pt x="39" y="90"/>
                    <a:pt x="40" y="89"/>
                    <a:pt x="40" y="89"/>
                  </a:cubicBezTo>
                  <a:cubicBezTo>
                    <a:pt x="40" y="88"/>
                    <a:pt x="40" y="88"/>
                    <a:pt x="40" y="88"/>
                  </a:cubicBezTo>
                  <a:cubicBezTo>
                    <a:pt x="40" y="85"/>
                    <a:pt x="40" y="85"/>
                    <a:pt x="40" y="85"/>
                  </a:cubicBezTo>
                  <a:cubicBezTo>
                    <a:pt x="40" y="85"/>
                    <a:pt x="40" y="84"/>
                    <a:pt x="40" y="84"/>
                  </a:cubicBezTo>
                  <a:cubicBezTo>
                    <a:pt x="40" y="84"/>
                    <a:pt x="40" y="84"/>
                    <a:pt x="40" y="84"/>
                  </a:cubicBezTo>
                  <a:cubicBezTo>
                    <a:pt x="41" y="85"/>
                    <a:pt x="41" y="85"/>
                    <a:pt x="41" y="85"/>
                  </a:cubicBezTo>
                  <a:cubicBezTo>
                    <a:pt x="41" y="84"/>
                    <a:pt x="41" y="84"/>
                    <a:pt x="41" y="84"/>
                  </a:cubicBezTo>
                  <a:cubicBezTo>
                    <a:pt x="41" y="84"/>
                    <a:pt x="41" y="84"/>
                    <a:pt x="41" y="84"/>
                  </a:cubicBezTo>
                  <a:cubicBezTo>
                    <a:pt x="41" y="84"/>
                    <a:pt x="41" y="83"/>
                    <a:pt x="41" y="83"/>
                  </a:cubicBezTo>
                  <a:cubicBezTo>
                    <a:pt x="41" y="83"/>
                    <a:pt x="41" y="83"/>
                    <a:pt x="41" y="83"/>
                  </a:cubicBezTo>
                  <a:cubicBezTo>
                    <a:pt x="41" y="83"/>
                    <a:pt x="41" y="83"/>
                    <a:pt x="42" y="82"/>
                  </a:cubicBezTo>
                  <a:cubicBezTo>
                    <a:pt x="42" y="82"/>
                    <a:pt x="42" y="82"/>
                    <a:pt x="43" y="82"/>
                  </a:cubicBezTo>
                  <a:cubicBezTo>
                    <a:pt x="43" y="82"/>
                    <a:pt x="43" y="82"/>
                    <a:pt x="43" y="82"/>
                  </a:cubicBezTo>
                  <a:cubicBezTo>
                    <a:pt x="43" y="82"/>
                    <a:pt x="44" y="82"/>
                    <a:pt x="44" y="82"/>
                  </a:cubicBezTo>
                  <a:cubicBezTo>
                    <a:pt x="44" y="82"/>
                    <a:pt x="44" y="82"/>
                    <a:pt x="44" y="82"/>
                  </a:cubicBezTo>
                  <a:cubicBezTo>
                    <a:pt x="44"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1"/>
                    <a:pt x="45" y="81"/>
                    <a:pt x="45" y="81"/>
                  </a:cubicBezTo>
                  <a:cubicBezTo>
                    <a:pt x="45" y="81"/>
                    <a:pt x="45" y="81"/>
                    <a:pt x="45" y="81"/>
                  </a:cubicBezTo>
                  <a:cubicBezTo>
                    <a:pt x="45" y="81"/>
                    <a:pt x="45" y="81"/>
                    <a:pt x="45" y="81"/>
                  </a:cubicBezTo>
                  <a:cubicBezTo>
                    <a:pt x="46" y="81"/>
                    <a:pt x="46" y="81"/>
                    <a:pt x="46" y="81"/>
                  </a:cubicBezTo>
                  <a:cubicBezTo>
                    <a:pt x="46" y="81"/>
                    <a:pt x="46" y="81"/>
                    <a:pt x="46" y="81"/>
                  </a:cubicBezTo>
                  <a:cubicBezTo>
                    <a:pt x="46" y="80"/>
                    <a:pt x="46" y="80"/>
                    <a:pt x="46" y="80"/>
                  </a:cubicBezTo>
                  <a:cubicBezTo>
                    <a:pt x="46" y="80"/>
                    <a:pt x="47" y="80"/>
                    <a:pt x="47" y="80"/>
                  </a:cubicBezTo>
                  <a:cubicBezTo>
                    <a:pt x="47" y="80"/>
                    <a:pt x="47" y="80"/>
                    <a:pt x="47" y="80"/>
                  </a:cubicBezTo>
                  <a:cubicBezTo>
                    <a:pt x="47" y="80"/>
                    <a:pt x="47" y="80"/>
                    <a:pt x="47" y="80"/>
                  </a:cubicBezTo>
                  <a:cubicBezTo>
                    <a:pt x="47" y="80"/>
                    <a:pt x="48" y="80"/>
                    <a:pt x="48" y="79"/>
                  </a:cubicBezTo>
                  <a:cubicBezTo>
                    <a:pt x="48" y="79"/>
                    <a:pt x="48" y="79"/>
                    <a:pt x="48" y="79"/>
                  </a:cubicBezTo>
                  <a:cubicBezTo>
                    <a:pt x="48" y="78"/>
                    <a:pt x="48" y="78"/>
                    <a:pt x="48" y="78"/>
                  </a:cubicBezTo>
                  <a:cubicBezTo>
                    <a:pt x="49" y="78"/>
                    <a:pt x="49" y="78"/>
                    <a:pt x="49" y="78"/>
                  </a:cubicBezTo>
                  <a:cubicBezTo>
                    <a:pt x="49" y="77"/>
                    <a:pt x="49" y="76"/>
                    <a:pt x="49" y="76"/>
                  </a:cubicBezTo>
                  <a:cubicBezTo>
                    <a:pt x="49" y="75"/>
                    <a:pt x="49" y="75"/>
                    <a:pt x="49" y="75"/>
                  </a:cubicBezTo>
                  <a:cubicBezTo>
                    <a:pt x="49" y="73"/>
                    <a:pt x="49" y="73"/>
                    <a:pt x="49" y="73"/>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50" y="72"/>
                    <a:pt x="50" y="72"/>
                    <a:pt x="50" y="72"/>
                  </a:cubicBezTo>
                  <a:cubicBezTo>
                    <a:pt x="50" y="72"/>
                    <a:pt x="50" y="72"/>
                    <a:pt x="50" y="72"/>
                  </a:cubicBezTo>
                  <a:cubicBezTo>
                    <a:pt x="50" y="72"/>
                    <a:pt x="50" y="71"/>
                    <a:pt x="50" y="71"/>
                  </a:cubicBezTo>
                  <a:cubicBezTo>
                    <a:pt x="50" y="71"/>
                    <a:pt x="50" y="71"/>
                    <a:pt x="50" y="71"/>
                  </a:cubicBezTo>
                  <a:cubicBezTo>
                    <a:pt x="50" y="71"/>
                    <a:pt x="50" y="71"/>
                    <a:pt x="50" y="71"/>
                  </a:cubicBezTo>
                  <a:cubicBezTo>
                    <a:pt x="50" y="71"/>
                    <a:pt x="51" y="71"/>
                    <a:pt x="51" y="71"/>
                  </a:cubicBezTo>
                  <a:cubicBezTo>
                    <a:pt x="51" y="71"/>
                    <a:pt x="51" y="71"/>
                    <a:pt x="51" y="71"/>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2" y="69"/>
                    <a:pt x="52" y="69"/>
                  </a:cubicBezTo>
                  <a:cubicBezTo>
                    <a:pt x="52" y="69"/>
                    <a:pt x="52" y="68"/>
                    <a:pt x="53" y="68"/>
                  </a:cubicBezTo>
                  <a:cubicBezTo>
                    <a:pt x="53" y="68"/>
                    <a:pt x="53" y="68"/>
                    <a:pt x="53" y="68"/>
                  </a:cubicBezTo>
                  <a:cubicBezTo>
                    <a:pt x="54" y="68"/>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6"/>
                    <a:pt x="53" y="66"/>
                  </a:cubicBezTo>
                  <a:cubicBezTo>
                    <a:pt x="53" y="66"/>
                    <a:pt x="53" y="66"/>
                    <a:pt x="53" y="66"/>
                  </a:cubicBezTo>
                  <a:cubicBezTo>
                    <a:pt x="53" y="66"/>
                    <a:pt x="53" y="66"/>
                    <a:pt x="53" y="66"/>
                  </a:cubicBezTo>
                  <a:cubicBezTo>
                    <a:pt x="53" y="66"/>
                    <a:pt x="53" y="66"/>
                    <a:pt x="53" y="66"/>
                  </a:cubicBezTo>
                  <a:cubicBezTo>
                    <a:pt x="53" y="64"/>
                    <a:pt x="53" y="64"/>
                    <a:pt x="53" y="64"/>
                  </a:cubicBezTo>
                  <a:cubicBezTo>
                    <a:pt x="53" y="64"/>
                    <a:pt x="53" y="64"/>
                    <a:pt x="53" y="64"/>
                  </a:cubicBezTo>
                  <a:cubicBezTo>
                    <a:pt x="53" y="64"/>
                    <a:pt x="53" y="64"/>
                    <a:pt x="53" y="64"/>
                  </a:cubicBezTo>
                  <a:cubicBezTo>
                    <a:pt x="53" y="64"/>
                    <a:pt x="53" y="64"/>
                    <a:pt x="53" y="64"/>
                  </a:cubicBezTo>
                  <a:cubicBezTo>
                    <a:pt x="53" y="63"/>
                    <a:pt x="53" y="63"/>
                    <a:pt x="53" y="63"/>
                  </a:cubicBezTo>
                  <a:cubicBezTo>
                    <a:pt x="53" y="63"/>
                    <a:pt x="53" y="63"/>
                    <a:pt x="53" y="63"/>
                  </a:cubicBezTo>
                  <a:cubicBezTo>
                    <a:pt x="52" y="63"/>
                    <a:pt x="52" y="63"/>
                    <a:pt x="52" y="63"/>
                  </a:cubicBezTo>
                  <a:cubicBezTo>
                    <a:pt x="52" y="63"/>
                    <a:pt x="52" y="63"/>
                    <a:pt x="52" y="63"/>
                  </a:cubicBezTo>
                  <a:cubicBezTo>
                    <a:pt x="51" y="63"/>
                    <a:pt x="51" y="63"/>
                    <a:pt x="51" y="63"/>
                  </a:cubicBezTo>
                  <a:cubicBezTo>
                    <a:pt x="50" y="63"/>
                    <a:pt x="50" y="63"/>
                    <a:pt x="50" y="62"/>
                  </a:cubicBezTo>
                  <a:cubicBezTo>
                    <a:pt x="50" y="62"/>
                    <a:pt x="50" y="62"/>
                    <a:pt x="50" y="62"/>
                  </a:cubicBezTo>
                  <a:cubicBezTo>
                    <a:pt x="50" y="62"/>
                    <a:pt x="50" y="62"/>
                    <a:pt x="50" y="62"/>
                  </a:cubicBezTo>
                  <a:cubicBezTo>
                    <a:pt x="50" y="62"/>
                    <a:pt x="50" y="62"/>
                    <a:pt x="50" y="62"/>
                  </a:cubicBezTo>
                  <a:cubicBezTo>
                    <a:pt x="49" y="62"/>
                    <a:pt x="49" y="62"/>
                    <a:pt x="49" y="62"/>
                  </a:cubicBezTo>
                  <a:cubicBezTo>
                    <a:pt x="49" y="62"/>
                    <a:pt x="49" y="61"/>
                    <a:pt x="49" y="61"/>
                  </a:cubicBezTo>
                  <a:cubicBezTo>
                    <a:pt x="49" y="61"/>
                    <a:pt x="49"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7" y="61"/>
                    <a:pt x="47" y="61"/>
                    <a:pt x="47" y="61"/>
                  </a:cubicBezTo>
                  <a:cubicBezTo>
                    <a:pt x="47" y="61"/>
                    <a:pt x="47" y="61"/>
                    <a:pt x="47" y="61"/>
                  </a:cubicBezTo>
                  <a:cubicBezTo>
                    <a:pt x="46" y="61"/>
                    <a:pt x="46" y="61"/>
                    <a:pt x="46" y="61"/>
                  </a:cubicBezTo>
                  <a:cubicBezTo>
                    <a:pt x="46" y="61"/>
                    <a:pt x="46" y="61"/>
                    <a:pt x="45" y="61"/>
                  </a:cubicBezTo>
                  <a:cubicBezTo>
                    <a:pt x="45" y="61"/>
                    <a:pt x="45" y="61"/>
                    <a:pt x="45" y="61"/>
                  </a:cubicBezTo>
                  <a:cubicBezTo>
                    <a:pt x="44" y="61"/>
                    <a:pt x="44" y="61"/>
                    <a:pt x="44" y="61"/>
                  </a:cubicBezTo>
                  <a:cubicBezTo>
                    <a:pt x="44" y="61"/>
                    <a:pt x="44" y="61"/>
                    <a:pt x="44" y="61"/>
                  </a:cubicBezTo>
                  <a:cubicBezTo>
                    <a:pt x="44" y="61"/>
                    <a:pt x="44" y="61"/>
                    <a:pt x="44" y="61"/>
                  </a:cubicBezTo>
                  <a:cubicBezTo>
                    <a:pt x="44" y="60"/>
                    <a:pt x="44" y="60"/>
                    <a:pt x="43" y="60"/>
                  </a:cubicBezTo>
                  <a:cubicBezTo>
                    <a:pt x="43" y="60"/>
                    <a:pt x="43" y="60"/>
                    <a:pt x="43" y="60"/>
                  </a:cubicBezTo>
                  <a:cubicBezTo>
                    <a:pt x="43"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59"/>
                    <a:pt x="42" y="59"/>
                    <a:pt x="42" y="59"/>
                  </a:cubicBezTo>
                  <a:cubicBezTo>
                    <a:pt x="42" y="59"/>
                    <a:pt x="41" y="59"/>
                    <a:pt x="41" y="59"/>
                  </a:cubicBezTo>
                  <a:cubicBezTo>
                    <a:pt x="41" y="59"/>
                    <a:pt x="41" y="59"/>
                    <a:pt x="41" y="59"/>
                  </a:cubicBezTo>
                  <a:cubicBezTo>
                    <a:pt x="41" y="59"/>
                    <a:pt x="41" y="59"/>
                    <a:pt x="41" y="59"/>
                  </a:cubicBezTo>
                  <a:cubicBezTo>
                    <a:pt x="39" y="59"/>
                    <a:pt x="39" y="59"/>
                    <a:pt x="39" y="59"/>
                  </a:cubicBezTo>
                  <a:cubicBezTo>
                    <a:pt x="39" y="59"/>
                    <a:pt x="39" y="59"/>
                    <a:pt x="39" y="59"/>
                  </a:cubicBezTo>
                  <a:cubicBezTo>
                    <a:pt x="38" y="59"/>
                    <a:pt x="38" y="59"/>
                    <a:pt x="38" y="59"/>
                  </a:cubicBezTo>
                  <a:cubicBezTo>
                    <a:pt x="38" y="59"/>
                    <a:pt x="38" y="59"/>
                    <a:pt x="38" y="59"/>
                  </a:cubicBezTo>
                  <a:cubicBezTo>
                    <a:pt x="38" y="59"/>
                    <a:pt x="38" y="59"/>
                    <a:pt x="38"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8" y="59"/>
                    <a:pt x="38" y="58"/>
                  </a:cubicBezTo>
                  <a:cubicBezTo>
                    <a:pt x="38" y="58"/>
                    <a:pt x="38" y="58"/>
                    <a:pt x="38" y="58"/>
                  </a:cubicBezTo>
                  <a:cubicBezTo>
                    <a:pt x="39" y="58"/>
                    <a:pt x="39" y="58"/>
                    <a:pt x="39" y="58"/>
                  </a:cubicBezTo>
                  <a:cubicBezTo>
                    <a:pt x="39" y="58"/>
                    <a:pt x="39" y="58"/>
                    <a:pt x="39" y="58"/>
                  </a:cubicBezTo>
                  <a:cubicBezTo>
                    <a:pt x="39" y="58"/>
                    <a:pt x="39" y="58"/>
                    <a:pt x="39" y="58"/>
                  </a:cubicBezTo>
                  <a:cubicBezTo>
                    <a:pt x="39" y="58"/>
                    <a:pt x="40" y="58"/>
                    <a:pt x="40" y="58"/>
                  </a:cubicBezTo>
                  <a:cubicBezTo>
                    <a:pt x="40" y="58"/>
                    <a:pt x="39" y="57"/>
                    <a:pt x="39" y="57"/>
                  </a:cubicBezTo>
                  <a:cubicBezTo>
                    <a:pt x="39" y="57"/>
                    <a:pt x="39" y="57"/>
                    <a:pt x="39" y="56"/>
                  </a:cubicBezTo>
                  <a:cubicBezTo>
                    <a:pt x="39" y="56"/>
                    <a:pt x="38" y="56"/>
                    <a:pt x="38" y="56"/>
                  </a:cubicBezTo>
                  <a:cubicBezTo>
                    <a:pt x="38" y="56"/>
                    <a:pt x="38" y="55"/>
                    <a:pt x="38" y="55"/>
                  </a:cubicBezTo>
                  <a:cubicBezTo>
                    <a:pt x="38" y="55"/>
                    <a:pt x="38" y="55"/>
                    <a:pt x="38" y="55"/>
                  </a:cubicBezTo>
                  <a:cubicBezTo>
                    <a:pt x="38" y="55"/>
                    <a:pt x="38" y="55"/>
                    <a:pt x="38" y="55"/>
                  </a:cubicBezTo>
                  <a:cubicBezTo>
                    <a:pt x="38" y="55"/>
                    <a:pt x="37" y="55"/>
                    <a:pt x="37" y="55"/>
                  </a:cubicBezTo>
                  <a:cubicBezTo>
                    <a:pt x="37" y="55"/>
                    <a:pt x="37" y="55"/>
                    <a:pt x="37" y="55"/>
                  </a:cubicBezTo>
                  <a:cubicBezTo>
                    <a:pt x="37" y="55"/>
                    <a:pt x="37" y="55"/>
                    <a:pt x="37" y="55"/>
                  </a:cubicBezTo>
                  <a:cubicBezTo>
                    <a:pt x="37" y="55"/>
                    <a:pt x="37" y="55"/>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3"/>
                    <a:pt x="36" y="53"/>
                    <a:pt x="35" y="53"/>
                  </a:cubicBezTo>
                  <a:cubicBezTo>
                    <a:pt x="35" y="53"/>
                    <a:pt x="35" y="53"/>
                    <a:pt x="35" y="53"/>
                  </a:cubicBezTo>
                  <a:cubicBezTo>
                    <a:pt x="35" y="53"/>
                    <a:pt x="35" y="53"/>
                    <a:pt x="35" y="52"/>
                  </a:cubicBezTo>
                  <a:cubicBezTo>
                    <a:pt x="35" y="52"/>
                    <a:pt x="35" y="52"/>
                    <a:pt x="35" y="52"/>
                  </a:cubicBezTo>
                  <a:cubicBezTo>
                    <a:pt x="34" y="52"/>
                    <a:pt x="34" y="52"/>
                    <a:pt x="34" y="52"/>
                  </a:cubicBezTo>
                  <a:cubicBezTo>
                    <a:pt x="34" y="52"/>
                    <a:pt x="34" y="52"/>
                    <a:pt x="34" y="52"/>
                  </a:cubicBezTo>
                  <a:cubicBezTo>
                    <a:pt x="33" y="52"/>
                    <a:pt x="33" y="52"/>
                    <a:pt x="33" y="52"/>
                  </a:cubicBezTo>
                  <a:cubicBezTo>
                    <a:pt x="33" y="51"/>
                    <a:pt x="33" y="51"/>
                    <a:pt x="33" y="51"/>
                  </a:cubicBezTo>
                  <a:cubicBezTo>
                    <a:pt x="32" y="51"/>
                    <a:pt x="32" y="51"/>
                    <a:pt x="32" y="51"/>
                  </a:cubicBezTo>
                  <a:cubicBezTo>
                    <a:pt x="32" y="51"/>
                    <a:pt x="32" y="51"/>
                    <a:pt x="32" y="51"/>
                  </a:cubicBezTo>
                  <a:cubicBezTo>
                    <a:pt x="32" y="51"/>
                    <a:pt x="31" y="51"/>
                    <a:pt x="31" y="51"/>
                  </a:cubicBezTo>
                  <a:cubicBezTo>
                    <a:pt x="31" y="51"/>
                    <a:pt x="31" y="51"/>
                    <a:pt x="31" y="51"/>
                  </a:cubicBezTo>
                  <a:cubicBezTo>
                    <a:pt x="31" y="51"/>
                    <a:pt x="31" y="51"/>
                    <a:pt x="31" y="51"/>
                  </a:cubicBezTo>
                  <a:cubicBezTo>
                    <a:pt x="31" y="51"/>
                    <a:pt x="31" y="50"/>
                    <a:pt x="30" y="50"/>
                  </a:cubicBezTo>
                  <a:cubicBezTo>
                    <a:pt x="30" y="50"/>
                    <a:pt x="30" y="50"/>
                    <a:pt x="30" y="50"/>
                  </a:cubicBezTo>
                  <a:cubicBezTo>
                    <a:pt x="30" y="50"/>
                    <a:pt x="30" y="50"/>
                    <a:pt x="30" y="50"/>
                  </a:cubicBezTo>
                  <a:cubicBezTo>
                    <a:pt x="30" y="50"/>
                    <a:pt x="30" y="50"/>
                    <a:pt x="30" y="50"/>
                  </a:cubicBezTo>
                  <a:cubicBezTo>
                    <a:pt x="30" y="49"/>
                    <a:pt x="29" y="49"/>
                    <a:pt x="29" y="49"/>
                  </a:cubicBezTo>
                  <a:cubicBezTo>
                    <a:pt x="29" y="49"/>
                    <a:pt x="29" y="49"/>
                    <a:pt x="29" y="49"/>
                  </a:cubicBezTo>
                  <a:cubicBezTo>
                    <a:pt x="28" y="49"/>
                    <a:pt x="28" y="49"/>
                    <a:pt x="28" y="49"/>
                  </a:cubicBezTo>
                  <a:cubicBezTo>
                    <a:pt x="28" y="49"/>
                    <a:pt x="28" y="49"/>
                    <a:pt x="28" y="49"/>
                  </a:cubicBezTo>
                  <a:cubicBezTo>
                    <a:pt x="28" y="49"/>
                    <a:pt x="28" y="49"/>
                    <a:pt x="28" y="49"/>
                  </a:cubicBezTo>
                  <a:cubicBezTo>
                    <a:pt x="29" y="48"/>
                    <a:pt x="29" y="48"/>
                    <a:pt x="29" y="48"/>
                  </a:cubicBezTo>
                  <a:cubicBezTo>
                    <a:pt x="28" y="48"/>
                    <a:pt x="28" y="48"/>
                    <a:pt x="28" y="48"/>
                  </a:cubicBezTo>
                  <a:cubicBezTo>
                    <a:pt x="28" y="48"/>
                    <a:pt x="28" y="48"/>
                    <a:pt x="28" y="48"/>
                  </a:cubicBezTo>
                  <a:cubicBezTo>
                    <a:pt x="28" y="48"/>
                    <a:pt x="28" y="48"/>
                    <a:pt x="28" y="48"/>
                  </a:cubicBezTo>
                  <a:cubicBezTo>
                    <a:pt x="28" y="48"/>
                    <a:pt x="28" y="48"/>
                    <a:pt x="28" y="48"/>
                  </a:cubicBezTo>
                  <a:cubicBezTo>
                    <a:pt x="27" y="48"/>
                    <a:pt x="27" y="48"/>
                    <a:pt x="27" y="48"/>
                  </a:cubicBezTo>
                  <a:cubicBezTo>
                    <a:pt x="27"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5" y="48"/>
                    <a:pt x="26" y="48"/>
                  </a:cubicBezTo>
                  <a:cubicBezTo>
                    <a:pt x="26" y="47"/>
                    <a:pt x="26" y="47"/>
                    <a:pt x="26" y="47"/>
                  </a:cubicBezTo>
                  <a:cubicBezTo>
                    <a:pt x="25" y="47"/>
                    <a:pt x="25" y="47"/>
                    <a:pt x="25" y="47"/>
                  </a:cubicBezTo>
                  <a:cubicBezTo>
                    <a:pt x="25" y="47"/>
                    <a:pt x="24" y="47"/>
                    <a:pt x="24" y="47"/>
                  </a:cubicBezTo>
                  <a:cubicBezTo>
                    <a:pt x="24" y="47"/>
                    <a:pt x="24" y="47"/>
                    <a:pt x="23" y="47"/>
                  </a:cubicBezTo>
                  <a:cubicBezTo>
                    <a:pt x="23" y="47"/>
                    <a:pt x="23" y="47"/>
                    <a:pt x="23" y="47"/>
                  </a:cubicBezTo>
                  <a:cubicBezTo>
                    <a:pt x="23" y="47"/>
                    <a:pt x="22" y="46"/>
                    <a:pt x="22" y="46"/>
                  </a:cubicBezTo>
                  <a:cubicBezTo>
                    <a:pt x="22" y="46"/>
                    <a:pt x="22" y="46"/>
                    <a:pt x="21" y="46"/>
                  </a:cubicBezTo>
                  <a:cubicBezTo>
                    <a:pt x="21" y="46"/>
                    <a:pt x="21" y="46"/>
                    <a:pt x="21" y="46"/>
                  </a:cubicBezTo>
                  <a:cubicBezTo>
                    <a:pt x="21" y="46"/>
                    <a:pt x="21" y="46"/>
                    <a:pt x="21" y="46"/>
                  </a:cubicBezTo>
                  <a:cubicBezTo>
                    <a:pt x="21" y="46"/>
                    <a:pt x="21" y="46"/>
                    <a:pt x="21" y="46"/>
                  </a:cubicBezTo>
                  <a:cubicBezTo>
                    <a:pt x="20" y="46"/>
                    <a:pt x="20" y="46"/>
                    <a:pt x="20" y="46"/>
                  </a:cubicBezTo>
                  <a:cubicBezTo>
                    <a:pt x="20" y="47"/>
                    <a:pt x="20" y="47"/>
                    <a:pt x="20" y="47"/>
                  </a:cubicBezTo>
                  <a:cubicBezTo>
                    <a:pt x="20" y="46"/>
                    <a:pt x="19" y="46"/>
                    <a:pt x="19" y="46"/>
                  </a:cubicBezTo>
                  <a:cubicBezTo>
                    <a:pt x="19" y="46"/>
                    <a:pt x="19" y="46"/>
                    <a:pt x="19" y="46"/>
                  </a:cubicBezTo>
                  <a:cubicBezTo>
                    <a:pt x="19" y="46"/>
                    <a:pt x="19" y="46"/>
                    <a:pt x="19" y="46"/>
                  </a:cubicBezTo>
                  <a:cubicBezTo>
                    <a:pt x="19" y="47"/>
                    <a:pt x="19" y="47"/>
                    <a:pt x="19" y="47"/>
                  </a:cubicBezTo>
                  <a:cubicBezTo>
                    <a:pt x="19" y="47"/>
                    <a:pt x="19" y="47"/>
                    <a:pt x="19" y="47"/>
                  </a:cubicBezTo>
                  <a:cubicBezTo>
                    <a:pt x="19" y="47"/>
                    <a:pt x="18" y="47"/>
                    <a:pt x="18" y="47"/>
                  </a:cubicBezTo>
                  <a:cubicBezTo>
                    <a:pt x="18" y="47"/>
                    <a:pt x="18" y="47"/>
                    <a:pt x="18" y="47"/>
                  </a:cubicBezTo>
                  <a:cubicBezTo>
                    <a:pt x="18" y="47"/>
                    <a:pt x="18" y="47"/>
                    <a:pt x="18" y="47"/>
                  </a:cubicBezTo>
                  <a:cubicBezTo>
                    <a:pt x="18" y="47"/>
                    <a:pt x="17" y="47"/>
                    <a:pt x="17" y="47"/>
                  </a:cubicBezTo>
                  <a:cubicBezTo>
                    <a:pt x="17" y="47"/>
                    <a:pt x="17" y="47"/>
                    <a:pt x="17" y="47"/>
                  </a:cubicBezTo>
                  <a:cubicBezTo>
                    <a:pt x="16" y="47"/>
                    <a:pt x="16" y="47"/>
                    <a:pt x="16" y="47"/>
                  </a:cubicBezTo>
                  <a:cubicBezTo>
                    <a:pt x="16" y="47"/>
                    <a:pt x="16" y="47"/>
                    <a:pt x="16" y="47"/>
                  </a:cubicBezTo>
                  <a:cubicBezTo>
                    <a:pt x="16" y="48"/>
                    <a:pt x="16" y="48"/>
                    <a:pt x="16" y="48"/>
                  </a:cubicBezTo>
                  <a:cubicBezTo>
                    <a:pt x="16" y="48"/>
                    <a:pt x="16" y="48"/>
                    <a:pt x="16" y="48"/>
                  </a:cubicBezTo>
                  <a:cubicBezTo>
                    <a:pt x="16" y="48"/>
                    <a:pt x="17" y="48"/>
                    <a:pt x="17" y="48"/>
                  </a:cubicBezTo>
                  <a:cubicBezTo>
                    <a:pt x="17" y="48"/>
                    <a:pt x="17" y="48"/>
                    <a:pt x="17" y="48"/>
                  </a:cubicBezTo>
                  <a:cubicBezTo>
                    <a:pt x="17" y="49"/>
                    <a:pt x="17" y="49"/>
                    <a:pt x="17" y="49"/>
                  </a:cubicBezTo>
                  <a:cubicBezTo>
                    <a:pt x="17" y="49"/>
                    <a:pt x="17" y="49"/>
                    <a:pt x="17" y="49"/>
                  </a:cubicBezTo>
                  <a:cubicBezTo>
                    <a:pt x="17" y="49"/>
                    <a:pt x="17"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5" y="49"/>
                    <a:pt x="15" y="49"/>
                  </a:cubicBezTo>
                  <a:cubicBezTo>
                    <a:pt x="15" y="49"/>
                    <a:pt x="15" y="49"/>
                    <a:pt x="15" y="49"/>
                  </a:cubicBezTo>
                  <a:cubicBezTo>
                    <a:pt x="15" y="49"/>
                    <a:pt x="15" y="48"/>
                    <a:pt x="15" y="48"/>
                  </a:cubicBezTo>
                  <a:cubicBezTo>
                    <a:pt x="15" y="48"/>
                    <a:pt x="15" y="48"/>
                    <a:pt x="15" y="48"/>
                  </a:cubicBezTo>
                  <a:cubicBezTo>
                    <a:pt x="15" y="48"/>
                    <a:pt x="15" y="48"/>
                    <a:pt x="14" y="48"/>
                  </a:cubicBezTo>
                  <a:cubicBezTo>
                    <a:pt x="14" y="48"/>
                    <a:pt x="14" y="48"/>
                    <a:pt x="14" y="48"/>
                  </a:cubicBezTo>
                  <a:cubicBezTo>
                    <a:pt x="14" y="48"/>
                    <a:pt x="14" y="48"/>
                    <a:pt x="14"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2" y="48"/>
                    <a:pt x="12" y="48"/>
                  </a:cubicBezTo>
                  <a:cubicBezTo>
                    <a:pt x="12" y="48"/>
                    <a:pt x="12" y="48"/>
                    <a:pt x="12" y="48"/>
                  </a:cubicBezTo>
                  <a:cubicBezTo>
                    <a:pt x="12" y="47"/>
                    <a:pt x="12" y="47"/>
                    <a:pt x="12" y="47"/>
                  </a:cubicBezTo>
                  <a:cubicBezTo>
                    <a:pt x="12" y="47"/>
                    <a:pt x="12" y="47"/>
                    <a:pt x="12" y="47"/>
                  </a:cubicBezTo>
                  <a:cubicBezTo>
                    <a:pt x="12" y="47"/>
                    <a:pt x="12" y="47"/>
                    <a:pt x="12" y="46"/>
                  </a:cubicBezTo>
                  <a:cubicBezTo>
                    <a:pt x="12" y="46"/>
                    <a:pt x="12" y="46"/>
                    <a:pt x="12" y="46"/>
                  </a:cubicBezTo>
                  <a:cubicBezTo>
                    <a:pt x="12" y="46"/>
                    <a:pt x="12" y="46"/>
                    <a:pt x="12" y="46"/>
                  </a:cubicBezTo>
                  <a:cubicBezTo>
                    <a:pt x="12" y="46"/>
                    <a:pt x="12" y="46"/>
                    <a:pt x="12" y="46"/>
                  </a:cubicBezTo>
                  <a:cubicBezTo>
                    <a:pt x="12" y="46"/>
                    <a:pt x="13" y="46"/>
                    <a:pt x="13" y="45"/>
                  </a:cubicBezTo>
                  <a:cubicBezTo>
                    <a:pt x="13" y="45"/>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2"/>
                  </a:cubicBezTo>
                  <a:cubicBezTo>
                    <a:pt x="13" y="42"/>
                    <a:pt x="13"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2" y="40"/>
                  </a:cubicBezTo>
                  <a:cubicBezTo>
                    <a:pt x="12" y="40"/>
                    <a:pt x="12" y="39"/>
                    <a:pt x="13" y="38"/>
                  </a:cubicBezTo>
                  <a:cubicBezTo>
                    <a:pt x="13" y="38"/>
                    <a:pt x="13" y="38"/>
                    <a:pt x="13" y="37"/>
                  </a:cubicBezTo>
                  <a:cubicBezTo>
                    <a:pt x="13" y="37"/>
                    <a:pt x="13" y="37"/>
                    <a:pt x="13" y="37"/>
                  </a:cubicBezTo>
                  <a:cubicBezTo>
                    <a:pt x="13" y="37"/>
                    <a:pt x="13" y="37"/>
                    <a:pt x="13" y="37"/>
                  </a:cubicBezTo>
                  <a:cubicBezTo>
                    <a:pt x="12" y="37"/>
                    <a:pt x="12" y="37"/>
                    <a:pt x="12" y="37"/>
                  </a:cubicBezTo>
                  <a:cubicBezTo>
                    <a:pt x="12" y="37"/>
                    <a:pt x="12" y="37"/>
                    <a:pt x="12" y="37"/>
                  </a:cubicBezTo>
                  <a:cubicBezTo>
                    <a:pt x="12" y="37"/>
                    <a:pt x="11" y="37"/>
                    <a:pt x="11" y="37"/>
                  </a:cubicBezTo>
                  <a:cubicBezTo>
                    <a:pt x="11" y="37"/>
                    <a:pt x="10" y="37"/>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9" y="38"/>
                    <a:pt x="9" y="39"/>
                    <a:pt x="9" y="39"/>
                  </a:cubicBezTo>
                  <a:cubicBezTo>
                    <a:pt x="9" y="39"/>
                    <a:pt x="9" y="39"/>
                    <a:pt x="9" y="39"/>
                  </a:cubicBezTo>
                  <a:cubicBezTo>
                    <a:pt x="9" y="39"/>
                    <a:pt x="9" y="39"/>
                    <a:pt x="9" y="39"/>
                  </a:cubicBezTo>
                  <a:cubicBezTo>
                    <a:pt x="9" y="39"/>
                    <a:pt x="8" y="40"/>
                    <a:pt x="8" y="40"/>
                  </a:cubicBezTo>
                  <a:cubicBezTo>
                    <a:pt x="8" y="40"/>
                    <a:pt x="8" y="39"/>
                    <a:pt x="8" y="39"/>
                  </a:cubicBezTo>
                  <a:cubicBezTo>
                    <a:pt x="8" y="39"/>
                    <a:pt x="8" y="39"/>
                    <a:pt x="8" y="39"/>
                  </a:cubicBezTo>
                  <a:cubicBezTo>
                    <a:pt x="8" y="39"/>
                    <a:pt x="8" y="39"/>
                    <a:pt x="8" y="39"/>
                  </a:cubicBezTo>
                  <a:cubicBezTo>
                    <a:pt x="8" y="38"/>
                    <a:pt x="8" y="38"/>
                    <a:pt x="8" y="38"/>
                  </a:cubicBezTo>
                  <a:cubicBezTo>
                    <a:pt x="8" y="38"/>
                    <a:pt x="8" y="38"/>
                    <a:pt x="7" y="38"/>
                  </a:cubicBezTo>
                  <a:cubicBezTo>
                    <a:pt x="7" y="38"/>
                    <a:pt x="7" y="38"/>
                    <a:pt x="7" y="38"/>
                  </a:cubicBezTo>
                  <a:cubicBezTo>
                    <a:pt x="7" y="38"/>
                    <a:pt x="7" y="38"/>
                    <a:pt x="7" y="38"/>
                  </a:cubicBezTo>
                  <a:cubicBezTo>
                    <a:pt x="7" y="38"/>
                    <a:pt x="7" y="38"/>
                    <a:pt x="7" y="38"/>
                  </a:cubicBezTo>
                  <a:cubicBezTo>
                    <a:pt x="7" y="38"/>
                    <a:pt x="8" y="37"/>
                    <a:pt x="8" y="37"/>
                  </a:cubicBezTo>
                  <a:cubicBezTo>
                    <a:pt x="8" y="37"/>
                    <a:pt x="8" y="37"/>
                    <a:pt x="8" y="37"/>
                  </a:cubicBezTo>
                  <a:cubicBezTo>
                    <a:pt x="8" y="38"/>
                    <a:pt x="8" y="38"/>
                    <a:pt x="8" y="38"/>
                  </a:cubicBezTo>
                  <a:cubicBezTo>
                    <a:pt x="8" y="37"/>
                    <a:pt x="8" y="37"/>
                    <a:pt x="8" y="37"/>
                  </a:cubicBezTo>
                  <a:cubicBezTo>
                    <a:pt x="8" y="37"/>
                    <a:pt x="8" y="37"/>
                    <a:pt x="8" y="37"/>
                  </a:cubicBezTo>
                  <a:cubicBezTo>
                    <a:pt x="8" y="37"/>
                    <a:pt x="8" y="37"/>
                    <a:pt x="8" y="37"/>
                  </a:cubicBezTo>
                  <a:cubicBezTo>
                    <a:pt x="9" y="37"/>
                    <a:pt x="9" y="37"/>
                    <a:pt x="9" y="37"/>
                  </a:cubicBezTo>
                  <a:cubicBezTo>
                    <a:pt x="9" y="37"/>
                    <a:pt x="9" y="37"/>
                    <a:pt x="9" y="37"/>
                  </a:cubicBezTo>
                  <a:cubicBezTo>
                    <a:pt x="9" y="37"/>
                    <a:pt x="9" y="37"/>
                    <a:pt x="9" y="36"/>
                  </a:cubicBezTo>
                  <a:cubicBezTo>
                    <a:pt x="9" y="36"/>
                    <a:pt x="8" y="36"/>
                    <a:pt x="9" y="36"/>
                  </a:cubicBezTo>
                  <a:cubicBezTo>
                    <a:pt x="9" y="36"/>
                    <a:pt x="9" y="36"/>
                    <a:pt x="9" y="36"/>
                  </a:cubicBezTo>
                  <a:cubicBezTo>
                    <a:pt x="9" y="36"/>
                    <a:pt x="9" y="36"/>
                    <a:pt x="9" y="36"/>
                  </a:cubicBezTo>
                  <a:cubicBezTo>
                    <a:pt x="9" y="36"/>
                    <a:pt x="9" y="36"/>
                    <a:pt x="9" y="36"/>
                  </a:cubicBezTo>
                  <a:cubicBezTo>
                    <a:pt x="9" y="36"/>
                    <a:pt x="9" y="35"/>
                    <a:pt x="9" y="35"/>
                  </a:cubicBezTo>
                  <a:cubicBezTo>
                    <a:pt x="9" y="35"/>
                    <a:pt x="9" y="34"/>
                    <a:pt x="9" y="34"/>
                  </a:cubicBezTo>
                  <a:cubicBezTo>
                    <a:pt x="9" y="34"/>
                    <a:pt x="9" y="34"/>
                    <a:pt x="9" y="34"/>
                  </a:cubicBezTo>
                  <a:cubicBezTo>
                    <a:pt x="10" y="34"/>
                    <a:pt x="10" y="34"/>
                    <a:pt x="10" y="34"/>
                  </a:cubicBezTo>
                  <a:cubicBezTo>
                    <a:pt x="10" y="34"/>
                    <a:pt x="10" y="34"/>
                    <a:pt x="10" y="34"/>
                  </a:cubicBezTo>
                  <a:cubicBezTo>
                    <a:pt x="10" y="34"/>
                    <a:pt x="10" y="34"/>
                    <a:pt x="10" y="34"/>
                  </a:cubicBezTo>
                  <a:cubicBezTo>
                    <a:pt x="10" y="34"/>
                    <a:pt x="9"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2"/>
                    <a:pt x="10" y="32"/>
                  </a:cubicBezTo>
                  <a:cubicBezTo>
                    <a:pt x="10" y="32"/>
                    <a:pt x="10" y="32"/>
                    <a:pt x="10" y="32"/>
                  </a:cubicBezTo>
                  <a:cubicBezTo>
                    <a:pt x="10" y="32"/>
                    <a:pt x="10" y="32"/>
                    <a:pt x="10" y="32"/>
                  </a:cubicBezTo>
                  <a:cubicBezTo>
                    <a:pt x="10" y="32"/>
                    <a:pt x="11" y="32"/>
                    <a:pt x="11" y="32"/>
                  </a:cubicBezTo>
                  <a:cubicBezTo>
                    <a:pt x="11" y="32"/>
                    <a:pt x="11" y="32"/>
                    <a:pt x="11" y="32"/>
                  </a:cubicBezTo>
                  <a:cubicBezTo>
                    <a:pt x="11" y="31"/>
                    <a:pt x="11" y="31"/>
                    <a:pt x="11" y="31"/>
                  </a:cubicBezTo>
                  <a:cubicBezTo>
                    <a:pt x="12" y="31"/>
                    <a:pt x="12" y="31"/>
                    <a:pt x="12" y="30"/>
                  </a:cubicBezTo>
                  <a:cubicBezTo>
                    <a:pt x="12" y="30"/>
                    <a:pt x="12" y="30"/>
                    <a:pt x="12" y="30"/>
                  </a:cubicBezTo>
                  <a:cubicBezTo>
                    <a:pt x="12" y="30"/>
                    <a:pt x="12" y="30"/>
                    <a:pt x="12" y="30"/>
                  </a:cubicBezTo>
                  <a:cubicBezTo>
                    <a:pt x="12" y="30"/>
                    <a:pt x="12" y="30"/>
                    <a:pt x="12" y="30"/>
                  </a:cubicBezTo>
                  <a:cubicBezTo>
                    <a:pt x="12" y="30"/>
                    <a:pt x="13" y="30"/>
                    <a:pt x="13" y="30"/>
                  </a:cubicBezTo>
                  <a:cubicBezTo>
                    <a:pt x="13" y="30"/>
                    <a:pt x="13" y="30"/>
                    <a:pt x="13" y="30"/>
                  </a:cubicBezTo>
                  <a:cubicBezTo>
                    <a:pt x="13" y="30"/>
                    <a:pt x="13" y="30"/>
                    <a:pt x="13" y="30"/>
                  </a:cubicBezTo>
                  <a:cubicBezTo>
                    <a:pt x="14" y="30"/>
                    <a:pt x="14" y="30"/>
                    <a:pt x="14" y="30"/>
                  </a:cubicBezTo>
                  <a:cubicBezTo>
                    <a:pt x="15" y="30"/>
                    <a:pt x="15" y="30"/>
                    <a:pt x="15" y="30"/>
                  </a:cubicBezTo>
                  <a:cubicBezTo>
                    <a:pt x="15" y="29"/>
                    <a:pt x="15" y="29"/>
                    <a:pt x="16" y="29"/>
                  </a:cubicBezTo>
                  <a:cubicBezTo>
                    <a:pt x="16" y="29"/>
                    <a:pt x="16" y="29"/>
                    <a:pt x="16" y="29"/>
                  </a:cubicBezTo>
                  <a:cubicBezTo>
                    <a:pt x="16" y="29"/>
                    <a:pt x="16" y="29"/>
                    <a:pt x="16" y="29"/>
                  </a:cubicBezTo>
                  <a:cubicBezTo>
                    <a:pt x="16" y="29"/>
                    <a:pt x="16" y="29"/>
                    <a:pt x="16" y="29"/>
                  </a:cubicBezTo>
                  <a:cubicBezTo>
                    <a:pt x="16" y="29"/>
                    <a:pt x="17" y="30"/>
                    <a:pt x="17" y="30"/>
                  </a:cubicBezTo>
                  <a:cubicBezTo>
                    <a:pt x="17" y="31"/>
                    <a:pt x="17" y="31"/>
                    <a:pt x="17" y="31"/>
                  </a:cubicBezTo>
                  <a:cubicBezTo>
                    <a:pt x="17" y="31"/>
                    <a:pt x="16" y="32"/>
                    <a:pt x="16" y="32"/>
                  </a:cubicBezTo>
                  <a:cubicBezTo>
                    <a:pt x="16" y="32"/>
                    <a:pt x="16" y="32"/>
                    <a:pt x="16" y="32"/>
                  </a:cubicBezTo>
                  <a:cubicBezTo>
                    <a:pt x="16" y="32"/>
                    <a:pt x="16" y="32"/>
                    <a:pt x="16" y="32"/>
                  </a:cubicBezTo>
                  <a:cubicBezTo>
                    <a:pt x="16" y="33"/>
                    <a:pt x="16" y="33"/>
                    <a:pt x="16" y="33"/>
                  </a:cubicBezTo>
                  <a:cubicBezTo>
                    <a:pt x="16" y="33"/>
                    <a:pt x="17" y="33"/>
                    <a:pt x="17" y="33"/>
                  </a:cubicBezTo>
                  <a:cubicBezTo>
                    <a:pt x="17" y="33"/>
                    <a:pt x="17" y="33"/>
                    <a:pt x="17" y="33"/>
                  </a:cubicBezTo>
                  <a:cubicBezTo>
                    <a:pt x="17" y="33"/>
                    <a:pt x="17" y="33"/>
                    <a:pt x="17" y="33"/>
                  </a:cubicBezTo>
                  <a:cubicBezTo>
                    <a:pt x="17" y="33"/>
                    <a:pt x="17" y="33"/>
                    <a:pt x="17" y="33"/>
                  </a:cubicBezTo>
                  <a:cubicBezTo>
                    <a:pt x="17" y="33"/>
                    <a:pt x="17" y="33"/>
                    <a:pt x="17" y="33"/>
                  </a:cubicBezTo>
                  <a:cubicBezTo>
                    <a:pt x="18" y="33"/>
                    <a:pt x="18" y="32"/>
                    <a:pt x="18" y="32"/>
                  </a:cubicBezTo>
                  <a:cubicBezTo>
                    <a:pt x="18" y="32"/>
                    <a:pt x="18" y="31"/>
                    <a:pt x="18" y="31"/>
                  </a:cubicBezTo>
                  <a:cubicBezTo>
                    <a:pt x="18" y="31"/>
                    <a:pt x="18" y="31"/>
                    <a:pt x="18" y="31"/>
                  </a:cubicBezTo>
                  <a:cubicBezTo>
                    <a:pt x="18" y="31"/>
                    <a:pt x="18" y="31"/>
                    <a:pt x="18" y="31"/>
                  </a:cubicBezTo>
                  <a:cubicBezTo>
                    <a:pt x="18" y="31"/>
                    <a:pt x="18" y="31"/>
                    <a:pt x="18" y="31"/>
                  </a:cubicBezTo>
                  <a:cubicBezTo>
                    <a:pt x="18" y="31"/>
                    <a:pt x="18" y="31"/>
                    <a:pt x="18" y="31"/>
                  </a:cubicBezTo>
                  <a:cubicBezTo>
                    <a:pt x="18" y="31"/>
                    <a:pt x="18" y="30"/>
                    <a:pt x="18" y="30"/>
                  </a:cubicBezTo>
                  <a:cubicBezTo>
                    <a:pt x="18" y="30"/>
                    <a:pt x="18" y="30"/>
                    <a:pt x="18" y="30"/>
                  </a:cubicBezTo>
                  <a:cubicBezTo>
                    <a:pt x="19" y="30"/>
                    <a:pt x="19" y="30"/>
                    <a:pt x="19" y="30"/>
                  </a:cubicBezTo>
                  <a:cubicBezTo>
                    <a:pt x="19" y="30"/>
                    <a:pt x="19" y="30"/>
                    <a:pt x="19" y="30"/>
                  </a:cubicBezTo>
                  <a:cubicBezTo>
                    <a:pt x="19" y="30"/>
                    <a:pt x="19" y="30"/>
                    <a:pt x="19" y="30"/>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20" y="29"/>
                    <a:pt x="20" y="29"/>
                    <a:pt x="20" y="28"/>
                  </a:cubicBezTo>
                  <a:cubicBezTo>
                    <a:pt x="20" y="28"/>
                    <a:pt x="20" y="28"/>
                    <a:pt x="20" y="28"/>
                  </a:cubicBezTo>
                  <a:cubicBezTo>
                    <a:pt x="20" y="28"/>
                    <a:pt x="20" y="28"/>
                    <a:pt x="20" y="28"/>
                  </a:cubicBezTo>
                  <a:cubicBezTo>
                    <a:pt x="20" y="28"/>
                    <a:pt x="20" y="28"/>
                    <a:pt x="20" y="28"/>
                  </a:cubicBezTo>
                  <a:cubicBezTo>
                    <a:pt x="21" y="28"/>
                    <a:pt x="21" y="28"/>
                    <a:pt x="21" y="28"/>
                  </a:cubicBezTo>
                  <a:cubicBezTo>
                    <a:pt x="21" y="28"/>
                    <a:pt x="21" y="28"/>
                    <a:pt x="21" y="28"/>
                  </a:cubicBezTo>
                  <a:cubicBezTo>
                    <a:pt x="21" y="28"/>
                    <a:pt x="21" y="28"/>
                    <a:pt x="21" y="28"/>
                  </a:cubicBezTo>
                  <a:cubicBezTo>
                    <a:pt x="21" y="27"/>
                    <a:pt x="21" y="27"/>
                    <a:pt x="21" y="27"/>
                  </a:cubicBezTo>
                  <a:cubicBezTo>
                    <a:pt x="21" y="27"/>
                    <a:pt x="20" y="27"/>
                    <a:pt x="20" y="27"/>
                  </a:cubicBezTo>
                  <a:cubicBezTo>
                    <a:pt x="20" y="27"/>
                    <a:pt x="20" y="27"/>
                    <a:pt x="20" y="27"/>
                  </a:cubicBezTo>
                  <a:cubicBezTo>
                    <a:pt x="20" y="27"/>
                    <a:pt x="20" y="27"/>
                    <a:pt x="20" y="27"/>
                  </a:cubicBezTo>
                  <a:cubicBezTo>
                    <a:pt x="21" y="27"/>
                    <a:pt x="21" y="27"/>
                    <a:pt x="21" y="27"/>
                  </a:cubicBezTo>
                  <a:cubicBezTo>
                    <a:pt x="21" y="27"/>
                    <a:pt x="21" y="27"/>
                    <a:pt x="21" y="27"/>
                  </a:cubicBezTo>
                  <a:cubicBezTo>
                    <a:pt x="21" y="27"/>
                    <a:pt x="21" y="27"/>
                    <a:pt x="21" y="27"/>
                  </a:cubicBezTo>
                  <a:cubicBezTo>
                    <a:pt x="22" y="27"/>
                    <a:pt x="22" y="27"/>
                    <a:pt x="22" y="26"/>
                  </a:cubicBezTo>
                  <a:cubicBezTo>
                    <a:pt x="22" y="26"/>
                    <a:pt x="22" y="26"/>
                    <a:pt x="22" y="26"/>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4"/>
                    <a:pt x="24" y="24"/>
                  </a:cubicBezTo>
                  <a:cubicBezTo>
                    <a:pt x="24" y="24"/>
                    <a:pt x="24" y="24"/>
                    <a:pt x="25" y="24"/>
                  </a:cubicBezTo>
                  <a:cubicBezTo>
                    <a:pt x="25" y="24"/>
                    <a:pt x="25" y="24"/>
                    <a:pt x="25" y="24"/>
                  </a:cubicBezTo>
                  <a:cubicBezTo>
                    <a:pt x="25" y="24"/>
                    <a:pt x="25" y="24"/>
                    <a:pt x="25" y="23"/>
                  </a:cubicBezTo>
                  <a:cubicBezTo>
                    <a:pt x="25" y="23"/>
                    <a:pt x="25" y="23"/>
                    <a:pt x="25" y="23"/>
                  </a:cubicBezTo>
                  <a:cubicBezTo>
                    <a:pt x="25" y="23"/>
                    <a:pt x="25" y="23"/>
                    <a:pt x="25" y="23"/>
                  </a:cubicBezTo>
                  <a:cubicBezTo>
                    <a:pt x="25" y="23"/>
                    <a:pt x="25" y="22"/>
                    <a:pt x="25" y="22"/>
                  </a:cubicBezTo>
                  <a:cubicBezTo>
                    <a:pt x="26" y="22"/>
                    <a:pt x="26" y="21"/>
                    <a:pt x="27" y="21"/>
                  </a:cubicBezTo>
                  <a:cubicBezTo>
                    <a:pt x="27" y="21"/>
                    <a:pt x="27" y="21"/>
                    <a:pt x="27" y="21"/>
                  </a:cubicBezTo>
                  <a:cubicBezTo>
                    <a:pt x="28" y="21"/>
                    <a:pt x="28" y="21"/>
                    <a:pt x="28" y="21"/>
                  </a:cubicBezTo>
                  <a:cubicBezTo>
                    <a:pt x="28" y="21"/>
                    <a:pt x="28" y="20"/>
                    <a:pt x="28" y="20"/>
                  </a:cubicBezTo>
                  <a:cubicBezTo>
                    <a:pt x="28" y="20"/>
                    <a:pt x="28" y="20"/>
                    <a:pt x="28" y="20"/>
                  </a:cubicBezTo>
                  <a:cubicBezTo>
                    <a:pt x="28" y="20"/>
                    <a:pt x="28" y="20"/>
                    <a:pt x="28" y="20"/>
                  </a:cubicBezTo>
                  <a:cubicBezTo>
                    <a:pt x="29" y="20"/>
                    <a:pt x="29" y="20"/>
                    <a:pt x="29" y="20"/>
                  </a:cubicBezTo>
                  <a:cubicBezTo>
                    <a:pt x="29" y="20"/>
                    <a:pt x="29" y="20"/>
                    <a:pt x="29" y="20"/>
                  </a:cubicBezTo>
                  <a:cubicBezTo>
                    <a:pt x="29" y="20"/>
                    <a:pt x="29" y="20"/>
                    <a:pt x="29" y="20"/>
                  </a:cubicBezTo>
                  <a:cubicBezTo>
                    <a:pt x="29" y="20"/>
                    <a:pt x="29" y="20"/>
                    <a:pt x="29" y="20"/>
                  </a:cubicBezTo>
                  <a:cubicBezTo>
                    <a:pt x="29" y="20"/>
                    <a:pt x="29" y="20"/>
                    <a:pt x="30" y="20"/>
                  </a:cubicBezTo>
                  <a:cubicBezTo>
                    <a:pt x="30" y="19"/>
                    <a:pt x="30" y="19"/>
                    <a:pt x="30" y="19"/>
                  </a:cubicBezTo>
                  <a:cubicBezTo>
                    <a:pt x="30" y="19"/>
                    <a:pt x="30" y="19"/>
                    <a:pt x="30" y="19"/>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1" y="18"/>
                    <a:pt x="31" y="18"/>
                    <a:pt x="31" y="18"/>
                  </a:cubicBezTo>
                  <a:cubicBezTo>
                    <a:pt x="31" y="18"/>
                    <a:pt x="31" y="17"/>
                    <a:pt x="31" y="17"/>
                  </a:cubicBezTo>
                  <a:cubicBezTo>
                    <a:pt x="31" y="17"/>
                    <a:pt x="31" y="17"/>
                    <a:pt x="31" y="17"/>
                  </a:cubicBezTo>
                  <a:cubicBezTo>
                    <a:pt x="31" y="17"/>
                    <a:pt x="31" y="17"/>
                    <a:pt x="31" y="17"/>
                  </a:cubicBezTo>
                  <a:cubicBezTo>
                    <a:pt x="31" y="17"/>
                    <a:pt x="31" y="17"/>
                    <a:pt x="31" y="17"/>
                  </a:cubicBezTo>
                  <a:cubicBezTo>
                    <a:pt x="32" y="17"/>
                    <a:pt x="32" y="17"/>
                    <a:pt x="32" y="17"/>
                  </a:cubicBezTo>
                  <a:cubicBezTo>
                    <a:pt x="32" y="17"/>
                    <a:pt x="32" y="17"/>
                    <a:pt x="32" y="17"/>
                  </a:cubicBezTo>
                  <a:cubicBezTo>
                    <a:pt x="32" y="17"/>
                    <a:pt x="32" y="17"/>
                    <a:pt x="32" y="17"/>
                  </a:cubicBezTo>
                  <a:cubicBezTo>
                    <a:pt x="32" y="17"/>
                    <a:pt x="32" y="17"/>
                    <a:pt x="32" y="17"/>
                  </a:cubicBezTo>
                  <a:cubicBezTo>
                    <a:pt x="32" y="17"/>
                    <a:pt x="32" y="17"/>
                    <a:pt x="32" y="17"/>
                  </a:cubicBezTo>
                  <a:cubicBezTo>
                    <a:pt x="33" y="17"/>
                    <a:pt x="33" y="17"/>
                    <a:pt x="33" y="16"/>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5"/>
                    <a:pt x="35" y="15"/>
                  </a:cubicBezTo>
                  <a:cubicBezTo>
                    <a:pt x="35" y="15"/>
                    <a:pt x="35" y="15"/>
                    <a:pt x="35" y="15"/>
                  </a:cubicBezTo>
                  <a:cubicBezTo>
                    <a:pt x="34" y="15"/>
                    <a:pt x="34" y="15"/>
                    <a:pt x="34" y="15"/>
                  </a:cubicBezTo>
                  <a:cubicBezTo>
                    <a:pt x="33" y="15"/>
                    <a:pt x="33" y="15"/>
                    <a:pt x="33" y="15"/>
                  </a:cubicBezTo>
                  <a:cubicBezTo>
                    <a:pt x="33" y="15"/>
                    <a:pt x="33" y="15"/>
                    <a:pt x="33" y="15"/>
                  </a:cubicBezTo>
                  <a:cubicBezTo>
                    <a:pt x="33" y="15"/>
                    <a:pt x="33" y="15"/>
                    <a:pt x="33" y="15"/>
                  </a:cubicBezTo>
                  <a:cubicBezTo>
                    <a:pt x="33" y="15"/>
                    <a:pt x="33" y="15"/>
                    <a:pt x="32" y="15"/>
                  </a:cubicBezTo>
                  <a:cubicBezTo>
                    <a:pt x="32" y="15"/>
                    <a:pt x="32" y="15"/>
                    <a:pt x="32" y="15"/>
                  </a:cubicBezTo>
                  <a:cubicBezTo>
                    <a:pt x="32" y="15"/>
                    <a:pt x="32" y="15"/>
                    <a:pt x="32" y="15"/>
                  </a:cubicBezTo>
                  <a:cubicBezTo>
                    <a:pt x="32" y="15"/>
                    <a:pt x="32" y="15"/>
                    <a:pt x="32" y="15"/>
                  </a:cubicBezTo>
                  <a:cubicBezTo>
                    <a:pt x="33" y="15"/>
                    <a:pt x="33" y="15"/>
                    <a:pt x="33" y="15"/>
                  </a:cubicBezTo>
                  <a:cubicBezTo>
                    <a:pt x="33" y="15"/>
                    <a:pt x="33" y="14"/>
                    <a:pt x="33" y="14"/>
                  </a:cubicBezTo>
                  <a:cubicBezTo>
                    <a:pt x="33" y="14"/>
                    <a:pt x="33" y="14"/>
                    <a:pt x="33" y="14"/>
                  </a:cubicBezTo>
                  <a:cubicBezTo>
                    <a:pt x="33" y="14"/>
                    <a:pt x="33" y="14"/>
                    <a:pt x="33" y="14"/>
                  </a:cubicBezTo>
                  <a:cubicBezTo>
                    <a:pt x="33" y="14"/>
                    <a:pt x="33" y="14"/>
                    <a:pt x="33"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8" y="14"/>
                    <a:pt x="38" y="14"/>
                    <a:pt x="38" y="14"/>
                  </a:cubicBezTo>
                  <a:cubicBezTo>
                    <a:pt x="38" y="13"/>
                    <a:pt x="38" y="13"/>
                    <a:pt x="38" y="13"/>
                  </a:cubicBezTo>
                  <a:cubicBezTo>
                    <a:pt x="38" y="13"/>
                    <a:pt x="38"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2"/>
                  </a:cubicBezTo>
                  <a:cubicBezTo>
                    <a:pt x="39" y="12"/>
                    <a:pt x="40" y="12"/>
                    <a:pt x="40" y="12"/>
                  </a:cubicBezTo>
                  <a:cubicBezTo>
                    <a:pt x="40" y="12"/>
                    <a:pt x="40" y="12"/>
                    <a:pt x="40" y="12"/>
                  </a:cubicBezTo>
                  <a:cubicBezTo>
                    <a:pt x="40" y="12"/>
                    <a:pt x="40" y="12"/>
                    <a:pt x="40" y="12"/>
                  </a:cubicBezTo>
                  <a:cubicBezTo>
                    <a:pt x="40" y="12"/>
                    <a:pt x="40" y="12"/>
                    <a:pt x="41" y="12"/>
                  </a:cubicBezTo>
                  <a:cubicBezTo>
                    <a:pt x="41" y="12"/>
                    <a:pt x="41" y="12"/>
                    <a:pt x="41" y="12"/>
                  </a:cubicBezTo>
                  <a:cubicBezTo>
                    <a:pt x="41" y="12"/>
                    <a:pt x="41" y="12"/>
                    <a:pt x="41" y="12"/>
                  </a:cubicBezTo>
                  <a:cubicBezTo>
                    <a:pt x="41" y="12"/>
                    <a:pt x="41" y="12"/>
                    <a:pt x="41" y="12"/>
                  </a:cubicBezTo>
                  <a:cubicBezTo>
                    <a:pt x="41" y="12"/>
                    <a:pt x="41" y="12"/>
                    <a:pt x="42" y="12"/>
                  </a:cubicBezTo>
                  <a:cubicBezTo>
                    <a:pt x="42" y="12"/>
                    <a:pt x="42" y="12"/>
                    <a:pt x="42" y="12"/>
                  </a:cubicBezTo>
                  <a:cubicBezTo>
                    <a:pt x="42" y="12"/>
                    <a:pt x="42" y="11"/>
                    <a:pt x="42" y="11"/>
                  </a:cubicBezTo>
                  <a:cubicBezTo>
                    <a:pt x="42" y="11"/>
                    <a:pt x="42" y="10"/>
                    <a:pt x="42" y="10"/>
                  </a:cubicBezTo>
                  <a:cubicBezTo>
                    <a:pt x="42" y="10"/>
                    <a:pt x="42" y="10"/>
                    <a:pt x="42" y="10"/>
                  </a:cubicBezTo>
                  <a:cubicBezTo>
                    <a:pt x="42" y="10"/>
                    <a:pt x="42" y="10"/>
                    <a:pt x="42" y="10"/>
                  </a:cubicBezTo>
                  <a:cubicBezTo>
                    <a:pt x="42" y="8"/>
                    <a:pt x="42" y="8"/>
                    <a:pt x="42" y="8"/>
                  </a:cubicBezTo>
                  <a:cubicBezTo>
                    <a:pt x="41" y="8"/>
                    <a:pt x="41" y="8"/>
                    <a:pt x="41" y="8"/>
                  </a:cubicBezTo>
                  <a:cubicBezTo>
                    <a:pt x="41" y="8"/>
                    <a:pt x="41" y="8"/>
                    <a:pt x="41" y="8"/>
                  </a:cubicBezTo>
                  <a:cubicBezTo>
                    <a:pt x="41" y="8"/>
                    <a:pt x="40" y="8"/>
                    <a:pt x="40" y="8"/>
                  </a:cubicBezTo>
                  <a:cubicBezTo>
                    <a:pt x="40" y="8"/>
                    <a:pt x="40" y="8"/>
                    <a:pt x="40" y="8"/>
                  </a:cubicBezTo>
                  <a:cubicBezTo>
                    <a:pt x="40" y="8"/>
                    <a:pt x="40" y="8"/>
                    <a:pt x="40" y="8"/>
                  </a:cubicBezTo>
                  <a:cubicBezTo>
                    <a:pt x="40" y="8"/>
                    <a:pt x="40" y="8"/>
                    <a:pt x="40" y="8"/>
                  </a:cubicBezTo>
                  <a:cubicBezTo>
                    <a:pt x="40" y="8"/>
                    <a:pt x="40" y="8"/>
                    <a:pt x="39" y="8"/>
                  </a:cubicBezTo>
                  <a:cubicBezTo>
                    <a:pt x="40" y="8"/>
                    <a:pt x="40" y="8"/>
                    <a:pt x="40" y="8"/>
                  </a:cubicBezTo>
                  <a:cubicBezTo>
                    <a:pt x="40" y="8"/>
                    <a:pt x="40" y="8"/>
                    <a:pt x="40" y="8"/>
                  </a:cubicBezTo>
                  <a:cubicBezTo>
                    <a:pt x="40" y="8"/>
                    <a:pt x="40" y="8"/>
                    <a:pt x="40" y="8"/>
                  </a:cubicBezTo>
                  <a:cubicBezTo>
                    <a:pt x="40" y="7"/>
                    <a:pt x="40" y="7"/>
                    <a:pt x="40" y="7"/>
                  </a:cubicBezTo>
                  <a:cubicBezTo>
                    <a:pt x="40" y="7"/>
                    <a:pt x="40" y="7"/>
                    <a:pt x="40" y="7"/>
                  </a:cubicBezTo>
                  <a:cubicBezTo>
                    <a:pt x="40" y="7"/>
                    <a:pt x="40" y="7"/>
                    <a:pt x="39" y="7"/>
                  </a:cubicBezTo>
                  <a:cubicBezTo>
                    <a:pt x="39" y="7"/>
                    <a:pt x="39" y="7"/>
                    <a:pt x="39" y="7"/>
                  </a:cubicBezTo>
                  <a:cubicBezTo>
                    <a:pt x="37" y="7"/>
                    <a:pt x="37" y="7"/>
                    <a:pt x="37" y="7"/>
                  </a:cubicBezTo>
                  <a:cubicBezTo>
                    <a:pt x="37" y="7"/>
                    <a:pt x="37" y="7"/>
                    <a:pt x="37" y="7"/>
                  </a:cubicBezTo>
                  <a:cubicBezTo>
                    <a:pt x="37" y="7"/>
                    <a:pt x="36" y="8"/>
                    <a:pt x="36" y="8"/>
                  </a:cubicBezTo>
                  <a:cubicBezTo>
                    <a:pt x="36" y="8"/>
                    <a:pt x="36" y="8"/>
                    <a:pt x="36" y="8"/>
                  </a:cubicBezTo>
                  <a:cubicBezTo>
                    <a:pt x="36" y="8"/>
                    <a:pt x="36" y="8"/>
                    <a:pt x="36" y="8"/>
                  </a:cubicBezTo>
                  <a:cubicBezTo>
                    <a:pt x="36" y="8"/>
                    <a:pt x="35" y="8"/>
                    <a:pt x="35" y="8"/>
                  </a:cubicBezTo>
                  <a:cubicBezTo>
                    <a:pt x="34" y="8"/>
                    <a:pt x="34" y="8"/>
                    <a:pt x="34" y="8"/>
                  </a:cubicBezTo>
                  <a:cubicBezTo>
                    <a:pt x="34" y="8"/>
                    <a:pt x="34" y="8"/>
                    <a:pt x="34" y="8"/>
                  </a:cubicBezTo>
                  <a:cubicBezTo>
                    <a:pt x="34" y="8"/>
                    <a:pt x="34" y="8"/>
                    <a:pt x="34" y="8"/>
                  </a:cubicBezTo>
                  <a:cubicBezTo>
                    <a:pt x="34" y="9"/>
                    <a:pt x="34" y="9"/>
                    <a:pt x="34" y="9"/>
                  </a:cubicBezTo>
                  <a:cubicBezTo>
                    <a:pt x="34" y="9"/>
                    <a:pt x="34" y="9"/>
                    <a:pt x="34" y="9"/>
                  </a:cubicBezTo>
                  <a:cubicBezTo>
                    <a:pt x="34" y="9"/>
                    <a:pt x="34" y="10"/>
                    <a:pt x="34" y="10"/>
                  </a:cubicBezTo>
                  <a:cubicBezTo>
                    <a:pt x="34" y="10"/>
                    <a:pt x="34" y="10"/>
                    <a:pt x="34" y="10"/>
                  </a:cubicBezTo>
                  <a:cubicBezTo>
                    <a:pt x="34" y="10"/>
                    <a:pt x="34" y="10"/>
                    <a:pt x="34" y="10"/>
                  </a:cubicBezTo>
                  <a:cubicBezTo>
                    <a:pt x="33" y="10"/>
                    <a:pt x="33" y="10"/>
                    <a:pt x="33" y="10"/>
                  </a:cubicBezTo>
                  <a:cubicBezTo>
                    <a:pt x="33" y="10"/>
                    <a:pt x="33" y="10"/>
                    <a:pt x="33" y="10"/>
                  </a:cubicBezTo>
                  <a:cubicBezTo>
                    <a:pt x="33" y="10"/>
                    <a:pt x="33" y="11"/>
                    <a:pt x="32" y="11"/>
                  </a:cubicBezTo>
                  <a:cubicBezTo>
                    <a:pt x="32" y="11"/>
                    <a:pt x="32" y="11"/>
                    <a:pt x="32" y="11"/>
                  </a:cubicBezTo>
                  <a:cubicBezTo>
                    <a:pt x="32" y="11"/>
                    <a:pt x="32" y="11"/>
                    <a:pt x="31" y="11"/>
                  </a:cubicBezTo>
                  <a:cubicBezTo>
                    <a:pt x="31" y="11"/>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9"/>
                    <a:pt x="31" y="9"/>
                    <a:pt x="31" y="9"/>
                  </a:cubicBezTo>
                  <a:cubicBezTo>
                    <a:pt x="31" y="9"/>
                    <a:pt x="31" y="9"/>
                    <a:pt x="31" y="9"/>
                  </a:cubicBezTo>
                  <a:cubicBezTo>
                    <a:pt x="31" y="9"/>
                    <a:pt x="32" y="9"/>
                    <a:pt x="32" y="9"/>
                  </a:cubicBezTo>
                  <a:cubicBezTo>
                    <a:pt x="32" y="9"/>
                    <a:pt x="32" y="9"/>
                    <a:pt x="32" y="9"/>
                  </a:cubicBezTo>
                  <a:cubicBezTo>
                    <a:pt x="32" y="8"/>
                    <a:pt x="32" y="8"/>
                    <a:pt x="32" y="8"/>
                  </a:cubicBezTo>
                  <a:cubicBezTo>
                    <a:pt x="32" y="8"/>
                    <a:pt x="32" y="8"/>
                    <a:pt x="32" y="8"/>
                  </a:cubicBezTo>
                  <a:cubicBezTo>
                    <a:pt x="32" y="8"/>
                    <a:pt x="32" y="8"/>
                    <a:pt x="32" y="7"/>
                  </a:cubicBezTo>
                  <a:cubicBezTo>
                    <a:pt x="32" y="7"/>
                    <a:pt x="32" y="7"/>
                    <a:pt x="32" y="7"/>
                  </a:cubicBezTo>
                  <a:cubicBezTo>
                    <a:pt x="32" y="8"/>
                    <a:pt x="32" y="8"/>
                    <a:pt x="32" y="8"/>
                  </a:cubicBezTo>
                  <a:cubicBezTo>
                    <a:pt x="32" y="7"/>
                    <a:pt x="32" y="7"/>
                    <a:pt x="32" y="7"/>
                  </a:cubicBezTo>
                  <a:cubicBezTo>
                    <a:pt x="32" y="7"/>
                    <a:pt x="32" y="7"/>
                    <a:pt x="32" y="7"/>
                  </a:cubicBezTo>
                  <a:cubicBezTo>
                    <a:pt x="32" y="7"/>
                    <a:pt x="32" y="7"/>
                    <a:pt x="32" y="7"/>
                  </a:cubicBezTo>
                  <a:cubicBezTo>
                    <a:pt x="32" y="7"/>
                    <a:pt x="32" y="7"/>
                    <a:pt x="32" y="7"/>
                  </a:cubicBezTo>
                  <a:cubicBezTo>
                    <a:pt x="34" y="7"/>
                    <a:pt x="34" y="7"/>
                    <a:pt x="34" y="7"/>
                  </a:cubicBezTo>
                  <a:cubicBezTo>
                    <a:pt x="34" y="7"/>
                    <a:pt x="34" y="7"/>
                    <a:pt x="34" y="7"/>
                  </a:cubicBezTo>
                  <a:cubicBezTo>
                    <a:pt x="34" y="7"/>
                    <a:pt x="34" y="7"/>
                    <a:pt x="34" y="7"/>
                  </a:cubicBezTo>
                  <a:cubicBezTo>
                    <a:pt x="34" y="7"/>
                    <a:pt x="34" y="7"/>
                    <a:pt x="34" y="7"/>
                  </a:cubicBezTo>
                  <a:cubicBezTo>
                    <a:pt x="34" y="7"/>
                    <a:pt x="34" y="6"/>
                    <a:pt x="34" y="6"/>
                  </a:cubicBezTo>
                  <a:cubicBezTo>
                    <a:pt x="34" y="6"/>
                    <a:pt x="35" y="6"/>
                    <a:pt x="35" y="6"/>
                  </a:cubicBezTo>
                  <a:cubicBezTo>
                    <a:pt x="35" y="6"/>
                    <a:pt x="35" y="6"/>
                    <a:pt x="35"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7" y="5"/>
                  </a:cubicBezTo>
                  <a:cubicBezTo>
                    <a:pt x="37" y="5"/>
                    <a:pt x="37" y="5"/>
                    <a:pt x="37" y="4"/>
                  </a:cubicBezTo>
                  <a:cubicBezTo>
                    <a:pt x="37" y="4"/>
                    <a:pt x="37" y="4"/>
                    <a:pt x="37" y="4"/>
                  </a:cubicBezTo>
                  <a:cubicBezTo>
                    <a:pt x="41" y="3"/>
                    <a:pt x="45" y="2"/>
                    <a:pt x="49" y="1"/>
                  </a:cubicBezTo>
                  <a:cubicBezTo>
                    <a:pt x="49" y="1"/>
                    <a:pt x="49" y="1"/>
                    <a:pt x="49" y="1"/>
                  </a:cubicBezTo>
                  <a:cubicBezTo>
                    <a:pt x="49" y="1"/>
                    <a:pt x="49" y="1"/>
                    <a:pt x="49" y="1"/>
                  </a:cubicBezTo>
                  <a:cubicBezTo>
                    <a:pt x="49" y="1"/>
                    <a:pt x="49" y="1"/>
                    <a:pt x="49" y="2"/>
                  </a:cubicBezTo>
                  <a:cubicBezTo>
                    <a:pt x="50" y="2"/>
                    <a:pt x="50" y="2"/>
                    <a:pt x="50" y="2"/>
                  </a:cubicBezTo>
                  <a:cubicBezTo>
                    <a:pt x="50" y="3"/>
                    <a:pt x="50" y="3"/>
                    <a:pt x="50" y="3"/>
                  </a:cubicBezTo>
                  <a:cubicBezTo>
                    <a:pt x="50" y="3"/>
                    <a:pt x="50" y="3"/>
                    <a:pt x="50" y="4"/>
                  </a:cubicBezTo>
                  <a:cubicBezTo>
                    <a:pt x="50" y="4"/>
                    <a:pt x="50" y="4"/>
                    <a:pt x="50" y="4"/>
                  </a:cubicBezTo>
                  <a:cubicBezTo>
                    <a:pt x="49" y="4"/>
                    <a:pt x="49" y="4"/>
                    <a:pt x="49" y="4"/>
                  </a:cubicBezTo>
                  <a:cubicBezTo>
                    <a:pt x="49" y="4"/>
                    <a:pt x="49" y="4"/>
                    <a:pt x="49" y="4"/>
                  </a:cubicBezTo>
                  <a:cubicBezTo>
                    <a:pt x="49" y="5"/>
                    <a:pt x="49" y="5"/>
                    <a:pt x="48" y="5"/>
                  </a:cubicBezTo>
                  <a:cubicBezTo>
                    <a:pt x="48" y="5"/>
                    <a:pt x="48" y="5"/>
                    <a:pt x="48" y="5"/>
                  </a:cubicBezTo>
                  <a:cubicBezTo>
                    <a:pt x="48" y="6"/>
                    <a:pt x="48" y="6"/>
                    <a:pt x="48" y="6"/>
                  </a:cubicBezTo>
                  <a:cubicBezTo>
                    <a:pt x="48" y="6"/>
                    <a:pt x="48" y="6"/>
                    <a:pt x="48" y="6"/>
                  </a:cubicBezTo>
                  <a:cubicBezTo>
                    <a:pt x="48" y="6"/>
                    <a:pt x="48" y="6"/>
                    <a:pt x="48" y="6"/>
                  </a:cubicBezTo>
                  <a:cubicBezTo>
                    <a:pt x="48" y="7"/>
                    <a:pt x="49" y="7"/>
                    <a:pt x="49" y="7"/>
                  </a:cubicBezTo>
                  <a:cubicBezTo>
                    <a:pt x="49" y="7"/>
                    <a:pt x="49" y="8"/>
                    <a:pt x="50" y="8"/>
                  </a:cubicBezTo>
                  <a:cubicBezTo>
                    <a:pt x="50" y="8"/>
                    <a:pt x="50" y="8"/>
                    <a:pt x="50" y="8"/>
                  </a:cubicBezTo>
                  <a:cubicBezTo>
                    <a:pt x="52" y="8"/>
                    <a:pt x="52" y="8"/>
                    <a:pt x="52" y="8"/>
                  </a:cubicBezTo>
                  <a:cubicBezTo>
                    <a:pt x="52" y="8"/>
                    <a:pt x="52" y="8"/>
                    <a:pt x="52" y="8"/>
                  </a:cubicBezTo>
                  <a:cubicBezTo>
                    <a:pt x="52" y="8"/>
                    <a:pt x="52" y="8"/>
                    <a:pt x="52" y="8"/>
                  </a:cubicBezTo>
                  <a:cubicBezTo>
                    <a:pt x="53" y="8"/>
                    <a:pt x="53" y="8"/>
                    <a:pt x="53" y="7"/>
                  </a:cubicBezTo>
                  <a:cubicBezTo>
                    <a:pt x="53" y="7"/>
                    <a:pt x="53" y="7"/>
                    <a:pt x="53" y="7"/>
                  </a:cubicBezTo>
                  <a:cubicBezTo>
                    <a:pt x="53" y="7"/>
                    <a:pt x="53" y="7"/>
                    <a:pt x="53" y="7"/>
                  </a:cubicBezTo>
                  <a:cubicBezTo>
                    <a:pt x="53" y="6"/>
                    <a:pt x="53" y="6"/>
                    <a:pt x="53" y="6"/>
                  </a:cubicBezTo>
                  <a:cubicBezTo>
                    <a:pt x="53" y="6"/>
                    <a:pt x="53" y="6"/>
                    <a:pt x="53" y="6"/>
                  </a:cubicBezTo>
                  <a:cubicBezTo>
                    <a:pt x="53" y="6"/>
                    <a:pt x="53" y="6"/>
                    <a:pt x="53" y="6"/>
                  </a:cubicBezTo>
                  <a:cubicBezTo>
                    <a:pt x="53" y="6"/>
                    <a:pt x="54" y="6"/>
                    <a:pt x="54" y="6"/>
                  </a:cubicBezTo>
                  <a:cubicBezTo>
                    <a:pt x="54" y="6"/>
                    <a:pt x="54" y="6"/>
                    <a:pt x="54" y="6"/>
                  </a:cubicBezTo>
                  <a:cubicBezTo>
                    <a:pt x="54" y="6"/>
                    <a:pt x="54" y="6"/>
                    <a:pt x="54" y="6"/>
                  </a:cubicBezTo>
                  <a:cubicBezTo>
                    <a:pt x="55" y="6"/>
                    <a:pt x="55" y="6"/>
                    <a:pt x="55" y="6"/>
                  </a:cubicBezTo>
                  <a:cubicBezTo>
                    <a:pt x="55" y="6"/>
                    <a:pt x="56" y="6"/>
                    <a:pt x="56" y="5"/>
                  </a:cubicBezTo>
                  <a:cubicBezTo>
                    <a:pt x="56" y="5"/>
                    <a:pt x="56" y="5"/>
                    <a:pt x="56" y="5"/>
                  </a:cubicBezTo>
                  <a:cubicBezTo>
                    <a:pt x="56" y="5"/>
                    <a:pt x="56" y="5"/>
                    <a:pt x="56" y="5"/>
                  </a:cubicBezTo>
                  <a:cubicBezTo>
                    <a:pt x="56" y="5"/>
                    <a:pt x="56" y="5"/>
                    <a:pt x="56" y="5"/>
                  </a:cubicBezTo>
                  <a:cubicBezTo>
                    <a:pt x="56" y="5"/>
                    <a:pt x="56" y="5"/>
                    <a:pt x="57" y="5"/>
                  </a:cubicBezTo>
                  <a:cubicBezTo>
                    <a:pt x="57" y="5"/>
                    <a:pt x="57" y="5"/>
                    <a:pt x="57" y="4"/>
                  </a:cubicBezTo>
                  <a:cubicBezTo>
                    <a:pt x="57" y="4"/>
                    <a:pt x="57" y="4"/>
                    <a:pt x="57" y="4"/>
                  </a:cubicBezTo>
                  <a:cubicBezTo>
                    <a:pt x="58" y="4"/>
                    <a:pt x="58" y="4"/>
                    <a:pt x="58" y="4"/>
                  </a:cubicBezTo>
                  <a:cubicBezTo>
                    <a:pt x="58" y="4"/>
                    <a:pt x="58" y="4"/>
                    <a:pt x="58" y="4"/>
                  </a:cubicBezTo>
                  <a:cubicBezTo>
                    <a:pt x="58" y="4"/>
                    <a:pt x="59" y="4"/>
                    <a:pt x="59" y="4"/>
                  </a:cubicBezTo>
                  <a:cubicBezTo>
                    <a:pt x="59" y="4"/>
                    <a:pt x="59" y="4"/>
                    <a:pt x="59" y="4"/>
                  </a:cubicBezTo>
                  <a:cubicBezTo>
                    <a:pt x="59" y="4"/>
                    <a:pt x="59" y="4"/>
                    <a:pt x="59" y="4"/>
                  </a:cubicBezTo>
                  <a:cubicBezTo>
                    <a:pt x="59" y="4"/>
                    <a:pt x="59" y="4"/>
                    <a:pt x="59" y="4"/>
                  </a:cubicBezTo>
                  <a:cubicBezTo>
                    <a:pt x="59" y="4"/>
                    <a:pt x="59" y="4"/>
                    <a:pt x="59" y="4"/>
                  </a:cubicBezTo>
                  <a:cubicBezTo>
                    <a:pt x="59" y="3"/>
                    <a:pt x="59" y="3"/>
                    <a:pt x="59" y="3"/>
                  </a:cubicBezTo>
                  <a:cubicBezTo>
                    <a:pt x="59" y="3"/>
                    <a:pt x="59" y="3"/>
                    <a:pt x="59" y="3"/>
                  </a:cubicBezTo>
                  <a:cubicBezTo>
                    <a:pt x="59" y="3"/>
                    <a:pt x="59" y="3"/>
                    <a:pt x="59" y="3"/>
                  </a:cubicBezTo>
                  <a:cubicBezTo>
                    <a:pt x="59" y="2"/>
                    <a:pt x="59" y="2"/>
                    <a:pt x="59" y="2"/>
                  </a:cubicBezTo>
                  <a:cubicBezTo>
                    <a:pt x="59" y="2"/>
                    <a:pt x="59" y="2"/>
                    <a:pt x="60" y="1"/>
                  </a:cubicBezTo>
                  <a:cubicBezTo>
                    <a:pt x="60" y="1"/>
                    <a:pt x="60" y="1"/>
                    <a:pt x="60" y="1"/>
                  </a:cubicBezTo>
                  <a:cubicBezTo>
                    <a:pt x="60" y="1"/>
                    <a:pt x="60" y="1"/>
                    <a:pt x="60" y="1"/>
                  </a:cubicBezTo>
                  <a:cubicBezTo>
                    <a:pt x="60" y="0"/>
                    <a:pt x="60" y="0"/>
                    <a:pt x="60" y="0"/>
                  </a:cubicBezTo>
                  <a:cubicBezTo>
                    <a:pt x="68" y="1"/>
                    <a:pt x="75" y="3"/>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7"/>
                    <a:pt x="82" y="7"/>
                    <a:pt x="82" y="7"/>
                  </a:cubicBezTo>
                  <a:cubicBezTo>
                    <a:pt x="82" y="7"/>
                    <a:pt x="82" y="7"/>
                    <a:pt x="82" y="7"/>
                  </a:cubicBezTo>
                  <a:cubicBezTo>
                    <a:pt x="82" y="7"/>
                    <a:pt x="82" y="7"/>
                    <a:pt x="82" y="7"/>
                  </a:cubicBezTo>
                  <a:cubicBezTo>
                    <a:pt x="82" y="7"/>
                    <a:pt x="82" y="7"/>
                    <a:pt x="82" y="7"/>
                  </a:cubicBezTo>
                  <a:cubicBezTo>
                    <a:pt x="82" y="7"/>
                    <a:pt x="82" y="7"/>
                    <a:pt x="82" y="7"/>
                  </a:cubicBezTo>
                  <a:cubicBezTo>
                    <a:pt x="82" y="8"/>
                    <a:pt x="82" y="8"/>
                    <a:pt x="82" y="8"/>
                  </a:cubicBezTo>
                  <a:cubicBezTo>
                    <a:pt x="82" y="8"/>
                    <a:pt x="82" y="8"/>
                    <a:pt x="82" y="8"/>
                  </a:cubicBezTo>
                  <a:cubicBezTo>
                    <a:pt x="82" y="8"/>
                    <a:pt x="82" y="9"/>
                    <a:pt x="82" y="9"/>
                  </a:cubicBezTo>
                  <a:cubicBezTo>
                    <a:pt x="82" y="9"/>
                    <a:pt x="82" y="9"/>
                    <a:pt x="82" y="9"/>
                  </a:cubicBezTo>
                  <a:cubicBezTo>
                    <a:pt x="83" y="9"/>
                    <a:pt x="83" y="10"/>
                    <a:pt x="83" y="10"/>
                  </a:cubicBezTo>
                  <a:cubicBezTo>
                    <a:pt x="83" y="10"/>
                    <a:pt x="83" y="10"/>
                    <a:pt x="83" y="10"/>
                  </a:cubicBezTo>
                  <a:cubicBezTo>
                    <a:pt x="83" y="10"/>
                    <a:pt x="83" y="10"/>
                    <a:pt x="83" y="10"/>
                  </a:cubicBezTo>
                  <a:cubicBezTo>
                    <a:pt x="83" y="10"/>
                    <a:pt x="83" y="10"/>
                    <a:pt x="83" y="10"/>
                  </a:cubicBezTo>
                  <a:cubicBezTo>
                    <a:pt x="83" y="10"/>
                    <a:pt x="83" y="10"/>
                    <a:pt x="83" y="10"/>
                  </a:cubicBezTo>
                  <a:cubicBezTo>
                    <a:pt x="83" y="11"/>
                    <a:pt x="83" y="11"/>
                    <a:pt x="83" y="11"/>
                  </a:cubicBezTo>
                  <a:cubicBezTo>
                    <a:pt x="83" y="10"/>
                    <a:pt x="83" y="10"/>
                    <a:pt x="83" y="10"/>
                  </a:cubicBezTo>
                  <a:cubicBezTo>
                    <a:pt x="81" y="10"/>
                    <a:pt x="81" y="10"/>
                    <a:pt x="81" y="10"/>
                  </a:cubicBezTo>
                  <a:cubicBezTo>
                    <a:pt x="81" y="10"/>
                    <a:pt x="81" y="10"/>
                    <a:pt x="81" y="10"/>
                  </a:cubicBezTo>
                  <a:cubicBezTo>
                    <a:pt x="81" y="10"/>
                    <a:pt x="81" y="10"/>
                    <a:pt x="81" y="10"/>
                  </a:cubicBezTo>
                  <a:cubicBezTo>
                    <a:pt x="81" y="10"/>
                    <a:pt x="81" y="11"/>
                    <a:pt x="81" y="11"/>
                  </a:cubicBezTo>
                  <a:cubicBezTo>
                    <a:pt x="81" y="11"/>
                    <a:pt x="81" y="11"/>
                    <a:pt x="81" y="11"/>
                  </a:cubicBezTo>
                  <a:cubicBezTo>
                    <a:pt x="81" y="11"/>
                    <a:pt x="81" y="11"/>
                    <a:pt x="81" y="11"/>
                  </a:cubicBezTo>
                  <a:cubicBezTo>
                    <a:pt x="80" y="11"/>
                    <a:pt x="80" y="11"/>
                    <a:pt x="80" y="11"/>
                  </a:cubicBezTo>
                  <a:cubicBezTo>
                    <a:pt x="80" y="11"/>
                    <a:pt x="80" y="11"/>
                    <a:pt x="80" y="11"/>
                  </a:cubicBezTo>
                  <a:cubicBezTo>
                    <a:pt x="80" y="11"/>
                    <a:pt x="80" y="11"/>
                    <a:pt x="80" y="11"/>
                  </a:cubicBezTo>
                  <a:cubicBezTo>
                    <a:pt x="79" y="11"/>
                    <a:pt x="79" y="11"/>
                    <a:pt x="79" y="11"/>
                  </a:cubicBezTo>
                  <a:cubicBezTo>
                    <a:pt x="79" y="11"/>
                    <a:pt x="79" y="11"/>
                    <a:pt x="79" y="11"/>
                  </a:cubicBezTo>
                  <a:cubicBezTo>
                    <a:pt x="79" y="11"/>
                    <a:pt x="79" y="11"/>
                    <a:pt x="79" y="11"/>
                  </a:cubicBezTo>
                  <a:cubicBezTo>
                    <a:pt x="79" y="11"/>
                    <a:pt x="79" y="11"/>
                    <a:pt x="79" y="11"/>
                  </a:cubicBezTo>
                  <a:cubicBezTo>
                    <a:pt x="78" y="11"/>
                    <a:pt x="78" y="11"/>
                    <a:pt x="78" y="12"/>
                  </a:cubicBezTo>
                  <a:cubicBezTo>
                    <a:pt x="77" y="12"/>
                    <a:pt x="77" y="12"/>
                    <a:pt x="77" y="13"/>
                  </a:cubicBezTo>
                  <a:cubicBezTo>
                    <a:pt x="77" y="13"/>
                    <a:pt x="77" y="13"/>
                    <a:pt x="77" y="13"/>
                  </a:cubicBezTo>
                  <a:cubicBezTo>
                    <a:pt x="77" y="13"/>
                    <a:pt x="77" y="13"/>
                    <a:pt x="77" y="13"/>
                  </a:cubicBezTo>
                  <a:cubicBezTo>
                    <a:pt x="77" y="13"/>
                    <a:pt x="76" y="13"/>
                    <a:pt x="76" y="14"/>
                  </a:cubicBezTo>
                  <a:cubicBezTo>
                    <a:pt x="76" y="14"/>
                    <a:pt x="76" y="14"/>
                    <a:pt x="76" y="14"/>
                  </a:cubicBezTo>
                  <a:cubicBezTo>
                    <a:pt x="76" y="14"/>
                    <a:pt x="76" y="14"/>
                    <a:pt x="76" y="14"/>
                  </a:cubicBezTo>
                  <a:cubicBezTo>
                    <a:pt x="77" y="15"/>
                    <a:pt x="77" y="16"/>
                    <a:pt x="78" y="16"/>
                  </a:cubicBezTo>
                  <a:cubicBezTo>
                    <a:pt x="78" y="16"/>
                    <a:pt x="78" y="17"/>
                    <a:pt x="79" y="17"/>
                  </a:cubicBezTo>
                  <a:cubicBezTo>
                    <a:pt x="79" y="18"/>
                    <a:pt x="80" y="19"/>
                    <a:pt x="80" y="20"/>
                  </a:cubicBezTo>
                  <a:cubicBezTo>
                    <a:pt x="80" y="20"/>
                    <a:pt x="80" y="20"/>
                    <a:pt x="80" y="20"/>
                  </a:cubicBezTo>
                  <a:cubicBezTo>
                    <a:pt x="81" y="20"/>
                    <a:pt x="81" y="20"/>
                    <a:pt x="81" y="20"/>
                  </a:cubicBezTo>
                  <a:cubicBezTo>
                    <a:pt x="81" y="20"/>
                    <a:pt x="81" y="20"/>
                    <a:pt x="81" y="19"/>
                  </a:cubicBezTo>
                  <a:cubicBezTo>
                    <a:pt x="81" y="19"/>
                    <a:pt x="81" y="19"/>
                    <a:pt x="81" y="19"/>
                  </a:cubicBezTo>
                  <a:cubicBezTo>
                    <a:pt x="81" y="19"/>
                    <a:pt x="81" y="19"/>
                    <a:pt x="81" y="19"/>
                  </a:cubicBezTo>
                  <a:cubicBezTo>
                    <a:pt x="81" y="19"/>
                    <a:pt x="81" y="19"/>
                    <a:pt x="81" y="19"/>
                  </a:cubicBezTo>
                  <a:cubicBezTo>
                    <a:pt x="83" y="19"/>
                    <a:pt x="83" y="19"/>
                    <a:pt x="83" y="19"/>
                  </a:cubicBezTo>
                  <a:cubicBezTo>
                    <a:pt x="83" y="19"/>
                    <a:pt x="83" y="19"/>
                    <a:pt x="83" y="19"/>
                  </a:cubicBezTo>
                  <a:cubicBezTo>
                    <a:pt x="83" y="19"/>
                    <a:pt x="83" y="19"/>
                    <a:pt x="83" y="19"/>
                  </a:cubicBezTo>
                  <a:cubicBezTo>
                    <a:pt x="83" y="19"/>
                    <a:pt x="83" y="19"/>
                    <a:pt x="83" y="18"/>
                  </a:cubicBezTo>
                  <a:cubicBezTo>
                    <a:pt x="83" y="18"/>
                    <a:pt x="84" y="18"/>
                    <a:pt x="84" y="18"/>
                  </a:cubicBezTo>
                  <a:cubicBezTo>
                    <a:pt x="84" y="18"/>
                    <a:pt x="84" y="18"/>
                    <a:pt x="84" y="18"/>
                  </a:cubicBezTo>
                  <a:cubicBezTo>
                    <a:pt x="84" y="18"/>
                    <a:pt x="84" y="18"/>
                    <a:pt x="84" y="19"/>
                  </a:cubicBezTo>
                  <a:cubicBezTo>
                    <a:pt x="84" y="19"/>
                    <a:pt x="84" y="19"/>
                    <a:pt x="84" y="19"/>
                  </a:cubicBezTo>
                  <a:cubicBezTo>
                    <a:pt x="84" y="19"/>
                    <a:pt x="85" y="19"/>
                    <a:pt x="85" y="19"/>
                  </a:cubicBezTo>
                  <a:cubicBezTo>
                    <a:pt x="85" y="19"/>
                    <a:pt x="85" y="19"/>
                    <a:pt x="85" y="19"/>
                  </a:cubicBezTo>
                  <a:cubicBezTo>
                    <a:pt x="85" y="19"/>
                    <a:pt x="85" y="19"/>
                    <a:pt x="85" y="19"/>
                  </a:cubicBezTo>
                  <a:cubicBezTo>
                    <a:pt x="85" y="19"/>
                    <a:pt x="85" y="19"/>
                    <a:pt x="85" y="19"/>
                  </a:cubicBezTo>
                  <a:cubicBezTo>
                    <a:pt x="85" y="19"/>
                    <a:pt x="86" y="19"/>
                    <a:pt x="86" y="19"/>
                  </a:cubicBezTo>
                  <a:cubicBezTo>
                    <a:pt x="86" y="19"/>
                    <a:pt x="86" y="19"/>
                    <a:pt x="86" y="20"/>
                  </a:cubicBezTo>
                  <a:cubicBezTo>
                    <a:pt x="86" y="20"/>
                    <a:pt x="86" y="20"/>
                    <a:pt x="86" y="20"/>
                  </a:cubicBezTo>
                  <a:cubicBezTo>
                    <a:pt x="86" y="20"/>
                    <a:pt x="86" y="20"/>
                    <a:pt x="86" y="20"/>
                  </a:cubicBezTo>
                  <a:cubicBezTo>
                    <a:pt x="87" y="20"/>
                    <a:pt x="87" y="20"/>
                    <a:pt x="87" y="20"/>
                  </a:cubicBezTo>
                  <a:cubicBezTo>
                    <a:pt x="87" y="20"/>
                    <a:pt x="87" y="20"/>
                    <a:pt x="87" y="20"/>
                  </a:cubicBezTo>
                  <a:cubicBezTo>
                    <a:pt x="87" y="20"/>
                    <a:pt x="87" y="20"/>
                    <a:pt x="87" y="20"/>
                  </a:cubicBezTo>
                  <a:cubicBezTo>
                    <a:pt x="87" y="20"/>
                    <a:pt x="87" y="20"/>
                    <a:pt x="87" y="20"/>
                  </a:cubicBezTo>
                  <a:cubicBezTo>
                    <a:pt x="88" y="20"/>
                    <a:pt x="88" y="20"/>
                    <a:pt x="88" y="21"/>
                  </a:cubicBezTo>
                  <a:cubicBezTo>
                    <a:pt x="88" y="21"/>
                    <a:pt x="88" y="21"/>
                    <a:pt x="88" y="21"/>
                  </a:cubicBezTo>
                  <a:cubicBezTo>
                    <a:pt x="88" y="23"/>
                    <a:pt x="88" y="23"/>
                    <a:pt x="88" y="23"/>
                  </a:cubicBezTo>
                  <a:cubicBezTo>
                    <a:pt x="89" y="23"/>
                    <a:pt x="89" y="23"/>
                    <a:pt x="89" y="23"/>
                  </a:cubicBezTo>
                  <a:cubicBezTo>
                    <a:pt x="89" y="23"/>
                    <a:pt x="89" y="23"/>
                    <a:pt x="89" y="23"/>
                  </a:cubicBezTo>
                  <a:cubicBezTo>
                    <a:pt x="89" y="23"/>
                    <a:pt x="89" y="23"/>
                    <a:pt x="89" y="23"/>
                  </a:cubicBezTo>
                  <a:cubicBezTo>
                    <a:pt x="89" y="23"/>
                    <a:pt x="89" y="23"/>
                    <a:pt x="89" y="23"/>
                  </a:cubicBezTo>
                  <a:cubicBezTo>
                    <a:pt x="89" y="24"/>
                    <a:pt x="89" y="24"/>
                    <a:pt x="89" y="24"/>
                  </a:cubicBezTo>
                  <a:cubicBezTo>
                    <a:pt x="90" y="24"/>
                    <a:pt x="90" y="24"/>
                    <a:pt x="90" y="24"/>
                  </a:cubicBezTo>
                  <a:cubicBezTo>
                    <a:pt x="90" y="23"/>
                    <a:pt x="90" y="23"/>
                    <a:pt x="90" y="23"/>
                  </a:cubicBezTo>
                  <a:cubicBezTo>
                    <a:pt x="90" y="23"/>
                    <a:pt x="90" y="23"/>
                    <a:pt x="90" y="23"/>
                  </a:cubicBezTo>
                  <a:cubicBezTo>
                    <a:pt x="90" y="23"/>
                    <a:pt x="90" y="23"/>
                    <a:pt x="90" y="23"/>
                  </a:cubicBezTo>
                  <a:cubicBezTo>
                    <a:pt x="90" y="23"/>
                    <a:pt x="91" y="22"/>
                    <a:pt x="91" y="22"/>
                  </a:cubicBezTo>
                  <a:cubicBezTo>
                    <a:pt x="91" y="22"/>
                    <a:pt x="91" y="22"/>
                    <a:pt x="91" y="22"/>
                  </a:cubicBezTo>
                  <a:cubicBezTo>
                    <a:pt x="91" y="20"/>
                    <a:pt x="91" y="20"/>
                    <a:pt x="91" y="20"/>
                  </a:cubicBezTo>
                  <a:cubicBezTo>
                    <a:pt x="91" y="20"/>
                    <a:pt x="90" y="20"/>
                    <a:pt x="90" y="20"/>
                  </a:cubicBezTo>
                  <a:cubicBezTo>
                    <a:pt x="90" y="20"/>
                    <a:pt x="90" y="20"/>
                    <a:pt x="90" y="20"/>
                  </a:cubicBezTo>
                  <a:cubicBezTo>
                    <a:pt x="90" y="19"/>
                    <a:pt x="90" y="19"/>
                    <a:pt x="89" y="19"/>
                  </a:cubicBezTo>
                  <a:cubicBezTo>
                    <a:pt x="89" y="19"/>
                    <a:pt x="89" y="19"/>
                    <a:pt x="89" y="19"/>
                  </a:cubicBezTo>
                  <a:cubicBezTo>
                    <a:pt x="89"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1" y="19"/>
                  </a:cubicBezTo>
                  <a:cubicBezTo>
                    <a:pt x="91" y="19"/>
                    <a:pt x="91" y="19"/>
                    <a:pt x="91" y="19"/>
                  </a:cubicBezTo>
                  <a:cubicBezTo>
                    <a:pt x="91" y="19"/>
                    <a:pt x="91" y="19"/>
                    <a:pt x="91" y="19"/>
                  </a:cubicBezTo>
                  <a:cubicBezTo>
                    <a:pt x="91" y="19"/>
                    <a:pt x="91" y="19"/>
                    <a:pt x="91" y="19"/>
                  </a:cubicBezTo>
                  <a:cubicBezTo>
                    <a:pt x="91" y="20"/>
                    <a:pt x="91" y="20"/>
                    <a:pt x="91" y="20"/>
                  </a:cubicBezTo>
                  <a:cubicBezTo>
                    <a:pt x="91" y="20"/>
                    <a:pt x="91" y="20"/>
                    <a:pt x="91" y="20"/>
                  </a:cubicBezTo>
                  <a:cubicBezTo>
                    <a:pt x="91" y="21"/>
                    <a:pt x="92" y="21"/>
                    <a:pt x="92" y="21"/>
                  </a:cubicBezTo>
                  <a:cubicBezTo>
                    <a:pt x="92" y="21"/>
                    <a:pt x="92" y="21"/>
                    <a:pt x="92" y="21"/>
                  </a:cubicBezTo>
                  <a:cubicBezTo>
                    <a:pt x="92" y="21"/>
                    <a:pt x="92" y="21"/>
                    <a:pt x="92" y="21"/>
                  </a:cubicBezTo>
                  <a:cubicBezTo>
                    <a:pt x="92" y="21"/>
                    <a:pt x="92" y="21"/>
                    <a:pt x="92" y="21"/>
                  </a:cubicBezTo>
                  <a:cubicBezTo>
                    <a:pt x="92" y="21"/>
                    <a:pt x="92" y="21"/>
                    <a:pt x="92" y="21"/>
                  </a:cubicBezTo>
                  <a:cubicBezTo>
                    <a:pt x="92" y="21"/>
                    <a:pt x="92" y="22"/>
                    <a:pt x="93" y="22"/>
                  </a:cubicBezTo>
                  <a:cubicBezTo>
                    <a:pt x="93" y="22"/>
                    <a:pt x="93" y="22"/>
                    <a:pt x="93" y="22"/>
                  </a:cubicBezTo>
                  <a:cubicBezTo>
                    <a:pt x="93" y="22"/>
                    <a:pt x="93" y="22"/>
                    <a:pt x="93" y="22"/>
                  </a:cubicBezTo>
                  <a:cubicBezTo>
                    <a:pt x="93" y="22"/>
                    <a:pt x="93" y="22"/>
                    <a:pt x="93" y="22"/>
                  </a:cubicBezTo>
                  <a:cubicBezTo>
                    <a:pt x="93" y="22"/>
                    <a:pt x="94" y="22"/>
                    <a:pt x="94" y="22"/>
                  </a:cubicBezTo>
                  <a:cubicBezTo>
                    <a:pt x="94" y="21"/>
                    <a:pt x="94" y="21"/>
                    <a:pt x="94" y="21"/>
                  </a:cubicBezTo>
                  <a:cubicBezTo>
                    <a:pt x="94" y="21"/>
                    <a:pt x="94" y="21"/>
                    <a:pt x="94" y="21"/>
                  </a:cubicBezTo>
                  <a:cubicBezTo>
                    <a:pt x="94" y="21"/>
                    <a:pt x="94" y="20"/>
                    <a:pt x="94" y="20"/>
                  </a:cubicBezTo>
                  <a:cubicBezTo>
                    <a:pt x="94" y="19"/>
                    <a:pt x="94" y="18"/>
                    <a:pt x="93" y="18"/>
                  </a:cubicBezTo>
                  <a:cubicBezTo>
                    <a:pt x="93" y="17"/>
                    <a:pt x="93" y="17"/>
                    <a:pt x="93" y="17"/>
                  </a:cubicBezTo>
                  <a:cubicBezTo>
                    <a:pt x="93" y="17"/>
                    <a:pt x="93" y="17"/>
                    <a:pt x="93" y="17"/>
                  </a:cubicBezTo>
                  <a:cubicBezTo>
                    <a:pt x="93" y="17"/>
                    <a:pt x="93" y="17"/>
                    <a:pt x="93" y="17"/>
                  </a:cubicBezTo>
                  <a:cubicBezTo>
                    <a:pt x="93" y="17"/>
                    <a:pt x="93" y="17"/>
                    <a:pt x="93" y="16"/>
                  </a:cubicBezTo>
                  <a:cubicBezTo>
                    <a:pt x="93" y="16"/>
                    <a:pt x="93" y="16"/>
                    <a:pt x="93" y="16"/>
                  </a:cubicBezTo>
                  <a:cubicBezTo>
                    <a:pt x="93" y="16"/>
                    <a:pt x="93" y="16"/>
                    <a:pt x="93" y="16"/>
                  </a:cubicBezTo>
                  <a:cubicBezTo>
                    <a:pt x="94" y="16"/>
                    <a:pt x="94" y="16"/>
                    <a:pt x="94" y="17"/>
                  </a:cubicBezTo>
                  <a:cubicBezTo>
                    <a:pt x="95" y="17"/>
                    <a:pt x="95" y="17"/>
                    <a:pt x="95" y="17"/>
                  </a:cubicBezTo>
                  <a:cubicBezTo>
                    <a:pt x="95" y="17"/>
                    <a:pt x="95" y="17"/>
                    <a:pt x="95" y="17"/>
                  </a:cubicBezTo>
                  <a:cubicBezTo>
                    <a:pt x="95" y="17"/>
                    <a:pt x="95" y="17"/>
                    <a:pt x="96" y="17"/>
                  </a:cubicBezTo>
                  <a:cubicBezTo>
                    <a:pt x="96" y="17"/>
                    <a:pt x="96" y="17"/>
                    <a:pt x="96" y="17"/>
                  </a:cubicBezTo>
                  <a:cubicBezTo>
                    <a:pt x="96" y="17"/>
                    <a:pt x="96" y="18"/>
                    <a:pt x="96" y="18"/>
                  </a:cubicBezTo>
                  <a:cubicBezTo>
                    <a:pt x="96" y="18"/>
                    <a:pt x="96" y="18"/>
                    <a:pt x="96" y="18"/>
                  </a:cubicBezTo>
                  <a:cubicBezTo>
                    <a:pt x="97" y="18"/>
                    <a:pt x="97" y="18"/>
                    <a:pt x="97" y="19"/>
                  </a:cubicBezTo>
                  <a:cubicBezTo>
                    <a:pt x="97" y="19"/>
                    <a:pt x="97" y="19"/>
                    <a:pt x="97" y="19"/>
                  </a:cubicBezTo>
                  <a:cubicBezTo>
                    <a:pt x="97" y="19"/>
                    <a:pt x="97" y="19"/>
                    <a:pt x="97" y="19"/>
                  </a:cubicBezTo>
                  <a:cubicBezTo>
                    <a:pt x="96" y="19"/>
                    <a:pt x="96" y="19"/>
                    <a:pt x="96" y="19"/>
                  </a:cubicBezTo>
                  <a:cubicBezTo>
                    <a:pt x="96" y="19"/>
                    <a:pt x="96" y="19"/>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1"/>
                    <a:pt x="95" y="21"/>
                    <a:pt x="96" y="21"/>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3"/>
                    <a:pt x="97" y="23"/>
                  </a:cubicBezTo>
                  <a:cubicBezTo>
                    <a:pt x="97" y="23"/>
                    <a:pt x="97" y="23"/>
                    <a:pt x="97" y="23"/>
                  </a:cubicBezTo>
                  <a:cubicBezTo>
                    <a:pt x="97" y="23"/>
                    <a:pt x="97" y="23"/>
                    <a:pt x="97" y="23"/>
                  </a:cubicBezTo>
                  <a:cubicBezTo>
                    <a:pt x="97" y="23"/>
                    <a:pt x="97" y="23"/>
                    <a:pt x="97" y="23"/>
                  </a:cubicBezTo>
                  <a:cubicBezTo>
                    <a:pt x="97" y="23"/>
                    <a:pt x="97" y="23"/>
                    <a:pt x="97" y="23"/>
                  </a:cubicBezTo>
                  <a:cubicBezTo>
                    <a:pt x="98" y="24"/>
                    <a:pt x="98" y="24"/>
                    <a:pt x="98" y="24"/>
                  </a:cubicBezTo>
                  <a:cubicBezTo>
                    <a:pt x="98" y="24"/>
                    <a:pt x="98" y="24"/>
                    <a:pt x="98" y="24"/>
                  </a:cubicBezTo>
                  <a:cubicBezTo>
                    <a:pt x="98" y="24"/>
                    <a:pt x="99" y="24"/>
                    <a:pt x="99" y="24"/>
                  </a:cubicBezTo>
                  <a:cubicBezTo>
                    <a:pt x="99" y="24"/>
                    <a:pt x="99" y="24"/>
                    <a:pt x="99" y="24"/>
                  </a:cubicBezTo>
                  <a:cubicBezTo>
                    <a:pt x="99" y="24"/>
                    <a:pt x="99" y="24"/>
                    <a:pt x="99" y="24"/>
                  </a:cubicBezTo>
                  <a:cubicBezTo>
                    <a:pt x="99" y="24"/>
                    <a:pt x="99" y="24"/>
                    <a:pt x="99" y="24"/>
                  </a:cubicBezTo>
                  <a:cubicBezTo>
                    <a:pt x="99" y="24"/>
                    <a:pt x="99" y="23"/>
                    <a:pt x="100" y="23"/>
                  </a:cubicBezTo>
                  <a:cubicBezTo>
                    <a:pt x="100" y="23"/>
                    <a:pt x="100" y="23"/>
                    <a:pt x="100" y="23"/>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5"/>
                    <a:pt x="100" y="25"/>
                    <a:pt x="100" y="25"/>
                  </a:cubicBezTo>
                  <a:cubicBezTo>
                    <a:pt x="100" y="25"/>
                    <a:pt x="100" y="25"/>
                    <a:pt x="100" y="25"/>
                  </a:cubicBezTo>
                  <a:cubicBezTo>
                    <a:pt x="100" y="25"/>
                    <a:pt x="100" y="26"/>
                    <a:pt x="101" y="26"/>
                  </a:cubicBezTo>
                  <a:cubicBezTo>
                    <a:pt x="101" y="26"/>
                    <a:pt x="101" y="26"/>
                    <a:pt x="101" y="26"/>
                  </a:cubicBezTo>
                  <a:cubicBezTo>
                    <a:pt x="101" y="26"/>
                    <a:pt x="101" y="26"/>
                    <a:pt x="101" y="26"/>
                  </a:cubicBezTo>
                  <a:cubicBezTo>
                    <a:pt x="101" y="26"/>
                    <a:pt x="101" y="26"/>
                    <a:pt x="101" y="26"/>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8"/>
                    <a:pt x="101" y="28"/>
                  </a:cubicBezTo>
                  <a:cubicBezTo>
                    <a:pt x="101" y="28"/>
                    <a:pt x="101" y="27"/>
                    <a:pt x="101"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28"/>
                    <a:pt x="99" y="28"/>
                    <a:pt x="99" y="28"/>
                  </a:cubicBezTo>
                  <a:cubicBezTo>
                    <a:pt x="99" y="27"/>
                    <a:pt x="99" y="27"/>
                    <a:pt x="99" y="27"/>
                  </a:cubicBezTo>
                  <a:cubicBezTo>
                    <a:pt x="99" y="27"/>
                    <a:pt x="99"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7" y="27"/>
                    <a:pt x="97" y="27"/>
                    <a:pt x="97" y="27"/>
                  </a:cubicBezTo>
                  <a:cubicBezTo>
                    <a:pt x="97" y="27"/>
                    <a:pt x="97" y="27"/>
                    <a:pt x="97" y="26"/>
                  </a:cubicBezTo>
                  <a:cubicBezTo>
                    <a:pt x="96" y="26"/>
                    <a:pt x="96" y="26"/>
                    <a:pt x="96" y="26"/>
                  </a:cubicBezTo>
                  <a:cubicBezTo>
                    <a:pt x="96" y="27"/>
                    <a:pt x="96" y="27"/>
                    <a:pt x="96" y="27"/>
                  </a:cubicBezTo>
                  <a:cubicBezTo>
                    <a:pt x="96" y="27"/>
                    <a:pt x="96" y="28"/>
                    <a:pt x="96" y="28"/>
                  </a:cubicBezTo>
                  <a:cubicBezTo>
                    <a:pt x="96" y="28"/>
                    <a:pt x="96" y="28"/>
                    <a:pt x="96" y="28"/>
                  </a:cubicBezTo>
                  <a:cubicBezTo>
                    <a:pt x="96" y="28"/>
                    <a:pt x="96" y="28"/>
                    <a:pt x="95" y="28"/>
                  </a:cubicBezTo>
                  <a:cubicBezTo>
                    <a:pt x="95" y="28"/>
                    <a:pt x="95" y="28"/>
                    <a:pt x="95" y="28"/>
                  </a:cubicBezTo>
                  <a:cubicBezTo>
                    <a:pt x="95" y="28"/>
                    <a:pt x="95" y="28"/>
                    <a:pt x="95" y="28"/>
                  </a:cubicBezTo>
                  <a:cubicBezTo>
                    <a:pt x="95" y="28"/>
                    <a:pt x="95" y="28"/>
                    <a:pt x="95" y="28"/>
                  </a:cubicBezTo>
                  <a:cubicBezTo>
                    <a:pt x="95" y="27"/>
                    <a:pt x="95" y="27"/>
                    <a:pt x="95"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3" y="27"/>
                    <a:pt x="93" y="27"/>
                    <a:pt x="93" y="27"/>
                  </a:cubicBezTo>
                  <a:cubicBezTo>
                    <a:pt x="93" y="27"/>
                    <a:pt x="93" y="27"/>
                    <a:pt x="93" y="27"/>
                  </a:cubicBezTo>
                  <a:cubicBezTo>
                    <a:pt x="93" y="27"/>
                    <a:pt x="93" y="27"/>
                    <a:pt x="93" y="27"/>
                  </a:cubicBezTo>
                  <a:cubicBezTo>
                    <a:pt x="93" y="27"/>
                    <a:pt x="93" y="27"/>
                    <a:pt x="93" y="27"/>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2" y="26"/>
                  </a:cubicBezTo>
                  <a:cubicBezTo>
                    <a:pt x="92" y="26"/>
                    <a:pt x="92" y="26"/>
                    <a:pt x="92" y="26"/>
                  </a:cubicBezTo>
                  <a:cubicBezTo>
                    <a:pt x="92" y="26"/>
                    <a:pt x="92" y="26"/>
                    <a:pt x="92" y="26"/>
                  </a:cubicBezTo>
                  <a:cubicBezTo>
                    <a:pt x="91" y="26"/>
                    <a:pt x="91" y="26"/>
                    <a:pt x="91" y="26"/>
                  </a:cubicBezTo>
                  <a:cubicBezTo>
                    <a:pt x="91" y="26"/>
                    <a:pt x="91" y="26"/>
                    <a:pt x="91" y="26"/>
                  </a:cubicBezTo>
                  <a:cubicBezTo>
                    <a:pt x="91" y="26"/>
                    <a:pt x="91" y="26"/>
                    <a:pt x="91" y="26"/>
                  </a:cubicBezTo>
                  <a:cubicBezTo>
                    <a:pt x="90" y="26"/>
                    <a:pt x="90" y="26"/>
                    <a:pt x="90" y="26"/>
                  </a:cubicBezTo>
                  <a:cubicBezTo>
                    <a:pt x="90" y="26"/>
                    <a:pt x="90" y="26"/>
                    <a:pt x="90" y="26"/>
                  </a:cubicBezTo>
                  <a:cubicBezTo>
                    <a:pt x="90" y="26"/>
                    <a:pt x="90" y="26"/>
                    <a:pt x="90" y="26"/>
                  </a:cubicBezTo>
                  <a:cubicBezTo>
                    <a:pt x="90" y="26"/>
                    <a:pt x="90" y="26"/>
                    <a:pt x="90" y="25"/>
                  </a:cubicBezTo>
                  <a:cubicBezTo>
                    <a:pt x="90" y="25"/>
                    <a:pt x="90" y="25"/>
                    <a:pt x="90" y="25"/>
                  </a:cubicBezTo>
                  <a:cubicBezTo>
                    <a:pt x="89" y="25"/>
                    <a:pt x="89" y="25"/>
                    <a:pt x="89" y="25"/>
                  </a:cubicBezTo>
                  <a:cubicBezTo>
                    <a:pt x="89" y="25"/>
                    <a:pt x="89" y="25"/>
                    <a:pt x="89" y="25"/>
                  </a:cubicBezTo>
                  <a:cubicBezTo>
                    <a:pt x="89" y="25"/>
                    <a:pt x="89" y="25"/>
                    <a:pt x="89" y="25"/>
                  </a:cubicBezTo>
                  <a:cubicBezTo>
                    <a:pt x="89" y="25"/>
                    <a:pt x="89" y="25"/>
                    <a:pt x="89" y="25"/>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3"/>
                    <a:pt x="89" y="23"/>
                  </a:cubicBezTo>
                  <a:cubicBezTo>
                    <a:pt x="88" y="23"/>
                    <a:pt x="88" y="23"/>
                    <a:pt x="88" y="23"/>
                  </a:cubicBezTo>
                  <a:cubicBezTo>
                    <a:pt x="88" y="23"/>
                    <a:pt x="88" y="23"/>
                    <a:pt x="88" y="23"/>
                  </a:cubicBezTo>
                  <a:cubicBezTo>
                    <a:pt x="88" y="23"/>
                    <a:pt x="88" y="23"/>
                    <a:pt x="88" y="23"/>
                  </a:cubicBezTo>
                  <a:cubicBezTo>
                    <a:pt x="88" y="22"/>
                    <a:pt x="88" y="22"/>
                    <a:pt x="88" y="22"/>
                  </a:cubicBezTo>
                  <a:cubicBezTo>
                    <a:pt x="87" y="22"/>
                    <a:pt x="87" y="22"/>
                    <a:pt x="87" y="22"/>
                  </a:cubicBezTo>
                  <a:cubicBezTo>
                    <a:pt x="87" y="22"/>
                    <a:pt x="86" y="23"/>
                    <a:pt x="86" y="23"/>
                  </a:cubicBezTo>
                  <a:cubicBezTo>
                    <a:pt x="86" y="23"/>
                    <a:pt x="86" y="23"/>
                    <a:pt x="86" y="23"/>
                  </a:cubicBezTo>
                  <a:cubicBezTo>
                    <a:pt x="86" y="23"/>
                    <a:pt x="86" y="23"/>
                    <a:pt x="86" y="23"/>
                  </a:cubicBezTo>
                  <a:cubicBezTo>
                    <a:pt x="85" y="23"/>
                    <a:pt x="85" y="23"/>
                    <a:pt x="85" y="23"/>
                  </a:cubicBezTo>
                  <a:cubicBezTo>
                    <a:pt x="85" y="23"/>
                    <a:pt x="85" y="23"/>
                    <a:pt x="84" y="23"/>
                  </a:cubicBezTo>
                  <a:cubicBezTo>
                    <a:pt x="84" y="23"/>
                    <a:pt x="83" y="23"/>
                    <a:pt x="83" y="23"/>
                  </a:cubicBezTo>
                  <a:cubicBezTo>
                    <a:pt x="83" y="23"/>
                    <a:pt x="83" y="23"/>
                    <a:pt x="83" y="23"/>
                  </a:cubicBezTo>
                  <a:cubicBezTo>
                    <a:pt x="82" y="23"/>
                    <a:pt x="82" y="23"/>
                    <a:pt x="82" y="23"/>
                  </a:cubicBezTo>
                  <a:cubicBezTo>
                    <a:pt x="82" y="23"/>
                    <a:pt x="82" y="23"/>
                    <a:pt x="82" y="23"/>
                  </a:cubicBezTo>
                  <a:cubicBezTo>
                    <a:pt x="82" y="23"/>
                    <a:pt x="82" y="23"/>
                    <a:pt x="82" y="23"/>
                  </a:cubicBezTo>
                  <a:cubicBezTo>
                    <a:pt x="82" y="23"/>
                    <a:pt x="82" y="23"/>
                    <a:pt x="82" y="23"/>
                  </a:cubicBezTo>
                  <a:cubicBezTo>
                    <a:pt x="82" y="23"/>
                    <a:pt x="82" y="23"/>
                    <a:pt x="81" y="23"/>
                  </a:cubicBezTo>
                  <a:cubicBezTo>
                    <a:pt x="81" y="23"/>
                    <a:pt x="81" y="23"/>
                    <a:pt x="81" y="23"/>
                  </a:cubicBezTo>
                  <a:cubicBezTo>
                    <a:pt x="81" y="23"/>
                    <a:pt x="81" y="23"/>
                    <a:pt x="81" y="23"/>
                  </a:cubicBezTo>
                  <a:cubicBezTo>
                    <a:pt x="81" y="23"/>
                    <a:pt x="81" y="23"/>
                    <a:pt x="81" y="23"/>
                  </a:cubicBezTo>
                  <a:cubicBezTo>
                    <a:pt x="81" y="24"/>
                    <a:pt x="81" y="24"/>
                    <a:pt x="81" y="24"/>
                  </a:cubicBezTo>
                  <a:cubicBezTo>
                    <a:pt x="81" y="24"/>
                    <a:pt x="81" y="24"/>
                    <a:pt x="81" y="24"/>
                  </a:cubicBezTo>
                  <a:cubicBezTo>
                    <a:pt x="81" y="24"/>
                    <a:pt x="81" y="24"/>
                    <a:pt x="80" y="24"/>
                  </a:cubicBezTo>
                  <a:cubicBezTo>
                    <a:pt x="80" y="24"/>
                    <a:pt x="80" y="24"/>
                    <a:pt x="80" y="24"/>
                  </a:cubicBezTo>
                  <a:cubicBezTo>
                    <a:pt x="79" y="24"/>
                    <a:pt x="79" y="24"/>
                    <a:pt x="79" y="24"/>
                  </a:cubicBezTo>
                  <a:cubicBezTo>
                    <a:pt x="79" y="24"/>
                    <a:pt x="79" y="24"/>
                    <a:pt x="79" y="24"/>
                  </a:cubicBezTo>
                  <a:cubicBezTo>
                    <a:pt x="79" y="24"/>
                    <a:pt x="79" y="24"/>
                    <a:pt x="78" y="24"/>
                  </a:cubicBezTo>
                  <a:cubicBezTo>
                    <a:pt x="78" y="24"/>
                    <a:pt x="78" y="24"/>
                    <a:pt x="78" y="24"/>
                  </a:cubicBezTo>
                  <a:cubicBezTo>
                    <a:pt x="78" y="24"/>
                    <a:pt x="78" y="24"/>
                    <a:pt x="78" y="24"/>
                  </a:cubicBezTo>
                  <a:cubicBezTo>
                    <a:pt x="78" y="24"/>
                    <a:pt x="78" y="24"/>
                    <a:pt x="78" y="24"/>
                  </a:cubicBezTo>
                  <a:cubicBezTo>
                    <a:pt x="78" y="24"/>
                    <a:pt x="78" y="24"/>
                    <a:pt x="78" y="24"/>
                  </a:cubicBezTo>
                  <a:cubicBezTo>
                    <a:pt x="78" y="24"/>
                    <a:pt x="78" y="24"/>
                    <a:pt x="78" y="25"/>
                  </a:cubicBezTo>
                  <a:cubicBezTo>
                    <a:pt x="78" y="25"/>
                    <a:pt x="78" y="25"/>
                    <a:pt x="77" y="25"/>
                  </a:cubicBezTo>
                  <a:cubicBezTo>
                    <a:pt x="77" y="25"/>
                    <a:pt x="77" y="25"/>
                    <a:pt x="77" y="25"/>
                  </a:cubicBezTo>
                  <a:cubicBezTo>
                    <a:pt x="77" y="25"/>
                    <a:pt x="77" y="25"/>
                    <a:pt x="76" y="25"/>
                  </a:cubicBezTo>
                  <a:cubicBezTo>
                    <a:pt x="76" y="25"/>
                    <a:pt x="76" y="26"/>
                    <a:pt x="76" y="26"/>
                  </a:cubicBezTo>
                  <a:cubicBezTo>
                    <a:pt x="76" y="26"/>
                    <a:pt x="76" y="26"/>
                    <a:pt x="76" y="26"/>
                  </a:cubicBezTo>
                  <a:cubicBezTo>
                    <a:pt x="76" y="26"/>
                    <a:pt x="76" y="26"/>
                    <a:pt x="76" y="26"/>
                  </a:cubicBezTo>
                  <a:cubicBezTo>
                    <a:pt x="76" y="26"/>
                    <a:pt x="76" y="26"/>
                    <a:pt x="76" y="26"/>
                  </a:cubicBezTo>
                  <a:cubicBezTo>
                    <a:pt x="76" y="26"/>
                    <a:pt x="76" y="26"/>
                    <a:pt x="76" y="26"/>
                  </a:cubicBezTo>
                  <a:cubicBezTo>
                    <a:pt x="76" y="26"/>
                    <a:pt x="76" y="26"/>
                    <a:pt x="75" y="26"/>
                  </a:cubicBezTo>
                  <a:cubicBezTo>
                    <a:pt x="75" y="26"/>
                    <a:pt x="75" y="27"/>
                    <a:pt x="75" y="27"/>
                  </a:cubicBezTo>
                  <a:cubicBezTo>
                    <a:pt x="75" y="27"/>
                    <a:pt x="75" y="27"/>
                    <a:pt x="75" y="27"/>
                  </a:cubicBezTo>
                  <a:cubicBezTo>
                    <a:pt x="75" y="28"/>
                    <a:pt x="75" y="28"/>
                    <a:pt x="75" y="28"/>
                  </a:cubicBezTo>
                  <a:cubicBezTo>
                    <a:pt x="74" y="28"/>
                    <a:pt x="74" y="28"/>
                    <a:pt x="74" y="28"/>
                  </a:cubicBezTo>
                  <a:cubicBezTo>
                    <a:pt x="74" y="28"/>
                    <a:pt x="74" y="28"/>
                    <a:pt x="74" y="28"/>
                  </a:cubicBezTo>
                  <a:cubicBezTo>
                    <a:pt x="75" y="29"/>
                    <a:pt x="75" y="29"/>
                    <a:pt x="74" y="30"/>
                  </a:cubicBezTo>
                  <a:cubicBezTo>
                    <a:pt x="74" y="30"/>
                    <a:pt x="74" y="30"/>
                    <a:pt x="74" y="30"/>
                  </a:cubicBezTo>
                  <a:cubicBezTo>
                    <a:pt x="74" y="30"/>
                    <a:pt x="74" y="30"/>
                    <a:pt x="74" y="30"/>
                  </a:cubicBezTo>
                  <a:cubicBezTo>
                    <a:pt x="74" y="30"/>
                    <a:pt x="74" y="30"/>
                    <a:pt x="74" y="30"/>
                  </a:cubicBezTo>
                  <a:cubicBezTo>
                    <a:pt x="74" y="30"/>
                    <a:pt x="73" y="30"/>
                    <a:pt x="73" y="30"/>
                  </a:cubicBezTo>
                  <a:cubicBezTo>
                    <a:pt x="73" y="30"/>
                    <a:pt x="73" y="30"/>
                    <a:pt x="73" y="30"/>
                  </a:cubicBezTo>
                  <a:cubicBezTo>
                    <a:pt x="73" y="30"/>
                    <a:pt x="73" y="30"/>
                    <a:pt x="73" y="30"/>
                  </a:cubicBezTo>
                  <a:cubicBezTo>
                    <a:pt x="73" y="30"/>
                    <a:pt x="73" y="30"/>
                    <a:pt x="72" y="30"/>
                  </a:cubicBezTo>
                  <a:cubicBezTo>
                    <a:pt x="72" y="30"/>
                    <a:pt x="72" y="30"/>
                    <a:pt x="72" y="30"/>
                  </a:cubicBezTo>
                  <a:cubicBezTo>
                    <a:pt x="72" y="30"/>
                    <a:pt x="72" y="30"/>
                    <a:pt x="72" y="30"/>
                  </a:cubicBezTo>
                  <a:cubicBezTo>
                    <a:pt x="72" y="30"/>
                    <a:pt x="72" y="30"/>
                    <a:pt x="72" y="30"/>
                  </a:cubicBezTo>
                  <a:cubicBezTo>
                    <a:pt x="72" y="30"/>
                    <a:pt x="72" y="30"/>
                    <a:pt x="72" y="31"/>
                  </a:cubicBezTo>
                  <a:cubicBezTo>
                    <a:pt x="71" y="31"/>
                    <a:pt x="71" y="31"/>
                    <a:pt x="71" y="32"/>
                  </a:cubicBezTo>
                  <a:cubicBezTo>
                    <a:pt x="71" y="32"/>
                    <a:pt x="71" y="32"/>
                    <a:pt x="71" y="32"/>
                  </a:cubicBezTo>
                  <a:cubicBezTo>
                    <a:pt x="71" y="32"/>
                    <a:pt x="71" y="33"/>
                    <a:pt x="71" y="33"/>
                  </a:cubicBezTo>
                  <a:cubicBezTo>
                    <a:pt x="71" y="33"/>
                    <a:pt x="71" y="33"/>
                    <a:pt x="71" y="33"/>
                  </a:cubicBezTo>
                  <a:cubicBezTo>
                    <a:pt x="71" y="33"/>
                    <a:pt x="71" y="33"/>
                    <a:pt x="71" y="33"/>
                  </a:cubicBezTo>
                  <a:cubicBezTo>
                    <a:pt x="71" y="34"/>
                    <a:pt x="71" y="34"/>
                    <a:pt x="71" y="34"/>
                  </a:cubicBezTo>
                  <a:cubicBezTo>
                    <a:pt x="71" y="34"/>
                    <a:pt x="71" y="34"/>
                    <a:pt x="70" y="35"/>
                  </a:cubicBezTo>
                  <a:cubicBezTo>
                    <a:pt x="70" y="35"/>
                    <a:pt x="70" y="35"/>
                    <a:pt x="70" y="35"/>
                  </a:cubicBezTo>
                  <a:cubicBezTo>
                    <a:pt x="70" y="35"/>
                    <a:pt x="70" y="35"/>
                    <a:pt x="70" y="35"/>
                  </a:cubicBezTo>
                  <a:cubicBezTo>
                    <a:pt x="70" y="35"/>
                    <a:pt x="70" y="35"/>
                    <a:pt x="70" y="35"/>
                  </a:cubicBezTo>
                  <a:cubicBezTo>
                    <a:pt x="70" y="35"/>
                    <a:pt x="70" y="35"/>
                    <a:pt x="70" y="36"/>
                  </a:cubicBezTo>
                  <a:cubicBezTo>
                    <a:pt x="70" y="36"/>
                    <a:pt x="70" y="36"/>
                    <a:pt x="69" y="36"/>
                  </a:cubicBezTo>
                  <a:cubicBezTo>
                    <a:pt x="69" y="36"/>
                    <a:pt x="69" y="36"/>
                    <a:pt x="69" y="36"/>
                  </a:cubicBezTo>
                  <a:cubicBezTo>
                    <a:pt x="69" y="36"/>
                    <a:pt x="69" y="36"/>
                    <a:pt x="69" y="36"/>
                  </a:cubicBezTo>
                  <a:cubicBezTo>
                    <a:pt x="69" y="38"/>
                    <a:pt x="69" y="38"/>
                    <a:pt x="69" y="38"/>
                  </a:cubicBezTo>
                  <a:cubicBezTo>
                    <a:pt x="69" y="38"/>
                    <a:pt x="69" y="38"/>
                    <a:pt x="69" y="38"/>
                  </a:cubicBezTo>
                  <a:cubicBezTo>
                    <a:pt x="69" y="38"/>
                    <a:pt x="69" y="38"/>
                    <a:pt x="69" y="38"/>
                  </a:cubicBezTo>
                  <a:cubicBezTo>
                    <a:pt x="69" y="39"/>
                    <a:pt x="69" y="39"/>
                    <a:pt x="69" y="39"/>
                  </a:cubicBezTo>
                  <a:cubicBezTo>
                    <a:pt x="69" y="39"/>
                    <a:pt x="69" y="39"/>
                    <a:pt x="70" y="39"/>
                  </a:cubicBezTo>
                  <a:cubicBezTo>
                    <a:pt x="70" y="39"/>
                    <a:pt x="70" y="39"/>
                    <a:pt x="70" y="39"/>
                  </a:cubicBezTo>
                  <a:cubicBezTo>
                    <a:pt x="70" y="39"/>
                    <a:pt x="70" y="39"/>
                    <a:pt x="70" y="39"/>
                  </a:cubicBezTo>
                  <a:cubicBezTo>
                    <a:pt x="70" y="39"/>
                    <a:pt x="70" y="39"/>
                    <a:pt x="70" y="39"/>
                  </a:cubicBezTo>
                  <a:cubicBezTo>
                    <a:pt x="70" y="39"/>
                    <a:pt x="70" y="39"/>
                    <a:pt x="70" y="40"/>
                  </a:cubicBezTo>
                  <a:cubicBezTo>
                    <a:pt x="70" y="40"/>
                    <a:pt x="70" y="40"/>
                    <a:pt x="70" y="40"/>
                  </a:cubicBezTo>
                  <a:cubicBezTo>
                    <a:pt x="70" y="40"/>
                    <a:pt x="70" y="40"/>
                    <a:pt x="70" y="40"/>
                  </a:cubicBezTo>
                  <a:cubicBezTo>
                    <a:pt x="70" y="40"/>
                    <a:pt x="70" y="40"/>
                    <a:pt x="70" y="41"/>
                  </a:cubicBezTo>
                  <a:cubicBezTo>
                    <a:pt x="70" y="41"/>
                    <a:pt x="70" y="41"/>
                    <a:pt x="70" y="41"/>
                  </a:cubicBezTo>
                  <a:cubicBezTo>
                    <a:pt x="70" y="41"/>
                    <a:pt x="70" y="42"/>
                    <a:pt x="70" y="42"/>
                  </a:cubicBezTo>
                  <a:cubicBezTo>
                    <a:pt x="70" y="42"/>
                    <a:pt x="70" y="42"/>
                    <a:pt x="70" y="42"/>
                  </a:cubicBezTo>
                  <a:cubicBezTo>
                    <a:pt x="70" y="43"/>
                    <a:pt x="69" y="43"/>
                    <a:pt x="69" y="43"/>
                  </a:cubicBezTo>
                  <a:cubicBezTo>
                    <a:pt x="69" y="44"/>
                    <a:pt x="69" y="44"/>
                    <a:pt x="69"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5"/>
                  </a:cubicBezTo>
                  <a:cubicBezTo>
                    <a:pt x="70" y="45"/>
                    <a:pt x="70" y="45"/>
                    <a:pt x="70" y="45"/>
                  </a:cubicBezTo>
                  <a:cubicBezTo>
                    <a:pt x="70" y="45"/>
                    <a:pt x="70" y="45"/>
                    <a:pt x="71" y="45"/>
                  </a:cubicBezTo>
                  <a:cubicBezTo>
                    <a:pt x="71" y="46"/>
                    <a:pt x="71" y="46"/>
                    <a:pt x="71" y="46"/>
                  </a:cubicBezTo>
                  <a:cubicBezTo>
                    <a:pt x="71" y="46"/>
                    <a:pt x="71" y="46"/>
                    <a:pt x="71" y="46"/>
                  </a:cubicBezTo>
                  <a:cubicBezTo>
                    <a:pt x="71" y="46"/>
                    <a:pt x="71" y="46"/>
                    <a:pt x="71" y="47"/>
                  </a:cubicBezTo>
                  <a:cubicBezTo>
                    <a:pt x="72" y="47"/>
                    <a:pt x="72" y="47"/>
                    <a:pt x="72" y="47"/>
                  </a:cubicBezTo>
                  <a:cubicBezTo>
                    <a:pt x="72" y="47"/>
                    <a:pt x="72" y="47"/>
                    <a:pt x="72" y="47"/>
                  </a:cubicBezTo>
                  <a:cubicBezTo>
                    <a:pt x="73" y="48"/>
                    <a:pt x="73" y="48"/>
                    <a:pt x="73" y="49"/>
                  </a:cubicBezTo>
                  <a:cubicBezTo>
                    <a:pt x="73" y="49"/>
                    <a:pt x="73" y="49"/>
                    <a:pt x="73" y="49"/>
                  </a:cubicBezTo>
                  <a:cubicBezTo>
                    <a:pt x="73" y="49"/>
                    <a:pt x="73" y="50"/>
                    <a:pt x="73" y="50"/>
                  </a:cubicBezTo>
                  <a:cubicBezTo>
                    <a:pt x="74" y="50"/>
                    <a:pt x="74" y="50"/>
                    <a:pt x="74" y="50"/>
                  </a:cubicBezTo>
                  <a:cubicBezTo>
                    <a:pt x="74" y="50"/>
                    <a:pt x="74" y="50"/>
                    <a:pt x="74" y="50"/>
                  </a:cubicBezTo>
                  <a:cubicBezTo>
                    <a:pt x="74" y="50"/>
                    <a:pt x="74" y="50"/>
                    <a:pt x="74" y="50"/>
                  </a:cubicBezTo>
                  <a:cubicBezTo>
                    <a:pt x="74" y="51"/>
                    <a:pt x="74" y="51"/>
                    <a:pt x="74" y="51"/>
                  </a:cubicBezTo>
                  <a:cubicBezTo>
                    <a:pt x="74" y="51"/>
                    <a:pt x="74" y="51"/>
                    <a:pt x="74" y="51"/>
                  </a:cubicBezTo>
                  <a:cubicBezTo>
                    <a:pt x="75" y="51"/>
                    <a:pt x="75" y="51"/>
                    <a:pt x="75" y="51"/>
                  </a:cubicBezTo>
                  <a:cubicBezTo>
                    <a:pt x="75" y="51"/>
                    <a:pt x="76" y="51"/>
                    <a:pt x="76" y="51"/>
                  </a:cubicBezTo>
                  <a:cubicBezTo>
                    <a:pt x="76" y="51"/>
                    <a:pt x="76" y="51"/>
                    <a:pt x="76" y="51"/>
                  </a:cubicBezTo>
                  <a:cubicBezTo>
                    <a:pt x="76" y="51"/>
                    <a:pt x="76" y="51"/>
                    <a:pt x="76" y="51"/>
                  </a:cubicBezTo>
                  <a:cubicBezTo>
                    <a:pt x="76" y="51"/>
                    <a:pt x="76" y="51"/>
                    <a:pt x="76" y="51"/>
                  </a:cubicBezTo>
                  <a:cubicBezTo>
                    <a:pt x="76" y="51"/>
                    <a:pt x="77" y="51"/>
                    <a:pt x="77" y="51"/>
                  </a:cubicBezTo>
                  <a:cubicBezTo>
                    <a:pt x="77" y="51"/>
                    <a:pt x="77" y="51"/>
                    <a:pt x="77" y="51"/>
                  </a:cubicBezTo>
                  <a:cubicBezTo>
                    <a:pt x="77" y="52"/>
                    <a:pt x="77" y="52"/>
                    <a:pt x="77" y="52"/>
                  </a:cubicBezTo>
                  <a:cubicBezTo>
                    <a:pt x="77" y="52"/>
                    <a:pt x="77" y="52"/>
                    <a:pt x="77" y="52"/>
                  </a:cubicBezTo>
                  <a:cubicBezTo>
                    <a:pt x="77" y="53"/>
                    <a:pt x="77" y="53"/>
                    <a:pt x="78" y="53"/>
                  </a:cubicBezTo>
                  <a:cubicBezTo>
                    <a:pt x="78" y="53"/>
                    <a:pt x="78" y="53"/>
                    <a:pt x="78" y="53"/>
                  </a:cubicBezTo>
                  <a:cubicBezTo>
                    <a:pt x="78" y="53"/>
                    <a:pt x="79" y="53"/>
                    <a:pt x="79" y="54"/>
                  </a:cubicBezTo>
                  <a:cubicBezTo>
                    <a:pt x="79" y="54"/>
                    <a:pt x="79" y="54"/>
                    <a:pt x="79" y="54"/>
                  </a:cubicBezTo>
                  <a:cubicBezTo>
                    <a:pt x="79" y="54"/>
                    <a:pt x="79" y="54"/>
                    <a:pt x="79" y="54"/>
                  </a:cubicBezTo>
                  <a:cubicBezTo>
                    <a:pt x="80" y="54"/>
                    <a:pt x="80" y="54"/>
                    <a:pt x="80" y="54"/>
                  </a:cubicBezTo>
                  <a:cubicBezTo>
                    <a:pt x="80" y="54"/>
                    <a:pt x="80" y="54"/>
                    <a:pt x="80" y="54"/>
                  </a:cubicBezTo>
                  <a:cubicBezTo>
                    <a:pt x="80" y="54"/>
                    <a:pt x="80" y="53"/>
                    <a:pt x="80" y="53"/>
                  </a:cubicBezTo>
                  <a:cubicBezTo>
                    <a:pt x="80" y="53"/>
                    <a:pt x="80" y="53"/>
                    <a:pt x="80" y="53"/>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2" y="53"/>
                    <a:pt x="82" y="53"/>
                  </a:cubicBezTo>
                  <a:cubicBezTo>
                    <a:pt x="82" y="53"/>
                    <a:pt x="82" y="53"/>
                    <a:pt x="82" y="53"/>
                  </a:cubicBezTo>
                  <a:cubicBezTo>
                    <a:pt x="82" y="53"/>
                    <a:pt x="82" y="53"/>
                    <a:pt x="82" y="53"/>
                  </a:cubicBezTo>
                  <a:cubicBezTo>
                    <a:pt x="83" y="53"/>
                    <a:pt x="83" y="53"/>
                    <a:pt x="83" y="53"/>
                  </a:cubicBezTo>
                  <a:cubicBezTo>
                    <a:pt x="83" y="53"/>
                    <a:pt x="83" y="53"/>
                    <a:pt x="83" y="53"/>
                  </a:cubicBezTo>
                  <a:cubicBezTo>
                    <a:pt x="83" y="53"/>
                    <a:pt x="83" y="53"/>
                    <a:pt x="83" y="53"/>
                  </a:cubicBezTo>
                  <a:cubicBezTo>
                    <a:pt x="83" y="54"/>
                    <a:pt x="83" y="54"/>
                    <a:pt x="83" y="54"/>
                  </a:cubicBezTo>
                  <a:cubicBezTo>
                    <a:pt x="83" y="54"/>
                    <a:pt x="84" y="54"/>
                    <a:pt x="84" y="54"/>
                  </a:cubicBezTo>
                  <a:cubicBezTo>
                    <a:pt x="84" y="54"/>
                    <a:pt x="84" y="54"/>
                    <a:pt x="84" y="54"/>
                  </a:cubicBezTo>
                  <a:cubicBezTo>
                    <a:pt x="84" y="54"/>
                    <a:pt x="84" y="54"/>
                    <a:pt x="85" y="54"/>
                  </a:cubicBezTo>
                  <a:cubicBezTo>
                    <a:pt x="85" y="54"/>
                    <a:pt x="85" y="54"/>
                    <a:pt x="85" y="54"/>
                  </a:cubicBezTo>
                  <a:cubicBezTo>
                    <a:pt x="85" y="54"/>
                    <a:pt x="85" y="54"/>
                    <a:pt x="85" y="54"/>
                  </a:cubicBezTo>
                  <a:cubicBezTo>
                    <a:pt x="85" y="54"/>
                    <a:pt x="85" y="54"/>
                    <a:pt x="85" y="54"/>
                  </a:cubicBezTo>
                  <a:cubicBezTo>
                    <a:pt x="86" y="54"/>
                    <a:pt x="86" y="53"/>
                    <a:pt x="86" y="53"/>
                  </a:cubicBezTo>
                  <a:cubicBezTo>
                    <a:pt x="86" y="53"/>
                    <a:pt x="86" y="53"/>
                    <a:pt x="86" y="53"/>
                  </a:cubicBezTo>
                  <a:cubicBezTo>
                    <a:pt x="86" y="54"/>
                    <a:pt x="86" y="54"/>
                    <a:pt x="86" y="54"/>
                  </a:cubicBezTo>
                  <a:cubicBezTo>
                    <a:pt x="86" y="53"/>
                    <a:pt x="86" y="53"/>
                    <a:pt x="86" y="53"/>
                  </a:cubicBezTo>
                  <a:cubicBezTo>
                    <a:pt x="86" y="53"/>
                    <a:pt x="86" y="53"/>
                    <a:pt x="86" y="52"/>
                  </a:cubicBezTo>
                  <a:cubicBezTo>
                    <a:pt x="86" y="52"/>
                    <a:pt x="86" y="52"/>
                    <a:pt x="87" y="52"/>
                  </a:cubicBezTo>
                  <a:cubicBezTo>
                    <a:pt x="87" y="52"/>
                    <a:pt x="87" y="52"/>
                    <a:pt x="87" y="52"/>
                  </a:cubicBezTo>
                  <a:cubicBezTo>
                    <a:pt x="87" y="52"/>
                    <a:pt x="87" y="52"/>
                    <a:pt x="87" y="52"/>
                  </a:cubicBezTo>
                  <a:cubicBezTo>
                    <a:pt x="87" y="52"/>
                    <a:pt x="87" y="52"/>
                    <a:pt x="87" y="52"/>
                  </a:cubicBezTo>
                  <a:cubicBezTo>
                    <a:pt x="89" y="52"/>
                    <a:pt x="89" y="52"/>
                    <a:pt x="89" y="52"/>
                  </a:cubicBezTo>
                  <a:cubicBezTo>
                    <a:pt x="89" y="52"/>
                    <a:pt x="89" y="52"/>
                    <a:pt x="89" y="53"/>
                  </a:cubicBezTo>
                  <a:cubicBezTo>
                    <a:pt x="89" y="53"/>
                    <a:pt x="90" y="53"/>
                    <a:pt x="90" y="53"/>
                  </a:cubicBezTo>
                  <a:cubicBezTo>
                    <a:pt x="90" y="53"/>
                    <a:pt x="90" y="53"/>
                    <a:pt x="90" y="53"/>
                  </a:cubicBezTo>
                  <a:cubicBezTo>
                    <a:pt x="90" y="53"/>
                    <a:pt x="90" y="53"/>
                    <a:pt x="90" y="53"/>
                  </a:cubicBezTo>
                  <a:cubicBezTo>
                    <a:pt x="90" y="53"/>
                    <a:pt x="91" y="53"/>
                    <a:pt x="91" y="53"/>
                  </a:cubicBezTo>
                  <a:cubicBezTo>
                    <a:pt x="91" y="53"/>
                    <a:pt x="91" y="53"/>
                    <a:pt x="91" y="53"/>
                  </a:cubicBezTo>
                  <a:cubicBezTo>
                    <a:pt x="90" y="53"/>
                    <a:pt x="90" y="53"/>
                    <a:pt x="90" y="53"/>
                  </a:cubicBezTo>
                  <a:cubicBezTo>
                    <a:pt x="91" y="53"/>
                    <a:pt x="91" y="53"/>
                    <a:pt x="91" y="53"/>
                  </a:cubicBezTo>
                  <a:cubicBezTo>
                    <a:pt x="91" y="53"/>
                    <a:pt x="91" y="53"/>
                    <a:pt x="91" y="53"/>
                  </a:cubicBezTo>
                  <a:cubicBezTo>
                    <a:pt x="91" y="53"/>
                    <a:pt x="91" y="53"/>
                    <a:pt x="92" y="53"/>
                  </a:cubicBezTo>
                  <a:cubicBezTo>
                    <a:pt x="92" y="53"/>
                    <a:pt x="92" y="54"/>
                    <a:pt x="92" y="54"/>
                  </a:cubicBezTo>
                  <a:cubicBezTo>
                    <a:pt x="92" y="54"/>
                    <a:pt x="92" y="54"/>
                    <a:pt x="92" y="54"/>
                  </a:cubicBezTo>
                  <a:cubicBezTo>
                    <a:pt x="92" y="54"/>
                    <a:pt x="92" y="54"/>
                    <a:pt x="92" y="54"/>
                  </a:cubicBezTo>
                  <a:cubicBezTo>
                    <a:pt x="92" y="54"/>
                    <a:pt x="92" y="54"/>
                    <a:pt x="92" y="54"/>
                  </a:cubicBezTo>
                  <a:cubicBezTo>
                    <a:pt x="93" y="54"/>
                    <a:pt x="93" y="54"/>
                    <a:pt x="93" y="54"/>
                  </a:cubicBezTo>
                  <a:cubicBezTo>
                    <a:pt x="93" y="54"/>
                    <a:pt x="93" y="54"/>
                    <a:pt x="94" y="55"/>
                  </a:cubicBezTo>
                  <a:cubicBezTo>
                    <a:pt x="94" y="55"/>
                    <a:pt x="94" y="55"/>
                    <a:pt x="94" y="56"/>
                  </a:cubicBezTo>
                  <a:cubicBezTo>
                    <a:pt x="94" y="56"/>
                    <a:pt x="94" y="56"/>
                    <a:pt x="94" y="57"/>
                  </a:cubicBezTo>
                  <a:cubicBezTo>
                    <a:pt x="94" y="57"/>
                    <a:pt x="94" y="57"/>
                    <a:pt x="94" y="57"/>
                  </a:cubicBezTo>
                  <a:cubicBezTo>
                    <a:pt x="94" y="57"/>
                    <a:pt x="94" y="57"/>
                    <a:pt x="94" y="57"/>
                  </a:cubicBezTo>
                  <a:cubicBezTo>
                    <a:pt x="94" y="57"/>
                    <a:pt x="94" y="57"/>
                    <a:pt x="94" y="57"/>
                  </a:cubicBezTo>
                  <a:cubicBezTo>
                    <a:pt x="94" y="57"/>
                    <a:pt x="94" y="57"/>
                    <a:pt x="93" y="57"/>
                  </a:cubicBezTo>
                  <a:cubicBezTo>
                    <a:pt x="93" y="57"/>
                    <a:pt x="93" y="57"/>
                    <a:pt x="93" y="57"/>
                  </a:cubicBezTo>
                  <a:cubicBezTo>
                    <a:pt x="93" y="58"/>
                    <a:pt x="93" y="58"/>
                    <a:pt x="93" y="58"/>
                  </a:cubicBezTo>
                  <a:cubicBezTo>
                    <a:pt x="93" y="59"/>
                    <a:pt x="93" y="59"/>
                    <a:pt x="93" y="59"/>
                  </a:cubicBezTo>
                  <a:cubicBezTo>
                    <a:pt x="93" y="59"/>
                    <a:pt x="93" y="59"/>
                    <a:pt x="93" y="59"/>
                  </a:cubicBezTo>
                  <a:cubicBezTo>
                    <a:pt x="93" y="59"/>
                    <a:pt x="94" y="59"/>
                    <a:pt x="94" y="59"/>
                  </a:cubicBezTo>
                  <a:cubicBezTo>
                    <a:pt x="94" y="59"/>
                    <a:pt x="94" y="59"/>
                    <a:pt x="94" y="59"/>
                  </a:cubicBezTo>
                  <a:cubicBezTo>
                    <a:pt x="94" y="59"/>
                    <a:pt x="94" y="59"/>
                    <a:pt x="94" y="59"/>
                  </a:cubicBezTo>
                  <a:cubicBezTo>
                    <a:pt x="94" y="59"/>
                    <a:pt x="94" y="59"/>
                    <a:pt x="94" y="59"/>
                  </a:cubicBezTo>
                  <a:cubicBezTo>
                    <a:pt x="94" y="59"/>
                    <a:pt x="94" y="60"/>
                    <a:pt x="94" y="60"/>
                  </a:cubicBezTo>
                  <a:cubicBezTo>
                    <a:pt x="94" y="60"/>
                    <a:pt x="94" y="60"/>
                    <a:pt x="94" y="60"/>
                  </a:cubicBezTo>
                  <a:cubicBezTo>
                    <a:pt x="94" y="60"/>
                    <a:pt x="94" y="60"/>
                    <a:pt x="95" y="60"/>
                  </a:cubicBezTo>
                  <a:cubicBezTo>
                    <a:pt x="95" y="60"/>
                    <a:pt x="95" y="61"/>
                    <a:pt x="95" y="61"/>
                  </a:cubicBezTo>
                  <a:cubicBezTo>
                    <a:pt x="95" y="61"/>
                    <a:pt x="95" y="61"/>
                    <a:pt x="95" y="62"/>
                  </a:cubicBezTo>
                  <a:cubicBezTo>
                    <a:pt x="95" y="62"/>
                    <a:pt x="95" y="62"/>
                    <a:pt x="95" y="62"/>
                  </a:cubicBezTo>
                  <a:cubicBezTo>
                    <a:pt x="95" y="62"/>
                    <a:pt x="95" y="62"/>
                    <a:pt x="95" y="62"/>
                  </a:cubicBezTo>
                  <a:cubicBezTo>
                    <a:pt x="95" y="62"/>
                    <a:pt x="95" y="63"/>
                    <a:pt x="96" y="63"/>
                  </a:cubicBezTo>
                  <a:cubicBezTo>
                    <a:pt x="96" y="63"/>
                    <a:pt x="96" y="63"/>
                    <a:pt x="96" y="63"/>
                  </a:cubicBezTo>
                  <a:cubicBezTo>
                    <a:pt x="96" y="63"/>
                    <a:pt x="96" y="63"/>
                    <a:pt x="96" y="63"/>
                  </a:cubicBezTo>
                  <a:cubicBezTo>
                    <a:pt x="96" y="63"/>
                    <a:pt x="96" y="64"/>
                    <a:pt x="96" y="64"/>
                  </a:cubicBezTo>
                  <a:cubicBezTo>
                    <a:pt x="96" y="64"/>
                    <a:pt x="96" y="64"/>
                    <a:pt x="96" y="64"/>
                  </a:cubicBezTo>
                  <a:cubicBezTo>
                    <a:pt x="96" y="64"/>
                    <a:pt x="96" y="64"/>
                    <a:pt x="96" y="64"/>
                  </a:cubicBezTo>
                  <a:cubicBezTo>
                    <a:pt x="96" y="65"/>
                    <a:pt x="96" y="65"/>
                    <a:pt x="96" y="65"/>
                  </a:cubicBezTo>
                  <a:cubicBezTo>
                    <a:pt x="96" y="65"/>
                    <a:pt x="96" y="65"/>
                    <a:pt x="96" y="65"/>
                  </a:cubicBezTo>
                  <a:cubicBezTo>
                    <a:pt x="97" y="65"/>
                    <a:pt x="97" y="65"/>
                    <a:pt x="97" y="65"/>
                  </a:cubicBezTo>
                  <a:cubicBezTo>
                    <a:pt x="97" y="65"/>
                    <a:pt x="97" y="65"/>
                    <a:pt x="97" y="65"/>
                  </a:cubicBezTo>
                  <a:cubicBezTo>
                    <a:pt x="97" y="65"/>
                    <a:pt x="97" y="65"/>
                    <a:pt x="97" y="65"/>
                  </a:cubicBezTo>
                  <a:cubicBezTo>
                    <a:pt x="97" y="65"/>
                    <a:pt x="97" y="65"/>
                    <a:pt x="97" y="65"/>
                  </a:cubicBezTo>
                  <a:cubicBezTo>
                    <a:pt x="97" y="66"/>
                    <a:pt x="97" y="66"/>
                    <a:pt x="97" y="66"/>
                  </a:cubicBezTo>
                  <a:cubicBezTo>
                    <a:pt x="97" y="66"/>
                    <a:pt x="97" y="66"/>
                    <a:pt x="97" y="66"/>
                  </a:cubicBezTo>
                  <a:cubicBezTo>
                    <a:pt x="97" y="67"/>
                    <a:pt x="97" y="67"/>
                    <a:pt x="97" y="67"/>
                  </a:cubicBezTo>
                  <a:cubicBezTo>
                    <a:pt x="97" y="67"/>
                    <a:pt x="97" y="67"/>
                    <a:pt x="97" y="67"/>
                  </a:cubicBezTo>
                  <a:cubicBezTo>
                    <a:pt x="96" y="67"/>
                    <a:pt x="96" y="67"/>
                    <a:pt x="96" y="67"/>
                  </a:cubicBezTo>
                  <a:cubicBezTo>
                    <a:pt x="96" y="69"/>
                    <a:pt x="96" y="69"/>
                    <a:pt x="96" y="69"/>
                  </a:cubicBezTo>
                  <a:cubicBezTo>
                    <a:pt x="96" y="69"/>
                    <a:pt x="96" y="69"/>
                    <a:pt x="96" y="69"/>
                  </a:cubicBezTo>
                  <a:cubicBezTo>
                    <a:pt x="97" y="69"/>
                    <a:pt x="97" y="69"/>
                    <a:pt x="97" y="69"/>
                  </a:cubicBezTo>
                  <a:cubicBezTo>
                    <a:pt x="97" y="69"/>
                    <a:pt x="97" y="69"/>
                    <a:pt x="97" y="69"/>
                  </a:cubicBezTo>
                  <a:cubicBezTo>
                    <a:pt x="97" y="69"/>
                    <a:pt x="97" y="70"/>
                    <a:pt x="97" y="70"/>
                  </a:cubicBezTo>
                  <a:cubicBezTo>
                    <a:pt x="97" y="70"/>
                    <a:pt x="97" y="70"/>
                    <a:pt x="97" y="70"/>
                  </a:cubicBezTo>
                  <a:cubicBezTo>
                    <a:pt x="97" y="70"/>
                    <a:pt x="96" y="70"/>
                    <a:pt x="96" y="70"/>
                  </a:cubicBezTo>
                  <a:cubicBezTo>
                    <a:pt x="96" y="70"/>
                    <a:pt x="96" y="70"/>
                    <a:pt x="96" y="71"/>
                  </a:cubicBezTo>
                  <a:cubicBezTo>
                    <a:pt x="96" y="71"/>
                    <a:pt x="96" y="71"/>
                    <a:pt x="96" y="71"/>
                  </a:cubicBezTo>
                  <a:cubicBezTo>
                    <a:pt x="96" y="71"/>
                    <a:pt x="96" y="71"/>
                    <a:pt x="96" y="71"/>
                  </a:cubicBezTo>
                  <a:cubicBezTo>
                    <a:pt x="96" y="71"/>
                    <a:pt x="96" y="71"/>
                    <a:pt x="96" y="71"/>
                  </a:cubicBezTo>
                  <a:cubicBezTo>
                    <a:pt x="95" y="71"/>
                    <a:pt x="95" y="71"/>
                    <a:pt x="95" y="71"/>
                  </a:cubicBezTo>
                  <a:cubicBezTo>
                    <a:pt x="95" y="73"/>
                    <a:pt x="95" y="73"/>
                    <a:pt x="95" y="73"/>
                  </a:cubicBezTo>
                  <a:cubicBezTo>
                    <a:pt x="95" y="73"/>
                    <a:pt x="95" y="73"/>
                    <a:pt x="95" y="73"/>
                  </a:cubicBezTo>
                  <a:cubicBezTo>
                    <a:pt x="95" y="73"/>
                    <a:pt x="95" y="73"/>
                    <a:pt x="95" y="73"/>
                  </a:cubicBezTo>
                  <a:cubicBezTo>
                    <a:pt x="95" y="73"/>
                    <a:pt x="95" y="73"/>
                    <a:pt x="95" y="73"/>
                  </a:cubicBezTo>
                  <a:cubicBezTo>
                    <a:pt x="95" y="74"/>
                    <a:pt x="95" y="74"/>
                    <a:pt x="95" y="74"/>
                  </a:cubicBezTo>
                  <a:cubicBezTo>
                    <a:pt x="95" y="74"/>
                    <a:pt x="95" y="74"/>
                    <a:pt x="94" y="74"/>
                  </a:cubicBezTo>
                  <a:cubicBezTo>
                    <a:pt x="94" y="74"/>
                    <a:pt x="94" y="74"/>
                    <a:pt x="94" y="75"/>
                  </a:cubicBezTo>
                  <a:cubicBezTo>
                    <a:pt x="94" y="75"/>
                    <a:pt x="94" y="75"/>
                    <a:pt x="94" y="75"/>
                  </a:cubicBezTo>
                  <a:cubicBezTo>
                    <a:pt x="94" y="75"/>
                    <a:pt x="94" y="75"/>
                    <a:pt x="94" y="75"/>
                  </a:cubicBezTo>
                  <a:cubicBezTo>
                    <a:pt x="94" y="75"/>
                    <a:pt x="94" y="75"/>
                    <a:pt x="94" y="75"/>
                  </a:cubicBezTo>
                  <a:cubicBezTo>
                    <a:pt x="94" y="75"/>
                    <a:pt x="94" y="75"/>
                    <a:pt x="94" y="75"/>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1"/>
                    <a:pt x="94"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2"/>
                    <a:pt x="95" y="82"/>
                    <a:pt x="95" y="82"/>
                  </a:cubicBezTo>
                  <a:cubicBezTo>
                    <a:pt x="95" y="82"/>
                    <a:pt x="95" y="82"/>
                    <a:pt x="95" y="82"/>
                  </a:cubicBezTo>
                  <a:cubicBezTo>
                    <a:pt x="94" y="82"/>
                    <a:pt x="94" y="82"/>
                    <a:pt x="94" y="82"/>
                  </a:cubicBezTo>
                  <a:cubicBezTo>
                    <a:pt x="94" y="87"/>
                    <a:pt x="94" y="87"/>
                    <a:pt x="94" y="87"/>
                  </a:cubicBezTo>
                  <a:cubicBezTo>
                    <a:pt x="94" y="87"/>
                    <a:pt x="94" y="87"/>
                    <a:pt x="94" y="87"/>
                  </a:cubicBezTo>
                  <a:cubicBezTo>
                    <a:pt x="94" y="87"/>
                    <a:pt x="95" y="87"/>
                    <a:pt x="95" y="87"/>
                  </a:cubicBezTo>
                  <a:cubicBezTo>
                    <a:pt x="95" y="87"/>
                    <a:pt x="95" y="88"/>
                    <a:pt x="95" y="88"/>
                  </a:cubicBezTo>
                  <a:cubicBezTo>
                    <a:pt x="95" y="88"/>
                    <a:pt x="95" y="89"/>
                    <a:pt x="95" y="89"/>
                  </a:cubicBezTo>
                  <a:cubicBezTo>
                    <a:pt x="95" y="89"/>
                    <a:pt x="95" y="89"/>
                    <a:pt x="95" y="89"/>
                  </a:cubicBezTo>
                  <a:cubicBezTo>
                    <a:pt x="94" y="90"/>
                    <a:pt x="94" y="90"/>
                    <a:pt x="94" y="90"/>
                  </a:cubicBezTo>
                  <a:cubicBezTo>
                    <a:pt x="94" y="90"/>
                    <a:pt x="94" y="90"/>
                    <a:pt x="94" y="90"/>
                  </a:cubicBezTo>
                  <a:cubicBezTo>
                    <a:pt x="94" y="90"/>
                    <a:pt x="93" y="90"/>
                    <a:pt x="93" y="90"/>
                  </a:cubicBezTo>
                  <a:cubicBezTo>
                    <a:pt x="93" y="90"/>
                    <a:pt x="93" y="91"/>
                    <a:pt x="93" y="91"/>
                  </a:cubicBezTo>
                  <a:cubicBezTo>
                    <a:pt x="93" y="91"/>
                    <a:pt x="93" y="91"/>
                    <a:pt x="93" y="91"/>
                  </a:cubicBezTo>
                  <a:cubicBezTo>
                    <a:pt x="93" y="91"/>
                    <a:pt x="93" y="92"/>
                    <a:pt x="93" y="92"/>
                  </a:cubicBezTo>
                  <a:cubicBezTo>
                    <a:pt x="94" y="92"/>
                    <a:pt x="94" y="92"/>
                    <a:pt x="94" y="92"/>
                  </a:cubicBezTo>
                  <a:cubicBezTo>
                    <a:pt x="94" y="92"/>
                    <a:pt x="94" y="92"/>
                    <a:pt x="94" y="92"/>
                  </a:cubicBezTo>
                  <a:cubicBezTo>
                    <a:pt x="94" y="92"/>
                    <a:pt x="94" y="92"/>
                    <a:pt x="95" y="92"/>
                  </a:cubicBezTo>
                  <a:cubicBezTo>
                    <a:pt x="95" y="92"/>
                    <a:pt x="95" y="92"/>
                    <a:pt x="96" y="92"/>
                  </a:cubicBezTo>
                  <a:cubicBezTo>
                    <a:pt x="96" y="92"/>
                    <a:pt x="96" y="92"/>
                    <a:pt x="96" y="92"/>
                  </a:cubicBezTo>
                  <a:cubicBezTo>
                    <a:pt x="97" y="92"/>
                    <a:pt x="98" y="92"/>
                    <a:pt x="98" y="91"/>
                  </a:cubicBezTo>
                  <a:cubicBezTo>
                    <a:pt x="99" y="91"/>
                    <a:pt x="99" y="91"/>
                    <a:pt x="99" y="91"/>
                  </a:cubicBezTo>
                  <a:cubicBezTo>
                    <a:pt x="99" y="91"/>
                    <a:pt x="99" y="91"/>
                    <a:pt x="99" y="91"/>
                  </a:cubicBezTo>
                  <a:cubicBezTo>
                    <a:pt x="99" y="91"/>
                    <a:pt x="99" y="91"/>
                    <a:pt x="99" y="91"/>
                  </a:cubicBezTo>
                  <a:cubicBezTo>
                    <a:pt x="99" y="91"/>
                    <a:pt x="99" y="91"/>
                    <a:pt x="99" y="91"/>
                  </a:cubicBezTo>
                  <a:cubicBezTo>
                    <a:pt x="99" y="91"/>
                    <a:pt x="100" y="91"/>
                    <a:pt x="100" y="91"/>
                  </a:cubicBezTo>
                  <a:cubicBezTo>
                    <a:pt x="100" y="90"/>
                    <a:pt x="100" y="90"/>
                    <a:pt x="100" y="90"/>
                  </a:cubicBezTo>
                  <a:cubicBezTo>
                    <a:pt x="100" y="90"/>
                    <a:pt x="100" y="90"/>
                    <a:pt x="100" y="90"/>
                  </a:cubicBezTo>
                  <a:cubicBezTo>
                    <a:pt x="100" y="90"/>
                    <a:pt x="100" y="90"/>
                    <a:pt x="100" y="90"/>
                  </a:cubicBezTo>
                  <a:cubicBezTo>
                    <a:pt x="100" y="89"/>
                    <a:pt x="101" y="88"/>
                    <a:pt x="101" y="88"/>
                  </a:cubicBezTo>
                  <a:cubicBezTo>
                    <a:pt x="102" y="88"/>
                    <a:pt x="102" y="88"/>
                    <a:pt x="102" y="88"/>
                  </a:cubicBezTo>
                  <a:cubicBezTo>
                    <a:pt x="102" y="88"/>
                    <a:pt x="103" y="88"/>
                    <a:pt x="103" y="88"/>
                  </a:cubicBezTo>
                  <a:cubicBezTo>
                    <a:pt x="103" y="88"/>
                    <a:pt x="103" y="88"/>
                    <a:pt x="103" y="88"/>
                  </a:cubicBezTo>
                  <a:cubicBezTo>
                    <a:pt x="103" y="88"/>
                    <a:pt x="103" y="88"/>
                    <a:pt x="104" y="88"/>
                  </a:cubicBezTo>
                  <a:cubicBezTo>
                    <a:pt x="104" y="88"/>
                    <a:pt x="104" y="88"/>
                    <a:pt x="104" y="88"/>
                  </a:cubicBezTo>
                  <a:cubicBezTo>
                    <a:pt x="105" y="87"/>
                    <a:pt x="105" y="87"/>
                    <a:pt x="105" y="87"/>
                  </a:cubicBezTo>
                  <a:cubicBezTo>
                    <a:pt x="105" y="87"/>
                    <a:pt x="105" y="86"/>
                    <a:pt x="105" y="86"/>
                  </a:cubicBezTo>
                  <a:cubicBezTo>
                    <a:pt x="105" y="86"/>
                    <a:pt x="105" y="86"/>
                    <a:pt x="105" y="86"/>
                  </a:cubicBezTo>
                  <a:cubicBezTo>
                    <a:pt x="105" y="85"/>
                    <a:pt x="105" y="85"/>
                    <a:pt x="105" y="85"/>
                  </a:cubicBezTo>
                  <a:cubicBezTo>
                    <a:pt x="105" y="85"/>
                    <a:pt x="104" y="85"/>
                    <a:pt x="104" y="85"/>
                  </a:cubicBezTo>
                  <a:cubicBezTo>
                    <a:pt x="104" y="85"/>
                    <a:pt x="104" y="85"/>
                    <a:pt x="104" y="85"/>
                  </a:cubicBezTo>
                  <a:cubicBezTo>
                    <a:pt x="104" y="84"/>
                    <a:pt x="104" y="84"/>
                    <a:pt x="104" y="84"/>
                  </a:cubicBezTo>
                  <a:cubicBezTo>
                    <a:pt x="104" y="84"/>
                    <a:pt x="104" y="84"/>
                    <a:pt x="104" y="84"/>
                  </a:cubicBezTo>
                  <a:cubicBezTo>
                    <a:pt x="105" y="84"/>
                    <a:pt x="105" y="84"/>
                    <a:pt x="105" y="84"/>
                  </a:cubicBezTo>
                  <a:cubicBezTo>
                    <a:pt x="105" y="84"/>
                    <a:pt x="105" y="84"/>
                    <a:pt x="105" y="83"/>
                  </a:cubicBezTo>
                  <a:cubicBezTo>
                    <a:pt x="105" y="83"/>
                    <a:pt x="105" y="83"/>
                    <a:pt x="105" y="83"/>
                  </a:cubicBezTo>
                  <a:cubicBezTo>
                    <a:pt x="105" y="83"/>
                    <a:pt x="105" y="83"/>
                    <a:pt x="105" y="83"/>
                  </a:cubicBezTo>
                  <a:cubicBezTo>
                    <a:pt x="105" y="83"/>
                    <a:pt x="105" y="83"/>
                    <a:pt x="105" y="83"/>
                  </a:cubicBezTo>
                  <a:cubicBezTo>
                    <a:pt x="105" y="84"/>
                    <a:pt x="105" y="84"/>
                    <a:pt x="105" y="84"/>
                  </a:cubicBezTo>
                  <a:cubicBezTo>
                    <a:pt x="105" y="83"/>
                    <a:pt x="105" y="83"/>
                    <a:pt x="105" y="83"/>
                  </a:cubicBezTo>
                  <a:cubicBezTo>
                    <a:pt x="105" y="83"/>
                    <a:pt x="105" y="83"/>
                    <a:pt x="105" y="83"/>
                  </a:cubicBezTo>
                  <a:cubicBezTo>
                    <a:pt x="105" y="83"/>
                    <a:pt x="105" y="83"/>
                    <a:pt x="105" y="83"/>
                  </a:cubicBezTo>
                  <a:cubicBezTo>
                    <a:pt x="105" y="83"/>
                    <a:pt x="105" y="83"/>
                    <a:pt x="105" y="83"/>
                  </a:cubicBezTo>
                  <a:cubicBezTo>
                    <a:pt x="106" y="83"/>
                    <a:pt x="106" y="83"/>
                    <a:pt x="106" y="83"/>
                  </a:cubicBezTo>
                  <a:cubicBezTo>
                    <a:pt x="106" y="83"/>
                    <a:pt x="107" y="82"/>
                    <a:pt x="107" y="82"/>
                  </a:cubicBezTo>
                  <a:cubicBezTo>
                    <a:pt x="107" y="81"/>
                    <a:pt x="107" y="81"/>
                    <a:pt x="107" y="80"/>
                  </a:cubicBezTo>
                  <a:cubicBezTo>
                    <a:pt x="107" y="80"/>
                    <a:pt x="107" y="80"/>
                    <a:pt x="107" y="80"/>
                  </a:cubicBezTo>
                  <a:cubicBezTo>
                    <a:pt x="107" y="80"/>
                    <a:pt x="107" y="79"/>
                    <a:pt x="107" y="79"/>
                  </a:cubicBezTo>
                  <a:cubicBezTo>
                    <a:pt x="107" y="79"/>
                    <a:pt x="107" y="79"/>
                    <a:pt x="107" y="79"/>
                  </a:cubicBezTo>
                  <a:cubicBezTo>
                    <a:pt x="107" y="79"/>
                    <a:pt x="107" y="79"/>
                    <a:pt x="107" y="79"/>
                  </a:cubicBezTo>
                  <a:cubicBezTo>
                    <a:pt x="107" y="79"/>
                    <a:pt x="107" y="79"/>
                    <a:pt x="107" y="79"/>
                  </a:cubicBezTo>
                  <a:cubicBezTo>
                    <a:pt x="107" y="79"/>
                    <a:pt x="107" y="78"/>
                    <a:pt x="107" y="78"/>
                  </a:cubicBezTo>
                  <a:cubicBezTo>
                    <a:pt x="107" y="78"/>
                    <a:pt x="108" y="78"/>
                    <a:pt x="108" y="78"/>
                  </a:cubicBezTo>
                  <a:cubicBezTo>
                    <a:pt x="108" y="78"/>
                    <a:pt x="108" y="78"/>
                    <a:pt x="108" y="78"/>
                  </a:cubicBezTo>
                  <a:cubicBezTo>
                    <a:pt x="108" y="78"/>
                    <a:pt x="108" y="78"/>
                    <a:pt x="108" y="78"/>
                  </a:cubicBezTo>
                  <a:cubicBezTo>
                    <a:pt x="109" y="77"/>
                    <a:pt x="109" y="77"/>
                    <a:pt x="109" y="77"/>
                  </a:cubicBezTo>
                  <a:cubicBezTo>
                    <a:pt x="109" y="77"/>
                    <a:pt x="109" y="76"/>
                    <a:pt x="109" y="76"/>
                  </a:cubicBezTo>
                  <a:cubicBezTo>
                    <a:pt x="109" y="76"/>
                    <a:pt x="109" y="76"/>
                    <a:pt x="109" y="76"/>
                  </a:cubicBezTo>
                  <a:cubicBezTo>
                    <a:pt x="109" y="76"/>
                    <a:pt x="109" y="75"/>
                    <a:pt x="109" y="75"/>
                  </a:cubicBezTo>
                  <a:cubicBezTo>
                    <a:pt x="110" y="75"/>
                    <a:pt x="110" y="74"/>
                    <a:pt x="111" y="74"/>
                  </a:cubicBezTo>
                  <a:cubicBezTo>
                    <a:pt x="111" y="74"/>
                    <a:pt x="111" y="74"/>
                    <a:pt x="111" y="74"/>
                  </a:cubicBezTo>
                  <a:cubicBezTo>
                    <a:pt x="111" y="74"/>
                    <a:pt x="111" y="73"/>
                    <a:pt x="111" y="73"/>
                  </a:cubicBezTo>
                  <a:cubicBezTo>
                    <a:pt x="111" y="73"/>
                    <a:pt x="111" y="72"/>
                    <a:pt x="111" y="72"/>
                  </a:cubicBezTo>
                  <a:cubicBezTo>
                    <a:pt x="111" y="72"/>
                    <a:pt x="111" y="72"/>
                    <a:pt x="111" y="72"/>
                  </a:cubicBezTo>
                  <a:cubicBezTo>
                    <a:pt x="111" y="71"/>
                    <a:pt x="111" y="71"/>
                    <a:pt x="111" y="70"/>
                  </a:cubicBezTo>
                  <a:cubicBezTo>
                    <a:pt x="111" y="70"/>
                    <a:pt x="111" y="70"/>
                    <a:pt x="112" y="69"/>
                  </a:cubicBezTo>
                  <a:cubicBezTo>
                    <a:pt x="112" y="69"/>
                    <a:pt x="112" y="69"/>
                    <a:pt x="112" y="69"/>
                  </a:cubicBezTo>
                  <a:cubicBezTo>
                    <a:pt x="112" y="69"/>
                    <a:pt x="112" y="69"/>
                    <a:pt x="112" y="69"/>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9"/>
                    <a:pt x="112" y="69"/>
                    <a:pt x="112" y="69"/>
                  </a:cubicBezTo>
                  <a:cubicBezTo>
                    <a:pt x="112" y="68"/>
                    <a:pt x="112" y="68"/>
                    <a:pt x="112" y="68"/>
                  </a:cubicBezTo>
                  <a:cubicBezTo>
                    <a:pt x="112" y="67"/>
                    <a:pt x="112" y="66"/>
                    <a:pt x="112" y="65"/>
                  </a:cubicBezTo>
                  <a:cubicBezTo>
                    <a:pt x="112" y="65"/>
                    <a:pt x="112" y="64"/>
                    <a:pt x="112" y="64"/>
                  </a:cubicBezTo>
                  <a:cubicBezTo>
                    <a:pt x="112" y="63"/>
                    <a:pt x="112" y="62"/>
                    <a:pt x="113" y="62"/>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0"/>
                    <a:pt x="113" y="60"/>
                    <a:pt x="113" y="60"/>
                  </a:cubicBezTo>
                  <a:cubicBezTo>
                    <a:pt x="113" y="60"/>
                    <a:pt x="113" y="60"/>
                    <a:pt x="113" y="60"/>
                  </a:cubicBezTo>
                  <a:cubicBezTo>
                    <a:pt x="113" y="60"/>
                    <a:pt x="113" y="60"/>
                    <a:pt x="113" y="60"/>
                  </a:cubicBezTo>
                  <a:cubicBezTo>
                    <a:pt x="113" y="60"/>
                    <a:pt x="113" y="60"/>
                    <a:pt x="114" y="60"/>
                  </a:cubicBezTo>
                  <a:cubicBezTo>
                    <a:pt x="114" y="60"/>
                    <a:pt x="114" y="60"/>
                    <a:pt x="114" y="60"/>
                  </a:cubicBezTo>
                  <a:cubicBezTo>
                    <a:pt x="114" y="58"/>
                    <a:pt x="114" y="58"/>
                    <a:pt x="114" y="58"/>
                  </a:cubicBezTo>
                  <a:cubicBezTo>
                    <a:pt x="114" y="58"/>
                    <a:pt x="114" y="58"/>
                    <a:pt x="114" y="57"/>
                  </a:cubicBezTo>
                  <a:cubicBezTo>
                    <a:pt x="114" y="57"/>
                    <a:pt x="114" y="57"/>
                    <a:pt x="114" y="57"/>
                  </a:cubicBezTo>
                  <a:cubicBezTo>
                    <a:pt x="113" y="57"/>
                    <a:pt x="113" y="57"/>
                    <a:pt x="113" y="57"/>
                  </a:cubicBezTo>
                  <a:cubicBezTo>
                    <a:pt x="113" y="57"/>
                    <a:pt x="113" y="56"/>
                    <a:pt x="113" y="56"/>
                  </a:cubicBezTo>
                  <a:cubicBezTo>
                    <a:pt x="113" y="56"/>
                    <a:pt x="113" y="56"/>
                    <a:pt x="113" y="56"/>
                  </a:cubicBezTo>
                  <a:cubicBezTo>
                    <a:pt x="113" y="56"/>
                    <a:pt x="113" y="55"/>
                    <a:pt x="114" y="55"/>
                  </a:cubicBezTo>
                  <a:cubicBezTo>
                    <a:pt x="114" y="55"/>
                    <a:pt x="114" y="55"/>
                    <a:pt x="114" y="55"/>
                  </a:cubicBezTo>
                  <a:cubicBezTo>
                    <a:pt x="114" y="55"/>
                    <a:pt x="114" y="55"/>
                    <a:pt x="114" y="55"/>
                  </a:cubicBezTo>
                  <a:cubicBezTo>
                    <a:pt x="114" y="54"/>
                    <a:pt x="114" y="54"/>
                    <a:pt x="114" y="54"/>
                  </a:cubicBezTo>
                  <a:cubicBezTo>
                    <a:pt x="114" y="54"/>
                    <a:pt x="114" y="54"/>
                    <a:pt x="114" y="54"/>
                  </a:cubicBezTo>
                  <a:cubicBezTo>
                    <a:pt x="114" y="53"/>
                    <a:pt x="114" y="53"/>
                    <a:pt x="114" y="53"/>
                  </a:cubicBezTo>
                  <a:cubicBezTo>
                    <a:pt x="114" y="53"/>
                    <a:pt x="114" y="53"/>
                    <a:pt x="114" y="53"/>
                  </a:cubicBezTo>
                  <a:cubicBezTo>
                    <a:pt x="114" y="52"/>
                    <a:pt x="114" y="52"/>
                    <a:pt x="114" y="52"/>
                  </a:cubicBezTo>
                  <a:cubicBezTo>
                    <a:pt x="114" y="52"/>
                    <a:pt x="114" y="52"/>
                    <a:pt x="114" y="52"/>
                  </a:cubicBezTo>
                  <a:cubicBezTo>
                    <a:pt x="114" y="50"/>
                    <a:pt x="114" y="50"/>
                    <a:pt x="114" y="50"/>
                  </a:cubicBezTo>
                  <a:cubicBezTo>
                    <a:pt x="114" y="50"/>
                    <a:pt x="114" y="50"/>
                    <a:pt x="114" y="50"/>
                  </a:cubicBezTo>
                  <a:cubicBezTo>
                    <a:pt x="114" y="49"/>
                    <a:pt x="115" y="49"/>
                    <a:pt x="114" y="49"/>
                  </a:cubicBezTo>
                  <a:cubicBezTo>
                    <a:pt x="114" y="48"/>
                    <a:pt x="113" y="48"/>
                    <a:pt x="113" y="48"/>
                  </a:cubicBezTo>
                  <a:cubicBezTo>
                    <a:pt x="113" y="47"/>
                    <a:pt x="113" y="47"/>
                    <a:pt x="113" y="47"/>
                  </a:cubicBezTo>
                  <a:cubicBezTo>
                    <a:pt x="113" y="46"/>
                    <a:pt x="113" y="46"/>
                    <a:pt x="113" y="46"/>
                  </a:cubicBezTo>
                  <a:cubicBezTo>
                    <a:pt x="113" y="46"/>
                    <a:pt x="112" y="46"/>
                    <a:pt x="112" y="46"/>
                  </a:cubicBezTo>
                  <a:cubicBezTo>
                    <a:pt x="112" y="46"/>
                    <a:pt x="112" y="46"/>
                    <a:pt x="112" y="45"/>
                  </a:cubicBezTo>
                  <a:cubicBezTo>
                    <a:pt x="112" y="45"/>
                    <a:pt x="112" y="45"/>
                    <a:pt x="112" y="45"/>
                  </a:cubicBezTo>
                  <a:cubicBezTo>
                    <a:pt x="112" y="45"/>
                    <a:pt x="112" y="45"/>
                    <a:pt x="112" y="45"/>
                  </a:cubicBezTo>
                  <a:cubicBezTo>
                    <a:pt x="112" y="45"/>
                    <a:pt x="112" y="45"/>
                    <a:pt x="112" y="45"/>
                  </a:cubicBezTo>
                  <a:cubicBezTo>
                    <a:pt x="112" y="45"/>
                    <a:pt x="112" y="45"/>
                    <a:pt x="112" y="44"/>
                  </a:cubicBezTo>
                  <a:cubicBezTo>
                    <a:pt x="112" y="44"/>
                    <a:pt x="112" y="44"/>
                    <a:pt x="111" y="44"/>
                  </a:cubicBezTo>
                  <a:cubicBezTo>
                    <a:pt x="111" y="44"/>
                    <a:pt x="111" y="44"/>
                    <a:pt x="111" y="44"/>
                  </a:cubicBezTo>
                  <a:cubicBezTo>
                    <a:pt x="111" y="44"/>
                    <a:pt x="111" y="44"/>
                    <a:pt x="111" y="44"/>
                  </a:cubicBezTo>
                  <a:cubicBezTo>
                    <a:pt x="111" y="44"/>
                    <a:pt x="111" y="43"/>
                    <a:pt x="111" y="43"/>
                  </a:cubicBezTo>
                  <a:cubicBezTo>
                    <a:pt x="111" y="43"/>
                    <a:pt x="111" y="43"/>
                    <a:pt x="111" y="43"/>
                  </a:cubicBezTo>
                  <a:cubicBezTo>
                    <a:pt x="111" y="43"/>
                    <a:pt x="111" y="43"/>
                    <a:pt x="111" y="43"/>
                  </a:cubicBezTo>
                  <a:cubicBezTo>
                    <a:pt x="111" y="43"/>
                    <a:pt x="111" y="42"/>
                    <a:pt x="111" y="42"/>
                  </a:cubicBezTo>
                  <a:cubicBezTo>
                    <a:pt x="111" y="42"/>
                    <a:pt x="110" y="42"/>
                    <a:pt x="110" y="42"/>
                  </a:cubicBezTo>
                  <a:cubicBezTo>
                    <a:pt x="110" y="42"/>
                    <a:pt x="110" y="42"/>
                    <a:pt x="110" y="42"/>
                  </a:cubicBezTo>
                  <a:cubicBezTo>
                    <a:pt x="110" y="41"/>
                    <a:pt x="110" y="41"/>
                    <a:pt x="110" y="41"/>
                  </a:cubicBezTo>
                  <a:cubicBezTo>
                    <a:pt x="109" y="41"/>
                    <a:pt x="109" y="40"/>
                    <a:pt x="109" y="39"/>
                  </a:cubicBezTo>
                  <a:cubicBezTo>
                    <a:pt x="109" y="39"/>
                    <a:pt x="109" y="39"/>
                    <a:pt x="109" y="39"/>
                  </a:cubicBezTo>
                  <a:cubicBezTo>
                    <a:pt x="109" y="39"/>
                    <a:pt x="109" y="39"/>
                    <a:pt x="109" y="39"/>
                  </a:cubicBezTo>
                  <a:cubicBezTo>
                    <a:pt x="109" y="39"/>
                    <a:pt x="109" y="39"/>
                    <a:pt x="109" y="39"/>
                  </a:cubicBezTo>
                  <a:cubicBezTo>
                    <a:pt x="109" y="38"/>
                    <a:pt x="108" y="38"/>
                    <a:pt x="108" y="38"/>
                  </a:cubicBezTo>
                  <a:cubicBezTo>
                    <a:pt x="108" y="38"/>
                    <a:pt x="108" y="38"/>
                    <a:pt x="108" y="38"/>
                  </a:cubicBezTo>
                  <a:cubicBezTo>
                    <a:pt x="108" y="37"/>
                    <a:pt x="108" y="37"/>
                    <a:pt x="108" y="37"/>
                  </a:cubicBezTo>
                  <a:cubicBezTo>
                    <a:pt x="108" y="37"/>
                    <a:pt x="107" y="37"/>
                    <a:pt x="107" y="37"/>
                  </a:cubicBezTo>
                  <a:cubicBezTo>
                    <a:pt x="107" y="37"/>
                    <a:pt x="107" y="37"/>
                    <a:pt x="107" y="37"/>
                  </a:cubicBezTo>
                  <a:cubicBezTo>
                    <a:pt x="107" y="37"/>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5"/>
                    <a:pt x="107" y="35"/>
                    <a:pt x="107" y="35"/>
                  </a:cubicBezTo>
                  <a:cubicBezTo>
                    <a:pt x="107" y="35"/>
                    <a:pt x="107" y="35"/>
                    <a:pt x="107" y="35"/>
                  </a:cubicBezTo>
                  <a:cubicBezTo>
                    <a:pt x="106" y="35"/>
                    <a:pt x="106" y="35"/>
                    <a:pt x="106" y="35"/>
                  </a:cubicBezTo>
                  <a:cubicBezTo>
                    <a:pt x="106" y="34"/>
                    <a:pt x="105" y="34"/>
                    <a:pt x="105" y="33"/>
                  </a:cubicBezTo>
                  <a:cubicBezTo>
                    <a:pt x="105" y="32"/>
                    <a:pt x="105" y="32"/>
                    <a:pt x="105" y="32"/>
                  </a:cubicBezTo>
                  <a:cubicBezTo>
                    <a:pt x="104" y="32"/>
                    <a:pt x="104" y="31"/>
                    <a:pt x="103" y="31"/>
                  </a:cubicBezTo>
                  <a:cubicBezTo>
                    <a:pt x="104" y="31"/>
                    <a:pt x="104" y="31"/>
                    <a:pt x="104" y="31"/>
                  </a:cubicBezTo>
                  <a:cubicBezTo>
                    <a:pt x="104" y="30"/>
                    <a:pt x="104" y="30"/>
                    <a:pt x="104" y="30"/>
                  </a:cubicBezTo>
                  <a:cubicBezTo>
                    <a:pt x="104" y="31"/>
                    <a:pt x="104" y="31"/>
                    <a:pt x="104" y="31"/>
                  </a:cubicBezTo>
                  <a:cubicBezTo>
                    <a:pt x="105" y="31"/>
                    <a:pt x="105" y="31"/>
                    <a:pt x="105" y="31"/>
                  </a:cubicBezTo>
                  <a:cubicBezTo>
                    <a:pt x="105" y="31"/>
                    <a:pt x="105" y="31"/>
                    <a:pt x="105" y="31"/>
                  </a:cubicBezTo>
                  <a:cubicBezTo>
                    <a:pt x="105" y="31"/>
                    <a:pt x="105" y="31"/>
                    <a:pt x="105" y="31"/>
                  </a:cubicBezTo>
                  <a:cubicBezTo>
                    <a:pt x="105" y="31"/>
                    <a:pt x="105" y="31"/>
                    <a:pt x="105" y="31"/>
                  </a:cubicBezTo>
                  <a:cubicBezTo>
                    <a:pt x="105" y="32"/>
                    <a:pt x="105" y="32"/>
                    <a:pt x="105" y="32"/>
                  </a:cubicBezTo>
                  <a:cubicBezTo>
                    <a:pt x="105" y="32"/>
                    <a:pt x="105" y="32"/>
                    <a:pt x="105" y="32"/>
                  </a:cubicBezTo>
                  <a:cubicBezTo>
                    <a:pt x="105" y="32"/>
                    <a:pt x="105" y="32"/>
                    <a:pt x="105" y="32"/>
                  </a:cubicBezTo>
                  <a:cubicBezTo>
                    <a:pt x="105" y="32"/>
                    <a:pt x="105" y="32"/>
                    <a:pt x="105" y="32"/>
                  </a:cubicBezTo>
                  <a:cubicBezTo>
                    <a:pt x="105" y="33"/>
                    <a:pt x="105" y="33"/>
                    <a:pt x="105" y="33"/>
                  </a:cubicBezTo>
                  <a:cubicBezTo>
                    <a:pt x="106" y="33"/>
                    <a:pt x="106" y="33"/>
                    <a:pt x="106" y="33"/>
                  </a:cubicBezTo>
                  <a:cubicBezTo>
                    <a:pt x="106" y="33"/>
                    <a:pt x="106" y="33"/>
                    <a:pt x="106" y="33"/>
                  </a:cubicBezTo>
                  <a:cubicBezTo>
                    <a:pt x="106" y="33"/>
                    <a:pt x="106" y="33"/>
                    <a:pt x="106" y="33"/>
                  </a:cubicBezTo>
                  <a:cubicBezTo>
                    <a:pt x="106" y="33"/>
                    <a:pt x="106" y="33"/>
                    <a:pt x="106" y="33"/>
                  </a:cubicBezTo>
                  <a:cubicBezTo>
                    <a:pt x="106" y="34"/>
                    <a:pt x="106" y="34"/>
                    <a:pt x="106" y="34"/>
                  </a:cubicBezTo>
                  <a:cubicBezTo>
                    <a:pt x="106" y="34"/>
                    <a:pt x="107" y="34"/>
                    <a:pt x="107" y="34"/>
                  </a:cubicBezTo>
                  <a:cubicBezTo>
                    <a:pt x="107" y="34"/>
                    <a:pt x="107" y="34"/>
                    <a:pt x="107" y="34"/>
                  </a:cubicBezTo>
                  <a:cubicBezTo>
                    <a:pt x="107" y="34"/>
                    <a:pt x="107" y="35"/>
                    <a:pt x="107" y="35"/>
                  </a:cubicBezTo>
                  <a:cubicBezTo>
                    <a:pt x="108" y="35"/>
                    <a:pt x="108" y="35"/>
                    <a:pt x="108" y="35"/>
                  </a:cubicBezTo>
                  <a:cubicBezTo>
                    <a:pt x="108" y="36"/>
                    <a:pt x="108" y="36"/>
                    <a:pt x="108" y="36"/>
                  </a:cubicBezTo>
                  <a:cubicBezTo>
                    <a:pt x="108" y="36"/>
                    <a:pt x="108" y="36"/>
                    <a:pt x="108" y="36"/>
                  </a:cubicBezTo>
                  <a:cubicBezTo>
                    <a:pt x="108" y="36"/>
                    <a:pt x="108" y="36"/>
                    <a:pt x="108" y="36"/>
                  </a:cubicBezTo>
                  <a:cubicBezTo>
                    <a:pt x="108" y="36"/>
                    <a:pt x="108" y="37"/>
                    <a:pt x="108" y="37"/>
                  </a:cubicBezTo>
                  <a:cubicBezTo>
                    <a:pt x="109" y="37"/>
                    <a:pt x="109" y="37"/>
                    <a:pt x="109" y="37"/>
                  </a:cubicBezTo>
                  <a:cubicBezTo>
                    <a:pt x="109" y="37"/>
                    <a:pt x="109" y="37"/>
                    <a:pt x="109" y="37"/>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9"/>
                    <a:pt x="109" y="39"/>
                    <a:pt x="109" y="39"/>
                  </a:cubicBezTo>
                  <a:cubicBezTo>
                    <a:pt x="110" y="39"/>
                    <a:pt x="110" y="39"/>
                    <a:pt x="110" y="39"/>
                  </a:cubicBezTo>
                  <a:cubicBezTo>
                    <a:pt x="110" y="39"/>
                    <a:pt x="110" y="40"/>
                    <a:pt x="110" y="40"/>
                  </a:cubicBezTo>
                  <a:cubicBezTo>
                    <a:pt x="110" y="40"/>
                    <a:pt x="110" y="40"/>
                    <a:pt x="110" y="40"/>
                  </a:cubicBezTo>
                  <a:cubicBezTo>
                    <a:pt x="110" y="40"/>
                    <a:pt x="110" y="40"/>
                    <a:pt x="110" y="40"/>
                  </a:cubicBezTo>
                  <a:cubicBezTo>
                    <a:pt x="110" y="40"/>
                    <a:pt x="110" y="41"/>
                    <a:pt x="111" y="41"/>
                  </a:cubicBezTo>
                  <a:cubicBezTo>
                    <a:pt x="111" y="41"/>
                    <a:pt x="111" y="41"/>
                    <a:pt x="111" y="41"/>
                  </a:cubicBezTo>
                  <a:cubicBezTo>
                    <a:pt x="111" y="41"/>
                    <a:pt x="111" y="41"/>
                    <a:pt x="111" y="41"/>
                  </a:cubicBezTo>
                  <a:cubicBezTo>
                    <a:pt x="111" y="42"/>
                    <a:pt x="111" y="42"/>
                    <a:pt x="111" y="42"/>
                  </a:cubicBezTo>
                  <a:cubicBezTo>
                    <a:pt x="111" y="42"/>
                    <a:pt x="111" y="42"/>
                    <a:pt x="111" y="42"/>
                  </a:cubicBezTo>
                  <a:cubicBezTo>
                    <a:pt x="111" y="42"/>
                    <a:pt x="111" y="42"/>
                    <a:pt x="111" y="42"/>
                  </a:cubicBezTo>
                  <a:cubicBezTo>
                    <a:pt x="111" y="42"/>
                    <a:pt x="111" y="43"/>
                    <a:pt x="111" y="43"/>
                  </a:cubicBezTo>
                  <a:cubicBezTo>
                    <a:pt x="112" y="43"/>
                    <a:pt x="112" y="43"/>
                    <a:pt x="112" y="44"/>
                  </a:cubicBezTo>
                  <a:cubicBezTo>
                    <a:pt x="113" y="44"/>
                    <a:pt x="113" y="44"/>
                    <a:pt x="113" y="44"/>
                  </a:cubicBezTo>
                  <a:cubicBezTo>
                    <a:pt x="113" y="43"/>
                    <a:pt x="113" y="43"/>
                    <a:pt x="113" y="43"/>
                  </a:cubicBezTo>
                  <a:cubicBezTo>
                    <a:pt x="113" y="42"/>
                    <a:pt x="112" y="41"/>
                    <a:pt x="112" y="39"/>
                  </a:cubicBezTo>
                  <a:cubicBezTo>
                    <a:pt x="112" y="38"/>
                    <a:pt x="112" y="38"/>
                    <a:pt x="112" y="37"/>
                  </a:cubicBezTo>
                  <a:close/>
                  <a:moveTo>
                    <a:pt x="79" y="5"/>
                  </a:moveTo>
                  <a:cubicBezTo>
                    <a:pt x="79" y="5"/>
                    <a:pt x="78" y="5"/>
                    <a:pt x="78" y="6"/>
                  </a:cubicBezTo>
                  <a:cubicBezTo>
                    <a:pt x="78" y="6"/>
                    <a:pt x="78" y="6"/>
                    <a:pt x="78" y="6"/>
                  </a:cubicBezTo>
                  <a:cubicBezTo>
                    <a:pt x="78" y="6"/>
                    <a:pt x="78" y="6"/>
                    <a:pt x="78" y="6"/>
                  </a:cubicBezTo>
                  <a:cubicBezTo>
                    <a:pt x="78" y="7"/>
                    <a:pt x="78" y="7"/>
                    <a:pt x="78" y="7"/>
                  </a:cubicBezTo>
                  <a:cubicBezTo>
                    <a:pt x="78" y="7"/>
                    <a:pt x="79" y="7"/>
                    <a:pt x="79" y="7"/>
                  </a:cubicBezTo>
                  <a:cubicBezTo>
                    <a:pt x="79" y="8"/>
                    <a:pt x="79" y="8"/>
                    <a:pt x="79" y="8"/>
                  </a:cubicBezTo>
                  <a:cubicBezTo>
                    <a:pt x="79" y="7"/>
                    <a:pt x="79" y="7"/>
                    <a:pt x="79" y="7"/>
                  </a:cubicBezTo>
                  <a:cubicBezTo>
                    <a:pt x="79" y="7"/>
                    <a:pt x="79" y="7"/>
                    <a:pt x="79" y="7"/>
                  </a:cubicBezTo>
                  <a:cubicBezTo>
                    <a:pt x="79" y="7"/>
                    <a:pt x="79" y="8"/>
                    <a:pt x="79" y="8"/>
                  </a:cubicBezTo>
                  <a:cubicBezTo>
                    <a:pt x="79" y="8"/>
                    <a:pt x="79" y="8"/>
                    <a:pt x="79" y="8"/>
                  </a:cubicBezTo>
                  <a:cubicBezTo>
                    <a:pt x="78" y="8"/>
                    <a:pt x="78" y="8"/>
                    <a:pt x="78" y="8"/>
                  </a:cubicBezTo>
                  <a:cubicBezTo>
                    <a:pt x="78" y="8"/>
                    <a:pt x="78" y="8"/>
                    <a:pt x="78" y="8"/>
                  </a:cubicBezTo>
                  <a:cubicBezTo>
                    <a:pt x="78" y="8"/>
                    <a:pt x="78" y="8"/>
                    <a:pt x="78" y="8"/>
                  </a:cubicBezTo>
                  <a:cubicBezTo>
                    <a:pt x="78" y="8"/>
                    <a:pt x="78" y="8"/>
                    <a:pt x="78" y="8"/>
                  </a:cubicBezTo>
                  <a:cubicBezTo>
                    <a:pt x="78" y="10"/>
                    <a:pt x="78" y="10"/>
                    <a:pt x="78" y="10"/>
                  </a:cubicBezTo>
                  <a:cubicBezTo>
                    <a:pt x="79" y="10"/>
                    <a:pt x="79" y="10"/>
                    <a:pt x="79" y="10"/>
                  </a:cubicBezTo>
                  <a:cubicBezTo>
                    <a:pt x="79" y="10"/>
                    <a:pt x="79" y="10"/>
                    <a:pt x="79" y="10"/>
                  </a:cubicBezTo>
                  <a:cubicBezTo>
                    <a:pt x="80" y="10"/>
                    <a:pt x="80" y="10"/>
                    <a:pt x="80" y="10"/>
                  </a:cubicBezTo>
                  <a:cubicBezTo>
                    <a:pt x="80" y="10"/>
                    <a:pt x="80" y="10"/>
                    <a:pt x="80" y="10"/>
                  </a:cubicBezTo>
                  <a:cubicBezTo>
                    <a:pt x="81" y="10"/>
                    <a:pt x="81" y="10"/>
                    <a:pt x="81" y="10"/>
                  </a:cubicBezTo>
                  <a:cubicBezTo>
                    <a:pt x="81" y="10"/>
                    <a:pt x="81" y="10"/>
                    <a:pt x="81" y="10"/>
                  </a:cubicBezTo>
                  <a:cubicBezTo>
                    <a:pt x="81" y="9"/>
                    <a:pt x="81" y="9"/>
                    <a:pt x="81" y="9"/>
                  </a:cubicBezTo>
                  <a:cubicBezTo>
                    <a:pt x="81" y="9"/>
                    <a:pt x="81" y="9"/>
                    <a:pt x="81" y="9"/>
                  </a:cubicBezTo>
                  <a:cubicBezTo>
                    <a:pt x="81" y="9"/>
                    <a:pt x="81"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1" y="7"/>
                  </a:cubicBezTo>
                  <a:cubicBezTo>
                    <a:pt x="81" y="7"/>
                    <a:pt x="81" y="7"/>
                    <a:pt x="81" y="6"/>
                  </a:cubicBezTo>
                  <a:cubicBezTo>
                    <a:pt x="81" y="6"/>
                    <a:pt x="81" y="6"/>
                    <a:pt x="81" y="6"/>
                  </a:cubicBezTo>
                  <a:cubicBezTo>
                    <a:pt x="81" y="6"/>
                    <a:pt x="81" y="6"/>
                    <a:pt x="81" y="6"/>
                  </a:cubicBezTo>
                  <a:cubicBezTo>
                    <a:pt x="81" y="6"/>
                    <a:pt x="81" y="6"/>
                    <a:pt x="81" y="6"/>
                  </a:cubicBezTo>
                  <a:cubicBezTo>
                    <a:pt x="80" y="6"/>
                    <a:pt x="80" y="6"/>
                    <a:pt x="80" y="6"/>
                  </a:cubicBezTo>
                  <a:cubicBezTo>
                    <a:pt x="80" y="6"/>
                    <a:pt x="80" y="6"/>
                    <a:pt x="80" y="6"/>
                  </a:cubicBezTo>
                  <a:cubicBezTo>
                    <a:pt x="80" y="5"/>
                    <a:pt x="80" y="5"/>
                    <a:pt x="80" y="5"/>
                  </a:cubicBezTo>
                  <a:cubicBezTo>
                    <a:pt x="80" y="5"/>
                    <a:pt x="80" y="5"/>
                    <a:pt x="80" y="5"/>
                  </a:cubicBezTo>
                  <a:cubicBezTo>
                    <a:pt x="80" y="5"/>
                    <a:pt x="80" y="5"/>
                    <a:pt x="80" y="5"/>
                  </a:cubicBezTo>
                  <a:cubicBezTo>
                    <a:pt x="79" y="5"/>
                    <a:pt x="79" y="5"/>
                    <a:pt x="79" y="5"/>
                  </a:cubicBezTo>
                  <a:cubicBezTo>
                    <a:pt x="79" y="5"/>
                    <a:pt x="79" y="5"/>
                    <a:pt x="79" y="5"/>
                  </a:cubicBezTo>
                  <a:close/>
                  <a:moveTo>
                    <a:pt x="75" y="5"/>
                  </a:moveTo>
                  <a:cubicBezTo>
                    <a:pt x="75" y="5"/>
                    <a:pt x="75" y="5"/>
                    <a:pt x="75" y="5"/>
                  </a:cubicBezTo>
                  <a:cubicBezTo>
                    <a:pt x="75" y="5"/>
                    <a:pt x="75" y="5"/>
                    <a:pt x="75" y="5"/>
                  </a:cubicBezTo>
                  <a:cubicBezTo>
                    <a:pt x="75" y="5"/>
                    <a:pt x="75" y="5"/>
                    <a:pt x="75" y="5"/>
                  </a:cubicBezTo>
                  <a:cubicBezTo>
                    <a:pt x="75" y="5"/>
                    <a:pt x="75" y="5"/>
                    <a:pt x="74" y="5"/>
                  </a:cubicBezTo>
                  <a:cubicBezTo>
                    <a:pt x="74" y="5"/>
                    <a:pt x="74" y="5"/>
                    <a:pt x="74" y="5"/>
                  </a:cubicBezTo>
                  <a:cubicBezTo>
                    <a:pt x="74" y="5"/>
                    <a:pt x="74" y="5"/>
                    <a:pt x="74" y="5"/>
                  </a:cubicBezTo>
                  <a:cubicBezTo>
                    <a:pt x="74" y="6"/>
                    <a:pt x="74" y="6"/>
                    <a:pt x="74" y="6"/>
                  </a:cubicBezTo>
                  <a:cubicBezTo>
                    <a:pt x="74" y="6"/>
                    <a:pt x="74" y="6"/>
                    <a:pt x="74" y="6"/>
                  </a:cubicBezTo>
                  <a:cubicBezTo>
                    <a:pt x="74" y="6"/>
                    <a:pt x="74" y="6"/>
                    <a:pt x="74" y="6"/>
                  </a:cubicBezTo>
                  <a:cubicBezTo>
                    <a:pt x="74" y="6"/>
                    <a:pt x="74" y="6"/>
                    <a:pt x="74" y="6"/>
                  </a:cubicBezTo>
                  <a:cubicBezTo>
                    <a:pt x="73" y="6"/>
                    <a:pt x="73" y="6"/>
                    <a:pt x="73" y="6"/>
                  </a:cubicBezTo>
                  <a:cubicBezTo>
                    <a:pt x="73" y="6"/>
                    <a:pt x="73" y="6"/>
                    <a:pt x="73" y="6"/>
                  </a:cubicBezTo>
                  <a:cubicBezTo>
                    <a:pt x="73" y="6"/>
                    <a:pt x="73" y="6"/>
                    <a:pt x="73" y="6"/>
                  </a:cubicBezTo>
                  <a:cubicBezTo>
                    <a:pt x="73" y="6"/>
                    <a:pt x="73" y="6"/>
                    <a:pt x="73" y="6"/>
                  </a:cubicBezTo>
                  <a:cubicBezTo>
                    <a:pt x="73" y="7"/>
                    <a:pt x="73" y="7"/>
                    <a:pt x="73" y="7"/>
                  </a:cubicBezTo>
                  <a:cubicBezTo>
                    <a:pt x="73" y="7"/>
                    <a:pt x="73" y="7"/>
                    <a:pt x="73" y="7"/>
                  </a:cubicBezTo>
                  <a:cubicBezTo>
                    <a:pt x="73" y="8"/>
                    <a:pt x="73" y="8"/>
                    <a:pt x="73" y="8"/>
                  </a:cubicBezTo>
                  <a:cubicBezTo>
                    <a:pt x="73" y="8"/>
                    <a:pt x="73" y="8"/>
                    <a:pt x="73" y="8"/>
                  </a:cubicBezTo>
                  <a:cubicBezTo>
                    <a:pt x="73" y="8"/>
                    <a:pt x="73" y="8"/>
                    <a:pt x="73" y="8"/>
                  </a:cubicBezTo>
                  <a:cubicBezTo>
                    <a:pt x="73" y="8"/>
                    <a:pt x="73" y="8"/>
                    <a:pt x="73" y="8"/>
                  </a:cubicBezTo>
                  <a:cubicBezTo>
                    <a:pt x="74" y="8"/>
                    <a:pt x="74" y="8"/>
                    <a:pt x="74" y="8"/>
                  </a:cubicBezTo>
                  <a:cubicBezTo>
                    <a:pt x="74" y="8"/>
                    <a:pt x="74" y="8"/>
                    <a:pt x="74" y="8"/>
                  </a:cubicBezTo>
                  <a:cubicBezTo>
                    <a:pt x="74" y="8"/>
                    <a:pt x="74" y="8"/>
                    <a:pt x="74" y="8"/>
                  </a:cubicBezTo>
                  <a:cubicBezTo>
                    <a:pt x="74" y="8"/>
                    <a:pt x="74" y="8"/>
                    <a:pt x="74" y="8"/>
                  </a:cubicBezTo>
                  <a:cubicBezTo>
                    <a:pt x="74" y="8"/>
                    <a:pt x="74" y="9"/>
                    <a:pt x="74" y="9"/>
                  </a:cubicBezTo>
                  <a:cubicBezTo>
                    <a:pt x="74" y="9"/>
                    <a:pt x="75" y="9"/>
                    <a:pt x="75" y="9"/>
                  </a:cubicBezTo>
                  <a:cubicBezTo>
                    <a:pt x="75" y="9"/>
                    <a:pt x="75" y="9"/>
                    <a:pt x="75" y="9"/>
                  </a:cubicBezTo>
                  <a:cubicBezTo>
                    <a:pt x="75" y="9"/>
                    <a:pt x="75" y="9"/>
                    <a:pt x="75" y="9"/>
                  </a:cubicBezTo>
                  <a:cubicBezTo>
                    <a:pt x="76" y="9"/>
                    <a:pt x="76" y="9"/>
                    <a:pt x="76" y="9"/>
                  </a:cubicBezTo>
                  <a:cubicBezTo>
                    <a:pt x="76" y="9"/>
                    <a:pt x="76" y="9"/>
                    <a:pt x="76" y="9"/>
                  </a:cubicBezTo>
                  <a:cubicBezTo>
                    <a:pt x="77" y="9"/>
                    <a:pt x="77" y="9"/>
                    <a:pt x="77" y="9"/>
                  </a:cubicBezTo>
                  <a:cubicBezTo>
                    <a:pt x="77" y="9"/>
                    <a:pt x="77" y="9"/>
                    <a:pt x="77" y="9"/>
                  </a:cubicBezTo>
                  <a:cubicBezTo>
                    <a:pt x="77" y="9"/>
                    <a:pt x="77" y="9"/>
                    <a:pt x="77" y="8"/>
                  </a:cubicBezTo>
                  <a:cubicBezTo>
                    <a:pt x="78" y="8"/>
                    <a:pt x="78" y="8"/>
                    <a:pt x="78" y="7"/>
                  </a:cubicBezTo>
                  <a:cubicBezTo>
                    <a:pt x="78" y="7"/>
                    <a:pt x="78" y="7"/>
                    <a:pt x="77" y="7"/>
                  </a:cubicBezTo>
                  <a:cubicBezTo>
                    <a:pt x="77" y="6"/>
                    <a:pt x="77" y="6"/>
                    <a:pt x="77" y="6"/>
                  </a:cubicBezTo>
                  <a:cubicBezTo>
                    <a:pt x="77" y="6"/>
                    <a:pt x="77" y="6"/>
                    <a:pt x="77" y="6"/>
                  </a:cubicBezTo>
                  <a:cubicBezTo>
                    <a:pt x="77" y="6"/>
                    <a:pt x="77" y="6"/>
                    <a:pt x="77" y="6"/>
                  </a:cubicBezTo>
                  <a:cubicBezTo>
                    <a:pt x="77" y="6"/>
                    <a:pt x="78" y="6"/>
                    <a:pt x="78" y="5"/>
                  </a:cubicBezTo>
                  <a:cubicBezTo>
                    <a:pt x="78" y="5"/>
                    <a:pt x="78" y="5"/>
                    <a:pt x="78" y="5"/>
                  </a:cubicBezTo>
                  <a:cubicBezTo>
                    <a:pt x="78" y="5"/>
                    <a:pt x="78" y="5"/>
                    <a:pt x="78" y="5"/>
                  </a:cubicBezTo>
                  <a:cubicBezTo>
                    <a:pt x="77" y="5"/>
                    <a:pt x="77" y="5"/>
                    <a:pt x="77" y="5"/>
                  </a:cubicBezTo>
                  <a:cubicBezTo>
                    <a:pt x="77" y="5"/>
                    <a:pt x="77" y="5"/>
                    <a:pt x="77" y="5"/>
                  </a:cubicBezTo>
                  <a:cubicBezTo>
                    <a:pt x="77" y="5"/>
                    <a:pt x="77" y="5"/>
                    <a:pt x="77" y="5"/>
                  </a:cubicBezTo>
                  <a:cubicBezTo>
                    <a:pt x="77" y="4"/>
                    <a:pt x="76" y="4"/>
                    <a:pt x="76" y="4"/>
                  </a:cubicBezTo>
                  <a:cubicBezTo>
                    <a:pt x="76" y="4"/>
                    <a:pt x="76" y="4"/>
                    <a:pt x="76" y="4"/>
                  </a:cubicBezTo>
                  <a:cubicBezTo>
                    <a:pt x="76" y="4"/>
                    <a:pt x="76" y="4"/>
                    <a:pt x="76" y="4"/>
                  </a:cubicBezTo>
                  <a:cubicBezTo>
                    <a:pt x="76" y="4"/>
                    <a:pt x="76" y="4"/>
                    <a:pt x="76" y="4"/>
                  </a:cubicBezTo>
                  <a:cubicBezTo>
                    <a:pt x="76"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3"/>
                    <a:pt x="75" y="3"/>
                    <a:pt x="75" y="3"/>
                  </a:cubicBezTo>
                  <a:cubicBezTo>
                    <a:pt x="73" y="3"/>
                    <a:pt x="73" y="3"/>
                    <a:pt x="73" y="3"/>
                  </a:cubicBezTo>
                  <a:cubicBezTo>
                    <a:pt x="73" y="4"/>
                    <a:pt x="73" y="4"/>
                    <a:pt x="73" y="4"/>
                  </a:cubicBezTo>
                  <a:cubicBezTo>
                    <a:pt x="73" y="4"/>
                    <a:pt x="73" y="4"/>
                    <a:pt x="73" y="4"/>
                  </a:cubicBezTo>
                  <a:cubicBezTo>
                    <a:pt x="73" y="4"/>
                    <a:pt x="73" y="5"/>
                    <a:pt x="73" y="5"/>
                  </a:cubicBezTo>
                  <a:cubicBezTo>
                    <a:pt x="73" y="5"/>
                    <a:pt x="73" y="5"/>
                    <a:pt x="73" y="5"/>
                  </a:cubicBezTo>
                  <a:cubicBezTo>
                    <a:pt x="75" y="5"/>
                    <a:pt x="75" y="5"/>
                    <a:pt x="75" y="5"/>
                  </a:cubicBezTo>
                  <a:cubicBezTo>
                    <a:pt x="75" y="5"/>
                    <a:pt x="75" y="5"/>
                    <a:pt x="75" y="5"/>
                  </a:cubicBezTo>
                  <a:close/>
                  <a:moveTo>
                    <a:pt x="112" y="77"/>
                  </a:moveTo>
                  <a:cubicBezTo>
                    <a:pt x="113" y="76"/>
                    <a:pt x="113" y="75"/>
                    <a:pt x="113" y="74"/>
                  </a:cubicBezTo>
                  <a:cubicBezTo>
                    <a:pt x="113" y="74"/>
                    <a:pt x="113" y="74"/>
                    <a:pt x="113" y="74"/>
                  </a:cubicBezTo>
                  <a:cubicBezTo>
                    <a:pt x="113" y="74"/>
                    <a:pt x="113" y="74"/>
                    <a:pt x="113" y="74"/>
                  </a:cubicBezTo>
                  <a:cubicBezTo>
                    <a:pt x="113" y="74"/>
                    <a:pt x="113" y="74"/>
                    <a:pt x="113" y="74"/>
                  </a:cubicBezTo>
                  <a:cubicBezTo>
                    <a:pt x="113" y="74"/>
                    <a:pt x="113" y="74"/>
                    <a:pt x="113" y="74"/>
                  </a:cubicBezTo>
                  <a:cubicBezTo>
                    <a:pt x="113" y="74"/>
                    <a:pt x="113" y="74"/>
                    <a:pt x="112" y="73"/>
                  </a:cubicBezTo>
                  <a:cubicBezTo>
                    <a:pt x="112" y="74"/>
                    <a:pt x="112" y="74"/>
                    <a:pt x="112" y="74"/>
                  </a:cubicBezTo>
                  <a:cubicBezTo>
                    <a:pt x="112" y="74"/>
                    <a:pt x="112" y="74"/>
                    <a:pt x="112" y="74"/>
                  </a:cubicBezTo>
                  <a:cubicBezTo>
                    <a:pt x="112" y="74"/>
                    <a:pt x="112" y="74"/>
                    <a:pt x="111" y="74"/>
                  </a:cubicBezTo>
                  <a:cubicBezTo>
                    <a:pt x="111" y="75"/>
                    <a:pt x="111" y="75"/>
                    <a:pt x="111" y="75"/>
                  </a:cubicBezTo>
                  <a:cubicBezTo>
                    <a:pt x="111" y="75"/>
                    <a:pt x="110" y="76"/>
                    <a:pt x="110" y="76"/>
                  </a:cubicBezTo>
                  <a:cubicBezTo>
                    <a:pt x="110" y="76"/>
                    <a:pt x="110" y="76"/>
                    <a:pt x="110" y="76"/>
                  </a:cubicBezTo>
                  <a:cubicBezTo>
                    <a:pt x="110" y="76"/>
                    <a:pt x="110" y="76"/>
                    <a:pt x="110" y="76"/>
                  </a:cubicBezTo>
                  <a:cubicBezTo>
                    <a:pt x="110" y="76"/>
                    <a:pt x="110" y="77"/>
                    <a:pt x="110" y="77"/>
                  </a:cubicBezTo>
                  <a:cubicBezTo>
                    <a:pt x="110" y="77"/>
                    <a:pt x="110" y="77"/>
                    <a:pt x="110" y="77"/>
                  </a:cubicBezTo>
                  <a:cubicBezTo>
                    <a:pt x="110" y="77"/>
                    <a:pt x="110" y="77"/>
                    <a:pt x="110" y="77"/>
                  </a:cubicBezTo>
                  <a:cubicBezTo>
                    <a:pt x="109" y="78"/>
                    <a:pt x="109" y="78"/>
                    <a:pt x="109" y="79"/>
                  </a:cubicBezTo>
                  <a:cubicBezTo>
                    <a:pt x="109" y="79"/>
                    <a:pt x="109" y="79"/>
                    <a:pt x="109" y="79"/>
                  </a:cubicBezTo>
                  <a:cubicBezTo>
                    <a:pt x="109" y="79"/>
                    <a:pt x="109" y="79"/>
                    <a:pt x="109" y="79"/>
                  </a:cubicBezTo>
                  <a:cubicBezTo>
                    <a:pt x="109" y="79"/>
                    <a:pt x="109" y="80"/>
                    <a:pt x="109" y="81"/>
                  </a:cubicBezTo>
                  <a:cubicBezTo>
                    <a:pt x="109" y="81"/>
                    <a:pt x="109" y="81"/>
                    <a:pt x="109" y="81"/>
                  </a:cubicBezTo>
                  <a:cubicBezTo>
                    <a:pt x="109" y="82"/>
                    <a:pt x="109" y="82"/>
                    <a:pt x="109" y="82"/>
                  </a:cubicBezTo>
                  <a:cubicBezTo>
                    <a:pt x="109" y="82"/>
                    <a:pt x="109" y="82"/>
                    <a:pt x="109" y="82"/>
                  </a:cubicBezTo>
                  <a:cubicBezTo>
                    <a:pt x="109" y="82"/>
                    <a:pt x="109" y="82"/>
                    <a:pt x="109" y="82"/>
                  </a:cubicBezTo>
                  <a:cubicBezTo>
                    <a:pt x="110" y="82"/>
                    <a:pt x="111" y="81"/>
                    <a:pt x="111" y="81"/>
                  </a:cubicBezTo>
                  <a:cubicBezTo>
                    <a:pt x="111" y="81"/>
                    <a:pt x="111" y="80"/>
                    <a:pt x="111" y="80"/>
                  </a:cubicBezTo>
                  <a:cubicBezTo>
                    <a:pt x="111" y="80"/>
                    <a:pt x="111" y="80"/>
                    <a:pt x="111" y="80"/>
                  </a:cubicBezTo>
                  <a:cubicBezTo>
                    <a:pt x="111" y="80"/>
                    <a:pt x="111" y="80"/>
                    <a:pt x="111" y="79"/>
                  </a:cubicBezTo>
                  <a:cubicBezTo>
                    <a:pt x="111" y="79"/>
                    <a:pt x="111" y="79"/>
                    <a:pt x="111" y="79"/>
                  </a:cubicBezTo>
                  <a:cubicBezTo>
                    <a:pt x="111" y="79"/>
                    <a:pt x="111" y="79"/>
                    <a:pt x="111" y="79"/>
                  </a:cubicBezTo>
                  <a:cubicBezTo>
                    <a:pt x="111" y="79"/>
                    <a:pt x="111" y="79"/>
                    <a:pt x="111" y="78"/>
                  </a:cubicBezTo>
                  <a:cubicBezTo>
                    <a:pt x="111" y="78"/>
                    <a:pt x="111" y="78"/>
                    <a:pt x="111" y="78"/>
                  </a:cubicBezTo>
                  <a:cubicBezTo>
                    <a:pt x="111" y="78"/>
                    <a:pt x="111" y="78"/>
                    <a:pt x="111" y="78"/>
                  </a:cubicBezTo>
                  <a:cubicBezTo>
                    <a:pt x="111" y="78"/>
                    <a:pt x="112" y="78"/>
                    <a:pt x="112" y="78"/>
                  </a:cubicBezTo>
                  <a:cubicBezTo>
                    <a:pt x="112" y="77"/>
                    <a:pt x="112" y="77"/>
                    <a:pt x="112" y="77"/>
                  </a:cubicBezTo>
                  <a:cubicBezTo>
                    <a:pt x="112" y="77"/>
                    <a:pt x="112" y="77"/>
                    <a:pt x="112" y="77"/>
                  </a:cubicBezTo>
                  <a:cubicBezTo>
                    <a:pt x="112" y="77"/>
                    <a:pt x="112" y="77"/>
                    <a:pt x="112" y="77"/>
                  </a:cubicBezTo>
                  <a:cubicBezTo>
                    <a:pt x="112" y="77"/>
                    <a:pt x="112" y="77"/>
                    <a:pt x="112" y="77"/>
                  </a:cubicBezTo>
                  <a:close/>
                </a:path>
              </a:pathLst>
            </a:custGeom>
            <a:solidFill>
              <a:srgbClr val="FFC000"/>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3" name="矩形 2">
            <a:extLst>
              <a:ext uri="{FF2B5EF4-FFF2-40B4-BE49-F238E27FC236}">
                <a16:creationId xmlns:a16="http://schemas.microsoft.com/office/drawing/2014/main" id="{219E549D-8BDB-5546-A677-9DD03EC6810E}"/>
              </a:ext>
            </a:extLst>
          </p:cNvPr>
          <p:cNvSpPr/>
          <p:nvPr/>
        </p:nvSpPr>
        <p:spPr>
          <a:xfrm>
            <a:off x="4501162" y="821714"/>
            <a:ext cx="3672800" cy="584775"/>
          </a:xfrm>
          <a:prstGeom prst="rect">
            <a:avLst/>
          </a:prstGeom>
        </p:spPr>
        <p:txBody>
          <a:bodyPr wrap="none">
            <a:spAutoFit/>
          </a:bodyPr>
          <a:lstStyle/>
          <a:p>
            <a:r>
              <a:rPr kumimoji="1" lang="zh-CN" altLang="en-US" sz="3200" dirty="0">
                <a:solidFill>
                  <a:schemeClr val="accent5">
                    <a:lumMod val="75000"/>
                  </a:schemeClr>
                </a:solidFill>
                <a:latin typeface="標楷體" panose="03000509000000000000" pitchFamily="65" charset="-120"/>
                <a:ea typeface="標楷體" panose="03000509000000000000" pitchFamily="65" charset="-120"/>
              </a:rPr>
              <a:t>第</a:t>
            </a:r>
            <a:r>
              <a:rPr kumimoji="1" lang="zh-TW" altLang="en-US" sz="3200" dirty="0">
                <a:solidFill>
                  <a:schemeClr val="accent5">
                    <a:lumMod val="75000"/>
                  </a:schemeClr>
                </a:solidFill>
                <a:latin typeface="標楷體" panose="03000509000000000000" pitchFamily="65" charset="-120"/>
                <a:ea typeface="標楷體" panose="03000509000000000000" pitchFamily="65" charset="-120"/>
              </a:rPr>
              <a:t>五</a:t>
            </a:r>
            <a:r>
              <a:rPr kumimoji="1" lang="zh-CN" altLang="en-US" sz="3200" dirty="0">
                <a:solidFill>
                  <a:schemeClr val="accent5">
                    <a:lumMod val="75000"/>
                  </a:schemeClr>
                </a:solidFill>
                <a:latin typeface="標楷體" panose="03000509000000000000" pitchFamily="65" charset="-120"/>
                <a:ea typeface="標楷體" panose="03000509000000000000" pitchFamily="65" charset="-120"/>
              </a:rPr>
              <a:t>章</a:t>
            </a:r>
            <a:r>
              <a:rPr kumimoji="1" lang="zh-TW" altLang="en-US" sz="3200" dirty="0">
                <a:solidFill>
                  <a:schemeClr val="accent5">
                    <a:lumMod val="75000"/>
                  </a:schemeClr>
                </a:solidFill>
                <a:latin typeface="標楷體" panose="03000509000000000000" pitchFamily="65" charset="-120"/>
                <a:ea typeface="標楷體" panose="03000509000000000000" pitchFamily="65" charset="-120"/>
              </a:rPr>
              <a:t> 結論與建議</a:t>
            </a:r>
            <a:endParaRPr kumimoji="1" lang="en-US" altLang="zh-CN" sz="3200" dirty="0">
              <a:solidFill>
                <a:schemeClr val="accent5">
                  <a:lumMod val="75000"/>
                </a:schemeClr>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3769842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圖片 223">
            <a:extLst>
              <a:ext uri="{FF2B5EF4-FFF2-40B4-BE49-F238E27FC236}">
                <a16:creationId xmlns:a16="http://schemas.microsoft.com/office/drawing/2014/main" id="{0D857A10-70F8-8E4C-BF81-D9DAC6DA5C56}"/>
              </a:ext>
            </a:extLst>
          </p:cNvPr>
          <p:cNvPicPr>
            <a:picLocks noChangeAspect="1"/>
          </p:cNvPicPr>
          <p:nvPr/>
        </p:nvPicPr>
        <p:blipFill>
          <a:blip r:embed="rId8"/>
          <a:stretch>
            <a:fillRect/>
          </a:stretch>
        </p:blipFill>
        <p:spPr>
          <a:xfrm>
            <a:off x="0" y="0"/>
            <a:ext cx="12192000" cy="6858000"/>
          </a:xfrm>
          <a:prstGeom prst="rect">
            <a:avLst/>
          </a:prstGeom>
        </p:spPr>
      </p:pic>
      <p:grpSp>
        <p:nvGrpSpPr>
          <p:cNvPr id="5" name="PA_chenying0907 4"/>
          <p:cNvGrpSpPr/>
          <p:nvPr>
            <p:custDataLst>
              <p:tags r:id="rId1"/>
            </p:custDataLst>
          </p:nvPr>
        </p:nvGrpSpPr>
        <p:grpSpPr>
          <a:xfrm>
            <a:off x="7334619" y="1457727"/>
            <a:ext cx="1376463" cy="1617456"/>
            <a:chOff x="3213101" y="3067051"/>
            <a:chExt cx="541337" cy="720725"/>
          </a:xfrm>
          <a:solidFill>
            <a:schemeClr val="tx1"/>
          </a:solidFill>
        </p:grpSpPr>
        <p:sp>
          <p:nvSpPr>
            <p:cNvPr id="6" name="chenying0907 873"/>
            <p:cNvSpPr>
              <a:spLocks/>
            </p:cNvSpPr>
            <p:nvPr/>
          </p:nvSpPr>
          <p:spPr bwMode="auto">
            <a:xfrm>
              <a:off x="3225801" y="3094038"/>
              <a:ext cx="158750" cy="142875"/>
            </a:xfrm>
            <a:custGeom>
              <a:avLst/>
              <a:gdLst/>
              <a:ahLst/>
              <a:cxnLst>
                <a:cxn ang="0">
                  <a:pos x="393" y="0"/>
                </a:cxn>
                <a:cxn ang="0">
                  <a:pos x="393" y="0"/>
                </a:cxn>
                <a:cxn ang="0">
                  <a:pos x="381" y="3"/>
                </a:cxn>
                <a:cxn ang="0">
                  <a:pos x="369" y="5"/>
                </a:cxn>
                <a:cxn ang="0">
                  <a:pos x="358" y="10"/>
                </a:cxn>
                <a:cxn ang="0">
                  <a:pos x="347" y="16"/>
                </a:cxn>
                <a:cxn ang="0">
                  <a:pos x="326" y="27"/>
                </a:cxn>
                <a:cxn ang="0">
                  <a:pos x="307" y="42"/>
                </a:cxn>
                <a:cxn ang="0">
                  <a:pos x="307" y="42"/>
                </a:cxn>
                <a:cxn ang="0">
                  <a:pos x="252" y="86"/>
                </a:cxn>
                <a:cxn ang="0">
                  <a:pos x="224" y="108"/>
                </a:cxn>
                <a:cxn ang="0">
                  <a:pos x="198" y="132"/>
                </a:cxn>
                <a:cxn ang="0">
                  <a:pos x="198" y="132"/>
                </a:cxn>
                <a:cxn ang="0">
                  <a:pos x="172" y="157"/>
                </a:cxn>
                <a:cxn ang="0">
                  <a:pos x="146" y="183"/>
                </a:cxn>
                <a:cxn ang="0">
                  <a:pos x="122" y="210"/>
                </a:cxn>
                <a:cxn ang="0">
                  <a:pos x="97" y="238"/>
                </a:cxn>
                <a:cxn ang="0">
                  <a:pos x="50" y="294"/>
                </a:cxn>
                <a:cxn ang="0">
                  <a:pos x="2" y="349"/>
                </a:cxn>
                <a:cxn ang="0">
                  <a:pos x="2" y="349"/>
                </a:cxn>
                <a:cxn ang="0">
                  <a:pos x="0" y="352"/>
                </a:cxn>
                <a:cxn ang="0">
                  <a:pos x="0" y="353"/>
                </a:cxn>
                <a:cxn ang="0">
                  <a:pos x="2" y="357"/>
                </a:cxn>
                <a:cxn ang="0">
                  <a:pos x="6" y="360"/>
                </a:cxn>
                <a:cxn ang="0">
                  <a:pos x="8" y="358"/>
                </a:cxn>
                <a:cxn ang="0">
                  <a:pos x="10" y="357"/>
                </a:cxn>
                <a:cxn ang="0">
                  <a:pos x="10" y="357"/>
                </a:cxn>
                <a:cxn ang="0">
                  <a:pos x="55" y="306"/>
                </a:cxn>
                <a:cxn ang="0">
                  <a:pos x="99" y="254"/>
                </a:cxn>
                <a:cxn ang="0">
                  <a:pos x="144" y="203"/>
                </a:cxn>
                <a:cxn ang="0">
                  <a:pos x="167" y="178"/>
                </a:cxn>
                <a:cxn ang="0">
                  <a:pos x="190" y="154"/>
                </a:cxn>
                <a:cxn ang="0">
                  <a:pos x="190" y="154"/>
                </a:cxn>
                <a:cxn ang="0">
                  <a:pos x="215" y="131"/>
                </a:cxn>
                <a:cxn ang="0">
                  <a:pos x="240" y="110"/>
                </a:cxn>
                <a:cxn ang="0">
                  <a:pos x="266" y="89"/>
                </a:cxn>
                <a:cxn ang="0">
                  <a:pos x="292" y="68"/>
                </a:cxn>
                <a:cxn ang="0">
                  <a:pos x="292" y="68"/>
                </a:cxn>
                <a:cxn ang="0">
                  <a:pos x="316" y="50"/>
                </a:cxn>
                <a:cxn ang="0">
                  <a:pos x="341" y="33"/>
                </a:cxn>
                <a:cxn ang="0">
                  <a:pos x="354" y="25"/>
                </a:cxn>
                <a:cxn ang="0">
                  <a:pos x="367" y="20"/>
                </a:cxn>
                <a:cxn ang="0">
                  <a:pos x="381" y="14"/>
                </a:cxn>
                <a:cxn ang="0">
                  <a:pos x="395" y="10"/>
                </a:cxn>
                <a:cxn ang="0">
                  <a:pos x="395" y="10"/>
                </a:cxn>
                <a:cxn ang="0">
                  <a:pos x="398" y="9"/>
                </a:cxn>
                <a:cxn ang="0">
                  <a:pos x="399" y="8"/>
                </a:cxn>
                <a:cxn ang="0">
                  <a:pos x="399" y="6"/>
                </a:cxn>
                <a:cxn ang="0">
                  <a:pos x="399" y="4"/>
                </a:cxn>
                <a:cxn ang="0">
                  <a:pos x="397" y="0"/>
                </a:cxn>
                <a:cxn ang="0">
                  <a:pos x="395" y="0"/>
                </a:cxn>
                <a:cxn ang="0">
                  <a:pos x="393" y="0"/>
                </a:cxn>
                <a:cxn ang="0">
                  <a:pos x="393" y="0"/>
                </a:cxn>
              </a:cxnLst>
              <a:rect l="0" t="0" r="r" b="b"/>
              <a:pathLst>
                <a:path w="399" h="360">
                  <a:moveTo>
                    <a:pt x="393" y="0"/>
                  </a:moveTo>
                  <a:lnTo>
                    <a:pt x="393" y="0"/>
                  </a:lnTo>
                  <a:lnTo>
                    <a:pt x="381" y="3"/>
                  </a:lnTo>
                  <a:lnTo>
                    <a:pt x="369" y="5"/>
                  </a:lnTo>
                  <a:lnTo>
                    <a:pt x="358" y="10"/>
                  </a:lnTo>
                  <a:lnTo>
                    <a:pt x="347" y="16"/>
                  </a:lnTo>
                  <a:lnTo>
                    <a:pt x="326" y="27"/>
                  </a:lnTo>
                  <a:lnTo>
                    <a:pt x="307" y="42"/>
                  </a:lnTo>
                  <a:lnTo>
                    <a:pt x="307" y="42"/>
                  </a:lnTo>
                  <a:lnTo>
                    <a:pt x="252" y="86"/>
                  </a:lnTo>
                  <a:lnTo>
                    <a:pt x="224" y="108"/>
                  </a:lnTo>
                  <a:lnTo>
                    <a:pt x="198" y="132"/>
                  </a:lnTo>
                  <a:lnTo>
                    <a:pt x="198" y="132"/>
                  </a:lnTo>
                  <a:lnTo>
                    <a:pt x="172" y="157"/>
                  </a:lnTo>
                  <a:lnTo>
                    <a:pt x="146" y="183"/>
                  </a:lnTo>
                  <a:lnTo>
                    <a:pt x="122" y="210"/>
                  </a:lnTo>
                  <a:lnTo>
                    <a:pt x="97" y="238"/>
                  </a:lnTo>
                  <a:lnTo>
                    <a:pt x="50" y="294"/>
                  </a:lnTo>
                  <a:lnTo>
                    <a:pt x="2" y="349"/>
                  </a:lnTo>
                  <a:lnTo>
                    <a:pt x="2" y="349"/>
                  </a:lnTo>
                  <a:lnTo>
                    <a:pt x="0" y="352"/>
                  </a:lnTo>
                  <a:lnTo>
                    <a:pt x="0" y="353"/>
                  </a:lnTo>
                  <a:lnTo>
                    <a:pt x="2" y="357"/>
                  </a:lnTo>
                  <a:lnTo>
                    <a:pt x="6" y="360"/>
                  </a:lnTo>
                  <a:lnTo>
                    <a:pt x="8" y="358"/>
                  </a:lnTo>
                  <a:lnTo>
                    <a:pt x="10" y="357"/>
                  </a:lnTo>
                  <a:lnTo>
                    <a:pt x="10" y="357"/>
                  </a:lnTo>
                  <a:lnTo>
                    <a:pt x="55" y="306"/>
                  </a:lnTo>
                  <a:lnTo>
                    <a:pt x="99" y="254"/>
                  </a:lnTo>
                  <a:lnTo>
                    <a:pt x="144" y="203"/>
                  </a:lnTo>
                  <a:lnTo>
                    <a:pt x="167" y="178"/>
                  </a:lnTo>
                  <a:lnTo>
                    <a:pt x="190" y="154"/>
                  </a:lnTo>
                  <a:lnTo>
                    <a:pt x="190" y="154"/>
                  </a:lnTo>
                  <a:lnTo>
                    <a:pt x="215" y="131"/>
                  </a:lnTo>
                  <a:lnTo>
                    <a:pt x="240" y="110"/>
                  </a:lnTo>
                  <a:lnTo>
                    <a:pt x="266" y="89"/>
                  </a:lnTo>
                  <a:lnTo>
                    <a:pt x="292" y="68"/>
                  </a:lnTo>
                  <a:lnTo>
                    <a:pt x="292" y="68"/>
                  </a:lnTo>
                  <a:lnTo>
                    <a:pt x="316" y="50"/>
                  </a:lnTo>
                  <a:lnTo>
                    <a:pt x="341" y="33"/>
                  </a:lnTo>
                  <a:lnTo>
                    <a:pt x="354" y="25"/>
                  </a:lnTo>
                  <a:lnTo>
                    <a:pt x="367" y="20"/>
                  </a:lnTo>
                  <a:lnTo>
                    <a:pt x="381" y="14"/>
                  </a:lnTo>
                  <a:lnTo>
                    <a:pt x="395" y="10"/>
                  </a:lnTo>
                  <a:lnTo>
                    <a:pt x="395" y="10"/>
                  </a:lnTo>
                  <a:lnTo>
                    <a:pt x="398" y="9"/>
                  </a:lnTo>
                  <a:lnTo>
                    <a:pt x="399" y="8"/>
                  </a:lnTo>
                  <a:lnTo>
                    <a:pt x="399" y="6"/>
                  </a:lnTo>
                  <a:lnTo>
                    <a:pt x="399" y="4"/>
                  </a:lnTo>
                  <a:lnTo>
                    <a:pt x="397" y="0"/>
                  </a:lnTo>
                  <a:lnTo>
                    <a:pt x="395" y="0"/>
                  </a:lnTo>
                  <a:lnTo>
                    <a:pt x="393" y="0"/>
                  </a:lnTo>
                  <a:lnTo>
                    <a:pt x="393" y="0"/>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9" name="chenying0907 874"/>
            <p:cNvSpPr>
              <a:spLocks/>
            </p:cNvSpPr>
            <p:nvPr/>
          </p:nvSpPr>
          <p:spPr bwMode="auto">
            <a:xfrm>
              <a:off x="3244851" y="3078163"/>
              <a:ext cx="209550" cy="179388"/>
            </a:xfrm>
            <a:custGeom>
              <a:avLst/>
              <a:gdLst/>
              <a:ahLst/>
              <a:cxnLst>
                <a:cxn ang="0">
                  <a:pos x="523" y="0"/>
                </a:cxn>
                <a:cxn ang="0">
                  <a:pos x="523" y="0"/>
                </a:cxn>
                <a:cxn ang="0">
                  <a:pos x="505" y="8"/>
                </a:cxn>
                <a:cxn ang="0">
                  <a:pos x="487" y="16"/>
                </a:cxn>
                <a:cxn ang="0">
                  <a:pos x="452" y="34"/>
                </a:cxn>
                <a:cxn ang="0">
                  <a:pos x="383" y="76"/>
                </a:cxn>
                <a:cxn ang="0">
                  <a:pos x="383" y="76"/>
                </a:cxn>
                <a:cxn ang="0">
                  <a:pos x="364" y="88"/>
                </a:cxn>
                <a:cxn ang="0">
                  <a:pos x="347" y="101"/>
                </a:cxn>
                <a:cxn ang="0">
                  <a:pos x="330" y="115"/>
                </a:cxn>
                <a:cxn ang="0">
                  <a:pos x="313" y="131"/>
                </a:cxn>
                <a:cxn ang="0">
                  <a:pos x="280" y="163"/>
                </a:cxn>
                <a:cxn ang="0">
                  <a:pos x="249" y="193"/>
                </a:cxn>
                <a:cxn ang="0">
                  <a:pos x="249" y="193"/>
                </a:cxn>
                <a:cxn ang="0">
                  <a:pos x="215" y="223"/>
                </a:cxn>
                <a:cxn ang="0">
                  <a:pos x="183" y="254"/>
                </a:cxn>
                <a:cxn ang="0">
                  <a:pos x="118" y="317"/>
                </a:cxn>
                <a:cxn ang="0">
                  <a:pos x="118" y="317"/>
                </a:cxn>
                <a:cxn ang="0">
                  <a:pos x="88" y="347"/>
                </a:cxn>
                <a:cxn ang="0">
                  <a:pos x="56" y="377"/>
                </a:cxn>
                <a:cxn ang="0">
                  <a:pos x="28" y="410"/>
                </a:cxn>
                <a:cxn ang="0">
                  <a:pos x="13" y="425"/>
                </a:cxn>
                <a:cxn ang="0">
                  <a:pos x="0" y="442"/>
                </a:cxn>
                <a:cxn ang="0">
                  <a:pos x="0" y="442"/>
                </a:cxn>
                <a:cxn ang="0">
                  <a:pos x="0" y="445"/>
                </a:cxn>
                <a:cxn ang="0">
                  <a:pos x="0" y="446"/>
                </a:cxn>
                <a:cxn ang="0">
                  <a:pos x="2" y="449"/>
                </a:cxn>
                <a:cxn ang="0">
                  <a:pos x="3" y="450"/>
                </a:cxn>
                <a:cxn ang="0">
                  <a:pos x="7" y="450"/>
                </a:cxn>
                <a:cxn ang="0">
                  <a:pos x="9" y="450"/>
                </a:cxn>
                <a:cxn ang="0">
                  <a:pos x="11" y="449"/>
                </a:cxn>
                <a:cxn ang="0">
                  <a:pos x="11" y="449"/>
                </a:cxn>
                <a:cxn ang="0">
                  <a:pos x="24" y="432"/>
                </a:cxn>
                <a:cxn ang="0">
                  <a:pos x="37" y="415"/>
                </a:cxn>
                <a:cxn ang="0">
                  <a:pos x="66" y="384"/>
                </a:cxn>
                <a:cxn ang="0">
                  <a:pos x="96" y="353"/>
                </a:cxn>
                <a:cxn ang="0">
                  <a:pos x="127" y="325"/>
                </a:cxn>
                <a:cxn ang="0">
                  <a:pos x="127" y="325"/>
                </a:cxn>
                <a:cxn ang="0">
                  <a:pos x="187" y="266"/>
                </a:cxn>
                <a:cxn ang="0">
                  <a:pos x="217" y="236"/>
                </a:cxn>
                <a:cxn ang="0">
                  <a:pos x="249" y="207"/>
                </a:cxn>
                <a:cxn ang="0">
                  <a:pos x="249" y="207"/>
                </a:cxn>
                <a:cxn ang="0">
                  <a:pos x="313" y="151"/>
                </a:cxn>
                <a:cxn ang="0">
                  <a:pos x="344" y="122"/>
                </a:cxn>
                <a:cxn ang="0">
                  <a:pos x="378" y="96"/>
                </a:cxn>
                <a:cxn ang="0">
                  <a:pos x="412" y="71"/>
                </a:cxn>
                <a:cxn ang="0">
                  <a:pos x="431" y="59"/>
                </a:cxn>
                <a:cxn ang="0">
                  <a:pos x="449" y="47"/>
                </a:cxn>
                <a:cxn ang="0">
                  <a:pos x="467" y="37"/>
                </a:cxn>
                <a:cxn ang="0">
                  <a:pos x="487" y="28"/>
                </a:cxn>
                <a:cxn ang="0">
                  <a:pos x="506" y="19"/>
                </a:cxn>
                <a:cxn ang="0">
                  <a:pos x="527" y="12"/>
                </a:cxn>
                <a:cxn ang="0">
                  <a:pos x="527" y="12"/>
                </a:cxn>
                <a:cxn ang="0">
                  <a:pos x="529" y="11"/>
                </a:cxn>
                <a:cxn ang="0">
                  <a:pos x="530" y="8"/>
                </a:cxn>
                <a:cxn ang="0">
                  <a:pos x="530" y="4"/>
                </a:cxn>
                <a:cxn ang="0">
                  <a:pos x="530" y="2"/>
                </a:cxn>
                <a:cxn ang="0">
                  <a:pos x="529" y="0"/>
                </a:cxn>
                <a:cxn ang="0">
                  <a:pos x="526" y="0"/>
                </a:cxn>
                <a:cxn ang="0">
                  <a:pos x="523" y="0"/>
                </a:cxn>
                <a:cxn ang="0">
                  <a:pos x="523" y="0"/>
                </a:cxn>
              </a:cxnLst>
              <a:rect l="0" t="0" r="r" b="b"/>
              <a:pathLst>
                <a:path w="530" h="450">
                  <a:moveTo>
                    <a:pt x="523" y="0"/>
                  </a:moveTo>
                  <a:lnTo>
                    <a:pt x="523" y="0"/>
                  </a:lnTo>
                  <a:lnTo>
                    <a:pt x="505" y="8"/>
                  </a:lnTo>
                  <a:lnTo>
                    <a:pt x="487" y="16"/>
                  </a:lnTo>
                  <a:lnTo>
                    <a:pt x="452" y="34"/>
                  </a:lnTo>
                  <a:lnTo>
                    <a:pt x="383" y="76"/>
                  </a:lnTo>
                  <a:lnTo>
                    <a:pt x="383" y="76"/>
                  </a:lnTo>
                  <a:lnTo>
                    <a:pt x="364" y="88"/>
                  </a:lnTo>
                  <a:lnTo>
                    <a:pt x="347" y="101"/>
                  </a:lnTo>
                  <a:lnTo>
                    <a:pt x="330" y="115"/>
                  </a:lnTo>
                  <a:lnTo>
                    <a:pt x="313" y="131"/>
                  </a:lnTo>
                  <a:lnTo>
                    <a:pt x="280" y="163"/>
                  </a:lnTo>
                  <a:lnTo>
                    <a:pt x="249" y="193"/>
                  </a:lnTo>
                  <a:lnTo>
                    <a:pt x="249" y="193"/>
                  </a:lnTo>
                  <a:lnTo>
                    <a:pt x="215" y="223"/>
                  </a:lnTo>
                  <a:lnTo>
                    <a:pt x="183" y="254"/>
                  </a:lnTo>
                  <a:lnTo>
                    <a:pt x="118" y="317"/>
                  </a:lnTo>
                  <a:lnTo>
                    <a:pt x="118" y="317"/>
                  </a:lnTo>
                  <a:lnTo>
                    <a:pt x="88" y="347"/>
                  </a:lnTo>
                  <a:lnTo>
                    <a:pt x="56" y="377"/>
                  </a:lnTo>
                  <a:lnTo>
                    <a:pt x="28" y="410"/>
                  </a:lnTo>
                  <a:lnTo>
                    <a:pt x="13" y="425"/>
                  </a:lnTo>
                  <a:lnTo>
                    <a:pt x="0" y="442"/>
                  </a:lnTo>
                  <a:lnTo>
                    <a:pt x="0" y="442"/>
                  </a:lnTo>
                  <a:lnTo>
                    <a:pt x="0" y="445"/>
                  </a:lnTo>
                  <a:lnTo>
                    <a:pt x="0" y="446"/>
                  </a:lnTo>
                  <a:lnTo>
                    <a:pt x="2" y="449"/>
                  </a:lnTo>
                  <a:lnTo>
                    <a:pt x="3" y="450"/>
                  </a:lnTo>
                  <a:lnTo>
                    <a:pt x="7" y="450"/>
                  </a:lnTo>
                  <a:lnTo>
                    <a:pt x="9" y="450"/>
                  </a:lnTo>
                  <a:lnTo>
                    <a:pt x="11" y="449"/>
                  </a:lnTo>
                  <a:lnTo>
                    <a:pt x="11" y="449"/>
                  </a:lnTo>
                  <a:lnTo>
                    <a:pt x="24" y="432"/>
                  </a:lnTo>
                  <a:lnTo>
                    <a:pt x="37" y="415"/>
                  </a:lnTo>
                  <a:lnTo>
                    <a:pt x="66" y="384"/>
                  </a:lnTo>
                  <a:lnTo>
                    <a:pt x="96" y="353"/>
                  </a:lnTo>
                  <a:lnTo>
                    <a:pt x="127" y="325"/>
                  </a:lnTo>
                  <a:lnTo>
                    <a:pt x="127" y="325"/>
                  </a:lnTo>
                  <a:lnTo>
                    <a:pt x="187" y="266"/>
                  </a:lnTo>
                  <a:lnTo>
                    <a:pt x="217" y="236"/>
                  </a:lnTo>
                  <a:lnTo>
                    <a:pt x="249" y="207"/>
                  </a:lnTo>
                  <a:lnTo>
                    <a:pt x="249" y="207"/>
                  </a:lnTo>
                  <a:lnTo>
                    <a:pt x="313" y="151"/>
                  </a:lnTo>
                  <a:lnTo>
                    <a:pt x="344" y="122"/>
                  </a:lnTo>
                  <a:lnTo>
                    <a:pt x="378" y="96"/>
                  </a:lnTo>
                  <a:lnTo>
                    <a:pt x="412" y="71"/>
                  </a:lnTo>
                  <a:lnTo>
                    <a:pt x="431" y="59"/>
                  </a:lnTo>
                  <a:lnTo>
                    <a:pt x="449" y="47"/>
                  </a:lnTo>
                  <a:lnTo>
                    <a:pt x="467" y="37"/>
                  </a:lnTo>
                  <a:lnTo>
                    <a:pt x="487" y="28"/>
                  </a:lnTo>
                  <a:lnTo>
                    <a:pt x="506" y="19"/>
                  </a:lnTo>
                  <a:lnTo>
                    <a:pt x="527" y="12"/>
                  </a:lnTo>
                  <a:lnTo>
                    <a:pt x="527" y="12"/>
                  </a:lnTo>
                  <a:lnTo>
                    <a:pt x="529" y="11"/>
                  </a:lnTo>
                  <a:lnTo>
                    <a:pt x="530" y="8"/>
                  </a:lnTo>
                  <a:lnTo>
                    <a:pt x="530" y="4"/>
                  </a:lnTo>
                  <a:lnTo>
                    <a:pt x="530" y="2"/>
                  </a:lnTo>
                  <a:lnTo>
                    <a:pt x="529" y="0"/>
                  </a:lnTo>
                  <a:lnTo>
                    <a:pt x="526" y="0"/>
                  </a:lnTo>
                  <a:lnTo>
                    <a:pt x="523" y="0"/>
                  </a:lnTo>
                  <a:lnTo>
                    <a:pt x="523" y="0"/>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0" name="chenying0907 875"/>
            <p:cNvSpPr>
              <a:spLocks/>
            </p:cNvSpPr>
            <p:nvPr/>
          </p:nvSpPr>
          <p:spPr bwMode="auto">
            <a:xfrm>
              <a:off x="3276601" y="3081338"/>
              <a:ext cx="225425" cy="176213"/>
            </a:xfrm>
            <a:custGeom>
              <a:avLst/>
              <a:gdLst/>
              <a:ahLst/>
              <a:cxnLst>
                <a:cxn ang="0">
                  <a:pos x="560" y="4"/>
                </a:cxn>
                <a:cxn ang="0">
                  <a:pos x="557" y="5"/>
                </a:cxn>
                <a:cxn ang="0">
                  <a:pos x="547" y="5"/>
                </a:cxn>
                <a:cxn ang="0">
                  <a:pos x="539" y="8"/>
                </a:cxn>
                <a:cxn ang="0">
                  <a:pos x="518" y="23"/>
                </a:cxn>
                <a:cxn ang="0">
                  <a:pos x="479" y="52"/>
                </a:cxn>
                <a:cxn ang="0">
                  <a:pos x="440" y="81"/>
                </a:cxn>
                <a:cxn ang="0">
                  <a:pos x="323" y="159"/>
                </a:cxn>
                <a:cxn ang="0">
                  <a:pos x="286" y="187"/>
                </a:cxn>
                <a:cxn ang="0">
                  <a:pos x="177" y="276"/>
                </a:cxn>
                <a:cxn ang="0">
                  <a:pos x="141" y="309"/>
                </a:cxn>
                <a:cxn ang="0">
                  <a:pos x="75" y="373"/>
                </a:cxn>
                <a:cxn ang="0">
                  <a:pos x="56" y="388"/>
                </a:cxn>
                <a:cxn ang="0">
                  <a:pos x="38" y="404"/>
                </a:cxn>
                <a:cxn ang="0">
                  <a:pos x="13" y="428"/>
                </a:cxn>
                <a:cxn ang="0">
                  <a:pos x="4" y="433"/>
                </a:cxn>
                <a:cxn ang="0">
                  <a:pos x="3" y="434"/>
                </a:cxn>
                <a:cxn ang="0">
                  <a:pos x="0" y="441"/>
                </a:cxn>
                <a:cxn ang="0">
                  <a:pos x="5" y="445"/>
                </a:cxn>
                <a:cxn ang="0">
                  <a:pos x="7" y="445"/>
                </a:cxn>
                <a:cxn ang="0">
                  <a:pos x="20" y="438"/>
                </a:cxn>
                <a:cxn ang="0">
                  <a:pos x="43" y="416"/>
                </a:cxn>
                <a:cxn ang="0">
                  <a:pos x="54" y="407"/>
                </a:cxn>
                <a:cxn ang="0">
                  <a:pos x="127" y="337"/>
                </a:cxn>
                <a:cxn ang="0">
                  <a:pos x="166" y="301"/>
                </a:cxn>
                <a:cxn ang="0">
                  <a:pos x="286" y="201"/>
                </a:cxn>
                <a:cxn ang="0">
                  <a:pos x="307" y="186"/>
                </a:cxn>
                <a:cxn ang="0">
                  <a:pos x="373" y="139"/>
                </a:cxn>
                <a:cxn ang="0">
                  <a:pos x="462" y="80"/>
                </a:cxn>
                <a:cxn ang="0">
                  <a:pos x="500" y="51"/>
                </a:cxn>
                <a:cxn ang="0">
                  <a:pos x="538" y="22"/>
                </a:cxn>
                <a:cxn ang="0">
                  <a:pos x="543" y="21"/>
                </a:cxn>
                <a:cxn ang="0">
                  <a:pos x="557" y="18"/>
                </a:cxn>
                <a:cxn ang="0">
                  <a:pos x="565" y="14"/>
                </a:cxn>
                <a:cxn ang="0">
                  <a:pos x="570" y="6"/>
                </a:cxn>
                <a:cxn ang="0">
                  <a:pos x="570" y="4"/>
                </a:cxn>
                <a:cxn ang="0">
                  <a:pos x="566" y="0"/>
                </a:cxn>
                <a:cxn ang="0">
                  <a:pos x="561" y="1"/>
                </a:cxn>
                <a:cxn ang="0">
                  <a:pos x="560" y="4"/>
                </a:cxn>
              </a:cxnLst>
              <a:rect l="0" t="0" r="r" b="b"/>
              <a:pathLst>
                <a:path w="570" h="445">
                  <a:moveTo>
                    <a:pt x="560" y="4"/>
                  </a:moveTo>
                  <a:lnTo>
                    <a:pt x="560" y="4"/>
                  </a:lnTo>
                  <a:lnTo>
                    <a:pt x="559" y="4"/>
                  </a:lnTo>
                  <a:lnTo>
                    <a:pt x="557" y="5"/>
                  </a:lnTo>
                  <a:lnTo>
                    <a:pt x="553" y="5"/>
                  </a:lnTo>
                  <a:lnTo>
                    <a:pt x="547" y="5"/>
                  </a:lnTo>
                  <a:lnTo>
                    <a:pt x="547" y="5"/>
                  </a:lnTo>
                  <a:lnTo>
                    <a:pt x="539" y="8"/>
                  </a:lnTo>
                  <a:lnTo>
                    <a:pt x="531" y="13"/>
                  </a:lnTo>
                  <a:lnTo>
                    <a:pt x="518" y="23"/>
                  </a:lnTo>
                  <a:lnTo>
                    <a:pt x="518" y="23"/>
                  </a:lnTo>
                  <a:lnTo>
                    <a:pt x="479" y="52"/>
                  </a:lnTo>
                  <a:lnTo>
                    <a:pt x="440" y="81"/>
                  </a:lnTo>
                  <a:lnTo>
                    <a:pt x="440" y="81"/>
                  </a:lnTo>
                  <a:lnTo>
                    <a:pt x="361" y="132"/>
                  </a:lnTo>
                  <a:lnTo>
                    <a:pt x="323" y="159"/>
                  </a:lnTo>
                  <a:lnTo>
                    <a:pt x="286" y="187"/>
                  </a:lnTo>
                  <a:lnTo>
                    <a:pt x="286" y="187"/>
                  </a:lnTo>
                  <a:lnTo>
                    <a:pt x="212" y="246"/>
                  </a:lnTo>
                  <a:lnTo>
                    <a:pt x="177" y="276"/>
                  </a:lnTo>
                  <a:lnTo>
                    <a:pt x="141" y="309"/>
                  </a:lnTo>
                  <a:lnTo>
                    <a:pt x="141" y="309"/>
                  </a:lnTo>
                  <a:lnTo>
                    <a:pt x="107" y="340"/>
                  </a:lnTo>
                  <a:lnTo>
                    <a:pt x="75" y="373"/>
                  </a:lnTo>
                  <a:lnTo>
                    <a:pt x="75" y="373"/>
                  </a:lnTo>
                  <a:lnTo>
                    <a:pt x="56" y="388"/>
                  </a:lnTo>
                  <a:lnTo>
                    <a:pt x="38" y="404"/>
                  </a:lnTo>
                  <a:lnTo>
                    <a:pt x="38" y="404"/>
                  </a:lnTo>
                  <a:lnTo>
                    <a:pt x="22" y="421"/>
                  </a:lnTo>
                  <a:lnTo>
                    <a:pt x="13" y="428"/>
                  </a:lnTo>
                  <a:lnTo>
                    <a:pt x="9" y="431"/>
                  </a:lnTo>
                  <a:lnTo>
                    <a:pt x="4" y="433"/>
                  </a:lnTo>
                  <a:lnTo>
                    <a:pt x="4" y="433"/>
                  </a:lnTo>
                  <a:lnTo>
                    <a:pt x="3" y="434"/>
                  </a:lnTo>
                  <a:lnTo>
                    <a:pt x="1" y="435"/>
                  </a:lnTo>
                  <a:lnTo>
                    <a:pt x="0" y="441"/>
                  </a:lnTo>
                  <a:lnTo>
                    <a:pt x="3" y="443"/>
                  </a:lnTo>
                  <a:lnTo>
                    <a:pt x="5" y="445"/>
                  </a:lnTo>
                  <a:lnTo>
                    <a:pt x="7" y="445"/>
                  </a:lnTo>
                  <a:lnTo>
                    <a:pt x="7" y="445"/>
                  </a:lnTo>
                  <a:lnTo>
                    <a:pt x="14" y="441"/>
                  </a:lnTo>
                  <a:lnTo>
                    <a:pt x="20" y="438"/>
                  </a:lnTo>
                  <a:lnTo>
                    <a:pt x="33" y="428"/>
                  </a:lnTo>
                  <a:lnTo>
                    <a:pt x="43" y="416"/>
                  </a:lnTo>
                  <a:lnTo>
                    <a:pt x="54" y="407"/>
                  </a:lnTo>
                  <a:lnTo>
                    <a:pt x="54" y="407"/>
                  </a:lnTo>
                  <a:lnTo>
                    <a:pt x="92" y="371"/>
                  </a:lnTo>
                  <a:lnTo>
                    <a:pt x="127" y="337"/>
                  </a:lnTo>
                  <a:lnTo>
                    <a:pt x="127" y="337"/>
                  </a:lnTo>
                  <a:lnTo>
                    <a:pt x="166" y="301"/>
                  </a:lnTo>
                  <a:lnTo>
                    <a:pt x="205" y="268"/>
                  </a:lnTo>
                  <a:lnTo>
                    <a:pt x="286" y="201"/>
                  </a:lnTo>
                  <a:lnTo>
                    <a:pt x="286" y="201"/>
                  </a:lnTo>
                  <a:lnTo>
                    <a:pt x="307" y="186"/>
                  </a:lnTo>
                  <a:lnTo>
                    <a:pt x="328" y="169"/>
                  </a:lnTo>
                  <a:lnTo>
                    <a:pt x="373" y="139"/>
                  </a:lnTo>
                  <a:lnTo>
                    <a:pt x="462" y="80"/>
                  </a:lnTo>
                  <a:lnTo>
                    <a:pt x="462" y="80"/>
                  </a:lnTo>
                  <a:lnTo>
                    <a:pt x="481" y="65"/>
                  </a:lnTo>
                  <a:lnTo>
                    <a:pt x="500" y="51"/>
                  </a:lnTo>
                  <a:lnTo>
                    <a:pt x="519" y="37"/>
                  </a:lnTo>
                  <a:lnTo>
                    <a:pt x="538" y="22"/>
                  </a:lnTo>
                  <a:lnTo>
                    <a:pt x="538" y="22"/>
                  </a:lnTo>
                  <a:lnTo>
                    <a:pt x="543" y="21"/>
                  </a:lnTo>
                  <a:lnTo>
                    <a:pt x="548" y="20"/>
                  </a:lnTo>
                  <a:lnTo>
                    <a:pt x="557" y="18"/>
                  </a:lnTo>
                  <a:lnTo>
                    <a:pt x="561" y="17"/>
                  </a:lnTo>
                  <a:lnTo>
                    <a:pt x="565" y="14"/>
                  </a:lnTo>
                  <a:lnTo>
                    <a:pt x="569" y="12"/>
                  </a:lnTo>
                  <a:lnTo>
                    <a:pt x="570" y="6"/>
                  </a:lnTo>
                  <a:lnTo>
                    <a:pt x="570" y="6"/>
                  </a:lnTo>
                  <a:lnTo>
                    <a:pt x="570" y="4"/>
                  </a:lnTo>
                  <a:lnTo>
                    <a:pt x="570" y="1"/>
                  </a:lnTo>
                  <a:lnTo>
                    <a:pt x="566" y="0"/>
                  </a:lnTo>
                  <a:lnTo>
                    <a:pt x="562" y="0"/>
                  </a:lnTo>
                  <a:lnTo>
                    <a:pt x="561" y="1"/>
                  </a:lnTo>
                  <a:lnTo>
                    <a:pt x="560" y="4"/>
                  </a:lnTo>
                  <a:lnTo>
                    <a:pt x="560" y="4"/>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1" name="chenying0907 876"/>
            <p:cNvSpPr>
              <a:spLocks/>
            </p:cNvSpPr>
            <p:nvPr/>
          </p:nvSpPr>
          <p:spPr bwMode="auto">
            <a:xfrm>
              <a:off x="3311526" y="3082926"/>
              <a:ext cx="227013" cy="171450"/>
            </a:xfrm>
            <a:custGeom>
              <a:avLst/>
              <a:gdLst/>
              <a:ahLst/>
              <a:cxnLst>
                <a:cxn ang="0">
                  <a:pos x="567" y="0"/>
                </a:cxn>
                <a:cxn ang="0">
                  <a:pos x="551" y="4"/>
                </a:cxn>
                <a:cxn ang="0">
                  <a:pos x="524" y="20"/>
                </a:cxn>
                <a:cxn ang="0">
                  <a:pos x="510" y="29"/>
                </a:cxn>
                <a:cxn ang="0">
                  <a:pos x="424" y="96"/>
                </a:cxn>
                <a:cxn ang="0">
                  <a:pos x="275" y="213"/>
                </a:cxn>
                <a:cxn ang="0">
                  <a:pos x="224" y="251"/>
                </a:cxn>
                <a:cxn ang="0">
                  <a:pos x="100" y="343"/>
                </a:cxn>
                <a:cxn ang="0">
                  <a:pos x="57" y="372"/>
                </a:cxn>
                <a:cxn ang="0">
                  <a:pos x="29" y="389"/>
                </a:cxn>
                <a:cxn ang="0">
                  <a:pos x="11" y="403"/>
                </a:cxn>
                <a:cxn ang="0">
                  <a:pos x="2" y="416"/>
                </a:cxn>
                <a:cxn ang="0">
                  <a:pos x="0" y="426"/>
                </a:cxn>
                <a:cxn ang="0">
                  <a:pos x="2" y="430"/>
                </a:cxn>
                <a:cxn ang="0">
                  <a:pos x="7" y="433"/>
                </a:cxn>
                <a:cxn ang="0">
                  <a:pos x="13" y="433"/>
                </a:cxn>
                <a:cxn ang="0">
                  <a:pos x="17" y="432"/>
                </a:cxn>
                <a:cxn ang="0">
                  <a:pos x="17" y="424"/>
                </a:cxn>
                <a:cxn ang="0">
                  <a:pos x="13" y="423"/>
                </a:cxn>
                <a:cxn ang="0">
                  <a:pos x="11" y="421"/>
                </a:cxn>
                <a:cxn ang="0">
                  <a:pos x="12" y="419"/>
                </a:cxn>
                <a:cxn ang="0">
                  <a:pos x="21" y="411"/>
                </a:cxn>
                <a:cxn ang="0">
                  <a:pos x="49" y="391"/>
                </a:cxn>
                <a:cxn ang="0">
                  <a:pos x="88" y="364"/>
                </a:cxn>
                <a:cxn ang="0">
                  <a:pos x="131" y="335"/>
                </a:cxn>
                <a:cxn ang="0">
                  <a:pos x="257" y="242"/>
                </a:cxn>
                <a:cxn ang="0">
                  <a:pos x="333" y="183"/>
                </a:cxn>
                <a:cxn ang="0">
                  <a:pos x="407" y="124"/>
                </a:cxn>
                <a:cxn ang="0">
                  <a:pos x="484" y="63"/>
                </a:cxn>
                <a:cxn ang="0">
                  <a:pos x="522" y="32"/>
                </a:cxn>
                <a:cxn ang="0">
                  <a:pos x="544" y="18"/>
                </a:cxn>
                <a:cxn ang="0">
                  <a:pos x="567" y="11"/>
                </a:cxn>
                <a:cxn ang="0">
                  <a:pos x="569" y="11"/>
                </a:cxn>
                <a:cxn ang="0">
                  <a:pos x="572" y="5"/>
                </a:cxn>
                <a:cxn ang="0">
                  <a:pos x="571" y="1"/>
                </a:cxn>
                <a:cxn ang="0">
                  <a:pos x="567" y="0"/>
                </a:cxn>
              </a:cxnLst>
              <a:rect l="0" t="0" r="r" b="b"/>
              <a:pathLst>
                <a:path w="572" h="433">
                  <a:moveTo>
                    <a:pt x="567" y="0"/>
                  </a:moveTo>
                  <a:lnTo>
                    <a:pt x="567" y="0"/>
                  </a:lnTo>
                  <a:lnTo>
                    <a:pt x="559" y="1"/>
                  </a:lnTo>
                  <a:lnTo>
                    <a:pt x="551" y="4"/>
                  </a:lnTo>
                  <a:lnTo>
                    <a:pt x="537" y="11"/>
                  </a:lnTo>
                  <a:lnTo>
                    <a:pt x="524" y="20"/>
                  </a:lnTo>
                  <a:lnTo>
                    <a:pt x="510" y="29"/>
                  </a:lnTo>
                  <a:lnTo>
                    <a:pt x="510" y="29"/>
                  </a:lnTo>
                  <a:lnTo>
                    <a:pt x="424" y="96"/>
                  </a:lnTo>
                  <a:lnTo>
                    <a:pt x="424" y="96"/>
                  </a:lnTo>
                  <a:lnTo>
                    <a:pt x="325" y="174"/>
                  </a:lnTo>
                  <a:lnTo>
                    <a:pt x="275" y="213"/>
                  </a:lnTo>
                  <a:lnTo>
                    <a:pt x="224" y="251"/>
                  </a:lnTo>
                  <a:lnTo>
                    <a:pt x="224" y="251"/>
                  </a:lnTo>
                  <a:lnTo>
                    <a:pt x="142" y="313"/>
                  </a:lnTo>
                  <a:lnTo>
                    <a:pt x="100" y="343"/>
                  </a:lnTo>
                  <a:lnTo>
                    <a:pt x="57" y="372"/>
                  </a:lnTo>
                  <a:lnTo>
                    <a:pt x="57" y="372"/>
                  </a:lnTo>
                  <a:lnTo>
                    <a:pt x="40" y="382"/>
                  </a:lnTo>
                  <a:lnTo>
                    <a:pt x="29" y="389"/>
                  </a:lnTo>
                  <a:lnTo>
                    <a:pt x="20" y="395"/>
                  </a:lnTo>
                  <a:lnTo>
                    <a:pt x="11" y="403"/>
                  </a:lnTo>
                  <a:lnTo>
                    <a:pt x="4" y="412"/>
                  </a:lnTo>
                  <a:lnTo>
                    <a:pt x="2" y="416"/>
                  </a:lnTo>
                  <a:lnTo>
                    <a:pt x="0" y="421"/>
                  </a:lnTo>
                  <a:lnTo>
                    <a:pt x="0" y="426"/>
                  </a:lnTo>
                  <a:lnTo>
                    <a:pt x="2" y="430"/>
                  </a:lnTo>
                  <a:lnTo>
                    <a:pt x="2" y="430"/>
                  </a:lnTo>
                  <a:lnTo>
                    <a:pt x="4" y="433"/>
                  </a:lnTo>
                  <a:lnTo>
                    <a:pt x="7" y="433"/>
                  </a:lnTo>
                  <a:lnTo>
                    <a:pt x="13" y="433"/>
                  </a:lnTo>
                  <a:lnTo>
                    <a:pt x="13" y="433"/>
                  </a:lnTo>
                  <a:lnTo>
                    <a:pt x="15" y="433"/>
                  </a:lnTo>
                  <a:lnTo>
                    <a:pt x="17" y="432"/>
                  </a:lnTo>
                  <a:lnTo>
                    <a:pt x="19" y="428"/>
                  </a:lnTo>
                  <a:lnTo>
                    <a:pt x="17" y="424"/>
                  </a:lnTo>
                  <a:lnTo>
                    <a:pt x="15" y="423"/>
                  </a:lnTo>
                  <a:lnTo>
                    <a:pt x="13" y="423"/>
                  </a:lnTo>
                  <a:lnTo>
                    <a:pt x="13" y="423"/>
                  </a:lnTo>
                  <a:lnTo>
                    <a:pt x="11" y="421"/>
                  </a:lnTo>
                  <a:lnTo>
                    <a:pt x="9" y="421"/>
                  </a:lnTo>
                  <a:lnTo>
                    <a:pt x="12" y="419"/>
                  </a:lnTo>
                  <a:lnTo>
                    <a:pt x="21" y="411"/>
                  </a:lnTo>
                  <a:lnTo>
                    <a:pt x="21" y="411"/>
                  </a:lnTo>
                  <a:lnTo>
                    <a:pt x="34" y="400"/>
                  </a:lnTo>
                  <a:lnTo>
                    <a:pt x="49" y="391"/>
                  </a:lnTo>
                  <a:lnTo>
                    <a:pt x="49" y="391"/>
                  </a:lnTo>
                  <a:lnTo>
                    <a:pt x="88" y="364"/>
                  </a:lnTo>
                  <a:lnTo>
                    <a:pt x="88" y="364"/>
                  </a:lnTo>
                  <a:lnTo>
                    <a:pt x="131" y="335"/>
                  </a:lnTo>
                  <a:lnTo>
                    <a:pt x="173" y="304"/>
                  </a:lnTo>
                  <a:lnTo>
                    <a:pt x="257" y="242"/>
                  </a:lnTo>
                  <a:lnTo>
                    <a:pt x="257" y="242"/>
                  </a:lnTo>
                  <a:lnTo>
                    <a:pt x="333" y="183"/>
                  </a:lnTo>
                  <a:lnTo>
                    <a:pt x="407" y="124"/>
                  </a:lnTo>
                  <a:lnTo>
                    <a:pt x="407" y="124"/>
                  </a:lnTo>
                  <a:lnTo>
                    <a:pt x="484" y="63"/>
                  </a:lnTo>
                  <a:lnTo>
                    <a:pt x="484" y="63"/>
                  </a:lnTo>
                  <a:lnTo>
                    <a:pt x="503" y="49"/>
                  </a:lnTo>
                  <a:lnTo>
                    <a:pt x="522" y="32"/>
                  </a:lnTo>
                  <a:lnTo>
                    <a:pt x="534" y="24"/>
                  </a:lnTo>
                  <a:lnTo>
                    <a:pt x="544" y="18"/>
                  </a:lnTo>
                  <a:lnTo>
                    <a:pt x="555" y="13"/>
                  </a:lnTo>
                  <a:lnTo>
                    <a:pt x="567" y="11"/>
                  </a:lnTo>
                  <a:lnTo>
                    <a:pt x="567" y="11"/>
                  </a:lnTo>
                  <a:lnTo>
                    <a:pt x="569" y="11"/>
                  </a:lnTo>
                  <a:lnTo>
                    <a:pt x="571" y="9"/>
                  </a:lnTo>
                  <a:lnTo>
                    <a:pt x="572" y="5"/>
                  </a:lnTo>
                  <a:lnTo>
                    <a:pt x="572" y="3"/>
                  </a:lnTo>
                  <a:lnTo>
                    <a:pt x="571" y="1"/>
                  </a:lnTo>
                  <a:lnTo>
                    <a:pt x="569" y="0"/>
                  </a:lnTo>
                  <a:lnTo>
                    <a:pt x="567" y="0"/>
                  </a:lnTo>
                  <a:lnTo>
                    <a:pt x="567" y="0"/>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2" name="chenying0907 877"/>
            <p:cNvSpPr>
              <a:spLocks/>
            </p:cNvSpPr>
            <p:nvPr/>
          </p:nvSpPr>
          <p:spPr bwMode="auto">
            <a:xfrm>
              <a:off x="3371851" y="3092451"/>
              <a:ext cx="185738" cy="153988"/>
            </a:xfrm>
            <a:custGeom>
              <a:avLst/>
              <a:gdLst/>
              <a:ahLst/>
              <a:cxnLst>
                <a:cxn ang="0">
                  <a:pos x="458" y="2"/>
                </a:cxn>
                <a:cxn ang="0">
                  <a:pos x="437" y="20"/>
                </a:cxn>
                <a:cxn ang="0">
                  <a:pos x="414" y="38"/>
                </a:cxn>
                <a:cxn ang="0">
                  <a:pos x="400" y="53"/>
                </a:cxn>
                <a:cxn ang="0">
                  <a:pos x="353" y="93"/>
                </a:cxn>
                <a:cxn ang="0">
                  <a:pos x="234" y="199"/>
                </a:cxn>
                <a:cxn ang="0">
                  <a:pos x="202" y="227"/>
                </a:cxn>
                <a:cxn ang="0">
                  <a:pos x="102" y="300"/>
                </a:cxn>
                <a:cxn ang="0">
                  <a:pos x="76" y="319"/>
                </a:cxn>
                <a:cxn ang="0">
                  <a:pos x="52" y="339"/>
                </a:cxn>
                <a:cxn ang="0">
                  <a:pos x="43" y="347"/>
                </a:cxn>
                <a:cxn ang="0">
                  <a:pos x="13" y="367"/>
                </a:cxn>
                <a:cxn ang="0">
                  <a:pos x="10" y="369"/>
                </a:cxn>
                <a:cxn ang="0">
                  <a:pos x="6" y="376"/>
                </a:cxn>
                <a:cxn ang="0">
                  <a:pos x="2" y="377"/>
                </a:cxn>
                <a:cxn ang="0">
                  <a:pos x="0" y="381"/>
                </a:cxn>
                <a:cxn ang="0">
                  <a:pos x="0" y="387"/>
                </a:cxn>
                <a:cxn ang="0">
                  <a:pos x="4" y="389"/>
                </a:cxn>
                <a:cxn ang="0">
                  <a:pos x="6" y="389"/>
                </a:cxn>
                <a:cxn ang="0">
                  <a:pos x="21" y="378"/>
                </a:cxn>
                <a:cxn ang="0">
                  <a:pos x="36" y="365"/>
                </a:cxn>
                <a:cxn ang="0">
                  <a:pos x="52" y="353"/>
                </a:cxn>
                <a:cxn ang="0">
                  <a:pos x="99" y="317"/>
                </a:cxn>
                <a:cxn ang="0">
                  <a:pos x="132" y="293"/>
                </a:cxn>
                <a:cxn ang="0">
                  <a:pos x="196" y="246"/>
                </a:cxn>
                <a:cxn ang="0">
                  <a:pos x="227" y="220"/>
                </a:cxn>
                <a:cxn ang="0">
                  <a:pos x="353" y="108"/>
                </a:cxn>
                <a:cxn ang="0">
                  <a:pos x="409" y="59"/>
                </a:cxn>
                <a:cxn ang="0">
                  <a:pos x="465" y="11"/>
                </a:cxn>
                <a:cxn ang="0">
                  <a:pos x="467" y="8"/>
                </a:cxn>
                <a:cxn ang="0">
                  <a:pos x="465" y="3"/>
                </a:cxn>
                <a:cxn ang="0">
                  <a:pos x="459" y="0"/>
                </a:cxn>
                <a:cxn ang="0">
                  <a:pos x="458" y="2"/>
                </a:cxn>
              </a:cxnLst>
              <a:rect l="0" t="0" r="r" b="b"/>
              <a:pathLst>
                <a:path w="467" h="389">
                  <a:moveTo>
                    <a:pt x="458" y="2"/>
                  </a:moveTo>
                  <a:lnTo>
                    <a:pt x="458" y="2"/>
                  </a:lnTo>
                  <a:lnTo>
                    <a:pt x="447" y="12"/>
                  </a:lnTo>
                  <a:lnTo>
                    <a:pt x="437" y="20"/>
                  </a:lnTo>
                  <a:lnTo>
                    <a:pt x="425" y="29"/>
                  </a:lnTo>
                  <a:lnTo>
                    <a:pt x="414" y="38"/>
                  </a:lnTo>
                  <a:lnTo>
                    <a:pt x="414" y="38"/>
                  </a:lnTo>
                  <a:lnTo>
                    <a:pt x="400" y="53"/>
                  </a:lnTo>
                  <a:lnTo>
                    <a:pt x="384" y="66"/>
                  </a:lnTo>
                  <a:lnTo>
                    <a:pt x="353" y="93"/>
                  </a:lnTo>
                  <a:lnTo>
                    <a:pt x="353" y="93"/>
                  </a:lnTo>
                  <a:lnTo>
                    <a:pt x="234" y="199"/>
                  </a:lnTo>
                  <a:lnTo>
                    <a:pt x="234" y="199"/>
                  </a:lnTo>
                  <a:lnTo>
                    <a:pt x="202" y="227"/>
                  </a:lnTo>
                  <a:lnTo>
                    <a:pt x="168" y="251"/>
                  </a:lnTo>
                  <a:lnTo>
                    <a:pt x="102" y="300"/>
                  </a:lnTo>
                  <a:lnTo>
                    <a:pt x="102" y="300"/>
                  </a:lnTo>
                  <a:lnTo>
                    <a:pt x="76" y="319"/>
                  </a:lnTo>
                  <a:lnTo>
                    <a:pt x="64" y="329"/>
                  </a:lnTo>
                  <a:lnTo>
                    <a:pt x="52" y="339"/>
                  </a:lnTo>
                  <a:lnTo>
                    <a:pt x="52" y="339"/>
                  </a:lnTo>
                  <a:lnTo>
                    <a:pt x="43" y="347"/>
                  </a:lnTo>
                  <a:lnTo>
                    <a:pt x="32" y="353"/>
                  </a:lnTo>
                  <a:lnTo>
                    <a:pt x="13" y="367"/>
                  </a:lnTo>
                  <a:lnTo>
                    <a:pt x="13" y="367"/>
                  </a:lnTo>
                  <a:lnTo>
                    <a:pt x="10" y="369"/>
                  </a:lnTo>
                  <a:lnTo>
                    <a:pt x="9" y="372"/>
                  </a:lnTo>
                  <a:lnTo>
                    <a:pt x="6" y="376"/>
                  </a:lnTo>
                  <a:lnTo>
                    <a:pt x="2" y="377"/>
                  </a:lnTo>
                  <a:lnTo>
                    <a:pt x="2" y="377"/>
                  </a:lnTo>
                  <a:lnTo>
                    <a:pt x="1" y="378"/>
                  </a:lnTo>
                  <a:lnTo>
                    <a:pt x="0" y="381"/>
                  </a:lnTo>
                  <a:lnTo>
                    <a:pt x="0" y="385"/>
                  </a:lnTo>
                  <a:lnTo>
                    <a:pt x="0" y="387"/>
                  </a:lnTo>
                  <a:lnTo>
                    <a:pt x="2" y="389"/>
                  </a:lnTo>
                  <a:lnTo>
                    <a:pt x="4" y="389"/>
                  </a:lnTo>
                  <a:lnTo>
                    <a:pt x="6" y="389"/>
                  </a:lnTo>
                  <a:lnTo>
                    <a:pt x="6" y="389"/>
                  </a:lnTo>
                  <a:lnTo>
                    <a:pt x="14" y="384"/>
                  </a:lnTo>
                  <a:lnTo>
                    <a:pt x="21" y="378"/>
                  </a:lnTo>
                  <a:lnTo>
                    <a:pt x="28" y="370"/>
                  </a:lnTo>
                  <a:lnTo>
                    <a:pt x="36" y="365"/>
                  </a:lnTo>
                  <a:lnTo>
                    <a:pt x="36" y="365"/>
                  </a:lnTo>
                  <a:lnTo>
                    <a:pt x="52" y="353"/>
                  </a:lnTo>
                  <a:lnTo>
                    <a:pt x="68" y="340"/>
                  </a:lnTo>
                  <a:lnTo>
                    <a:pt x="99" y="317"/>
                  </a:lnTo>
                  <a:lnTo>
                    <a:pt x="99" y="317"/>
                  </a:lnTo>
                  <a:lnTo>
                    <a:pt x="132" y="293"/>
                  </a:lnTo>
                  <a:lnTo>
                    <a:pt x="165" y="270"/>
                  </a:lnTo>
                  <a:lnTo>
                    <a:pt x="196" y="246"/>
                  </a:lnTo>
                  <a:lnTo>
                    <a:pt x="227" y="220"/>
                  </a:lnTo>
                  <a:lnTo>
                    <a:pt x="227" y="220"/>
                  </a:lnTo>
                  <a:lnTo>
                    <a:pt x="353" y="108"/>
                  </a:lnTo>
                  <a:lnTo>
                    <a:pt x="353" y="108"/>
                  </a:lnTo>
                  <a:lnTo>
                    <a:pt x="380" y="84"/>
                  </a:lnTo>
                  <a:lnTo>
                    <a:pt x="409" y="59"/>
                  </a:lnTo>
                  <a:lnTo>
                    <a:pt x="438" y="36"/>
                  </a:lnTo>
                  <a:lnTo>
                    <a:pt x="465" y="11"/>
                  </a:lnTo>
                  <a:lnTo>
                    <a:pt x="465" y="11"/>
                  </a:lnTo>
                  <a:lnTo>
                    <a:pt x="467" y="8"/>
                  </a:lnTo>
                  <a:lnTo>
                    <a:pt x="467" y="6"/>
                  </a:lnTo>
                  <a:lnTo>
                    <a:pt x="465" y="3"/>
                  </a:lnTo>
                  <a:lnTo>
                    <a:pt x="461" y="0"/>
                  </a:lnTo>
                  <a:lnTo>
                    <a:pt x="459" y="0"/>
                  </a:lnTo>
                  <a:lnTo>
                    <a:pt x="458" y="2"/>
                  </a:lnTo>
                  <a:lnTo>
                    <a:pt x="458"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3" name="chenying0907 878"/>
            <p:cNvSpPr>
              <a:spLocks/>
            </p:cNvSpPr>
            <p:nvPr/>
          </p:nvSpPr>
          <p:spPr bwMode="auto">
            <a:xfrm>
              <a:off x="3521076" y="3098801"/>
              <a:ext cx="65088" cy="63500"/>
            </a:xfrm>
            <a:custGeom>
              <a:avLst/>
              <a:gdLst/>
              <a:ahLst/>
              <a:cxnLst>
                <a:cxn ang="0">
                  <a:pos x="158" y="0"/>
                </a:cxn>
                <a:cxn ang="0">
                  <a:pos x="158" y="0"/>
                </a:cxn>
                <a:cxn ang="0">
                  <a:pos x="145" y="7"/>
                </a:cxn>
                <a:cxn ang="0">
                  <a:pos x="134" y="15"/>
                </a:cxn>
                <a:cxn ang="0">
                  <a:pos x="122" y="24"/>
                </a:cxn>
                <a:cxn ang="0">
                  <a:pos x="111" y="34"/>
                </a:cxn>
                <a:cxn ang="0">
                  <a:pos x="90" y="55"/>
                </a:cxn>
                <a:cxn ang="0">
                  <a:pos x="71" y="76"/>
                </a:cxn>
                <a:cxn ang="0">
                  <a:pos x="71" y="76"/>
                </a:cxn>
                <a:cxn ang="0">
                  <a:pos x="62" y="85"/>
                </a:cxn>
                <a:cxn ang="0">
                  <a:pos x="51" y="95"/>
                </a:cxn>
                <a:cxn ang="0">
                  <a:pos x="30" y="110"/>
                </a:cxn>
                <a:cxn ang="0">
                  <a:pos x="21" y="119"/>
                </a:cxn>
                <a:cxn ang="0">
                  <a:pos x="12" y="129"/>
                </a:cxn>
                <a:cxn ang="0">
                  <a:pos x="5" y="140"/>
                </a:cxn>
                <a:cxn ang="0">
                  <a:pos x="1" y="153"/>
                </a:cxn>
                <a:cxn ang="0">
                  <a:pos x="1" y="153"/>
                </a:cxn>
                <a:cxn ang="0">
                  <a:pos x="0" y="156"/>
                </a:cxn>
                <a:cxn ang="0">
                  <a:pos x="1" y="157"/>
                </a:cxn>
                <a:cxn ang="0">
                  <a:pos x="5" y="160"/>
                </a:cxn>
                <a:cxn ang="0">
                  <a:pos x="9" y="160"/>
                </a:cxn>
                <a:cxn ang="0">
                  <a:pos x="11" y="159"/>
                </a:cxn>
                <a:cxn ang="0">
                  <a:pos x="12" y="156"/>
                </a:cxn>
                <a:cxn ang="0">
                  <a:pos x="12" y="156"/>
                </a:cxn>
                <a:cxn ang="0">
                  <a:pos x="16" y="146"/>
                </a:cxn>
                <a:cxn ang="0">
                  <a:pos x="21" y="135"/>
                </a:cxn>
                <a:cxn ang="0">
                  <a:pos x="29" y="126"/>
                </a:cxn>
                <a:cxn ang="0">
                  <a:pos x="38" y="118"/>
                </a:cxn>
                <a:cxn ang="0">
                  <a:pos x="56" y="102"/>
                </a:cxn>
                <a:cxn ang="0">
                  <a:pos x="75" y="88"/>
                </a:cxn>
                <a:cxn ang="0">
                  <a:pos x="75" y="88"/>
                </a:cxn>
                <a:cxn ang="0">
                  <a:pos x="86" y="79"/>
                </a:cxn>
                <a:cxn ang="0">
                  <a:pos x="96" y="68"/>
                </a:cxn>
                <a:cxn ang="0">
                  <a:pos x="115" y="46"/>
                </a:cxn>
                <a:cxn ang="0">
                  <a:pos x="126" y="36"/>
                </a:cxn>
                <a:cxn ang="0">
                  <a:pos x="136" y="27"/>
                </a:cxn>
                <a:cxn ang="0">
                  <a:pos x="148" y="19"/>
                </a:cxn>
                <a:cxn ang="0">
                  <a:pos x="162" y="12"/>
                </a:cxn>
                <a:cxn ang="0">
                  <a:pos x="162" y="12"/>
                </a:cxn>
                <a:cxn ang="0">
                  <a:pos x="164" y="11"/>
                </a:cxn>
                <a:cxn ang="0">
                  <a:pos x="165" y="8"/>
                </a:cxn>
                <a:cxn ang="0">
                  <a:pos x="165" y="4"/>
                </a:cxn>
                <a:cxn ang="0">
                  <a:pos x="165" y="3"/>
                </a:cxn>
                <a:cxn ang="0">
                  <a:pos x="164" y="2"/>
                </a:cxn>
                <a:cxn ang="0">
                  <a:pos x="161" y="0"/>
                </a:cxn>
                <a:cxn ang="0">
                  <a:pos x="158" y="0"/>
                </a:cxn>
                <a:cxn ang="0">
                  <a:pos x="158" y="0"/>
                </a:cxn>
              </a:cxnLst>
              <a:rect l="0" t="0" r="r" b="b"/>
              <a:pathLst>
                <a:path w="165" h="160">
                  <a:moveTo>
                    <a:pt x="158" y="0"/>
                  </a:moveTo>
                  <a:lnTo>
                    <a:pt x="158" y="0"/>
                  </a:lnTo>
                  <a:lnTo>
                    <a:pt x="145" y="7"/>
                  </a:lnTo>
                  <a:lnTo>
                    <a:pt x="134" y="15"/>
                  </a:lnTo>
                  <a:lnTo>
                    <a:pt x="122" y="24"/>
                  </a:lnTo>
                  <a:lnTo>
                    <a:pt x="111" y="34"/>
                  </a:lnTo>
                  <a:lnTo>
                    <a:pt x="90" y="55"/>
                  </a:lnTo>
                  <a:lnTo>
                    <a:pt x="71" y="76"/>
                  </a:lnTo>
                  <a:lnTo>
                    <a:pt x="71" y="76"/>
                  </a:lnTo>
                  <a:lnTo>
                    <a:pt x="62" y="85"/>
                  </a:lnTo>
                  <a:lnTo>
                    <a:pt x="51" y="95"/>
                  </a:lnTo>
                  <a:lnTo>
                    <a:pt x="30" y="110"/>
                  </a:lnTo>
                  <a:lnTo>
                    <a:pt x="21" y="119"/>
                  </a:lnTo>
                  <a:lnTo>
                    <a:pt x="12" y="129"/>
                  </a:lnTo>
                  <a:lnTo>
                    <a:pt x="5" y="140"/>
                  </a:lnTo>
                  <a:lnTo>
                    <a:pt x="1" y="153"/>
                  </a:lnTo>
                  <a:lnTo>
                    <a:pt x="1" y="153"/>
                  </a:lnTo>
                  <a:lnTo>
                    <a:pt x="0" y="156"/>
                  </a:lnTo>
                  <a:lnTo>
                    <a:pt x="1" y="157"/>
                  </a:lnTo>
                  <a:lnTo>
                    <a:pt x="5" y="160"/>
                  </a:lnTo>
                  <a:lnTo>
                    <a:pt x="9" y="160"/>
                  </a:lnTo>
                  <a:lnTo>
                    <a:pt x="11" y="159"/>
                  </a:lnTo>
                  <a:lnTo>
                    <a:pt x="12" y="156"/>
                  </a:lnTo>
                  <a:lnTo>
                    <a:pt x="12" y="156"/>
                  </a:lnTo>
                  <a:lnTo>
                    <a:pt x="16" y="146"/>
                  </a:lnTo>
                  <a:lnTo>
                    <a:pt x="21" y="135"/>
                  </a:lnTo>
                  <a:lnTo>
                    <a:pt x="29" y="126"/>
                  </a:lnTo>
                  <a:lnTo>
                    <a:pt x="38" y="118"/>
                  </a:lnTo>
                  <a:lnTo>
                    <a:pt x="56" y="102"/>
                  </a:lnTo>
                  <a:lnTo>
                    <a:pt x="75" y="88"/>
                  </a:lnTo>
                  <a:lnTo>
                    <a:pt x="75" y="88"/>
                  </a:lnTo>
                  <a:lnTo>
                    <a:pt x="86" y="79"/>
                  </a:lnTo>
                  <a:lnTo>
                    <a:pt x="96" y="68"/>
                  </a:lnTo>
                  <a:lnTo>
                    <a:pt x="115" y="46"/>
                  </a:lnTo>
                  <a:lnTo>
                    <a:pt x="126" y="36"/>
                  </a:lnTo>
                  <a:lnTo>
                    <a:pt x="136" y="27"/>
                  </a:lnTo>
                  <a:lnTo>
                    <a:pt x="148" y="19"/>
                  </a:lnTo>
                  <a:lnTo>
                    <a:pt x="162" y="12"/>
                  </a:lnTo>
                  <a:lnTo>
                    <a:pt x="162" y="12"/>
                  </a:lnTo>
                  <a:lnTo>
                    <a:pt x="164" y="11"/>
                  </a:lnTo>
                  <a:lnTo>
                    <a:pt x="165" y="8"/>
                  </a:lnTo>
                  <a:lnTo>
                    <a:pt x="165" y="4"/>
                  </a:lnTo>
                  <a:lnTo>
                    <a:pt x="165" y="3"/>
                  </a:lnTo>
                  <a:lnTo>
                    <a:pt x="164" y="2"/>
                  </a:lnTo>
                  <a:lnTo>
                    <a:pt x="161" y="0"/>
                  </a:lnTo>
                  <a:lnTo>
                    <a:pt x="158" y="0"/>
                  </a:lnTo>
                  <a:lnTo>
                    <a:pt x="158" y="0"/>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4" name="chenying0907 879"/>
            <p:cNvSpPr>
              <a:spLocks/>
            </p:cNvSpPr>
            <p:nvPr/>
          </p:nvSpPr>
          <p:spPr bwMode="auto">
            <a:xfrm>
              <a:off x="3532188" y="3103563"/>
              <a:ext cx="90488" cy="82550"/>
            </a:xfrm>
            <a:custGeom>
              <a:avLst/>
              <a:gdLst/>
              <a:ahLst/>
              <a:cxnLst>
                <a:cxn ang="0">
                  <a:pos x="220" y="1"/>
                </a:cxn>
                <a:cxn ang="0">
                  <a:pos x="220" y="1"/>
                </a:cxn>
                <a:cxn ang="0">
                  <a:pos x="191" y="20"/>
                </a:cxn>
                <a:cxn ang="0">
                  <a:pos x="163" y="39"/>
                </a:cxn>
                <a:cxn ang="0">
                  <a:pos x="150" y="50"/>
                </a:cxn>
                <a:cxn ang="0">
                  <a:pos x="139" y="62"/>
                </a:cxn>
                <a:cxn ang="0">
                  <a:pos x="127" y="73"/>
                </a:cxn>
                <a:cxn ang="0">
                  <a:pos x="115" y="86"/>
                </a:cxn>
                <a:cxn ang="0">
                  <a:pos x="115" y="86"/>
                </a:cxn>
                <a:cxn ang="0">
                  <a:pos x="102" y="101"/>
                </a:cxn>
                <a:cxn ang="0">
                  <a:pos x="88" y="114"/>
                </a:cxn>
                <a:cxn ang="0">
                  <a:pos x="73" y="126"/>
                </a:cxn>
                <a:cxn ang="0">
                  <a:pos x="60" y="139"/>
                </a:cxn>
                <a:cxn ang="0">
                  <a:pos x="60" y="139"/>
                </a:cxn>
                <a:cxn ang="0">
                  <a:pos x="31" y="170"/>
                </a:cxn>
                <a:cxn ang="0">
                  <a:pos x="1" y="202"/>
                </a:cxn>
                <a:cxn ang="0">
                  <a:pos x="1" y="202"/>
                </a:cxn>
                <a:cxn ang="0">
                  <a:pos x="0" y="204"/>
                </a:cxn>
                <a:cxn ang="0">
                  <a:pos x="0" y="205"/>
                </a:cxn>
                <a:cxn ang="0">
                  <a:pos x="3" y="209"/>
                </a:cxn>
                <a:cxn ang="0">
                  <a:pos x="5" y="211"/>
                </a:cxn>
                <a:cxn ang="0">
                  <a:pos x="8" y="211"/>
                </a:cxn>
                <a:cxn ang="0">
                  <a:pos x="10" y="209"/>
                </a:cxn>
                <a:cxn ang="0">
                  <a:pos x="10" y="209"/>
                </a:cxn>
                <a:cxn ang="0">
                  <a:pos x="37" y="182"/>
                </a:cxn>
                <a:cxn ang="0">
                  <a:pos x="61" y="153"/>
                </a:cxn>
                <a:cxn ang="0">
                  <a:pos x="89" y="127"/>
                </a:cxn>
                <a:cxn ang="0">
                  <a:pos x="102" y="114"/>
                </a:cxn>
                <a:cxn ang="0">
                  <a:pos x="118" y="102"/>
                </a:cxn>
                <a:cxn ang="0">
                  <a:pos x="118" y="102"/>
                </a:cxn>
                <a:cxn ang="0">
                  <a:pos x="127" y="93"/>
                </a:cxn>
                <a:cxn ang="0">
                  <a:pos x="136" y="83"/>
                </a:cxn>
                <a:cxn ang="0">
                  <a:pos x="145" y="71"/>
                </a:cxn>
                <a:cxn ang="0">
                  <a:pos x="154" y="62"/>
                </a:cxn>
                <a:cxn ang="0">
                  <a:pos x="154" y="62"/>
                </a:cxn>
                <a:cxn ang="0">
                  <a:pos x="171" y="47"/>
                </a:cxn>
                <a:cxn ang="0">
                  <a:pos x="188" y="34"/>
                </a:cxn>
                <a:cxn ang="0">
                  <a:pos x="226" y="11"/>
                </a:cxn>
                <a:cxn ang="0">
                  <a:pos x="226" y="11"/>
                </a:cxn>
                <a:cxn ang="0">
                  <a:pos x="228" y="9"/>
                </a:cxn>
                <a:cxn ang="0">
                  <a:pos x="229" y="7"/>
                </a:cxn>
                <a:cxn ang="0">
                  <a:pos x="228" y="3"/>
                </a:cxn>
                <a:cxn ang="0">
                  <a:pos x="226" y="1"/>
                </a:cxn>
                <a:cxn ang="0">
                  <a:pos x="225" y="0"/>
                </a:cxn>
                <a:cxn ang="0">
                  <a:pos x="222" y="0"/>
                </a:cxn>
                <a:cxn ang="0">
                  <a:pos x="220" y="1"/>
                </a:cxn>
                <a:cxn ang="0">
                  <a:pos x="220" y="1"/>
                </a:cxn>
              </a:cxnLst>
              <a:rect l="0" t="0" r="r" b="b"/>
              <a:pathLst>
                <a:path w="229" h="211">
                  <a:moveTo>
                    <a:pt x="220" y="1"/>
                  </a:moveTo>
                  <a:lnTo>
                    <a:pt x="220" y="1"/>
                  </a:lnTo>
                  <a:lnTo>
                    <a:pt x="191" y="20"/>
                  </a:lnTo>
                  <a:lnTo>
                    <a:pt x="163" y="39"/>
                  </a:lnTo>
                  <a:lnTo>
                    <a:pt x="150" y="50"/>
                  </a:lnTo>
                  <a:lnTo>
                    <a:pt x="139" y="62"/>
                  </a:lnTo>
                  <a:lnTo>
                    <a:pt x="127" y="73"/>
                  </a:lnTo>
                  <a:lnTo>
                    <a:pt x="115" y="86"/>
                  </a:lnTo>
                  <a:lnTo>
                    <a:pt x="115" y="86"/>
                  </a:lnTo>
                  <a:lnTo>
                    <a:pt x="102" y="101"/>
                  </a:lnTo>
                  <a:lnTo>
                    <a:pt x="88" y="114"/>
                  </a:lnTo>
                  <a:lnTo>
                    <a:pt x="73" y="126"/>
                  </a:lnTo>
                  <a:lnTo>
                    <a:pt x="60" y="139"/>
                  </a:lnTo>
                  <a:lnTo>
                    <a:pt x="60" y="139"/>
                  </a:lnTo>
                  <a:lnTo>
                    <a:pt x="31" y="170"/>
                  </a:lnTo>
                  <a:lnTo>
                    <a:pt x="1" y="202"/>
                  </a:lnTo>
                  <a:lnTo>
                    <a:pt x="1" y="202"/>
                  </a:lnTo>
                  <a:lnTo>
                    <a:pt x="0" y="204"/>
                  </a:lnTo>
                  <a:lnTo>
                    <a:pt x="0" y="205"/>
                  </a:lnTo>
                  <a:lnTo>
                    <a:pt x="3" y="209"/>
                  </a:lnTo>
                  <a:lnTo>
                    <a:pt x="5" y="211"/>
                  </a:lnTo>
                  <a:lnTo>
                    <a:pt x="8" y="211"/>
                  </a:lnTo>
                  <a:lnTo>
                    <a:pt x="10" y="209"/>
                  </a:lnTo>
                  <a:lnTo>
                    <a:pt x="10" y="209"/>
                  </a:lnTo>
                  <a:lnTo>
                    <a:pt x="37" y="182"/>
                  </a:lnTo>
                  <a:lnTo>
                    <a:pt x="61" y="153"/>
                  </a:lnTo>
                  <a:lnTo>
                    <a:pt x="89" y="127"/>
                  </a:lnTo>
                  <a:lnTo>
                    <a:pt x="102" y="114"/>
                  </a:lnTo>
                  <a:lnTo>
                    <a:pt x="118" y="102"/>
                  </a:lnTo>
                  <a:lnTo>
                    <a:pt x="118" y="102"/>
                  </a:lnTo>
                  <a:lnTo>
                    <a:pt x="127" y="93"/>
                  </a:lnTo>
                  <a:lnTo>
                    <a:pt x="136" y="83"/>
                  </a:lnTo>
                  <a:lnTo>
                    <a:pt x="145" y="71"/>
                  </a:lnTo>
                  <a:lnTo>
                    <a:pt x="154" y="62"/>
                  </a:lnTo>
                  <a:lnTo>
                    <a:pt x="154" y="62"/>
                  </a:lnTo>
                  <a:lnTo>
                    <a:pt x="171" y="47"/>
                  </a:lnTo>
                  <a:lnTo>
                    <a:pt x="188" y="34"/>
                  </a:lnTo>
                  <a:lnTo>
                    <a:pt x="226" y="11"/>
                  </a:lnTo>
                  <a:lnTo>
                    <a:pt x="226" y="11"/>
                  </a:lnTo>
                  <a:lnTo>
                    <a:pt x="228" y="9"/>
                  </a:lnTo>
                  <a:lnTo>
                    <a:pt x="229" y="7"/>
                  </a:lnTo>
                  <a:lnTo>
                    <a:pt x="228" y="3"/>
                  </a:lnTo>
                  <a:lnTo>
                    <a:pt x="226" y="1"/>
                  </a:lnTo>
                  <a:lnTo>
                    <a:pt x="225" y="0"/>
                  </a:lnTo>
                  <a:lnTo>
                    <a:pt x="222" y="0"/>
                  </a:lnTo>
                  <a:lnTo>
                    <a:pt x="220" y="1"/>
                  </a:lnTo>
                  <a:lnTo>
                    <a:pt x="220"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5" name="chenying0907 880"/>
            <p:cNvSpPr>
              <a:spLocks/>
            </p:cNvSpPr>
            <p:nvPr/>
          </p:nvSpPr>
          <p:spPr bwMode="auto">
            <a:xfrm>
              <a:off x="3559176" y="3119438"/>
              <a:ext cx="95250" cy="85725"/>
            </a:xfrm>
            <a:custGeom>
              <a:avLst/>
              <a:gdLst/>
              <a:ahLst/>
              <a:cxnLst>
                <a:cxn ang="0">
                  <a:pos x="230" y="0"/>
                </a:cxn>
                <a:cxn ang="0">
                  <a:pos x="230" y="0"/>
                </a:cxn>
                <a:cxn ang="0">
                  <a:pos x="217" y="8"/>
                </a:cxn>
                <a:cxn ang="0">
                  <a:pos x="206" y="17"/>
                </a:cxn>
                <a:cxn ang="0">
                  <a:pos x="194" y="27"/>
                </a:cxn>
                <a:cxn ang="0">
                  <a:pos x="182" y="39"/>
                </a:cxn>
                <a:cxn ang="0">
                  <a:pos x="161" y="61"/>
                </a:cxn>
                <a:cxn ang="0">
                  <a:pos x="140" y="85"/>
                </a:cxn>
                <a:cxn ang="0">
                  <a:pos x="140" y="85"/>
                </a:cxn>
                <a:cxn ang="0">
                  <a:pos x="110" y="115"/>
                </a:cxn>
                <a:cxn ang="0">
                  <a:pos x="77" y="145"/>
                </a:cxn>
                <a:cxn ang="0">
                  <a:pos x="45" y="172"/>
                </a:cxn>
                <a:cxn ang="0">
                  <a:pos x="11" y="200"/>
                </a:cxn>
                <a:cxn ang="0">
                  <a:pos x="11" y="200"/>
                </a:cxn>
                <a:cxn ang="0">
                  <a:pos x="8" y="200"/>
                </a:cxn>
                <a:cxn ang="0">
                  <a:pos x="5" y="202"/>
                </a:cxn>
                <a:cxn ang="0">
                  <a:pos x="5" y="202"/>
                </a:cxn>
                <a:cxn ang="0">
                  <a:pos x="3" y="205"/>
                </a:cxn>
                <a:cxn ang="0">
                  <a:pos x="3" y="205"/>
                </a:cxn>
                <a:cxn ang="0">
                  <a:pos x="0" y="209"/>
                </a:cxn>
                <a:cxn ang="0">
                  <a:pos x="0" y="212"/>
                </a:cxn>
                <a:cxn ang="0">
                  <a:pos x="2" y="215"/>
                </a:cxn>
                <a:cxn ang="0">
                  <a:pos x="3" y="215"/>
                </a:cxn>
                <a:cxn ang="0">
                  <a:pos x="5" y="215"/>
                </a:cxn>
                <a:cxn ang="0">
                  <a:pos x="5" y="215"/>
                </a:cxn>
                <a:cxn ang="0">
                  <a:pos x="9" y="215"/>
                </a:cxn>
                <a:cxn ang="0">
                  <a:pos x="13" y="214"/>
                </a:cxn>
                <a:cxn ang="0">
                  <a:pos x="15" y="212"/>
                </a:cxn>
                <a:cxn ang="0">
                  <a:pos x="16" y="209"/>
                </a:cxn>
                <a:cxn ang="0">
                  <a:pos x="16" y="209"/>
                </a:cxn>
                <a:cxn ang="0">
                  <a:pos x="45" y="187"/>
                </a:cxn>
                <a:cxn ang="0">
                  <a:pos x="72" y="163"/>
                </a:cxn>
                <a:cxn ang="0">
                  <a:pos x="100" y="140"/>
                </a:cxn>
                <a:cxn ang="0">
                  <a:pos x="126" y="115"/>
                </a:cxn>
                <a:cxn ang="0">
                  <a:pos x="126" y="115"/>
                </a:cxn>
                <a:cxn ang="0">
                  <a:pos x="155" y="86"/>
                </a:cxn>
                <a:cxn ang="0">
                  <a:pos x="182" y="56"/>
                </a:cxn>
                <a:cxn ang="0">
                  <a:pos x="182" y="56"/>
                </a:cxn>
                <a:cxn ang="0">
                  <a:pos x="195" y="43"/>
                </a:cxn>
                <a:cxn ang="0">
                  <a:pos x="208" y="31"/>
                </a:cxn>
                <a:cxn ang="0">
                  <a:pos x="221" y="19"/>
                </a:cxn>
                <a:cxn ang="0">
                  <a:pos x="237" y="10"/>
                </a:cxn>
                <a:cxn ang="0">
                  <a:pos x="237" y="10"/>
                </a:cxn>
                <a:cxn ang="0">
                  <a:pos x="238" y="8"/>
                </a:cxn>
                <a:cxn ang="0">
                  <a:pos x="240" y="6"/>
                </a:cxn>
                <a:cxn ang="0">
                  <a:pos x="238" y="2"/>
                </a:cxn>
                <a:cxn ang="0">
                  <a:pos x="236" y="0"/>
                </a:cxn>
                <a:cxn ang="0">
                  <a:pos x="233" y="0"/>
                </a:cxn>
                <a:cxn ang="0">
                  <a:pos x="230" y="0"/>
                </a:cxn>
                <a:cxn ang="0">
                  <a:pos x="230" y="0"/>
                </a:cxn>
              </a:cxnLst>
              <a:rect l="0" t="0" r="r" b="b"/>
              <a:pathLst>
                <a:path w="240" h="215">
                  <a:moveTo>
                    <a:pt x="230" y="0"/>
                  </a:moveTo>
                  <a:lnTo>
                    <a:pt x="230" y="0"/>
                  </a:lnTo>
                  <a:lnTo>
                    <a:pt x="217" y="8"/>
                  </a:lnTo>
                  <a:lnTo>
                    <a:pt x="206" y="17"/>
                  </a:lnTo>
                  <a:lnTo>
                    <a:pt x="194" y="27"/>
                  </a:lnTo>
                  <a:lnTo>
                    <a:pt x="182" y="39"/>
                  </a:lnTo>
                  <a:lnTo>
                    <a:pt x="161" y="61"/>
                  </a:lnTo>
                  <a:lnTo>
                    <a:pt x="140" y="85"/>
                  </a:lnTo>
                  <a:lnTo>
                    <a:pt x="140" y="85"/>
                  </a:lnTo>
                  <a:lnTo>
                    <a:pt x="110" y="115"/>
                  </a:lnTo>
                  <a:lnTo>
                    <a:pt x="77" y="145"/>
                  </a:lnTo>
                  <a:lnTo>
                    <a:pt x="45" y="172"/>
                  </a:lnTo>
                  <a:lnTo>
                    <a:pt x="11" y="200"/>
                  </a:lnTo>
                  <a:lnTo>
                    <a:pt x="11" y="200"/>
                  </a:lnTo>
                  <a:lnTo>
                    <a:pt x="8" y="200"/>
                  </a:lnTo>
                  <a:lnTo>
                    <a:pt x="5" y="202"/>
                  </a:lnTo>
                  <a:lnTo>
                    <a:pt x="5" y="202"/>
                  </a:lnTo>
                  <a:lnTo>
                    <a:pt x="3" y="205"/>
                  </a:lnTo>
                  <a:lnTo>
                    <a:pt x="3" y="205"/>
                  </a:lnTo>
                  <a:lnTo>
                    <a:pt x="0" y="209"/>
                  </a:lnTo>
                  <a:lnTo>
                    <a:pt x="0" y="212"/>
                  </a:lnTo>
                  <a:lnTo>
                    <a:pt x="2" y="215"/>
                  </a:lnTo>
                  <a:lnTo>
                    <a:pt x="3" y="215"/>
                  </a:lnTo>
                  <a:lnTo>
                    <a:pt x="5" y="215"/>
                  </a:lnTo>
                  <a:lnTo>
                    <a:pt x="5" y="215"/>
                  </a:lnTo>
                  <a:lnTo>
                    <a:pt x="9" y="215"/>
                  </a:lnTo>
                  <a:lnTo>
                    <a:pt x="13" y="214"/>
                  </a:lnTo>
                  <a:lnTo>
                    <a:pt x="15" y="212"/>
                  </a:lnTo>
                  <a:lnTo>
                    <a:pt x="16" y="209"/>
                  </a:lnTo>
                  <a:lnTo>
                    <a:pt x="16" y="209"/>
                  </a:lnTo>
                  <a:lnTo>
                    <a:pt x="45" y="187"/>
                  </a:lnTo>
                  <a:lnTo>
                    <a:pt x="72" y="163"/>
                  </a:lnTo>
                  <a:lnTo>
                    <a:pt x="100" y="140"/>
                  </a:lnTo>
                  <a:lnTo>
                    <a:pt x="126" y="115"/>
                  </a:lnTo>
                  <a:lnTo>
                    <a:pt x="126" y="115"/>
                  </a:lnTo>
                  <a:lnTo>
                    <a:pt x="155" y="86"/>
                  </a:lnTo>
                  <a:lnTo>
                    <a:pt x="182" y="56"/>
                  </a:lnTo>
                  <a:lnTo>
                    <a:pt x="182" y="56"/>
                  </a:lnTo>
                  <a:lnTo>
                    <a:pt x="195" y="43"/>
                  </a:lnTo>
                  <a:lnTo>
                    <a:pt x="208" y="31"/>
                  </a:lnTo>
                  <a:lnTo>
                    <a:pt x="221" y="19"/>
                  </a:lnTo>
                  <a:lnTo>
                    <a:pt x="237" y="10"/>
                  </a:lnTo>
                  <a:lnTo>
                    <a:pt x="237" y="10"/>
                  </a:lnTo>
                  <a:lnTo>
                    <a:pt x="238" y="8"/>
                  </a:lnTo>
                  <a:lnTo>
                    <a:pt x="240" y="6"/>
                  </a:lnTo>
                  <a:lnTo>
                    <a:pt x="238" y="2"/>
                  </a:lnTo>
                  <a:lnTo>
                    <a:pt x="236" y="0"/>
                  </a:lnTo>
                  <a:lnTo>
                    <a:pt x="233" y="0"/>
                  </a:lnTo>
                  <a:lnTo>
                    <a:pt x="230" y="0"/>
                  </a:lnTo>
                  <a:lnTo>
                    <a:pt x="230" y="0"/>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6" name="chenying0907 881"/>
            <p:cNvSpPr>
              <a:spLocks/>
            </p:cNvSpPr>
            <p:nvPr/>
          </p:nvSpPr>
          <p:spPr bwMode="auto">
            <a:xfrm>
              <a:off x="3589338" y="3135313"/>
              <a:ext cx="92075" cy="92075"/>
            </a:xfrm>
            <a:custGeom>
              <a:avLst/>
              <a:gdLst/>
              <a:ahLst/>
              <a:cxnLst>
                <a:cxn ang="0">
                  <a:pos x="225" y="1"/>
                </a:cxn>
                <a:cxn ang="0">
                  <a:pos x="225" y="1"/>
                </a:cxn>
                <a:cxn ang="0">
                  <a:pos x="205" y="22"/>
                </a:cxn>
                <a:cxn ang="0">
                  <a:pos x="194" y="31"/>
                </a:cxn>
                <a:cxn ang="0">
                  <a:pos x="185" y="43"/>
                </a:cxn>
                <a:cxn ang="0">
                  <a:pos x="185" y="43"/>
                </a:cxn>
                <a:cxn ang="0">
                  <a:pos x="171" y="59"/>
                </a:cxn>
                <a:cxn ang="0">
                  <a:pos x="155" y="74"/>
                </a:cxn>
                <a:cxn ang="0">
                  <a:pos x="140" y="89"/>
                </a:cxn>
                <a:cxn ang="0">
                  <a:pos x="127" y="106"/>
                </a:cxn>
                <a:cxn ang="0">
                  <a:pos x="127" y="106"/>
                </a:cxn>
                <a:cxn ang="0">
                  <a:pos x="114" y="123"/>
                </a:cxn>
                <a:cxn ang="0">
                  <a:pos x="100" y="139"/>
                </a:cxn>
                <a:cxn ang="0">
                  <a:pos x="86" y="154"/>
                </a:cxn>
                <a:cxn ang="0">
                  <a:pos x="70" y="170"/>
                </a:cxn>
                <a:cxn ang="0">
                  <a:pos x="70" y="170"/>
                </a:cxn>
                <a:cxn ang="0">
                  <a:pos x="53" y="184"/>
                </a:cxn>
                <a:cxn ang="0">
                  <a:pos x="36" y="197"/>
                </a:cxn>
                <a:cxn ang="0">
                  <a:pos x="19" y="210"/>
                </a:cxn>
                <a:cxn ang="0">
                  <a:pos x="3" y="225"/>
                </a:cxn>
                <a:cxn ang="0">
                  <a:pos x="3" y="225"/>
                </a:cxn>
                <a:cxn ang="0">
                  <a:pos x="0" y="226"/>
                </a:cxn>
                <a:cxn ang="0">
                  <a:pos x="0" y="229"/>
                </a:cxn>
                <a:cxn ang="0">
                  <a:pos x="3" y="233"/>
                </a:cxn>
                <a:cxn ang="0">
                  <a:pos x="6" y="234"/>
                </a:cxn>
                <a:cxn ang="0">
                  <a:pos x="8" y="234"/>
                </a:cxn>
                <a:cxn ang="0">
                  <a:pos x="11" y="233"/>
                </a:cxn>
                <a:cxn ang="0">
                  <a:pos x="11" y="233"/>
                </a:cxn>
                <a:cxn ang="0">
                  <a:pos x="25" y="220"/>
                </a:cxn>
                <a:cxn ang="0">
                  <a:pos x="41" y="208"/>
                </a:cxn>
                <a:cxn ang="0">
                  <a:pos x="55" y="197"/>
                </a:cxn>
                <a:cxn ang="0">
                  <a:pos x="71" y="184"/>
                </a:cxn>
                <a:cxn ang="0">
                  <a:pos x="71" y="184"/>
                </a:cxn>
                <a:cxn ang="0">
                  <a:pos x="99" y="157"/>
                </a:cxn>
                <a:cxn ang="0">
                  <a:pos x="113" y="142"/>
                </a:cxn>
                <a:cxn ang="0">
                  <a:pos x="125" y="128"/>
                </a:cxn>
                <a:cxn ang="0">
                  <a:pos x="125" y="128"/>
                </a:cxn>
                <a:cxn ang="0">
                  <a:pos x="151" y="97"/>
                </a:cxn>
                <a:cxn ang="0">
                  <a:pos x="177" y="67"/>
                </a:cxn>
                <a:cxn ang="0">
                  <a:pos x="205" y="38"/>
                </a:cxn>
                <a:cxn ang="0">
                  <a:pos x="233" y="10"/>
                </a:cxn>
                <a:cxn ang="0">
                  <a:pos x="233" y="10"/>
                </a:cxn>
                <a:cxn ang="0">
                  <a:pos x="235" y="8"/>
                </a:cxn>
                <a:cxn ang="0">
                  <a:pos x="235" y="5"/>
                </a:cxn>
                <a:cxn ang="0">
                  <a:pos x="233" y="1"/>
                </a:cxn>
                <a:cxn ang="0">
                  <a:pos x="229" y="0"/>
                </a:cxn>
                <a:cxn ang="0">
                  <a:pos x="227" y="0"/>
                </a:cxn>
                <a:cxn ang="0">
                  <a:pos x="225" y="1"/>
                </a:cxn>
                <a:cxn ang="0">
                  <a:pos x="225" y="1"/>
                </a:cxn>
              </a:cxnLst>
              <a:rect l="0" t="0" r="r" b="b"/>
              <a:pathLst>
                <a:path w="235" h="234">
                  <a:moveTo>
                    <a:pt x="225" y="1"/>
                  </a:moveTo>
                  <a:lnTo>
                    <a:pt x="225" y="1"/>
                  </a:lnTo>
                  <a:lnTo>
                    <a:pt x="205" y="22"/>
                  </a:lnTo>
                  <a:lnTo>
                    <a:pt x="194" y="31"/>
                  </a:lnTo>
                  <a:lnTo>
                    <a:pt x="185" y="43"/>
                  </a:lnTo>
                  <a:lnTo>
                    <a:pt x="185" y="43"/>
                  </a:lnTo>
                  <a:lnTo>
                    <a:pt x="171" y="59"/>
                  </a:lnTo>
                  <a:lnTo>
                    <a:pt x="155" y="74"/>
                  </a:lnTo>
                  <a:lnTo>
                    <a:pt x="140" y="89"/>
                  </a:lnTo>
                  <a:lnTo>
                    <a:pt x="127" y="106"/>
                  </a:lnTo>
                  <a:lnTo>
                    <a:pt x="127" y="106"/>
                  </a:lnTo>
                  <a:lnTo>
                    <a:pt x="114" y="123"/>
                  </a:lnTo>
                  <a:lnTo>
                    <a:pt x="100" y="139"/>
                  </a:lnTo>
                  <a:lnTo>
                    <a:pt x="86" y="154"/>
                  </a:lnTo>
                  <a:lnTo>
                    <a:pt x="70" y="170"/>
                  </a:lnTo>
                  <a:lnTo>
                    <a:pt x="70" y="170"/>
                  </a:lnTo>
                  <a:lnTo>
                    <a:pt x="53" y="184"/>
                  </a:lnTo>
                  <a:lnTo>
                    <a:pt x="36" y="197"/>
                  </a:lnTo>
                  <a:lnTo>
                    <a:pt x="19" y="210"/>
                  </a:lnTo>
                  <a:lnTo>
                    <a:pt x="3" y="225"/>
                  </a:lnTo>
                  <a:lnTo>
                    <a:pt x="3" y="225"/>
                  </a:lnTo>
                  <a:lnTo>
                    <a:pt x="0" y="226"/>
                  </a:lnTo>
                  <a:lnTo>
                    <a:pt x="0" y="229"/>
                  </a:lnTo>
                  <a:lnTo>
                    <a:pt x="3" y="233"/>
                  </a:lnTo>
                  <a:lnTo>
                    <a:pt x="6" y="234"/>
                  </a:lnTo>
                  <a:lnTo>
                    <a:pt x="8" y="234"/>
                  </a:lnTo>
                  <a:lnTo>
                    <a:pt x="11" y="233"/>
                  </a:lnTo>
                  <a:lnTo>
                    <a:pt x="11" y="233"/>
                  </a:lnTo>
                  <a:lnTo>
                    <a:pt x="25" y="220"/>
                  </a:lnTo>
                  <a:lnTo>
                    <a:pt x="41" y="208"/>
                  </a:lnTo>
                  <a:lnTo>
                    <a:pt x="55" y="197"/>
                  </a:lnTo>
                  <a:lnTo>
                    <a:pt x="71" y="184"/>
                  </a:lnTo>
                  <a:lnTo>
                    <a:pt x="71" y="184"/>
                  </a:lnTo>
                  <a:lnTo>
                    <a:pt x="99" y="157"/>
                  </a:lnTo>
                  <a:lnTo>
                    <a:pt x="113" y="142"/>
                  </a:lnTo>
                  <a:lnTo>
                    <a:pt x="125" y="128"/>
                  </a:lnTo>
                  <a:lnTo>
                    <a:pt x="125" y="128"/>
                  </a:lnTo>
                  <a:lnTo>
                    <a:pt x="151" y="97"/>
                  </a:lnTo>
                  <a:lnTo>
                    <a:pt x="177" y="67"/>
                  </a:lnTo>
                  <a:lnTo>
                    <a:pt x="205" y="38"/>
                  </a:lnTo>
                  <a:lnTo>
                    <a:pt x="233" y="10"/>
                  </a:lnTo>
                  <a:lnTo>
                    <a:pt x="233" y="10"/>
                  </a:lnTo>
                  <a:lnTo>
                    <a:pt x="235" y="8"/>
                  </a:lnTo>
                  <a:lnTo>
                    <a:pt x="235" y="5"/>
                  </a:lnTo>
                  <a:lnTo>
                    <a:pt x="233" y="1"/>
                  </a:lnTo>
                  <a:lnTo>
                    <a:pt x="229" y="0"/>
                  </a:lnTo>
                  <a:lnTo>
                    <a:pt x="227" y="0"/>
                  </a:lnTo>
                  <a:lnTo>
                    <a:pt x="225" y="1"/>
                  </a:lnTo>
                  <a:lnTo>
                    <a:pt x="225"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7" name="chenying0907 882"/>
            <p:cNvSpPr>
              <a:spLocks/>
            </p:cNvSpPr>
            <p:nvPr/>
          </p:nvSpPr>
          <p:spPr bwMode="auto">
            <a:xfrm>
              <a:off x="3629026" y="3171826"/>
              <a:ext cx="68263" cy="60325"/>
            </a:xfrm>
            <a:custGeom>
              <a:avLst/>
              <a:gdLst/>
              <a:ahLst/>
              <a:cxnLst>
                <a:cxn ang="0">
                  <a:pos x="161" y="2"/>
                </a:cxn>
                <a:cxn ang="0">
                  <a:pos x="161" y="2"/>
                </a:cxn>
                <a:cxn ang="0">
                  <a:pos x="120" y="36"/>
                </a:cxn>
                <a:cxn ang="0">
                  <a:pos x="80" y="71"/>
                </a:cxn>
                <a:cxn ang="0">
                  <a:pos x="40" y="108"/>
                </a:cxn>
                <a:cxn ang="0">
                  <a:pos x="1" y="144"/>
                </a:cxn>
                <a:cxn ang="0">
                  <a:pos x="1" y="144"/>
                </a:cxn>
                <a:cxn ang="0">
                  <a:pos x="0" y="147"/>
                </a:cxn>
                <a:cxn ang="0">
                  <a:pos x="0" y="148"/>
                </a:cxn>
                <a:cxn ang="0">
                  <a:pos x="1" y="152"/>
                </a:cxn>
                <a:cxn ang="0">
                  <a:pos x="5" y="155"/>
                </a:cxn>
                <a:cxn ang="0">
                  <a:pos x="8" y="153"/>
                </a:cxn>
                <a:cxn ang="0">
                  <a:pos x="9" y="152"/>
                </a:cxn>
                <a:cxn ang="0">
                  <a:pos x="9" y="152"/>
                </a:cxn>
                <a:cxn ang="0">
                  <a:pos x="48" y="116"/>
                </a:cxn>
                <a:cxn ang="0">
                  <a:pos x="87" y="79"/>
                </a:cxn>
                <a:cxn ang="0">
                  <a:pos x="128" y="44"/>
                </a:cxn>
                <a:cxn ang="0">
                  <a:pos x="170" y="10"/>
                </a:cxn>
                <a:cxn ang="0">
                  <a:pos x="170" y="10"/>
                </a:cxn>
                <a:cxn ang="0">
                  <a:pos x="171" y="8"/>
                </a:cxn>
                <a:cxn ang="0">
                  <a:pos x="171" y="6"/>
                </a:cxn>
                <a:cxn ang="0">
                  <a:pos x="171" y="4"/>
                </a:cxn>
                <a:cxn ang="0">
                  <a:pos x="170" y="3"/>
                </a:cxn>
                <a:cxn ang="0">
                  <a:pos x="166" y="0"/>
                </a:cxn>
                <a:cxn ang="0">
                  <a:pos x="163" y="0"/>
                </a:cxn>
                <a:cxn ang="0">
                  <a:pos x="161" y="2"/>
                </a:cxn>
                <a:cxn ang="0">
                  <a:pos x="161" y="2"/>
                </a:cxn>
              </a:cxnLst>
              <a:rect l="0" t="0" r="r" b="b"/>
              <a:pathLst>
                <a:path w="171" h="155">
                  <a:moveTo>
                    <a:pt x="161" y="2"/>
                  </a:moveTo>
                  <a:lnTo>
                    <a:pt x="161" y="2"/>
                  </a:lnTo>
                  <a:lnTo>
                    <a:pt x="120" y="36"/>
                  </a:lnTo>
                  <a:lnTo>
                    <a:pt x="80" y="71"/>
                  </a:lnTo>
                  <a:lnTo>
                    <a:pt x="40" y="108"/>
                  </a:lnTo>
                  <a:lnTo>
                    <a:pt x="1" y="144"/>
                  </a:lnTo>
                  <a:lnTo>
                    <a:pt x="1" y="144"/>
                  </a:lnTo>
                  <a:lnTo>
                    <a:pt x="0" y="147"/>
                  </a:lnTo>
                  <a:lnTo>
                    <a:pt x="0" y="148"/>
                  </a:lnTo>
                  <a:lnTo>
                    <a:pt x="1" y="152"/>
                  </a:lnTo>
                  <a:lnTo>
                    <a:pt x="5" y="155"/>
                  </a:lnTo>
                  <a:lnTo>
                    <a:pt x="8" y="153"/>
                  </a:lnTo>
                  <a:lnTo>
                    <a:pt x="9" y="152"/>
                  </a:lnTo>
                  <a:lnTo>
                    <a:pt x="9" y="152"/>
                  </a:lnTo>
                  <a:lnTo>
                    <a:pt x="48" y="116"/>
                  </a:lnTo>
                  <a:lnTo>
                    <a:pt x="87" y="79"/>
                  </a:lnTo>
                  <a:lnTo>
                    <a:pt x="128" y="44"/>
                  </a:lnTo>
                  <a:lnTo>
                    <a:pt x="170" y="10"/>
                  </a:lnTo>
                  <a:lnTo>
                    <a:pt x="170" y="10"/>
                  </a:lnTo>
                  <a:lnTo>
                    <a:pt x="171" y="8"/>
                  </a:lnTo>
                  <a:lnTo>
                    <a:pt x="171" y="6"/>
                  </a:lnTo>
                  <a:lnTo>
                    <a:pt x="171" y="4"/>
                  </a:lnTo>
                  <a:lnTo>
                    <a:pt x="170" y="3"/>
                  </a:lnTo>
                  <a:lnTo>
                    <a:pt x="166" y="0"/>
                  </a:lnTo>
                  <a:lnTo>
                    <a:pt x="163" y="0"/>
                  </a:lnTo>
                  <a:lnTo>
                    <a:pt x="161" y="2"/>
                  </a:lnTo>
                  <a:lnTo>
                    <a:pt x="161"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8" name="chenying0907 883"/>
            <p:cNvSpPr>
              <a:spLocks/>
            </p:cNvSpPr>
            <p:nvPr/>
          </p:nvSpPr>
          <p:spPr bwMode="auto">
            <a:xfrm>
              <a:off x="3644901" y="3186113"/>
              <a:ext cx="73025" cy="68263"/>
            </a:xfrm>
            <a:custGeom>
              <a:avLst/>
              <a:gdLst/>
              <a:ahLst/>
              <a:cxnLst>
                <a:cxn ang="0">
                  <a:pos x="174" y="2"/>
                </a:cxn>
                <a:cxn ang="0">
                  <a:pos x="174" y="2"/>
                </a:cxn>
                <a:cxn ang="0">
                  <a:pos x="157" y="22"/>
                </a:cxn>
                <a:cxn ang="0">
                  <a:pos x="149" y="31"/>
                </a:cxn>
                <a:cxn ang="0">
                  <a:pos x="140" y="40"/>
                </a:cxn>
                <a:cxn ang="0">
                  <a:pos x="140" y="40"/>
                </a:cxn>
                <a:cxn ang="0">
                  <a:pos x="128" y="49"/>
                </a:cxn>
                <a:cxn ang="0">
                  <a:pos x="115" y="59"/>
                </a:cxn>
                <a:cxn ang="0">
                  <a:pos x="103" y="68"/>
                </a:cxn>
                <a:cxn ang="0">
                  <a:pos x="92" y="78"/>
                </a:cxn>
                <a:cxn ang="0">
                  <a:pos x="92" y="78"/>
                </a:cxn>
                <a:cxn ang="0">
                  <a:pos x="68" y="98"/>
                </a:cxn>
                <a:cxn ang="0">
                  <a:pos x="45" y="119"/>
                </a:cxn>
                <a:cxn ang="0">
                  <a:pos x="31" y="129"/>
                </a:cxn>
                <a:cxn ang="0">
                  <a:pos x="21" y="140"/>
                </a:cxn>
                <a:cxn ang="0">
                  <a:pos x="11" y="151"/>
                </a:cxn>
                <a:cxn ang="0">
                  <a:pos x="1" y="163"/>
                </a:cxn>
                <a:cxn ang="0">
                  <a:pos x="1" y="163"/>
                </a:cxn>
                <a:cxn ang="0">
                  <a:pos x="0" y="166"/>
                </a:cxn>
                <a:cxn ang="0">
                  <a:pos x="0" y="167"/>
                </a:cxn>
                <a:cxn ang="0">
                  <a:pos x="3" y="171"/>
                </a:cxn>
                <a:cxn ang="0">
                  <a:pos x="8" y="171"/>
                </a:cxn>
                <a:cxn ang="0">
                  <a:pos x="9" y="171"/>
                </a:cxn>
                <a:cxn ang="0">
                  <a:pos x="12" y="168"/>
                </a:cxn>
                <a:cxn ang="0">
                  <a:pos x="12" y="168"/>
                </a:cxn>
                <a:cxn ang="0">
                  <a:pos x="18" y="159"/>
                </a:cxn>
                <a:cxn ang="0">
                  <a:pos x="28" y="150"/>
                </a:cxn>
                <a:cxn ang="0">
                  <a:pos x="47" y="134"/>
                </a:cxn>
                <a:cxn ang="0">
                  <a:pos x="47" y="134"/>
                </a:cxn>
                <a:cxn ang="0">
                  <a:pos x="73" y="110"/>
                </a:cxn>
                <a:cxn ang="0">
                  <a:pos x="99" y="86"/>
                </a:cxn>
                <a:cxn ang="0">
                  <a:pos x="99" y="86"/>
                </a:cxn>
                <a:cxn ang="0">
                  <a:pos x="111" y="76"/>
                </a:cxn>
                <a:cxn ang="0">
                  <a:pos x="124" y="66"/>
                </a:cxn>
                <a:cxn ang="0">
                  <a:pos x="148" y="48"/>
                </a:cxn>
                <a:cxn ang="0">
                  <a:pos x="148" y="48"/>
                </a:cxn>
                <a:cxn ang="0">
                  <a:pos x="157" y="39"/>
                </a:cxn>
                <a:cxn ang="0">
                  <a:pos x="166" y="30"/>
                </a:cxn>
                <a:cxn ang="0">
                  <a:pos x="182" y="10"/>
                </a:cxn>
                <a:cxn ang="0">
                  <a:pos x="182" y="10"/>
                </a:cxn>
                <a:cxn ang="0">
                  <a:pos x="183" y="8"/>
                </a:cxn>
                <a:cxn ang="0">
                  <a:pos x="183" y="6"/>
                </a:cxn>
                <a:cxn ang="0">
                  <a:pos x="181" y="2"/>
                </a:cxn>
                <a:cxn ang="0">
                  <a:pos x="179" y="1"/>
                </a:cxn>
                <a:cxn ang="0">
                  <a:pos x="178" y="0"/>
                </a:cxn>
                <a:cxn ang="0">
                  <a:pos x="175" y="1"/>
                </a:cxn>
                <a:cxn ang="0">
                  <a:pos x="174" y="2"/>
                </a:cxn>
                <a:cxn ang="0">
                  <a:pos x="174" y="2"/>
                </a:cxn>
              </a:cxnLst>
              <a:rect l="0" t="0" r="r" b="b"/>
              <a:pathLst>
                <a:path w="183" h="171">
                  <a:moveTo>
                    <a:pt x="174" y="2"/>
                  </a:moveTo>
                  <a:lnTo>
                    <a:pt x="174" y="2"/>
                  </a:lnTo>
                  <a:lnTo>
                    <a:pt x="157" y="22"/>
                  </a:lnTo>
                  <a:lnTo>
                    <a:pt x="149" y="31"/>
                  </a:lnTo>
                  <a:lnTo>
                    <a:pt x="140" y="40"/>
                  </a:lnTo>
                  <a:lnTo>
                    <a:pt x="140" y="40"/>
                  </a:lnTo>
                  <a:lnTo>
                    <a:pt x="128" y="49"/>
                  </a:lnTo>
                  <a:lnTo>
                    <a:pt x="115" y="59"/>
                  </a:lnTo>
                  <a:lnTo>
                    <a:pt x="103" y="68"/>
                  </a:lnTo>
                  <a:lnTo>
                    <a:pt x="92" y="78"/>
                  </a:lnTo>
                  <a:lnTo>
                    <a:pt x="92" y="78"/>
                  </a:lnTo>
                  <a:lnTo>
                    <a:pt x="68" y="98"/>
                  </a:lnTo>
                  <a:lnTo>
                    <a:pt x="45" y="119"/>
                  </a:lnTo>
                  <a:lnTo>
                    <a:pt x="31" y="129"/>
                  </a:lnTo>
                  <a:lnTo>
                    <a:pt x="21" y="140"/>
                  </a:lnTo>
                  <a:lnTo>
                    <a:pt x="11" y="151"/>
                  </a:lnTo>
                  <a:lnTo>
                    <a:pt x="1" y="163"/>
                  </a:lnTo>
                  <a:lnTo>
                    <a:pt x="1" y="163"/>
                  </a:lnTo>
                  <a:lnTo>
                    <a:pt x="0" y="166"/>
                  </a:lnTo>
                  <a:lnTo>
                    <a:pt x="0" y="167"/>
                  </a:lnTo>
                  <a:lnTo>
                    <a:pt x="3" y="171"/>
                  </a:lnTo>
                  <a:lnTo>
                    <a:pt x="8" y="171"/>
                  </a:lnTo>
                  <a:lnTo>
                    <a:pt x="9" y="171"/>
                  </a:lnTo>
                  <a:lnTo>
                    <a:pt x="12" y="168"/>
                  </a:lnTo>
                  <a:lnTo>
                    <a:pt x="12" y="168"/>
                  </a:lnTo>
                  <a:lnTo>
                    <a:pt x="18" y="159"/>
                  </a:lnTo>
                  <a:lnTo>
                    <a:pt x="28" y="150"/>
                  </a:lnTo>
                  <a:lnTo>
                    <a:pt x="47" y="134"/>
                  </a:lnTo>
                  <a:lnTo>
                    <a:pt x="47" y="134"/>
                  </a:lnTo>
                  <a:lnTo>
                    <a:pt x="73" y="110"/>
                  </a:lnTo>
                  <a:lnTo>
                    <a:pt x="99" y="86"/>
                  </a:lnTo>
                  <a:lnTo>
                    <a:pt x="99" y="86"/>
                  </a:lnTo>
                  <a:lnTo>
                    <a:pt x="111" y="76"/>
                  </a:lnTo>
                  <a:lnTo>
                    <a:pt x="124" y="66"/>
                  </a:lnTo>
                  <a:lnTo>
                    <a:pt x="148" y="48"/>
                  </a:lnTo>
                  <a:lnTo>
                    <a:pt x="148" y="48"/>
                  </a:lnTo>
                  <a:lnTo>
                    <a:pt x="157" y="39"/>
                  </a:lnTo>
                  <a:lnTo>
                    <a:pt x="166" y="30"/>
                  </a:lnTo>
                  <a:lnTo>
                    <a:pt x="182" y="10"/>
                  </a:lnTo>
                  <a:lnTo>
                    <a:pt x="182" y="10"/>
                  </a:lnTo>
                  <a:lnTo>
                    <a:pt x="183" y="8"/>
                  </a:lnTo>
                  <a:lnTo>
                    <a:pt x="183" y="6"/>
                  </a:lnTo>
                  <a:lnTo>
                    <a:pt x="181" y="2"/>
                  </a:lnTo>
                  <a:lnTo>
                    <a:pt x="179" y="1"/>
                  </a:lnTo>
                  <a:lnTo>
                    <a:pt x="178" y="0"/>
                  </a:lnTo>
                  <a:lnTo>
                    <a:pt x="175" y="1"/>
                  </a:lnTo>
                  <a:lnTo>
                    <a:pt x="174" y="2"/>
                  </a:lnTo>
                  <a:lnTo>
                    <a:pt x="174"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9" name="chenying0907 884"/>
            <p:cNvSpPr>
              <a:spLocks/>
            </p:cNvSpPr>
            <p:nvPr/>
          </p:nvSpPr>
          <p:spPr bwMode="auto">
            <a:xfrm>
              <a:off x="3673476" y="3219451"/>
              <a:ext cx="49213" cy="42863"/>
            </a:xfrm>
            <a:custGeom>
              <a:avLst/>
              <a:gdLst/>
              <a:ahLst/>
              <a:cxnLst>
                <a:cxn ang="0">
                  <a:pos x="116" y="1"/>
                </a:cxn>
                <a:cxn ang="0">
                  <a:pos x="116" y="1"/>
                </a:cxn>
                <a:cxn ang="0">
                  <a:pos x="110" y="5"/>
                </a:cxn>
                <a:cxn ang="0">
                  <a:pos x="102" y="8"/>
                </a:cxn>
                <a:cxn ang="0">
                  <a:pos x="96" y="10"/>
                </a:cxn>
                <a:cxn ang="0">
                  <a:pos x="91" y="15"/>
                </a:cxn>
                <a:cxn ang="0">
                  <a:pos x="91" y="15"/>
                </a:cxn>
                <a:cxn ang="0">
                  <a:pos x="76" y="30"/>
                </a:cxn>
                <a:cxn ang="0">
                  <a:pos x="61" y="43"/>
                </a:cxn>
                <a:cxn ang="0">
                  <a:pos x="61" y="43"/>
                </a:cxn>
                <a:cxn ang="0">
                  <a:pos x="45" y="55"/>
                </a:cxn>
                <a:cxn ang="0">
                  <a:pos x="29" y="68"/>
                </a:cxn>
                <a:cxn ang="0">
                  <a:pos x="15" y="82"/>
                </a:cxn>
                <a:cxn ang="0">
                  <a:pos x="2" y="98"/>
                </a:cxn>
                <a:cxn ang="0">
                  <a:pos x="2" y="98"/>
                </a:cxn>
                <a:cxn ang="0">
                  <a:pos x="0" y="100"/>
                </a:cxn>
                <a:cxn ang="0">
                  <a:pos x="0" y="102"/>
                </a:cxn>
                <a:cxn ang="0">
                  <a:pos x="3" y="106"/>
                </a:cxn>
                <a:cxn ang="0">
                  <a:pos x="4" y="107"/>
                </a:cxn>
                <a:cxn ang="0">
                  <a:pos x="6" y="108"/>
                </a:cxn>
                <a:cxn ang="0">
                  <a:pos x="8" y="107"/>
                </a:cxn>
                <a:cxn ang="0">
                  <a:pos x="10" y="106"/>
                </a:cxn>
                <a:cxn ang="0">
                  <a:pos x="10" y="106"/>
                </a:cxn>
                <a:cxn ang="0">
                  <a:pos x="25" y="89"/>
                </a:cxn>
                <a:cxn ang="0">
                  <a:pos x="41" y="73"/>
                </a:cxn>
                <a:cxn ang="0">
                  <a:pos x="59" y="59"/>
                </a:cxn>
                <a:cxn ang="0">
                  <a:pos x="78" y="44"/>
                </a:cxn>
                <a:cxn ang="0">
                  <a:pos x="78" y="44"/>
                </a:cxn>
                <a:cxn ang="0">
                  <a:pos x="88" y="34"/>
                </a:cxn>
                <a:cxn ang="0">
                  <a:pos x="98" y="23"/>
                </a:cxn>
                <a:cxn ang="0">
                  <a:pos x="98" y="23"/>
                </a:cxn>
                <a:cxn ang="0">
                  <a:pos x="104" y="19"/>
                </a:cxn>
                <a:cxn ang="0">
                  <a:pos x="110" y="15"/>
                </a:cxn>
                <a:cxn ang="0">
                  <a:pos x="118" y="13"/>
                </a:cxn>
                <a:cxn ang="0">
                  <a:pos x="125" y="9"/>
                </a:cxn>
                <a:cxn ang="0">
                  <a:pos x="125" y="9"/>
                </a:cxn>
                <a:cxn ang="0">
                  <a:pos x="126" y="8"/>
                </a:cxn>
                <a:cxn ang="0">
                  <a:pos x="126" y="5"/>
                </a:cxn>
                <a:cxn ang="0">
                  <a:pos x="126" y="4"/>
                </a:cxn>
                <a:cxn ang="0">
                  <a:pos x="125" y="1"/>
                </a:cxn>
                <a:cxn ang="0">
                  <a:pos x="121" y="0"/>
                </a:cxn>
                <a:cxn ang="0">
                  <a:pos x="118" y="0"/>
                </a:cxn>
                <a:cxn ang="0">
                  <a:pos x="116" y="1"/>
                </a:cxn>
                <a:cxn ang="0">
                  <a:pos x="116" y="1"/>
                </a:cxn>
              </a:cxnLst>
              <a:rect l="0" t="0" r="r" b="b"/>
              <a:pathLst>
                <a:path w="126" h="108">
                  <a:moveTo>
                    <a:pt x="116" y="1"/>
                  </a:moveTo>
                  <a:lnTo>
                    <a:pt x="116" y="1"/>
                  </a:lnTo>
                  <a:lnTo>
                    <a:pt x="110" y="5"/>
                  </a:lnTo>
                  <a:lnTo>
                    <a:pt x="102" y="8"/>
                  </a:lnTo>
                  <a:lnTo>
                    <a:pt x="96" y="10"/>
                  </a:lnTo>
                  <a:lnTo>
                    <a:pt x="91" y="15"/>
                  </a:lnTo>
                  <a:lnTo>
                    <a:pt x="91" y="15"/>
                  </a:lnTo>
                  <a:lnTo>
                    <a:pt x="76" y="30"/>
                  </a:lnTo>
                  <a:lnTo>
                    <a:pt x="61" y="43"/>
                  </a:lnTo>
                  <a:lnTo>
                    <a:pt x="61" y="43"/>
                  </a:lnTo>
                  <a:lnTo>
                    <a:pt x="45" y="55"/>
                  </a:lnTo>
                  <a:lnTo>
                    <a:pt x="29" y="68"/>
                  </a:lnTo>
                  <a:lnTo>
                    <a:pt x="15" y="82"/>
                  </a:lnTo>
                  <a:lnTo>
                    <a:pt x="2" y="98"/>
                  </a:lnTo>
                  <a:lnTo>
                    <a:pt x="2" y="98"/>
                  </a:lnTo>
                  <a:lnTo>
                    <a:pt x="0" y="100"/>
                  </a:lnTo>
                  <a:lnTo>
                    <a:pt x="0" y="102"/>
                  </a:lnTo>
                  <a:lnTo>
                    <a:pt x="3" y="106"/>
                  </a:lnTo>
                  <a:lnTo>
                    <a:pt x="4" y="107"/>
                  </a:lnTo>
                  <a:lnTo>
                    <a:pt x="6" y="108"/>
                  </a:lnTo>
                  <a:lnTo>
                    <a:pt x="8" y="107"/>
                  </a:lnTo>
                  <a:lnTo>
                    <a:pt x="10" y="106"/>
                  </a:lnTo>
                  <a:lnTo>
                    <a:pt x="10" y="106"/>
                  </a:lnTo>
                  <a:lnTo>
                    <a:pt x="25" y="89"/>
                  </a:lnTo>
                  <a:lnTo>
                    <a:pt x="41" y="73"/>
                  </a:lnTo>
                  <a:lnTo>
                    <a:pt x="59" y="59"/>
                  </a:lnTo>
                  <a:lnTo>
                    <a:pt x="78" y="44"/>
                  </a:lnTo>
                  <a:lnTo>
                    <a:pt x="78" y="44"/>
                  </a:lnTo>
                  <a:lnTo>
                    <a:pt x="88" y="34"/>
                  </a:lnTo>
                  <a:lnTo>
                    <a:pt x="98" y="23"/>
                  </a:lnTo>
                  <a:lnTo>
                    <a:pt x="98" y="23"/>
                  </a:lnTo>
                  <a:lnTo>
                    <a:pt x="104" y="19"/>
                  </a:lnTo>
                  <a:lnTo>
                    <a:pt x="110" y="15"/>
                  </a:lnTo>
                  <a:lnTo>
                    <a:pt x="118" y="13"/>
                  </a:lnTo>
                  <a:lnTo>
                    <a:pt x="125" y="9"/>
                  </a:lnTo>
                  <a:lnTo>
                    <a:pt x="125" y="9"/>
                  </a:lnTo>
                  <a:lnTo>
                    <a:pt x="126" y="8"/>
                  </a:lnTo>
                  <a:lnTo>
                    <a:pt x="126" y="5"/>
                  </a:lnTo>
                  <a:lnTo>
                    <a:pt x="126" y="4"/>
                  </a:lnTo>
                  <a:lnTo>
                    <a:pt x="125" y="1"/>
                  </a:lnTo>
                  <a:lnTo>
                    <a:pt x="121" y="0"/>
                  </a:lnTo>
                  <a:lnTo>
                    <a:pt x="118" y="0"/>
                  </a:lnTo>
                  <a:lnTo>
                    <a:pt x="116" y="1"/>
                  </a:lnTo>
                  <a:lnTo>
                    <a:pt x="116"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20" name="chenying0907 885"/>
            <p:cNvSpPr>
              <a:spLocks/>
            </p:cNvSpPr>
            <p:nvPr/>
          </p:nvSpPr>
          <p:spPr bwMode="auto">
            <a:xfrm>
              <a:off x="3289301" y="3514726"/>
              <a:ext cx="87313" cy="93663"/>
            </a:xfrm>
            <a:custGeom>
              <a:avLst/>
              <a:gdLst/>
              <a:ahLst/>
              <a:cxnLst>
                <a:cxn ang="0">
                  <a:pos x="212" y="0"/>
                </a:cxn>
                <a:cxn ang="0">
                  <a:pos x="212" y="0"/>
                </a:cxn>
                <a:cxn ang="0">
                  <a:pos x="204" y="1"/>
                </a:cxn>
                <a:cxn ang="0">
                  <a:pos x="196" y="3"/>
                </a:cxn>
                <a:cxn ang="0">
                  <a:pos x="190" y="6"/>
                </a:cxn>
                <a:cxn ang="0">
                  <a:pos x="184" y="10"/>
                </a:cxn>
                <a:cxn ang="0">
                  <a:pos x="173" y="19"/>
                </a:cxn>
                <a:cxn ang="0">
                  <a:pos x="162" y="30"/>
                </a:cxn>
                <a:cxn ang="0">
                  <a:pos x="162" y="30"/>
                </a:cxn>
                <a:cxn ang="0">
                  <a:pos x="145" y="47"/>
                </a:cxn>
                <a:cxn ang="0">
                  <a:pos x="127" y="62"/>
                </a:cxn>
                <a:cxn ang="0">
                  <a:pos x="110" y="79"/>
                </a:cxn>
                <a:cxn ang="0">
                  <a:pos x="93" y="96"/>
                </a:cxn>
                <a:cxn ang="0">
                  <a:pos x="93" y="96"/>
                </a:cxn>
                <a:cxn ang="0">
                  <a:pos x="65" y="129"/>
                </a:cxn>
                <a:cxn ang="0">
                  <a:pos x="39" y="163"/>
                </a:cxn>
                <a:cxn ang="0">
                  <a:pos x="39" y="163"/>
                </a:cxn>
                <a:cxn ang="0">
                  <a:pos x="17" y="194"/>
                </a:cxn>
                <a:cxn ang="0">
                  <a:pos x="8" y="210"/>
                </a:cxn>
                <a:cxn ang="0">
                  <a:pos x="0" y="227"/>
                </a:cxn>
                <a:cxn ang="0">
                  <a:pos x="0" y="227"/>
                </a:cxn>
                <a:cxn ang="0">
                  <a:pos x="0" y="230"/>
                </a:cxn>
                <a:cxn ang="0">
                  <a:pos x="1" y="231"/>
                </a:cxn>
                <a:cxn ang="0">
                  <a:pos x="3" y="232"/>
                </a:cxn>
                <a:cxn ang="0">
                  <a:pos x="4" y="234"/>
                </a:cxn>
                <a:cxn ang="0">
                  <a:pos x="8" y="234"/>
                </a:cxn>
                <a:cxn ang="0">
                  <a:pos x="10" y="232"/>
                </a:cxn>
                <a:cxn ang="0">
                  <a:pos x="12" y="230"/>
                </a:cxn>
                <a:cxn ang="0">
                  <a:pos x="12" y="230"/>
                </a:cxn>
                <a:cxn ang="0">
                  <a:pos x="18" y="214"/>
                </a:cxn>
                <a:cxn ang="0">
                  <a:pos x="27" y="198"/>
                </a:cxn>
                <a:cxn ang="0">
                  <a:pos x="38" y="183"/>
                </a:cxn>
                <a:cxn ang="0">
                  <a:pos x="48" y="168"/>
                </a:cxn>
                <a:cxn ang="0">
                  <a:pos x="72" y="139"/>
                </a:cxn>
                <a:cxn ang="0">
                  <a:pos x="96" y="111"/>
                </a:cxn>
                <a:cxn ang="0">
                  <a:pos x="96" y="111"/>
                </a:cxn>
                <a:cxn ang="0">
                  <a:pos x="106" y="99"/>
                </a:cxn>
                <a:cxn ang="0">
                  <a:pos x="118" y="86"/>
                </a:cxn>
                <a:cxn ang="0">
                  <a:pos x="143" y="64"/>
                </a:cxn>
                <a:cxn ang="0">
                  <a:pos x="143" y="64"/>
                </a:cxn>
                <a:cxn ang="0">
                  <a:pos x="157" y="48"/>
                </a:cxn>
                <a:cxn ang="0">
                  <a:pos x="174" y="32"/>
                </a:cxn>
                <a:cxn ang="0">
                  <a:pos x="183" y="24"/>
                </a:cxn>
                <a:cxn ang="0">
                  <a:pos x="192" y="18"/>
                </a:cxn>
                <a:cxn ang="0">
                  <a:pos x="201" y="14"/>
                </a:cxn>
                <a:cxn ang="0">
                  <a:pos x="212" y="11"/>
                </a:cxn>
                <a:cxn ang="0">
                  <a:pos x="212" y="11"/>
                </a:cxn>
                <a:cxn ang="0">
                  <a:pos x="213" y="10"/>
                </a:cxn>
                <a:cxn ang="0">
                  <a:pos x="216" y="9"/>
                </a:cxn>
                <a:cxn ang="0">
                  <a:pos x="217" y="5"/>
                </a:cxn>
                <a:cxn ang="0">
                  <a:pos x="217" y="3"/>
                </a:cxn>
                <a:cxn ang="0">
                  <a:pos x="216" y="1"/>
                </a:cxn>
                <a:cxn ang="0">
                  <a:pos x="213" y="0"/>
                </a:cxn>
                <a:cxn ang="0">
                  <a:pos x="212" y="0"/>
                </a:cxn>
                <a:cxn ang="0">
                  <a:pos x="212" y="0"/>
                </a:cxn>
              </a:cxnLst>
              <a:rect l="0" t="0" r="r" b="b"/>
              <a:pathLst>
                <a:path w="217" h="234">
                  <a:moveTo>
                    <a:pt x="212" y="0"/>
                  </a:moveTo>
                  <a:lnTo>
                    <a:pt x="212" y="0"/>
                  </a:lnTo>
                  <a:lnTo>
                    <a:pt x="204" y="1"/>
                  </a:lnTo>
                  <a:lnTo>
                    <a:pt x="196" y="3"/>
                  </a:lnTo>
                  <a:lnTo>
                    <a:pt x="190" y="6"/>
                  </a:lnTo>
                  <a:lnTo>
                    <a:pt x="184" y="10"/>
                  </a:lnTo>
                  <a:lnTo>
                    <a:pt x="173" y="19"/>
                  </a:lnTo>
                  <a:lnTo>
                    <a:pt x="162" y="30"/>
                  </a:lnTo>
                  <a:lnTo>
                    <a:pt x="162" y="30"/>
                  </a:lnTo>
                  <a:lnTo>
                    <a:pt x="145" y="47"/>
                  </a:lnTo>
                  <a:lnTo>
                    <a:pt x="127" y="62"/>
                  </a:lnTo>
                  <a:lnTo>
                    <a:pt x="110" y="79"/>
                  </a:lnTo>
                  <a:lnTo>
                    <a:pt x="93" y="96"/>
                  </a:lnTo>
                  <a:lnTo>
                    <a:pt x="93" y="96"/>
                  </a:lnTo>
                  <a:lnTo>
                    <a:pt x="65" y="129"/>
                  </a:lnTo>
                  <a:lnTo>
                    <a:pt x="39" y="163"/>
                  </a:lnTo>
                  <a:lnTo>
                    <a:pt x="39" y="163"/>
                  </a:lnTo>
                  <a:lnTo>
                    <a:pt x="17" y="194"/>
                  </a:lnTo>
                  <a:lnTo>
                    <a:pt x="8" y="210"/>
                  </a:lnTo>
                  <a:lnTo>
                    <a:pt x="0" y="227"/>
                  </a:lnTo>
                  <a:lnTo>
                    <a:pt x="0" y="227"/>
                  </a:lnTo>
                  <a:lnTo>
                    <a:pt x="0" y="230"/>
                  </a:lnTo>
                  <a:lnTo>
                    <a:pt x="1" y="231"/>
                  </a:lnTo>
                  <a:lnTo>
                    <a:pt x="3" y="232"/>
                  </a:lnTo>
                  <a:lnTo>
                    <a:pt x="4" y="234"/>
                  </a:lnTo>
                  <a:lnTo>
                    <a:pt x="8" y="234"/>
                  </a:lnTo>
                  <a:lnTo>
                    <a:pt x="10" y="232"/>
                  </a:lnTo>
                  <a:lnTo>
                    <a:pt x="12" y="230"/>
                  </a:lnTo>
                  <a:lnTo>
                    <a:pt x="12" y="230"/>
                  </a:lnTo>
                  <a:lnTo>
                    <a:pt x="18" y="214"/>
                  </a:lnTo>
                  <a:lnTo>
                    <a:pt x="27" y="198"/>
                  </a:lnTo>
                  <a:lnTo>
                    <a:pt x="38" y="183"/>
                  </a:lnTo>
                  <a:lnTo>
                    <a:pt x="48" y="168"/>
                  </a:lnTo>
                  <a:lnTo>
                    <a:pt x="72" y="139"/>
                  </a:lnTo>
                  <a:lnTo>
                    <a:pt x="96" y="111"/>
                  </a:lnTo>
                  <a:lnTo>
                    <a:pt x="96" y="111"/>
                  </a:lnTo>
                  <a:lnTo>
                    <a:pt x="106" y="99"/>
                  </a:lnTo>
                  <a:lnTo>
                    <a:pt x="118" y="86"/>
                  </a:lnTo>
                  <a:lnTo>
                    <a:pt x="143" y="64"/>
                  </a:lnTo>
                  <a:lnTo>
                    <a:pt x="143" y="64"/>
                  </a:lnTo>
                  <a:lnTo>
                    <a:pt x="157" y="48"/>
                  </a:lnTo>
                  <a:lnTo>
                    <a:pt x="174" y="32"/>
                  </a:lnTo>
                  <a:lnTo>
                    <a:pt x="183" y="24"/>
                  </a:lnTo>
                  <a:lnTo>
                    <a:pt x="192" y="18"/>
                  </a:lnTo>
                  <a:lnTo>
                    <a:pt x="201" y="14"/>
                  </a:lnTo>
                  <a:lnTo>
                    <a:pt x="212" y="11"/>
                  </a:lnTo>
                  <a:lnTo>
                    <a:pt x="212" y="11"/>
                  </a:lnTo>
                  <a:lnTo>
                    <a:pt x="213" y="10"/>
                  </a:lnTo>
                  <a:lnTo>
                    <a:pt x="216" y="9"/>
                  </a:lnTo>
                  <a:lnTo>
                    <a:pt x="217" y="5"/>
                  </a:lnTo>
                  <a:lnTo>
                    <a:pt x="217" y="3"/>
                  </a:lnTo>
                  <a:lnTo>
                    <a:pt x="216" y="1"/>
                  </a:lnTo>
                  <a:lnTo>
                    <a:pt x="213" y="0"/>
                  </a:lnTo>
                  <a:lnTo>
                    <a:pt x="212" y="0"/>
                  </a:lnTo>
                  <a:lnTo>
                    <a:pt x="212" y="0"/>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21" name="chenying0907 886"/>
            <p:cNvSpPr>
              <a:spLocks/>
            </p:cNvSpPr>
            <p:nvPr/>
          </p:nvSpPr>
          <p:spPr bwMode="auto">
            <a:xfrm>
              <a:off x="3252788" y="3548063"/>
              <a:ext cx="125413" cy="130175"/>
            </a:xfrm>
            <a:custGeom>
              <a:avLst/>
              <a:gdLst/>
              <a:ahLst/>
              <a:cxnLst>
                <a:cxn ang="0">
                  <a:pos x="305" y="1"/>
                </a:cxn>
                <a:cxn ang="0">
                  <a:pos x="305" y="1"/>
                </a:cxn>
                <a:cxn ang="0">
                  <a:pos x="296" y="6"/>
                </a:cxn>
                <a:cxn ang="0">
                  <a:pos x="287" y="13"/>
                </a:cxn>
                <a:cxn ang="0">
                  <a:pos x="278" y="18"/>
                </a:cxn>
                <a:cxn ang="0">
                  <a:pos x="270" y="24"/>
                </a:cxn>
                <a:cxn ang="0">
                  <a:pos x="270" y="24"/>
                </a:cxn>
                <a:cxn ang="0">
                  <a:pos x="249" y="45"/>
                </a:cxn>
                <a:cxn ang="0">
                  <a:pos x="227" y="65"/>
                </a:cxn>
                <a:cxn ang="0">
                  <a:pos x="227" y="65"/>
                </a:cxn>
                <a:cxn ang="0">
                  <a:pos x="181" y="107"/>
                </a:cxn>
                <a:cxn ang="0">
                  <a:pos x="159" y="129"/>
                </a:cxn>
                <a:cxn ang="0">
                  <a:pos x="138" y="151"/>
                </a:cxn>
                <a:cxn ang="0">
                  <a:pos x="138" y="151"/>
                </a:cxn>
                <a:cxn ang="0">
                  <a:pos x="95" y="200"/>
                </a:cxn>
                <a:cxn ang="0">
                  <a:pos x="50" y="247"/>
                </a:cxn>
                <a:cxn ang="0">
                  <a:pos x="50" y="247"/>
                </a:cxn>
                <a:cxn ang="0">
                  <a:pos x="36" y="264"/>
                </a:cxn>
                <a:cxn ang="0">
                  <a:pos x="21" y="282"/>
                </a:cxn>
                <a:cxn ang="0">
                  <a:pos x="10" y="302"/>
                </a:cxn>
                <a:cxn ang="0">
                  <a:pos x="4" y="312"/>
                </a:cxn>
                <a:cxn ang="0">
                  <a:pos x="0" y="323"/>
                </a:cxn>
                <a:cxn ang="0">
                  <a:pos x="0" y="323"/>
                </a:cxn>
                <a:cxn ang="0">
                  <a:pos x="0" y="325"/>
                </a:cxn>
                <a:cxn ang="0">
                  <a:pos x="2" y="327"/>
                </a:cxn>
                <a:cxn ang="0">
                  <a:pos x="4" y="329"/>
                </a:cxn>
                <a:cxn ang="0">
                  <a:pos x="10" y="329"/>
                </a:cxn>
                <a:cxn ang="0">
                  <a:pos x="11" y="328"/>
                </a:cxn>
                <a:cxn ang="0">
                  <a:pos x="12" y="325"/>
                </a:cxn>
                <a:cxn ang="0">
                  <a:pos x="12" y="325"/>
                </a:cxn>
                <a:cxn ang="0">
                  <a:pos x="17" y="313"/>
                </a:cxn>
                <a:cxn ang="0">
                  <a:pos x="23" y="302"/>
                </a:cxn>
                <a:cxn ang="0">
                  <a:pos x="31" y="290"/>
                </a:cxn>
                <a:cxn ang="0">
                  <a:pos x="38" y="279"/>
                </a:cxn>
                <a:cxn ang="0">
                  <a:pos x="55" y="259"/>
                </a:cxn>
                <a:cxn ang="0">
                  <a:pos x="74" y="239"/>
                </a:cxn>
                <a:cxn ang="0">
                  <a:pos x="74" y="239"/>
                </a:cxn>
                <a:cxn ang="0">
                  <a:pos x="113" y="196"/>
                </a:cxn>
                <a:cxn ang="0">
                  <a:pos x="154" y="151"/>
                </a:cxn>
                <a:cxn ang="0">
                  <a:pos x="154" y="151"/>
                </a:cxn>
                <a:cxn ang="0">
                  <a:pos x="172" y="130"/>
                </a:cxn>
                <a:cxn ang="0">
                  <a:pos x="193" y="111"/>
                </a:cxn>
                <a:cxn ang="0">
                  <a:pos x="235" y="73"/>
                </a:cxn>
                <a:cxn ang="0">
                  <a:pos x="235" y="73"/>
                </a:cxn>
                <a:cxn ang="0">
                  <a:pos x="271" y="39"/>
                </a:cxn>
                <a:cxn ang="0">
                  <a:pos x="271" y="39"/>
                </a:cxn>
                <a:cxn ang="0">
                  <a:pos x="280" y="31"/>
                </a:cxn>
                <a:cxn ang="0">
                  <a:pos x="292" y="23"/>
                </a:cxn>
                <a:cxn ang="0">
                  <a:pos x="303" y="17"/>
                </a:cxn>
                <a:cxn ang="0">
                  <a:pos x="313" y="9"/>
                </a:cxn>
                <a:cxn ang="0">
                  <a:pos x="313" y="9"/>
                </a:cxn>
                <a:cxn ang="0">
                  <a:pos x="314" y="6"/>
                </a:cxn>
                <a:cxn ang="0">
                  <a:pos x="316" y="5"/>
                </a:cxn>
                <a:cxn ang="0">
                  <a:pos x="314" y="2"/>
                </a:cxn>
                <a:cxn ang="0">
                  <a:pos x="313" y="1"/>
                </a:cxn>
                <a:cxn ang="0">
                  <a:pos x="309" y="0"/>
                </a:cxn>
                <a:cxn ang="0">
                  <a:pos x="308" y="0"/>
                </a:cxn>
                <a:cxn ang="0">
                  <a:pos x="305" y="1"/>
                </a:cxn>
                <a:cxn ang="0">
                  <a:pos x="305" y="1"/>
                </a:cxn>
              </a:cxnLst>
              <a:rect l="0" t="0" r="r" b="b"/>
              <a:pathLst>
                <a:path w="316" h="329">
                  <a:moveTo>
                    <a:pt x="305" y="1"/>
                  </a:moveTo>
                  <a:lnTo>
                    <a:pt x="305" y="1"/>
                  </a:lnTo>
                  <a:lnTo>
                    <a:pt x="296" y="6"/>
                  </a:lnTo>
                  <a:lnTo>
                    <a:pt x="287" y="13"/>
                  </a:lnTo>
                  <a:lnTo>
                    <a:pt x="278" y="18"/>
                  </a:lnTo>
                  <a:lnTo>
                    <a:pt x="270" y="24"/>
                  </a:lnTo>
                  <a:lnTo>
                    <a:pt x="270" y="24"/>
                  </a:lnTo>
                  <a:lnTo>
                    <a:pt x="249" y="45"/>
                  </a:lnTo>
                  <a:lnTo>
                    <a:pt x="227" y="65"/>
                  </a:lnTo>
                  <a:lnTo>
                    <a:pt x="227" y="65"/>
                  </a:lnTo>
                  <a:lnTo>
                    <a:pt x="181" y="107"/>
                  </a:lnTo>
                  <a:lnTo>
                    <a:pt x="159" y="129"/>
                  </a:lnTo>
                  <a:lnTo>
                    <a:pt x="138" y="151"/>
                  </a:lnTo>
                  <a:lnTo>
                    <a:pt x="138" y="151"/>
                  </a:lnTo>
                  <a:lnTo>
                    <a:pt x="95" y="200"/>
                  </a:lnTo>
                  <a:lnTo>
                    <a:pt x="50" y="247"/>
                  </a:lnTo>
                  <a:lnTo>
                    <a:pt x="50" y="247"/>
                  </a:lnTo>
                  <a:lnTo>
                    <a:pt x="36" y="264"/>
                  </a:lnTo>
                  <a:lnTo>
                    <a:pt x="21" y="282"/>
                  </a:lnTo>
                  <a:lnTo>
                    <a:pt x="10" y="302"/>
                  </a:lnTo>
                  <a:lnTo>
                    <a:pt x="4" y="312"/>
                  </a:lnTo>
                  <a:lnTo>
                    <a:pt x="0" y="323"/>
                  </a:lnTo>
                  <a:lnTo>
                    <a:pt x="0" y="323"/>
                  </a:lnTo>
                  <a:lnTo>
                    <a:pt x="0" y="325"/>
                  </a:lnTo>
                  <a:lnTo>
                    <a:pt x="2" y="327"/>
                  </a:lnTo>
                  <a:lnTo>
                    <a:pt x="4" y="329"/>
                  </a:lnTo>
                  <a:lnTo>
                    <a:pt x="10" y="329"/>
                  </a:lnTo>
                  <a:lnTo>
                    <a:pt x="11" y="328"/>
                  </a:lnTo>
                  <a:lnTo>
                    <a:pt x="12" y="325"/>
                  </a:lnTo>
                  <a:lnTo>
                    <a:pt x="12" y="325"/>
                  </a:lnTo>
                  <a:lnTo>
                    <a:pt x="17" y="313"/>
                  </a:lnTo>
                  <a:lnTo>
                    <a:pt x="23" y="302"/>
                  </a:lnTo>
                  <a:lnTo>
                    <a:pt x="31" y="290"/>
                  </a:lnTo>
                  <a:lnTo>
                    <a:pt x="38" y="279"/>
                  </a:lnTo>
                  <a:lnTo>
                    <a:pt x="55" y="259"/>
                  </a:lnTo>
                  <a:lnTo>
                    <a:pt x="74" y="239"/>
                  </a:lnTo>
                  <a:lnTo>
                    <a:pt x="74" y="239"/>
                  </a:lnTo>
                  <a:lnTo>
                    <a:pt x="113" y="196"/>
                  </a:lnTo>
                  <a:lnTo>
                    <a:pt x="154" y="151"/>
                  </a:lnTo>
                  <a:lnTo>
                    <a:pt x="154" y="151"/>
                  </a:lnTo>
                  <a:lnTo>
                    <a:pt x="172" y="130"/>
                  </a:lnTo>
                  <a:lnTo>
                    <a:pt x="193" y="111"/>
                  </a:lnTo>
                  <a:lnTo>
                    <a:pt x="235" y="73"/>
                  </a:lnTo>
                  <a:lnTo>
                    <a:pt x="235" y="73"/>
                  </a:lnTo>
                  <a:lnTo>
                    <a:pt x="271" y="39"/>
                  </a:lnTo>
                  <a:lnTo>
                    <a:pt x="271" y="39"/>
                  </a:lnTo>
                  <a:lnTo>
                    <a:pt x="280" y="31"/>
                  </a:lnTo>
                  <a:lnTo>
                    <a:pt x="292" y="23"/>
                  </a:lnTo>
                  <a:lnTo>
                    <a:pt x="303" y="17"/>
                  </a:lnTo>
                  <a:lnTo>
                    <a:pt x="313" y="9"/>
                  </a:lnTo>
                  <a:lnTo>
                    <a:pt x="313" y="9"/>
                  </a:lnTo>
                  <a:lnTo>
                    <a:pt x="314" y="6"/>
                  </a:lnTo>
                  <a:lnTo>
                    <a:pt x="316" y="5"/>
                  </a:lnTo>
                  <a:lnTo>
                    <a:pt x="314" y="2"/>
                  </a:lnTo>
                  <a:lnTo>
                    <a:pt x="313" y="1"/>
                  </a:lnTo>
                  <a:lnTo>
                    <a:pt x="309" y="0"/>
                  </a:lnTo>
                  <a:lnTo>
                    <a:pt x="308" y="0"/>
                  </a:lnTo>
                  <a:lnTo>
                    <a:pt x="305" y="1"/>
                  </a:lnTo>
                  <a:lnTo>
                    <a:pt x="305"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22" name="chenying0907 887"/>
            <p:cNvSpPr>
              <a:spLocks/>
            </p:cNvSpPr>
            <p:nvPr/>
          </p:nvSpPr>
          <p:spPr bwMode="auto">
            <a:xfrm>
              <a:off x="3255963" y="3578226"/>
              <a:ext cx="133350" cy="146050"/>
            </a:xfrm>
            <a:custGeom>
              <a:avLst/>
              <a:gdLst/>
              <a:ahLst/>
              <a:cxnLst>
                <a:cxn ang="0">
                  <a:pos x="328" y="1"/>
                </a:cxn>
                <a:cxn ang="0">
                  <a:pos x="277" y="42"/>
                </a:cxn>
                <a:cxn ang="0">
                  <a:pos x="230" y="86"/>
                </a:cxn>
                <a:cxn ang="0">
                  <a:pos x="186" y="136"/>
                </a:cxn>
                <a:cxn ang="0">
                  <a:pos x="144" y="184"/>
                </a:cxn>
                <a:cxn ang="0">
                  <a:pos x="122" y="208"/>
                </a:cxn>
                <a:cxn ang="0">
                  <a:pos x="73" y="252"/>
                </a:cxn>
                <a:cxn ang="0">
                  <a:pos x="50" y="275"/>
                </a:cxn>
                <a:cxn ang="0">
                  <a:pos x="26" y="303"/>
                </a:cxn>
                <a:cxn ang="0">
                  <a:pos x="12" y="324"/>
                </a:cxn>
                <a:cxn ang="0">
                  <a:pos x="3" y="348"/>
                </a:cxn>
                <a:cxn ang="0">
                  <a:pos x="0" y="360"/>
                </a:cxn>
                <a:cxn ang="0">
                  <a:pos x="3" y="365"/>
                </a:cxn>
                <a:cxn ang="0">
                  <a:pos x="9" y="365"/>
                </a:cxn>
                <a:cxn ang="0">
                  <a:pos x="16" y="358"/>
                </a:cxn>
                <a:cxn ang="0">
                  <a:pos x="17" y="353"/>
                </a:cxn>
                <a:cxn ang="0">
                  <a:pos x="13" y="349"/>
                </a:cxn>
                <a:cxn ang="0">
                  <a:pos x="17" y="337"/>
                </a:cxn>
                <a:cxn ang="0">
                  <a:pos x="30" y="315"/>
                </a:cxn>
                <a:cxn ang="0">
                  <a:pos x="55" y="285"/>
                </a:cxn>
                <a:cxn ang="0">
                  <a:pos x="72" y="268"/>
                </a:cxn>
                <a:cxn ang="0">
                  <a:pos x="116" y="228"/>
                </a:cxn>
                <a:cxn ang="0">
                  <a:pos x="149" y="196"/>
                </a:cxn>
                <a:cxn ang="0">
                  <a:pos x="158" y="186"/>
                </a:cxn>
                <a:cxn ang="0">
                  <a:pos x="220" y="115"/>
                </a:cxn>
                <a:cxn ang="0">
                  <a:pos x="263" y="71"/>
                </a:cxn>
                <a:cxn ang="0">
                  <a:pos x="309" y="30"/>
                </a:cxn>
                <a:cxn ang="0">
                  <a:pos x="334" y="12"/>
                </a:cxn>
                <a:cxn ang="0">
                  <a:pos x="336" y="8"/>
                </a:cxn>
                <a:cxn ang="0">
                  <a:pos x="334" y="1"/>
                </a:cxn>
                <a:cxn ang="0">
                  <a:pos x="330" y="0"/>
                </a:cxn>
                <a:cxn ang="0">
                  <a:pos x="328" y="1"/>
                </a:cxn>
              </a:cxnLst>
              <a:rect l="0" t="0" r="r" b="b"/>
              <a:pathLst>
                <a:path w="336" h="366">
                  <a:moveTo>
                    <a:pt x="328" y="1"/>
                  </a:moveTo>
                  <a:lnTo>
                    <a:pt x="328" y="1"/>
                  </a:lnTo>
                  <a:lnTo>
                    <a:pt x="302" y="21"/>
                  </a:lnTo>
                  <a:lnTo>
                    <a:pt x="277" y="42"/>
                  </a:lnTo>
                  <a:lnTo>
                    <a:pt x="252" y="64"/>
                  </a:lnTo>
                  <a:lnTo>
                    <a:pt x="230" y="86"/>
                  </a:lnTo>
                  <a:lnTo>
                    <a:pt x="208" y="111"/>
                  </a:lnTo>
                  <a:lnTo>
                    <a:pt x="186" y="136"/>
                  </a:lnTo>
                  <a:lnTo>
                    <a:pt x="144" y="184"/>
                  </a:lnTo>
                  <a:lnTo>
                    <a:pt x="144" y="184"/>
                  </a:lnTo>
                  <a:lnTo>
                    <a:pt x="133" y="198"/>
                  </a:lnTo>
                  <a:lnTo>
                    <a:pt x="122" y="208"/>
                  </a:lnTo>
                  <a:lnTo>
                    <a:pt x="98" y="230"/>
                  </a:lnTo>
                  <a:lnTo>
                    <a:pt x="73" y="252"/>
                  </a:lnTo>
                  <a:lnTo>
                    <a:pt x="50" y="275"/>
                  </a:lnTo>
                  <a:lnTo>
                    <a:pt x="50" y="275"/>
                  </a:lnTo>
                  <a:lnTo>
                    <a:pt x="34" y="293"/>
                  </a:lnTo>
                  <a:lnTo>
                    <a:pt x="26" y="303"/>
                  </a:lnTo>
                  <a:lnTo>
                    <a:pt x="18" y="314"/>
                  </a:lnTo>
                  <a:lnTo>
                    <a:pt x="12" y="324"/>
                  </a:lnTo>
                  <a:lnTo>
                    <a:pt x="7" y="336"/>
                  </a:lnTo>
                  <a:lnTo>
                    <a:pt x="3" y="348"/>
                  </a:lnTo>
                  <a:lnTo>
                    <a:pt x="0" y="360"/>
                  </a:lnTo>
                  <a:lnTo>
                    <a:pt x="0" y="360"/>
                  </a:lnTo>
                  <a:lnTo>
                    <a:pt x="0" y="364"/>
                  </a:lnTo>
                  <a:lnTo>
                    <a:pt x="3" y="365"/>
                  </a:lnTo>
                  <a:lnTo>
                    <a:pt x="7" y="366"/>
                  </a:lnTo>
                  <a:lnTo>
                    <a:pt x="9" y="365"/>
                  </a:lnTo>
                  <a:lnTo>
                    <a:pt x="16" y="358"/>
                  </a:lnTo>
                  <a:lnTo>
                    <a:pt x="16" y="358"/>
                  </a:lnTo>
                  <a:lnTo>
                    <a:pt x="17" y="356"/>
                  </a:lnTo>
                  <a:lnTo>
                    <a:pt x="17" y="353"/>
                  </a:lnTo>
                  <a:lnTo>
                    <a:pt x="16" y="352"/>
                  </a:lnTo>
                  <a:lnTo>
                    <a:pt x="13" y="349"/>
                  </a:lnTo>
                  <a:lnTo>
                    <a:pt x="13" y="349"/>
                  </a:lnTo>
                  <a:lnTo>
                    <a:pt x="17" y="337"/>
                  </a:lnTo>
                  <a:lnTo>
                    <a:pt x="24" y="327"/>
                  </a:lnTo>
                  <a:lnTo>
                    <a:pt x="30" y="315"/>
                  </a:lnTo>
                  <a:lnTo>
                    <a:pt x="38" y="305"/>
                  </a:lnTo>
                  <a:lnTo>
                    <a:pt x="55" y="285"/>
                  </a:lnTo>
                  <a:lnTo>
                    <a:pt x="72" y="268"/>
                  </a:lnTo>
                  <a:lnTo>
                    <a:pt x="72" y="268"/>
                  </a:lnTo>
                  <a:lnTo>
                    <a:pt x="94" y="247"/>
                  </a:lnTo>
                  <a:lnTo>
                    <a:pt x="116" y="228"/>
                  </a:lnTo>
                  <a:lnTo>
                    <a:pt x="139" y="207"/>
                  </a:lnTo>
                  <a:lnTo>
                    <a:pt x="149" y="196"/>
                  </a:lnTo>
                  <a:lnTo>
                    <a:pt x="158" y="186"/>
                  </a:lnTo>
                  <a:lnTo>
                    <a:pt x="158" y="186"/>
                  </a:lnTo>
                  <a:lnTo>
                    <a:pt x="199" y="139"/>
                  </a:lnTo>
                  <a:lnTo>
                    <a:pt x="220" y="115"/>
                  </a:lnTo>
                  <a:lnTo>
                    <a:pt x="241" y="93"/>
                  </a:lnTo>
                  <a:lnTo>
                    <a:pt x="263" y="71"/>
                  </a:lnTo>
                  <a:lnTo>
                    <a:pt x="285" y="50"/>
                  </a:lnTo>
                  <a:lnTo>
                    <a:pt x="309" y="30"/>
                  </a:lnTo>
                  <a:lnTo>
                    <a:pt x="334" y="12"/>
                  </a:lnTo>
                  <a:lnTo>
                    <a:pt x="334" y="12"/>
                  </a:lnTo>
                  <a:lnTo>
                    <a:pt x="335" y="9"/>
                  </a:lnTo>
                  <a:lnTo>
                    <a:pt x="336" y="8"/>
                  </a:lnTo>
                  <a:lnTo>
                    <a:pt x="335" y="3"/>
                  </a:lnTo>
                  <a:lnTo>
                    <a:pt x="334" y="1"/>
                  </a:lnTo>
                  <a:lnTo>
                    <a:pt x="332" y="0"/>
                  </a:lnTo>
                  <a:lnTo>
                    <a:pt x="330" y="0"/>
                  </a:lnTo>
                  <a:lnTo>
                    <a:pt x="328" y="1"/>
                  </a:lnTo>
                  <a:lnTo>
                    <a:pt x="328"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23" name="chenying0907 888"/>
            <p:cNvSpPr>
              <a:spLocks/>
            </p:cNvSpPr>
            <p:nvPr/>
          </p:nvSpPr>
          <p:spPr bwMode="auto">
            <a:xfrm>
              <a:off x="3267076" y="3592513"/>
              <a:ext cx="152400" cy="169863"/>
            </a:xfrm>
            <a:custGeom>
              <a:avLst/>
              <a:gdLst/>
              <a:ahLst/>
              <a:cxnLst>
                <a:cxn ang="0">
                  <a:pos x="371" y="2"/>
                </a:cxn>
                <a:cxn ang="0">
                  <a:pos x="371" y="2"/>
                </a:cxn>
                <a:cxn ang="0">
                  <a:pos x="319" y="51"/>
                </a:cxn>
                <a:cxn ang="0">
                  <a:pos x="293" y="76"/>
                </a:cxn>
                <a:cxn ang="0">
                  <a:pos x="267" y="100"/>
                </a:cxn>
                <a:cxn ang="0">
                  <a:pos x="267" y="100"/>
                </a:cxn>
                <a:cxn ang="0">
                  <a:pos x="212" y="147"/>
                </a:cxn>
                <a:cxn ang="0">
                  <a:pos x="186" y="172"/>
                </a:cxn>
                <a:cxn ang="0">
                  <a:pos x="161" y="199"/>
                </a:cxn>
                <a:cxn ang="0">
                  <a:pos x="161" y="199"/>
                </a:cxn>
                <a:cxn ang="0">
                  <a:pos x="149" y="212"/>
                </a:cxn>
                <a:cxn ang="0">
                  <a:pos x="138" y="228"/>
                </a:cxn>
                <a:cxn ang="0">
                  <a:pos x="119" y="258"/>
                </a:cxn>
                <a:cxn ang="0">
                  <a:pos x="99" y="289"/>
                </a:cxn>
                <a:cxn ang="0">
                  <a:pos x="81" y="321"/>
                </a:cxn>
                <a:cxn ang="0">
                  <a:pos x="81" y="321"/>
                </a:cxn>
                <a:cxn ang="0">
                  <a:pos x="63" y="346"/>
                </a:cxn>
                <a:cxn ang="0">
                  <a:pos x="46" y="372"/>
                </a:cxn>
                <a:cxn ang="0">
                  <a:pos x="46" y="372"/>
                </a:cxn>
                <a:cxn ang="0">
                  <a:pos x="38" y="385"/>
                </a:cxn>
                <a:cxn ang="0">
                  <a:pos x="29" y="399"/>
                </a:cxn>
                <a:cxn ang="0">
                  <a:pos x="22" y="406"/>
                </a:cxn>
                <a:cxn ang="0">
                  <a:pos x="17" y="411"/>
                </a:cxn>
                <a:cxn ang="0">
                  <a:pos x="10" y="415"/>
                </a:cxn>
                <a:cxn ang="0">
                  <a:pos x="4" y="416"/>
                </a:cxn>
                <a:cxn ang="0">
                  <a:pos x="4" y="416"/>
                </a:cxn>
                <a:cxn ang="0">
                  <a:pos x="1" y="418"/>
                </a:cxn>
                <a:cxn ang="0">
                  <a:pos x="0" y="419"/>
                </a:cxn>
                <a:cxn ang="0">
                  <a:pos x="0" y="421"/>
                </a:cxn>
                <a:cxn ang="0">
                  <a:pos x="0" y="423"/>
                </a:cxn>
                <a:cxn ang="0">
                  <a:pos x="2" y="427"/>
                </a:cxn>
                <a:cxn ang="0">
                  <a:pos x="4" y="428"/>
                </a:cxn>
                <a:cxn ang="0">
                  <a:pos x="6" y="428"/>
                </a:cxn>
                <a:cxn ang="0">
                  <a:pos x="6" y="428"/>
                </a:cxn>
                <a:cxn ang="0">
                  <a:pos x="15" y="425"/>
                </a:cxn>
                <a:cxn ang="0">
                  <a:pos x="25" y="419"/>
                </a:cxn>
                <a:cxn ang="0">
                  <a:pos x="31" y="412"/>
                </a:cxn>
                <a:cxn ang="0">
                  <a:pos x="39" y="403"/>
                </a:cxn>
                <a:cxn ang="0">
                  <a:pos x="51" y="385"/>
                </a:cxn>
                <a:cxn ang="0">
                  <a:pos x="61" y="368"/>
                </a:cxn>
                <a:cxn ang="0">
                  <a:pos x="61" y="368"/>
                </a:cxn>
                <a:cxn ang="0">
                  <a:pos x="153" y="229"/>
                </a:cxn>
                <a:cxn ang="0">
                  <a:pos x="153" y="229"/>
                </a:cxn>
                <a:cxn ang="0">
                  <a:pos x="163" y="212"/>
                </a:cxn>
                <a:cxn ang="0">
                  <a:pos x="176" y="197"/>
                </a:cxn>
                <a:cxn ang="0">
                  <a:pos x="191" y="182"/>
                </a:cxn>
                <a:cxn ang="0">
                  <a:pos x="205" y="168"/>
                </a:cxn>
                <a:cxn ang="0">
                  <a:pos x="235" y="140"/>
                </a:cxn>
                <a:cxn ang="0">
                  <a:pos x="267" y="114"/>
                </a:cxn>
                <a:cxn ang="0">
                  <a:pos x="267" y="114"/>
                </a:cxn>
                <a:cxn ang="0">
                  <a:pos x="295" y="89"/>
                </a:cxn>
                <a:cxn ang="0">
                  <a:pos x="324" y="63"/>
                </a:cxn>
                <a:cxn ang="0">
                  <a:pos x="380" y="10"/>
                </a:cxn>
                <a:cxn ang="0">
                  <a:pos x="380" y="10"/>
                </a:cxn>
                <a:cxn ang="0">
                  <a:pos x="382" y="8"/>
                </a:cxn>
                <a:cxn ang="0">
                  <a:pos x="382" y="6"/>
                </a:cxn>
                <a:cxn ang="0">
                  <a:pos x="380" y="2"/>
                </a:cxn>
                <a:cxn ang="0">
                  <a:pos x="377" y="0"/>
                </a:cxn>
                <a:cxn ang="0">
                  <a:pos x="374" y="0"/>
                </a:cxn>
                <a:cxn ang="0">
                  <a:pos x="371" y="2"/>
                </a:cxn>
                <a:cxn ang="0">
                  <a:pos x="371" y="2"/>
                </a:cxn>
              </a:cxnLst>
              <a:rect l="0" t="0" r="r" b="b"/>
              <a:pathLst>
                <a:path w="382" h="428">
                  <a:moveTo>
                    <a:pt x="371" y="2"/>
                  </a:moveTo>
                  <a:lnTo>
                    <a:pt x="371" y="2"/>
                  </a:lnTo>
                  <a:lnTo>
                    <a:pt x="319" y="51"/>
                  </a:lnTo>
                  <a:lnTo>
                    <a:pt x="293" y="76"/>
                  </a:lnTo>
                  <a:lnTo>
                    <a:pt x="267" y="100"/>
                  </a:lnTo>
                  <a:lnTo>
                    <a:pt x="267" y="100"/>
                  </a:lnTo>
                  <a:lnTo>
                    <a:pt x="212" y="147"/>
                  </a:lnTo>
                  <a:lnTo>
                    <a:pt x="186" y="172"/>
                  </a:lnTo>
                  <a:lnTo>
                    <a:pt x="161" y="199"/>
                  </a:lnTo>
                  <a:lnTo>
                    <a:pt x="161" y="199"/>
                  </a:lnTo>
                  <a:lnTo>
                    <a:pt x="149" y="212"/>
                  </a:lnTo>
                  <a:lnTo>
                    <a:pt x="138" y="228"/>
                  </a:lnTo>
                  <a:lnTo>
                    <a:pt x="119" y="258"/>
                  </a:lnTo>
                  <a:lnTo>
                    <a:pt x="99" y="289"/>
                  </a:lnTo>
                  <a:lnTo>
                    <a:pt x="81" y="321"/>
                  </a:lnTo>
                  <a:lnTo>
                    <a:pt x="81" y="321"/>
                  </a:lnTo>
                  <a:lnTo>
                    <a:pt x="63" y="346"/>
                  </a:lnTo>
                  <a:lnTo>
                    <a:pt x="46" y="372"/>
                  </a:lnTo>
                  <a:lnTo>
                    <a:pt x="46" y="372"/>
                  </a:lnTo>
                  <a:lnTo>
                    <a:pt x="38" y="385"/>
                  </a:lnTo>
                  <a:lnTo>
                    <a:pt x="29" y="399"/>
                  </a:lnTo>
                  <a:lnTo>
                    <a:pt x="22" y="406"/>
                  </a:lnTo>
                  <a:lnTo>
                    <a:pt x="17" y="411"/>
                  </a:lnTo>
                  <a:lnTo>
                    <a:pt x="10" y="415"/>
                  </a:lnTo>
                  <a:lnTo>
                    <a:pt x="4" y="416"/>
                  </a:lnTo>
                  <a:lnTo>
                    <a:pt x="4" y="416"/>
                  </a:lnTo>
                  <a:lnTo>
                    <a:pt x="1" y="418"/>
                  </a:lnTo>
                  <a:lnTo>
                    <a:pt x="0" y="419"/>
                  </a:lnTo>
                  <a:lnTo>
                    <a:pt x="0" y="421"/>
                  </a:lnTo>
                  <a:lnTo>
                    <a:pt x="0" y="423"/>
                  </a:lnTo>
                  <a:lnTo>
                    <a:pt x="2" y="427"/>
                  </a:lnTo>
                  <a:lnTo>
                    <a:pt x="4" y="428"/>
                  </a:lnTo>
                  <a:lnTo>
                    <a:pt x="6" y="428"/>
                  </a:lnTo>
                  <a:lnTo>
                    <a:pt x="6" y="428"/>
                  </a:lnTo>
                  <a:lnTo>
                    <a:pt x="15" y="425"/>
                  </a:lnTo>
                  <a:lnTo>
                    <a:pt x="25" y="419"/>
                  </a:lnTo>
                  <a:lnTo>
                    <a:pt x="31" y="412"/>
                  </a:lnTo>
                  <a:lnTo>
                    <a:pt x="39" y="403"/>
                  </a:lnTo>
                  <a:lnTo>
                    <a:pt x="51" y="385"/>
                  </a:lnTo>
                  <a:lnTo>
                    <a:pt x="61" y="368"/>
                  </a:lnTo>
                  <a:lnTo>
                    <a:pt x="61" y="368"/>
                  </a:lnTo>
                  <a:lnTo>
                    <a:pt x="153" y="229"/>
                  </a:lnTo>
                  <a:lnTo>
                    <a:pt x="153" y="229"/>
                  </a:lnTo>
                  <a:lnTo>
                    <a:pt x="163" y="212"/>
                  </a:lnTo>
                  <a:lnTo>
                    <a:pt x="176" y="197"/>
                  </a:lnTo>
                  <a:lnTo>
                    <a:pt x="191" y="182"/>
                  </a:lnTo>
                  <a:lnTo>
                    <a:pt x="205" y="168"/>
                  </a:lnTo>
                  <a:lnTo>
                    <a:pt x="235" y="140"/>
                  </a:lnTo>
                  <a:lnTo>
                    <a:pt x="267" y="114"/>
                  </a:lnTo>
                  <a:lnTo>
                    <a:pt x="267" y="114"/>
                  </a:lnTo>
                  <a:lnTo>
                    <a:pt x="295" y="89"/>
                  </a:lnTo>
                  <a:lnTo>
                    <a:pt x="324" y="63"/>
                  </a:lnTo>
                  <a:lnTo>
                    <a:pt x="380" y="10"/>
                  </a:lnTo>
                  <a:lnTo>
                    <a:pt x="380" y="10"/>
                  </a:lnTo>
                  <a:lnTo>
                    <a:pt x="382" y="8"/>
                  </a:lnTo>
                  <a:lnTo>
                    <a:pt x="382" y="6"/>
                  </a:lnTo>
                  <a:lnTo>
                    <a:pt x="380" y="2"/>
                  </a:lnTo>
                  <a:lnTo>
                    <a:pt x="377" y="0"/>
                  </a:lnTo>
                  <a:lnTo>
                    <a:pt x="374" y="0"/>
                  </a:lnTo>
                  <a:lnTo>
                    <a:pt x="371" y="2"/>
                  </a:lnTo>
                  <a:lnTo>
                    <a:pt x="371"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24" name="chenying0907 889"/>
            <p:cNvSpPr>
              <a:spLocks/>
            </p:cNvSpPr>
            <p:nvPr/>
          </p:nvSpPr>
          <p:spPr bwMode="auto">
            <a:xfrm>
              <a:off x="3327401" y="3587751"/>
              <a:ext cx="139700" cy="176213"/>
            </a:xfrm>
            <a:custGeom>
              <a:avLst/>
              <a:gdLst/>
              <a:ahLst/>
              <a:cxnLst>
                <a:cxn ang="0">
                  <a:pos x="340" y="1"/>
                </a:cxn>
                <a:cxn ang="0">
                  <a:pos x="323" y="15"/>
                </a:cxn>
                <a:cxn ang="0">
                  <a:pos x="310" y="34"/>
                </a:cxn>
                <a:cxn ang="0">
                  <a:pos x="298" y="49"/>
                </a:cxn>
                <a:cxn ang="0">
                  <a:pos x="264" y="94"/>
                </a:cxn>
                <a:cxn ang="0">
                  <a:pos x="214" y="162"/>
                </a:cxn>
                <a:cxn ang="0">
                  <a:pos x="161" y="227"/>
                </a:cxn>
                <a:cxn ang="0">
                  <a:pos x="110" y="285"/>
                </a:cxn>
                <a:cxn ang="0">
                  <a:pos x="74" y="329"/>
                </a:cxn>
                <a:cxn ang="0">
                  <a:pos x="64" y="345"/>
                </a:cxn>
                <a:cxn ang="0">
                  <a:pos x="25" y="405"/>
                </a:cxn>
                <a:cxn ang="0">
                  <a:pos x="9" y="421"/>
                </a:cxn>
                <a:cxn ang="0">
                  <a:pos x="2" y="429"/>
                </a:cxn>
                <a:cxn ang="0">
                  <a:pos x="0" y="439"/>
                </a:cxn>
                <a:cxn ang="0">
                  <a:pos x="1" y="442"/>
                </a:cxn>
                <a:cxn ang="0">
                  <a:pos x="6" y="444"/>
                </a:cxn>
                <a:cxn ang="0">
                  <a:pos x="12" y="442"/>
                </a:cxn>
                <a:cxn ang="0">
                  <a:pos x="12" y="439"/>
                </a:cxn>
                <a:cxn ang="0">
                  <a:pos x="16" y="431"/>
                </a:cxn>
                <a:cxn ang="0">
                  <a:pos x="33" y="412"/>
                </a:cxn>
                <a:cxn ang="0">
                  <a:pos x="40" y="402"/>
                </a:cxn>
                <a:cxn ang="0">
                  <a:pos x="65" y="363"/>
                </a:cxn>
                <a:cxn ang="0">
                  <a:pos x="74" y="350"/>
                </a:cxn>
                <a:cxn ang="0">
                  <a:pos x="123" y="289"/>
                </a:cxn>
                <a:cxn ang="0">
                  <a:pos x="175" y="227"/>
                </a:cxn>
                <a:cxn ang="0">
                  <a:pos x="217" y="176"/>
                </a:cxn>
                <a:cxn ang="0">
                  <a:pos x="256" y="124"/>
                </a:cxn>
                <a:cxn ang="0">
                  <a:pos x="301" y="65"/>
                </a:cxn>
                <a:cxn ang="0">
                  <a:pos x="311" y="51"/>
                </a:cxn>
                <a:cxn ang="0">
                  <a:pos x="327" y="28"/>
                </a:cxn>
                <a:cxn ang="0">
                  <a:pos x="339" y="15"/>
                </a:cxn>
                <a:cxn ang="0">
                  <a:pos x="345" y="10"/>
                </a:cxn>
                <a:cxn ang="0">
                  <a:pos x="349" y="6"/>
                </a:cxn>
                <a:cxn ang="0">
                  <a:pos x="344" y="0"/>
                </a:cxn>
                <a:cxn ang="0">
                  <a:pos x="340" y="1"/>
                </a:cxn>
              </a:cxnLst>
              <a:rect l="0" t="0" r="r" b="b"/>
              <a:pathLst>
                <a:path w="349" h="444">
                  <a:moveTo>
                    <a:pt x="340" y="1"/>
                  </a:moveTo>
                  <a:lnTo>
                    <a:pt x="340" y="1"/>
                  </a:lnTo>
                  <a:lnTo>
                    <a:pt x="329" y="7"/>
                  </a:lnTo>
                  <a:lnTo>
                    <a:pt x="323" y="15"/>
                  </a:lnTo>
                  <a:lnTo>
                    <a:pt x="316" y="23"/>
                  </a:lnTo>
                  <a:lnTo>
                    <a:pt x="310" y="34"/>
                  </a:lnTo>
                  <a:lnTo>
                    <a:pt x="310" y="34"/>
                  </a:lnTo>
                  <a:lnTo>
                    <a:pt x="298" y="49"/>
                  </a:lnTo>
                  <a:lnTo>
                    <a:pt x="286" y="64"/>
                  </a:lnTo>
                  <a:lnTo>
                    <a:pt x="264" y="94"/>
                  </a:lnTo>
                  <a:lnTo>
                    <a:pt x="264" y="94"/>
                  </a:lnTo>
                  <a:lnTo>
                    <a:pt x="214" y="162"/>
                  </a:lnTo>
                  <a:lnTo>
                    <a:pt x="188" y="194"/>
                  </a:lnTo>
                  <a:lnTo>
                    <a:pt x="161" y="227"/>
                  </a:lnTo>
                  <a:lnTo>
                    <a:pt x="161" y="227"/>
                  </a:lnTo>
                  <a:lnTo>
                    <a:pt x="110" y="285"/>
                  </a:lnTo>
                  <a:lnTo>
                    <a:pt x="86" y="313"/>
                  </a:lnTo>
                  <a:lnTo>
                    <a:pt x="74" y="329"/>
                  </a:lnTo>
                  <a:lnTo>
                    <a:pt x="64" y="345"/>
                  </a:lnTo>
                  <a:lnTo>
                    <a:pt x="64" y="345"/>
                  </a:lnTo>
                  <a:lnTo>
                    <a:pt x="25" y="405"/>
                  </a:lnTo>
                  <a:lnTo>
                    <a:pt x="25" y="405"/>
                  </a:lnTo>
                  <a:lnTo>
                    <a:pt x="18" y="413"/>
                  </a:lnTo>
                  <a:lnTo>
                    <a:pt x="9" y="421"/>
                  </a:lnTo>
                  <a:lnTo>
                    <a:pt x="6" y="425"/>
                  </a:lnTo>
                  <a:lnTo>
                    <a:pt x="2" y="429"/>
                  </a:lnTo>
                  <a:lnTo>
                    <a:pt x="1" y="434"/>
                  </a:lnTo>
                  <a:lnTo>
                    <a:pt x="0" y="439"/>
                  </a:lnTo>
                  <a:lnTo>
                    <a:pt x="0" y="439"/>
                  </a:lnTo>
                  <a:lnTo>
                    <a:pt x="1" y="442"/>
                  </a:lnTo>
                  <a:lnTo>
                    <a:pt x="2" y="443"/>
                  </a:lnTo>
                  <a:lnTo>
                    <a:pt x="6" y="444"/>
                  </a:lnTo>
                  <a:lnTo>
                    <a:pt x="10" y="443"/>
                  </a:lnTo>
                  <a:lnTo>
                    <a:pt x="12" y="442"/>
                  </a:lnTo>
                  <a:lnTo>
                    <a:pt x="12" y="439"/>
                  </a:lnTo>
                  <a:lnTo>
                    <a:pt x="12" y="439"/>
                  </a:lnTo>
                  <a:lnTo>
                    <a:pt x="13" y="435"/>
                  </a:lnTo>
                  <a:lnTo>
                    <a:pt x="16" y="431"/>
                  </a:lnTo>
                  <a:lnTo>
                    <a:pt x="23" y="421"/>
                  </a:lnTo>
                  <a:lnTo>
                    <a:pt x="33" y="412"/>
                  </a:lnTo>
                  <a:lnTo>
                    <a:pt x="40" y="402"/>
                  </a:lnTo>
                  <a:lnTo>
                    <a:pt x="40" y="402"/>
                  </a:lnTo>
                  <a:lnTo>
                    <a:pt x="56" y="376"/>
                  </a:lnTo>
                  <a:lnTo>
                    <a:pt x="65" y="363"/>
                  </a:lnTo>
                  <a:lnTo>
                    <a:pt x="74" y="350"/>
                  </a:lnTo>
                  <a:lnTo>
                    <a:pt x="74" y="350"/>
                  </a:lnTo>
                  <a:lnTo>
                    <a:pt x="98" y="319"/>
                  </a:lnTo>
                  <a:lnTo>
                    <a:pt x="123" y="289"/>
                  </a:lnTo>
                  <a:lnTo>
                    <a:pt x="175" y="227"/>
                  </a:lnTo>
                  <a:lnTo>
                    <a:pt x="175" y="227"/>
                  </a:lnTo>
                  <a:lnTo>
                    <a:pt x="196" y="202"/>
                  </a:lnTo>
                  <a:lnTo>
                    <a:pt x="217" y="176"/>
                  </a:lnTo>
                  <a:lnTo>
                    <a:pt x="256" y="124"/>
                  </a:lnTo>
                  <a:lnTo>
                    <a:pt x="256" y="124"/>
                  </a:lnTo>
                  <a:lnTo>
                    <a:pt x="278" y="94"/>
                  </a:lnTo>
                  <a:lnTo>
                    <a:pt x="301" y="65"/>
                  </a:lnTo>
                  <a:lnTo>
                    <a:pt x="301" y="65"/>
                  </a:lnTo>
                  <a:lnTo>
                    <a:pt x="311" y="51"/>
                  </a:lnTo>
                  <a:lnTo>
                    <a:pt x="322" y="35"/>
                  </a:lnTo>
                  <a:lnTo>
                    <a:pt x="327" y="28"/>
                  </a:lnTo>
                  <a:lnTo>
                    <a:pt x="332" y="21"/>
                  </a:lnTo>
                  <a:lnTo>
                    <a:pt x="339" y="15"/>
                  </a:lnTo>
                  <a:lnTo>
                    <a:pt x="345" y="10"/>
                  </a:lnTo>
                  <a:lnTo>
                    <a:pt x="345" y="10"/>
                  </a:lnTo>
                  <a:lnTo>
                    <a:pt x="348" y="9"/>
                  </a:lnTo>
                  <a:lnTo>
                    <a:pt x="349" y="6"/>
                  </a:lnTo>
                  <a:lnTo>
                    <a:pt x="348" y="2"/>
                  </a:lnTo>
                  <a:lnTo>
                    <a:pt x="344" y="0"/>
                  </a:lnTo>
                  <a:lnTo>
                    <a:pt x="343" y="0"/>
                  </a:lnTo>
                  <a:lnTo>
                    <a:pt x="340" y="1"/>
                  </a:lnTo>
                  <a:lnTo>
                    <a:pt x="340"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25" name="chenying0907 890"/>
            <p:cNvSpPr>
              <a:spLocks/>
            </p:cNvSpPr>
            <p:nvPr/>
          </p:nvSpPr>
          <p:spPr bwMode="auto">
            <a:xfrm>
              <a:off x="3362326" y="3660776"/>
              <a:ext cx="88900" cy="106363"/>
            </a:xfrm>
            <a:custGeom>
              <a:avLst/>
              <a:gdLst/>
              <a:ahLst/>
              <a:cxnLst>
                <a:cxn ang="0">
                  <a:pos x="213" y="1"/>
                </a:cxn>
                <a:cxn ang="0">
                  <a:pos x="213" y="1"/>
                </a:cxn>
                <a:cxn ang="0">
                  <a:pos x="185" y="31"/>
                </a:cxn>
                <a:cxn ang="0">
                  <a:pos x="156" y="62"/>
                </a:cxn>
                <a:cxn ang="0">
                  <a:pos x="128" y="94"/>
                </a:cxn>
                <a:cxn ang="0">
                  <a:pos x="102" y="127"/>
                </a:cxn>
                <a:cxn ang="0">
                  <a:pos x="102" y="127"/>
                </a:cxn>
                <a:cxn ang="0">
                  <a:pos x="75" y="163"/>
                </a:cxn>
                <a:cxn ang="0">
                  <a:pos x="47" y="201"/>
                </a:cxn>
                <a:cxn ang="0">
                  <a:pos x="47" y="201"/>
                </a:cxn>
                <a:cxn ang="0">
                  <a:pos x="35" y="215"/>
                </a:cxn>
                <a:cxn ang="0">
                  <a:pos x="22" y="229"/>
                </a:cxn>
                <a:cxn ang="0">
                  <a:pos x="11" y="243"/>
                </a:cxn>
                <a:cxn ang="0">
                  <a:pos x="0" y="259"/>
                </a:cxn>
                <a:cxn ang="0">
                  <a:pos x="0" y="259"/>
                </a:cxn>
                <a:cxn ang="0">
                  <a:pos x="0" y="261"/>
                </a:cxn>
                <a:cxn ang="0">
                  <a:pos x="0" y="264"/>
                </a:cxn>
                <a:cxn ang="0">
                  <a:pos x="3" y="266"/>
                </a:cxn>
                <a:cxn ang="0">
                  <a:pos x="7" y="268"/>
                </a:cxn>
                <a:cxn ang="0">
                  <a:pos x="9" y="266"/>
                </a:cxn>
                <a:cxn ang="0">
                  <a:pos x="11" y="265"/>
                </a:cxn>
                <a:cxn ang="0">
                  <a:pos x="11" y="265"/>
                </a:cxn>
                <a:cxn ang="0">
                  <a:pos x="16" y="256"/>
                </a:cxn>
                <a:cxn ang="0">
                  <a:pos x="22" y="247"/>
                </a:cxn>
                <a:cxn ang="0">
                  <a:pos x="34" y="231"/>
                </a:cxn>
                <a:cxn ang="0">
                  <a:pos x="49" y="217"/>
                </a:cxn>
                <a:cxn ang="0">
                  <a:pos x="62" y="201"/>
                </a:cxn>
                <a:cxn ang="0">
                  <a:pos x="62" y="201"/>
                </a:cxn>
                <a:cxn ang="0">
                  <a:pos x="84" y="171"/>
                </a:cxn>
                <a:cxn ang="0">
                  <a:pos x="106" y="141"/>
                </a:cxn>
                <a:cxn ang="0">
                  <a:pos x="106" y="141"/>
                </a:cxn>
                <a:cxn ang="0">
                  <a:pos x="132" y="107"/>
                </a:cxn>
                <a:cxn ang="0">
                  <a:pos x="161" y="73"/>
                </a:cxn>
                <a:cxn ang="0">
                  <a:pos x="191" y="40"/>
                </a:cxn>
                <a:cxn ang="0">
                  <a:pos x="221" y="9"/>
                </a:cxn>
                <a:cxn ang="0">
                  <a:pos x="221" y="9"/>
                </a:cxn>
                <a:cxn ang="0">
                  <a:pos x="223" y="8"/>
                </a:cxn>
                <a:cxn ang="0">
                  <a:pos x="223" y="5"/>
                </a:cxn>
                <a:cxn ang="0">
                  <a:pos x="221" y="1"/>
                </a:cxn>
                <a:cxn ang="0">
                  <a:pos x="217" y="0"/>
                </a:cxn>
                <a:cxn ang="0">
                  <a:pos x="215" y="0"/>
                </a:cxn>
                <a:cxn ang="0">
                  <a:pos x="213" y="1"/>
                </a:cxn>
                <a:cxn ang="0">
                  <a:pos x="213" y="1"/>
                </a:cxn>
              </a:cxnLst>
              <a:rect l="0" t="0" r="r" b="b"/>
              <a:pathLst>
                <a:path w="223" h="268">
                  <a:moveTo>
                    <a:pt x="213" y="1"/>
                  </a:moveTo>
                  <a:lnTo>
                    <a:pt x="213" y="1"/>
                  </a:lnTo>
                  <a:lnTo>
                    <a:pt x="185" y="31"/>
                  </a:lnTo>
                  <a:lnTo>
                    <a:pt x="156" y="62"/>
                  </a:lnTo>
                  <a:lnTo>
                    <a:pt x="128" y="94"/>
                  </a:lnTo>
                  <a:lnTo>
                    <a:pt x="102" y="127"/>
                  </a:lnTo>
                  <a:lnTo>
                    <a:pt x="102" y="127"/>
                  </a:lnTo>
                  <a:lnTo>
                    <a:pt x="75" y="163"/>
                  </a:lnTo>
                  <a:lnTo>
                    <a:pt x="47" y="201"/>
                  </a:lnTo>
                  <a:lnTo>
                    <a:pt x="47" y="201"/>
                  </a:lnTo>
                  <a:lnTo>
                    <a:pt x="35" y="215"/>
                  </a:lnTo>
                  <a:lnTo>
                    <a:pt x="22" y="229"/>
                  </a:lnTo>
                  <a:lnTo>
                    <a:pt x="11" y="243"/>
                  </a:lnTo>
                  <a:lnTo>
                    <a:pt x="0" y="259"/>
                  </a:lnTo>
                  <a:lnTo>
                    <a:pt x="0" y="259"/>
                  </a:lnTo>
                  <a:lnTo>
                    <a:pt x="0" y="261"/>
                  </a:lnTo>
                  <a:lnTo>
                    <a:pt x="0" y="264"/>
                  </a:lnTo>
                  <a:lnTo>
                    <a:pt x="3" y="266"/>
                  </a:lnTo>
                  <a:lnTo>
                    <a:pt x="7" y="268"/>
                  </a:lnTo>
                  <a:lnTo>
                    <a:pt x="9" y="266"/>
                  </a:lnTo>
                  <a:lnTo>
                    <a:pt x="11" y="265"/>
                  </a:lnTo>
                  <a:lnTo>
                    <a:pt x="11" y="265"/>
                  </a:lnTo>
                  <a:lnTo>
                    <a:pt x="16" y="256"/>
                  </a:lnTo>
                  <a:lnTo>
                    <a:pt x="22" y="247"/>
                  </a:lnTo>
                  <a:lnTo>
                    <a:pt x="34" y="231"/>
                  </a:lnTo>
                  <a:lnTo>
                    <a:pt x="49" y="217"/>
                  </a:lnTo>
                  <a:lnTo>
                    <a:pt x="62" y="201"/>
                  </a:lnTo>
                  <a:lnTo>
                    <a:pt x="62" y="201"/>
                  </a:lnTo>
                  <a:lnTo>
                    <a:pt x="84" y="171"/>
                  </a:lnTo>
                  <a:lnTo>
                    <a:pt x="106" y="141"/>
                  </a:lnTo>
                  <a:lnTo>
                    <a:pt x="106" y="141"/>
                  </a:lnTo>
                  <a:lnTo>
                    <a:pt x="132" y="107"/>
                  </a:lnTo>
                  <a:lnTo>
                    <a:pt x="161" y="73"/>
                  </a:lnTo>
                  <a:lnTo>
                    <a:pt x="191" y="40"/>
                  </a:lnTo>
                  <a:lnTo>
                    <a:pt x="221" y="9"/>
                  </a:lnTo>
                  <a:lnTo>
                    <a:pt x="221" y="9"/>
                  </a:lnTo>
                  <a:lnTo>
                    <a:pt x="223" y="8"/>
                  </a:lnTo>
                  <a:lnTo>
                    <a:pt x="223" y="5"/>
                  </a:lnTo>
                  <a:lnTo>
                    <a:pt x="221" y="1"/>
                  </a:lnTo>
                  <a:lnTo>
                    <a:pt x="217" y="0"/>
                  </a:lnTo>
                  <a:lnTo>
                    <a:pt x="215" y="0"/>
                  </a:lnTo>
                  <a:lnTo>
                    <a:pt x="213" y="1"/>
                  </a:lnTo>
                  <a:lnTo>
                    <a:pt x="213"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26" name="chenying0907 891"/>
            <p:cNvSpPr>
              <a:spLocks/>
            </p:cNvSpPr>
            <p:nvPr/>
          </p:nvSpPr>
          <p:spPr bwMode="auto">
            <a:xfrm>
              <a:off x="3398838" y="3705226"/>
              <a:ext cx="47625" cy="66675"/>
            </a:xfrm>
            <a:custGeom>
              <a:avLst/>
              <a:gdLst/>
              <a:ahLst/>
              <a:cxnLst>
                <a:cxn ang="0">
                  <a:pos x="108" y="4"/>
                </a:cxn>
                <a:cxn ang="0">
                  <a:pos x="108" y="4"/>
                </a:cxn>
                <a:cxn ang="0">
                  <a:pos x="106" y="14"/>
                </a:cxn>
                <a:cxn ang="0">
                  <a:pos x="102" y="21"/>
                </a:cxn>
                <a:cxn ang="0">
                  <a:pos x="97" y="29"/>
                </a:cxn>
                <a:cxn ang="0">
                  <a:pos x="90" y="37"/>
                </a:cxn>
                <a:cxn ang="0">
                  <a:pos x="76" y="53"/>
                </a:cxn>
                <a:cxn ang="0">
                  <a:pos x="64" y="67"/>
                </a:cxn>
                <a:cxn ang="0">
                  <a:pos x="64" y="67"/>
                </a:cxn>
                <a:cxn ang="0">
                  <a:pos x="48" y="89"/>
                </a:cxn>
                <a:cxn ang="0">
                  <a:pos x="34" y="113"/>
                </a:cxn>
                <a:cxn ang="0">
                  <a:pos x="18" y="135"/>
                </a:cxn>
                <a:cxn ang="0">
                  <a:pos x="10" y="146"/>
                </a:cxn>
                <a:cxn ang="0">
                  <a:pos x="1" y="156"/>
                </a:cxn>
                <a:cxn ang="0">
                  <a:pos x="1" y="156"/>
                </a:cxn>
                <a:cxn ang="0">
                  <a:pos x="0" y="159"/>
                </a:cxn>
                <a:cxn ang="0">
                  <a:pos x="0" y="160"/>
                </a:cxn>
                <a:cxn ang="0">
                  <a:pos x="1" y="164"/>
                </a:cxn>
                <a:cxn ang="0">
                  <a:pos x="5" y="167"/>
                </a:cxn>
                <a:cxn ang="0">
                  <a:pos x="8" y="165"/>
                </a:cxn>
                <a:cxn ang="0">
                  <a:pos x="9" y="164"/>
                </a:cxn>
                <a:cxn ang="0">
                  <a:pos x="9" y="164"/>
                </a:cxn>
                <a:cxn ang="0">
                  <a:pos x="26" y="144"/>
                </a:cxn>
                <a:cxn ang="0">
                  <a:pos x="40" y="123"/>
                </a:cxn>
                <a:cxn ang="0">
                  <a:pos x="68" y="80"/>
                </a:cxn>
                <a:cxn ang="0">
                  <a:pos x="68" y="80"/>
                </a:cxn>
                <a:cxn ang="0">
                  <a:pos x="74" y="71"/>
                </a:cxn>
                <a:cxn ang="0">
                  <a:pos x="82" y="63"/>
                </a:cxn>
                <a:cxn ang="0">
                  <a:pos x="98" y="46"/>
                </a:cxn>
                <a:cxn ang="0">
                  <a:pos x="104" y="37"/>
                </a:cxn>
                <a:cxn ang="0">
                  <a:pos x="111" y="28"/>
                </a:cxn>
                <a:cxn ang="0">
                  <a:pos x="116" y="17"/>
                </a:cxn>
                <a:cxn ang="0">
                  <a:pos x="119" y="7"/>
                </a:cxn>
                <a:cxn ang="0">
                  <a:pos x="119" y="7"/>
                </a:cxn>
                <a:cxn ang="0">
                  <a:pos x="119" y="6"/>
                </a:cxn>
                <a:cxn ang="0">
                  <a:pos x="117" y="3"/>
                </a:cxn>
                <a:cxn ang="0">
                  <a:pos x="115" y="0"/>
                </a:cxn>
                <a:cxn ang="0">
                  <a:pos x="112" y="0"/>
                </a:cxn>
                <a:cxn ang="0">
                  <a:pos x="111" y="0"/>
                </a:cxn>
                <a:cxn ang="0">
                  <a:pos x="108" y="2"/>
                </a:cxn>
                <a:cxn ang="0">
                  <a:pos x="108" y="4"/>
                </a:cxn>
                <a:cxn ang="0">
                  <a:pos x="108" y="4"/>
                </a:cxn>
              </a:cxnLst>
              <a:rect l="0" t="0" r="r" b="b"/>
              <a:pathLst>
                <a:path w="119" h="167">
                  <a:moveTo>
                    <a:pt x="108" y="4"/>
                  </a:moveTo>
                  <a:lnTo>
                    <a:pt x="108" y="4"/>
                  </a:lnTo>
                  <a:lnTo>
                    <a:pt x="106" y="14"/>
                  </a:lnTo>
                  <a:lnTo>
                    <a:pt x="102" y="21"/>
                  </a:lnTo>
                  <a:lnTo>
                    <a:pt x="97" y="29"/>
                  </a:lnTo>
                  <a:lnTo>
                    <a:pt x="90" y="37"/>
                  </a:lnTo>
                  <a:lnTo>
                    <a:pt x="76" y="53"/>
                  </a:lnTo>
                  <a:lnTo>
                    <a:pt x="64" y="67"/>
                  </a:lnTo>
                  <a:lnTo>
                    <a:pt x="64" y="67"/>
                  </a:lnTo>
                  <a:lnTo>
                    <a:pt x="48" y="89"/>
                  </a:lnTo>
                  <a:lnTo>
                    <a:pt x="34" y="113"/>
                  </a:lnTo>
                  <a:lnTo>
                    <a:pt x="18" y="135"/>
                  </a:lnTo>
                  <a:lnTo>
                    <a:pt x="10" y="146"/>
                  </a:lnTo>
                  <a:lnTo>
                    <a:pt x="1" y="156"/>
                  </a:lnTo>
                  <a:lnTo>
                    <a:pt x="1" y="156"/>
                  </a:lnTo>
                  <a:lnTo>
                    <a:pt x="0" y="159"/>
                  </a:lnTo>
                  <a:lnTo>
                    <a:pt x="0" y="160"/>
                  </a:lnTo>
                  <a:lnTo>
                    <a:pt x="1" y="164"/>
                  </a:lnTo>
                  <a:lnTo>
                    <a:pt x="5" y="167"/>
                  </a:lnTo>
                  <a:lnTo>
                    <a:pt x="8" y="165"/>
                  </a:lnTo>
                  <a:lnTo>
                    <a:pt x="9" y="164"/>
                  </a:lnTo>
                  <a:lnTo>
                    <a:pt x="9" y="164"/>
                  </a:lnTo>
                  <a:lnTo>
                    <a:pt x="26" y="144"/>
                  </a:lnTo>
                  <a:lnTo>
                    <a:pt x="40" y="123"/>
                  </a:lnTo>
                  <a:lnTo>
                    <a:pt x="68" y="80"/>
                  </a:lnTo>
                  <a:lnTo>
                    <a:pt x="68" y="80"/>
                  </a:lnTo>
                  <a:lnTo>
                    <a:pt x="74" y="71"/>
                  </a:lnTo>
                  <a:lnTo>
                    <a:pt x="82" y="63"/>
                  </a:lnTo>
                  <a:lnTo>
                    <a:pt x="98" y="46"/>
                  </a:lnTo>
                  <a:lnTo>
                    <a:pt x="104" y="37"/>
                  </a:lnTo>
                  <a:lnTo>
                    <a:pt x="111" y="28"/>
                  </a:lnTo>
                  <a:lnTo>
                    <a:pt x="116" y="17"/>
                  </a:lnTo>
                  <a:lnTo>
                    <a:pt x="119" y="7"/>
                  </a:lnTo>
                  <a:lnTo>
                    <a:pt x="119" y="7"/>
                  </a:lnTo>
                  <a:lnTo>
                    <a:pt x="119" y="6"/>
                  </a:lnTo>
                  <a:lnTo>
                    <a:pt x="117" y="3"/>
                  </a:lnTo>
                  <a:lnTo>
                    <a:pt x="115" y="0"/>
                  </a:lnTo>
                  <a:lnTo>
                    <a:pt x="112" y="0"/>
                  </a:lnTo>
                  <a:lnTo>
                    <a:pt x="111" y="0"/>
                  </a:lnTo>
                  <a:lnTo>
                    <a:pt x="108" y="2"/>
                  </a:lnTo>
                  <a:lnTo>
                    <a:pt x="108" y="4"/>
                  </a:lnTo>
                  <a:lnTo>
                    <a:pt x="108" y="4"/>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27" name="chenying0907 892"/>
            <p:cNvSpPr>
              <a:spLocks/>
            </p:cNvSpPr>
            <p:nvPr/>
          </p:nvSpPr>
          <p:spPr bwMode="auto">
            <a:xfrm>
              <a:off x="3432176" y="3724276"/>
              <a:ext cx="47625" cy="53975"/>
            </a:xfrm>
            <a:custGeom>
              <a:avLst/>
              <a:gdLst/>
              <a:ahLst/>
              <a:cxnLst>
                <a:cxn ang="0">
                  <a:pos x="110" y="2"/>
                </a:cxn>
                <a:cxn ang="0">
                  <a:pos x="110" y="2"/>
                </a:cxn>
                <a:cxn ang="0">
                  <a:pos x="74" y="38"/>
                </a:cxn>
                <a:cxn ang="0">
                  <a:pos x="57" y="56"/>
                </a:cxn>
                <a:cxn ang="0">
                  <a:pos x="42" y="76"/>
                </a:cxn>
                <a:cxn ang="0">
                  <a:pos x="42" y="76"/>
                </a:cxn>
                <a:cxn ang="0">
                  <a:pos x="30" y="89"/>
                </a:cxn>
                <a:cxn ang="0">
                  <a:pos x="18" y="101"/>
                </a:cxn>
                <a:cxn ang="0">
                  <a:pos x="13" y="107"/>
                </a:cxn>
                <a:cxn ang="0">
                  <a:pos x="8" y="114"/>
                </a:cxn>
                <a:cxn ang="0">
                  <a:pos x="4" y="122"/>
                </a:cxn>
                <a:cxn ang="0">
                  <a:pos x="0" y="130"/>
                </a:cxn>
                <a:cxn ang="0">
                  <a:pos x="0" y="130"/>
                </a:cxn>
                <a:cxn ang="0">
                  <a:pos x="0" y="132"/>
                </a:cxn>
                <a:cxn ang="0">
                  <a:pos x="1" y="134"/>
                </a:cxn>
                <a:cxn ang="0">
                  <a:pos x="4" y="136"/>
                </a:cxn>
                <a:cxn ang="0">
                  <a:pos x="8" y="136"/>
                </a:cxn>
                <a:cxn ang="0">
                  <a:pos x="10" y="135"/>
                </a:cxn>
                <a:cxn ang="0">
                  <a:pos x="12" y="132"/>
                </a:cxn>
                <a:cxn ang="0">
                  <a:pos x="12" y="132"/>
                </a:cxn>
                <a:cxn ang="0">
                  <a:pos x="14" y="124"/>
                </a:cxn>
                <a:cxn ang="0">
                  <a:pos x="19" y="117"/>
                </a:cxn>
                <a:cxn ang="0">
                  <a:pos x="25" y="109"/>
                </a:cxn>
                <a:cxn ang="0">
                  <a:pos x="31" y="102"/>
                </a:cxn>
                <a:cxn ang="0">
                  <a:pos x="43" y="89"/>
                </a:cxn>
                <a:cxn ang="0">
                  <a:pos x="56" y="76"/>
                </a:cxn>
                <a:cxn ang="0">
                  <a:pos x="56" y="76"/>
                </a:cxn>
                <a:cxn ang="0">
                  <a:pos x="70" y="59"/>
                </a:cxn>
                <a:cxn ang="0">
                  <a:pos x="86" y="42"/>
                </a:cxn>
                <a:cxn ang="0">
                  <a:pos x="119" y="9"/>
                </a:cxn>
                <a:cxn ang="0">
                  <a:pos x="119" y="9"/>
                </a:cxn>
                <a:cxn ang="0">
                  <a:pos x="120" y="8"/>
                </a:cxn>
                <a:cxn ang="0">
                  <a:pos x="120" y="5"/>
                </a:cxn>
                <a:cxn ang="0">
                  <a:pos x="117" y="2"/>
                </a:cxn>
                <a:cxn ang="0">
                  <a:pos x="115" y="0"/>
                </a:cxn>
                <a:cxn ang="0">
                  <a:pos x="112" y="0"/>
                </a:cxn>
                <a:cxn ang="0">
                  <a:pos x="110" y="2"/>
                </a:cxn>
                <a:cxn ang="0">
                  <a:pos x="110" y="2"/>
                </a:cxn>
              </a:cxnLst>
              <a:rect l="0" t="0" r="r" b="b"/>
              <a:pathLst>
                <a:path w="120" h="136">
                  <a:moveTo>
                    <a:pt x="110" y="2"/>
                  </a:moveTo>
                  <a:lnTo>
                    <a:pt x="110" y="2"/>
                  </a:lnTo>
                  <a:lnTo>
                    <a:pt x="74" y="38"/>
                  </a:lnTo>
                  <a:lnTo>
                    <a:pt x="57" y="56"/>
                  </a:lnTo>
                  <a:lnTo>
                    <a:pt x="42" y="76"/>
                  </a:lnTo>
                  <a:lnTo>
                    <a:pt x="42" y="76"/>
                  </a:lnTo>
                  <a:lnTo>
                    <a:pt x="30" y="89"/>
                  </a:lnTo>
                  <a:lnTo>
                    <a:pt x="18" y="101"/>
                  </a:lnTo>
                  <a:lnTo>
                    <a:pt x="13" y="107"/>
                  </a:lnTo>
                  <a:lnTo>
                    <a:pt x="8" y="114"/>
                  </a:lnTo>
                  <a:lnTo>
                    <a:pt x="4" y="122"/>
                  </a:lnTo>
                  <a:lnTo>
                    <a:pt x="0" y="130"/>
                  </a:lnTo>
                  <a:lnTo>
                    <a:pt x="0" y="130"/>
                  </a:lnTo>
                  <a:lnTo>
                    <a:pt x="0" y="132"/>
                  </a:lnTo>
                  <a:lnTo>
                    <a:pt x="1" y="134"/>
                  </a:lnTo>
                  <a:lnTo>
                    <a:pt x="4" y="136"/>
                  </a:lnTo>
                  <a:lnTo>
                    <a:pt x="8" y="136"/>
                  </a:lnTo>
                  <a:lnTo>
                    <a:pt x="10" y="135"/>
                  </a:lnTo>
                  <a:lnTo>
                    <a:pt x="12" y="132"/>
                  </a:lnTo>
                  <a:lnTo>
                    <a:pt x="12" y="132"/>
                  </a:lnTo>
                  <a:lnTo>
                    <a:pt x="14" y="124"/>
                  </a:lnTo>
                  <a:lnTo>
                    <a:pt x="19" y="117"/>
                  </a:lnTo>
                  <a:lnTo>
                    <a:pt x="25" y="109"/>
                  </a:lnTo>
                  <a:lnTo>
                    <a:pt x="31" y="102"/>
                  </a:lnTo>
                  <a:lnTo>
                    <a:pt x="43" y="89"/>
                  </a:lnTo>
                  <a:lnTo>
                    <a:pt x="56" y="76"/>
                  </a:lnTo>
                  <a:lnTo>
                    <a:pt x="56" y="76"/>
                  </a:lnTo>
                  <a:lnTo>
                    <a:pt x="70" y="59"/>
                  </a:lnTo>
                  <a:lnTo>
                    <a:pt x="86" y="42"/>
                  </a:lnTo>
                  <a:lnTo>
                    <a:pt x="119" y="9"/>
                  </a:lnTo>
                  <a:lnTo>
                    <a:pt x="119" y="9"/>
                  </a:lnTo>
                  <a:lnTo>
                    <a:pt x="120" y="8"/>
                  </a:lnTo>
                  <a:lnTo>
                    <a:pt x="120" y="5"/>
                  </a:lnTo>
                  <a:lnTo>
                    <a:pt x="117" y="2"/>
                  </a:lnTo>
                  <a:lnTo>
                    <a:pt x="115" y="0"/>
                  </a:lnTo>
                  <a:lnTo>
                    <a:pt x="112" y="0"/>
                  </a:lnTo>
                  <a:lnTo>
                    <a:pt x="110" y="2"/>
                  </a:lnTo>
                  <a:lnTo>
                    <a:pt x="110"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28" name="chenying0907 893"/>
            <p:cNvSpPr>
              <a:spLocks/>
            </p:cNvSpPr>
            <p:nvPr/>
          </p:nvSpPr>
          <p:spPr bwMode="auto">
            <a:xfrm>
              <a:off x="3463926" y="3732213"/>
              <a:ext cx="38100" cy="47625"/>
            </a:xfrm>
            <a:custGeom>
              <a:avLst/>
              <a:gdLst/>
              <a:ahLst/>
              <a:cxnLst>
                <a:cxn ang="0">
                  <a:pos x="86" y="3"/>
                </a:cxn>
                <a:cxn ang="0">
                  <a:pos x="86" y="3"/>
                </a:cxn>
                <a:cxn ang="0">
                  <a:pos x="74" y="23"/>
                </a:cxn>
                <a:cxn ang="0">
                  <a:pos x="60" y="41"/>
                </a:cxn>
                <a:cxn ang="0">
                  <a:pos x="44" y="58"/>
                </a:cxn>
                <a:cxn ang="0">
                  <a:pos x="27" y="74"/>
                </a:cxn>
                <a:cxn ang="0">
                  <a:pos x="27" y="74"/>
                </a:cxn>
                <a:cxn ang="0">
                  <a:pos x="18" y="82"/>
                </a:cxn>
                <a:cxn ang="0">
                  <a:pos x="7" y="92"/>
                </a:cxn>
                <a:cxn ang="0">
                  <a:pos x="3" y="99"/>
                </a:cxn>
                <a:cxn ang="0">
                  <a:pos x="1" y="104"/>
                </a:cxn>
                <a:cxn ang="0">
                  <a:pos x="0" y="110"/>
                </a:cxn>
                <a:cxn ang="0">
                  <a:pos x="0" y="117"/>
                </a:cxn>
                <a:cxn ang="0">
                  <a:pos x="0" y="117"/>
                </a:cxn>
                <a:cxn ang="0">
                  <a:pos x="1" y="118"/>
                </a:cxn>
                <a:cxn ang="0">
                  <a:pos x="3" y="119"/>
                </a:cxn>
                <a:cxn ang="0">
                  <a:pos x="7" y="121"/>
                </a:cxn>
                <a:cxn ang="0">
                  <a:pos x="10" y="118"/>
                </a:cxn>
                <a:cxn ang="0">
                  <a:pos x="11" y="116"/>
                </a:cxn>
                <a:cxn ang="0">
                  <a:pos x="11" y="113"/>
                </a:cxn>
                <a:cxn ang="0">
                  <a:pos x="11" y="113"/>
                </a:cxn>
                <a:cxn ang="0">
                  <a:pos x="11" y="109"/>
                </a:cxn>
                <a:cxn ang="0">
                  <a:pos x="14" y="102"/>
                </a:cxn>
                <a:cxn ang="0">
                  <a:pos x="18" y="97"/>
                </a:cxn>
                <a:cxn ang="0">
                  <a:pos x="23" y="92"/>
                </a:cxn>
                <a:cxn ang="0">
                  <a:pos x="35" y="82"/>
                </a:cxn>
                <a:cxn ang="0">
                  <a:pos x="44" y="74"/>
                </a:cxn>
                <a:cxn ang="0">
                  <a:pos x="44" y="74"/>
                </a:cxn>
                <a:cxn ang="0">
                  <a:pos x="58" y="59"/>
                </a:cxn>
                <a:cxn ang="0">
                  <a:pos x="73" y="44"/>
                </a:cxn>
                <a:cxn ang="0">
                  <a:pos x="86" y="27"/>
                </a:cxn>
                <a:cxn ang="0">
                  <a:pos x="96" y="10"/>
                </a:cxn>
                <a:cxn ang="0">
                  <a:pos x="96" y="10"/>
                </a:cxn>
                <a:cxn ang="0">
                  <a:pos x="96" y="7"/>
                </a:cxn>
                <a:cxn ang="0">
                  <a:pos x="96" y="4"/>
                </a:cxn>
                <a:cxn ang="0">
                  <a:pos x="94" y="2"/>
                </a:cxn>
                <a:cxn ang="0">
                  <a:pos x="90" y="0"/>
                </a:cxn>
                <a:cxn ang="0">
                  <a:pos x="88" y="2"/>
                </a:cxn>
                <a:cxn ang="0">
                  <a:pos x="86" y="3"/>
                </a:cxn>
                <a:cxn ang="0">
                  <a:pos x="86" y="3"/>
                </a:cxn>
              </a:cxnLst>
              <a:rect l="0" t="0" r="r" b="b"/>
              <a:pathLst>
                <a:path w="96" h="121">
                  <a:moveTo>
                    <a:pt x="86" y="3"/>
                  </a:moveTo>
                  <a:lnTo>
                    <a:pt x="86" y="3"/>
                  </a:lnTo>
                  <a:lnTo>
                    <a:pt x="74" y="23"/>
                  </a:lnTo>
                  <a:lnTo>
                    <a:pt x="60" y="41"/>
                  </a:lnTo>
                  <a:lnTo>
                    <a:pt x="44" y="58"/>
                  </a:lnTo>
                  <a:lnTo>
                    <a:pt x="27" y="74"/>
                  </a:lnTo>
                  <a:lnTo>
                    <a:pt x="27" y="74"/>
                  </a:lnTo>
                  <a:lnTo>
                    <a:pt x="18" y="82"/>
                  </a:lnTo>
                  <a:lnTo>
                    <a:pt x="7" y="92"/>
                  </a:lnTo>
                  <a:lnTo>
                    <a:pt x="3" y="99"/>
                  </a:lnTo>
                  <a:lnTo>
                    <a:pt x="1" y="104"/>
                  </a:lnTo>
                  <a:lnTo>
                    <a:pt x="0" y="110"/>
                  </a:lnTo>
                  <a:lnTo>
                    <a:pt x="0" y="117"/>
                  </a:lnTo>
                  <a:lnTo>
                    <a:pt x="0" y="117"/>
                  </a:lnTo>
                  <a:lnTo>
                    <a:pt x="1" y="118"/>
                  </a:lnTo>
                  <a:lnTo>
                    <a:pt x="3" y="119"/>
                  </a:lnTo>
                  <a:lnTo>
                    <a:pt x="7" y="121"/>
                  </a:lnTo>
                  <a:lnTo>
                    <a:pt x="10" y="118"/>
                  </a:lnTo>
                  <a:lnTo>
                    <a:pt x="11" y="116"/>
                  </a:lnTo>
                  <a:lnTo>
                    <a:pt x="11" y="113"/>
                  </a:lnTo>
                  <a:lnTo>
                    <a:pt x="11" y="113"/>
                  </a:lnTo>
                  <a:lnTo>
                    <a:pt x="11" y="109"/>
                  </a:lnTo>
                  <a:lnTo>
                    <a:pt x="14" y="102"/>
                  </a:lnTo>
                  <a:lnTo>
                    <a:pt x="18" y="97"/>
                  </a:lnTo>
                  <a:lnTo>
                    <a:pt x="23" y="92"/>
                  </a:lnTo>
                  <a:lnTo>
                    <a:pt x="35" y="82"/>
                  </a:lnTo>
                  <a:lnTo>
                    <a:pt x="44" y="74"/>
                  </a:lnTo>
                  <a:lnTo>
                    <a:pt x="44" y="74"/>
                  </a:lnTo>
                  <a:lnTo>
                    <a:pt x="58" y="59"/>
                  </a:lnTo>
                  <a:lnTo>
                    <a:pt x="73" y="44"/>
                  </a:lnTo>
                  <a:lnTo>
                    <a:pt x="86" y="27"/>
                  </a:lnTo>
                  <a:lnTo>
                    <a:pt x="96" y="10"/>
                  </a:lnTo>
                  <a:lnTo>
                    <a:pt x="96" y="10"/>
                  </a:lnTo>
                  <a:lnTo>
                    <a:pt x="96" y="7"/>
                  </a:lnTo>
                  <a:lnTo>
                    <a:pt x="96" y="4"/>
                  </a:lnTo>
                  <a:lnTo>
                    <a:pt x="94" y="2"/>
                  </a:lnTo>
                  <a:lnTo>
                    <a:pt x="90" y="0"/>
                  </a:lnTo>
                  <a:lnTo>
                    <a:pt x="88" y="2"/>
                  </a:lnTo>
                  <a:lnTo>
                    <a:pt x="86" y="3"/>
                  </a:lnTo>
                  <a:lnTo>
                    <a:pt x="86" y="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29" name="chenying0907 894"/>
            <p:cNvSpPr>
              <a:spLocks/>
            </p:cNvSpPr>
            <p:nvPr/>
          </p:nvSpPr>
          <p:spPr bwMode="auto">
            <a:xfrm>
              <a:off x="3511551" y="3668713"/>
              <a:ext cx="79375" cy="104775"/>
            </a:xfrm>
            <a:custGeom>
              <a:avLst/>
              <a:gdLst/>
              <a:ahLst/>
              <a:cxnLst>
                <a:cxn ang="0">
                  <a:pos x="190" y="1"/>
                </a:cxn>
                <a:cxn ang="0">
                  <a:pos x="190" y="1"/>
                </a:cxn>
                <a:cxn ang="0">
                  <a:pos x="161" y="33"/>
                </a:cxn>
                <a:cxn ang="0">
                  <a:pos x="132" y="65"/>
                </a:cxn>
                <a:cxn ang="0">
                  <a:pos x="106" y="98"/>
                </a:cxn>
                <a:cxn ang="0">
                  <a:pos x="80" y="132"/>
                </a:cxn>
                <a:cxn ang="0">
                  <a:pos x="80" y="132"/>
                </a:cxn>
                <a:cxn ang="0">
                  <a:pos x="67" y="153"/>
                </a:cxn>
                <a:cxn ang="0">
                  <a:pos x="54" y="174"/>
                </a:cxn>
                <a:cxn ang="0">
                  <a:pos x="40" y="193"/>
                </a:cxn>
                <a:cxn ang="0">
                  <a:pos x="33" y="204"/>
                </a:cxn>
                <a:cxn ang="0">
                  <a:pos x="25" y="213"/>
                </a:cxn>
                <a:cxn ang="0">
                  <a:pos x="25" y="213"/>
                </a:cxn>
                <a:cxn ang="0">
                  <a:pos x="16" y="222"/>
                </a:cxn>
                <a:cxn ang="0">
                  <a:pos x="9" y="233"/>
                </a:cxn>
                <a:cxn ang="0">
                  <a:pos x="3" y="244"/>
                </a:cxn>
                <a:cxn ang="0">
                  <a:pos x="0" y="258"/>
                </a:cxn>
                <a:cxn ang="0">
                  <a:pos x="0" y="258"/>
                </a:cxn>
                <a:cxn ang="0">
                  <a:pos x="0" y="259"/>
                </a:cxn>
                <a:cxn ang="0">
                  <a:pos x="1" y="261"/>
                </a:cxn>
                <a:cxn ang="0">
                  <a:pos x="3" y="261"/>
                </a:cxn>
                <a:cxn ang="0">
                  <a:pos x="5" y="263"/>
                </a:cxn>
                <a:cxn ang="0">
                  <a:pos x="9" y="261"/>
                </a:cxn>
                <a:cxn ang="0">
                  <a:pos x="10" y="259"/>
                </a:cxn>
                <a:cxn ang="0">
                  <a:pos x="12" y="258"/>
                </a:cxn>
                <a:cxn ang="0">
                  <a:pos x="12" y="258"/>
                </a:cxn>
                <a:cxn ang="0">
                  <a:pos x="13" y="248"/>
                </a:cxn>
                <a:cxn ang="0">
                  <a:pos x="17" y="241"/>
                </a:cxn>
                <a:cxn ang="0">
                  <a:pos x="22" y="233"/>
                </a:cxn>
                <a:cxn ang="0">
                  <a:pos x="27" y="225"/>
                </a:cxn>
                <a:cxn ang="0">
                  <a:pos x="40" y="210"/>
                </a:cxn>
                <a:cxn ang="0">
                  <a:pos x="51" y="196"/>
                </a:cxn>
                <a:cxn ang="0">
                  <a:pos x="51" y="196"/>
                </a:cxn>
                <a:cxn ang="0">
                  <a:pos x="76" y="159"/>
                </a:cxn>
                <a:cxn ang="0">
                  <a:pos x="88" y="141"/>
                </a:cxn>
                <a:cxn ang="0">
                  <a:pos x="101" y="124"/>
                </a:cxn>
                <a:cxn ang="0">
                  <a:pos x="101" y="124"/>
                </a:cxn>
                <a:cxn ang="0">
                  <a:pos x="148" y="65"/>
                </a:cxn>
                <a:cxn ang="0">
                  <a:pos x="173" y="37"/>
                </a:cxn>
                <a:cxn ang="0">
                  <a:pos x="197" y="10"/>
                </a:cxn>
                <a:cxn ang="0">
                  <a:pos x="197" y="10"/>
                </a:cxn>
                <a:cxn ang="0">
                  <a:pos x="199" y="8"/>
                </a:cxn>
                <a:cxn ang="0">
                  <a:pos x="200" y="5"/>
                </a:cxn>
                <a:cxn ang="0">
                  <a:pos x="197" y="1"/>
                </a:cxn>
                <a:cxn ang="0">
                  <a:pos x="193" y="0"/>
                </a:cxn>
                <a:cxn ang="0">
                  <a:pos x="192" y="0"/>
                </a:cxn>
                <a:cxn ang="0">
                  <a:pos x="190" y="1"/>
                </a:cxn>
                <a:cxn ang="0">
                  <a:pos x="190" y="1"/>
                </a:cxn>
              </a:cxnLst>
              <a:rect l="0" t="0" r="r" b="b"/>
              <a:pathLst>
                <a:path w="200" h="263">
                  <a:moveTo>
                    <a:pt x="190" y="1"/>
                  </a:moveTo>
                  <a:lnTo>
                    <a:pt x="190" y="1"/>
                  </a:lnTo>
                  <a:lnTo>
                    <a:pt x="161" y="33"/>
                  </a:lnTo>
                  <a:lnTo>
                    <a:pt x="132" y="65"/>
                  </a:lnTo>
                  <a:lnTo>
                    <a:pt x="106" y="98"/>
                  </a:lnTo>
                  <a:lnTo>
                    <a:pt x="80" y="132"/>
                  </a:lnTo>
                  <a:lnTo>
                    <a:pt x="80" y="132"/>
                  </a:lnTo>
                  <a:lnTo>
                    <a:pt x="67" y="153"/>
                  </a:lnTo>
                  <a:lnTo>
                    <a:pt x="54" y="174"/>
                  </a:lnTo>
                  <a:lnTo>
                    <a:pt x="40" y="193"/>
                  </a:lnTo>
                  <a:lnTo>
                    <a:pt x="33" y="204"/>
                  </a:lnTo>
                  <a:lnTo>
                    <a:pt x="25" y="213"/>
                  </a:lnTo>
                  <a:lnTo>
                    <a:pt x="25" y="213"/>
                  </a:lnTo>
                  <a:lnTo>
                    <a:pt x="16" y="222"/>
                  </a:lnTo>
                  <a:lnTo>
                    <a:pt x="9" y="233"/>
                  </a:lnTo>
                  <a:lnTo>
                    <a:pt x="3" y="244"/>
                  </a:lnTo>
                  <a:lnTo>
                    <a:pt x="0" y="258"/>
                  </a:lnTo>
                  <a:lnTo>
                    <a:pt x="0" y="258"/>
                  </a:lnTo>
                  <a:lnTo>
                    <a:pt x="0" y="259"/>
                  </a:lnTo>
                  <a:lnTo>
                    <a:pt x="1" y="261"/>
                  </a:lnTo>
                  <a:lnTo>
                    <a:pt x="3" y="261"/>
                  </a:lnTo>
                  <a:lnTo>
                    <a:pt x="5" y="263"/>
                  </a:lnTo>
                  <a:lnTo>
                    <a:pt x="9" y="261"/>
                  </a:lnTo>
                  <a:lnTo>
                    <a:pt x="10" y="259"/>
                  </a:lnTo>
                  <a:lnTo>
                    <a:pt x="12" y="258"/>
                  </a:lnTo>
                  <a:lnTo>
                    <a:pt x="12" y="258"/>
                  </a:lnTo>
                  <a:lnTo>
                    <a:pt x="13" y="248"/>
                  </a:lnTo>
                  <a:lnTo>
                    <a:pt x="17" y="241"/>
                  </a:lnTo>
                  <a:lnTo>
                    <a:pt x="22" y="233"/>
                  </a:lnTo>
                  <a:lnTo>
                    <a:pt x="27" y="225"/>
                  </a:lnTo>
                  <a:lnTo>
                    <a:pt x="40" y="210"/>
                  </a:lnTo>
                  <a:lnTo>
                    <a:pt x="51" y="196"/>
                  </a:lnTo>
                  <a:lnTo>
                    <a:pt x="51" y="196"/>
                  </a:lnTo>
                  <a:lnTo>
                    <a:pt x="76" y="159"/>
                  </a:lnTo>
                  <a:lnTo>
                    <a:pt x="88" y="141"/>
                  </a:lnTo>
                  <a:lnTo>
                    <a:pt x="101" y="124"/>
                  </a:lnTo>
                  <a:lnTo>
                    <a:pt x="101" y="124"/>
                  </a:lnTo>
                  <a:lnTo>
                    <a:pt x="148" y="65"/>
                  </a:lnTo>
                  <a:lnTo>
                    <a:pt x="173" y="37"/>
                  </a:lnTo>
                  <a:lnTo>
                    <a:pt x="197" y="10"/>
                  </a:lnTo>
                  <a:lnTo>
                    <a:pt x="197" y="10"/>
                  </a:lnTo>
                  <a:lnTo>
                    <a:pt x="199" y="8"/>
                  </a:lnTo>
                  <a:lnTo>
                    <a:pt x="200" y="5"/>
                  </a:lnTo>
                  <a:lnTo>
                    <a:pt x="197" y="1"/>
                  </a:lnTo>
                  <a:lnTo>
                    <a:pt x="193" y="0"/>
                  </a:lnTo>
                  <a:lnTo>
                    <a:pt x="192" y="0"/>
                  </a:lnTo>
                  <a:lnTo>
                    <a:pt x="190" y="1"/>
                  </a:lnTo>
                  <a:lnTo>
                    <a:pt x="190"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30" name="chenying0907 895"/>
            <p:cNvSpPr>
              <a:spLocks/>
            </p:cNvSpPr>
            <p:nvPr/>
          </p:nvSpPr>
          <p:spPr bwMode="auto">
            <a:xfrm>
              <a:off x="3559176" y="3678238"/>
              <a:ext cx="74613" cy="98425"/>
            </a:xfrm>
            <a:custGeom>
              <a:avLst/>
              <a:gdLst/>
              <a:ahLst/>
              <a:cxnLst>
                <a:cxn ang="0">
                  <a:pos x="178" y="2"/>
                </a:cxn>
                <a:cxn ang="0">
                  <a:pos x="178" y="2"/>
                </a:cxn>
                <a:cxn ang="0">
                  <a:pos x="165" y="12"/>
                </a:cxn>
                <a:cxn ang="0">
                  <a:pos x="151" y="24"/>
                </a:cxn>
                <a:cxn ang="0">
                  <a:pos x="136" y="36"/>
                </a:cxn>
                <a:cxn ang="0">
                  <a:pos x="131" y="42"/>
                </a:cxn>
                <a:cxn ang="0">
                  <a:pos x="126" y="49"/>
                </a:cxn>
                <a:cxn ang="0">
                  <a:pos x="126" y="49"/>
                </a:cxn>
                <a:cxn ang="0">
                  <a:pos x="104" y="82"/>
                </a:cxn>
                <a:cxn ang="0">
                  <a:pos x="80" y="116"/>
                </a:cxn>
                <a:cxn ang="0">
                  <a:pos x="80" y="116"/>
                </a:cxn>
                <a:cxn ang="0">
                  <a:pos x="68" y="133"/>
                </a:cxn>
                <a:cxn ang="0">
                  <a:pos x="56" y="151"/>
                </a:cxn>
                <a:cxn ang="0">
                  <a:pos x="34" y="189"/>
                </a:cxn>
                <a:cxn ang="0">
                  <a:pos x="34" y="189"/>
                </a:cxn>
                <a:cxn ang="0">
                  <a:pos x="25" y="201"/>
                </a:cxn>
                <a:cxn ang="0">
                  <a:pos x="15" y="212"/>
                </a:cxn>
                <a:cxn ang="0">
                  <a:pos x="5" y="224"/>
                </a:cxn>
                <a:cxn ang="0">
                  <a:pos x="2" y="231"/>
                </a:cxn>
                <a:cxn ang="0">
                  <a:pos x="0" y="238"/>
                </a:cxn>
                <a:cxn ang="0">
                  <a:pos x="0" y="238"/>
                </a:cxn>
                <a:cxn ang="0">
                  <a:pos x="0" y="241"/>
                </a:cxn>
                <a:cxn ang="0">
                  <a:pos x="0" y="242"/>
                </a:cxn>
                <a:cxn ang="0">
                  <a:pos x="4" y="245"/>
                </a:cxn>
                <a:cxn ang="0">
                  <a:pos x="8" y="245"/>
                </a:cxn>
                <a:cxn ang="0">
                  <a:pos x="9" y="244"/>
                </a:cxn>
                <a:cxn ang="0">
                  <a:pos x="11" y="241"/>
                </a:cxn>
                <a:cxn ang="0">
                  <a:pos x="11" y="241"/>
                </a:cxn>
                <a:cxn ang="0">
                  <a:pos x="13" y="235"/>
                </a:cxn>
                <a:cxn ang="0">
                  <a:pos x="17" y="228"/>
                </a:cxn>
                <a:cxn ang="0">
                  <a:pos x="29" y="219"/>
                </a:cxn>
                <a:cxn ang="0">
                  <a:pos x="29" y="219"/>
                </a:cxn>
                <a:cxn ang="0">
                  <a:pos x="33" y="214"/>
                </a:cxn>
                <a:cxn ang="0">
                  <a:pos x="37" y="207"/>
                </a:cxn>
                <a:cxn ang="0">
                  <a:pos x="45" y="195"/>
                </a:cxn>
                <a:cxn ang="0">
                  <a:pos x="45" y="195"/>
                </a:cxn>
                <a:cxn ang="0">
                  <a:pos x="84" y="129"/>
                </a:cxn>
                <a:cxn ang="0">
                  <a:pos x="84" y="129"/>
                </a:cxn>
                <a:cxn ang="0">
                  <a:pos x="94" y="114"/>
                </a:cxn>
                <a:cxn ang="0">
                  <a:pos x="104" y="100"/>
                </a:cxn>
                <a:cxn ang="0">
                  <a:pos x="124" y="72"/>
                </a:cxn>
                <a:cxn ang="0">
                  <a:pos x="124" y="72"/>
                </a:cxn>
                <a:cxn ang="0">
                  <a:pos x="131" y="63"/>
                </a:cxn>
                <a:cxn ang="0">
                  <a:pos x="138" y="54"/>
                </a:cxn>
                <a:cxn ang="0">
                  <a:pos x="153" y="40"/>
                </a:cxn>
                <a:cxn ang="0">
                  <a:pos x="186" y="10"/>
                </a:cxn>
                <a:cxn ang="0">
                  <a:pos x="186" y="10"/>
                </a:cxn>
                <a:cxn ang="0">
                  <a:pos x="187" y="7"/>
                </a:cxn>
                <a:cxn ang="0">
                  <a:pos x="189" y="6"/>
                </a:cxn>
                <a:cxn ang="0">
                  <a:pos x="186" y="2"/>
                </a:cxn>
                <a:cxn ang="0">
                  <a:pos x="182" y="0"/>
                </a:cxn>
                <a:cxn ang="0">
                  <a:pos x="181" y="0"/>
                </a:cxn>
                <a:cxn ang="0">
                  <a:pos x="178" y="2"/>
                </a:cxn>
                <a:cxn ang="0">
                  <a:pos x="178" y="2"/>
                </a:cxn>
              </a:cxnLst>
              <a:rect l="0" t="0" r="r" b="b"/>
              <a:pathLst>
                <a:path w="189" h="245">
                  <a:moveTo>
                    <a:pt x="178" y="2"/>
                  </a:moveTo>
                  <a:lnTo>
                    <a:pt x="178" y="2"/>
                  </a:lnTo>
                  <a:lnTo>
                    <a:pt x="165" y="12"/>
                  </a:lnTo>
                  <a:lnTo>
                    <a:pt x="151" y="24"/>
                  </a:lnTo>
                  <a:lnTo>
                    <a:pt x="136" y="36"/>
                  </a:lnTo>
                  <a:lnTo>
                    <a:pt x="131" y="42"/>
                  </a:lnTo>
                  <a:lnTo>
                    <a:pt x="126" y="49"/>
                  </a:lnTo>
                  <a:lnTo>
                    <a:pt x="126" y="49"/>
                  </a:lnTo>
                  <a:lnTo>
                    <a:pt x="104" y="82"/>
                  </a:lnTo>
                  <a:lnTo>
                    <a:pt x="80" y="116"/>
                  </a:lnTo>
                  <a:lnTo>
                    <a:pt x="80" y="116"/>
                  </a:lnTo>
                  <a:lnTo>
                    <a:pt x="68" y="133"/>
                  </a:lnTo>
                  <a:lnTo>
                    <a:pt x="56" y="151"/>
                  </a:lnTo>
                  <a:lnTo>
                    <a:pt x="34" y="189"/>
                  </a:lnTo>
                  <a:lnTo>
                    <a:pt x="34" y="189"/>
                  </a:lnTo>
                  <a:lnTo>
                    <a:pt x="25" y="201"/>
                  </a:lnTo>
                  <a:lnTo>
                    <a:pt x="15" y="212"/>
                  </a:lnTo>
                  <a:lnTo>
                    <a:pt x="5" y="224"/>
                  </a:lnTo>
                  <a:lnTo>
                    <a:pt x="2" y="231"/>
                  </a:lnTo>
                  <a:lnTo>
                    <a:pt x="0" y="238"/>
                  </a:lnTo>
                  <a:lnTo>
                    <a:pt x="0" y="238"/>
                  </a:lnTo>
                  <a:lnTo>
                    <a:pt x="0" y="241"/>
                  </a:lnTo>
                  <a:lnTo>
                    <a:pt x="0" y="242"/>
                  </a:lnTo>
                  <a:lnTo>
                    <a:pt x="4" y="245"/>
                  </a:lnTo>
                  <a:lnTo>
                    <a:pt x="8" y="245"/>
                  </a:lnTo>
                  <a:lnTo>
                    <a:pt x="9" y="244"/>
                  </a:lnTo>
                  <a:lnTo>
                    <a:pt x="11" y="241"/>
                  </a:lnTo>
                  <a:lnTo>
                    <a:pt x="11" y="241"/>
                  </a:lnTo>
                  <a:lnTo>
                    <a:pt x="13" y="235"/>
                  </a:lnTo>
                  <a:lnTo>
                    <a:pt x="17" y="228"/>
                  </a:lnTo>
                  <a:lnTo>
                    <a:pt x="29" y="219"/>
                  </a:lnTo>
                  <a:lnTo>
                    <a:pt x="29" y="219"/>
                  </a:lnTo>
                  <a:lnTo>
                    <a:pt x="33" y="214"/>
                  </a:lnTo>
                  <a:lnTo>
                    <a:pt x="37" y="207"/>
                  </a:lnTo>
                  <a:lnTo>
                    <a:pt x="45" y="195"/>
                  </a:lnTo>
                  <a:lnTo>
                    <a:pt x="45" y="195"/>
                  </a:lnTo>
                  <a:lnTo>
                    <a:pt x="84" y="129"/>
                  </a:lnTo>
                  <a:lnTo>
                    <a:pt x="84" y="129"/>
                  </a:lnTo>
                  <a:lnTo>
                    <a:pt x="94" y="114"/>
                  </a:lnTo>
                  <a:lnTo>
                    <a:pt x="104" y="100"/>
                  </a:lnTo>
                  <a:lnTo>
                    <a:pt x="124" y="72"/>
                  </a:lnTo>
                  <a:lnTo>
                    <a:pt x="124" y="72"/>
                  </a:lnTo>
                  <a:lnTo>
                    <a:pt x="131" y="63"/>
                  </a:lnTo>
                  <a:lnTo>
                    <a:pt x="138" y="54"/>
                  </a:lnTo>
                  <a:lnTo>
                    <a:pt x="153" y="40"/>
                  </a:lnTo>
                  <a:lnTo>
                    <a:pt x="186" y="10"/>
                  </a:lnTo>
                  <a:lnTo>
                    <a:pt x="186" y="10"/>
                  </a:lnTo>
                  <a:lnTo>
                    <a:pt x="187" y="7"/>
                  </a:lnTo>
                  <a:lnTo>
                    <a:pt x="189" y="6"/>
                  </a:lnTo>
                  <a:lnTo>
                    <a:pt x="186" y="2"/>
                  </a:lnTo>
                  <a:lnTo>
                    <a:pt x="182" y="0"/>
                  </a:lnTo>
                  <a:lnTo>
                    <a:pt x="181" y="0"/>
                  </a:lnTo>
                  <a:lnTo>
                    <a:pt x="178" y="2"/>
                  </a:lnTo>
                  <a:lnTo>
                    <a:pt x="178"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31" name="chenying0907 896"/>
            <p:cNvSpPr>
              <a:spLocks/>
            </p:cNvSpPr>
            <p:nvPr/>
          </p:nvSpPr>
          <p:spPr bwMode="auto">
            <a:xfrm>
              <a:off x="3594101" y="3630613"/>
              <a:ext cx="122238" cy="152400"/>
            </a:xfrm>
            <a:custGeom>
              <a:avLst/>
              <a:gdLst/>
              <a:ahLst/>
              <a:cxnLst>
                <a:cxn ang="0">
                  <a:pos x="298" y="1"/>
                </a:cxn>
                <a:cxn ang="0">
                  <a:pos x="298" y="1"/>
                </a:cxn>
                <a:cxn ang="0">
                  <a:pos x="280" y="22"/>
                </a:cxn>
                <a:cxn ang="0">
                  <a:pos x="263" y="43"/>
                </a:cxn>
                <a:cxn ang="0">
                  <a:pos x="228" y="86"/>
                </a:cxn>
                <a:cxn ang="0">
                  <a:pos x="228" y="86"/>
                </a:cxn>
                <a:cxn ang="0">
                  <a:pos x="190" y="132"/>
                </a:cxn>
                <a:cxn ang="0">
                  <a:pos x="173" y="154"/>
                </a:cxn>
                <a:cxn ang="0">
                  <a:pos x="156" y="179"/>
                </a:cxn>
                <a:cxn ang="0">
                  <a:pos x="156" y="179"/>
                </a:cxn>
                <a:cxn ang="0">
                  <a:pos x="135" y="205"/>
                </a:cxn>
                <a:cxn ang="0">
                  <a:pos x="114" y="230"/>
                </a:cxn>
                <a:cxn ang="0">
                  <a:pos x="70" y="280"/>
                </a:cxn>
                <a:cxn ang="0">
                  <a:pos x="70" y="280"/>
                </a:cxn>
                <a:cxn ang="0">
                  <a:pos x="53" y="302"/>
                </a:cxn>
                <a:cxn ang="0">
                  <a:pos x="36" y="327"/>
                </a:cxn>
                <a:cxn ang="0">
                  <a:pos x="20" y="351"/>
                </a:cxn>
                <a:cxn ang="0">
                  <a:pos x="11" y="361"/>
                </a:cxn>
                <a:cxn ang="0">
                  <a:pos x="2" y="373"/>
                </a:cxn>
                <a:cxn ang="0">
                  <a:pos x="2" y="373"/>
                </a:cxn>
                <a:cxn ang="0">
                  <a:pos x="0" y="375"/>
                </a:cxn>
                <a:cxn ang="0">
                  <a:pos x="0" y="377"/>
                </a:cxn>
                <a:cxn ang="0">
                  <a:pos x="3" y="381"/>
                </a:cxn>
                <a:cxn ang="0">
                  <a:pos x="5" y="382"/>
                </a:cxn>
                <a:cxn ang="0">
                  <a:pos x="8" y="382"/>
                </a:cxn>
                <a:cxn ang="0">
                  <a:pos x="9" y="381"/>
                </a:cxn>
                <a:cxn ang="0">
                  <a:pos x="9" y="381"/>
                </a:cxn>
                <a:cxn ang="0">
                  <a:pos x="26" y="360"/>
                </a:cxn>
                <a:cxn ang="0">
                  <a:pos x="41" y="339"/>
                </a:cxn>
                <a:cxn ang="0">
                  <a:pos x="55" y="317"/>
                </a:cxn>
                <a:cxn ang="0">
                  <a:pos x="71" y="296"/>
                </a:cxn>
                <a:cxn ang="0">
                  <a:pos x="71" y="296"/>
                </a:cxn>
                <a:cxn ang="0">
                  <a:pos x="91" y="272"/>
                </a:cxn>
                <a:cxn ang="0">
                  <a:pos x="111" y="250"/>
                </a:cxn>
                <a:cxn ang="0">
                  <a:pos x="153" y="204"/>
                </a:cxn>
                <a:cxn ang="0">
                  <a:pos x="153" y="204"/>
                </a:cxn>
                <a:cxn ang="0">
                  <a:pos x="161" y="194"/>
                </a:cxn>
                <a:cxn ang="0">
                  <a:pos x="169" y="182"/>
                </a:cxn>
                <a:cxn ang="0">
                  <a:pos x="183" y="158"/>
                </a:cxn>
                <a:cxn ang="0">
                  <a:pos x="183" y="158"/>
                </a:cxn>
                <a:cxn ang="0">
                  <a:pos x="206" y="130"/>
                </a:cxn>
                <a:cxn ang="0">
                  <a:pos x="229" y="102"/>
                </a:cxn>
                <a:cxn ang="0">
                  <a:pos x="229" y="102"/>
                </a:cxn>
                <a:cxn ang="0">
                  <a:pos x="267" y="55"/>
                </a:cxn>
                <a:cxn ang="0">
                  <a:pos x="287" y="32"/>
                </a:cxn>
                <a:cxn ang="0">
                  <a:pos x="306" y="9"/>
                </a:cxn>
                <a:cxn ang="0">
                  <a:pos x="306" y="9"/>
                </a:cxn>
                <a:cxn ang="0">
                  <a:pos x="308" y="8"/>
                </a:cxn>
                <a:cxn ang="0">
                  <a:pos x="309" y="5"/>
                </a:cxn>
                <a:cxn ang="0">
                  <a:pos x="306" y="1"/>
                </a:cxn>
                <a:cxn ang="0">
                  <a:pos x="302" y="0"/>
                </a:cxn>
                <a:cxn ang="0">
                  <a:pos x="301" y="0"/>
                </a:cxn>
                <a:cxn ang="0">
                  <a:pos x="298" y="1"/>
                </a:cxn>
                <a:cxn ang="0">
                  <a:pos x="298" y="1"/>
                </a:cxn>
              </a:cxnLst>
              <a:rect l="0" t="0" r="r" b="b"/>
              <a:pathLst>
                <a:path w="309" h="382">
                  <a:moveTo>
                    <a:pt x="298" y="1"/>
                  </a:moveTo>
                  <a:lnTo>
                    <a:pt x="298" y="1"/>
                  </a:lnTo>
                  <a:lnTo>
                    <a:pt x="280" y="22"/>
                  </a:lnTo>
                  <a:lnTo>
                    <a:pt x="263" y="43"/>
                  </a:lnTo>
                  <a:lnTo>
                    <a:pt x="228" y="86"/>
                  </a:lnTo>
                  <a:lnTo>
                    <a:pt x="228" y="86"/>
                  </a:lnTo>
                  <a:lnTo>
                    <a:pt x="190" y="132"/>
                  </a:lnTo>
                  <a:lnTo>
                    <a:pt x="173" y="154"/>
                  </a:lnTo>
                  <a:lnTo>
                    <a:pt x="156" y="179"/>
                  </a:lnTo>
                  <a:lnTo>
                    <a:pt x="156" y="179"/>
                  </a:lnTo>
                  <a:lnTo>
                    <a:pt x="135" y="205"/>
                  </a:lnTo>
                  <a:lnTo>
                    <a:pt x="114" y="230"/>
                  </a:lnTo>
                  <a:lnTo>
                    <a:pt x="70" y="280"/>
                  </a:lnTo>
                  <a:lnTo>
                    <a:pt x="70" y="280"/>
                  </a:lnTo>
                  <a:lnTo>
                    <a:pt x="53" y="302"/>
                  </a:lnTo>
                  <a:lnTo>
                    <a:pt x="36" y="327"/>
                  </a:lnTo>
                  <a:lnTo>
                    <a:pt x="20" y="351"/>
                  </a:lnTo>
                  <a:lnTo>
                    <a:pt x="11" y="361"/>
                  </a:lnTo>
                  <a:lnTo>
                    <a:pt x="2" y="373"/>
                  </a:lnTo>
                  <a:lnTo>
                    <a:pt x="2" y="373"/>
                  </a:lnTo>
                  <a:lnTo>
                    <a:pt x="0" y="375"/>
                  </a:lnTo>
                  <a:lnTo>
                    <a:pt x="0" y="377"/>
                  </a:lnTo>
                  <a:lnTo>
                    <a:pt x="3" y="381"/>
                  </a:lnTo>
                  <a:lnTo>
                    <a:pt x="5" y="382"/>
                  </a:lnTo>
                  <a:lnTo>
                    <a:pt x="8" y="382"/>
                  </a:lnTo>
                  <a:lnTo>
                    <a:pt x="9" y="381"/>
                  </a:lnTo>
                  <a:lnTo>
                    <a:pt x="9" y="381"/>
                  </a:lnTo>
                  <a:lnTo>
                    <a:pt x="26" y="360"/>
                  </a:lnTo>
                  <a:lnTo>
                    <a:pt x="41" y="339"/>
                  </a:lnTo>
                  <a:lnTo>
                    <a:pt x="55" y="317"/>
                  </a:lnTo>
                  <a:lnTo>
                    <a:pt x="71" y="296"/>
                  </a:lnTo>
                  <a:lnTo>
                    <a:pt x="71" y="296"/>
                  </a:lnTo>
                  <a:lnTo>
                    <a:pt x="91" y="272"/>
                  </a:lnTo>
                  <a:lnTo>
                    <a:pt x="111" y="250"/>
                  </a:lnTo>
                  <a:lnTo>
                    <a:pt x="153" y="204"/>
                  </a:lnTo>
                  <a:lnTo>
                    <a:pt x="153" y="204"/>
                  </a:lnTo>
                  <a:lnTo>
                    <a:pt x="161" y="194"/>
                  </a:lnTo>
                  <a:lnTo>
                    <a:pt x="169" y="182"/>
                  </a:lnTo>
                  <a:lnTo>
                    <a:pt x="183" y="158"/>
                  </a:lnTo>
                  <a:lnTo>
                    <a:pt x="183" y="158"/>
                  </a:lnTo>
                  <a:lnTo>
                    <a:pt x="206" y="130"/>
                  </a:lnTo>
                  <a:lnTo>
                    <a:pt x="229" y="102"/>
                  </a:lnTo>
                  <a:lnTo>
                    <a:pt x="229" y="102"/>
                  </a:lnTo>
                  <a:lnTo>
                    <a:pt x="267" y="55"/>
                  </a:lnTo>
                  <a:lnTo>
                    <a:pt x="287" y="32"/>
                  </a:lnTo>
                  <a:lnTo>
                    <a:pt x="306" y="9"/>
                  </a:lnTo>
                  <a:lnTo>
                    <a:pt x="306" y="9"/>
                  </a:lnTo>
                  <a:lnTo>
                    <a:pt x="308" y="8"/>
                  </a:lnTo>
                  <a:lnTo>
                    <a:pt x="309" y="5"/>
                  </a:lnTo>
                  <a:lnTo>
                    <a:pt x="306" y="1"/>
                  </a:lnTo>
                  <a:lnTo>
                    <a:pt x="302" y="0"/>
                  </a:lnTo>
                  <a:lnTo>
                    <a:pt x="301" y="0"/>
                  </a:lnTo>
                  <a:lnTo>
                    <a:pt x="298" y="1"/>
                  </a:lnTo>
                  <a:lnTo>
                    <a:pt x="298"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32" name="chenying0907 897"/>
            <p:cNvSpPr>
              <a:spLocks/>
            </p:cNvSpPr>
            <p:nvPr/>
          </p:nvSpPr>
          <p:spPr bwMode="auto">
            <a:xfrm>
              <a:off x="3629026" y="3665538"/>
              <a:ext cx="88900" cy="111125"/>
            </a:xfrm>
            <a:custGeom>
              <a:avLst/>
              <a:gdLst/>
              <a:ahLst/>
              <a:cxnLst>
                <a:cxn ang="0">
                  <a:pos x="222" y="5"/>
                </a:cxn>
                <a:cxn ang="0">
                  <a:pos x="220" y="1"/>
                </a:cxn>
                <a:cxn ang="0">
                  <a:pos x="216" y="1"/>
                </a:cxn>
                <a:cxn ang="0">
                  <a:pos x="212" y="5"/>
                </a:cxn>
                <a:cxn ang="0">
                  <a:pos x="212" y="8"/>
                </a:cxn>
                <a:cxn ang="0">
                  <a:pos x="210" y="13"/>
                </a:cxn>
                <a:cxn ang="0">
                  <a:pos x="201" y="28"/>
                </a:cxn>
                <a:cxn ang="0">
                  <a:pos x="180" y="50"/>
                </a:cxn>
                <a:cxn ang="0">
                  <a:pos x="170" y="60"/>
                </a:cxn>
                <a:cxn ang="0">
                  <a:pos x="124" y="123"/>
                </a:cxn>
                <a:cxn ang="0">
                  <a:pos x="107" y="144"/>
                </a:cxn>
                <a:cxn ang="0">
                  <a:pos x="51" y="207"/>
                </a:cxn>
                <a:cxn ang="0">
                  <a:pos x="39" y="219"/>
                </a:cxn>
                <a:cxn ang="0">
                  <a:pos x="29" y="232"/>
                </a:cxn>
                <a:cxn ang="0">
                  <a:pos x="23" y="242"/>
                </a:cxn>
                <a:cxn ang="0">
                  <a:pos x="12" y="262"/>
                </a:cxn>
                <a:cxn ang="0">
                  <a:pos x="2" y="270"/>
                </a:cxn>
                <a:cxn ang="0">
                  <a:pos x="0" y="273"/>
                </a:cxn>
                <a:cxn ang="0">
                  <a:pos x="2" y="280"/>
                </a:cxn>
                <a:cxn ang="0">
                  <a:pos x="6" y="280"/>
                </a:cxn>
                <a:cxn ang="0">
                  <a:pos x="8" y="280"/>
                </a:cxn>
                <a:cxn ang="0">
                  <a:pos x="21" y="267"/>
                </a:cxn>
                <a:cxn ang="0">
                  <a:pos x="40" y="237"/>
                </a:cxn>
                <a:cxn ang="0">
                  <a:pos x="51" y="222"/>
                </a:cxn>
                <a:cxn ang="0">
                  <a:pos x="129" y="136"/>
                </a:cxn>
                <a:cxn ang="0">
                  <a:pos x="138" y="124"/>
                </a:cxn>
                <a:cxn ang="0">
                  <a:pos x="162" y="90"/>
                </a:cxn>
                <a:cxn ang="0">
                  <a:pos x="187" y="56"/>
                </a:cxn>
                <a:cxn ang="0">
                  <a:pos x="197" y="46"/>
                </a:cxn>
                <a:cxn ang="0">
                  <a:pos x="216" y="28"/>
                </a:cxn>
                <a:cxn ang="0">
                  <a:pos x="221" y="17"/>
                </a:cxn>
                <a:cxn ang="0">
                  <a:pos x="222" y="5"/>
                </a:cxn>
              </a:cxnLst>
              <a:rect l="0" t="0" r="r" b="b"/>
              <a:pathLst>
                <a:path w="222" h="280">
                  <a:moveTo>
                    <a:pt x="222" y="5"/>
                  </a:moveTo>
                  <a:lnTo>
                    <a:pt x="222" y="5"/>
                  </a:lnTo>
                  <a:lnTo>
                    <a:pt x="221" y="3"/>
                  </a:lnTo>
                  <a:lnTo>
                    <a:pt x="220" y="1"/>
                  </a:lnTo>
                  <a:lnTo>
                    <a:pt x="218" y="0"/>
                  </a:lnTo>
                  <a:lnTo>
                    <a:pt x="216" y="1"/>
                  </a:lnTo>
                  <a:lnTo>
                    <a:pt x="212" y="3"/>
                  </a:lnTo>
                  <a:lnTo>
                    <a:pt x="212" y="5"/>
                  </a:lnTo>
                  <a:lnTo>
                    <a:pt x="212" y="8"/>
                  </a:lnTo>
                  <a:lnTo>
                    <a:pt x="212" y="8"/>
                  </a:lnTo>
                  <a:lnTo>
                    <a:pt x="212" y="11"/>
                  </a:lnTo>
                  <a:lnTo>
                    <a:pt x="210" y="13"/>
                  </a:lnTo>
                  <a:lnTo>
                    <a:pt x="206" y="20"/>
                  </a:lnTo>
                  <a:lnTo>
                    <a:pt x="201" y="28"/>
                  </a:lnTo>
                  <a:lnTo>
                    <a:pt x="195" y="35"/>
                  </a:lnTo>
                  <a:lnTo>
                    <a:pt x="180" y="50"/>
                  </a:lnTo>
                  <a:lnTo>
                    <a:pt x="170" y="60"/>
                  </a:lnTo>
                  <a:lnTo>
                    <a:pt x="170" y="60"/>
                  </a:lnTo>
                  <a:lnTo>
                    <a:pt x="140" y="102"/>
                  </a:lnTo>
                  <a:lnTo>
                    <a:pt x="124" y="123"/>
                  </a:lnTo>
                  <a:lnTo>
                    <a:pt x="107" y="144"/>
                  </a:lnTo>
                  <a:lnTo>
                    <a:pt x="107" y="144"/>
                  </a:lnTo>
                  <a:lnTo>
                    <a:pt x="80" y="175"/>
                  </a:lnTo>
                  <a:lnTo>
                    <a:pt x="51" y="207"/>
                  </a:lnTo>
                  <a:lnTo>
                    <a:pt x="51" y="207"/>
                  </a:lnTo>
                  <a:lnTo>
                    <a:pt x="39" y="219"/>
                  </a:lnTo>
                  <a:lnTo>
                    <a:pt x="34" y="225"/>
                  </a:lnTo>
                  <a:lnTo>
                    <a:pt x="29" y="232"/>
                  </a:lnTo>
                  <a:lnTo>
                    <a:pt x="29" y="232"/>
                  </a:lnTo>
                  <a:lnTo>
                    <a:pt x="23" y="242"/>
                  </a:lnTo>
                  <a:lnTo>
                    <a:pt x="18" y="253"/>
                  </a:lnTo>
                  <a:lnTo>
                    <a:pt x="12" y="262"/>
                  </a:lnTo>
                  <a:lnTo>
                    <a:pt x="2" y="270"/>
                  </a:lnTo>
                  <a:lnTo>
                    <a:pt x="2" y="270"/>
                  </a:lnTo>
                  <a:lnTo>
                    <a:pt x="1" y="271"/>
                  </a:lnTo>
                  <a:lnTo>
                    <a:pt x="0" y="273"/>
                  </a:lnTo>
                  <a:lnTo>
                    <a:pt x="1" y="277"/>
                  </a:lnTo>
                  <a:lnTo>
                    <a:pt x="2" y="280"/>
                  </a:lnTo>
                  <a:lnTo>
                    <a:pt x="4" y="280"/>
                  </a:lnTo>
                  <a:lnTo>
                    <a:pt x="6" y="280"/>
                  </a:lnTo>
                  <a:lnTo>
                    <a:pt x="8" y="280"/>
                  </a:lnTo>
                  <a:lnTo>
                    <a:pt x="8" y="280"/>
                  </a:lnTo>
                  <a:lnTo>
                    <a:pt x="16" y="273"/>
                  </a:lnTo>
                  <a:lnTo>
                    <a:pt x="21" y="267"/>
                  </a:lnTo>
                  <a:lnTo>
                    <a:pt x="31" y="253"/>
                  </a:lnTo>
                  <a:lnTo>
                    <a:pt x="40" y="237"/>
                  </a:lnTo>
                  <a:lnTo>
                    <a:pt x="51" y="222"/>
                  </a:lnTo>
                  <a:lnTo>
                    <a:pt x="51" y="222"/>
                  </a:lnTo>
                  <a:lnTo>
                    <a:pt x="90" y="179"/>
                  </a:lnTo>
                  <a:lnTo>
                    <a:pt x="129" y="136"/>
                  </a:lnTo>
                  <a:lnTo>
                    <a:pt x="129" y="136"/>
                  </a:lnTo>
                  <a:lnTo>
                    <a:pt x="138" y="124"/>
                  </a:lnTo>
                  <a:lnTo>
                    <a:pt x="146" y="114"/>
                  </a:lnTo>
                  <a:lnTo>
                    <a:pt x="162" y="90"/>
                  </a:lnTo>
                  <a:lnTo>
                    <a:pt x="178" y="67"/>
                  </a:lnTo>
                  <a:lnTo>
                    <a:pt x="187" y="56"/>
                  </a:lnTo>
                  <a:lnTo>
                    <a:pt x="197" y="46"/>
                  </a:lnTo>
                  <a:lnTo>
                    <a:pt x="197" y="46"/>
                  </a:lnTo>
                  <a:lnTo>
                    <a:pt x="206" y="37"/>
                  </a:lnTo>
                  <a:lnTo>
                    <a:pt x="216" y="28"/>
                  </a:lnTo>
                  <a:lnTo>
                    <a:pt x="218" y="22"/>
                  </a:lnTo>
                  <a:lnTo>
                    <a:pt x="221" y="17"/>
                  </a:lnTo>
                  <a:lnTo>
                    <a:pt x="222" y="12"/>
                  </a:lnTo>
                  <a:lnTo>
                    <a:pt x="222" y="5"/>
                  </a:lnTo>
                  <a:lnTo>
                    <a:pt x="222" y="5"/>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33" name="chenying0907 898"/>
            <p:cNvSpPr>
              <a:spLocks/>
            </p:cNvSpPr>
            <p:nvPr/>
          </p:nvSpPr>
          <p:spPr bwMode="auto">
            <a:xfrm>
              <a:off x="3668713" y="3692526"/>
              <a:ext cx="60325" cy="80963"/>
            </a:xfrm>
            <a:custGeom>
              <a:avLst/>
              <a:gdLst/>
              <a:ahLst/>
              <a:cxnLst>
                <a:cxn ang="0">
                  <a:pos x="142" y="4"/>
                </a:cxn>
                <a:cxn ang="0">
                  <a:pos x="142" y="4"/>
                </a:cxn>
                <a:cxn ang="0">
                  <a:pos x="141" y="8"/>
                </a:cxn>
                <a:cxn ang="0">
                  <a:pos x="138" y="14"/>
                </a:cxn>
                <a:cxn ang="0">
                  <a:pos x="130" y="24"/>
                </a:cxn>
                <a:cxn ang="0">
                  <a:pos x="121" y="34"/>
                </a:cxn>
                <a:cxn ang="0">
                  <a:pos x="115" y="42"/>
                </a:cxn>
                <a:cxn ang="0">
                  <a:pos x="115" y="42"/>
                </a:cxn>
                <a:cxn ang="0">
                  <a:pos x="95" y="70"/>
                </a:cxn>
                <a:cxn ang="0">
                  <a:pos x="77" y="97"/>
                </a:cxn>
                <a:cxn ang="0">
                  <a:pos x="77" y="97"/>
                </a:cxn>
                <a:cxn ang="0">
                  <a:pos x="68" y="110"/>
                </a:cxn>
                <a:cxn ang="0">
                  <a:pos x="58" y="122"/>
                </a:cxn>
                <a:cxn ang="0">
                  <a:pos x="38" y="147"/>
                </a:cxn>
                <a:cxn ang="0">
                  <a:pos x="18" y="170"/>
                </a:cxn>
                <a:cxn ang="0">
                  <a:pos x="9" y="184"/>
                </a:cxn>
                <a:cxn ang="0">
                  <a:pos x="1" y="197"/>
                </a:cxn>
                <a:cxn ang="0">
                  <a:pos x="1" y="197"/>
                </a:cxn>
                <a:cxn ang="0">
                  <a:pos x="0" y="199"/>
                </a:cxn>
                <a:cxn ang="0">
                  <a:pos x="0" y="202"/>
                </a:cxn>
                <a:cxn ang="0">
                  <a:pos x="2" y="204"/>
                </a:cxn>
                <a:cxn ang="0">
                  <a:pos x="6" y="206"/>
                </a:cxn>
                <a:cxn ang="0">
                  <a:pos x="9" y="204"/>
                </a:cxn>
                <a:cxn ang="0">
                  <a:pos x="10" y="203"/>
                </a:cxn>
                <a:cxn ang="0">
                  <a:pos x="10" y="203"/>
                </a:cxn>
                <a:cxn ang="0">
                  <a:pos x="19" y="189"/>
                </a:cxn>
                <a:cxn ang="0">
                  <a:pos x="30" y="177"/>
                </a:cxn>
                <a:cxn ang="0">
                  <a:pos x="51" y="152"/>
                </a:cxn>
                <a:cxn ang="0">
                  <a:pos x="51" y="152"/>
                </a:cxn>
                <a:cxn ang="0">
                  <a:pos x="69" y="129"/>
                </a:cxn>
                <a:cxn ang="0">
                  <a:pos x="87" y="102"/>
                </a:cxn>
                <a:cxn ang="0">
                  <a:pos x="87" y="102"/>
                </a:cxn>
                <a:cxn ang="0">
                  <a:pos x="124" y="49"/>
                </a:cxn>
                <a:cxn ang="0">
                  <a:pos x="124" y="49"/>
                </a:cxn>
                <a:cxn ang="0">
                  <a:pos x="133" y="38"/>
                </a:cxn>
                <a:cxn ang="0">
                  <a:pos x="141" y="29"/>
                </a:cxn>
                <a:cxn ang="0">
                  <a:pos x="149" y="19"/>
                </a:cxn>
                <a:cxn ang="0">
                  <a:pos x="151" y="14"/>
                </a:cxn>
                <a:cxn ang="0">
                  <a:pos x="154" y="7"/>
                </a:cxn>
                <a:cxn ang="0">
                  <a:pos x="154" y="7"/>
                </a:cxn>
                <a:cxn ang="0">
                  <a:pos x="154" y="4"/>
                </a:cxn>
                <a:cxn ang="0">
                  <a:pos x="153" y="3"/>
                </a:cxn>
                <a:cxn ang="0">
                  <a:pos x="149" y="0"/>
                </a:cxn>
                <a:cxn ang="0">
                  <a:pos x="145" y="0"/>
                </a:cxn>
                <a:cxn ang="0">
                  <a:pos x="144" y="2"/>
                </a:cxn>
                <a:cxn ang="0">
                  <a:pos x="142" y="4"/>
                </a:cxn>
                <a:cxn ang="0">
                  <a:pos x="142" y="4"/>
                </a:cxn>
              </a:cxnLst>
              <a:rect l="0" t="0" r="r" b="b"/>
              <a:pathLst>
                <a:path w="154" h="206">
                  <a:moveTo>
                    <a:pt x="142" y="4"/>
                  </a:moveTo>
                  <a:lnTo>
                    <a:pt x="142" y="4"/>
                  </a:lnTo>
                  <a:lnTo>
                    <a:pt x="141" y="8"/>
                  </a:lnTo>
                  <a:lnTo>
                    <a:pt x="138" y="14"/>
                  </a:lnTo>
                  <a:lnTo>
                    <a:pt x="130" y="24"/>
                  </a:lnTo>
                  <a:lnTo>
                    <a:pt x="121" y="34"/>
                  </a:lnTo>
                  <a:lnTo>
                    <a:pt x="115" y="42"/>
                  </a:lnTo>
                  <a:lnTo>
                    <a:pt x="115" y="42"/>
                  </a:lnTo>
                  <a:lnTo>
                    <a:pt x="95" y="70"/>
                  </a:lnTo>
                  <a:lnTo>
                    <a:pt x="77" y="97"/>
                  </a:lnTo>
                  <a:lnTo>
                    <a:pt x="77" y="97"/>
                  </a:lnTo>
                  <a:lnTo>
                    <a:pt x="68" y="110"/>
                  </a:lnTo>
                  <a:lnTo>
                    <a:pt x="58" y="122"/>
                  </a:lnTo>
                  <a:lnTo>
                    <a:pt x="38" y="147"/>
                  </a:lnTo>
                  <a:lnTo>
                    <a:pt x="18" y="170"/>
                  </a:lnTo>
                  <a:lnTo>
                    <a:pt x="9" y="184"/>
                  </a:lnTo>
                  <a:lnTo>
                    <a:pt x="1" y="197"/>
                  </a:lnTo>
                  <a:lnTo>
                    <a:pt x="1" y="197"/>
                  </a:lnTo>
                  <a:lnTo>
                    <a:pt x="0" y="199"/>
                  </a:lnTo>
                  <a:lnTo>
                    <a:pt x="0" y="202"/>
                  </a:lnTo>
                  <a:lnTo>
                    <a:pt x="2" y="204"/>
                  </a:lnTo>
                  <a:lnTo>
                    <a:pt x="6" y="206"/>
                  </a:lnTo>
                  <a:lnTo>
                    <a:pt x="9" y="204"/>
                  </a:lnTo>
                  <a:lnTo>
                    <a:pt x="10" y="203"/>
                  </a:lnTo>
                  <a:lnTo>
                    <a:pt x="10" y="203"/>
                  </a:lnTo>
                  <a:lnTo>
                    <a:pt x="19" y="189"/>
                  </a:lnTo>
                  <a:lnTo>
                    <a:pt x="30" y="177"/>
                  </a:lnTo>
                  <a:lnTo>
                    <a:pt x="51" y="152"/>
                  </a:lnTo>
                  <a:lnTo>
                    <a:pt x="51" y="152"/>
                  </a:lnTo>
                  <a:lnTo>
                    <a:pt x="69" y="129"/>
                  </a:lnTo>
                  <a:lnTo>
                    <a:pt x="87" y="102"/>
                  </a:lnTo>
                  <a:lnTo>
                    <a:pt x="87" y="102"/>
                  </a:lnTo>
                  <a:lnTo>
                    <a:pt x="124" y="49"/>
                  </a:lnTo>
                  <a:lnTo>
                    <a:pt x="124" y="49"/>
                  </a:lnTo>
                  <a:lnTo>
                    <a:pt x="133" y="38"/>
                  </a:lnTo>
                  <a:lnTo>
                    <a:pt x="141" y="29"/>
                  </a:lnTo>
                  <a:lnTo>
                    <a:pt x="149" y="19"/>
                  </a:lnTo>
                  <a:lnTo>
                    <a:pt x="151" y="14"/>
                  </a:lnTo>
                  <a:lnTo>
                    <a:pt x="154" y="7"/>
                  </a:lnTo>
                  <a:lnTo>
                    <a:pt x="154" y="7"/>
                  </a:lnTo>
                  <a:lnTo>
                    <a:pt x="154" y="4"/>
                  </a:lnTo>
                  <a:lnTo>
                    <a:pt x="153" y="3"/>
                  </a:lnTo>
                  <a:lnTo>
                    <a:pt x="149" y="0"/>
                  </a:lnTo>
                  <a:lnTo>
                    <a:pt x="145" y="0"/>
                  </a:lnTo>
                  <a:lnTo>
                    <a:pt x="144" y="2"/>
                  </a:lnTo>
                  <a:lnTo>
                    <a:pt x="142" y="4"/>
                  </a:lnTo>
                  <a:lnTo>
                    <a:pt x="142" y="4"/>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34" name="chenying0907 899"/>
            <p:cNvSpPr>
              <a:spLocks/>
            </p:cNvSpPr>
            <p:nvPr/>
          </p:nvSpPr>
          <p:spPr bwMode="auto">
            <a:xfrm>
              <a:off x="3697288" y="3721101"/>
              <a:ext cx="41275" cy="50800"/>
            </a:xfrm>
            <a:custGeom>
              <a:avLst/>
              <a:gdLst/>
              <a:ahLst/>
              <a:cxnLst>
                <a:cxn ang="0">
                  <a:pos x="93" y="2"/>
                </a:cxn>
                <a:cxn ang="0">
                  <a:pos x="93" y="2"/>
                </a:cxn>
                <a:cxn ang="0">
                  <a:pos x="80" y="15"/>
                </a:cxn>
                <a:cxn ang="0">
                  <a:pos x="68" y="30"/>
                </a:cxn>
                <a:cxn ang="0">
                  <a:pos x="46" y="59"/>
                </a:cxn>
                <a:cxn ang="0">
                  <a:pos x="24" y="87"/>
                </a:cxn>
                <a:cxn ang="0">
                  <a:pos x="1" y="116"/>
                </a:cxn>
                <a:cxn ang="0">
                  <a:pos x="1" y="116"/>
                </a:cxn>
                <a:cxn ang="0">
                  <a:pos x="0" y="119"/>
                </a:cxn>
                <a:cxn ang="0">
                  <a:pos x="0" y="120"/>
                </a:cxn>
                <a:cxn ang="0">
                  <a:pos x="1" y="124"/>
                </a:cxn>
                <a:cxn ang="0">
                  <a:pos x="4" y="125"/>
                </a:cxn>
                <a:cxn ang="0">
                  <a:pos x="5" y="127"/>
                </a:cxn>
                <a:cxn ang="0">
                  <a:pos x="8" y="125"/>
                </a:cxn>
                <a:cxn ang="0">
                  <a:pos x="9" y="124"/>
                </a:cxn>
                <a:cxn ang="0">
                  <a:pos x="9" y="124"/>
                </a:cxn>
                <a:cxn ang="0">
                  <a:pos x="32" y="95"/>
                </a:cxn>
                <a:cxn ang="0">
                  <a:pos x="54" y="66"/>
                </a:cxn>
                <a:cxn ang="0">
                  <a:pos x="76" y="38"/>
                </a:cxn>
                <a:cxn ang="0">
                  <a:pos x="89" y="23"/>
                </a:cxn>
                <a:cxn ang="0">
                  <a:pos x="101" y="10"/>
                </a:cxn>
                <a:cxn ang="0">
                  <a:pos x="101" y="10"/>
                </a:cxn>
                <a:cxn ang="0">
                  <a:pos x="102" y="8"/>
                </a:cxn>
                <a:cxn ang="0">
                  <a:pos x="102" y="6"/>
                </a:cxn>
                <a:cxn ang="0">
                  <a:pos x="101" y="2"/>
                </a:cxn>
                <a:cxn ang="0">
                  <a:pos x="97" y="0"/>
                </a:cxn>
                <a:cxn ang="0">
                  <a:pos x="94" y="1"/>
                </a:cxn>
                <a:cxn ang="0">
                  <a:pos x="93" y="2"/>
                </a:cxn>
                <a:cxn ang="0">
                  <a:pos x="93" y="2"/>
                </a:cxn>
              </a:cxnLst>
              <a:rect l="0" t="0" r="r" b="b"/>
              <a:pathLst>
                <a:path w="102" h="127">
                  <a:moveTo>
                    <a:pt x="93" y="2"/>
                  </a:moveTo>
                  <a:lnTo>
                    <a:pt x="93" y="2"/>
                  </a:lnTo>
                  <a:lnTo>
                    <a:pt x="80" y="15"/>
                  </a:lnTo>
                  <a:lnTo>
                    <a:pt x="68" y="30"/>
                  </a:lnTo>
                  <a:lnTo>
                    <a:pt x="46" y="59"/>
                  </a:lnTo>
                  <a:lnTo>
                    <a:pt x="24" y="87"/>
                  </a:lnTo>
                  <a:lnTo>
                    <a:pt x="1" y="116"/>
                  </a:lnTo>
                  <a:lnTo>
                    <a:pt x="1" y="116"/>
                  </a:lnTo>
                  <a:lnTo>
                    <a:pt x="0" y="119"/>
                  </a:lnTo>
                  <a:lnTo>
                    <a:pt x="0" y="120"/>
                  </a:lnTo>
                  <a:lnTo>
                    <a:pt x="1" y="124"/>
                  </a:lnTo>
                  <a:lnTo>
                    <a:pt x="4" y="125"/>
                  </a:lnTo>
                  <a:lnTo>
                    <a:pt x="5" y="127"/>
                  </a:lnTo>
                  <a:lnTo>
                    <a:pt x="8" y="125"/>
                  </a:lnTo>
                  <a:lnTo>
                    <a:pt x="9" y="124"/>
                  </a:lnTo>
                  <a:lnTo>
                    <a:pt x="9" y="124"/>
                  </a:lnTo>
                  <a:lnTo>
                    <a:pt x="32" y="95"/>
                  </a:lnTo>
                  <a:lnTo>
                    <a:pt x="54" y="66"/>
                  </a:lnTo>
                  <a:lnTo>
                    <a:pt x="76" y="38"/>
                  </a:lnTo>
                  <a:lnTo>
                    <a:pt x="89" y="23"/>
                  </a:lnTo>
                  <a:lnTo>
                    <a:pt x="101" y="10"/>
                  </a:lnTo>
                  <a:lnTo>
                    <a:pt x="101" y="10"/>
                  </a:lnTo>
                  <a:lnTo>
                    <a:pt x="102" y="8"/>
                  </a:lnTo>
                  <a:lnTo>
                    <a:pt x="102" y="6"/>
                  </a:lnTo>
                  <a:lnTo>
                    <a:pt x="101" y="2"/>
                  </a:lnTo>
                  <a:lnTo>
                    <a:pt x="97" y="0"/>
                  </a:lnTo>
                  <a:lnTo>
                    <a:pt x="94" y="1"/>
                  </a:lnTo>
                  <a:lnTo>
                    <a:pt x="93" y="2"/>
                  </a:lnTo>
                  <a:lnTo>
                    <a:pt x="93"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35" name="chenying0907 900"/>
            <p:cNvSpPr>
              <a:spLocks/>
            </p:cNvSpPr>
            <p:nvPr/>
          </p:nvSpPr>
          <p:spPr bwMode="auto">
            <a:xfrm>
              <a:off x="3511551" y="3597276"/>
              <a:ext cx="38100" cy="52388"/>
            </a:xfrm>
            <a:custGeom>
              <a:avLst/>
              <a:gdLst/>
              <a:ahLst/>
              <a:cxnLst>
                <a:cxn ang="0">
                  <a:pos x="86" y="4"/>
                </a:cxn>
                <a:cxn ang="0">
                  <a:pos x="86" y="4"/>
                </a:cxn>
                <a:cxn ang="0">
                  <a:pos x="68" y="35"/>
                </a:cxn>
                <a:cxn ang="0">
                  <a:pos x="48" y="65"/>
                </a:cxn>
                <a:cxn ang="0">
                  <a:pos x="26" y="95"/>
                </a:cxn>
                <a:cxn ang="0">
                  <a:pos x="1" y="121"/>
                </a:cxn>
                <a:cxn ang="0">
                  <a:pos x="1" y="121"/>
                </a:cxn>
                <a:cxn ang="0">
                  <a:pos x="0" y="124"/>
                </a:cxn>
                <a:cxn ang="0">
                  <a:pos x="0" y="127"/>
                </a:cxn>
                <a:cxn ang="0">
                  <a:pos x="1" y="129"/>
                </a:cxn>
                <a:cxn ang="0">
                  <a:pos x="5" y="132"/>
                </a:cxn>
                <a:cxn ang="0">
                  <a:pos x="8" y="132"/>
                </a:cxn>
                <a:cxn ang="0">
                  <a:pos x="9" y="131"/>
                </a:cxn>
                <a:cxn ang="0">
                  <a:pos x="9" y="131"/>
                </a:cxn>
                <a:cxn ang="0">
                  <a:pos x="35" y="102"/>
                </a:cxn>
                <a:cxn ang="0">
                  <a:pos x="57" y="73"/>
                </a:cxn>
                <a:cxn ang="0">
                  <a:pos x="78" y="42"/>
                </a:cxn>
                <a:cxn ang="0">
                  <a:pos x="95" y="9"/>
                </a:cxn>
                <a:cxn ang="0">
                  <a:pos x="95" y="9"/>
                </a:cxn>
                <a:cxn ang="0">
                  <a:pos x="97" y="6"/>
                </a:cxn>
                <a:cxn ang="0">
                  <a:pos x="97" y="4"/>
                </a:cxn>
                <a:cxn ang="0">
                  <a:pos x="94" y="1"/>
                </a:cxn>
                <a:cxn ang="0">
                  <a:pos x="90" y="0"/>
                </a:cxn>
                <a:cxn ang="0">
                  <a:pos x="88" y="1"/>
                </a:cxn>
                <a:cxn ang="0">
                  <a:pos x="86" y="4"/>
                </a:cxn>
                <a:cxn ang="0">
                  <a:pos x="86" y="4"/>
                </a:cxn>
              </a:cxnLst>
              <a:rect l="0" t="0" r="r" b="b"/>
              <a:pathLst>
                <a:path w="97" h="132">
                  <a:moveTo>
                    <a:pt x="86" y="4"/>
                  </a:moveTo>
                  <a:lnTo>
                    <a:pt x="86" y="4"/>
                  </a:lnTo>
                  <a:lnTo>
                    <a:pt x="68" y="35"/>
                  </a:lnTo>
                  <a:lnTo>
                    <a:pt x="48" y="65"/>
                  </a:lnTo>
                  <a:lnTo>
                    <a:pt x="26" y="95"/>
                  </a:lnTo>
                  <a:lnTo>
                    <a:pt x="1" y="121"/>
                  </a:lnTo>
                  <a:lnTo>
                    <a:pt x="1" y="121"/>
                  </a:lnTo>
                  <a:lnTo>
                    <a:pt x="0" y="124"/>
                  </a:lnTo>
                  <a:lnTo>
                    <a:pt x="0" y="127"/>
                  </a:lnTo>
                  <a:lnTo>
                    <a:pt x="1" y="129"/>
                  </a:lnTo>
                  <a:lnTo>
                    <a:pt x="5" y="132"/>
                  </a:lnTo>
                  <a:lnTo>
                    <a:pt x="8" y="132"/>
                  </a:lnTo>
                  <a:lnTo>
                    <a:pt x="9" y="131"/>
                  </a:lnTo>
                  <a:lnTo>
                    <a:pt x="9" y="131"/>
                  </a:lnTo>
                  <a:lnTo>
                    <a:pt x="35" y="102"/>
                  </a:lnTo>
                  <a:lnTo>
                    <a:pt x="57" y="73"/>
                  </a:lnTo>
                  <a:lnTo>
                    <a:pt x="78" y="42"/>
                  </a:lnTo>
                  <a:lnTo>
                    <a:pt x="95" y="9"/>
                  </a:lnTo>
                  <a:lnTo>
                    <a:pt x="95" y="9"/>
                  </a:lnTo>
                  <a:lnTo>
                    <a:pt x="97" y="6"/>
                  </a:lnTo>
                  <a:lnTo>
                    <a:pt x="97" y="4"/>
                  </a:lnTo>
                  <a:lnTo>
                    <a:pt x="94" y="1"/>
                  </a:lnTo>
                  <a:lnTo>
                    <a:pt x="90" y="0"/>
                  </a:lnTo>
                  <a:lnTo>
                    <a:pt x="88" y="1"/>
                  </a:lnTo>
                  <a:lnTo>
                    <a:pt x="86" y="4"/>
                  </a:lnTo>
                  <a:lnTo>
                    <a:pt x="86" y="4"/>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36" name="chenying0907 901"/>
            <p:cNvSpPr>
              <a:spLocks/>
            </p:cNvSpPr>
            <p:nvPr/>
          </p:nvSpPr>
          <p:spPr bwMode="auto">
            <a:xfrm>
              <a:off x="3522663" y="3532188"/>
              <a:ext cx="114300" cy="157163"/>
            </a:xfrm>
            <a:custGeom>
              <a:avLst/>
              <a:gdLst/>
              <a:ahLst/>
              <a:cxnLst>
                <a:cxn ang="0">
                  <a:pos x="273" y="4"/>
                </a:cxn>
                <a:cxn ang="0">
                  <a:pos x="267" y="18"/>
                </a:cxn>
                <a:cxn ang="0">
                  <a:pos x="233" y="55"/>
                </a:cxn>
                <a:cxn ang="0">
                  <a:pos x="223" y="65"/>
                </a:cxn>
                <a:cxn ang="0">
                  <a:pos x="200" y="98"/>
                </a:cxn>
                <a:cxn ang="0">
                  <a:pos x="163" y="157"/>
                </a:cxn>
                <a:cxn ang="0">
                  <a:pos x="127" y="216"/>
                </a:cxn>
                <a:cxn ang="0">
                  <a:pos x="89" y="264"/>
                </a:cxn>
                <a:cxn ang="0">
                  <a:pos x="62" y="300"/>
                </a:cxn>
                <a:cxn ang="0">
                  <a:pos x="53" y="313"/>
                </a:cxn>
                <a:cxn ang="0">
                  <a:pos x="25" y="358"/>
                </a:cxn>
                <a:cxn ang="0">
                  <a:pos x="14" y="375"/>
                </a:cxn>
                <a:cxn ang="0">
                  <a:pos x="6" y="387"/>
                </a:cxn>
                <a:cxn ang="0">
                  <a:pos x="5" y="388"/>
                </a:cxn>
                <a:cxn ang="0">
                  <a:pos x="1" y="390"/>
                </a:cxn>
                <a:cxn ang="0">
                  <a:pos x="1" y="398"/>
                </a:cxn>
                <a:cxn ang="0">
                  <a:pos x="5" y="399"/>
                </a:cxn>
                <a:cxn ang="0">
                  <a:pos x="11" y="398"/>
                </a:cxn>
                <a:cxn ang="0">
                  <a:pos x="22" y="387"/>
                </a:cxn>
                <a:cxn ang="0">
                  <a:pos x="35" y="364"/>
                </a:cxn>
                <a:cxn ang="0">
                  <a:pos x="43" y="352"/>
                </a:cxn>
                <a:cxn ang="0">
                  <a:pos x="52" y="340"/>
                </a:cxn>
                <a:cxn ang="0">
                  <a:pos x="73" y="302"/>
                </a:cxn>
                <a:cxn ang="0">
                  <a:pos x="79" y="293"/>
                </a:cxn>
                <a:cxn ang="0">
                  <a:pos x="95" y="277"/>
                </a:cxn>
                <a:cxn ang="0">
                  <a:pos x="103" y="269"/>
                </a:cxn>
                <a:cxn ang="0">
                  <a:pos x="119" y="246"/>
                </a:cxn>
                <a:cxn ang="0">
                  <a:pos x="141" y="213"/>
                </a:cxn>
                <a:cxn ang="0">
                  <a:pos x="204" y="114"/>
                </a:cxn>
                <a:cxn ang="0">
                  <a:pos x="215" y="96"/>
                </a:cxn>
                <a:cxn ang="0">
                  <a:pos x="255" y="48"/>
                </a:cxn>
                <a:cxn ang="0">
                  <a:pos x="272" y="29"/>
                </a:cxn>
                <a:cxn ang="0">
                  <a:pos x="282" y="13"/>
                </a:cxn>
                <a:cxn ang="0">
                  <a:pos x="285" y="7"/>
                </a:cxn>
                <a:cxn ang="0">
                  <a:pos x="284" y="3"/>
                </a:cxn>
                <a:cxn ang="0">
                  <a:pos x="277" y="0"/>
                </a:cxn>
                <a:cxn ang="0">
                  <a:pos x="273" y="4"/>
                </a:cxn>
              </a:cxnLst>
              <a:rect l="0" t="0" r="r" b="b"/>
              <a:pathLst>
                <a:path w="285" h="399">
                  <a:moveTo>
                    <a:pt x="273" y="4"/>
                  </a:moveTo>
                  <a:lnTo>
                    <a:pt x="273" y="4"/>
                  </a:lnTo>
                  <a:lnTo>
                    <a:pt x="270" y="11"/>
                  </a:lnTo>
                  <a:lnTo>
                    <a:pt x="267" y="18"/>
                  </a:lnTo>
                  <a:lnTo>
                    <a:pt x="256" y="31"/>
                  </a:lnTo>
                  <a:lnTo>
                    <a:pt x="233" y="55"/>
                  </a:lnTo>
                  <a:lnTo>
                    <a:pt x="233" y="55"/>
                  </a:lnTo>
                  <a:lnTo>
                    <a:pt x="223" y="65"/>
                  </a:lnTo>
                  <a:lnTo>
                    <a:pt x="215" y="76"/>
                  </a:lnTo>
                  <a:lnTo>
                    <a:pt x="200" y="98"/>
                  </a:lnTo>
                  <a:lnTo>
                    <a:pt x="200" y="98"/>
                  </a:lnTo>
                  <a:lnTo>
                    <a:pt x="163" y="157"/>
                  </a:lnTo>
                  <a:lnTo>
                    <a:pt x="127" y="216"/>
                  </a:lnTo>
                  <a:lnTo>
                    <a:pt x="127" y="216"/>
                  </a:lnTo>
                  <a:lnTo>
                    <a:pt x="108" y="241"/>
                  </a:lnTo>
                  <a:lnTo>
                    <a:pt x="89" y="264"/>
                  </a:lnTo>
                  <a:lnTo>
                    <a:pt x="70" y="288"/>
                  </a:lnTo>
                  <a:lnTo>
                    <a:pt x="62" y="300"/>
                  </a:lnTo>
                  <a:lnTo>
                    <a:pt x="53" y="313"/>
                  </a:lnTo>
                  <a:lnTo>
                    <a:pt x="53" y="313"/>
                  </a:lnTo>
                  <a:lnTo>
                    <a:pt x="40" y="336"/>
                  </a:lnTo>
                  <a:lnTo>
                    <a:pt x="25" y="358"/>
                  </a:lnTo>
                  <a:lnTo>
                    <a:pt x="25" y="358"/>
                  </a:lnTo>
                  <a:lnTo>
                    <a:pt x="14" y="375"/>
                  </a:lnTo>
                  <a:lnTo>
                    <a:pt x="9" y="385"/>
                  </a:lnTo>
                  <a:lnTo>
                    <a:pt x="6" y="387"/>
                  </a:lnTo>
                  <a:lnTo>
                    <a:pt x="5" y="388"/>
                  </a:lnTo>
                  <a:lnTo>
                    <a:pt x="5" y="388"/>
                  </a:lnTo>
                  <a:lnTo>
                    <a:pt x="2" y="388"/>
                  </a:lnTo>
                  <a:lnTo>
                    <a:pt x="1" y="390"/>
                  </a:lnTo>
                  <a:lnTo>
                    <a:pt x="0" y="394"/>
                  </a:lnTo>
                  <a:lnTo>
                    <a:pt x="1" y="398"/>
                  </a:lnTo>
                  <a:lnTo>
                    <a:pt x="2" y="399"/>
                  </a:lnTo>
                  <a:lnTo>
                    <a:pt x="5" y="399"/>
                  </a:lnTo>
                  <a:lnTo>
                    <a:pt x="5" y="399"/>
                  </a:lnTo>
                  <a:lnTo>
                    <a:pt x="11" y="398"/>
                  </a:lnTo>
                  <a:lnTo>
                    <a:pt x="17" y="394"/>
                  </a:lnTo>
                  <a:lnTo>
                    <a:pt x="22" y="387"/>
                  </a:lnTo>
                  <a:lnTo>
                    <a:pt x="27" y="379"/>
                  </a:lnTo>
                  <a:lnTo>
                    <a:pt x="35" y="364"/>
                  </a:lnTo>
                  <a:lnTo>
                    <a:pt x="39" y="357"/>
                  </a:lnTo>
                  <a:lnTo>
                    <a:pt x="43" y="352"/>
                  </a:lnTo>
                  <a:lnTo>
                    <a:pt x="43" y="352"/>
                  </a:lnTo>
                  <a:lnTo>
                    <a:pt x="52" y="340"/>
                  </a:lnTo>
                  <a:lnTo>
                    <a:pt x="60" y="327"/>
                  </a:lnTo>
                  <a:lnTo>
                    <a:pt x="73" y="302"/>
                  </a:lnTo>
                  <a:lnTo>
                    <a:pt x="73" y="302"/>
                  </a:lnTo>
                  <a:lnTo>
                    <a:pt x="79" y="293"/>
                  </a:lnTo>
                  <a:lnTo>
                    <a:pt x="87" y="285"/>
                  </a:lnTo>
                  <a:lnTo>
                    <a:pt x="95" y="277"/>
                  </a:lnTo>
                  <a:lnTo>
                    <a:pt x="103" y="269"/>
                  </a:lnTo>
                  <a:lnTo>
                    <a:pt x="103" y="269"/>
                  </a:lnTo>
                  <a:lnTo>
                    <a:pt x="111" y="258"/>
                  </a:lnTo>
                  <a:lnTo>
                    <a:pt x="119" y="246"/>
                  </a:lnTo>
                  <a:lnTo>
                    <a:pt x="119" y="246"/>
                  </a:lnTo>
                  <a:lnTo>
                    <a:pt x="141" y="213"/>
                  </a:lnTo>
                  <a:lnTo>
                    <a:pt x="162" y="181"/>
                  </a:lnTo>
                  <a:lnTo>
                    <a:pt x="204" y="114"/>
                  </a:lnTo>
                  <a:lnTo>
                    <a:pt x="204" y="114"/>
                  </a:lnTo>
                  <a:lnTo>
                    <a:pt x="215" y="96"/>
                  </a:lnTo>
                  <a:lnTo>
                    <a:pt x="227" y="80"/>
                  </a:lnTo>
                  <a:lnTo>
                    <a:pt x="255" y="48"/>
                  </a:lnTo>
                  <a:lnTo>
                    <a:pt x="255" y="48"/>
                  </a:lnTo>
                  <a:lnTo>
                    <a:pt x="272" y="29"/>
                  </a:lnTo>
                  <a:lnTo>
                    <a:pt x="280" y="18"/>
                  </a:lnTo>
                  <a:lnTo>
                    <a:pt x="282" y="13"/>
                  </a:lnTo>
                  <a:lnTo>
                    <a:pt x="285" y="7"/>
                  </a:lnTo>
                  <a:lnTo>
                    <a:pt x="285" y="7"/>
                  </a:lnTo>
                  <a:lnTo>
                    <a:pt x="285" y="5"/>
                  </a:lnTo>
                  <a:lnTo>
                    <a:pt x="284" y="3"/>
                  </a:lnTo>
                  <a:lnTo>
                    <a:pt x="281" y="0"/>
                  </a:lnTo>
                  <a:lnTo>
                    <a:pt x="277" y="0"/>
                  </a:lnTo>
                  <a:lnTo>
                    <a:pt x="274" y="1"/>
                  </a:lnTo>
                  <a:lnTo>
                    <a:pt x="273" y="4"/>
                  </a:lnTo>
                  <a:lnTo>
                    <a:pt x="273" y="4"/>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37" name="chenying0907 902"/>
            <p:cNvSpPr>
              <a:spLocks/>
            </p:cNvSpPr>
            <p:nvPr/>
          </p:nvSpPr>
          <p:spPr bwMode="auto">
            <a:xfrm>
              <a:off x="3600451" y="3543301"/>
              <a:ext cx="68263" cy="95250"/>
            </a:xfrm>
            <a:custGeom>
              <a:avLst/>
              <a:gdLst/>
              <a:ahLst/>
              <a:cxnLst>
                <a:cxn ang="0">
                  <a:pos x="162" y="1"/>
                </a:cxn>
                <a:cxn ang="0">
                  <a:pos x="162" y="1"/>
                </a:cxn>
                <a:cxn ang="0">
                  <a:pos x="152" y="12"/>
                </a:cxn>
                <a:cxn ang="0">
                  <a:pos x="144" y="23"/>
                </a:cxn>
                <a:cxn ang="0">
                  <a:pos x="128" y="46"/>
                </a:cxn>
                <a:cxn ang="0">
                  <a:pos x="114" y="70"/>
                </a:cxn>
                <a:cxn ang="0">
                  <a:pos x="100" y="95"/>
                </a:cxn>
                <a:cxn ang="0">
                  <a:pos x="100" y="95"/>
                </a:cxn>
                <a:cxn ang="0">
                  <a:pos x="92" y="108"/>
                </a:cxn>
                <a:cxn ang="0">
                  <a:pos x="81" y="121"/>
                </a:cxn>
                <a:cxn ang="0">
                  <a:pos x="60" y="148"/>
                </a:cxn>
                <a:cxn ang="0">
                  <a:pos x="60" y="148"/>
                </a:cxn>
                <a:cxn ang="0">
                  <a:pos x="38" y="175"/>
                </a:cxn>
                <a:cxn ang="0">
                  <a:pos x="17" y="203"/>
                </a:cxn>
                <a:cxn ang="0">
                  <a:pos x="17" y="203"/>
                </a:cxn>
                <a:cxn ang="0">
                  <a:pos x="5" y="217"/>
                </a:cxn>
                <a:cxn ang="0">
                  <a:pos x="2" y="227"/>
                </a:cxn>
                <a:cxn ang="0">
                  <a:pos x="0" y="231"/>
                </a:cxn>
                <a:cxn ang="0">
                  <a:pos x="0" y="235"/>
                </a:cxn>
                <a:cxn ang="0">
                  <a:pos x="0" y="235"/>
                </a:cxn>
                <a:cxn ang="0">
                  <a:pos x="2" y="237"/>
                </a:cxn>
                <a:cxn ang="0">
                  <a:pos x="4" y="238"/>
                </a:cxn>
                <a:cxn ang="0">
                  <a:pos x="8" y="239"/>
                </a:cxn>
                <a:cxn ang="0">
                  <a:pos x="9" y="238"/>
                </a:cxn>
                <a:cxn ang="0">
                  <a:pos x="12" y="237"/>
                </a:cxn>
                <a:cxn ang="0">
                  <a:pos x="12" y="234"/>
                </a:cxn>
                <a:cxn ang="0">
                  <a:pos x="12" y="231"/>
                </a:cxn>
                <a:cxn ang="0">
                  <a:pos x="12" y="231"/>
                </a:cxn>
                <a:cxn ang="0">
                  <a:pos x="12" y="229"/>
                </a:cxn>
                <a:cxn ang="0">
                  <a:pos x="15" y="225"/>
                </a:cxn>
                <a:cxn ang="0">
                  <a:pos x="22" y="213"/>
                </a:cxn>
                <a:cxn ang="0">
                  <a:pos x="37" y="195"/>
                </a:cxn>
                <a:cxn ang="0">
                  <a:pos x="37" y="195"/>
                </a:cxn>
                <a:cxn ang="0">
                  <a:pos x="58" y="169"/>
                </a:cxn>
                <a:cxn ang="0">
                  <a:pos x="79" y="144"/>
                </a:cxn>
                <a:cxn ang="0">
                  <a:pos x="79" y="144"/>
                </a:cxn>
                <a:cxn ang="0">
                  <a:pos x="91" y="127"/>
                </a:cxn>
                <a:cxn ang="0">
                  <a:pos x="102" y="110"/>
                </a:cxn>
                <a:cxn ang="0">
                  <a:pos x="123" y="76"/>
                </a:cxn>
                <a:cxn ang="0">
                  <a:pos x="134" y="59"/>
                </a:cxn>
                <a:cxn ang="0">
                  <a:pos x="144" y="40"/>
                </a:cxn>
                <a:cxn ang="0">
                  <a:pos x="157" y="25"/>
                </a:cxn>
                <a:cxn ang="0">
                  <a:pos x="170" y="9"/>
                </a:cxn>
                <a:cxn ang="0">
                  <a:pos x="170" y="9"/>
                </a:cxn>
                <a:cxn ang="0">
                  <a:pos x="172" y="8"/>
                </a:cxn>
                <a:cxn ang="0">
                  <a:pos x="172" y="5"/>
                </a:cxn>
                <a:cxn ang="0">
                  <a:pos x="170" y="1"/>
                </a:cxn>
                <a:cxn ang="0">
                  <a:pos x="166" y="0"/>
                </a:cxn>
                <a:cxn ang="0">
                  <a:pos x="164" y="0"/>
                </a:cxn>
                <a:cxn ang="0">
                  <a:pos x="162" y="1"/>
                </a:cxn>
                <a:cxn ang="0">
                  <a:pos x="162" y="1"/>
                </a:cxn>
              </a:cxnLst>
              <a:rect l="0" t="0" r="r" b="b"/>
              <a:pathLst>
                <a:path w="172" h="239">
                  <a:moveTo>
                    <a:pt x="162" y="1"/>
                  </a:moveTo>
                  <a:lnTo>
                    <a:pt x="162" y="1"/>
                  </a:lnTo>
                  <a:lnTo>
                    <a:pt x="152" y="12"/>
                  </a:lnTo>
                  <a:lnTo>
                    <a:pt x="144" y="23"/>
                  </a:lnTo>
                  <a:lnTo>
                    <a:pt x="128" y="46"/>
                  </a:lnTo>
                  <a:lnTo>
                    <a:pt x="114" y="70"/>
                  </a:lnTo>
                  <a:lnTo>
                    <a:pt x="100" y="95"/>
                  </a:lnTo>
                  <a:lnTo>
                    <a:pt x="100" y="95"/>
                  </a:lnTo>
                  <a:lnTo>
                    <a:pt x="92" y="108"/>
                  </a:lnTo>
                  <a:lnTo>
                    <a:pt x="81" y="121"/>
                  </a:lnTo>
                  <a:lnTo>
                    <a:pt x="60" y="148"/>
                  </a:lnTo>
                  <a:lnTo>
                    <a:pt x="60" y="148"/>
                  </a:lnTo>
                  <a:lnTo>
                    <a:pt x="38" y="175"/>
                  </a:lnTo>
                  <a:lnTo>
                    <a:pt x="17" y="203"/>
                  </a:lnTo>
                  <a:lnTo>
                    <a:pt x="17" y="203"/>
                  </a:lnTo>
                  <a:lnTo>
                    <a:pt x="5" y="217"/>
                  </a:lnTo>
                  <a:lnTo>
                    <a:pt x="2" y="227"/>
                  </a:lnTo>
                  <a:lnTo>
                    <a:pt x="0" y="231"/>
                  </a:lnTo>
                  <a:lnTo>
                    <a:pt x="0" y="235"/>
                  </a:lnTo>
                  <a:lnTo>
                    <a:pt x="0" y="235"/>
                  </a:lnTo>
                  <a:lnTo>
                    <a:pt x="2" y="237"/>
                  </a:lnTo>
                  <a:lnTo>
                    <a:pt x="4" y="238"/>
                  </a:lnTo>
                  <a:lnTo>
                    <a:pt x="8" y="239"/>
                  </a:lnTo>
                  <a:lnTo>
                    <a:pt x="9" y="238"/>
                  </a:lnTo>
                  <a:lnTo>
                    <a:pt x="12" y="237"/>
                  </a:lnTo>
                  <a:lnTo>
                    <a:pt x="12" y="234"/>
                  </a:lnTo>
                  <a:lnTo>
                    <a:pt x="12" y="231"/>
                  </a:lnTo>
                  <a:lnTo>
                    <a:pt x="12" y="231"/>
                  </a:lnTo>
                  <a:lnTo>
                    <a:pt x="12" y="229"/>
                  </a:lnTo>
                  <a:lnTo>
                    <a:pt x="15" y="225"/>
                  </a:lnTo>
                  <a:lnTo>
                    <a:pt x="22" y="213"/>
                  </a:lnTo>
                  <a:lnTo>
                    <a:pt x="37" y="195"/>
                  </a:lnTo>
                  <a:lnTo>
                    <a:pt x="37" y="195"/>
                  </a:lnTo>
                  <a:lnTo>
                    <a:pt x="58" y="169"/>
                  </a:lnTo>
                  <a:lnTo>
                    <a:pt x="79" y="144"/>
                  </a:lnTo>
                  <a:lnTo>
                    <a:pt x="79" y="144"/>
                  </a:lnTo>
                  <a:lnTo>
                    <a:pt x="91" y="127"/>
                  </a:lnTo>
                  <a:lnTo>
                    <a:pt x="102" y="110"/>
                  </a:lnTo>
                  <a:lnTo>
                    <a:pt x="123" y="76"/>
                  </a:lnTo>
                  <a:lnTo>
                    <a:pt x="134" y="59"/>
                  </a:lnTo>
                  <a:lnTo>
                    <a:pt x="144" y="40"/>
                  </a:lnTo>
                  <a:lnTo>
                    <a:pt x="157" y="25"/>
                  </a:lnTo>
                  <a:lnTo>
                    <a:pt x="170" y="9"/>
                  </a:lnTo>
                  <a:lnTo>
                    <a:pt x="170" y="9"/>
                  </a:lnTo>
                  <a:lnTo>
                    <a:pt x="172" y="8"/>
                  </a:lnTo>
                  <a:lnTo>
                    <a:pt x="172" y="5"/>
                  </a:lnTo>
                  <a:lnTo>
                    <a:pt x="170" y="1"/>
                  </a:lnTo>
                  <a:lnTo>
                    <a:pt x="166" y="0"/>
                  </a:lnTo>
                  <a:lnTo>
                    <a:pt x="164" y="0"/>
                  </a:lnTo>
                  <a:lnTo>
                    <a:pt x="162" y="1"/>
                  </a:lnTo>
                  <a:lnTo>
                    <a:pt x="162"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38" name="chenying0907 903"/>
            <p:cNvSpPr>
              <a:spLocks/>
            </p:cNvSpPr>
            <p:nvPr/>
          </p:nvSpPr>
          <p:spPr bwMode="auto">
            <a:xfrm>
              <a:off x="3633788" y="3560763"/>
              <a:ext cx="53975" cy="80963"/>
            </a:xfrm>
            <a:custGeom>
              <a:avLst/>
              <a:gdLst/>
              <a:ahLst/>
              <a:cxnLst>
                <a:cxn ang="0">
                  <a:pos x="125" y="2"/>
                </a:cxn>
                <a:cxn ang="0">
                  <a:pos x="125" y="2"/>
                </a:cxn>
                <a:cxn ang="0">
                  <a:pos x="119" y="17"/>
                </a:cxn>
                <a:cxn ang="0">
                  <a:pos x="111" y="31"/>
                </a:cxn>
                <a:cxn ang="0">
                  <a:pos x="94" y="58"/>
                </a:cxn>
                <a:cxn ang="0">
                  <a:pos x="57" y="113"/>
                </a:cxn>
                <a:cxn ang="0">
                  <a:pos x="57" y="113"/>
                </a:cxn>
                <a:cxn ang="0">
                  <a:pos x="22" y="164"/>
                </a:cxn>
                <a:cxn ang="0">
                  <a:pos x="22" y="164"/>
                </a:cxn>
                <a:cxn ang="0">
                  <a:pos x="15" y="172"/>
                </a:cxn>
                <a:cxn ang="0">
                  <a:pos x="9" y="180"/>
                </a:cxn>
                <a:cxn ang="0">
                  <a:pos x="4" y="188"/>
                </a:cxn>
                <a:cxn ang="0">
                  <a:pos x="1" y="192"/>
                </a:cxn>
                <a:cxn ang="0">
                  <a:pos x="0" y="197"/>
                </a:cxn>
                <a:cxn ang="0">
                  <a:pos x="0" y="197"/>
                </a:cxn>
                <a:cxn ang="0">
                  <a:pos x="0" y="200"/>
                </a:cxn>
                <a:cxn ang="0">
                  <a:pos x="0" y="202"/>
                </a:cxn>
                <a:cxn ang="0">
                  <a:pos x="4" y="204"/>
                </a:cxn>
                <a:cxn ang="0">
                  <a:pos x="6" y="205"/>
                </a:cxn>
                <a:cxn ang="0">
                  <a:pos x="7" y="204"/>
                </a:cxn>
                <a:cxn ang="0">
                  <a:pos x="9" y="202"/>
                </a:cxn>
                <a:cxn ang="0">
                  <a:pos x="10" y="201"/>
                </a:cxn>
                <a:cxn ang="0">
                  <a:pos x="10" y="201"/>
                </a:cxn>
                <a:cxn ang="0">
                  <a:pos x="11" y="196"/>
                </a:cxn>
                <a:cxn ang="0">
                  <a:pos x="14" y="192"/>
                </a:cxn>
                <a:cxn ang="0">
                  <a:pos x="22" y="180"/>
                </a:cxn>
                <a:cxn ang="0">
                  <a:pos x="31" y="171"/>
                </a:cxn>
                <a:cxn ang="0">
                  <a:pos x="38" y="162"/>
                </a:cxn>
                <a:cxn ang="0">
                  <a:pos x="38" y="162"/>
                </a:cxn>
                <a:cxn ang="0">
                  <a:pos x="56" y="136"/>
                </a:cxn>
                <a:cxn ang="0">
                  <a:pos x="73" y="111"/>
                </a:cxn>
                <a:cxn ang="0">
                  <a:pos x="73" y="111"/>
                </a:cxn>
                <a:cxn ang="0">
                  <a:pos x="107" y="60"/>
                </a:cxn>
                <a:cxn ang="0">
                  <a:pos x="123" y="35"/>
                </a:cxn>
                <a:cxn ang="0">
                  <a:pos x="136" y="7"/>
                </a:cxn>
                <a:cxn ang="0">
                  <a:pos x="136" y="7"/>
                </a:cxn>
                <a:cxn ang="0">
                  <a:pos x="136" y="5"/>
                </a:cxn>
                <a:cxn ang="0">
                  <a:pos x="136" y="4"/>
                </a:cxn>
                <a:cxn ang="0">
                  <a:pos x="133" y="0"/>
                </a:cxn>
                <a:cxn ang="0">
                  <a:pos x="130" y="0"/>
                </a:cxn>
                <a:cxn ang="0">
                  <a:pos x="129" y="0"/>
                </a:cxn>
                <a:cxn ang="0">
                  <a:pos x="126" y="0"/>
                </a:cxn>
                <a:cxn ang="0">
                  <a:pos x="125" y="2"/>
                </a:cxn>
                <a:cxn ang="0">
                  <a:pos x="125" y="2"/>
                </a:cxn>
              </a:cxnLst>
              <a:rect l="0" t="0" r="r" b="b"/>
              <a:pathLst>
                <a:path w="136" h="205">
                  <a:moveTo>
                    <a:pt x="125" y="2"/>
                  </a:moveTo>
                  <a:lnTo>
                    <a:pt x="125" y="2"/>
                  </a:lnTo>
                  <a:lnTo>
                    <a:pt x="119" y="17"/>
                  </a:lnTo>
                  <a:lnTo>
                    <a:pt x="111" y="31"/>
                  </a:lnTo>
                  <a:lnTo>
                    <a:pt x="94" y="58"/>
                  </a:lnTo>
                  <a:lnTo>
                    <a:pt x="57" y="113"/>
                  </a:lnTo>
                  <a:lnTo>
                    <a:pt x="57" y="113"/>
                  </a:lnTo>
                  <a:lnTo>
                    <a:pt x="22" y="164"/>
                  </a:lnTo>
                  <a:lnTo>
                    <a:pt x="22" y="164"/>
                  </a:lnTo>
                  <a:lnTo>
                    <a:pt x="15" y="172"/>
                  </a:lnTo>
                  <a:lnTo>
                    <a:pt x="9" y="180"/>
                  </a:lnTo>
                  <a:lnTo>
                    <a:pt x="4" y="188"/>
                  </a:lnTo>
                  <a:lnTo>
                    <a:pt x="1" y="192"/>
                  </a:lnTo>
                  <a:lnTo>
                    <a:pt x="0" y="197"/>
                  </a:lnTo>
                  <a:lnTo>
                    <a:pt x="0" y="197"/>
                  </a:lnTo>
                  <a:lnTo>
                    <a:pt x="0" y="200"/>
                  </a:lnTo>
                  <a:lnTo>
                    <a:pt x="0" y="202"/>
                  </a:lnTo>
                  <a:lnTo>
                    <a:pt x="4" y="204"/>
                  </a:lnTo>
                  <a:lnTo>
                    <a:pt x="6" y="205"/>
                  </a:lnTo>
                  <a:lnTo>
                    <a:pt x="7" y="204"/>
                  </a:lnTo>
                  <a:lnTo>
                    <a:pt x="9" y="202"/>
                  </a:lnTo>
                  <a:lnTo>
                    <a:pt x="10" y="201"/>
                  </a:lnTo>
                  <a:lnTo>
                    <a:pt x="10" y="201"/>
                  </a:lnTo>
                  <a:lnTo>
                    <a:pt x="11" y="196"/>
                  </a:lnTo>
                  <a:lnTo>
                    <a:pt x="14" y="192"/>
                  </a:lnTo>
                  <a:lnTo>
                    <a:pt x="22" y="180"/>
                  </a:lnTo>
                  <a:lnTo>
                    <a:pt x="31" y="171"/>
                  </a:lnTo>
                  <a:lnTo>
                    <a:pt x="38" y="162"/>
                  </a:lnTo>
                  <a:lnTo>
                    <a:pt x="38" y="162"/>
                  </a:lnTo>
                  <a:lnTo>
                    <a:pt x="56" y="136"/>
                  </a:lnTo>
                  <a:lnTo>
                    <a:pt x="73" y="111"/>
                  </a:lnTo>
                  <a:lnTo>
                    <a:pt x="73" y="111"/>
                  </a:lnTo>
                  <a:lnTo>
                    <a:pt x="107" y="60"/>
                  </a:lnTo>
                  <a:lnTo>
                    <a:pt x="123" y="35"/>
                  </a:lnTo>
                  <a:lnTo>
                    <a:pt x="136" y="7"/>
                  </a:lnTo>
                  <a:lnTo>
                    <a:pt x="136" y="7"/>
                  </a:lnTo>
                  <a:lnTo>
                    <a:pt x="136" y="5"/>
                  </a:lnTo>
                  <a:lnTo>
                    <a:pt x="136" y="4"/>
                  </a:lnTo>
                  <a:lnTo>
                    <a:pt x="133" y="0"/>
                  </a:lnTo>
                  <a:lnTo>
                    <a:pt x="130" y="0"/>
                  </a:lnTo>
                  <a:lnTo>
                    <a:pt x="129" y="0"/>
                  </a:lnTo>
                  <a:lnTo>
                    <a:pt x="126" y="0"/>
                  </a:lnTo>
                  <a:lnTo>
                    <a:pt x="125" y="2"/>
                  </a:lnTo>
                  <a:lnTo>
                    <a:pt x="125"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39" name="chenying0907 904"/>
            <p:cNvSpPr>
              <a:spLocks/>
            </p:cNvSpPr>
            <p:nvPr/>
          </p:nvSpPr>
          <p:spPr bwMode="auto">
            <a:xfrm>
              <a:off x="3668713" y="3586163"/>
              <a:ext cx="38100" cy="55563"/>
            </a:xfrm>
            <a:custGeom>
              <a:avLst/>
              <a:gdLst/>
              <a:ahLst/>
              <a:cxnLst>
                <a:cxn ang="0">
                  <a:pos x="86" y="4"/>
                </a:cxn>
                <a:cxn ang="0">
                  <a:pos x="86" y="4"/>
                </a:cxn>
                <a:cxn ang="0">
                  <a:pos x="75" y="25"/>
                </a:cxn>
                <a:cxn ang="0">
                  <a:pos x="64" y="46"/>
                </a:cxn>
                <a:cxn ang="0">
                  <a:pos x="49" y="64"/>
                </a:cxn>
                <a:cxn ang="0">
                  <a:pos x="34" y="83"/>
                </a:cxn>
                <a:cxn ang="0">
                  <a:pos x="34" y="83"/>
                </a:cxn>
                <a:cxn ang="0">
                  <a:pos x="22" y="95"/>
                </a:cxn>
                <a:cxn ang="0">
                  <a:pos x="13" y="106"/>
                </a:cxn>
                <a:cxn ang="0">
                  <a:pos x="5" y="121"/>
                </a:cxn>
                <a:cxn ang="0">
                  <a:pos x="2" y="127"/>
                </a:cxn>
                <a:cxn ang="0">
                  <a:pos x="0" y="135"/>
                </a:cxn>
                <a:cxn ang="0">
                  <a:pos x="0" y="135"/>
                </a:cxn>
                <a:cxn ang="0">
                  <a:pos x="0" y="138"/>
                </a:cxn>
                <a:cxn ang="0">
                  <a:pos x="1" y="140"/>
                </a:cxn>
                <a:cxn ang="0">
                  <a:pos x="4" y="142"/>
                </a:cxn>
                <a:cxn ang="0">
                  <a:pos x="9" y="142"/>
                </a:cxn>
                <a:cxn ang="0">
                  <a:pos x="10" y="140"/>
                </a:cxn>
                <a:cxn ang="0">
                  <a:pos x="11" y="139"/>
                </a:cxn>
                <a:cxn ang="0">
                  <a:pos x="11" y="139"/>
                </a:cxn>
                <a:cxn ang="0">
                  <a:pos x="14" y="129"/>
                </a:cxn>
                <a:cxn ang="0">
                  <a:pos x="19" y="118"/>
                </a:cxn>
                <a:cxn ang="0">
                  <a:pos x="24" y="110"/>
                </a:cxn>
                <a:cxn ang="0">
                  <a:pos x="31" y="101"/>
                </a:cxn>
                <a:cxn ang="0">
                  <a:pos x="45" y="87"/>
                </a:cxn>
                <a:cxn ang="0">
                  <a:pos x="61" y="71"/>
                </a:cxn>
                <a:cxn ang="0">
                  <a:pos x="61" y="71"/>
                </a:cxn>
                <a:cxn ang="0">
                  <a:pos x="72" y="57"/>
                </a:cxn>
                <a:cxn ang="0">
                  <a:pos x="81" y="41"/>
                </a:cxn>
                <a:cxn ang="0">
                  <a:pos x="90" y="24"/>
                </a:cxn>
                <a:cxn ang="0">
                  <a:pos x="96" y="7"/>
                </a:cxn>
                <a:cxn ang="0">
                  <a:pos x="96" y="7"/>
                </a:cxn>
                <a:cxn ang="0">
                  <a:pos x="96" y="4"/>
                </a:cxn>
                <a:cxn ang="0">
                  <a:pos x="96" y="3"/>
                </a:cxn>
                <a:cxn ang="0">
                  <a:pos x="95" y="2"/>
                </a:cxn>
                <a:cxn ang="0">
                  <a:pos x="92" y="0"/>
                </a:cxn>
                <a:cxn ang="0">
                  <a:pos x="89" y="0"/>
                </a:cxn>
                <a:cxn ang="0">
                  <a:pos x="87" y="2"/>
                </a:cxn>
                <a:cxn ang="0">
                  <a:pos x="86" y="4"/>
                </a:cxn>
                <a:cxn ang="0">
                  <a:pos x="86" y="4"/>
                </a:cxn>
              </a:cxnLst>
              <a:rect l="0" t="0" r="r" b="b"/>
              <a:pathLst>
                <a:path w="96" h="142">
                  <a:moveTo>
                    <a:pt x="86" y="4"/>
                  </a:moveTo>
                  <a:lnTo>
                    <a:pt x="86" y="4"/>
                  </a:lnTo>
                  <a:lnTo>
                    <a:pt x="75" y="25"/>
                  </a:lnTo>
                  <a:lnTo>
                    <a:pt x="64" y="46"/>
                  </a:lnTo>
                  <a:lnTo>
                    <a:pt x="49" y="64"/>
                  </a:lnTo>
                  <a:lnTo>
                    <a:pt x="34" y="83"/>
                  </a:lnTo>
                  <a:lnTo>
                    <a:pt x="34" y="83"/>
                  </a:lnTo>
                  <a:lnTo>
                    <a:pt x="22" y="95"/>
                  </a:lnTo>
                  <a:lnTo>
                    <a:pt x="13" y="106"/>
                  </a:lnTo>
                  <a:lnTo>
                    <a:pt x="5" y="121"/>
                  </a:lnTo>
                  <a:lnTo>
                    <a:pt x="2" y="127"/>
                  </a:lnTo>
                  <a:lnTo>
                    <a:pt x="0" y="135"/>
                  </a:lnTo>
                  <a:lnTo>
                    <a:pt x="0" y="135"/>
                  </a:lnTo>
                  <a:lnTo>
                    <a:pt x="0" y="138"/>
                  </a:lnTo>
                  <a:lnTo>
                    <a:pt x="1" y="140"/>
                  </a:lnTo>
                  <a:lnTo>
                    <a:pt x="4" y="142"/>
                  </a:lnTo>
                  <a:lnTo>
                    <a:pt x="9" y="142"/>
                  </a:lnTo>
                  <a:lnTo>
                    <a:pt x="10" y="140"/>
                  </a:lnTo>
                  <a:lnTo>
                    <a:pt x="11" y="139"/>
                  </a:lnTo>
                  <a:lnTo>
                    <a:pt x="11" y="139"/>
                  </a:lnTo>
                  <a:lnTo>
                    <a:pt x="14" y="129"/>
                  </a:lnTo>
                  <a:lnTo>
                    <a:pt x="19" y="118"/>
                  </a:lnTo>
                  <a:lnTo>
                    <a:pt x="24" y="110"/>
                  </a:lnTo>
                  <a:lnTo>
                    <a:pt x="31" y="101"/>
                  </a:lnTo>
                  <a:lnTo>
                    <a:pt x="45" y="87"/>
                  </a:lnTo>
                  <a:lnTo>
                    <a:pt x="61" y="71"/>
                  </a:lnTo>
                  <a:lnTo>
                    <a:pt x="61" y="71"/>
                  </a:lnTo>
                  <a:lnTo>
                    <a:pt x="72" y="57"/>
                  </a:lnTo>
                  <a:lnTo>
                    <a:pt x="81" y="41"/>
                  </a:lnTo>
                  <a:lnTo>
                    <a:pt x="90" y="24"/>
                  </a:lnTo>
                  <a:lnTo>
                    <a:pt x="96" y="7"/>
                  </a:lnTo>
                  <a:lnTo>
                    <a:pt x="96" y="7"/>
                  </a:lnTo>
                  <a:lnTo>
                    <a:pt x="96" y="4"/>
                  </a:lnTo>
                  <a:lnTo>
                    <a:pt x="96" y="3"/>
                  </a:lnTo>
                  <a:lnTo>
                    <a:pt x="95" y="2"/>
                  </a:lnTo>
                  <a:lnTo>
                    <a:pt x="92" y="0"/>
                  </a:lnTo>
                  <a:lnTo>
                    <a:pt x="89" y="0"/>
                  </a:lnTo>
                  <a:lnTo>
                    <a:pt x="87" y="2"/>
                  </a:lnTo>
                  <a:lnTo>
                    <a:pt x="86" y="4"/>
                  </a:lnTo>
                  <a:lnTo>
                    <a:pt x="86" y="4"/>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40" name="chenying0907 905"/>
            <p:cNvSpPr>
              <a:spLocks/>
            </p:cNvSpPr>
            <p:nvPr/>
          </p:nvSpPr>
          <p:spPr bwMode="auto">
            <a:xfrm>
              <a:off x="3271838" y="3430588"/>
              <a:ext cx="15875" cy="17463"/>
            </a:xfrm>
            <a:custGeom>
              <a:avLst/>
              <a:gdLst/>
              <a:ahLst/>
              <a:cxnLst>
                <a:cxn ang="0">
                  <a:pos x="34" y="2"/>
                </a:cxn>
                <a:cxn ang="0">
                  <a:pos x="34" y="2"/>
                </a:cxn>
                <a:cxn ang="0">
                  <a:pos x="25" y="8"/>
                </a:cxn>
                <a:cxn ang="0">
                  <a:pos x="16" y="16"/>
                </a:cxn>
                <a:cxn ang="0">
                  <a:pos x="8" y="25"/>
                </a:cxn>
                <a:cxn ang="0">
                  <a:pos x="2" y="34"/>
                </a:cxn>
                <a:cxn ang="0">
                  <a:pos x="2" y="34"/>
                </a:cxn>
                <a:cxn ang="0">
                  <a:pos x="0" y="37"/>
                </a:cxn>
                <a:cxn ang="0">
                  <a:pos x="0" y="38"/>
                </a:cxn>
                <a:cxn ang="0">
                  <a:pos x="2" y="40"/>
                </a:cxn>
                <a:cxn ang="0">
                  <a:pos x="3" y="41"/>
                </a:cxn>
                <a:cxn ang="0">
                  <a:pos x="7" y="42"/>
                </a:cxn>
                <a:cxn ang="0">
                  <a:pos x="9" y="42"/>
                </a:cxn>
                <a:cxn ang="0">
                  <a:pos x="11" y="40"/>
                </a:cxn>
                <a:cxn ang="0">
                  <a:pos x="11" y="40"/>
                </a:cxn>
                <a:cxn ang="0">
                  <a:pos x="17" y="32"/>
                </a:cxn>
                <a:cxn ang="0">
                  <a:pos x="24" y="24"/>
                </a:cxn>
                <a:cxn ang="0">
                  <a:pos x="32" y="17"/>
                </a:cxn>
                <a:cxn ang="0">
                  <a:pos x="39" y="11"/>
                </a:cxn>
                <a:cxn ang="0">
                  <a:pos x="39" y="11"/>
                </a:cxn>
                <a:cxn ang="0">
                  <a:pos x="41" y="10"/>
                </a:cxn>
                <a:cxn ang="0">
                  <a:pos x="42" y="8"/>
                </a:cxn>
                <a:cxn ang="0">
                  <a:pos x="41" y="3"/>
                </a:cxn>
                <a:cxn ang="0">
                  <a:pos x="39" y="2"/>
                </a:cxn>
                <a:cxn ang="0">
                  <a:pos x="38" y="0"/>
                </a:cxn>
                <a:cxn ang="0">
                  <a:pos x="36" y="0"/>
                </a:cxn>
                <a:cxn ang="0">
                  <a:pos x="34" y="2"/>
                </a:cxn>
                <a:cxn ang="0">
                  <a:pos x="34" y="2"/>
                </a:cxn>
              </a:cxnLst>
              <a:rect l="0" t="0" r="r" b="b"/>
              <a:pathLst>
                <a:path w="42" h="42">
                  <a:moveTo>
                    <a:pt x="34" y="2"/>
                  </a:moveTo>
                  <a:lnTo>
                    <a:pt x="34" y="2"/>
                  </a:lnTo>
                  <a:lnTo>
                    <a:pt x="25" y="8"/>
                  </a:lnTo>
                  <a:lnTo>
                    <a:pt x="16" y="16"/>
                  </a:lnTo>
                  <a:lnTo>
                    <a:pt x="8" y="25"/>
                  </a:lnTo>
                  <a:lnTo>
                    <a:pt x="2" y="34"/>
                  </a:lnTo>
                  <a:lnTo>
                    <a:pt x="2" y="34"/>
                  </a:lnTo>
                  <a:lnTo>
                    <a:pt x="0" y="37"/>
                  </a:lnTo>
                  <a:lnTo>
                    <a:pt x="0" y="38"/>
                  </a:lnTo>
                  <a:lnTo>
                    <a:pt x="2" y="40"/>
                  </a:lnTo>
                  <a:lnTo>
                    <a:pt x="3" y="41"/>
                  </a:lnTo>
                  <a:lnTo>
                    <a:pt x="7" y="42"/>
                  </a:lnTo>
                  <a:lnTo>
                    <a:pt x="9" y="42"/>
                  </a:lnTo>
                  <a:lnTo>
                    <a:pt x="11" y="40"/>
                  </a:lnTo>
                  <a:lnTo>
                    <a:pt x="11" y="40"/>
                  </a:lnTo>
                  <a:lnTo>
                    <a:pt x="17" y="32"/>
                  </a:lnTo>
                  <a:lnTo>
                    <a:pt x="24" y="24"/>
                  </a:lnTo>
                  <a:lnTo>
                    <a:pt x="32" y="17"/>
                  </a:lnTo>
                  <a:lnTo>
                    <a:pt x="39" y="11"/>
                  </a:lnTo>
                  <a:lnTo>
                    <a:pt x="39" y="11"/>
                  </a:lnTo>
                  <a:lnTo>
                    <a:pt x="41" y="10"/>
                  </a:lnTo>
                  <a:lnTo>
                    <a:pt x="42" y="8"/>
                  </a:lnTo>
                  <a:lnTo>
                    <a:pt x="41" y="3"/>
                  </a:lnTo>
                  <a:lnTo>
                    <a:pt x="39" y="2"/>
                  </a:lnTo>
                  <a:lnTo>
                    <a:pt x="38" y="0"/>
                  </a:lnTo>
                  <a:lnTo>
                    <a:pt x="36" y="0"/>
                  </a:lnTo>
                  <a:lnTo>
                    <a:pt x="34" y="2"/>
                  </a:lnTo>
                  <a:lnTo>
                    <a:pt x="34"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41" name="chenying0907 906"/>
            <p:cNvSpPr>
              <a:spLocks/>
            </p:cNvSpPr>
            <p:nvPr/>
          </p:nvSpPr>
          <p:spPr bwMode="auto">
            <a:xfrm>
              <a:off x="3295651" y="3446463"/>
              <a:ext cx="20638" cy="20638"/>
            </a:xfrm>
            <a:custGeom>
              <a:avLst/>
              <a:gdLst/>
              <a:ahLst/>
              <a:cxnLst>
                <a:cxn ang="0">
                  <a:pos x="40" y="0"/>
                </a:cxn>
                <a:cxn ang="0">
                  <a:pos x="40" y="0"/>
                </a:cxn>
                <a:cxn ang="0">
                  <a:pos x="28" y="7"/>
                </a:cxn>
                <a:cxn ang="0">
                  <a:pos x="17" y="19"/>
                </a:cxn>
                <a:cxn ang="0">
                  <a:pos x="8" y="31"/>
                </a:cxn>
                <a:cxn ang="0">
                  <a:pos x="0" y="44"/>
                </a:cxn>
                <a:cxn ang="0">
                  <a:pos x="0" y="44"/>
                </a:cxn>
                <a:cxn ang="0">
                  <a:pos x="0" y="45"/>
                </a:cxn>
                <a:cxn ang="0">
                  <a:pos x="0" y="48"/>
                </a:cxn>
                <a:cxn ang="0">
                  <a:pos x="2" y="52"/>
                </a:cxn>
                <a:cxn ang="0">
                  <a:pos x="6" y="52"/>
                </a:cxn>
                <a:cxn ang="0">
                  <a:pos x="9" y="51"/>
                </a:cxn>
                <a:cxn ang="0">
                  <a:pos x="10" y="49"/>
                </a:cxn>
                <a:cxn ang="0">
                  <a:pos x="10" y="49"/>
                </a:cxn>
                <a:cxn ang="0">
                  <a:pos x="17" y="38"/>
                </a:cxn>
                <a:cxn ang="0">
                  <a:pos x="25" y="27"/>
                </a:cxn>
                <a:cxn ang="0">
                  <a:pos x="35" y="17"/>
                </a:cxn>
                <a:cxn ang="0">
                  <a:pos x="46" y="10"/>
                </a:cxn>
                <a:cxn ang="0">
                  <a:pos x="46" y="10"/>
                </a:cxn>
                <a:cxn ang="0">
                  <a:pos x="48" y="7"/>
                </a:cxn>
                <a:cxn ang="0">
                  <a:pos x="49" y="6"/>
                </a:cxn>
                <a:cxn ang="0">
                  <a:pos x="48" y="2"/>
                </a:cxn>
                <a:cxn ang="0">
                  <a:pos x="46" y="0"/>
                </a:cxn>
                <a:cxn ang="0">
                  <a:pos x="43" y="0"/>
                </a:cxn>
                <a:cxn ang="0">
                  <a:pos x="40" y="0"/>
                </a:cxn>
                <a:cxn ang="0">
                  <a:pos x="40" y="0"/>
                </a:cxn>
              </a:cxnLst>
              <a:rect l="0" t="0" r="r" b="b"/>
              <a:pathLst>
                <a:path w="49" h="52">
                  <a:moveTo>
                    <a:pt x="40" y="0"/>
                  </a:moveTo>
                  <a:lnTo>
                    <a:pt x="40" y="0"/>
                  </a:lnTo>
                  <a:lnTo>
                    <a:pt x="28" y="7"/>
                  </a:lnTo>
                  <a:lnTo>
                    <a:pt x="17" y="19"/>
                  </a:lnTo>
                  <a:lnTo>
                    <a:pt x="8" y="31"/>
                  </a:lnTo>
                  <a:lnTo>
                    <a:pt x="0" y="44"/>
                  </a:lnTo>
                  <a:lnTo>
                    <a:pt x="0" y="44"/>
                  </a:lnTo>
                  <a:lnTo>
                    <a:pt x="0" y="45"/>
                  </a:lnTo>
                  <a:lnTo>
                    <a:pt x="0" y="48"/>
                  </a:lnTo>
                  <a:lnTo>
                    <a:pt x="2" y="52"/>
                  </a:lnTo>
                  <a:lnTo>
                    <a:pt x="6" y="52"/>
                  </a:lnTo>
                  <a:lnTo>
                    <a:pt x="9" y="51"/>
                  </a:lnTo>
                  <a:lnTo>
                    <a:pt x="10" y="49"/>
                  </a:lnTo>
                  <a:lnTo>
                    <a:pt x="10" y="49"/>
                  </a:lnTo>
                  <a:lnTo>
                    <a:pt x="17" y="38"/>
                  </a:lnTo>
                  <a:lnTo>
                    <a:pt x="25" y="27"/>
                  </a:lnTo>
                  <a:lnTo>
                    <a:pt x="35" y="17"/>
                  </a:lnTo>
                  <a:lnTo>
                    <a:pt x="46" y="10"/>
                  </a:lnTo>
                  <a:lnTo>
                    <a:pt x="46" y="10"/>
                  </a:lnTo>
                  <a:lnTo>
                    <a:pt x="48" y="7"/>
                  </a:lnTo>
                  <a:lnTo>
                    <a:pt x="49" y="6"/>
                  </a:lnTo>
                  <a:lnTo>
                    <a:pt x="48" y="2"/>
                  </a:lnTo>
                  <a:lnTo>
                    <a:pt x="46" y="0"/>
                  </a:lnTo>
                  <a:lnTo>
                    <a:pt x="43" y="0"/>
                  </a:lnTo>
                  <a:lnTo>
                    <a:pt x="40" y="0"/>
                  </a:lnTo>
                  <a:lnTo>
                    <a:pt x="40" y="0"/>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42" name="chenying0907 907"/>
            <p:cNvSpPr>
              <a:spLocks/>
            </p:cNvSpPr>
            <p:nvPr/>
          </p:nvSpPr>
          <p:spPr bwMode="auto">
            <a:xfrm>
              <a:off x="3322638" y="3460751"/>
              <a:ext cx="19050" cy="20638"/>
            </a:xfrm>
            <a:custGeom>
              <a:avLst/>
              <a:gdLst/>
              <a:ahLst/>
              <a:cxnLst>
                <a:cxn ang="0">
                  <a:pos x="35" y="2"/>
                </a:cxn>
                <a:cxn ang="0">
                  <a:pos x="35" y="2"/>
                </a:cxn>
                <a:cxn ang="0">
                  <a:pos x="31" y="7"/>
                </a:cxn>
                <a:cxn ang="0">
                  <a:pos x="27" y="13"/>
                </a:cxn>
                <a:cxn ang="0">
                  <a:pos x="18" y="22"/>
                </a:cxn>
                <a:cxn ang="0">
                  <a:pos x="8" y="32"/>
                </a:cxn>
                <a:cxn ang="0">
                  <a:pos x="4" y="37"/>
                </a:cxn>
                <a:cxn ang="0">
                  <a:pos x="1" y="44"/>
                </a:cxn>
                <a:cxn ang="0">
                  <a:pos x="1" y="44"/>
                </a:cxn>
                <a:cxn ang="0">
                  <a:pos x="0" y="47"/>
                </a:cxn>
                <a:cxn ang="0">
                  <a:pos x="1" y="48"/>
                </a:cxn>
                <a:cxn ang="0">
                  <a:pos x="4" y="52"/>
                </a:cxn>
                <a:cxn ang="0">
                  <a:pos x="5" y="52"/>
                </a:cxn>
                <a:cxn ang="0">
                  <a:pos x="8" y="52"/>
                </a:cxn>
                <a:cxn ang="0">
                  <a:pos x="9" y="52"/>
                </a:cxn>
                <a:cxn ang="0">
                  <a:pos x="10" y="49"/>
                </a:cxn>
                <a:cxn ang="0">
                  <a:pos x="10" y="49"/>
                </a:cxn>
                <a:cxn ang="0">
                  <a:pos x="14" y="43"/>
                </a:cxn>
                <a:cxn ang="0">
                  <a:pos x="18" y="37"/>
                </a:cxn>
                <a:cxn ang="0">
                  <a:pos x="27" y="28"/>
                </a:cxn>
                <a:cxn ang="0">
                  <a:pos x="36" y="19"/>
                </a:cxn>
                <a:cxn ang="0">
                  <a:pos x="42" y="14"/>
                </a:cxn>
                <a:cxn ang="0">
                  <a:pos x="46" y="7"/>
                </a:cxn>
                <a:cxn ang="0">
                  <a:pos x="46" y="7"/>
                </a:cxn>
                <a:cxn ang="0">
                  <a:pos x="46" y="5"/>
                </a:cxn>
                <a:cxn ang="0">
                  <a:pos x="46" y="3"/>
                </a:cxn>
                <a:cxn ang="0">
                  <a:pos x="43" y="0"/>
                </a:cxn>
                <a:cxn ang="0">
                  <a:pos x="39" y="0"/>
                </a:cxn>
                <a:cxn ang="0">
                  <a:pos x="36" y="0"/>
                </a:cxn>
                <a:cxn ang="0">
                  <a:pos x="35" y="2"/>
                </a:cxn>
                <a:cxn ang="0">
                  <a:pos x="35" y="2"/>
                </a:cxn>
              </a:cxnLst>
              <a:rect l="0" t="0" r="r" b="b"/>
              <a:pathLst>
                <a:path w="46" h="52">
                  <a:moveTo>
                    <a:pt x="35" y="2"/>
                  </a:moveTo>
                  <a:lnTo>
                    <a:pt x="35" y="2"/>
                  </a:lnTo>
                  <a:lnTo>
                    <a:pt x="31" y="7"/>
                  </a:lnTo>
                  <a:lnTo>
                    <a:pt x="27" y="13"/>
                  </a:lnTo>
                  <a:lnTo>
                    <a:pt x="18" y="22"/>
                  </a:lnTo>
                  <a:lnTo>
                    <a:pt x="8" y="32"/>
                  </a:lnTo>
                  <a:lnTo>
                    <a:pt x="4" y="37"/>
                  </a:lnTo>
                  <a:lnTo>
                    <a:pt x="1" y="44"/>
                  </a:lnTo>
                  <a:lnTo>
                    <a:pt x="1" y="44"/>
                  </a:lnTo>
                  <a:lnTo>
                    <a:pt x="0" y="47"/>
                  </a:lnTo>
                  <a:lnTo>
                    <a:pt x="1" y="48"/>
                  </a:lnTo>
                  <a:lnTo>
                    <a:pt x="4" y="52"/>
                  </a:lnTo>
                  <a:lnTo>
                    <a:pt x="5" y="52"/>
                  </a:lnTo>
                  <a:lnTo>
                    <a:pt x="8" y="52"/>
                  </a:lnTo>
                  <a:lnTo>
                    <a:pt x="9" y="52"/>
                  </a:lnTo>
                  <a:lnTo>
                    <a:pt x="10" y="49"/>
                  </a:lnTo>
                  <a:lnTo>
                    <a:pt x="10" y="49"/>
                  </a:lnTo>
                  <a:lnTo>
                    <a:pt x="14" y="43"/>
                  </a:lnTo>
                  <a:lnTo>
                    <a:pt x="18" y="37"/>
                  </a:lnTo>
                  <a:lnTo>
                    <a:pt x="27" y="28"/>
                  </a:lnTo>
                  <a:lnTo>
                    <a:pt x="36" y="19"/>
                  </a:lnTo>
                  <a:lnTo>
                    <a:pt x="42" y="14"/>
                  </a:lnTo>
                  <a:lnTo>
                    <a:pt x="46" y="7"/>
                  </a:lnTo>
                  <a:lnTo>
                    <a:pt x="46" y="7"/>
                  </a:lnTo>
                  <a:lnTo>
                    <a:pt x="46" y="5"/>
                  </a:lnTo>
                  <a:lnTo>
                    <a:pt x="46" y="3"/>
                  </a:lnTo>
                  <a:lnTo>
                    <a:pt x="43" y="0"/>
                  </a:lnTo>
                  <a:lnTo>
                    <a:pt x="39" y="0"/>
                  </a:lnTo>
                  <a:lnTo>
                    <a:pt x="36" y="0"/>
                  </a:lnTo>
                  <a:lnTo>
                    <a:pt x="35" y="2"/>
                  </a:lnTo>
                  <a:lnTo>
                    <a:pt x="35"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43" name="chenying0907 908"/>
            <p:cNvSpPr>
              <a:spLocks/>
            </p:cNvSpPr>
            <p:nvPr/>
          </p:nvSpPr>
          <p:spPr bwMode="auto">
            <a:xfrm>
              <a:off x="3348038" y="3482976"/>
              <a:ext cx="23813" cy="26988"/>
            </a:xfrm>
            <a:custGeom>
              <a:avLst/>
              <a:gdLst/>
              <a:ahLst/>
              <a:cxnLst>
                <a:cxn ang="0">
                  <a:pos x="53" y="1"/>
                </a:cxn>
                <a:cxn ang="0">
                  <a:pos x="53" y="1"/>
                </a:cxn>
                <a:cxn ang="0">
                  <a:pos x="43" y="8"/>
                </a:cxn>
                <a:cxn ang="0">
                  <a:pos x="36" y="14"/>
                </a:cxn>
                <a:cxn ang="0">
                  <a:pos x="29" y="22"/>
                </a:cxn>
                <a:cxn ang="0">
                  <a:pos x="22" y="30"/>
                </a:cxn>
                <a:cxn ang="0">
                  <a:pos x="22" y="30"/>
                </a:cxn>
                <a:cxn ang="0">
                  <a:pos x="9" y="46"/>
                </a:cxn>
                <a:cxn ang="0">
                  <a:pos x="4" y="52"/>
                </a:cxn>
                <a:cxn ang="0">
                  <a:pos x="0" y="61"/>
                </a:cxn>
                <a:cxn ang="0">
                  <a:pos x="0" y="61"/>
                </a:cxn>
                <a:cxn ang="0">
                  <a:pos x="0" y="64"/>
                </a:cxn>
                <a:cxn ang="0">
                  <a:pos x="0" y="65"/>
                </a:cxn>
                <a:cxn ang="0">
                  <a:pos x="2" y="66"/>
                </a:cxn>
                <a:cxn ang="0">
                  <a:pos x="4" y="68"/>
                </a:cxn>
                <a:cxn ang="0">
                  <a:pos x="8" y="68"/>
                </a:cxn>
                <a:cxn ang="0">
                  <a:pos x="9" y="66"/>
                </a:cxn>
                <a:cxn ang="0">
                  <a:pos x="11" y="64"/>
                </a:cxn>
                <a:cxn ang="0">
                  <a:pos x="11" y="64"/>
                </a:cxn>
                <a:cxn ang="0">
                  <a:pos x="15" y="57"/>
                </a:cxn>
                <a:cxn ang="0">
                  <a:pos x="20" y="51"/>
                </a:cxn>
                <a:cxn ang="0">
                  <a:pos x="29" y="39"/>
                </a:cxn>
                <a:cxn ang="0">
                  <a:pos x="29" y="39"/>
                </a:cxn>
                <a:cxn ang="0">
                  <a:pos x="36" y="31"/>
                </a:cxn>
                <a:cxn ang="0">
                  <a:pos x="42" y="23"/>
                </a:cxn>
                <a:cxn ang="0">
                  <a:pos x="50" y="17"/>
                </a:cxn>
                <a:cxn ang="0">
                  <a:pos x="58" y="10"/>
                </a:cxn>
                <a:cxn ang="0">
                  <a:pos x="58" y="10"/>
                </a:cxn>
                <a:cxn ang="0">
                  <a:pos x="59" y="9"/>
                </a:cxn>
                <a:cxn ang="0">
                  <a:pos x="60" y="6"/>
                </a:cxn>
                <a:cxn ang="0">
                  <a:pos x="59" y="2"/>
                </a:cxn>
                <a:cxn ang="0">
                  <a:pos x="58" y="1"/>
                </a:cxn>
                <a:cxn ang="0">
                  <a:pos x="56" y="0"/>
                </a:cxn>
                <a:cxn ang="0">
                  <a:pos x="54" y="0"/>
                </a:cxn>
                <a:cxn ang="0">
                  <a:pos x="53" y="1"/>
                </a:cxn>
                <a:cxn ang="0">
                  <a:pos x="53" y="1"/>
                </a:cxn>
              </a:cxnLst>
              <a:rect l="0" t="0" r="r" b="b"/>
              <a:pathLst>
                <a:path w="60" h="68">
                  <a:moveTo>
                    <a:pt x="53" y="1"/>
                  </a:moveTo>
                  <a:lnTo>
                    <a:pt x="53" y="1"/>
                  </a:lnTo>
                  <a:lnTo>
                    <a:pt x="43" y="8"/>
                  </a:lnTo>
                  <a:lnTo>
                    <a:pt x="36" y="14"/>
                  </a:lnTo>
                  <a:lnTo>
                    <a:pt x="29" y="22"/>
                  </a:lnTo>
                  <a:lnTo>
                    <a:pt x="22" y="30"/>
                  </a:lnTo>
                  <a:lnTo>
                    <a:pt x="22" y="30"/>
                  </a:lnTo>
                  <a:lnTo>
                    <a:pt x="9" y="46"/>
                  </a:lnTo>
                  <a:lnTo>
                    <a:pt x="4" y="52"/>
                  </a:lnTo>
                  <a:lnTo>
                    <a:pt x="0" y="61"/>
                  </a:lnTo>
                  <a:lnTo>
                    <a:pt x="0" y="61"/>
                  </a:lnTo>
                  <a:lnTo>
                    <a:pt x="0" y="64"/>
                  </a:lnTo>
                  <a:lnTo>
                    <a:pt x="0" y="65"/>
                  </a:lnTo>
                  <a:lnTo>
                    <a:pt x="2" y="66"/>
                  </a:lnTo>
                  <a:lnTo>
                    <a:pt x="4" y="68"/>
                  </a:lnTo>
                  <a:lnTo>
                    <a:pt x="8" y="68"/>
                  </a:lnTo>
                  <a:lnTo>
                    <a:pt x="9" y="66"/>
                  </a:lnTo>
                  <a:lnTo>
                    <a:pt x="11" y="64"/>
                  </a:lnTo>
                  <a:lnTo>
                    <a:pt x="11" y="64"/>
                  </a:lnTo>
                  <a:lnTo>
                    <a:pt x="15" y="57"/>
                  </a:lnTo>
                  <a:lnTo>
                    <a:pt x="20" y="51"/>
                  </a:lnTo>
                  <a:lnTo>
                    <a:pt x="29" y="39"/>
                  </a:lnTo>
                  <a:lnTo>
                    <a:pt x="29" y="39"/>
                  </a:lnTo>
                  <a:lnTo>
                    <a:pt x="36" y="31"/>
                  </a:lnTo>
                  <a:lnTo>
                    <a:pt x="42" y="23"/>
                  </a:lnTo>
                  <a:lnTo>
                    <a:pt x="50" y="17"/>
                  </a:lnTo>
                  <a:lnTo>
                    <a:pt x="58" y="10"/>
                  </a:lnTo>
                  <a:lnTo>
                    <a:pt x="58" y="10"/>
                  </a:lnTo>
                  <a:lnTo>
                    <a:pt x="59" y="9"/>
                  </a:lnTo>
                  <a:lnTo>
                    <a:pt x="60" y="6"/>
                  </a:lnTo>
                  <a:lnTo>
                    <a:pt x="59" y="2"/>
                  </a:lnTo>
                  <a:lnTo>
                    <a:pt x="58" y="1"/>
                  </a:lnTo>
                  <a:lnTo>
                    <a:pt x="56" y="0"/>
                  </a:lnTo>
                  <a:lnTo>
                    <a:pt x="54" y="0"/>
                  </a:lnTo>
                  <a:lnTo>
                    <a:pt x="53" y="1"/>
                  </a:lnTo>
                  <a:lnTo>
                    <a:pt x="53"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44" name="chenying0907 909"/>
            <p:cNvSpPr>
              <a:spLocks/>
            </p:cNvSpPr>
            <p:nvPr/>
          </p:nvSpPr>
          <p:spPr bwMode="auto">
            <a:xfrm>
              <a:off x="3398838" y="3498851"/>
              <a:ext cx="20638" cy="30163"/>
            </a:xfrm>
            <a:custGeom>
              <a:avLst/>
              <a:gdLst/>
              <a:ahLst/>
              <a:cxnLst>
                <a:cxn ang="0">
                  <a:pos x="42" y="1"/>
                </a:cxn>
                <a:cxn ang="0">
                  <a:pos x="42" y="1"/>
                </a:cxn>
                <a:cxn ang="0">
                  <a:pos x="31" y="20"/>
                </a:cxn>
                <a:cxn ang="0">
                  <a:pos x="31" y="20"/>
                </a:cxn>
                <a:cxn ang="0">
                  <a:pos x="25" y="31"/>
                </a:cxn>
                <a:cxn ang="0">
                  <a:pos x="22" y="37"/>
                </a:cxn>
                <a:cxn ang="0">
                  <a:pos x="18" y="42"/>
                </a:cxn>
                <a:cxn ang="0">
                  <a:pos x="18" y="42"/>
                </a:cxn>
                <a:cxn ang="0">
                  <a:pos x="6" y="54"/>
                </a:cxn>
                <a:cxn ang="0">
                  <a:pos x="2" y="60"/>
                </a:cxn>
                <a:cxn ang="0">
                  <a:pos x="0" y="68"/>
                </a:cxn>
                <a:cxn ang="0">
                  <a:pos x="0" y="68"/>
                </a:cxn>
                <a:cxn ang="0">
                  <a:pos x="0" y="71"/>
                </a:cxn>
                <a:cxn ang="0">
                  <a:pos x="1" y="72"/>
                </a:cxn>
                <a:cxn ang="0">
                  <a:pos x="4" y="75"/>
                </a:cxn>
                <a:cxn ang="0">
                  <a:pos x="6" y="75"/>
                </a:cxn>
                <a:cxn ang="0">
                  <a:pos x="9" y="75"/>
                </a:cxn>
                <a:cxn ang="0">
                  <a:pos x="10" y="73"/>
                </a:cxn>
                <a:cxn ang="0">
                  <a:pos x="10" y="71"/>
                </a:cxn>
                <a:cxn ang="0">
                  <a:pos x="10" y="71"/>
                </a:cxn>
                <a:cxn ang="0">
                  <a:pos x="11" y="67"/>
                </a:cxn>
                <a:cxn ang="0">
                  <a:pos x="13" y="64"/>
                </a:cxn>
                <a:cxn ang="0">
                  <a:pos x="18" y="58"/>
                </a:cxn>
                <a:cxn ang="0">
                  <a:pos x="25" y="52"/>
                </a:cxn>
                <a:cxn ang="0">
                  <a:pos x="28" y="46"/>
                </a:cxn>
                <a:cxn ang="0">
                  <a:pos x="28" y="46"/>
                </a:cxn>
                <a:cxn ang="0">
                  <a:pos x="40" y="26"/>
                </a:cxn>
                <a:cxn ang="0">
                  <a:pos x="52" y="8"/>
                </a:cxn>
                <a:cxn ang="0">
                  <a:pos x="52" y="8"/>
                </a:cxn>
                <a:cxn ang="0">
                  <a:pos x="53" y="5"/>
                </a:cxn>
                <a:cxn ang="0">
                  <a:pos x="52" y="4"/>
                </a:cxn>
                <a:cxn ang="0">
                  <a:pos x="49" y="0"/>
                </a:cxn>
                <a:cxn ang="0">
                  <a:pos x="46" y="0"/>
                </a:cxn>
                <a:cxn ang="0">
                  <a:pos x="44" y="0"/>
                </a:cxn>
                <a:cxn ang="0">
                  <a:pos x="42" y="1"/>
                </a:cxn>
                <a:cxn ang="0">
                  <a:pos x="42" y="1"/>
                </a:cxn>
              </a:cxnLst>
              <a:rect l="0" t="0" r="r" b="b"/>
              <a:pathLst>
                <a:path w="53" h="75">
                  <a:moveTo>
                    <a:pt x="42" y="1"/>
                  </a:moveTo>
                  <a:lnTo>
                    <a:pt x="42" y="1"/>
                  </a:lnTo>
                  <a:lnTo>
                    <a:pt x="31" y="20"/>
                  </a:lnTo>
                  <a:lnTo>
                    <a:pt x="31" y="20"/>
                  </a:lnTo>
                  <a:lnTo>
                    <a:pt x="25" y="31"/>
                  </a:lnTo>
                  <a:lnTo>
                    <a:pt x="22" y="37"/>
                  </a:lnTo>
                  <a:lnTo>
                    <a:pt x="18" y="42"/>
                  </a:lnTo>
                  <a:lnTo>
                    <a:pt x="18" y="42"/>
                  </a:lnTo>
                  <a:lnTo>
                    <a:pt x="6" y="54"/>
                  </a:lnTo>
                  <a:lnTo>
                    <a:pt x="2" y="60"/>
                  </a:lnTo>
                  <a:lnTo>
                    <a:pt x="0" y="68"/>
                  </a:lnTo>
                  <a:lnTo>
                    <a:pt x="0" y="68"/>
                  </a:lnTo>
                  <a:lnTo>
                    <a:pt x="0" y="71"/>
                  </a:lnTo>
                  <a:lnTo>
                    <a:pt x="1" y="72"/>
                  </a:lnTo>
                  <a:lnTo>
                    <a:pt x="4" y="75"/>
                  </a:lnTo>
                  <a:lnTo>
                    <a:pt x="6" y="75"/>
                  </a:lnTo>
                  <a:lnTo>
                    <a:pt x="9" y="75"/>
                  </a:lnTo>
                  <a:lnTo>
                    <a:pt x="10" y="73"/>
                  </a:lnTo>
                  <a:lnTo>
                    <a:pt x="10" y="71"/>
                  </a:lnTo>
                  <a:lnTo>
                    <a:pt x="10" y="71"/>
                  </a:lnTo>
                  <a:lnTo>
                    <a:pt x="11" y="67"/>
                  </a:lnTo>
                  <a:lnTo>
                    <a:pt x="13" y="64"/>
                  </a:lnTo>
                  <a:lnTo>
                    <a:pt x="18" y="58"/>
                  </a:lnTo>
                  <a:lnTo>
                    <a:pt x="25" y="52"/>
                  </a:lnTo>
                  <a:lnTo>
                    <a:pt x="28" y="46"/>
                  </a:lnTo>
                  <a:lnTo>
                    <a:pt x="28" y="46"/>
                  </a:lnTo>
                  <a:lnTo>
                    <a:pt x="40" y="26"/>
                  </a:lnTo>
                  <a:lnTo>
                    <a:pt x="52" y="8"/>
                  </a:lnTo>
                  <a:lnTo>
                    <a:pt x="52" y="8"/>
                  </a:lnTo>
                  <a:lnTo>
                    <a:pt x="53" y="5"/>
                  </a:lnTo>
                  <a:lnTo>
                    <a:pt x="52" y="4"/>
                  </a:lnTo>
                  <a:lnTo>
                    <a:pt x="49" y="0"/>
                  </a:lnTo>
                  <a:lnTo>
                    <a:pt x="46" y="0"/>
                  </a:lnTo>
                  <a:lnTo>
                    <a:pt x="44" y="0"/>
                  </a:lnTo>
                  <a:lnTo>
                    <a:pt x="42" y="1"/>
                  </a:lnTo>
                  <a:lnTo>
                    <a:pt x="42"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45" name="chenying0907 910"/>
            <p:cNvSpPr>
              <a:spLocks/>
            </p:cNvSpPr>
            <p:nvPr/>
          </p:nvSpPr>
          <p:spPr bwMode="auto">
            <a:xfrm>
              <a:off x="3460751" y="3505201"/>
              <a:ext cx="17463" cy="26988"/>
            </a:xfrm>
            <a:custGeom>
              <a:avLst/>
              <a:gdLst/>
              <a:ahLst/>
              <a:cxnLst>
                <a:cxn ang="0">
                  <a:pos x="36" y="2"/>
                </a:cxn>
                <a:cxn ang="0">
                  <a:pos x="36" y="2"/>
                </a:cxn>
                <a:cxn ang="0">
                  <a:pos x="30" y="8"/>
                </a:cxn>
                <a:cxn ang="0">
                  <a:pos x="27" y="16"/>
                </a:cxn>
                <a:cxn ang="0">
                  <a:pos x="17" y="30"/>
                </a:cxn>
                <a:cxn ang="0">
                  <a:pos x="11" y="46"/>
                </a:cxn>
                <a:cxn ang="0">
                  <a:pos x="2" y="61"/>
                </a:cxn>
                <a:cxn ang="0">
                  <a:pos x="2" y="61"/>
                </a:cxn>
                <a:cxn ang="0">
                  <a:pos x="0" y="62"/>
                </a:cxn>
                <a:cxn ang="0">
                  <a:pos x="0" y="64"/>
                </a:cxn>
                <a:cxn ang="0">
                  <a:pos x="2" y="66"/>
                </a:cxn>
                <a:cxn ang="0">
                  <a:pos x="3" y="67"/>
                </a:cxn>
                <a:cxn ang="0">
                  <a:pos x="7" y="68"/>
                </a:cxn>
                <a:cxn ang="0">
                  <a:pos x="10" y="67"/>
                </a:cxn>
                <a:cxn ang="0">
                  <a:pos x="11" y="66"/>
                </a:cxn>
                <a:cxn ang="0">
                  <a:pos x="11" y="66"/>
                </a:cxn>
                <a:cxn ang="0">
                  <a:pos x="20" y="53"/>
                </a:cxn>
                <a:cxn ang="0">
                  <a:pos x="27" y="37"/>
                </a:cxn>
                <a:cxn ang="0">
                  <a:pos x="34" y="23"/>
                </a:cxn>
                <a:cxn ang="0">
                  <a:pos x="40" y="16"/>
                </a:cxn>
                <a:cxn ang="0">
                  <a:pos x="45" y="10"/>
                </a:cxn>
                <a:cxn ang="0">
                  <a:pos x="45" y="10"/>
                </a:cxn>
                <a:cxn ang="0">
                  <a:pos x="46" y="8"/>
                </a:cxn>
                <a:cxn ang="0">
                  <a:pos x="46" y="6"/>
                </a:cxn>
                <a:cxn ang="0">
                  <a:pos x="44" y="2"/>
                </a:cxn>
                <a:cxn ang="0">
                  <a:pos x="41" y="0"/>
                </a:cxn>
                <a:cxn ang="0">
                  <a:pos x="38" y="0"/>
                </a:cxn>
                <a:cxn ang="0">
                  <a:pos x="36" y="2"/>
                </a:cxn>
                <a:cxn ang="0">
                  <a:pos x="36" y="2"/>
                </a:cxn>
              </a:cxnLst>
              <a:rect l="0" t="0" r="r" b="b"/>
              <a:pathLst>
                <a:path w="46" h="68">
                  <a:moveTo>
                    <a:pt x="36" y="2"/>
                  </a:moveTo>
                  <a:lnTo>
                    <a:pt x="36" y="2"/>
                  </a:lnTo>
                  <a:lnTo>
                    <a:pt x="30" y="8"/>
                  </a:lnTo>
                  <a:lnTo>
                    <a:pt x="27" y="16"/>
                  </a:lnTo>
                  <a:lnTo>
                    <a:pt x="17" y="30"/>
                  </a:lnTo>
                  <a:lnTo>
                    <a:pt x="11" y="46"/>
                  </a:lnTo>
                  <a:lnTo>
                    <a:pt x="2" y="61"/>
                  </a:lnTo>
                  <a:lnTo>
                    <a:pt x="2" y="61"/>
                  </a:lnTo>
                  <a:lnTo>
                    <a:pt x="0" y="62"/>
                  </a:lnTo>
                  <a:lnTo>
                    <a:pt x="0" y="64"/>
                  </a:lnTo>
                  <a:lnTo>
                    <a:pt x="2" y="66"/>
                  </a:lnTo>
                  <a:lnTo>
                    <a:pt x="3" y="67"/>
                  </a:lnTo>
                  <a:lnTo>
                    <a:pt x="7" y="68"/>
                  </a:lnTo>
                  <a:lnTo>
                    <a:pt x="10" y="67"/>
                  </a:lnTo>
                  <a:lnTo>
                    <a:pt x="11" y="66"/>
                  </a:lnTo>
                  <a:lnTo>
                    <a:pt x="11" y="66"/>
                  </a:lnTo>
                  <a:lnTo>
                    <a:pt x="20" y="53"/>
                  </a:lnTo>
                  <a:lnTo>
                    <a:pt x="27" y="37"/>
                  </a:lnTo>
                  <a:lnTo>
                    <a:pt x="34" y="23"/>
                  </a:lnTo>
                  <a:lnTo>
                    <a:pt x="40" y="16"/>
                  </a:lnTo>
                  <a:lnTo>
                    <a:pt x="45" y="10"/>
                  </a:lnTo>
                  <a:lnTo>
                    <a:pt x="45" y="10"/>
                  </a:lnTo>
                  <a:lnTo>
                    <a:pt x="46" y="8"/>
                  </a:lnTo>
                  <a:lnTo>
                    <a:pt x="46" y="6"/>
                  </a:lnTo>
                  <a:lnTo>
                    <a:pt x="44" y="2"/>
                  </a:lnTo>
                  <a:lnTo>
                    <a:pt x="41" y="0"/>
                  </a:lnTo>
                  <a:lnTo>
                    <a:pt x="38" y="0"/>
                  </a:lnTo>
                  <a:lnTo>
                    <a:pt x="36" y="2"/>
                  </a:lnTo>
                  <a:lnTo>
                    <a:pt x="36"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46" name="chenying0907 911"/>
            <p:cNvSpPr>
              <a:spLocks/>
            </p:cNvSpPr>
            <p:nvPr/>
          </p:nvSpPr>
          <p:spPr bwMode="auto">
            <a:xfrm>
              <a:off x="3506788" y="3503613"/>
              <a:ext cx="25400" cy="31750"/>
            </a:xfrm>
            <a:custGeom>
              <a:avLst/>
              <a:gdLst/>
              <a:ahLst/>
              <a:cxnLst>
                <a:cxn ang="0">
                  <a:pos x="52" y="2"/>
                </a:cxn>
                <a:cxn ang="0">
                  <a:pos x="52" y="2"/>
                </a:cxn>
                <a:cxn ang="0">
                  <a:pos x="43" y="8"/>
                </a:cxn>
                <a:cxn ang="0">
                  <a:pos x="34" y="15"/>
                </a:cxn>
                <a:cxn ang="0">
                  <a:pos x="26" y="24"/>
                </a:cxn>
                <a:cxn ang="0">
                  <a:pos x="20" y="32"/>
                </a:cxn>
                <a:cxn ang="0">
                  <a:pos x="13" y="42"/>
                </a:cxn>
                <a:cxn ang="0">
                  <a:pos x="9" y="51"/>
                </a:cxn>
                <a:cxn ang="0">
                  <a:pos x="4" y="62"/>
                </a:cxn>
                <a:cxn ang="0">
                  <a:pos x="0" y="74"/>
                </a:cxn>
                <a:cxn ang="0">
                  <a:pos x="0" y="74"/>
                </a:cxn>
                <a:cxn ang="0">
                  <a:pos x="0" y="75"/>
                </a:cxn>
                <a:cxn ang="0">
                  <a:pos x="1" y="78"/>
                </a:cxn>
                <a:cxn ang="0">
                  <a:pos x="4" y="80"/>
                </a:cxn>
                <a:cxn ang="0">
                  <a:pos x="9" y="80"/>
                </a:cxn>
                <a:cxn ang="0">
                  <a:pos x="11" y="79"/>
                </a:cxn>
                <a:cxn ang="0">
                  <a:pos x="12" y="76"/>
                </a:cxn>
                <a:cxn ang="0">
                  <a:pos x="12" y="76"/>
                </a:cxn>
                <a:cxn ang="0">
                  <a:pos x="18" y="57"/>
                </a:cxn>
                <a:cxn ang="0">
                  <a:pos x="24" y="48"/>
                </a:cxn>
                <a:cxn ang="0">
                  <a:pos x="29" y="40"/>
                </a:cxn>
                <a:cxn ang="0">
                  <a:pos x="35" y="31"/>
                </a:cxn>
                <a:cxn ang="0">
                  <a:pos x="42" y="24"/>
                </a:cxn>
                <a:cxn ang="0">
                  <a:pos x="50" y="17"/>
                </a:cxn>
                <a:cxn ang="0">
                  <a:pos x="59" y="11"/>
                </a:cxn>
                <a:cxn ang="0">
                  <a:pos x="59" y="11"/>
                </a:cxn>
                <a:cxn ang="0">
                  <a:pos x="60" y="10"/>
                </a:cxn>
                <a:cxn ang="0">
                  <a:pos x="62" y="7"/>
                </a:cxn>
                <a:cxn ang="0">
                  <a:pos x="60" y="3"/>
                </a:cxn>
                <a:cxn ang="0">
                  <a:pos x="58" y="0"/>
                </a:cxn>
                <a:cxn ang="0">
                  <a:pos x="55" y="0"/>
                </a:cxn>
                <a:cxn ang="0">
                  <a:pos x="52" y="2"/>
                </a:cxn>
                <a:cxn ang="0">
                  <a:pos x="52" y="2"/>
                </a:cxn>
              </a:cxnLst>
              <a:rect l="0" t="0" r="r" b="b"/>
              <a:pathLst>
                <a:path w="62" h="80">
                  <a:moveTo>
                    <a:pt x="52" y="2"/>
                  </a:moveTo>
                  <a:lnTo>
                    <a:pt x="52" y="2"/>
                  </a:lnTo>
                  <a:lnTo>
                    <a:pt x="43" y="8"/>
                  </a:lnTo>
                  <a:lnTo>
                    <a:pt x="34" y="15"/>
                  </a:lnTo>
                  <a:lnTo>
                    <a:pt x="26" y="24"/>
                  </a:lnTo>
                  <a:lnTo>
                    <a:pt x="20" y="32"/>
                  </a:lnTo>
                  <a:lnTo>
                    <a:pt x="13" y="42"/>
                  </a:lnTo>
                  <a:lnTo>
                    <a:pt x="9" y="51"/>
                  </a:lnTo>
                  <a:lnTo>
                    <a:pt x="4" y="62"/>
                  </a:lnTo>
                  <a:lnTo>
                    <a:pt x="0" y="74"/>
                  </a:lnTo>
                  <a:lnTo>
                    <a:pt x="0" y="74"/>
                  </a:lnTo>
                  <a:lnTo>
                    <a:pt x="0" y="75"/>
                  </a:lnTo>
                  <a:lnTo>
                    <a:pt x="1" y="78"/>
                  </a:lnTo>
                  <a:lnTo>
                    <a:pt x="4" y="80"/>
                  </a:lnTo>
                  <a:lnTo>
                    <a:pt x="9" y="80"/>
                  </a:lnTo>
                  <a:lnTo>
                    <a:pt x="11" y="79"/>
                  </a:lnTo>
                  <a:lnTo>
                    <a:pt x="12" y="76"/>
                  </a:lnTo>
                  <a:lnTo>
                    <a:pt x="12" y="76"/>
                  </a:lnTo>
                  <a:lnTo>
                    <a:pt x="18" y="57"/>
                  </a:lnTo>
                  <a:lnTo>
                    <a:pt x="24" y="48"/>
                  </a:lnTo>
                  <a:lnTo>
                    <a:pt x="29" y="40"/>
                  </a:lnTo>
                  <a:lnTo>
                    <a:pt x="35" y="31"/>
                  </a:lnTo>
                  <a:lnTo>
                    <a:pt x="42" y="24"/>
                  </a:lnTo>
                  <a:lnTo>
                    <a:pt x="50" y="17"/>
                  </a:lnTo>
                  <a:lnTo>
                    <a:pt x="59" y="11"/>
                  </a:lnTo>
                  <a:lnTo>
                    <a:pt x="59" y="11"/>
                  </a:lnTo>
                  <a:lnTo>
                    <a:pt x="60" y="10"/>
                  </a:lnTo>
                  <a:lnTo>
                    <a:pt x="62" y="7"/>
                  </a:lnTo>
                  <a:lnTo>
                    <a:pt x="60" y="3"/>
                  </a:lnTo>
                  <a:lnTo>
                    <a:pt x="58" y="0"/>
                  </a:lnTo>
                  <a:lnTo>
                    <a:pt x="55" y="0"/>
                  </a:lnTo>
                  <a:lnTo>
                    <a:pt x="52" y="2"/>
                  </a:lnTo>
                  <a:lnTo>
                    <a:pt x="52"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47" name="chenying0907 912"/>
            <p:cNvSpPr>
              <a:spLocks/>
            </p:cNvSpPr>
            <p:nvPr/>
          </p:nvSpPr>
          <p:spPr bwMode="auto">
            <a:xfrm>
              <a:off x="3549651" y="3498851"/>
              <a:ext cx="23813" cy="34925"/>
            </a:xfrm>
            <a:custGeom>
              <a:avLst/>
              <a:gdLst/>
              <a:ahLst/>
              <a:cxnLst>
                <a:cxn ang="0">
                  <a:pos x="49" y="6"/>
                </a:cxn>
                <a:cxn ang="0">
                  <a:pos x="49" y="6"/>
                </a:cxn>
                <a:cxn ang="0">
                  <a:pos x="46" y="14"/>
                </a:cxn>
                <a:cxn ang="0">
                  <a:pos x="41" y="23"/>
                </a:cxn>
                <a:cxn ang="0">
                  <a:pos x="34" y="32"/>
                </a:cxn>
                <a:cxn ang="0">
                  <a:pos x="29" y="39"/>
                </a:cxn>
                <a:cxn ang="0">
                  <a:pos x="29" y="39"/>
                </a:cxn>
                <a:cxn ang="0">
                  <a:pos x="20" y="48"/>
                </a:cxn>
                <a:cxn ang="0">
                  <a:pos x="13" y="59"/>
                </a:cxn>
                <a:cxn ang="0">
                  <a:pos x="7" y="69"/>
                </a:cxn>
                <a:cxn ang="0">
                  <a:pos x="0" y="79"/>
                </a:cxn>
                <a:cxn ang="0">
                  <a:pos x="0" y="79"/>
                </a:cxn>
                <a:cxn ang="0">
                  <a:pos x="0" y="81"/>
                </a:cxn>
                <a:cxn ang="0">
                  <a:pos x="0" y="83"/>
                </a:cxn>
                <a:cxn ang="0">
                  <a:pos x="3" y="87"/>
                </a:cxn>
                <a:cxn ang="0">
                  <a:pos x="7" y="87"/>
                </a:cxn>
                <a:cxn ang="0">
                  <a:pos x="10" y="87"/>
                </a:cxn>
                <a:cxn ang="0">
                  <a:pos x="11" y="85"/>
                </a:cxn>
                <a:cxn ang="0">
                  <a:pos x="11" y="85"/>
                </a:cxn>
                <a:cxn ang="0">
                  <a:pos x="17" y="73"/>
                </a:cxn>
                <a:cxn ang="0">
                  <a:pos x="24" y="62"/>
                </a:cxn>
                <a:cxn ang="0">
                  <a:pos x="24" y="62"/>
                </a:cxn>
                <a:cxn ang="0">
                  <a:pos x="33" y="52"/>
                </a:cxn>
                <a:cxn ang="0">
                  <a:pos x="38" y="47"/>
                </a:cxn>
                <a:cxn ang="0">
                  <a:pos x="42" y="40"/>
                </a:cxn>
                <a:cxn ang="0">
                  <a:pos x="42" y="40"/>
                </a:cxn>
                <a:cxn ang="0">
                  <a:pos x="54" y="25"/>
                </a:cxn>
                <a:cxn ang="0">
                  <a:pos x="58" y="15"/>
                </a:cxn>
                <a:cxn ang="0">
                  <a:pos x="59" y="11"/>
                </a:cxn>
                <a:cxn ang="0">
                  <a:pos x="61" y="6"/>
                </a:cxn>
                <a:cxn ang="0">
                  <a:pos x="61" y="6"/>
                </a:cxn>
                <a:cxn ang="0">
                  <a:pos x="61" y="4"/>
                </a:cxn>
                <a:cxn ang="0">
                  <a:pos x="59" y="2"/>
                </a:cxn>
                <a:cxn ang="0">
                  <a:pos x="58" y="1"/>
                </a:cxn>
                <a:cxn ang="0">
                  <a:pos x="55" y="0"/>
                </a:cxn>
                <a:cxn ang="0">
                  <a:pos x="51" y="2"/>
                </a:cxn>
                <a:cxn ang="0">
                  <a:pos x="50" y="4"/>
                </a:cxn>
                <a:cxn ang="0">
                  <a:pos x="49" y="6"/>
                </a:cxn>
                <a:cxn ang="0">
                  <a:pos x="49" y="6"/>
                </a:cxn>
              </a:cxnLst>
              <a:rect l="0" t="0" r="r" b="b"/>
              <a:pathLst>
                <a:path w="61" h="87">
                  <a:moveTo>
                    <a:pt x="49" y="6"/>
                  </a:moveTo>
                  <a:lnTo>
                    <a:pt x="49" y="6"/>
                  </a:lnTo>
                  <a:lnTo>
                    <a:pt x="46" y="14"/>
                  </a:lnTo>
                  <a:lnTo>
                    <a:pt x="41" y="23"/>
                  </a:lnTo>
                  <a:lnTo>
                    <a:pt x="34" y="32"/>
                  </a:lnTo>
                  <a:lnTo>
                    <a:pt x="29" y="39"/>
                  </a:lnTo>
                  <a:lnTo>
                    <a:pt x="29" y="39"/>
                  </a:lnTo>
                  <a:lnTo>
                    <a:pt x="20" y="48"/>
                  </a:lnTo>
                  <a:lnTo>
                    <a:pt x="13" y="59"/>
                  </a:lnTo>
                  <a:lnTo>
                    <a:pt x="7" y="69"/>
                  </a:lnTo>
                  <a:lnTo>
                    <a:pt x="0" y="79"/>
                  </a:lnTo>
                  <a:lnTo>
                    <a:pt x="0" y="79"/>
                  </a:lnTo>
                  <a:lnTo>
                    <a:pt x="0" y="81"/>
                  </a:lnTo>
                  <a:lnTo>
                    <a:pt x="0" y="83"/>
                  </a:lnTo>
                  <a:lnTo>
                    <a:pt x="3" y="87"/>
                  </a:lnTo>
                  <a:lnTo>
                    <a:pt x="7" y="87"/>
                  </a:lnTo>
                  <a:lnTo>
                    <a:pt x="10" y="87"/>
                  </a:lnTo>
                  <a:lnTo>
                    <a:pt x="11" y="85"/>
                  </a:lnTo>
                  <a:lnTo>
                    <a:pt x="11" y="85"/>
                  </a:lnTo>
                  <a:lnTo>
                    <a:pt x="17" y="73"/>
                  </a:lnTo>
                  <a:lnTo>
                    <a:pt x="24" y="62"/>
                  </a:lnTo>
                  <a:lnTo>
                    <a:pt x="24" y="62"/>
                  </a:lnTo>
                  <a:lnTo>
                    <a:pt x="33" y="52"/>
                  </a:lnTo>
                  <a:lnTo>
                    <a:pt x="38" y="47"/>
                  </a:lnTo>
                  <a:lnTo>
                    <a:pt x="42" y="40"/>
                  </a:lnTo>
                  <a:lnTo>
                    <a:pt x="42" y="40"/>
                  </a:lnTo>
                  <a:lnTo>
                    <a:pt x="54" y="25"/>
                  </a:lnTo>
                  <a:lnTo>
                    <a:pt x="58" y="15"/>
                  </a:lnTo>
                  <a:lnTo>
                    <a:pt x="59" y="11"/>
                  </a:lnTo>
                  <a:lnTo>
                    <a:pt x="61" y="6"/>
                  </a:lnTo>
                  <a:lnTo>
                    <a:pt x="61" y="6"/>
                  </a:lnTo>
                  <a:lnTo>
                    <a:pt x="61" y="4"/>
                  </a:lnTo>
                  <a:lnTo>
                    <a:pt x="59" y="2"/>
                  </a:lnTo>
                  <a:lnTo>
                    <a:pt x="58" y="1"/>
                  </a:lnTo>
                  <a:lnTo>
                    <a:pt x="55" y="0"/>
                  </a:lnTo>
                  <a:lnTo>
                    <a:pt x="51" y="2"/>
                  </a:lnTo>
                  <a:lnTo>
                    <a:pt x="50" y="4"/>
                  </a:lnTo>
                  <a:lnTo>
                    <a:pt x="49" y="6"/>
                  </a:lnTo>
                  <a:lnTo>
                    <a:pt x="49" y="6"/>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48" name="chenying0907 913"/>
            <p:cNvSpPr>
              <a:spLocks/>
            </p:cNvSpPr>
            <p:nvPr/>
          </p:nvSpPr>
          <p:spPr bwMode="auto">
            <a:xfrm>
              <a:off x="3594101" y="3487738"/>
              <a:ext cx="28575" cy="36513"/>
            </a:xfrm>
            <a:custGeom>
              <a:avLst/>
              <a:gdLst/>
              <a:ahLst/>
              <a:cxnLst>
                <a:cxn ang="0">
                  <a:pos x="63" y="1"/>
                </a:cxn>
                <a:cxn ang="0">
                  <a:pos x="63" y="1"/>
                </a:cxn>
                <a:cxn ang="0">
                  <a:pos x="45" y="19"/>
                </a:cxn>
                <a:cxn ang="0">
                  <a:pos x="29" y="39"/>
                </a:cxn>
                <a:cxn ang="0">
                  <a:pos x="15" y="60"/>
                </a:cxn>
                <a:cxn ang="0">
                  <a:pos x="2" y="82"/>
                </a:cxn>
                <a:cxn ang="0">
                  <a:pos x="2" y="82"/>
                </a:cxn>
                <a:cxn ang="0">
                  <a:pos x="0" y="85"/>
                </a:cxn>
                <a:cxn ang="0">
                  <a:pos x="0" y="87"/>
                </a:cxn>
                <a:cxn ang="0">
                  <a:pos x="3" y="90"/>
                </a:cxn>
                <a:cxn ang="0">
                  <a:pos x="8" y="91"/>
                </a:cxn>
                <a:cxn ang="0">
                  <a:pos x="9" y="90"/>
                </a:cxn>
                <a:cxn ang="0">
                  <a:pos x="11" y="88"/>
                </a:cxn>
                <a:cxn ang="0">
                  <a:pos x="11" y="88"/>
                </a:cxn>
                <a:cxn ang="0">
                  <a:pos x="24" y="66"/>
                </a:cxn>
                <a:cxn ang="0">
                  <a:pos x="38" y="47"/>
                </a:cxn>
                <a:cxn ang="0">
                  <a:pos x="54" y="27"/>
                </a:cxn>
                <a:cxn ang="0">
                  <a:pos x="71" y="9"/>
                </a:cxn>
                <a:cxn ang="0">
                  <a:pos x="71" y="9"/>
                </a:cxn>
                <a:cxn ang="0">
                  <a:pos x="72" y="7"/>
                </a:cxn>
                <a:cxn ang="0">
                  <a:pos x="72" y="5"/>
                </a:cxn>
                <a:cxn ang="0">
                  <a:pos x="71" y="1"/>
                </a:cxn>
                <a:cxn ang="0">
                  <a:pos x="67" y="0"/>
                </a:cxn>
                <a:cxn ang="0">
                  <a:pos x="64" y="0"/>
                </a:cxn>
                <a:cxn ang="0">
                  <a:pos x="63" y="1"/>
                </a:cxn>
                <a:cxn ang="0">
                  <a:pos x="63" y="1"/>
                </a:cxn>
              </a:cxnLst>
              <a:rect l="0" t="0" r="r" b="b"/>
              <a:pathLst>
                <a:path w="72" h="91">
                  <a:moveTo>
                    <a:pt x="63" y="1"/>
                  </a:moveTo>
                  <a:lnTo>
                    <a:pt x="63" y="1"/>
                  </a:lnTo>
                  <a:lnTo>
                    <a:pt x="45" y="19"/>
                  </a:lnTo>
                  <a:lnTo>
                    <a:pt x="29" y="39"/>
                  </a:lnTo>
                  <a:lnTo>
                    <a:pt x="15" y="60"/>
                  </a:lnTo>
                  <a:lnTo>
                    <a:pt x="2" y="82"/>
                  </a:lnTo>
                  <a:lnTo>
                    <a:pt x="2" y="82"/>
                  </a:lnTo>
                  <a:lnTo>
                    <a:pt x="0" y="85"/>
                  </a:lnTo>
                  <a:lnTo>
                    <a:pt x="0" y="87"/>
                  </a:lnTo>
                  <a:lnTo>
                    <a:pt x="3" y="90"/>
                  </a:lnTo>
                  <a:lnTo>
                    <a:pt x="8" y="91"/>
                  </a:lnTo>
                  <a:lnTo>
                    <a:pt x="9" y="90"/>
                  </a:lnTo>
                  <a:lnTo>
                    <a:pt x="11" y="88"/>
                  </a:lnTo>
                  <a:lnTo>
                    <a:pt x="11" y="88"/>
                  </a:lnTo>
                  <a:lnTo>
                    <a:pt x="24" y="66"/>
                  </a:lnTo>
                  <a:lnTo>
                    <a:pt x="38" y="47"/>
                  </a:lnTo>
                  <a:lnTo>
                    <a:pt x="54" y="27"/>
                  </a:lnTo>
                  <a:lnTo>
                    <a:pt x="71" y="9"/>
                  </a:lnTo>
                  <a:lnTo>
                    <a:pt x="71" y="9"/>
                  </a:lnTo>
                  <a:lnTo>
                    <a:pt x="72" y="7"/>
                  </a:lnTo>
                  <a:lnTo>
                    <a:pt x="72" y="5"/>
                  </a:lnTo>
                  <a:lnTo>
                    <a:pt x="71" y="1"/>
                  </a:lnTo>
                  <a:lnTo>
                    <a:pt x="67" y="0"/>
                  </a:lnTo>
                  <a:lnTo>
                    <a:pt x="64" y="0"/>
                  </a:lnTo>
                  <a:lnTo>
                    <a:pt x="63" y="1"/>
                  </a:lnTo>
                  <a:lnTo>
                    <a:pt x="63"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49" name="chenying0907 914"/>
            <p:cNvSpPr>
              <a:spLocks/>
            </p:cNvSpPr>
            <p:nvPr/>
          </p:nvSpPr>
          <p:spPr bwMode="auto">
            <a:xfrm>
              <a:off x="3641726" y="3463926"/>
              <a:ext cx="25400" cy="36513"/>
            </a:xfrm>
            <a:custGeom>
              <a:avLst/>
              <a:gdLst/>
              <a:ahLst/>
              <a:cxnLst>
                <a:cxn ang="0">
                  <a:pos x="55" y="3"/>
                </a:cxn>
                <a:cxn ang="0">
                  <a:pos x="55" y="3"/>
                </a:cxn>
                <a:cxn ang="0">
                  <a:pos x="50" y="11"/>
                </a:cxn>
                <a:cxn ang="0">
                  <a:pos x="44" y="18"/>
                </a:cxn>
                <a:cxn ang="0">
                  <a:pos x="34" y="35"/>
                </a:cxn>
                <a:cxn ang="0">
                  <a:pos x="34" y="35"/>
                </a:cxn>
                <a:cxn ang="0">
                  <a:pos x="27" y="48"/>
                </a:cxn>
                <a:cxn ang="0">
                  <a:pos x="20" y="60"/>
                </a:cxn>
                <a:cxn ang="0">
                  <a:pos x="1" y="82"/>
                </a:cxn>
                <a:cxn ang="0">
                  <a:pos x="1" y="82"/>
                </a:cxn>
                <a:cxn ang="0">
                  <a:pos x="1" y="84"/>
                </a:cxn>
                <a:cxn ang="0">
                  <a:pos x="0" y="86"/>
                </a:cxn>
                <a:cxn ang="0">
                  <a:pos x="3" y="90"/>
                </a:cxn>
                <a:cxn ang="0">
                  <a:pos x="4" y="92"/>
                </a:cxn>
                <a:cxn ang="0">
                  <a:pos x="6" y="92"/>
                </a:cxn>
                <a:cxn ang="0">
                  <a:pos x="8" y="92"/>
                </a:cxn>
                <a:cxn ang="0">
                  <a:pos x="10" y="90"/>
                </a:cxn>
                <a:cxn ang="0">
                  <a:pos x="10" y="90"/>
                </a:cxn>
                <a:cxn ang="0">
                  <a:pos x="25" y="71"/>
                </a:cxn>
                <a:cxn ang="0">
                  <a:pos x="39" y="51"/>
                </a:cxn>
                <a:cxn ang="0">
                  <a:pos x="39" y="51"/>
                </a:cxn>
                <a:cxn ang="0">
                  <a:pos x="44" y="41"/>
                </a:cxn>
                <a:cxn ang="0">
                  <a:pos x="51" y="30"/>
                </a:cxn>
                <a:cxn ang="0">
                  <a:pos x="56" y="20"/>
                </a:cxn>
                <a:cxn ang="0">
                  <a:pos x="63" y="11"/>
                </a:cxn>
                <a:cxn ang="0">
                  <a:pos x="63" y="11"/>
                </a:cxn>
                <a:cxn ang="0">
                  <a:pos x="64" y="8"/>
                </a:cxn>
                <a:cxn ang="0">
                  <a:pos x="64" y="5"/>
                </a:cxn>
                <a:cxn ang="0">
                  <a:pos x="63" y="3"/>
                </a:cxn>
                <a:cxn ang="0">
                  <a:pos x="61" y="1"/>
                </a:cxn>
                <a:cxn ang="0">
                  <a:pos x="59" y="0"/>
                </a:cxn>
                <a:cxn ang="0">
                  <a:pos x="57" y="1"/>
                </a:cxn>
                <a:cxn ang="0">
                  <a:pos x="55" y="3"/>
                </a:cxn>
                <a:cxn ang="0">
                  <a:pos x="55" y="3"/>
                </a:cxn>
              </a:cxnLst>
              <a:rect l="0" t="0" r="r" b="b"/>
              <a:pathLst>
                <a:path w="64" h="92">
                  <a:moveTo>
                    <a:pt x="55" y="3"/>
                  </a:moveTo>
                  <a:lnTo>
                    <a:pt x="55" y="3"/>
                  </a:lnTo>
                  <a:lnTo>
                    <a:pt x="50" y="11"/>
                  </a:lnTo>
                  <a:lnTo>
                    <a:pt x="44" y="18"/>
                  </a:lnTo>
                  <a:lnTo>
                    <a:pt x="34" y="35"/>
                  </a:lnTo>
                  <a:lnTo>
                    <a:pt x="34" y="35"/>
                  </a:lnTo>
                  <a:lnTo>
                    <a:pt x="27" y="48"/>
                  </a:lnTo>
                  <a:lnTo>
                    <a:pt x="20" y="60"/>
                  </a:lnTo>
                  <a:lnTo>
                    <a:pt x="1" y="82"/>
                  </a:lnTo>
                  <a:lnTo>
                    <a:pt x="1" y="82"/>
                  </a:lnTo>
                  <a:lnTo>
                    <a:pt x="1" y="84"/>
                  </a:lnTo>
                  <a:lnTo>
                    <a:pt x="0" y="86"/>
                  </a:lnTo>
                  <a:lnTo>
                    <a:pt x="3" y="90"/>
                  </a:lnTo>
                  <a:lnTo>
                    <a:pt x="4" y="92"/>
                  </a:lnTo>
                  <a:lnTo>
                    <a:pt x="6" y="92"/>
                  </a:lnTo>
                  <a:lnTo>
                    <a:pt x="8" y="92"/>
                  </a:lnTo>
                  <a:lnTo>
                    <a:pt x="10" y="90"/>
                  </a:lnTo>
                  <a:lnTo>
                    <a:pt x="10" y="90"/>
                  </a:lnTo>
                  <a:lnTo>
                    <a:pt x="25" y="71"/>
                  </a:lnTo>
                  <a:lnTo>
                    <a:pt x="39" y="51"/>
                  </a:lnTo>
                  <a:lnTo>
                    <a:pt x="39" y="51"/>
                  </a:lnTo>
                  <a:lnTo>
                    <a:pt x="44" y="41"/>
                  </a:lnTo>
                  <a:lnTo>
                    <a:pt x="51" y="30"/>
                  </a:lnTo>
                  <a:lnTo>
                    <a:pt x="56" y="20"/>
                  </a:lnTo>
                  <a:lnTo>
                    <a:pt x="63" y="11"/>
                  </a:lnTo>
                  <a:lnTo>
                    <a:pt x="63" y="11"/>
                  </a:lnTo>
                  <a:lnTo>
                    <a:pt x="64" y="8"/>
                  </a:lnTo>
                  <a:lnTo>
                    <a:pt x="64" y="5"/>
                  </a:lnTo>
                  <a:lnTo>
                    <a:pt x="63" y="3"/>
                  </a:lnTo>
                  <a:lnTo>
                    <a:pt x="61" y="1"/>
                  </a:lnTo>
                  <a:lnTo>
                    <a:pt x="59" y="0"/>
                  </a:lnTo>
                  <a:lnTo>
                    <a:pt x="57" y="1"/>
                  </a:lnTo>
                  <a:lnTo>
                    <a:pt x="55" y="3"/>
                  </a:lnTo>
                  <a:lnTo>
                    <a:pt x="55" y="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50" name="chenying0907 915"/>
            <p:cNvSpPr>
              <a:spLocks/>
            </p:cNvSpPr>
            <p:nvPr/>
          </p:nvSpPr>
          <p:spPr bwMode="auto">
            <a:xfrm>
              <a:off x="3375026" y="3309938"/>
              <a:ext cx="42863" cy="44450"/>
            </a:xfrm>
            <a:custGeom>
              <a:avLst/>
              <a:gdLst/>
              <a:ahLst/>
              <a:cxnLst>
                <a:cxn ang="0">
                  <a:pos x="55" y="0"/>
                </a:cxn>
                <a:cxn ang="0">
                  <a:pos x="55" y="0"/>
                </a:cxn>
                <a:cxn ang="0">
                  <a:pos x="42" y="2"/>
                </a:cxn>
                <a:cxn ang="0">
                  <a:pos x="32" y="6"/>
                </a:cxn>
                <a:cxn ang="0">
                  <a:pos x="22" y="11"/>
                </a:cxn>
                <a:cxn ang="0">
                  <a:pos x="15" y="19"/>
                </a:cxn>
                <a:cxn ang="0">
                  <a:pos x="8" y="26"/>
                </a:cxn>
                <a:cxn ang="0">
                  <a:pos x="4" y="37"/>
                </a:cxn>
                <a:cxn ang="0">
                  <a:pos x="2" y="47"/>
                </a:cxn>
                <a:cxn ang="0">
                  <a:pos x="0" y="58"/>
                </a:cxn>
                <a:cxn ang="0">
                  <a:pos x="2" y="68"/>
                </a:cxn>
                <a:cxn ang="0">
                  <a:pos x="4" y="79"/>
                </a:cxn>
                <a:cxn ang="0">
                  <a:pos x="8" y="88"/>
                </a:cxn>
                <a:cxn ang="0">
                  <a:pos x="15" y="97"/>
                </a:cxn>
                <a:cxn ang="0">
                  <a:pos x="22" y="104"/>
                </a:cxn>
                <a:cxn ang="0">
                  <a:pos x="32" y="110"/>
                </a:cxn>
                <a:cxn ang="0">
                  <a:pos x="42" y="113"/>
                </a:cxn>
                <a:cxn ang="0">
                  <a:pos x="55" y="114"/>
                </a:cxn>
                <a:cxn ang="0">
                  <a:pos x="55" y="114"/>
                </a:cxn>
                <a:cxn ang="0">
                  <a:pos x="68" y="113"/>
                </a:cxn>
                <a:cxn ang="0">
                  <a:pos x="80" y="110"/>
                </a:cxn>
                <a:cxn ang="0">
                  <a:pos x="89" y="104"/>
                </a:cxn>
                <a:cxn ang="0">
                  <a:pos x="97" y="97"/>
                </a:cxn>
                <a:cxn ang="0">
                  <a:pos x="104" y="88"/>
                </a:cxn>
                <a:cxn ang="0">
                  <a:pos x="108" y="79"/>
                </a:cxn>
                <a:cxn ang="0">
                  <a:pos x="110" y="68"/>
                </a:cxn>
                <a:cxn ang="0">
                  <a:pos x="111" y="58"/>
                </a:cxn>
                <a:cxn ang="0">
                  <a:pos x="110" y="47"/>
                </a:cxn>
                <a:cxn ang="0">
                  <a:pos x="108" y="37"/>
                </a:cxn>
                <a:cxn ang="0">
                  <a:pos x="104" y="26"/>
                </a:cxn>
                <a:cxn ang="0">
                  <a:pos x="97" y="19"/>
                </a:cxn>
                <a:cxn ang="0">
                  <a:pos x="89" y="11"/>
                </a:cxn>
                <a:cxn ang="0">
                  <a:pos x="80" y="6"/>
                </a:cxn>
                <a:cxn ang="0">
                  <a:pos x="68" y="2"/>
                </a:cxn>
                <a:cxn ang="0">
                  <a:pos x="55" y="0"/>
                </a:cxn>
                <a:cxn ang="0">
                  <a:pos x="55" y="0"/>
                </a:cxn>
              </a:cxnLst>
              <a:rect l="0" t="0" r="r" b="b"/>
              <a:pathLst>
                <a:path w="111" h="114">
                  <a:moveTo>
                    <a:pt x="55" y="0"/>
                  </a:moveTo>
                  <a:lnTo>
                    <a:pt x="55" y="0"/>
                  </a:lnTo>
                  <a:lnTo>
                    <a:pt x="42" y="2"/>
                  </a:lnTo>
                  <a:lnTo>
                    <a:pt x="32" y="6"/>
                  </a:lnTo>
                  <a:lnTo>
                    <a:pt x="22" y="11"/>
                  </a:lnTo>
                  <a:lnTo>
                    <a:pt x="15" y="19"/>
                  </a:lnTo>
                  <a:lnTo>
                    <a:pt x="8" y="26"/>
                  </a:lnTo>
                  <a:lnTo>
                    <a:pt x="4" y="37"/>
                  </a:lnTo>
                  <a:lnTo>
                    <a:pt x="2" y="47"/>
                  </a:lnTo>
                  <a:lnTo>
                    <a:pt x="0" y="58"/>
                  </a:lnTo>
                  <a:lnTo>
                    <a:pt x="2" y="68"/>
                  </a:lnTo>
                  <a:lnTo>
                    <a:pt x="4" y="79"/>
                  </a:lnTo>
                  <a:lnTo>
                    <a:pt x="8" y="88"/>
                  </a:lnTo>
                  <a:lnTo>
                    <a:pt x="15" y="97"/>
                  </a:lnTo>
                  <a:lnTo>
                    <a:pt x="22" y="104"/>
                  </a:lnTo>
                  <a:lnTo>
                    <a:pt x="32" y="110"/>
                  </a:lnTo>
                  <a:lnTo>
                    <a:pt x="42" y="113"/>
                  </a:lnTo>
                  <a:lnTo>
                    <a:pt x="55" y="114"/>
                  </a:lnTo>
                  <a:lnTo>
                    <a:pt x="55" y="114"/>
                  </a:lnTo>
                  <a:lnTo>
                    <a:pt x="68" y="113"/>
                  </a:lnTo>
                  <a:lnTo>
                    <a:pt x="80" y="110"/>
                  </a:lnTo>
                  <a:lnTo>
                    <a:pt x="89" y="104"/>
                  </a:lnTo>
                  <a:lnTo>
                    <a:pt x="97" y="97"/>
                  </a:lnTo>
                  <a:lnTo>
                    <a:pt x="104" y="88"/>
                  </a:lnTo>
                  <a:lnTo>
                    <a:pt x="108" y="79"/>
                  </a:lnTo>
                  <a:lnTo>
                    <a:pt x="110" y="68"/>
                  </a:lnTo>
                  <a:lnTo>
                    <a:pt x="111" y="58"/>
                  </a:lnTo>
                  <a:lnTo>
                    <a:pt x="110" y="47"/>
                  </a:lnTo>
                  <a:lnTo>
                    <a:pt x="108" y="37"/>
                  </a:lnTo>
                  <a:lnTo>
                    <a:pt x="104" y="26"/>
                  </a:lnTo>
                  <a:lnTo>
                    <a:pt x="97" y="19"/>
                  </a:lnTo>
                  <a:lnTo>
                    <a:pt x="89" y="11"/>
                  </a:lnTo>
                  <a:lnTo>
                    <a:pt x="80" y="6"/>
                  </a:lnTo>
                  <a:lnTo>
                    <a:pt x="68" y="2"/>
                  </a:lnTo>
                  <a:lnTo>
                    <a:pt x="55" y="0"/>
                  </a:lnTo>
                  <a:lnTo>
                    <a:pt x="55" y="0"/>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51" name="chenying0907 916"/>
            <p:cNvSpPr>
              <a:spLocks/>
            </p:cNvSpPr>
            <p:nvPr/>
          </p:nvSpPr>
          <p:spPr bwMode="auto">
            <a:xfrm>
              <a:off x="3533776" y="3309938"/>
              <a:ext cx="42863" cy="44450"/>
            </a:xfrm>
            <a:custGeom>
              <a:avLst/>
              <a:gdLst/>
              <a:ahLst/>
              <a:cxnLst>
                <a:cxn ang="0">
                  <a:pos x="54" y="0"/>
                </a:cxn>
                <a:cxn ang="0">
                  <a:pos x="54" y="0"/>
                </a:cxn>
                <a:cxn ang="0">
                  <a:pos x="41" y="2"/>
                </a:cxn>
                <a:cxn ang="0">
                  <a:pos x="30" y="6"/>
                </a:cxn>
                <a:cxn ang="0">
                  <a:pos x="20" y="11"/>
                </a:cxn>
                <a:cxn ang="0">
                  <a:pos x="13" y="19"/>
                </a:cxn>
                <a:cxn ang="0">
                  <a:pos x="7" y="26"/>
                </a:cxn>
                <a:cxn ang="0">
                  <a:pos x="2" y="37"/>
                </a:cxn>
                <a:cxn ang="0">
                  <a:pos x="0" y="47"/>
                </a:cxn>
                <a:cxn ang="0">
                  <a:pos x="0" y="58"/>
                </a:cxn>
                <a:cxn ang="0">
                  <a:pos x="0" y="68"/>
                </a:cxn>
                <a:cxn ang="0">
                  <a:pos x="2" y="79"/>
                </a:cxn>
                <a:cxn ang="0">
                  <a:pos x="7" y="88"/>
                </a:cxn>
                <a:cxn ang="0">
                  <a:pos x="13" y="97"/>
                </a:cxn>
                <a:cxn ang="0">
                  <a:pos x="20" y="104"/>
                </a:cxn>
                <a:cxn ang="0">
                  <a:pos x="30" y="110"/>
                </a:cxn>
                <a:cxn ang="0">
                  <a:pos x="41" y="113"/>
                </a:cxn>
                <a:cxn ang="0">
                  <a:pos x="54" y="114"/>
                </a:cxn>
                <a:cxn ang="0">
                  <a:pos x="54" y="114"/>
                </a:cxn>
                <a:cxn ang="0">
                  <a:pos x="68" y="113"/>
                </a:cxn>
                <a:cxn ang="0">
                  <a:pos x="78" y="110"/>
                </a:cxn>
                <a:cxn ang="0">
                  <a:pos x="88" y="104"/>
                </a:cxn>
                <a:cxn ang="0">
                  <a:pos x="95" y="97"/>
                </a:cxn>
                <a:cxn ang="0">
                  <a:pos x="102" y="88"/>
                </a:cxn>
                <a:cxn ang="0">
                  <a:pos x="105" y="79"/>
                </a:cxn>
                <a:cxn ang="0">
                  <a:pos x="108" y="68"/>
                </a:cxn>
                <a:cxn ang="0">
                  <a:pos x="109" y="58"/>
                </a:cxn>
                <a:cxn ang="0">
                  <a:pos x="108" y="47"/>
                </a:cxn>
                <a:cxn ang="0">
                  <a:pos x="105" y="37"/>
                </a:cxn>
                <a:cxn ang="0">
                  <a:pos x="102" y="26"/>
                </a:cxn>
                <a:cxn ang="0">
                  <a:pos x="95" y="19"/>
                </a:cxn>
                <a:cxn ang="0">
                  <a:pos x="88" y="11"/>
                </a:cxn>
                <a:cxn ang="0">
                  <a:pos x="78" y="6"/>
                </a:cxn>
                <a:cxn ang="0">
                  <a:pos x="68" y="2"/>
                </a:cxn>
                <a:cxn ang="0">
                  <a:pos x="54" y="0"/>
                </a:cxn>
                <a:cxn ang="0">
                  <a:pos x="54" y="0"/>
                </a:cxn>
              </a:cxnLst>
              <a:rect l="0" t="0" r="r" b="b"/>
              <a:pathLst>
                <a:path w="109" h="114">
                  <a:moveTo>
                    <a:pt x="54" y="0"/>
                  </a:moveTo>
                  <a:lnTo>
                    <a:pt x="54" y="0"/>
                  </a:lnTo>
                  <a:lnTo>
                    <a:pt x="41" y="2"/>
                  </a:lnTo>
                  <a:lnTo>
                    <a:pt x="30" y="6"/>
                  </a:lnTo>
                  <a:lnTo>
                    <a:pt x="20" y="11"/>
                  </a:lnTo>
                  <a:lnTo>
                    <a:pt x="13" y="19"/>
                  </a:lnTo>
                  <a:lnTo>
                    <a:pt x="7" y="26"/>
                  </a:lnTo>
                  <a:lnTo>
                    <a:pt x="2" y="37"/>
                  </a:lnTo>
                  <a:lnTo>
                    <a:pt x="0" y="47"/>
                  </a:lnTo>
                  <a:lnTo>
                    <a:pt x="0" y="58"/>
                  </a:lnTo>
                  <a:lnTo>
                    <a:pt x="0" y="68"/>
                  </a:lnTo>
                  <a:lnTo>
                    <a:pt x="2" y="79"/>
                  </a:lnTo>
                  <a:lnTo>
                    <a:pt x="7" y="88"/>
                  </a:lnTo>
                  <a:lnTo>
                    <a:pt x="13" y="97"/>
                  </a:lnTo>
                  <a:lnTo>
                    <a:pt x="20" y="104"/>
                  </a:lnTo>
                  <a:lnTo>
                    <a:pt x="30" y="110"/>
                  </a:lnTo>
                  <a:lnTo>
                    <a:pt x="41" y="113"/>
                  </a:lnTo>
                  <a:lnTo>
                    <a:pt x="54" y="114"/>
                  </a:lnTo>
                  <a:lnTo>
                    <a:pt x="54" y="114"/>
                  </a:lnTo>
                  <a:lnTo>
                    <a:pt x="68" y="113"/>
                  </a:lnTo>
                  <a:lnTo>
                    <a:pt x="78" y="110"/>
                  </a:lnTo>
                  <a:lnTo>
                    <a:pt x="88" y="104"/>
                  </a:lnTo>
                  <a:lnTo>
                    <a:pt x="95" y="97"/>
                  </a:lnTo>
                  <a:lnTo>
                    <a:pt x="102" y="88"/>
                  </a:lnTo>
                  <a:lnTo>
                    <a:pt x="105" y="79"/>
                  </a:lnTo>
                  <a:lnTo>
                    <a:pt x="108" y="68"/>
                  </a:lnTo>
                  <a:lnTo>
                    <a:pt x="109" y="58"/>
                  </a:lnTo>
                  <a:lnTo>
                    <a:pt x="108" y="47"/>
                  </a:lnTo>
                  <a:lnTo>
                    <a:pt x="105" y="37"/>
                  </a:lnTo>
                  <a:lnTo>
                    <a:pt x="102" y="26"/>
                  </a:lnTo>
                  <a:lnTo>
                    <a:pt x="95" y="19"/>
                  </a:lnTo>
                  <a:lnTo>
                    <a:pt x="88" y="11"/>
                  </a:lnTo>
                  <a:lnTo>
                    <a:pt x="78" y="6"/>
                  </a:lnTo>
                  <a:lnTo>
                    <a:pt x="68" y="2"/>
                  </a:lnTo>
                  <a:lnTo>
                    <a:pt x="54" y="0"/>
                  </a:lnTo>
                  <a:lnTo>
                    <a:pt x="54" y="0"/>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52" name="chenying0907 917"/>
            <p:cNvSpPr>
              <a:spLocks noEditPoints="1"/>
            </p:cNvSpPr>
            <p:nvPr/>
          </p:nvSpPr>
          <p:spPr bwMode="auto">
            <a:xfrm>
              <a:off x="3213101" y="3067051"/>
              <a:ext cx="527050" cy="474663"/>
            </a:xfrm>
            <a:custGeom>
              <a:avLst/>
              <a:gdLst/>
              <a:ahLst/>
              <a:cxnLst>
                <a:cxn ang="0">
                  <a:pos x="509" y="1190"/>
                </a:cxn>
                <a:cxn ang="0">
                  <a:pos x="373" y="1160"/>
                </a:cxn>
                <a:cxn ang="0">
                  <a:pos x="292" y="1118"/>
                </a:cxn>
                <a:cxn ang="0">
                  <a:pos x="163" y="1012"/>
                </a:cxn>
                <a:cxn ang="0">
                  <a:pos x="97" y="938"/>
                </a:cxn>
                <a:cxn ang="0">
                  <a:pos x="45" y="821"/>
                </a:cxn>
                <a:cxn ang="0">
                  <a:pos x="16" y="706"/>
                </a:cxn>
                <a:cxn ang="0">
                  <a:pos x="2" y="565"/>
                </a:cxn>
                <a:cxn ang="0">
                  <a:pos x="8" y="433"/>
                </a:cxn>
                <a:cxn ang="0">
                  <a:pos x="33" y="331"/>
                </a:cxn>
                <a:cxn ang="0">
                  <a:pos x="87" y="218"/>
                </a:cxn>
                <a:cxn ang="0">
                  <a:pos x="164" y="131"/>
                </a:cxn>
                <a:cxn ang="0">
                  <a:pos x="242" y="78"/>
                </a:cxn>
                <a:cxn ang="0">
                  <a:pos x="363" y="33"/>
                </a:cxn>
                <a:cxn ang="0">
                  <a:pos x="541" y="9"/>
                </a:cxn>
                <a:cxn ang="0">
                  <a:pos x="671" y="6"/>
                </a:cxn>
                <a:cxn ang="0">
                  <a:pos x="709" y="0"/>
                </a:cxn>
                <a:cxn ang="0">
                  <a:pos x="902" y="27"/>
                </a:cxn>
                <a:cxn ang="0">
                  <a:pos x="1042" y="78"/>
                </a:cxn>
                <a:cxn ang="0">
                  <a:pos x="1140" y="137"/>
                </a:cxn>
                <a:cxn ang="0">
                  <a:pos x="1222" y="213"/>
                </a:cxn>
                <a:cxn ang="0">
                  <a:pos x="1293" y="309"/>
                </a:cxn>
                <a:cxn ang="0">
                  <a:pos x="1318" y="379"/>
                </a:cxn>
                <a:cxn ang="0">
                  <a:pos x="1329" y="493"/>
                </a:cxn>
                <a:cxn ang="0">
                  <a:pos x="1323" y="731"/>
                </a:cxn>
                <a:cxn ang="0">
                  <a:pos x="1310" y="850"/>
                </a:cxn>
                <a:cxn ang="0">
                  <a:pos x="1286" y="926"/>
                </a:cxn>
                <a:cxn ang="0">
                  <a:pos x="1217" y="1033"/>
                </a:cxn>
                <a:cxn ang="0">
                  <a:pos x="1148" y="1095"/>
                </a:cxn>
                <a:cxn ang="0">
                  <a:pos x="1046" y="1148"/>
                </a:cxn>
                <a:cxn ang="0">
                  <a:pos x="923" y="1182"/>
                </a:cxn>
                <a:cxn ang="0">
                  <a:pos x="780" y="1195"/>
                </a:cxn>
                <a:cxn ang="0">
                  <a:pos x="648" y="1197"/>
                </a:cxn>
                <a:cxn ang="0">
                  <a:pos x="465" y="60"/>
                </a:cxn>
                <a:cxn ang="0">
                  <a:pos x="331" y="89"/>
                </a:cxn>
                <a:cxn ang="0">
                  <a:pos x="210" y="153"/>
                </a:cxn>
                <a:cxn ang="0">
                  <a:pos x="155" y="203"/>
                </a:cxn>
                <a:cxn ang="0">
                  <a:pos x="97" y="290"/>
                </a:cxn>
                <a:cxn ang="0">
                  <a:pos x="53" y="447"/>
                </a:cxn>
                <a:cxn ang="0">
                  <a:pos x="49" y="590"/>
                </a:cxn>
                <a:cxn ang="0">
                  <a:pos x="67" y="718"/>
                </a:cxn>
                <a:cxn ang="0">
                  <a:pos x="118" y="888"/>
                </a:cxn>
                <a:cxn ang="0">
                  <a:pos x="215" y="1003"/>
                </a:cxn>
                <a:cxn ang="0">
                  <a:pos x="300" y="1068"/>
                </a:cxn>
                <a:cxn ang="0">
                  <a:pos x="363" y="1105"/>
                </a:cxn>
                <a:cxn ang="0">
                  <a:pos x="463" y="1134"/>
                </a:cxn>
                <a:cxn ang="0">
                  <a:pos x="641" y="1149"/>
                </a:cxn>
                <a:cxn ang="0">
                  <a:pos x="817" y="1147"/>
                </a:cxn>
                <a:cxn ang="0">
                  <a:pos x="983" y="1121"/>
                </a:cxn>
                <a:cxn ang="0">
                  <a:pos x="1110" y="1066"/>
                </a:cxn>
                <a:cxn ang="0">
                  <a:pos x="1184" y="999"/>
                </a:cxn>
                <a:cxn ang="0">
                  <a:pos x="1256" y="866"/>
                </a:cxn>
                <a:cxn ang="0">
                  <a:pos x="1277" y="707"/>
                </a:cxn>
                <a:cxn ang="0">
                  <a:pos x="1284" y="507"/>
                </a:cxn>
                <a:cxn ang="0">
                  <a:pos x="1263" y="362"/>
                </a:cxn>
                <a:cxn ang="0">
                  <a:pos x="1237" y="305"/>
                </a:cxn>
                <a:cxn ang="0">
                  <a:pos x="1144" y="193"/>
                </a:cxn>
                <a:cxn ang="0">
                  <a:pos x="1033" y="124"/>
                </a:cxn>
                <a:cxn ang="0">
                  <a:pos x="814" y="55"/>
                </a:cxn>
                <a:cxn ang="0">
                  <a:pos x="725" y="48"/>
                </a:cxn>
                <a:cxn ang="0">
                  <a:pos x="709" y="54"/>
                </a:cxn>
              </a:cxnLst>
              <a:rect l="0" t="0" r="r" b="b"/>
              <a:pathLst>
                <a:path w="1329" h="1197">
                  <a:moveTo>
                    <a:pt x="648" y="1197"/>
                  </a:moveTo>
                  <a:lnTo>
                    <a:pt x="648" y="1197"/>
                  </a:lnTo>
                  <a:lnTo>
                    <a:pt x="602" y="1197"/>
                  </a:lnTo>
                  <a:lnTo>
                    <a:pt x="556" y="1195"/>
                  </a:lnTo>
                  <a:lnTo>
                    <a:pt x="509" y="1190"/>
                  </a:lnTo>
                  <a:lnTo>
                    <a:pt x="462" y="1183"/>
                  </a:lnTo>
                  <a:lnTo>
                    <a:pt x="440" y="1180"/>
                  </a:lnTo>
                  <a:lnTo>
                    <a:pt x="418" y="1174"/>
                  </a:lnTo>
                  <a:lnTo>
                    <a:pt x="395" y="1168"/>
                  </a:lnTo>
                  <a:lnTo>
                    <a:pt x="373" y="1160"/>
                  </a:lnTo>
                  <a:lnTo>
                    <a:pt x="352" y="1151"/>
                  </a:lnTo>
                  <a:lnTo>
                    <a:pt x="331" y="1142"/>
                  </a:lnTo>
                  <a:lnTo>
                    <a:pt x="312" y="1130"/>
                  </a:lnTo>
                  <a:lnTo>
                    <a:pt x="292" y="1118"/>
                  </a:lnTo>
                  <a:lnTo>
                    <a:pt x="292" y="1118"/>
                  </a:lnTo>
                  <a:lnTo>
                    <a:pt x="246" y="1084"/>
                  </a:lnTo>
                  <a:lnTo>
                    <a:pt x="224" y="1067"/>
                  </a:lnTo>
                  <a:lnTo>
                    <a:pt x="203" y="1049"/>
                  </a:lnTo>
                  <a:lnTo>
                    <a:pt x="182" y="1030"/>
                  </a:lnTo>
                  <a:lnTo>
                    <a:pt x="163" y="1012"/>
                  </a:lnTo>
                  <a:lnTo>
                    <a:pt x="143" y="993"/>
                  </a:lnTo>
                  <a:lnTo>
                    <a:pt x="125" y="972"/>
                  </a:lnTo>
                  <a:lnTo>
                    <a:pt x="125" y="972"/>
                  </a:lnTo>
                  <a:lnTo>
                    <a:pt x="110" y="955"/>
                  </a:lnTo>
                  <a:lnTo>
                    <a:pt x="97" y="938"/>
                  </a:lnTo>
                  <a:lnTo>
                    <a:pt x="87" y="921"/>
                  </a:lnTo>
                  <a:lnTo>
                    <a:pt x="76" y="904"/>
                  </a:lnTo>
                  <a:lnTo>
                    <a:pt x="68" y="885"/>
                  </a:lnTo>
                  <a:lnTo>
                    <a:pt x="61" y="866"/>
                  </a:lnTo>
                  <a:lnTo>
                    <a:pt x="45" y="821"/>
                  </a:lnTo>
                  <a:lnTo>
                    <a:pt x="45" y="821"/>
                  </a:lnTo>
                  <a:lnTo>
                    <a:pt x="37" y="792"/>
                  </a:lnTo>
                  <a:lnTo>
                    <a:pt x="29" y="764"/>
                  </a:lnTo>
                  <a:lnTo>
                    <a:pt x="23" y="735"/>
                  </a:lnTo>
                  <a:lnTo>
                    <a:pt x="16" y="706"/>
                  </a:lnTo>
                  <a:lnTo>
                    <a:pt x="12" y="677"/>
                  </a:lnTo>
                  <a:lnTo>
                    <a:pt x="8" y="649"/>
                  </a:lnTo>
                  <a:lnTo>
                    <a:pt x="4" y="621"/>
                  </a:lnTo>
                  <a:lnTo>
                    <a:pt x="3" y="594"/>
                  </a:lnTo>
                  <a:lnTo>
                    <a:pt x="2" y="565"/>
                  </a:lnTo>
                  <a:lnTo>
                    <a:pt x="0" y="537"/>
                  </a:lnTo>
                  <a:lnTo>
                    <a:pt x="2" y="511"/>
                  </a:lnTo>
                  <a:lnTo>
                    <a:pt x="3" y="484"/>
                  </a:lnTo>
                  <a:lnTo>
                    <a:pt x="6" y="458"/>
                  </a:lnTo>
                  <a:lnTo>
                    <a:pt x="8" y="433"/>
                  </a:lnTo>
                  <a:lnTo>
                    <a:pt x="14" y="407"/>
                  </a:lnTo>
                  <a:lnTo>
                    <a:pt x="19" y="383"/>
                  </a:lnTo>
                  <a:lnTo>
                    <a:pt x="19" y="383"/>
                  </a:lnTo>
                  <a:lnTo>
                    <a:pt x="25" y="356"/>
                  </a:lnTo>
                  <a:lnTo>
                    <a:pt x="33" y="331"/>
                  </a:lnTo>
                  <a:lnTo>
                    <a:pt x="42" y="307"/>
                  </a:lnTo>
                  <a:lnTo>
                    <a:pt x="51" y="284"/>
                  </a:lnTo>
                  <a:lnTo>
                    <a:pt x="62" y="260"/>
                  </a:lnTo>
                  <a:lnTo>
                    <a:pt x="74" y="239"/>
                  </a:lnTo>
                  <a:lnTo>
                    <a:pt x="87" y="218"/>
                  </a:lnTo>
                  <a:lnTo>
                    <a:pt x="100" y="199"/>
                  </a:lnTo>
                  <a:lnTo>
                    <a:pt x="114" y="180"/>
                  </a:lnTo>
                  <a:lnTo>
                    <a:pt x="130" y="163"/>
                  </a:lnTo>
                  <a:lnTo>
                    <a:pt x="146" y="146"/>
                  </a:lnTo>
                  <a:lnTo>
                    <a:pt x="164" y="131"/>
                  </a:lnTo>
                  <a:lnTo>
                    <a:pt x="182" y="116"/>
                  </a:lnTo>
                  <a:lnTo>
                    <a:pt x="201" y="102"/>
                  </a:lnTo>
                  <a:lnTo>
                    <a:pt x="221" y="90"/>
                  </a:lnTo>
                  <a:lnTo>
                    <a:pt x="242" y="78"/>
                  </a:lnTo>
                  <a:lnTo>
                    <a:pt x="242" y="78"/>
                  </a:lnTo>
                  <a:lnTo>
                    <a:pt x="266" y="67"/>
                  </a:lnTo>
                  <a:lnTo>
                    <a:pt x="290" y="56"/>
                  </a:lnTo>
                  <a:lnTo>
                    <a:pt x="313" y="47"/>
                  </a:lnTo>
                  <a:lnTo>
                    <a:pt x="338" y="39"/>
                  </a:lnTo>
                  <a:lnTo>
                    <a:pt x="363" y="33"/>
                  </a:lnTo>
                  <a:lnTo>
                    <a:pt x="388" y="27"/>
                  </a:lnTo>
                  <a:lnTo>
                    <a:pt x="412" y="22"/>
                  </a:lnTo>
                  <a:lnTo>
                    <a:pt x="437" y="18"/>
                  </a:lnTo>
                  <a:lnTo>
                    <a:pt x="488" y="13"/>
                  </a:lnTo>
                  <a:lnTo>
                    <a:pt x="541" y="9"/>
                  </a:lnTo>
                  <a:lnTo>
                    <a:pt x="594" y="8"/>
                  </a:lnTo>
                  <a:lnTo>
                    <a:pt x="649" y="8"/>
                  </a:lnTo>
                  <a:lnTo>
                    <a:pt x="670" y="8"/>
                  </a:lnTo>
                  <a:lnTo>
                    <a:pt x="671" y="6"/>
                  </a:lnTo>
                  <a:lnTo>
                    <a:pt x="671" y="6"/>
                  </a:lnTo>
                  <a:lnTo>
                    <a:pt x="678" y="3"/>
                  </a:lnTo>
                  <a:lnTo>
                    <a:pt x="687" y="0"/>
                  </a:lnTo>
                  <a:lnTo>
                    <a:pt x="687" y="0"/>
                  </a:lnTo>
                  <a:lnTo>
                    <a:pt x="709" y="0"/>
                  </a:lnTo>
                  <a:lnTo>
                    <a:pt x="709" y="0"/>
                  </a:lnTo>
                  <a:lnTo>
                    <a:pt x="747" y="1"/>
                  </a:lnTo>
                  <a:lnTo>
                    <a:pt x="785" y="4"/>
                  </a:lnTo>
                  <a:lnTo>
                    <a:pt x="825" y="9"/>
                  </a:lnTo>
                  <a:lnTo>
                    <a:pt x="862" y="17"/>
                  </a:lnTo>
                  <a:lnTo>
                    <a:pt x="902" y="27"/>
                  </a:lnTo>
                  <a:lnTo>
                    <a:pt x="941" y="39"/>
                  </a:lnTo>
                  <a:lnTo>
                    <a:pt x="980" y="52"/>
                  </a:lnTo>
                  <a:lnTo>
                    <a:pt x="1019" y="69"/>
                  </a:lnTo>
                  <a:lnTo>
                    <a:pt x="1019" y="69"/>
                  </a:lnTo>
                  <a:lnTo>
                    <a:pt x="1042" y="78"/>
                  </a:lnTo>
                  <a:lnTo>
                    <a:pt x="1063" y="89"/>
                  </a:lnTo>
                  <a:lnTo>
                    <a:pt x="1084" y="101"/>
                  </a:lnTo>
                  <a:lnTo>
                    <a:pt x="1102" y="111"/>
                  </a:lnTo>
                  <a:lnTo>
                    <a:pt x="1121" y="124"/>
                  </a:lnTo>
                  <a:lnTo>
                    <a:pt x="1140" y="137"/>
                  </a:lnTo>
                  <a:lnTo>
                    <a:pt x="1157" y="150"/>
                  </a:lnTo>
                  <a:lnTo>
                    <a:pt x="1174" y="165"/>
                  </a:lnTo>
                  <a:lnTo>
                    <a:pt x="1191" y="180"/>
                  </a:lnTo>
                  <a:lnTo>
                    <a:pt x="1206" y="196"/>
                  </a:lnTo>
                  <a:lnTo>
                    <a:pt x="1222" y="213"/>
                  </a:lnTo>
                  <a:lnTo>
                    <a:pt x="1237" y="230"/>
                  </a:lnTo>
                  <a:lnTo>
                    <a:pt x="1251" y="248"/>
                  </a:lnTo>
                  <a:lnTo>
                    <a:pt x="1265" y="268"/>
                  </a:lnTo>
                  <a:lnTo>
                    <a:pt x="1280" y="288"/>
                  </a:lnTo>
                  <a:lnTo>
                    <a:pt x="1293" y="309"/>
                  </a:lnTo>
                  <a:lnTo>
                    <a:pt x="1293" y="309"/>
                  </a:lnTo>
                  <a:lnTo>
                    <a:pt x="1298" y="319"/>
                  </a:lnTo>
                  <a:lnTo>
                    <a:pt x="1303" y="329"/>
                  </a:lnTo>
                  <a:lnTo>
                    <a:pt x="1312" y="354"/>
                  </a:lnTo>
                  <a:lnTo>
                    <a:pt x="1318" y="379"/>
                  </a:lnTo>
                  <a:lnTo>
                    <a:pt x="1323" y="405"/>
                  </a:lnTo>
                  <a:lnTo>
                    <a:pt x="1326" y="431"/>
                  </a:lnTo>
                  <a:lnTo>
                    <a:pt x="1328" y="455"/>
                  </a:lnTo>
                  <a:lnTo>
                    <a:pt x="1329" y="493"/>
                  </a:lnTo>
                  <a:lnTo>
                    <a:pt x="1329" y="493"/>
                  </a:lnTo>
                  <a:lnTo>
                    <a:pt x="1329" y="552"/>
                  </a:lnTo>
                  <a:lnTo>
                    <a:pt x="1329" y="612"/>
                  </a:lnTo>
                  <a:lnTo>
                    <a:pt x="1327" y="671"/>
                  </a:lnTo>
                  <a:lnTo>
                    <a:pt x="1326" y="701"/>
                  </a:lnTo>
                  <a:lnTo>
                    <a:pt x="1323" y="731"/>
                  </a:lnTo>
                  <a:lnTo>
                    <a:pt x="1323" y="731"/>
                  </a:lnTo>
                  <a:lnTo>
                    <a:pt x="1319" y="772"/>
                  </a:lnTo>
                  <a:lnTo>
                    <a:pt x="1319" y="772"/>
                  </a:lnTo>
                  <a:lnTo>
                    <a:pt x="1315" y="811"/>
                  </a:lnTo>
                  <a:lnTo>
                    <a:pt x="1310" y="850"/>
                  </a:lnTo>
                  <a:lnTo>
                    <a:pt x="1306" y="868"/>
                  </a:lnTo>
                  <a:lnTo>
                    <a:pt x="1301" y="888"/>
                  </a:lnTo>
                  <a:lnTo>
                    <a:pt x="1294" y="906"/>
                  </a:lnTo>
                  <a:lnTo>
                    <a:pt x="1286" y="926"/>
                  </a:lnTo>
                  <a:lnTo>
                    <a:pt x="1286" y="926"/>
                  </a:lnTo>
                  <a:lnTo>
                    <a:pt x="1273" y="949"/>
                  </a:lnTo>
                  <a:lnTo>
                    <a:pt x="1260" y="972"/>
                  </a:lnTo>
                  <a:lnTo>
                    <a:pt x="1247" y="994"/>
                  </a:lnTo>
                  <a:lnTo>
                    <a:pt x="1231" y="1013"/>
                  </a:lnTo>
                  <a:lnTo>
                    <a:pt x="1217" y="1033"/>
                  </a:lnTo>
                  <a:lnTo>
                    <a:pt x="1200" y="1050"/>
                  </a:lnTo>
                  <a:lnTo>
                    <a:pt x="1183" y="1067"/>
                  </a:lnTo>
                  <a:lnTo>
                    <a:pt x="1166" y="1081"/>
                  </a:lnTo>
                  <a:lnTo>
                    <a:pt x="1166" y="1081"/>
                  </a:lnTo>
                  <a:lnTo>
                    <a:pt x="1148" y="1095"/>
                  </a:lnTo>
                  <a:lnTo>
                    <a:pt x="1129" y="1106"/>
                  </a:lnTo>
                  <a:lnTo>
                    <a:pt x="1110" y="1118"/>
                  </a:lnTo>
                  <a:lnTo>
                    <a:pt x="1089" y="1129"/>
                  </a:lnTo>
                  <a:lnTo>
                    <a:pt x="1068" y="1139"/>
                  </a:lnTo>
                  <a:lnTo>
                    <a:pt x="1046" y="1148"/>
                  </a:lnTo>
                  <a:lnTo>
                    <a:pt x="1023" y="1156"/>
                  </a:lnTo>
                  <a:lnTo>
                    <a:pt x="1000" y="1164"/>
                  </a:lnTo>
                  <a:lnTo>
                    <a:pt x="975" y="1170"/>
                  </a:lnTo>
                  <a:lnTo>
                    <a:pt x="949" y="1177"/>
                  </a:lnTo>
                  <a:lnTo>
                    <a:pt x="923" y="1182"/>
                  </a:lnTo>
                  <a:lnTo>
                    <a:pt x="896" y="1186"/>
                  </a:lnTo>
                  <a:lnTo>
                    <a:pt x="868" y="1189"/>
                  </a:lnTo>
                  <a:lnTo>
                    <a:pt x="840" y="1193"/>
                  </a:lnTo>
                  <a:lnTo>
                    <a:pt x="810" y="1194"/>
                  </a:lnTo>
                  <a:lnTo>
                    <a:pt x="780" y="1195"/>
                  </a:lnTo>
                  <a:lnTo>
                    <a:pt x="780" y="1195"/>
                  </a:lnTo>
                  <a:lnTo>
                    <a:pt x="743" y="1195"/>
                  </a:lnTo>
                  <a:lnTo>
                    <a:pt x="743" y="1195"/>
                  </a:lnTo>
                  <a:lnTo>
                    <a:pt x="648" y="1197"/>
                  </a:lnTo>
                  <a:lnTo>
                    <a:pt x="648" y="1197"/>
                  </a:lnTo>
                  <a:close/>
                  <a:moveTo>
                    <a:pt x="630" y="54"/>
                  </a:moveTo>
                  <a:lnTo>
                    <a:pt x="630" y="54"/>
                  </a:lnTo>
                  <a:lnTo>
                    <a:pt x="575" y="54"/>
                  </a:lnTo>
                  <a:lnTo>
                    <a:pt x="520" y="56"/>
                  </a:lnTo>
                  <a:lnTo>
                    <a:pt x="465" y="60"/>
                  </a:lnTo>
                  <a:lnTo>
                    <a:pt x="437" y="64"/>
                  </a:lnTo>
                  <a:lnTo>
                    <a:pt x="410" y="69"/>
                  </a:lnTo>
                  <a:lnTo>
                    <a:pt x="384" y="74"/>
                  </a:lnTo>
                  <a:lnTo>
                    <a:pt x="358" y="81"/>
                  </a:lnTo>
                  <a:lnTo>
                    <a:pt x="331" y="89"/>
                  </a:lnTo>
                  <a:lnTo>
                    <a:pt x="305" y="98"/>
                  </a:lnTo>
                  <a:lnTo>
                    <a:pt x="280" y="110"/>
                  </a:lnTo>
                  <a:lnTo>
                    <a:pt x="257" y="122"/>
                  </a:lnTo>
                  <a:lnTo>
                    <a:pt x="232" y="136"/>
                  </a:lnTo>
                  <a:lnTo>
                    <a:pt x="210" y="153"/>
                  </a:lnTo>
                  <a:lnTo>
                    <a:pt x="210" y="153"/>
                  </a:lnTo>
                  <a:lnTo>
                    <a:pt x="194" y="165"/>
                  </a:lnTo>
                  <a:lnTo>
                    <a:pt x="181" y="176"/>
                  </a:lnTo>
                  <a:lnTo>
                    <a:pt x="168" y="190"/>
                  </a:lnTo>
                  <a:lnTo>
                    <a:pt x="155" y="203"/>
                  </a:lnTo>
                  <a:lnTo>
                    <a:pt x="143" y="217"/>
                  </a:lnTo>
                  <a:lnTo>
                    <a:pt x="133" y="230"/>
                  </a:lnTo>
                  <a:lnTo>
                    <a:pt x="123" y="244"/>
                  </a:lnTo>
                  <a:lnTo>
                    <a:pt x="114" y="260"/>
                  </a:lnTo>
                  <a:lnTo>
                    <a:pt x="97" y="290"/>
                  </a:lnTo>
                  <a:lnTo>
                    <a:pt x="84" y="322"/>
                  </a:lnTo>
                  <a:lnTo>
                    <a:pt x="74" y="353"/>
                  </a:lnTo>
                  <a:lnTo>
                    <a:pt x="65" y="384"/>
                  </a:lnTo>
                  <a:lnTo>
                    <a:pt x="58" y="416"/>
                  </a:lnTo>
                  <a:lnTo>
                    <a:pt x="53" y="447"/>
                  </a:lnTo>
                  <a:lnTo>
                    <a:pt x="49" y="479"/>
                  </a:lnTo>
                  <a:lnTo>
                    <a:pt x="48" y="507"/>
                  </a:lnTo>
                  <a:lnTo>
                    <a:pt x="48" y="536"/>
                  </a:lnTo>
                  <a:lnTo>
                    <a:pt x="48" y="564"/>
                  </a:lnTo>
                  <a:lnTo>
                    <a:pt x="49" y="590"/>
                  </a:lnTo>
                  <a:lnTo>
                    <a:pt x="50" y="613"/>
                  </a:lnTo>
                  <a:lnTo>
                    <a:pt x="50" y="613"/>
                  </a:lnTo>
                  <a:lnTo>
                    <a:pt x="53" y="638"/>
                  </a:lnTo>
                  <a:lnTo>
                    <a:pt x="57" y="663"/>
                  </a:lnTo>
                  <a:lnTo>
                    <a:pt x="67" y="718"/>
                  </a:lnTo>
                  <a:lnTo>
                    <a:pt x="80" y="777"/>
                  </a:lnTo>
                  <a:lnTo>
                    <a:pt x="99" y="841"/>
                  </a:lnTo>
                  <a:lnTo>
                    <a:pt x="99" y="841"/>
                  </a:lnTo>
                  <a:lnTo>
                    <a:pt x="106" y="864"/>
                  </a:lnTo>
                  <a:lnTo>
                    <a:pt x="118" y="888"/>
                  </a:lnTo>
                  <a:lnTo>
                    <a:pt x="133" y="913"/>
                  </a:lnTo>
                  <a:lnTo>
                    <a:pt x="150" y="936"/>
                  </a:lnTo>
                  <a:lnTo>
                    <a:pt x="169" y="960"/>
                  </a:lnTo>
                  <a:lnTo>
                    <a:pt x="191" y="982"/>
                  </a:lnTo>
                  <a:lnTo>
                    <a:pt x="215" y="1003"/>
                  </a:lnTo>
                  <a:lnTo>
                    <a:pt x="241" y="1023"/>
                  </a:lnTo>
                  <a:lnTo>
                    <a:pt x="241" y="1023"/>
                  </a:lnTo>
                  <a:lnTo>
                    <a:pt x="271" y="1046"/>
                  </a:lnTo>
                  <a:lnTo>
                    <a:pt x="271" y="1046"/>
                  </a:lnTo>
                  <a:lnTo>
                    <a:pt x="300" y="1068"/>
                  </a:lnTo>
                  <a:lnTo>
                    <a:pt x="314" y="1079"/>
                  </a:lnTo>
                  <a:lnTo>
                    <a:pt x="330" y="1088"/>
                  </a:lnTo>
                  <a:lnTo>
                    <a:pt x="330" y="1088"/>
                  </a:lnTo>
                  <a:lnTo>
                    <a:pt x="346" y="1097"/>
                  </a:lnTo>
                  <a:lnTo>
                    <a:pt x="363" y="1105"/>
                  </a:lnTo>
                  <a:lnTo>
                    <a:pt x="380" y="1112"/>
                  </a:lnTo>
                  <a:lnTo>
                    <a:pt x="397" y="1117"/>
                  </a:lnTo>
                  <a:lnTo>
                    <a:pt x="431" y="1126"/>
                  </a:lnTo>
                  <a:lnTo>
                    <a:pt x="463" y="1134"/>
                  </a:lnTo>
                  <a:lnTo>
                    <a:pt x="463" y="1134"/>
                  </a:lnTo>
                  <a:lnTo>
                    <a:pt x="494" y="1138"/>
                  </a:lnTo>
                  <a:lnTo>
                    <a:pt x="522" y="1142"/>
                  </a:lnTo>
                  <a:lnTo>
                    <a:pt x="552" y="1146"/>
                  </a:lnTo>
                  <a:lnTo>
                    <a:pt x="581" y="1147"/>
                  </a:lnTo>
                  <a:lnTo>
                    <a:pt x="641" y="1149"/>
                  </a:lnTo>
                  <a:lnTo>
                    <a:pt x="704" y="1149"/>
                  </a:lnTo>
                  <a:lnTo>
                    <a:pt x="739" y="1149"/>
                  </a:lnTo>
                  <a:lnTo>
                    <a:pt x="739" y="1149"/>
                  </a:lnTo>
                  <a:lnTo>
                    <a:pt x="779" y="1149"/>
                  </a:lnTo>
                  <a:lnTo>
                    <a:pt x="817" y="1147"/>
                  </a:lnTo>
                  <a:lnTo>
                    <a:pt x="853" y="1144"/>
                  </a:lnTo>
                  <a:lnTo>
                    <a:pt x="889" y="1140"/>
                  </a:lnTo>
                  <a:lnTo>
                    <a:pt x="921" y="1135"/>
                  </a:lnTo>
                  <a:lnTo>
                    <a:pt x="953" y="1129"/>
                  </a:lnTo>
                  <a:lnTo>
                    <a:pt x="983" y="1121"/>
                  </a:lnTo>
                  <a:lnTo>
                    <a:pt x="1012" y="1113"/>
                  </a:lnTo>
                  <a:lnTo>
                    <a:pt x="1038" y="1102"/>
                  </a:lnTo>
                  <a:lnTo>
                    <a:pt x="1064" y="1091"/>
                  </a:lnTo>
                  <a:lnTo>
                    <a:pt x="1087" y="1079"/>
                  </a:lnTo>
                  <a:lnTo>
                    <a:pt x="1110" y="1066"/>
                  </a:lnTo>
                  <a:lnTo>
                    <a:pt x="1131" y="1050"/>
                  </a:lnTo>
                  <a:lnTo>
                    <a:pt x="1150" y="1034"/>
                  </a:lnTo>
                  <a:lnTo>
                    <a:pt x="1169" y="1017"/>
                  </a:lnTo>
                  <a:lnTo>
                    <a:pt x="1184" y="999"/>
                  </a:lnTo>
                  <a:lnTo>
                    <a:pt x="1184" y="999"/>
                  </a:lnTo>
                  <a:lnTo>
                    <a:pt x="1204" y="974"/>
                  </a:lnTo>
                  <a:lnTo>
                    <a:pt x="1221" y="948"/>
                  </a:lnTo>
                  <a:lnTo>
                    <a:pt x="1235" y="922"/>
                  </a:lnTo>
                  <a:lnTo>
                    <a:pt x="1247" y="894"/>
                  </a:lnTo>
                  <a:lnTo>
                    <a:pt x="1256" y="866"/>
                  </a:lnTo>
                  <a:lnTo>
                    <a:pt x="1264" y="836"/>
                  </a:lnTo>
                  <a:lnTo>
                    <a:pt x="1269" y="802"/>
                  </a:lnTo>
                  <a:lnTo>
                    <a:pt x="1273" y="766"/>
                  </a:lnTo>
                  <a:lnTo>
                    <a:pt x="1273" y="766"/>
                  </a:lnTo>
                  <a:lnTo>
                    <a:pt x="1277" y="707"/>
                  </a:lnTo>
                  <a:lnTo>
                    <a:pt x="1281" y="649"/>
                  </a:lnTo>
                  <a:lnTo>
                    <a:pt x="1282" y="590"/>
                  </a:lnTo>
                  <a:lnTo>
                    <a:pt x="1284" y="532"/>
                  </a:lnTo>
                  <a:lnTo>
                    <a:pt x="1284" y="532"/>
                  </a:lnTo>
                  <a:lnTo>
                    <a:pt x="1284" y="507"/>
                  </a:lnTo>
                  <a:lnTo>
                    <a:pt x="1282" y="481"/>
                  </a:lnTo>
                  <a:lnTo>
                    <a:pt x="1280" y="452"/>
                  </a:lnTo>
                  <a:lnTo>
                    <a:pt x="1277" y="422"/>
                  </a:lnTo>
                  <a:lnTo>
                    <a:pt x="1271" y="392"/>
                  </a:lnTo>
                  <a:lnTo>
                    <a:pt x="1263" y="362"/>
                  </a:lnTo>
                  <a:lnTo>
                    <a:pt x="1257" y="346"/>
                  </a:lnTo>
                  <a:lnTo>
                    <a:pt x="1251" y="332"/>
                  </a:lnTo>
                  <a:lnTo>
                    <a:pt x="1244" y="318"/>
                  </a:lnTo>
                  <a:lnTo>
                    <a:pt x="1237" y="305"/>
                  </a:lnTo>
                  <a:lnTo>
                    <a:pt x="1237" y="305"/>
                  </a:lnTo>
                  <a:lnTo>
                    <a:pt x="1222" y="280"/>
                  </a:lnTo>
                  <a:lnTo>
                    <a:pt x="1204" y="256"/>
                  </a:lnTo>
                  <a:lnTo>
                    <a:pt x="1186" y="234"/>
                  </a:lnTo>
                  <a:lnTo>
                    <a:pt x="1165" y="213"/>
                  </a:lnTo>
                  <a:lnTo>
                    <a:pt x="1144" y="193"/>
                  </a:lnTo>
                  <a:lnTo>
                    <a:pt x="1121" y="175"/>
                  </a:lnTo>
                  <a:lnTo>
                    <a:pt x="1099" y="159"/>
                  </a:lnTo>
                  <a:lnTo>
                    <a:pt x="1076" y="146"/>
                  </a:lnTo>
                  <a:lnTo>
                    <a:pt x="1076" y="146"/>
                  </a:lnTo>
                  <a:lnTo>
                    <a:pt x="1033" y="124"/>
                  </a:lnTo>
                  <a:lnTo>
                    <a:pt x="989" y="105"/>
                  </a:lnTo>
                  <a:lnTo>
                    <a:pt x="946" y="89"/>
                  </a:lnTo>
                  <a:lnTo>
                    <a:pt x="902" y="74"/>
                  </a:lnTo>
                  <a:lnTo>
                    <a:pt x="859" y="64"/>
                  </a:lnTo>
                  <a:lnTo>
                    <a:pt x="814" y="55"/>
                  </a:lnTo>
                  <a:lnTo>
                    <a:pt x="771" y="50"/>
                  </a:lnTo>
                  <a:lnTo>
                    <a:pt x="729" y="46"/>
                  </a:lnTo>
                  <a:lnTo>
                    <a:pt x="726" y="46"/>
                  </a:lnTo>
                  <a:lnTo>
                    <a:pt x="725" y="48"/>
                  </a:lnTo>
                  <a:lnTo>
                    <a:pt x="725" y="48"/>
                  </a:lnTo>
                  <a:lnTo>
                    <a:pt x="721" y="51"/>
                  </a:lnTo>
                  <a:lnTo>
                    <a:pt x="717" y="52"/>
                  </a:lnTo>
                  <a:lnTo>
                    <a:pt x="713" y="54"/>
                  </a:lnTo>
                  <a:lnTo>
                    <a:pt x="709" y="54"/>
                  </a:lnTo>
                  <a:lnTo>
                    <a:pt x="709" y="54"/>
                  </a:lnTo>
                  <a:lnTo>
                    <a:pt x="670" y="54"/>
                  </a:lnTo>
                  <a:lnTo>
                    <a:pt x="670" y="54"/>
                  </a:lnTo>
                  <a:lnTo>
                    <a:pt x="630" y="54"/>
                  </a:lnTo>
                  <a:lnTo>
                    <a:pt x="630" y="54"/>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53" name="chenying0907 918"/>
            <p:cNvSpPr>
              <a:spLocks/>
            </p:cNvSpPr>
            <p:nvPr/>
          </p:nvSpPr>
          <p:spPr bwMode="auto">
            <a:xfrm>
              <a:off x="3213101" y="3149601"/>
              <a:ext cx="519113" cy="127000"/>
            </a:xfrm>
            <a:custGeom>
              <a:avLst/>
              <a:gdLst/>
              <a:ahLst/>
              <a:cxnLst>
                <a:cxn ang="0">
                  <a:pos x="103" y="321"/>
                </a:cxn>
                <a:cxn ang="0">
                  <a:pos x="15" y="309"/>
                </a:cxn>
                <a:cxn ang="0">
                  <a:pos x="6" y="306"/>
                </a:cxn>
                <a:cxn ang="0">
                  <a:pos x="0" y="292"/>
                </a:cxn>
                <a:cxn ang="0">
                  <a:pos x="2" y="281"/>
                </a:cxn>
                <a:cxn ang="0">
                  <a:pos x="14" y="268"/>
                </a:cxn>
                <a:cxn ang="0">
                  <a:pos x="23" y="265"/>
                </a:cxn>
                <a:cxn ang="0">
                  <a:pos x="55" y="270"/>
                </a:cxn>
                <a:cxn ang="0">
                  <a:pos x="137" y="277"/>
                </a:cxn>
                <a:cxn ang="0">
                  <a:pos x="202" y="273"/>
                </a:cxn>
                <a:cxn ang="0">
                  <a:pos x="308" y="256"/>
                </a:cxn>
                <a:cxn ang="0">
                  <a:pos x="430" y="224"/>
                </a:cxn>
                <a:cxn ang="0">
                  <a:pos x="481" y="206"/>
                </a:cxn>
                <a:cxn ang="0">
                  <a:pos x="548" y="173"/>
                </a:cxn>
                <a:cxn ang="0">
                  <a:pos x="608" y="128"/>
                </a:cxn>
                <a:cxn ang="0">
                  <a:pos x="625" y="113"/>
                </a:cxn>
                <a:cxn ang="0">
                  <a:pos x="660" y="92"/>
                </a:cxn>
                <a:cxn ang="0">
                  <a:pos x="718" y="48"/>
                </a:cxn>
                <a:cxn ang="0">
                  <a:pos x="765" y="10"/>
                </a:cxn>
                <a:cxn ang="0">
                  <a:pos x="766" y="9"/>
                </a:cxn>
                <a:cxn ang="0">
                  <a:pos x="781" y="0"/>
                </a:cxn>
                <a:cxn ang="0">
                  <a:pos x="791" y="0"/>
                </a:cxn>
                <a:cxn ang="0">
                  <a:pos x="802" y="6"/>
                </a:cxn>
                <a:cxn ang="0">
                  <a:pos x="806" y="15"/>
                </a:cxn>
                <a:cxn ang="0">
                  <a:pos x="821" y="48"/>
                </a:cxn>
                <a:cxn ang="0">
                  <a:pos x="846" y="74"/>
                </a:cxn>
                <a:cxn ang="0">
                  <a:pos x="883" y="100"/>
                </a:cxn>
                <a:cxn ang="0">
                  <a:pos x="942" y="142"/>
                </a:cxn>
                <a:cxn ang="0">
                  <a:pos x="1020" y="190"/>
                </a:cxn>
                <a:cxn ang="0">
                  <a:pos x="1066" y="218"/>
                </a:cxn>
                <a:cxn ang="0">
                  <a:pos x="1114" y="238"/>
                </a:cxn>
                <a:cxn ang="0">
                  <a:pos x="1148" y="243"/>
                </a:cxn>
                <a:cxn ang="0">
                  <a:pos x="1218" y="247"/>
                </a:cxn>
                <a:cxn ang="0">
                  <a:pos x="1286" y="249"/>
                </a:cxn>
                <a:cxn ang="0">
                  <a:pos x="1300" y="255"/>
                </a:cxn>
                <a:cxn ang="0">
                  <a:pos x="1307" y="265"/>
                </a:cxn>
                <a:cxn ang="0">
                  <a:pos x="1307" y="282"/>
                </a:cxn>
                <a:cxn ang="0">
                  <a:pos x="1296" y="294"/>
                </a:cxn>
                <a:cxn ang="0">
                  <a:pos x="1287" y="295"/>
                </a:cxn>
                <a:cxn ang="0">
                  <a:pos x="1250" y="295"/>
                </a:cxn>
                <a:cxn ang="0">
                  <a:pos x="1142" y="290"/>
                </a:cxn>
                <a:cxn ang="0">
                  <a:pos x="1109" y="283"/>
                </a:cxn>
                <a:cxn ang="0">
                  <a:pos x="1055" y="261"/>
                </a:cxn>
                <a:cxn ang="0">
                  <a:pos x="1004" y="232"/>
                </a:cxn>
                <a:cxn ang="0">
                  <a:pos x="940" y="196"/>
                </a:cxn>
                <a:cxn ang="0">
                  <a:pos x="876" y="151"/>
                </a:cxn>
                <a:cxn ang="0">
                  <a:pos x="817" y="109"/>
                </a:cxn>
                <a:cxn ang="0">
                  <a:pos x="785" y="79"/>
                </a:cxn>
                <a:cxn ang="0">
                  <a:pos x="768" y="65"/>
                </a:cxn>
                <a:cxn ang="0">
                  <a:pos x="673" y="139"/>
                </a:cxn>
                <a:cxn ang="0">
                  <a:pos x="605" y="192"/>
                </a:cxn>
                <a:cxn ang="0">
                  <a:pos x="547" y="230"/>
                </a:cxn>
                <a:cxn ang="0">
                  <a:pos x="484" y="255"/>
                </a:cxn>
                <a:cxn ang="0">
                  <a:pos x="371" y="287"/>
                </a:cxn>
                <a:cxn ang="0">
                  <a:pos x="256" y="312"/>
                </a:cxn>
                <a:cxn ang="0">
                  <a:pos x="134" y="321"/>
                </a:cxn>
              </a:cxnLst>
              <a:rect l="0" t="0" r="r" b="b"/>
              <a:pathLst>
                <a:path w="1308" h="321">
                  <a:moveTo>
                    <a:pt x="134" y="321"/>
                  </a:moveTo>
                  <a:lnTo>
                    <a:pt x="134" y="321"/>
                  </a:lnTo>
                  <a:lnTo>
                    <a:pt x="103" y="321"/>
                  </a:lnTo>
                  <a:lnTo>
                    <a:pt x="73" y="319"/>
                  </a:lnTo>
                  <a:lnTo>
                    <a:pt x="44" y="315"/>
                  </a:lnTo>
                  <a:lnTo>
                    <a:pt x="15" y="309"/>
                  </a:lnTo>
                  <a:lnTo>
                    <a:pt x="15" y="309"/>
                  </a:lnTo>
                  <a:lnTo>
                    <a:pt x="10" y="308"/>
                  </a:lnTo>
                  <a:lnTo>
                    <a:pt x="6" y="306"/>
                  </a:lnTo>
                  <a:lnTo>
                    <a:pt x="4" y="303"/>
                  </a:lnTo>
                  <a:lnTo>
                    <a:pt x="1" y="299"/>
                  </a:lnTo>
                  <a:lnTo>
                    <a:pt x="0" y="292"/>
                  </a:lnTo>
                  <a:lnTo>
                    <a:pt x="0" y="289"/>
                  </a:lnTo>
                  <a:lnTo>
                    <a:pt x="0" y="289"/>
                  </a:lnTo>
                  <a:lnTo>
                    <a:pt x="2" y="281"/>
                  </a:lnTo>
                  <a:lnTo>
                    <a:pt x="8" y="273"/>
                  </a:lnTo>
                  <a:lnTo>
                    <a:pt x="10" y="270"/>
                  </a:lnTo>
                  <a:lnTo>
                    <a:pt x="14" y="268"/>
                  </a:lnTo>
                  <a:lnTo>
                    <a:pt x="18" y="266"/>
                  </a:lnTo>
                  <a:lnTo>
                    <a:pt x="23" y="265"/>
                  </a:lnTo>
                  <a:lnTo>
                    <a:pt x="23" y="265"/>
                  </a:lnTo>
                  <a:lnTo>
                    <a:pt x="29" y="266"/>
                  </a:lnTo>
                  <a:lnTo>
                    <a:pt x="29" y="266"/>
                  </a:lnTo>
                  <a:lnTo>
                    <a:pt x="55" y="270"/>
                  </a:lnTo>
                  <a:lnTo>
                    <a:pt x="81" y="274"/>
                  </a:lnTo>
                  <a:lnTo>
                    <a:pt x="108" y="275"/>
                  </a:lnTo>
                  <a:lnTo>
                    <a:pt x="137" y="277"/>
                  </a:lnTo>
                  <a:lnTo>
                    <a:pt x="137" y="277"/>
                  </a:lnTo>
                  <a:lnTo>
                    <a:pt x="168" y="275"/>
                  </a:lnTo>
                  <a:lnTo>
                    <a:pt x="202" y="273"/>
                  </a:lnTo>
                  <a:lnTo>
                    <a:pt x="236" y="269"/>
                  </a:lnTo>
                  <a:lnTo>
                    <a:pt x="272" y="264"/>
                  </a:lnTo>
                  <a:lnTo>
                    <a:pt x="308" y="256"/>
                  </a:lnTo>
                  <a:lnTo>
                    <a:pt x="348" y="247"/>
                  </a:lnTo>
                  <a:lnTo>
                    <a:pt x="387" y="236"/>
                  </a:lnTo>
                  <a:lnTo>
                    <a:pt x="430" y="224"/>
                  </a:lnTo>
                  <a:lnTo>
                    <a:pt x="430" y="224"/>
                  </a:lnTo>
                  <a:lnTo>
                    <a:pt x="456" y="215"/>
                  </a:lnTo>
                  <a:lnTo>
                    <a:pt x="481" y="206"/>
                  </a:lnTo>
                  <a:lnTo>
                    <a:pt x="505" y="197"/>
                  </a:lnTo>
                  <a:lnTo>
                    <a:pt x="527" y="187"/>
                  </a:lnTo>
                  <a:lnTo>
                    <a:pt x="548" y="173"/>
                  </a:lnTo>
                  <a:lnTo>
                    <a:pt x="569" y="160"/>
                  </a:lnTo>
                  <a:lnTo>
                    <a:pt x="588" y="145"/>
                  </a:lnTo>
                  <a:lnTo>
                    <a:pt x="608" y="128"/>
                  </a:lnTo>
                  <a:lnTo>
                    <a:pt x="608" y="128"/>
                  </a:lnTo>
                  <a:lnTo>
                    <a:pt x="616" y="120"/>
                  </a:lnTo>
                  <a:lnTo>
                    <a:pt x="625" y="113"/>
                  </a:lnTo>
                  <a:lnTo>
                    <a:pt x="646" y="100"/>
                  </a:lnTo>
                  <a:lnTo>
                    <a:pt x="646" y="100"/>
                  </a:lnTo>
                  <a:lnTo>
                    <a:pt x="660" y="92"/>
                  </a:lnTo>
                  <a:lnTo>
                    <a:pt x="673" y="83"/>
                  </a:lnTo>
                  <a:lnTo>
                    <a:pt x="673" y="83"/>
                  </a:lnTo>
                  <a:lnTo>
                    <a:pt x="718" y="48"/>
                  </a:lnTo>
                  <a:lnTo>
                    <a:pt x="760" y="14"/>
                  </a:lnTo>
                  <a:lnTo>
                    <a:pt x="760" y="14"/>
                  </a:lnTo>
                  <a:lnTo>
                    <a:pt x="765" y="10"/>
                  </a:lnTo>
                  <a:lnTo>
                    <a:pt x="765" y="10"/>
                  </a:lnTo>
                  <a:lnTo>
                    <a:pt x="766" y="9"/>
                  </a:lnTo>
                  <a:lnTo>
                    <a:pt x="766" y="9"/>
                  </a:lnTo>
                  <a:lnTo>
                    <a:pt x="770" y="5"/>
                  </a:lnTo>
                  <a:lnTo>
                    <a:pt x="775" y="2"/>
                  </a:lnTo>
                  <a:lnTo>
                    <a:pt x="781" y="0"/>
                  </a:lnTo>
                  <a:lnTo>
                    <a:pt x="787" y="0"/>
                  </a:lnTo>
                  <a:lnTo>
                    <a:pt x="787" y="0"/>
                  </a:lnTo>
                  <a:lnTo>
                    <a:pt x="791" y="0"/>
                  </a:lnTo>
                  <a:lnTo>
                    <a:pt x="796" y="2"/>
                  </a:lnTo>
                  <a:lnTo>
                    <a:pt x="799" y="3"/>
                  </a:lnTo>
                  <a:lnTo>
                    <a:pt x="802" y="6"/>
                  </a:lnTo>
                  <a:lnTo>
                    <a:pt x="804" y="10"/>
                  </a:lnTo>
                  <a:lnTo>
                    <a:pt x="806" y="15"/>
                  </a:lnTo>
                  <a:lnTo>
                    <a:pt x="806" y="15"/>
                  </a:lnTo>
                  <a:lnTo>
                    <a:pt x="809" y="27"/>
                  </a:lnTo>
                  <a:lnTo>
                    <a:pt x="815" y="39"/>
                  </a:lnTo>
                  <a:lnTo>
                    <a:pt x="821" y="48"/>
                  </a:lnTo>
                  <a:lnTo>
                    <a:pt x="829" y="57"/>
                  </a:lnTo>
                  <a:lnTo>
                    <a:pt x="837" y="66"/>
                  </a:lnTo>
                  <a:lnTo>
                    <a:pt x="846" y="74"/>
                  </a:lnTo>
                  <a:lnTo>
                    <a:pt x="866" y="88"/>
                  </a:lnTo>
                  <a:lnTo>
                    <a:pt x="866" y="88"/>
                  </a:lnTo>
                  <a:lnTo>
                    <a:pt x="883" y="100"/>
                  </a:lnTo>
                  <a:lnTo>
                    <a:pt x="883" y="100"/>
                  </a:lnTo>
                  <a:lnTo>
                    <a:pt x="913" y="122"/>
                  </a:lnTo>
                  <a:lnTo>
                    <a:pt x="942" y="142"/>
                  </a:lnTo>
                  <a:lnTo>
                    <a:pt x="1002" y="179"/>
                  </a:lnTo>
                  <a:lnTo>
                    <a:pt x="1002" y="179"/>
                  </a:lnTo>
                  <a:lnTo>
                    <a:pt x="1020" y="190"/>
                  </a:lnTo>
                  <a:lnTo>
                    <a:pt x="1020" y="190"/>
                  </a:lnTo>
                  <a:lnTo>
                    <a:pt x="1050" y="209"/>
                  </a:lnTo>
                  <a:lnTo>
                    <a:pt x="1066" y="218"/>
                  </a:lnTo>
                  <a:lnTo>
                    <a:pt x="1082" y="226"/>
                  </a:lnTo>
                  <a:lnTo>
                    <a:pt x="1097" y="232"/>
                  </a:lnTo>
                  <a:lnTo>
                    <a:pt x="1114" y="238"/>
                  </a:lnTo>
                  <a:lnTo>
                    <a:pt x="1131" y="240"/>
                  </a:lnTo>
                  <a:lnTo>
                    <a:pt x="1148" y="243"/>
                  </a:lnTo>
                  <a:lnTo>
                    <a:pt x="1148" y="243"/>
                  </a:lnTo>
                  <a:lnTo>
                    <a:pt x="1184" y="244"/>
                  </a:lnTo>
                  <a:lnTo>
                    <a:pt x="1218" y="247"/>
                  </a:lnTo>
                  <a:lnTo>
                    <a:pt x="1218" y="247"/>
                  </a:lnTo>
                  <a:lnTo>
                    <a:pt x="1252" y="248"/>
                  </a:lnTo>
                  <a:lnTo>
                    <a:pt x="1286" y="249"/>
                  </a:lnTo>
                  <a:lnTo>
                    <a:pt x="1286" y="249"/>
                  </a:lnTo>
                  <a:lnTo>
                    <a:pt x="1291" y="251"/>
                  </a:lnTo>
                  <a:lnTo>
                    <a:pt x="1296" y="252"/>
                  </a:lnTo>
                  <a:lnTo>
                    <a:pt x="1300" y="255"/>
                  </a:lnTo>
                  <a:lnTo>
                    <a:pt x="1303" y="257"/>
                  </a:lnTo>
                  <a:lnTo>
                    <a:pt x="1305" y="261"/>
                  </a:lnTo>
                  <a:lnTo>
                    <a:pt x="1307" y="265"/>
                  </a:lnTo>
                  <a:lnTo>
                    <a:pt x="1308" y="274"/>
                  </a:lnTo>
                  <a:lnTo>
                    <a:pt x="1308" y="274"/>
                  </a:lnTo>
                  <a:lnTo>
                    <a:pt x="1307" y="282"/>
                  </a:lnTo>
                  <a:lnTo>
                    <a:pt x="1303" y="289"/>
                  </a:lnTo>
                  <a:lnTo>
                    <a:pt x="1300" y="291"/>
                  </a:lnTo>
                  <a:lnTo>
                    <a:pt x="1296" y="294"/>
                  </a:lnTo>
                  <a:lnTo>
                    <a:pt x="1292" y="295"/>
                  </a:lnTo>
                  <a:lnTo>
                    <a:pt x="1287" y="295"/>
                  </a:lnTo>
                  <a:lnTo>
                    <a:pt x="1287" y="295"/>
                  </a:lnTo>
                  <a:lnTo>
                    <a:pt x="1287" y="295"/>
                  </a:lnTo>
                  <a:lnTo>
                    <a:pt x="1250" y="295"/>
                  </a:lnTo>
                  <a:lnTo>
                    <a:pt x="1250" y="295"/>
                  </a:lnTo>
                  <a:lnTo>
                    <a:pt x="1214" y="295"/>
                  </a:lnTo>
                  <a:lnTo>
                    <a:pt x="1177" y="294"/>
                  </a:lnTo>
                  <a:lnTo>
                    <a:pt x="1142" y="290"/>
                  </a:lnTo>
                  <a:lnTo>
                    <a:pt x="1125" y="287"/>
                  </a:lnTo>
                  <a:lnTo>
                    <a:pt x="1109" y="283"/>
                  </a:lnTo>
                  <a:lnTo>
                    <a:pt x="1109" y="283"/>
                  </a:lnTo>
                  <a:lnTo>
                    <a:pt x="1095" y="279"/>
                  </a:lnTo>
                  <a:lnTo>
                    <a:pt x="1082" y="274"/>
                  </a:lnTo>
                  <a:lnTo>
                    <a:pt x="1055" y="261"/>
                  </a:lnTo>
                  <a:lnTo>
                    <a:pt x="1029" y="248"/>
                  </a:lnTo>
                  <a:lnTo>
                    <a:pt x="1004" y="232"/>
                  </a:lnTo>
                  <a:lnTo>
                    <a:pt x="1004" y="232"/>
                  </a:lnTo>
                  <a:lnTo>
                    <a:pt x="962" y="209"/>
                  </a:lnTo>
                  <a:lnTo>
                    <a:pt x="962" y="209"/>
                  </a:lnTo>
                  <a:lnTo>
                    <a:pt x="940" y="196"/>
                  </a:lnTo>
                  <a:lnTo>
                    <a:pt x="918" y="181"/>
                  </a:lnTo>
                  <a:lnTo>
                    <a:pt x="876" y="151"/>
                  </a:lnTo>
                  <a:lnTo>
                    <a:pt x="876" y="151"/>
                  </a:lnTo>
                  <a:lnTo>
                    <a:pt x="847" y="130"/>
                  </a:lnTo>
                  <a:lnTo>
                    <a:pt x="817" y="109"/>
                  </a:lnTo>
                  <a:lnTo>
                    <a:pt x="817" y="109"/>
                  </a:lnTo>
                  <a:lnTo>
                    <a:pt x="806" y="100"/>
                  </a:lnTo>
                  <a:lnTo>
                    <a:pt x="794" y="91"/>
                  </a:lnTo>
                  <a:lnTo>
                    <a:pt x="785" y="79"/>
                  </a:lnTo>
                  <a:lnTo>
                    <a:pt x="777" y="68"/>
                  </a:lnTo>
                  <a:lnTo>
                    <a:pt x="773" y="61"/>
                  </a:lnTo>
                  <a:lnTo>
                    <a:pt x="768" y="65"/>
                  </a:lnTo>
                  <a:lnTo>
                    <a:pt x="768" y="65"/>
                  </a:lnTo>
                  <a:lnTo>
                    <a:pt x="720" y="103"/>
                  </a:lnTo>
                  <a:lnTo>
                    <a:pt x="673" y="139"/>
                  </a:lnTo>
                  <a:lnTo>
                    <a:pt x="673" y="139"/>
                  </a:lnTo>
                  <a:lnTo>
                    <a:pt x="605" y="192"/>
                  </a:lnTo>
                  <a:lnTo>
                    <a:pt x="605" y="192"/>
                  </a:lnTo>
                  <a:lnTo>
                    <a:pt x="586" y="206"/>
                  </a:lnTo>
                  <a:lnTo>
                    <a:pt x="566" y="218"/>
                  </a:lnTo>
                  <a:lnTo>
                    <a:pt x="547" y="230"/>
                  </a:lnTo>
                  <a:lnTo>
                    <a:pt x="526" y="239"/>
                  </a:lnTo>
                  <a:lnTo>
                    <a:pt x="505" y="247"/>
                  </a:lnTo>
                  <a:lnTo>
                    <a:pt x="484" y="255"/>
                  </a:lnTo>
                  <a:lnTo>
                    <a:pt x="442" y="268"/>
                  </a:lnTo>
                  <a:lnTo>
                    <a:pt x="442" y="268"/>
                  </a:lnTo>
                  <a:lnTo>
                    <a:pt x="371" y="287"/>
                  </a:lnTo>
                  <a:lnTo>
                    <a:pt x="333" y="296"/>
                  </a:lnTo>
                  <a:lnTo>
                    <a:pt x="295" y="304"/>
                  </a:lnTo>
                  <a:lnTo>
                    <a:pt x="256" y="312"/>
                  </a:lnTo>
                  <a:lnTo>
                    <a:pt x="216" y="317"/>
                  </a:lnTo>
                  <a:lnTo>
                    <a:pt x="175" y="320"/>
                  </a:lnTo>
                  <a:lnTo>
                    <a:pt x="134" y="321"/>
                  </a:lnTo>
                  <a:lnTo>
                    <a:pt x="134" y="32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54" name="chenying0907 919"/>
            <p:cNvSpPr>
              <a:spLocks/>
            </p:cNvSpPr>
            <p:nvPr/>
          </p:nvSpPr>
          <p:spPr bwMode="auto">
            <a:xfrm>
              <a:off x="3368676" y="3514726"/>
              <a:ext cx="252413" cy="92075"/>
            </a:xfrm>
            <a:custGeom>
              <a:avLst/>
              <a:gdLst/>
              <a:ahLst/>
              <a:cxnLst>
                <a:cxn ang="0">
                  <a:pos x="112" y="229"/>
                </a:cxn>
                <a:cxn ang="0">
                  <a:pos x="92" y="223"/>
                </a:cxn>
                <a:cxn ang="0">
                  <a:pos x="69" y="206"/>
                </a:cxn>
                <a:cxn ang="0">
                  <a:pos x="51" y="181"/>
                </a:cxn>
                <a:cxn ang="0">
                  <a:pos x="19" y="100"/>
                </a:cxn>
                <a:cxn ang="0">
                  <a:pos x="1" y="50"/>
                </a:cxn>
                <a:cxn ang="0">
                  <a:pos x="0" y="36"/>
                </a:cxn>
                <a:cxn ang="0">
                  <a:pos x="3" y="26"/>
                </a:cxn>
                <a:cxn ang="0">
                  <a:pos x="18" y="15"/>
                </a:cxn>
                <a:cxn ang="0">
                  <a:pos x="30" y="15"/>
                </a:cxn>
                <a:cxn ang="0">
                  <a:pos x="40" y="25"/>
                </a:cxn>
                <a:cxn ang="0">
                  <a:pos x="54" y="68"/>
                </a:cxn>
                <a:cxn ang="0">
                  <a:pos x="65" y="101"/>
                </a:cxn>
                <a:cxn ang="0">
                  <a:pos x="92" y="158"/>
                </a:cxn>
                <a:cxn ang="0">
                  <a:pos x="105" y="175"/>
                </a:cxn>
                <a:cxn ang="0">
                  <a:pos x="119" y="182"/>
                </a:cxn>
                <a:cxn ang="0">
                  <a:pos x="132" y="182"/>
                </a:cxn>
                <a:cxn ang="0">
                  <a:pos x="153" y="170"/>
                </a:cxn>
                <a:cxn ang="0">
                  <a:pos x="177" y="149"/>
                </a:cxn>
                <a:cxn ang="0">
                  <a:pos x="198" y="127"/>
                </a:cxn>
                <a:cxn ang="0">
                  <a:pos x="228" y="92"/>
                </a:cxn>
                <a:cxn ang="0">
                  <a:pos x="260" y="63"/>
                </a:cxn>
                <a:cxn ang="0">
                  <a:pos x="279" y="54"/>
                </a:cxn>
                <a:cxn ang="0">
                  <a:pos x="285" y="46"/>
                </a:cxn>
                <a:cxn ang="0">
                  <a:pos x="302" y="38"/>
                </a:cxn>
                <a:cxn ang="0">
                  <a:pos x="315" y="42"/>
                </a:cxn>
                <a:cxn ang="0">
                  <a:pos x="324" y="54"/>
                </a:cxn>
                <a:cxn ang="0">
                  <a:pos x="327" y="58"/>
                </a:cxn>
                <a:cxn ang="0">
                  <a:pos x="379" y="107"/>
                </a:cxn>
                <a:cxn ang="0">
                  <a:pos x="413" y="141"/>
                </a:cxn>
                <a:cxn ang="0">
                  <a:pos x="451" y="172"/>
                </a:cxn>
                <a:cxn ang="0">
                  <a:pos x="465" y="175"/>
                </a:cxn>
                <a:cxn ang="0">
                  <a:pos x="494" y="165"/>
                </a:cxn>
                <a:cxn ang="0">
                  <a:pos x="525" y="136"/>
                </a:cxn>
                <a:cxn ang="0">
                  <a:pos x="578" y="62"/>
                </a:cxn>
                <a:cxn ang="0">
                  <a:pos x="591" y="30"/>
                </a:cxn>
                <a:cxn ang="0">
                  <a:pos x="592" y="17"/>
                </a:cxn>
                <a:cxn ang="0">
                  <a:pos x="600" y="5"/>
                </a:cxn>
                <a:cxn ang="0">
                  <a:pos x="616" y="0"/>
                </a:cxn>
                <a:cxn ang="0">
                  <a:pos x="625" y="3"/>
                </a:cxn>
                <a:cxn ang="0">
                  <a:pos x="631" y="7"/>
                </a:cxn>
                <a:cxn ang="0">
                  <a:pos x="637" y="17"/>
                </a:cxn>
                <a:cxn ang="0">
                  <a:pos x="637" y="33"/>
                </a:cxn>
                <a:cxn ang="0">
                  <a:pos x="629" y="63"/>
                </a:cxn>
                <a:cxn ang="0">
                  <a:pos x="595" y="121"/>
                </a:cxn>
                <a:cxn ang="0">
                  <a:pos x="554" y="168"/>
                </a:cxn>
                <a:cxn ang="0">
                  <a:pos x="545" y="178"/>
                </a:cxn>
                <a:cxn ang="0">
                  <a:pos x="502" y="219"/>
                </a:cxn>
                <a:cxn ang="0">
                  <a:pos x="473" y="229"/>
                </a:cxn>
                <a:cxn ang="0">
                  <a:pos x="464" y="228"/>
                </a:cxn>
                <a:cxn ang="0">
                  <a:pos x="435" y="216"/>
                </a:cxn>
                <a:cxn ang="0">
                  <a:pos x="388" y="182"/>
                </a:cxn>
                <a:cxn ang="0">
                  <a:pos x="349" y="145"/>
                </a:cxn>
                <a:cxn ang="0">
                  <a:pos x="329" y="128"/>
                </a:cxn>
                <a:cxn ang="0">
                  <a:pos x="298" y="98"/>
                </a:cxn>
                <a:cxn ang="0">
                  <a:pos x="289" y="100"/>
                </a:cxn>
                <a:cxn ang="0">
                  <a:pos x="273" y="110"/>
                </a:cxn>
                <a:cxn ang="0">
                  <a:pos x="256" y="134"/>
                </a:cxn>
                <a:cxn ang="0">
                  <a:pos x="240" y="155"/>
                </a:cxn>
                <a:cxn ang="0">
                  <a:pos x="215" y="177"/>
                </a:cxn>
                <a:cxn ang="0">
                  <a:pos x="185" y="202"/>
                </a:cxn>
                <a:cxn ang="0">
                  <a:pos x="146" y="226"/>
                </a:cxn>
                <a:cxn ang="0">
                  <a:pos x="124" y="230"/>
                </a:cxn>
              </a:cxnLst>
              <a:rect l="0" t="0" r="r" b="b"/>
              <a:pathLst>
                <a:path w="637" h="230">
                  <a:moveTo>
                    <a:pt x="124" y="230"/>
                  </a:moveTo>
                  <a:lnTo>
                    <a:pt x="124" y="230"/>
                  </a:lnTo>
                  <a:lnTo>
                    <a:pt x="112" y="229"/>
                  </a:lnTo>
                  <a:lnTo>
                    <a:pt x="112" y="229"/>
                  </a:lnTo>
                  <a:lnTo>
                    <a:pt x="103" y="226"/>
                  </a:lnTo>
                  <a:lnTo>
                    <a:pt x="92" y="223"/>
                  </a:lnTo>
                  <a:lnTo>
                    <a:pt x="85" y="217"/>
                  </a:lnTo>
                  <a:lnTo>
                    <a:pt x="77" y="212"/>
                  </a:lnTo>
                  <a:lnTo>
                    <a:pt x="69" y="206"/>
                  </a:lnTo>
                  <a:lnTo>
                    <a:pt x="62" y="198"/>
                  </a:lnTo>
                  <a:lnTo>
                    <a:pt x="57" y="190"/>
                  </a:lnTo>
                  <a:lnTo>
                    <a:pt x="51" y="181"/>
                  </a:lnTo>
                  <a:lnTo>
                    <a:pt x="41" y="161"/>
                  </a:lnTo>
                  <a:lnTo>
                    <a:pt x="32" y="141"/>
                  </a:lnTo>
                  <a:lnTo>
                    <a:pt x="19" y="100"/>
                  </a:lnTo>
                  <a:lnTo>
                    <a:pt x="19" y="100"/>
                  </a:lnTo>
                  <a:lnTo>
                    <a:pt x="10" y="73"/>
                  </a:lnTo>
                  <a:lnTo>
                    <a:pt x="1" y="50"/>
                  </a:lnTo>
                  <a:lnTo>
                    <a:pt x="1" y="50"/>
                  </a:lnTo>
                  <a:lnTo>
                    <a:pt x="0" y="42"/>
                  </a:lnTo>
                  <a:lnTo>
                    <a:pt x="0" y="36"/>
                  </a:lnTo>
                  <a:lnTo>
                    <a:pt x="1" y="30"/>
                  </a:lnTo>
                  <a:lnTo>
                    <a:pt x="3" y="26"/>
                  </a:lnTo>
                  <a:lnTo>
                    <a:pt x="3" y="26"/>
                  </a:lnTo>
                  <a:lnTo>
                    <a:pt x="7" y="21"/>
                  </a:lnTo>
                  <a:lnTo>
                    <a:pt x="13" y="17"/>
                  </a:lnTo>
                  <a:lnTo>
                    <a:pt x="18" y="15"/>
                  </a:lnTo>
                  <a:lnTo>
                    <a:pt x="24" y="15"/>
                  </a:lnTo>
                  <a:lnTo>
                    <a:pt x="24" y="15"/>
                  </a:lnTo>
                  <a:lnTo>
                    <a:pt x="30" y="15"/>
                  </a:lnTo>
                  <a:lnTo>
                    <a:pt x="34" y="17"/>
                  </a:lnTo>
                  <a:lnTo>
                    <a:pt x="37" y="21"/>
                  </a:lnTo>
                  <a:lnTo>
                    <a:pt x="40" y="25"/>
                  </a:lnTo>
                  <a:lnTo>
                    <a:pt x="40" y="25"/>
                  </a:lnTo>
                  <a:lnTo>
                    <a:pt x="48" y="47"/>
                  </a:lnTo>
                  <a:lnTo>
                    <a:pt x="54" y="68"/>
                  </a:lnTo>
                  <a:lnTo>
                    <a:pt x="54" y="68"/>
                  </a:lnTo>
                  <a:lnTo>
                    <a:pt x="65" y="101"/>
                  </a:lnTo>
                  <a:lnTo>
                    <a:pt x="65" y="101"/>
                  </a:lnTo>
                  <a:lnTo>
                    <a:pt x="73" y="119"/>
                  </a:lnTo>
                  <a:lnTo>
                    <a:pt x="82" y="139"/>
                  </a:lnTo>
                  <a:lnTo>
                    <a:pt x="92" y="158"/>
                  </a:lnTo>
                  <a:lnTo>
                    <a:pt x="99" y="168"/>
                  </a:lnTo>
                  <a:lnTo>
                    <a:pt x="105" y="175"/>
                  </a:lnTo>
                  <a:lnTo>
                    <a:pt x="105" y="175"/>
                  </a:lnTo>
                  <a:lnTo>
                    <a:pt x="109" y="178"/>
                  </a:lnTo>
                  <a:lnTo>
                    <a:pt x="115" y="181"/>
                  </a:lnTo>
                  <a:lnTo>
                    <a:pt x="119" y="182"/>
                  </a:lnTo>
                  <a:lnTo>
                    <a:pt x="124" y="182"/>
                  </a:lnTo>
                  <a:lnTo>
                    <a:pt x="124" y="182"/>
                  </a:lnTo>
                  <a:lnTo>
                    <a:pt x="132" y="182"/>
                  </a:lnTo>
                  <a:lnTo>
                    <a:pt x="138" y="179"/>
                  </a:lnTo>
                  <a:lnTo>
                    <a:pt x="146" y="175"/>
                  </a:lnTo>
                  <a:lnTo>
                    <a:pt x="153" y="170"/>
                  </a:lnTo>
                  <a:lnTo>
                    <a:pt x="166" y="160"/>
                  </a:lnTo>
                  <a:lnTo>
                    <a:pt x="177" y="149"/>
                  </a:lnTo>
                  <a:lnTo>
                    <a:pt x="177" y="149"/>
                  </a:lnTo>
                  <a:lnTo>
                    <a:pt x="184" y="143"/>
                  </a:lnTo>
                  <a:lnTo>
                    <a:pt x="184" y="143"/>
                  </a:lnTo>
                  <a:lnTo>
                    <a:pt x="198" y="127"/>
                  </a:lnTo>
                  <a:lnTo>
                    <a:pt x="214" y="109"/>
                  </a:lnTo>
                  <a:lnTo>
                    <a:pt x="214" y="109"/>
                  </a:lnTo>
                  <a:lnTo>
                    <a:pt x="228" y="92"/>
                  </a:lnTo>
                  <a:lnTo>
                    <a:pt x="243" y="76"/>
                  </a:lnTo>
                  <a:lnTo>
                    <a:pt x="251" y="68"/>
                  </a:lnTo>
                  <a:lnTo>
                    <a:pt x="260" y="63"/>
                  </a:lnTo>
                  <a:lnTo>
                    <a:pt x="268" y="58"/>
                  </a:lnTo>
                  <a:lnTo>
                    <a:pt x="277" y="55"/>
                  </a:lnTo>
                  <a:lnTo>
                    <a:pt x="279" y="54"/>
                  </a:lnTo>
                  <a:lnTo>
                    <a:pt x="281" y="51"/>
                  </a:lnTo>
                  <a:lnTo>
                    <a:pt x="281" y="51"/>
                  </a:lnTo>
                  <a:lnTo>
                    <a:pt x="285" y="46"/>
                  </a:lnTo>
                  <a:lnTo>
                    <a:pt x="290" y="42"/>
                  </a:lnTo>
                  <a:lnTo>
                    <a:pt x="296" y="39"/>
                  </a:lnTo>
                  <a:lnTo>
                    <a:pt x="302" y="38"/>
                  </a:lnTo>
                  <a:lnTo>
                    <a:pt x="302" y="38"/>
                  </a:lnTo>
                  <a:lnTo>
                    <a:pt x="308" y="39"/>
                  </a:lnTo>
                  <a:lnTo>
                    <a:pt x="315" y="42"/>
                  </a:lnTo>
                  <a:lnTo>
                    <a:pt x="321" y="47"/>
                  </a:lnTo>
                  <a:lnTo>
                    <a:pt x="323" y="50"/>
                  </a:lnTo>
                  <a:lnTo>
                    <a:pt x="324" y="54"/>
                  </a:lnTo>
                  <a:lnTo>
                    <a:pt x="325" y="56"/>
                  </a:lnTo>
                  <a:lnTo>
                    <a:pt x="327" y="58"/>
                  </a:lnTo>
                  <a:lnTo>
                    <a:pt x="327" y="58"/>
                  </a:lnTo>
                  <a:lnTo>
                    <a:pt x="340" y="68"/>
                  </a:lnTo>
                  <a:lnTo>
                    <a:pt x="353" y="81"/>
                  </a:lnTo>
                  <a:lnTo>
                    <a:pt x="379" y="107"/>
                  </a:lnTo>
                  <a:lnTo>
                    <a:pt x="379" y="107"/>
                  </a:lnTo>
                  <a:lnTo>
                    <a:pt x="396" y="124"/>
                  </a:lnTo>
                  <a:lnTo>
                    <a:pt x="413" y="141"/>
                  </a:lnTo>
                  <a:lnTo>
                    <a:pt x="431" y="158"/>
                  </a:lnTo>
                  <a:lnTo>
                    <a:pt x="451" y="172"/>
                  </a:lnTo>
                  <a:lnTo>
                    <a:pt x="451" y="172"/>
                  </a:lnTo>
                  <a:lnTo>
                    <a:pt x="457" y="174"/>
                  </a:lnTo>
                  <a:lnTo>
                    <a:pt x="465" y="175"/>
                  </a:lnTo>
                  <a:lnTo>
                    <a:pt x="465" y="175"/>
                  </a:lnTo>
                  <a:lnTo>
                    <a:pt x="474" y="174"/>
                  </a:lnTo>
                  <a:lnTo>
                    <a:pt x="484" y="170"/>
                  </a:lnTo>
                  <a:lnTo>
                    <a:pt x="494" y="165"/>
                  </a:lnTo>
                  <a:lnTo>
                    <a:pt x="504" y="157"/>
                  </a:lnTo>
                  <a:lnTo>
                    <a:pt x="515" y="148"/>
                  </a:lnTo>
                  <a:lnTo>
                    <a:pt x="525" y="136"/>
                  </a:lnTo>
                  <a:lnTo>
                    <a:pt x="545" y="113"/>
                  </a:lnTo>
                  <a:lnTo>
                    <a:pt x="563" y="87"/>
                  </a:lnTo>
                  <a:lnTo>
                    <a:pt x="578" y="62"/>
                  </a:lnTo>
                  <a:lnTo>
                    <a:pt x="583" y="50"/>
                  </a:lnTo>
                  <a:lnTo>
                    <a:pt x="588" y="39"/>
                  </a:lnTo>
                  <a:lnTo>
                    <a:pt x="591" y="30"/>
                  </a:lnTo>
                  <a:lnTo>
                    <a:pt x="592" y="22"/>
                  </a:lnTo>
                  <a:lnTo>
                    <a:pt x="592" y="22"/>
                  </a:lnTo>
                  <a:lnTo>
                    <a:pt x="592" y="17"/>
                  </a:lnTo>
                  <a:lnTo>
                    <a:pt x="593" y="13"/>
                  </a:lnTo>
                  <a:lnTo>
                    <a:pt x="596" y="9"/>
                  </a:lnTo>
                  <a:lnTo>
                    <a:pt x="600" y="5"/>
                  </a:lnTo>
                  <a:lnTo>
                    <a:pt x="603" y="4"/>
                  </a:lnTo>
                  <a:lnTo>
                    <a:pt x="606" y="2"/>
                  </a:lnTo>
                  <a:lnTo>
                    <a:pt x="616" y="0"/>
                  </a:lnTo>
                  <a:lnTo>
                    <a:pt x="616" y="0"/>
                  </a:lnTo>
                  <a:lnTo>
                    <a:pt x="620" y="2"/>
                  </a:lnTo>
                  <a:lnTo>
                    <a:pt x="625" y="3"/>
                  </a:lnTo>
                  <a:lnTo>
                    <a:pt x="629" y="4"/>
                  </a:lnTo>
                  <a:lnTo>
                    <a:pt x="631" y="7"/>
                  </a:lnTo>
                  <a:lnTo>
                    <a:pt x="631" y="7"/>
                  </a:lnTo>
                  <a:lnTo>
                    <a:pt x="634" y="11"/>
                  </a:lnTo>
                  <a:lnTo>
                    <a:pt x="637" y="13"/>
                  </a:lnTo>
                  <a:lnTo>
                    <a:pt x="637" y="17"/>
                  </a:lnTo>
                  <a:lnTo>
                    <a:pt x="637" y="22"/>
                  </a:lnTo>
                  <a:lnTo>
                    <a:pt x="637" y="22"/>
                  </a:lnTo>
                  <a:lnTo>
                    <a:pt x="637" y="33"/>
                  </a:lnTo>
                  <a:lnTo>
                    <a:pt x="634" y="43"/>
                  </a:lnTo>
                  <a:lnTo>
                    <a:pt x="631" y="53"/>
                  </a:lnTo>
                  <a:lnTo>
                    <a:pt x="629" y="63"/>
                  </a:lnTo>
                  <a:lnTo>
                    <a:pt x="620" y="83"/>
                  </a:lnTo>
                  <a:lnTo>
                    <a:pt x="608" y="102"/>
                  </a:lnTo>
                  <a:lnTo>
                    <a:pt x="595" y="121"/>
                  </a:lnTo>
                  <a:lnTo>
                    <a:pt x="582" y="138"/>
                  </a:lnTo>
                  <a:lnTo>
                    <a:pt x="567" y="153"/>
                  </a:lnTo>
                  <a:lnTo>
                    <a:pt x="554" y="168"/>
                  </a:lnTo>
                  <a:lnTo>
                    <a:pt x="554" y="168"/>
                  </a:lnTo>
                  <a:lnTo>
                    <a:pt x="545" y="178"/>
                  </a:lnTo>
                  <a:lnTo>
                    <a:pt x="545" y="178"/>
                  </a:lnTo>
                  <a:lnTo>
                    <a:pt x="529" y="195"/>
                  </a:lnTo>
                  <a:lnTo>
                    <a:pt x="511" y="211"/>
                  </a:lnTo>
                  <a:lnTo>
                    <a:pt x="502" y="219"/>
                  </a:lnTo>
                  <a:lnTo>
                    <a:pt x="493" y="224"/>
                  </a:lnTo>
                  <a:lnTo>
                    <a:pt x="482" y="228"/>
                  </a:lnTo>
                  <a:lnTo>
                    <a:pt x="473" y="229"/>
                  </a:lnTo>
                  <a:lnTo>
                    <a:pt x="473" y="229"/>
                  </a:lnTo>
                  <a:lnTo>
                    <a:pt x="473" y="229"/>
                  </a:lnTo>
                  <a:lnTo>
                    <a:pt x="464" y="228"/>
                  </a:lnTo>
                  <a:lnTo>
                    <a:pt x="464" y="228"/>
                  </a:lnTo>
                  <a:lnTo>
                    <a:pt x="450" y="223"/>
                  </a:lnTo>
                  <a:lnTo>
                    <a:pt x="435" y="216"/>
                  </a:lnTo>
                  <a:lnTo>
                    <a:pt x="423" y="209"/>
                  </a:lnTo>
                  <a:lnTo>
                    <a:pt x="412" y="200"/>
                  </a:lnTo>
                  <a:lnTo>
                    <a:pt x="388" y="182"/>
                  </a:lnTo>
                  <a:lnTo>
                    <a:pt x="366" y="161"/>
                  </a:lnTo>
                  <a:lnTo>
                    <a:pt x="366" y="161"/>
                  </a:lnTo>
                  <a:lnTo>
                    <a:pt x="349" y="145"/>
                  </a:lnTo>
                  <a:lnTo>
                    <a:pt x="332" y="130"/>
                  </a:lnTo>
                  <a:lnTo>
                    <a:pt x="329" y="128"/>
                  </a:lnTo>
                  <a:lnTo>
                    <a:pt x="329" y="128"/>
                  </a:lnTo>
                  <a:lnTo>
                    <a:pt x="313" y="115"/>
                  </a:lnTo>
                  <a:lnTo>
                    <a:pt x="299" y="101"/>
                  </a:lnTo>
                  <a:lnTo>
                    <a:pt x="298" y="98"/>
                  </a:lnTo>
                  <a:lnTo>
                    <a:pt x="295" y="98"/>
                  </a:lnTo>
                  <a:lnTo>
                    <a:pt x="295" y="98"/>
                  </a:lnTo>
                  <a:lnTo>
                    <a:pt x="289" y="100"/>
                  </a:lnTo>
                  <a:lnTo>
                    <a:pt x="283" y="102"/>
                  </a:lnTo>
                  <a:lnTo>
                    <a:pt x="277" y="106"/>
                  </a:lnTo>
                  <a:lnTo>
                    <a:pt x="273" y="110"/>
                  </a:lnTo>
                  <a:lnTo>
                    <a:pt x="264" y="122"/>
                  </a:lnTo>
                  <a:lnTo>
                    <a:pt x="256" y="134"/>
                  </a:lnTo>
                  <a:lnTo>
                    <a:pt x="256" y="134"/>
                  </a:lnTo>
                  <a:lnTo>
                    <a:pt x="247" y="147"/>
                  </a:lnTo>
                  <a:lnTo>
                    <a:pt x="247" y="147"/>
                  </a:lnTo>
                  <a:lnTo>
                    <a:pt x="240" y="155"/>
                  </a:lnTo>
                  <a:lnTo>
                    <a:pt x="232" y="162"/>
                  </a:lnTo>
                  <a:lnTo>
                    <a:pt x="215" y="177"/>
                  </a:lnTo>
                  <a:lnTo>
                    <a:pt x="215" y="177"/>
                  </a:lnTo>
                  <a:lnTo>
                    <a:pt x="204" y="187"/>
                  </a:lnTo>
                  <a:lnTo>
                    <a:pt x="204" y="187"/>
                  </a:lnTo>
                  <a:lnTo>
                    <a:pt x="185" y="202"/>
                  </a:lnTo>
                  <a:lnTo>
                    <a:pt x="167" y="216"/>
                  </a:lnTo>
                  <a:lnTo>
                    <a:pt x="157" y="221"/>
                  </a:lnTo>
                  <a:lnTo>
                    <a:pt x="146" y="226"/>
                  </a:lnTo>
                  <a:lnTo>
                    <a:pt x="134" y="229"/>
                  </a:lnTo>
                  <a:lnTo>
                    <a:pt x="124" y="230"/>
                  </a:lnTo>
                  <a:lnTo>
                    <a:pt x="124" y="230"/>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55" name="chenying0907 920"/>
            <p:cNvSpPr>
              <a:spLocks/>
            </p:cNvSpPr>
            <p:nvPr/>
          </p:nvSpPr>
          <p:spPr bwMode="auto">
            <a:xfrm>
              <a:off x="3444876" y="3551238"/>
              <a:ext cx="80963" cy="52388"/>
            </a:xfrm>
            <a:custGeom>
              <a:avLst/>
              <a:gdLst/>
              <a:ahLst/>
              <a:cxnLst>
                <a:cxn ang="0">
                  <a:pos x="204" y="100"/>
                </a:cxn>
                <a:cxn ang="0">
                  <a:pos x="197" y="63"/>
                </a:cxn>
                <a:cxn ang="0">
                  <a:pos x="188" y="26"/>
                </a:cxn>
                <a:cxn ang="0">
                  <a:pos x="187" y="21"/>
                </a:cxn>
                <a:cxn ang="0">
                  <a:pos x="182" y="14"/>
                </a:cxn>
                <a:cxn ang="0">
                  <a:pos x="174" y="10"/>
                </a:cxn>
                <a:cxn ang="0">
                  <a:pos x="162" y="10"/>
                </a:cxn>
                <a:cxn ang="0">
                  <a:pos x="150" y="17"/>
                </a:cxn>
                <a:cxn ang="0">
                  <a:pos x="145" y="23"/>
                </a:cxn>
                <a:cxn ang="0">
                  <a:pos x="144" y="32"/>
                </a:cxn>
                <a:cxn ang="0">
                  <a:pos x="144" y="38"/>
                </a:cxn>
                <a:cxn ang="0">
                  <a:pos x="157" y="86"/>
                </a:cxn>
                <a:cxn ang="0">
                  <a:pos x="142" y="87"/>
                </a:cxn>
                <a:cxn ang="0">
                  <a:pos x="101" y="85"/>
                </a:cxn>
                <a:cxn ang="0">
                  <a:pos x="77" y="85"/>
                </a:cxn>
                <a:cxn ang="0">
                  <a:pos x="53" y="85"/>
                </a:cxn>
                <a:cxn ang="0">
                  <a:pos x="48" y="83"/>
                </a:cxn>
                <a:cxn ang="0">
                  <a:pos x="50" y="74"/>
                </a:cxn>
                <a:cxn ang="0">
                  <a:pos x="57" y="52"/>
                </a:cxn>
                <a:cxn ang="0">
                  <a:pos x="64" y="29"/>
                </a:cxn>
                <a:cxn ang="0">
                  <a:pos x="64" y="23"/>
                </a:cxn>
                <a:cxn ang="0">
                  <a:pos x="63" y="14"/>
                </a:cxn>
                <a:cxn ang="0">
                  <a:pos x="53" y="4"/>
                </a:cxn>
                <a:cxn ang="0">
                  <a:pos x="38" y="0"/>
                </a:cxn>
                <a:cxn ang="0">
                  <a:pos x="30" y="2"/>
                </a:cxn>
                <a:cxn ang="0">
                  <a:pos x="23" y="8"/>
                </a:cxn>
                <a:cxn ang="0">
                  <a:pos x="21" y="17"/>
                </a:cxn>
                <a:cxn ang="0">
                  <a:pos x="17" y="32"/>
                </a:cxn>
                <a:cxn ang="0">
                  <a:pos x="5" y="70"/>
                </a:cxn>
                <a:cxn ang="0">
                  <a:pos x="0" y="98"/>
                </a:cxn>
                <a:cxn ang="0">
                  <a:pos x="2" y="112"/>
                </a:cxn>
                <a:cxn ang="0">
                  <a:pos x="12" y="123"/>
                </a:cxn>
                <a:cxn ang="0">
                  <a:pos x="30" y="129"/>
                </a:cxn>
                <a:cxn ang="0">
                  <a:pos x="42" y="129"/>
                </a:cxn>
                <a:cxn ang="0">
                  <a:pos x="102" y="129"/>
                </a:cxn>
                <a:cxn ang="0">
                  <a:pos x="161" y="131"/>
                </a:cxn>
                <a:cxn ang="0">
                  <a:pos x="174" y="129"/>
                </a:cxn>
                <a:cxn ang="0">
                  <a:pos x="187" y="125"/>
                </a:cxn>
                <a:cxn ang="0">
                  <a:pos x="195" y="121"/>
                </a:cxn>
                <a:cxn ang="0">
                  <a:pos x="191" y="121"/>
                </a:cxn>
                <a:cxn ang="0">
                  <a:pos x="193" y="120"/>
                </a:cxn>
                <a:cxn ang="0">
                  <a:pos x="196" y="117"/>
                </a:cxn>
                <a:cxn ang="0">
                  <a:pos x="203" y="110"/>
                </a:cxn>
                <a:cxn ang="0">
                  <a:pos x="204" y="100"/>
                </a:cxn>
              </a:cxnLst>
              <a:rect l="0" t="0" r="r" b="b"/>
              <a:pathLst>
                <a:path w="204" h="131">
                  <a:moveTo>
                    <a:pt x="204" y="100"/>
                  </a:moveTo>
                  <a:lnTo>
                    <a:pt x="204" y="100"/>
                  </a:lnTo>
                  <a:lnTo>
                    <a:pt x="201" y="82"/>
                  </a:lnTo>
                  <a:lnTo>
                    <a:pt x="197" y="63"/>
                  </a:lnTo>
                  <a:lnTo>
                    <a:pt x="192" y="44"/>
                  </a:lnTo>
                  <a:lnTo>
                    <a:pt x="188" y="26"/>
                  </a:lnTo>
                  <a:lnTo>
                    <a:pt x="188" y="26"/>
                  </a:lnTo>
                  <a:lnTo>
                    <a:pt x="187" y="21"/>
                  </a:lnTo>
                  <a:lnTo>
                    <a:pt x="184" y="17"/>
                  </a:lnTo>
                  <a:lnTo>
                    <a:pt x="182" y="14"/>
                  </a:lnTo>
                  <a:lnTo>
                    <a:pt x="178" y="12"/>
                  </a:lnTo>
                  <a:lnTo>
                    <a:pt x="174" y="10"/>
                  </a:lnTo>
                  <a:lnTo>
                    <a:pt x="170" y="9"/>
                  </a:lnTo>
                  <a:lnTo>
                    <a:pt x="162" y="10"/>
                  </a:lnTo>
                  <a:lnTo>
                    <a:pt x="154" y="14"/>
                  </a:lnTo>
                  <a:lnTo>
                    <a:pt x="150" y="17"/>
                  </a:lnTo>
                  <a:lnTo>
                    <a:pt x="148" y="19"/>
                  </a:lnTo>
                  <a:lnTo>
                    <a:pt x="145" y="23"/>
                  </a:lnTo>
                  <a:lnTo>
                    <a:pt x="144" y="27"/>
                  </a:lnTo>
                  <a:lnTo>
                    <a:pt x="144" y="32"/>
                  </a:lnTo>
                  <a:lnTo>
                    <a:pt x="144" y="38"/>
                  </a:lnTo>
                  <a:lnTo>
                    <a:pt x="144" y="38"/>
                  </a:lnTo>
                  <a:lnTo>
                    <a:pt x="150" y="61"/>
                  </a:lnTo>
                  <a:lnTo>
                    <a:pt x="157" y="86"/>
                  </a:lnTo>
                  <a:lnTo>
                    <a:pt x="157" y="86"/>
                  </a:lnTo>
                  <a:lnTo>
                    <a:pt x="142" y="87"/>
                  </a:lnTo>
                  <a:lnTo>
                    <a:pt x="128" y="86"/>
                  </a:lnTo>
                  <a:lnTo>
                    <a:pt x="101" y="85"/>
                  </a:lnTo>
                  <a:lnTo>
                    <a:pt x="101" y="85"/>
                  </a:lnTo>
                  <a:lnTo>
                    <a:pt x="77" y="85"/>
                  </a:lnTo>
                  <a:lnTo>
                    <a:pt x="53" y="85"/>
                  </a:lnTo>
                  <a:lnTo>
                    <a:pt x="53" y="85"/>
                  </a:lnTo>
                  <a:lnTo>
                    <a:pt x="48" y="83"/>
                  </a:lnTo>
                  <a:lnTo>
                    <a:pt x="48" y="83"/>
                  </a:lnTo>
                  <a:lnTo>
                    <a:pt x="50" y="74"/>
                  </a:lnTo>
                  <a:lnTo>
                    <a:pt x="50" y="74"/>
                  </a:lnTo>
                  <a:lnTo>
                    <a:pt x="53" y="63"/>
                  </a:lnTo>
                  <a:lnTo>
                    <a:pt x="57" y="52"/>
                  </a:lnTo>
                  <a:lnTo>
                    <a:pt x="61" y="40"/>
                  </a:lnTo>
                  <a:lnTo>
                    <a:pt x="64" y="29"/>
                  </a:lnTo>
                  <a:lnTo>
                    <a:pt x="64" y="29"/>
                  </a:lnTo>
                  <a:lnTo>
                    <a:pt x="64" y="23"/>
                  </a:lnTo>
                  <a:lnTo>
                    <a:pt x="64" y="18"/>
                  </a:lnTo>
                  <a:lnTo>
                    <a:pt x="63" y="14"/>
                  </a:lnTo>
                  <a:lnTo>
                    <a:pt x="60" y="10"/>
                  </a:lnTo>
                  <a:lnTo>
                    <a:pt x="53" y="4"/>
                  </a:lnTo>
                  <a:lnTo>
                    <a:pt x="46" y="1"/>
                  </a:lnTo>
                  <a:lnTo>
                    <a:pt x="38" y="0"/>
                  </a:lnTo>
                  <a:lnTo>
                    <a:pt x="34" y="0"/>
                  </a:lnTo>
                  <a:lnTo>
                    <a:pt x="30" y="2"/>
                  </a:lnTo>
                  <a:lnTo>
                    <a:pt x="26" y="4"/>
                  </a:lnTo>
                  <a:lnTo>
                    <a:pt x="23" y="8"/>
                  </a:lnTo>
                  <a:lnTo>
                    <a:pt x="22" y="12"/>
                  </a:lnTo>
                  <a:lnTo>
                    <a:pt x="21" y="17"/>
                  </a:lnTo>
                  <a:lnTo>
                    <a:pt x="21" y="17"/>
                  </a:lnTo>
                  <a:lnTo>
                    <a:pt x="17" y="32"/>
                  </a:lnTo>
                  <a:lnTo>
                    <a:pt x="10" y="51"/>
                  </a:lnTo>
                  <a:lnTo>
                    <a:pt x="5" y="70"/>
                  </a:lnTo>
                  <a:lnTo>
                    <a:pt x="1" y="89"/>
                  </a:lnTo>
                  <a:lnTo>
                    <a:pt x="0" y="98"/>
                  </a:lnTo>
                  <a:lnTo>
                    <a:pt x="1" y="106"/>
                  </a:lnTo>
                  <a:lnTo>
                    <a:pt x="2" y="112"/>
                  </a:lnTo>
                  <a:lnTo>
                    <a:pt x="6" y="119"/>
                  </a:lnTo>
                  <a:lnTo>
                    <a:pt x="12" y="123"/>
                  </a:lnTo>
                  <a:lnTo>
                    <a:pt x="19" y="127"/>
                  </a:lnTo>
                  <a:lnTo>
                    <a:pt x="30" y="129"/>
                  </a:lnTo>
                  <a:lnTo>
                    <a:pt x="42" y="129"/>
                  </a:lnTo>
                  <a:lnTo>
                    <a:pt x="42" y="129"/>
                  </a:lnTo>
                  <a:lnTo>
                    <a:pt x="72" y="128"/>
                  </a:lnTo>
                  <a:lnTo>
                    <a:pt x="102" y="129"/>
                  </a:lnTo>
                  <a:lnTo>
                    <a:pt x="132" y="131"/>
                  </a:lnTo>
                  <a:lnTo>
                    <a:pt x="161" y="131"/>
                  </a:lnTo>
                  <a:lnTo>
                    <a:pt x="161" y="131"/>
                  </a:lnTo>
                  <a:lnTo>
                    <a:pt x="174" y="129"/>
                  </a:lnTo>
                  <a:lnTo>
                    <a:pt x="180" y="128"/>
                  </a:lnTo>
                  <a:lnTo>
                    <a:pt x="187" y="125"/>
                  </a:lnTo>
                  <a:lnTo>
                    <a:pt x="187" y="125"/>
                  </a:lnTo>
                  <a:lnTo>
                    <a:pt x="195" y="121"/>
                  </a:lnTo>
                  <a:lnTo>
                    <a:pt x="196" y="120"/>
                  </a:lnTo>
                  <a:lnTo>
                    <a:pt x="191" y="121"/>
                  </a:lnTo>
                  <a:lnTo>
                    <a:pt x="191" y="121"/>
                  </a:lnTo>
                  <a:lnTo>
                    <a:pt x="193" y="120"/>
                  </a:lnTo>
                  <a:lnTo>
                    <a:pt x="196" y="117"/>
                  </a:lnTo>
                  <a:lnTo>
                    <a:pt x="196" y="117"/>
                  </a:lnTo>
                  <a:lnTo>
                    <a:pt x="200" y="114"/>
                  </a:lnTo>
                  <a:lnTo>
                    <a:pt x="203" y="110"/>
                  </a:lnTo>
                  <a:lnTo>
                    <a:pt x="204" y="104"/>
                  </a:lnTo>
                  <a:lnTo>
                    <a:pt x="204" y="100"/>
                  </a:lnTo>
                  <a:lnTo>
                    <a:pt x="204" y="100"/>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56" name="chenying0907 921"/>
            <p:cNvSpPr>
              <a:spLocks/>
            </p:cNvSpPr>
            <p:nvPr/>
          </p:nvSpPr>
          <p:spPr bwMode="auto">
            <a:xfrm>
              <a:off x="3436938" y="3586163"/>
              <a:ext cx="96838" cy="152400"/>
            </a:xfrm>
            <a:custGeom>
              <a:avLst/>
              <a:gdLst/>
              <a:ahLst/>
              <a:cxnLst>
                <a:cxn ang="0">
                  <a:pos x="228" y="124"/>
                </a:cxn>
                <a:cxn ang="0">
                  <a:pos x="218" y="80"/>
                </a:cxn>
                <a:cxn ang="0">
                  <a:pos x="206" y="41"/>
                </a:cxn>
                <a:cxn ang="0">
                  <a:pos x="206" y="30"/>
                </a:cxn>
                <a:cxn ang="0">
                  <a:pos x="205" y="16"/>
                </a:cxn>
                <a:cxn ang="0">
                  <a:pos x="188" y="1"/>
                </a:cxn>
                <a:cxn ang="0">
                  <a:pos x="172" y="3"/>
                </a:cxn>
                <a:cxn ang="0">
                  <a:pos x="163" y="13"/>
                </a:cxn>
                <a:cxn ang="0">
                  <a:pos x="160" y="26"/>
                </a:cxn>
                <a:cxn ang="0">
                  <a:pos x="167" y="61"/>
                </a:cxn>
                <a:cxn ang="0">
                  <a:pos x="177" y="105"/>
                </a:cxn>
                <a:cxn ang="0">
                  <a:pos x="188" y="190"/>
                </a:cxn>
                <a:cxn ang="0">
                  <a:pos x="193" y="234"/>
                </a:cxn>
                <a:cxn ang="0">
                  <a:pos x="192" y="268"/>
                </a:cxn>
                <a:cxn ang="0">
                  <a:pos x="189" y="276"/>
                </a:cxn>
                <a:cxn ang="0">
                  <a:pos x="137" y="327"/>
                </a:cxn>
                <a:cxn ang="0">
                  <a:pos x="120" y="335"/>
                </a:cxn>
                <a:cxn ang="0">
                  <a:pos x="82" y="298"/>
                </a:cxn>
                <a:cxn ang="0">
                  <a:pos x="60" y="275"/>
                </a:cxn>
                <a:cxn ang="0">
                  <a:pos x="47" y="267"/>
                </a:cxn>
                <a:cxn ang="0">
                  <a:pos x="57" y="225"/>
                </a:cxn>
                <a:cxn ang="0">
                  <a:pos x="62" y="199"/>
                </a:cxn>
                <a:cxn ang="0">
                  <a:pos x="73" y="118"/>
                </a:cxn>
                <a:cxn ang="0">
                  <a:pos x="87" y="46"/>
                </a:cxn>
                <a:cxn ang="0">
                  <a:pos x="91" y="17"/>
                </a:cxn>
                <a:cxn ang="0">
                  <a:pos x="86" y="5"/>
                </a:cxn>
                <a:cxn ang="0">
                  <a:pos x="70" y="0"/>
                </a:cxn>
                <a:cxn ang="0">
                  <a:pos x="51" y="8"/>
                </a:cxn>
                <a:cxn ang="0">
                  <a:pos x="45" y="22"/>
                </a:cxn>
                <a:cxn ang="0">
                  <a:pos x="34" y="84"/>
                </a:cxn>
                <a:cxn ang="0">
                  <a:pos x="20" y="145"/>
                </a:cxn>
                <a:cxn ang="0">
                  <a:pos x="2" y="247"/>
                </a:cxn>
                <a:cxn ang="0">
                  <a:pos x="0" y="265"/>
                </a:cxn>
                <a:cxn ang="0">
                  <a:pos x="10" y="292"/>
                </a:cxn>
                <a:cxn ang="0">
                  <a:pos x="45" y="331"/>
                </a:cxn>
                <a:cxn ang="0">
                  <a:pos x="90" y="369"/>
                </a:cxn>
                <a:cxn ang="0">
                  <a:pos x="103" y="375"/>
                </a:cxn>
                <a:cxn ang="0">
                  <a:pos x="109" y="382"/>
                </a:cxn>
                <a:cxn ang="0">
                  <a:pos x="121" y="383"/>
                </a:cxn>
                <a:cxn ang="0">
                  <a:pos x="149" y="374"/>
                </a:cxn>
                <a:cxn ang="0">
                  <a:pos x="197" y="341"/>
                </a:cxn>
                <a:cxn ang="0">
                  <a:pos x="228" y="305"/>
                </a:cxn>
                <a:cxn ang="0">
                  <a:pos x="240" y="279"/>
                </a:cxn>
                <a:cxn ang="0">
                  <a:pos x="240" y="238"/>
                </a:cxn>
                <a:cxn ang="0">
                  <a:pos x="230" y="140"/>
                </a:cxn>
              </a:cxnLst>
              <a:rect l="0" t="0" r="r" b="b"/>
              <a:pathLst>
                <a:path w="242" h="383">
                  <a:moveTo>
                    <a:pt x="230" y="140"/>
                  </a:moveTo>
                  <a:lnTo>
                    <a:pt x="230" y="140"/>
                  </a:lnTo>
                  <a:lnTo>
                    <a:pt x="228" y="124"/>
                  </a:lnTo>
                  <a:lnTo>
                    <a:pt x="226" y="110"/>
                  </a:lnTo>
                  <a:lnTo>
                    <a:pt x="218" y="80"/>
                  </a:lnTo>
                  <a:lnTo>
                    <a:pt x="218" y="80"/>
                  </a:lnTo>
                  <a:lnTo>
                    <a:pt x="215" y="68"/>
                  </a:lnTo>
                  <a:lnTo>
                    <a:pt x="210" y="54"/>
                  </a:lnTo>
                  <a:lnTo>
                    <a:pt x="206" y="41"/>
                  </a:lnTo>
                  <a:lnTo>
                    <a:pt x="206" y="34"/>
                  </a:lnTo>
                  <a:lnTo>
                    <a:pt x="206" y="30"/>
                  </a:lnTo>
                  <a:lnTo>
                    <a:pt x="206" y="30"/>
                  </a:lnTo>
                  <a:lnTo>
                    <a:pt x="206" y="25"/>
                  </a:lnTo>
                  <a:lnTo>
                    <a:pt x="206" y="20"/>
                  </a:lnTo>
                  <a:lnTo>
                    <a:pt x="205" y="16"/>
                  </a:lnTo>
                  <a:lnTo>
                    <a:pt x="202" y="12"/>
                  </a:lnTo>
                  <a:lnTo>
                    <a:pt x="196" y="5"/>
                  </a:lnTo>
                  <a:lnTo>
                    <a:pt x="188" y="1"/>
                  </a:lnTo>
                  <a:lnTo>
                    <a:pt x="180" y="1"/>
                  </a:lnTo>
                  <a:lnTo>
                    <a:pt x="175" y="1"/>
                  </a:lnTo>
                  <a:lnTo>
                    <a:pt x="172" y="3"/>
                  </a:lnTo>
                  <a:lnTo>
                    <a:pt x="168" y="5"/>
                  </a:lnTo>
                  <a:lnTo>
                    <a:pt x="166" y="8"/>
                  </a:lnTo>
                  <a:lnTo>
                    <a:pt x="163" y="13"/>
                  </a:lnTo>
                  <a:lnTo>
                    <a:pt x="162" y="17"/>
                  </a:lnTo>
                  <a:lnTo>
                    <a:pt x="162" y="17"/>
                  </a:lnTo>
                  <a:lnTo>
                    <a:pt x="160" y="26"/>
                  </a:lnTo>
                  <a:lnTo>
                    <a:pt x="162" y="33"/>
                  </a:lnTo>
                  <a:lnTo>
                    <a:pt x="163" y="47"/>
                  </a:lnTo>
                  <a:lnTo>
                    <a:pt x="167" y="61"/>
                  </a:lnTo>
                  <a:lnTo>
                    <a:pt x="171" y="77"/>
                  </a:lnTo>
                  <a:lnTo>
                    <a:pt x="171" y="77"/>
                  </a:lnTo>
                  <a:lnTo>
                    <a:pt x="177" y="105"/>
                  </a:lnTo>
                  <a:lnTo>
                    <a:pt x="181" y="133"/>
                  </a:lnTo>
                  <a:lnTo>
                    <a:pt x="185" y="161"/>
                  </a:lnTo>
                  <a:lnTo>
                    <a:pt x="188" y="190"/>
                  </a:lnTo>
                  <a:lnTo>
                    <a:pt x="188" y="190"/>
                  </a:lnTo>
                  <a:lnTo>
                    <a:pt x="189" y="208"/>
                  </a:lnTo>
                  <a:lnTo>
                    <a:pt x="193" y="234"/>
                  </a:lnTo>
                  <a:lnTo>
                    <a:pt x="194" y="247"/>
                  </a:lnTo>
                  <a:lnTo>
                    <a:pt x="194" y="259"/>
                  </a:lnTo>
                  <a:lnTo>
                    <a:pt x="192" y="268"/>
                  </a:lnTo>
                  <a:lnTo>
                    <a:pt x="191" y="272"/>
                  </a:lnTo>
                  <a:lnTo>
                    <a:pt x="189" y="276"/>
                  </a:lnTo>
                  <a:lnTo>
                    <a:pt x="189" y="276"/>
                  </a:lnTo>
                  <a:lnTo>
                    <a:pt x="164" y="303"/>
                  </a:lnTo>
                  <a:lnTo>
                    <a:pt x="151" y="316"/>
                  </a:lnTo>
                  <a:lnTo>
                    <a:pt x="137" y="327"/>
                  </a:lnTo>
                  <a:lnTo>
                    <a:pt x="137" y="327"/>
                  </a:lnTo>
                  <a:lnTo>
                    <a:pt x="129" y="331"/>
                  </a:lnTo>
                  <a:lnTo>
                    <a:pt x="120" y="335"/>
                  </a:lnTo>
                  <a:lnTo>
                    <a:pt x="120" y="335"/>
                  </a:lnTo>
                  <a:lnTo>
                    <a:pt x="94" y="311"/>
                  </a:lnTo>
                  <a:lnTo>
                    <a:pt x="82" y="298"/>
                  </a:lnTo>
                  <a:lnTo>
                    <a:pt x="70" y="285"/>
                  </a:lnTo>
                  <a:lnTo>
                    <a:pt x="70" y="285"/>
                  </a:lnTo>
                  <a:lnTo>
                    <a:pt x="60" y="275"/>
                  </a:lnTo>
                  <a:lnTo>
                    <a:pt x="51" y="267"/>
                  </a:lnTo>
                  <a:lnTo>
                    <a:pt x="48" y="265"/>
                  </a:lnTo>
                  <a:lnTo>
                    <a:pt x="47" y="267"/>
                  </a:lnTo>
                  <a:lnTo>
                    <a:pt x="47" y="267"/>
                  </a:lnTo>
                  <a:lnTo>
                    <a:pt x="47" y="267"/>
                  </a:lnTo>
                  <a:lnTo>
                    <a:pt x="57" y="225"/>
                  </a:lnTo>
                  <a:lnTo>
                    <a:pt x="57" y="225"/>
                  </a:lnTo>
                  <a:lnTo>
                    <a:pt x="60" y="212"/>
                  </a:lnTo>
                  <a:lnTo>
                    <a:pt x="62" y="199"/>
                  </a:lnTo>
                  <a:lnTo>
                    <a:pt x="65" y="171"/>
                  </a:lnTo>
                  <a:lnTo>
                    <a:pt x="68" y="144"/>
                  </a:lnTo>
                  <a:lnTo>
                    <a:pt x="73" y="118"/>
                  </a:lnTo>
                  <a:lnTo>
                    <a:pt x="73" y="118"/>
                  </a:lnTo>
                  <a:lnTo>
                    <a:pt x="83" y="69"/>
                  </a:lnTo>
                  <a:lnTo>
                    <a:pt x="87" y="46"/>
                  </a:lnTo>
                  <a:lnTo>
                    <a:pt x="91" y="22"/>
                  </a:lnTo>
                  <a:lnTo>
                    <a:pt x="91" y="22"/>
                  </a:lnTo>
                  <a:lnTo>
                    <a:pt x="91" y="17"/>
                  </a:lnTo>
                  <a:lnTo>
                    <a:pt x="90" y="12"/>
                  </a:lnTo>
                  <a:lnTo>
                    <a:pt x="88" y="8"/>
                  </a:lnTo>
                  <a:lnTo>
                    <a:pt x="86" y="5"/>
                  </a:lnTo>
                  <a:lnTo>
                    <a:pt x="82" y="3"/>
                  </a:lnTo>
                  <a:lnTo>
                    <a:pt x="78" y="1"/>
                  </a:lnTo>
                  <a:lnTo>
                    <a:pt x="70" y="0"/>
                  </a:lnTo>
                  <a:lnTo>
                    <a:pt x="62" y="1"/>
                  </a:lnTo>
                  <a:lnTo>
                    <a:pt x="54" y="5"/>
                  </a:lnTo>
                  <a:lnTo>
                    <a:pt x="51" y="8"/>
                  </a:lnTo>
                  <a:lnTo>
                    <a:pt x="48" y="12"/>
                  </a:lnTo>
                  <a:lnTo>
                    <a:pt x="47" y="17"/>
                  </a:lnTo>
                  <a:lnTo>
                    <a:pt x="45" y="22"/>
                  </a:lnTo>
                  <a:lnTo>
                    <a:pt x="45" y="22"/>
                  </a:lnTo>
                  <a:lnTo>
                    <a:pt x="40" y="52"/>
                  </a:lnTo>
                  <a:lnTo>
                    <a:pt x="34" y="84"/>
                  </a:lnTo>
                  <a:lnTo>
                    <a:pt x="27" y="114"/>
                  </a:lnTo>
                  <a:lnTo>
                    <a:pt x="20" y="145"/>
                  </a:lnTo>
                  <a:lnTo>
                    <a:pt x="20" y="145"/>
                  </a:lnTo>
                  <a:lnTo>
                    <a:pt x="14" y="196"/>
                  </a:lnTo>
                  <a:lnTo>
                    <a:pt x="9" y="222"/>
                  </a:lnTo>
                  <a:lnTo>
                    <a:pt x="2" y="247"/>
                  </a:lnTo>
                  <a:lnTo>
                    <a:pt x="2" y="247"/>
                  </a:lnTo>
                  <a:lnTo>
                    <a:pt x="0" y="256"/>
                  </a:lnTo>
                  <a:lnTo>
                    <a:pt x="0" y="265"/>
                  </a:lnTo>
                  <a:lnTo>
                    <a:pt x="2" y="275"/>
                  </a:lnTo>
                  <a:lnTo>
                    <a:pt x="5" y="284"/>
                  </a:lnTo>
                  <a:lnTo>
                    <a:pt x="10" y="292"/>
                  </a:lnTo>
                  <a:lnTo>
                    <a:pt x="15" y="299"/>
                  </a:lnTo>
                  <a:lnTo>
                    <a:pt x="30" y="316"/>
                  </a:lnTo>
                  <a:lnTo>
                    <a:pt x="45" y="331"/>
                  </a:lnTo>
                  <a:lnTo>
                    <a:pt x="61" y="345"/>
                  </a:lnTo>
                  <a:lnTo>
                    <a:pt x="77" y="357"/>
                  </a:lnTo>
                  <a:lnTo>
                    <a:pt x="90" y="369"/>
                  </a:lnTo>
                  <a:lnTo>
                    <a:pt x="90" y="369"/>
                  </a:lnTo>
                  <a:lnTo>
                    <a:pt x="96" y="374"/>
                  </a:lnTo>
                  <a:lnTo>
                    <a:pt x="103" y="375"/>
                  </a:lnTo>
                  <a:lnTo>
                    <a:pt x="103" y="375"/>
                  </a:lnTo>
                  <a:lnTo>
                    <a:pt x="105" y="379"/>
                  </a:lnTo>
                  <a:lnTo>
                    <a:pt x="109" y="382"/>
                  </a:lnTo>
                  <a:lnTo>
                    <a:pt x="115" y="383"/>
                  </a:lnTo>
                  <a:lnTo>
                    <a:pt x="121" y="383"/>
                  </a:lnTo>
                  <a:lnTo>
                    <a:pt x="121" y="383"/>
                  </a:lnTo>
                  <a:lnTo>
                    <a:pt x="129" y="382"/>
                  </a:lnTo>
                  <a:lnTo>
                    <a:pt x="138" y="378"/>
                  </a:lnTo>
                  <a:lnTo>
                    <a:pt x="149" y="374"/>
                  </a:lnTo>
                  <a:lnTo>
                    <a:pt x="158" y="369"/>
                  </a:lnTo>
                  <a:lnTo>
                    <a:pt x="177" y="357"/>
                  </a:lnTo>
                  <a:lnTo>
                    <a:pt x="197" y="341"/>
                  </a:lnTo>
                  <a:lnTo>
                    <a:pt x="214" y="323"/>
                  </a:lnTo>
                  <a:lnTo>
                    <a:pt x="222" y="314"/>
                  </a:lnTo>
                  <a:lnTo>
                    <a:pt x="228" y="305"/>
                  </a:lnTo>
                  <a:lnTo>
                    <a:pt x="234" y="296"/>
                  </a:lnTo>
                  <a:lnTo>
                    <a:pt x="238" y="286"/>
                  </a:lnTo>
                  <a:lnTo>
                    <a:pt x="240" y="279"/>
                  </a:lnTo>
                  <a:lnTo>
                    <a:pt x="242" y="269"/>
                  </a:lnTo>
                  <a:lnTo>
                    <a:pt x="242" y="269"/>
                  </a:lnTo>
                  <a:lnTo>
                    <a:pt x="240" y="238"/>
                  </a:lnTo>
                  <a:lnTo>
                    <a:pt x="238" y="205"/>
                  </a:lnTo>
                  <a:lnTo>
                    <a:pt x="230" y="140"/>
                  </a:lnTo>
                  <a:lnTo>
                    <a:pt x="230" y="140"/>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57" name="chenying0907 922"/>
            <p:cNvSpPr>
              <a:spLocks/>
            </p:cNvSpPr>
            <p:nvPr/>
          </p:nvSpPr>
          <p:spPr bwMode="auto">
            <a:xfrm>
              <a:off x="3230563" y="3502026"/>
              <a:ext cx="523875" cy="285750"/>
            </a:xfrm>
            <a:custGeom>
              <a:avLst/>
              <a:gdLst/>
              <a:ahLst/>
              <a:cxnLst>
                <a:cxn ang="0">
                  <a:pos x="1287" y="425"/>
                </a:cxn>
                <a:cxn ang="0">
                  <a:pos x="1255" y="322"/>
                </a:cxn>
                <a:cxn ang="0">
                  <a:pos x="1205" y="201"/>
                </a:cxn>
                <a:cxn ang="0">
                  <a:pos x="1140" y="98"/>
                </a:cxn>
                <a:cxn ang="0">
                  <a:pos x="1061" y="17"/>
                </a:cxn>
                <a:cxn ang="0">
                  <a:pos x="1028" y="0"/>
                </a:cxn>
                <a:cxn ang="0">
                  <a:pos x="1009" y="19"/>
                </a:cxn>
                <a:cxn ang="0">
                  <a:pos x="1015" y="40"/>
                </a:cxn>
                <a:cxn ang="0">
                  <a:pos x="1074" y="90"/>
                </a:cxn>
                <a:cxn ang="0">
                  <a:pos x="1143" y="189"/>
                </a:cxn>
                <a:cxn ang="0">
                  <a:pos x="1201" y="305"/>
                </a:cxn>
                <a:cxn ang="0">
                  <a:pos x="1223" y="384"/>
                </a:cxn>
                <a:cxn ang="0">
                  <a:pos x="1255" y="503"/>
                </a:cxn>
                <a:cxn ang="0">
                  <a:pos x="1269" y="594"/>
                </a:cxn>
                <a:cxn ang="0">
                  <a:pos x="1234" y="650"/>
                </a:cxn>
                <a:cxn ang="0">
                  <a:pos x="1126" y="660"/>
                </a:cxn>
                <a:cxn ang="0">
                  <a:pos x="935" y="667"/>
                </a:cxn>
                <a:cxn ang="0">
                  <a:pos x="665" y="675"/>
                </a:cxn>
                <a:cxn ang="0">
                  <a:pos x="659" y="675"/>
                </a:cxn>
                <a:cxn ang="0">
                  <a:pos x="585" y="675"/>
                </a:cxn>
                <a:cxn ang="0">
                  <a:pos x="382" y="667"/>
                </a:cxn>
                <a:cxn ang="0">
                  <a:pos x="191" y="660"/>
                </a:cxn>
                <a:cxn ang="0">
                  <a:pos x="47" y="647"/>
                </a:cxn>
                <a:cxn ang="0">
                  <a:pos x="51" y="575"/>
                </a:cxn>
                <a:cxn ang="0">
                  <a:pos x="64" y="482"/>
                </a:cxn>
                <a:cxn ang="0">
                  <a:pos x="100" y="365"/>
                </a:cxn>
                <a:cxn ang="0">
                  <a:pos x="126" y="285"/>
                </a:cxn>
                <a:cxn ang="0">
                  <a:pos x="186" y="169"/>
                </a:cxn>
                <a:cxn ang="0">
                  <a:pos x="261" y="73"/>
                </a:cxn>
                <a:cxn ang="0">
                  <a:pos x="306" y="36"/>
                </a:cxn>
                <a:cxn ang="0">
                  <a:pos x="305" y="12"/>
                </a:cxn>
                <a:cxn ang="0">
                  <a:pos x="284" y="0"/>
                </a:cxn>
                <a:cxn ang="0">
                  <a:pos x="240" y="31"/>
                </a:cxn>
                <a:cxn ang="0">
                  <a:pos x="165" y="116"/>
                </a:cxn>
                <a:cxn ang="0">
                  <a:pos x="100" y="225"/>
                </a:cxn>
                <a:cxn ang="0">
                  <a:pos x="63" y="322"/>
                </a:cxn>
                <a:cxn ang="0">
                  <a:pos x="25" y="446"/>
                </a:cxn>
                <a:cxn ang="0">
                  <a:pos x="12" y="533"/>
                </a:cxn>
                <a:cxn ang="0">
                  <a:pos x="2" y="651"/>
                </a:cxn>
                <a:cxn ang="0">
                  <a:pos x="12" y="681"/>
                </a:cxn>
                <a:cxn ang="0">
                  <a:pos x="26" y="692"/>
                </a:cxn>
                <a:cxn ang="0">
                  <a:pos x="105" y="697"/>
                </a:cxn>
                <a:cxn ang="0">
                  <a:pos x="268" y="706"/>
                </a:cxn>
                <a:cxn ang="0">
                  <a:pos x="402" y="714"/>
                </a:cxn>
                <a:cxn ang="0">
                  <a:pos x="659" y="720"/>
                </a:cxn>
                <a:cxn ang="0">
                  <a:pos x="879" y="716"/>
                </a:cxn>
                <a:cxn ang="0">
                  <a:pos x="1001" y="707"/>
                </a:cxn>
                <a:cxn ang="0">
                  <a:pos x="1179" y="701"/>
                </a:cxn>
                <a:cxn ang="0">
                  <a:pos x="1286" y="693"/>
                </a:cxn>
                <a:cxn ang="0">
                  <a:pos x="1302" y="685"/>
                </a:cxn>
                <a:cxn ang="0">
                  <a:pos x="1315" y="662"/>
                </a:cxn>
                <a:cxn ang="0">
                  <a:pos x="1314" y="580"/>
                </a:cxn>
              </a:cxnLst>
              <a:rect l="0" t="0" r="r" b="b"/>
              <a:pathLst>
                <a:path w="1317" h="720">
                  <a:moveTo>
                    <a:pt x="1300" y="489"/>
                  </a:moveTo>
                  <a:lnTo>
                    <a:pt x="1300" y="489"/>
                  </a:lnTo>
                  <a:lnTo>
                    <a:pt x="1298" y="467"/>
                  </a:lnTo>
                  <a:lnTo>
                    <a:pt x="1293" y="446"/>
                  </a:lnTo>
                  <a:lnTo>
                    <a:pt x="1287" y="425"/>
                  </a:lnTo>
                  <a:lnTo>
                    <a:pt x="1280" y="405"/>
                  </a:lnTo>
                  <a:lnTo>
                    <a:pt x="1265" y="363"/>
                  </a:lnTo>
                  <a:lnTo>
                    <a:pt x="1260" y="342"/>
                  </a:lnTo>
                  <a:lnTo>
                    <a:pt x="1255" y="322"/>
                  </a:lnTo>
                  <a:lnTo>
                    <a:pt x="1255" y="322"/>
                  </a:lnTo>
                  <a:lnTo>
                    <a:pt x="1248" y="299"/>
                  </a:lnTo>
                  <a:lnTo>
                    <a:pt x="1240" y="274"/>
                  </a:lnTo>
                  <a:lnTo>
                    <a:pt x="1230" y="250"/>
                  </a:lnTo>
                  <a:lnTo>
                    <a:pt x="1218" y="225"/>
                  </a:lnTo>
                  <a:lnTo>
                    <a:pt x="1205" y="201"/>
                  </a:lnTo>
                  <a:lnTo>
                    <a:pt x="1192" y="178"/>
                  </a:lnTo>
                  <a:lnTo>
                    <a:pt x="1166" y="136"/>
                  </a:lnTo>
                  <a:lnTo>
                    <a:pt x="1166" y="136"/>
                  </a:lnTo>
                  <a:lnTo>
                    <a:pt x="1153" y="116"/>
                  </a:lnTo>
                  <a:lnTo>
                    <a:pt x="1140" y="98"/>
                  </a:lnTo>
                  <a:lnTo>
                    <a:pt x="1125" y="81"/>
                  </a:lnTo>
                  <a:lnTo>
                    <a:pt x="1111" y="64"/>
                  </a:lnTo>
                  <a:lnTo>
                    <a:pt x="1095" y="47"/>
                  </a:lnTo>
                  <a:lnTo>
                    <a:pt x="1078" y="31"/>
                  </a:lnTo>
                  <a:lnTo>
                    <a:pt x="1061" y="17"/>
                  </a:lnTo>
                  <a:lnTo>
                    <a:pt x="1041" y="4"/>
                  </a:lnTo>
                  <a:lnTo>
                    <a:pt x="1041" y="4"/>
                  </a:lnTo>
                  <a:lnTo>
                    <a:pt x="1038" y="1"/>
                  </a:lnTo>
                  <a:lnTo>
                    <a:pt x="1034" y="0"/>
                  </a:lnTo>
                  <a:lnTo>
                    <a:pt x="1028" y="0"/>
                  </a:lnTo>
                  <a:lnTo>
                    <a:pt x="1024" y="1"/>
                  </a:lnTo>
                  <a:lnTo>
                    <a:pt x="1021" y="2"/>
                  </a:lnTo>
                  <a:lnTo>
                    <a:pt x="1018" y="5"/>
                  </a:lnTo>
                  <a:lnTo>
                    <a:pt x="1013" y="12"/>
                  </a:lnTo>
                  <a:lnTo>
                    <a:pt x="1009" y="19"/>
                  </a:lnTo>
                  <a:lnTo>
                    <a:pt x="1009" y="23"/>
                  </a:lnTo>
                  <a:lnTo>
                    <a:pt x="1009" y="27"/>
                  </a:lnTo>
                  <a:lnTo>
                    <a:pt x="1010" y="33"/>
                  </a:lnTo>
                  <a:lnTo>
                    <a:pt x="1011" y="36"/>
                  </a:lnTo>
                  <a:lnTo>
                    <a:pt x="1015" y="40"/>
                  </a:lnTo>
                  <a:lnTo>
                    <a:pt x="1019" y="43"/>
                  </a:lnTo>
                  <a:lnTo>
                    <a:pt x="1019" y="43"/>
                  </a:lnTo>
                  <a:lnTo>
                    <a:pt x="1039" y="57"/>
                  </a:lnTo>
                  <a:lnTo>
                    <a:pt x="1057" y="73"/>
                  </a:lnTo>
                  <a:lnTo>
                    <a:pt x="1074" y="90"/>
                  </a:lnTo>
                  <a:lnTo>
                    <a:pt x="1091" y="108"/>
                  </a:lnTo>
                  <a:lnTo>
                    <a:pt x="1106" y="128"/>
                  </a:lnTo>
                  <a:lnTo>
                    <a:pt x="1120" y="148"/>
                  </a:lnTo>
                  <a:lnTo>
                    <a:pt x="1132" y="169"/>
                  </a:lnTo>
                  <a:lnTo>
                    <a:pt x="1143" y="189"/>
                  </a:lnTo>
                  <a:lnTo>
                    <a:pt x="1143" y="189"/>
                  </a:lnTo>
                  <a:lnTo>
                    <a:pt x="1163" y="227"/>
                  </a:lnTo>
                  <a:lnTo>
                    <a:pt x="1183" y="265"/>
                  </a:lnTo>
                  <a:lnTo>
                    <a:pt x="1192" y="285"/>
                  </a:lnTo>
                  <a:lnTo>
                    <a:pt x="1201" y="305"/>
                  </a:lnTo>
                  <a:lnTo>
                    <a:pt x="1208" y="325"/>
                  </a:lnTo>
                  <a:lnTo>
                    <a:pt x="1213" y="345"/>
                  </a:lnTo>
                  <a:lnTo>
                    <a:pt x="1213" y="345"/>
                  </a:lnTo>
                  <a:lnTo>
                    <a:pt x="1218" y="365"/>
                  </a:lnTo>
                  <a:lnTo>
                    <a:pt x="1223" y="384"/>
                  </a:lnTo>
                  <a:lnTo>
                    <a:pt x="1238" y="424"/>
                  </a:lnTo>
                  <a:lnTo>
                    <a:pt x="1243" y="443"/>
                  </a:lnTo>
                  <a:lnTo>
                    <a:pt x="1249" y="463"/>
                  </a:lnTo>
                  <a:lnTo>
                    <a:pt x="1253" y="482"/>
                  </a:lnTo>
                  <a:lnTo>
                    <a:pt x="1255" y="503"/>
                  </a:lnTo>
                  <a:lnTo>
                    <a:pt x="1255" y="503"/>
                  </a:lnTo>
                  <a:lnTo>
                    <a:pt x="1256" y="520"/>
                  </a:lnTo>
                  <a:lnTo>
                    <a:pt x="1260" y="537"/>
                  </a:lnTo>
                  <a:lnTo>
                    <a:pt x="1266" y="575"/>
                  </a:lnTo>
                  <a:lnTo>
                    <a:pt x="1269" y="594"/>
                  </a:lnTo>
                  <a:lnTo>
                    <a:pt x="1272" y="612"/>
                  </a:lnTo>
                  <a:lnTo>
                    <a:pt x="1272" y="630"/>
                  </a:lnTo>
                  <a:lnTo>
                    <a:pt x="1270" y="647"/>
                  </a:lnTo>
                  <a:lnTo>
                    <a:pt x="1270" y="647"/>
                  </a:lnTo>
                  <a:lnTo>
                    <a:pt x="1234" y="650"/>
                  </a:lnTo>
                  <a:lnTo>
                    <a:pt x="1198" y="654"/>
                  </a:lnTo>
                  <a:lnTo>
                    <a:pt x="1162" y="658"/>
                  </a:lnTo>
                  <a:lnTo>
                    <a:pt x="1143" y="659"/>
                  </a:lnTo>
                  <a:lnTo>
                    <a:pt x="1126" y="660"/>
                  </a:lnTo>
                  <a:lnTo>
                    <a:pt x="1126" y="660"/>
                  </a:lnTo>
                  <a:lnTo>
                    <a:pt x="1078" y="660"/>
                  </a:lnTo>
                  <a:lnTo>
                    <a:pt x="1031" y="662"/>
                  </a:lnTo>
                  <a:lnTo>
                    <a:pt x="984" y="663"/>
                  </a:lnTo>
                  <a:lnTo>
                    <a:pt x="935" y="667"/>
                  </a:lnTo>
                  <a:lnTo>
                    <a:pt x="935" y="667"/>
                  </a:lnTo>
                  <a:lnTo>
                    <a:pt x="901" y="669"/>
                  </a:lnTo>
                  <a:lnTo>
                    <a:pt x="867" y="672"/>
                  </a:lnTo>
                  <a:lnTo>
                    <a:pt x="801" y="673"/>
                  </a:lnTo>
                  <a:lnTo>
                    <a:pt x="733" y="675"/>
                  </a:lnTo>
                  <a:lnTo>
                    <a:pt x="665" y="675"/>
                  </a:lnTo>
                  <a:lnTo>
                    <a:pt x="665" y="675"/>
                  </a:lnTo>
                  <a:lnTo>
                    <a:pt x="663" y="675"/>
                  </a:lnTo>
                  <a:lnTo>
                    <a:pt x="663" y="675"/>
                  </a:lnTo>
                  <a:lnTo>
                    <a:pt x="659" y="675"/>
                  </a:lnTo>
                  <a:lnTo>
                    <a:pt x="659" y="675"/>
                  </a:lnTo>
                  <a:lnTo>
                    <a:pt x="654" y="675"/>
                  </a:lnTo>
                  <a:lnTo>
                    <a:pt x="654" y="675"/>
                  </a:lnTo>
                  <a:lnTo>
                    <a:pt x="653" y="675"/>
                  </a:lnTo>
                  <a:lnTo>
                    <a:pt x="653" y="675"/>
                  </a:lnTo>
                  <a:lnTo>
                    <a:pt x="585" y="675"/>
                  </a:lnTo>
                  <a:lnTo>
                    <a:pt x="517" y="673"/>
                  </a:lnTo>
                  <a:lnTo>
                    <a:pt x="450" y="672"/>
                  </a:lnTo>
                  <a:lnTo>
                    <a:pt x="416" y="669"/>
                  </a:lnTo>
                  <a:lnTo>
                    <a:pt x="382" y="667"/>
                  </a:lnTo>
                  <a:lnTo>
                    <a:pt x="382" y="667"/>
                  </a:lnTo>
                  <a:lnTo>
                    <a:pt x="334" y="663"/>
                  </a:lnTo>
                  <a:lnTo>
                    <a:pt x="287" y="662"/>
                  </a:lnTo>
                  <a:lnTo>
                    <a:pt x="240" y="660"/>
                  </a:lnTo>
                  <a:lnTo>
                    <a:pt x="191" y="660"/>
                  </a:lnTo>
                  <a:lnTo>
                    <a:pt x="191" y="660"/>
                  </a:lnTo>
                  <a:lnTo>
                    <a:pt x="174" y="659"/>
                  </a:lnTo>
                  <a:lnTo>
                    <a:pt x="156" y="658"/>
                  </a:lnTo>
                  <a:lnTo>
                    <a:pt x="119" y="654"/>
                  </a:lnTo>
                  <a:lnTo>
                    <a:pt x="84" y="650"/>
                  </a:lnTo>
                  <a:lnTo>
                    <a:pt x="47" y="647"/>
                  </a:lnTo>
                  <a:lnTo>
                    <a:pt x="47" y="647"/>
                  </a:lnTo>
                  <a:lnTo>
                    <a:pt x="46" y="630"/>
                  </a:lnTo>
                  <a:lnTo>
                    <a:pt x="46" y="612"/>
                  </a:lnTo>
                  <a:lnTo>
                    <a:pt x="49" y="594"/>
                  </a:lnTo>
                  <a:lnTo>
                    <a:pt x="51" y="575"/>
                  </a:lnTo>
                  <a:lnTo>
                    <a:pt x="58" y="537"/>
                  </a:lnTo>
                  <a:lnTo>
                    <a:pt x="62" y="520"/>
                  </a:lnTo>
                  <a:lnTo>
                    <a:pt x="63" y="503"/>
                  </a:lnTo>
                  <a:lnTo>
                    <a:pt x="63" y="503"/>
                  </a:lnTo>
                  <a:lnTo>
                    <a:pt x="64" y="482"/>
                  </a:lnTo>
                  <a:lnTo>
                    <a:pt x="68" y="463"/>
                  </a:lnTo>
                  <a:lnTo>
                    <a:pt x="75" y="443"/>
                  </a:lnTo>
                  <a:lnTo>
                    <a:pt x="80" y="424"/>
                  </a:lnTo>
                  <a:lnTo>
                    <a:pt x="94" y="384"/>
                  </a:lnTo>
                  <a:lnTo>
                    <a:pt x="100" y="365"/>
                  </a:lnTo>
                  <a:lnTo>
                    <a:pt x="105" y="345"/>
                  </a:lnTo>
                  <a:lnTo>
                    <a:pt x="105" y="345"/>
                  </a:lnTo>
                  <a:lnTo>
                    <a:pt x="110" y="325"/>
                  </a:lnTo>
                  <a:lnTo>
                    <a:pt x="118" y="305"/>
                  </a:lnTo>
                  <a:lnTo>
                    <a:pt x="126" y="285"/>
                  </a:lnTo>
                  <a:lnTo>
                    <a:pt x="135" y="265"/>
                  </a:lnTo>
                  <a:lnTo>
                    <a:pt x="155" y="227"/>
                  </a:lnTo>
                  <a:lnTo>
                    <a:pt x="174" y="189"/>
                  </a:lnTo>
                  <a:lnTo>
                    <a:pt x="174" y="189"/>
                  </a:lnTo>
                  <a:lnTo>
                    <a:pt x="186" y="169"/>
                  </a:lnTo>
                  <a:lnTo>
                    <a:pt x="198" y="148"/>
                  </a:lnTo>
                  <a:lnTo>
                    <a:pt x="212" y="128"/>
                  </a:lnTo>
                  <a:lnTo>
                    <a:pt x="227" y="108"/>
                  </a:lnTo>
                  <a:lnTo>
                    <a:pt x="244" y="90"/>
                  </a:lnTo>
                  <a:lnTo>
                    <a:pt x="261" y="73"/>
                  </a:lnTo>
                  <a:lnTo>
                    <a:pt x="279" y="57"/>
                  </a:lnTo>
                  <a:lnTo>
                    <a:pt x="298" y="43"/>
                  </a:lnTo>
                  <a:lnTo>
                    <a:pt x="298" y="43"/>
                  </a:lnTo>
                  <a:lnTo>
                    <a:pt x="302" y="40"/>
                  </a:lnTo>
                  <a:lnTo>
                    <a:pt x="306" y="36"/>
                  </a:lnTo>
                  <a:lnTo>
                    <a:pt x="308" y="33"/>
                  </a:lnTo>
                  <a:lnTo>
                    <a:pt x="309" y="27"/>
                  </a:lnTo>
                  <a:lnTo>
                    <a:pt x="309" y="23"/>
                  </a:lnTo>
                  <a:lnTo>
                    <a:pt x="309" y="19"/>
                  </a:lnTo>
                  <a:lnTo>
                    <a:pt x="305" y="12"/>
                  </a:lnTo>
                  <a:lnTo>
                    <a:pt x="300" y="5"/>
                  </a:lnTo>
                  <a:lnTo>
                    <a:pt x="297" y="2"/>
                  </a:lnTo>
                  <a:lnTo>
                    <a:pt x="293" y="1"/>
                  </a:lnTo>
                  <a:lnTo>
                    <a:pt x="289" y="0"/>
                  </a:lnTo>
                  <a:lnTo>
                    <a:pt x="284" y="0"/>
                  </a:lnTo>
                  <a:lnTo>
                    <a:pt x="280" y="1"/>
                  </a:lnTo>
                  <a:lnTo>
                    <a:pt x="276" y="4"/>
                  </a:lnTo>
                  <a:lnTo>
                    <a:pt x="276" y="4"/>
                  </a:lnTo>
                  <a:lnTo>
                    <a:pt x="257" y="17"/>
                  </a:lnTo>
                  <a:lnTo>
                    <a:pt x="240" y="31"/>
                  </a:lnTo>
                  <a:lnTo>
                    <a:pt x="223" y="47"/>
                  </a:lnTo>
                  <a:lnTo>
                    <a:pt x="207" y="64"/>
                  </a:lnTo>
                  <a:lnTo>
                    <a:pt x="192" y="81"/>
                  </a:lnTo>
                  <a:lnTo>
                    <a:pt x="178" y="98"/>
                  </a:lnTo>
                  <a:lnTo>
                    <a:pt x="165" y="116"/>
                  </a:lnTo>
                  <a:lnTo>
                    <a:pt x="152" y="136"/>
                  </a:lnTo>
                  <a:lnTo>
                    <a:pt x="152" y="136"/>
                  </a:lnTo>
                  <a:lnTo>
                    <a:pt x="126" y="178"/>
                  </a:lnTo>
                  <a:lnTo>
                    <a:pt x="113" y="201"/>
                  </a:lnTo>
                  <a:lnTo>
                    <a:pt x="100" y="225"/>
                  </a:lnTo>
                  <a:lnTo>
                    <a:pt x="88" y="250"/>
                  </a:lnTo>
                  <a:lnTo>
                    <a:pt x="77" y="274"/>
                  </a:lnTo>
                  <a:lnTo>
                    <a:pt x="70" y="299"/>
                  </a:lnTo>
                  <a:lnTo>
                    <a:pt x="63" y="322"/>
                  </a:lnTo>
                  <a:lnTo>
                    <a:pt x="63" y="322"/>
                  </a:lnTo>
                  <a:lnTo>
                    <a:pt x="58" y="342"/>
                  </a:lnTo>
                  <a:lnTo>
                    <a:pt x="53" y="363"/>
                  </a:lnTo>
                  <a:lnTo>
                    <a:pt x="38" y="405"/>
                  </a:lnTo>
                  <a:lnTo>
                    <a:pt x="30" y="425"/>
                  </a:lnTo>
                  <a:lnTo>
                    <a:pt x="25" y="446"/>
                  </a:lnTo>
                  <a:lnTo>
                    <a:pt x="20" y="467"/>
                  </a:lnTo>
                  <a:lnTo>
                    <a:pt x="17" y="489"/>
                  </a:lnTo>
                  <a:lnTo>
                    <a:pt x="17" y="489"/>
                  </a:lnTo>
                  <a:lnTo>
                    <a:pt x="16" y="510"/>
                  </a:lnTo>
                  <a:lnTo>
                    <a:pt x="12" y="533"/>
                  </a:lnTo>
                  <a:lnTo>
                    <a:pt x="4" y="580"/>
                  </a:lnTo>
                  <a:lnTo>
                    <a:pt x="0" y="605"/>
                  </a:lnTo>
                  <a:lnTo>
                    <a:pt x="0" y="629"/>
                  </a:lnTo>
                  <a:lnTo>
                    <a:pt x="0" y="641"/>
                  </a:lnTo>
                  <a:lnTo>
                    <a:pt x="2" y="651"/>
                  </a:lnTo>
                  <a:lnTo>
                    <a:pt x="3" y="662"/>
                  </a:lnTo>
                  <a:lnTo>
                    <a:pt x="7" y="672"/>
                  </a:lnTo>
                  <a:lnTo>
                    <a:pt x="7" y="672"/>
                  </a:lnTo>
                  <a:lnTo>
                    <a:pt x="9" y="677"/>
                  </a:lnTo>
                  <a:lnTo>
                    <a:pt x="12" y="681"/>
                  </a:lnTo>
                  <a:lnTo>
                    <a:pt x="16" y="685"/>
                  </a:lnTo>
                  <a:lnTo>
                    <a:pt x="20" y="686"/>
                  </a:lnTo>
                  <a:lnTo>
                    <a:pt x="20" y="686"/>
                  </a:lnTo>
                  <a:lnTo>
                    <a:pt x="24" y="689"/>
                  </a:lnTo>
                  <a:lnTo>
                    <a:pt x="26" y="692"/>
                  </a:lnTo>
                  <a:lnTo>
                    <a:pt x="32" y="693"/>
                  </a:lnTo>
                  <a:lnTo>
                    <a:pt x="36" y="693"/>
                  </a:lnTo>
                  <a:lnTo>
                    <a:pt x="36" y="693"/>
                  </a:lnTo>
                  <a:lnTo>
                    <a:pt x="70" y="694"/>
                  </a:lnTo>
                  <a:lnTo>
                    <a:pt x="105" y="697"/>
                  </a:lnTo>
                  <a:lnTo>
                    <a:pt x="139" y="701"/>
                  </a:lnTo>
                  <a:lnTo>
                    <a:pt x="173" y="705"/>
                  </a:lnTo>
                  <a:lnTo>
                    <a:pt x="173" y="705"/>
                  </a:lnTo>
                  <a:lnTo>
                    <a:pt x="221" y="706"/>
                  </a:lnTo>
                  <a:lnTo>
                    <a:pt x="268" y="706"/>
                  </a:lnTo>
                  <a:lnTo>
                    <a:pt x="317" y="707"/>
                  </a:lnTo>
                  <a:lnTo>
                    <a:pt x="340" y="709"/>
                  </a:lnTo>
                  <a:lnTo>
                    <a:pt x="364" y="711"/>
                  </a:lnTo>
                  <a:lnTo>
                    <a:pt x="364" y="711"/>
                  </a:lnTo>
                  <a:lnTo>
                    <a:pt x="402" y="714"/>
                  </a:lnTo>
                  <a:lnTo>
                    <a:pt x="438" y="716"/>
                  </a:lnTo>
                  <a:lnTo>
                    <a:pt x="475" y="719"/>
                  </a:lnTo>
                  <a:lnTo>
                    <a:pt x="512" y="719"/>
                  </a:lnTo>
                  <a:lnTo>
                    <a:pt x="585" y="720"/>
                  </a:lnTo>
                  <a:lnTo>
                    <a:pt x="659" y="720"/>
                  </a:lnTo>
                  <a:lnTo>
                    <a:pt x="659" y="720"/>
                  </a:lnTo>
                  <a:lnTo>
                    <a:pt x="733" y="720"/>
                  </a:lnTo>
                  <a:lnTo>
                    <a:pt x="806" y="719"/>
                  </a:lnTo>
                  <a:lnTo>
                    <a:pt x="843" y="719"/>
                  </a:lnTo>
                  <a:lnTo>
                    <a:pt x="879" y="716"/>
                  </a:lnTo>
                  <a:lnTo>
                    <a:pt x="916" y="714"/>
                  </a:lnTo>
                  <a:lnTo>
                    <a:pt x="954" y="711"/>
                  </a:lnTo>
                  <a:lnTo>
                    <a:pt x="954" y="711"/>
                  </a:lnTo>
                  <a:lnTo>
                    <a:pt x="977" y="709"/>
                  </a:lnTo>
                  <a:lnTo>
                    <a:pt x="1001" y="707"/>
                  </a:lnTo>
                  <a:lnTo>
                    <a:pt x="1049" y="706"/>
                  </a:lnTo>
                  <a:lnTo>
                    <a:pt x="1098" y="706"/>
                  </a:lnTo>
                  <a:lnTo>
                    <a:pt x="1145" y="705"/>
                  </a:lnTo>
                  <a:lnTo>
                    <a:pt x="1145" y="705"/>
                  </a:lnTo>
                  <a:lnTo>
                    <a:pt x="1179" y="701"/>
                  </a:lnTo>
                  <a:lnTo>
                    <a:pt x="1213" y="697"/>
                  </a:lnTo>
                  <a:lnTo>
                    <a:pt x="1248" y="694"/>
                  </a:lnTo>
                  <a:lnTo>
                    <a:pt x="1282" y="693"/>
                  </a:lnTo>
                  <a:lnTo>
                    <a:pt x="1282" y="693"/>
                  </a:lnTo>
                  <a:lnTo>
                    <a:pt x="1286" y="693"/>
                  </a:lnTo>
                  <a:lnTo>
                    <a:pt x="1291" y="692"/>
                  </a:lnTo>
                  <a:lnTo>
                    <a:pt x="1294" y="689"/>
                  </a:lnTo>
                  <a:lnTo>
                    <a:pt x="1298" y="686"/>
                  </a:lnTo>
                  <a:lnTo>
                    <a:pt x="1298" y="686"/>
                  </a:lnTo>
                  <a:lnTo>
                    <a:pt x="1302" y="685"/>
                  </a:lnTo>
                  <a:lnTo>
                    <a:pt x="1306" y="681"/>
                  </a:lnTo>
                  <a:lnTo>
                    <a:pt x="1308" y="677"/>
                  </a:lnTo>
                  <a:lnTo>
                    <a:pt x="1311" y="672"/>
                  </a:lnTo>
                  <a:lnTo>
                    <a:pt x="1311" y="672"/>
                  </a:lnTo>
                  <a:lnTo>
                    <a:pt x="1315" y="662"/>
                  </a:lnTo>
                  <a:lnTo>
                    <a:pt x="1316" y="651"/>
                  </a:lnTo>
                  <a:lnTo>
                    <a:pt x="1317" y="641"/>
                  </a:lnTo>
                  <a:lnTo>
                    <a:pt x="1317" y="629"/>
                  </a:lnTo>
                  <a:lnTo>
                    <a:pt x="1317" y="605"/>
                  </a:lnTo>
                  <a:lnTo>
                    <a:pt x="1314" y="580"/>
                  </a:lnTo>
                  <a:lnTo>
                    <a:pt x="1306" y="533"/>
                  </a:lnTo>
                  <a:lnTo>
                    <a:pt x="1302" y="510"/>
                  </a:lnTo>
                  <a:lnTo>
                    <a:pt x="1300" y="489"/>
                  </a:lnTo>
                  <a:lnTo>
                    <a:pt x="1300" y="489"/>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58" name="chenying0907 923"/>
            <p:cNvSpPr>
              <a:spLocks noEditPoints="1"/>
            </p:cNvSpPr>
            <p:nvPr/>
          </p:nvSpPr>
          <p:spPr bwMode="auto">
            <a:xfrm>
              <a:off x="3565526" y="3633788"/>
              <a:ext cx="120650" cy="47625"/>
            </a:xfrm>
            <a:custGeom>
              <a:avLst/>
              <a:gdLst/>
              <a:ahLst/>
              <a:cxnLst>
                <a:cxn ang="0">
                  <a:pos x="300" y="30"/>
                </a:cxn>
                <a:cxn ang="0">
                  <a:pos x="298" y="21"/>
                </a:cxn>
                <a:cxn ang="0">
                  <a:pos x="294" y="14"/>
                </a:cxn>
                <a:cxn ang="0">
                  <a:pos x="280" y="8"/>
                </a:cxn>
                <a:cxn ang="0">
                  <a:pos x="274" y="8"/>
                </a:cxn>
                <a:cxn ang="0">
                  <a:pos x="214" y="3"/>
                </a:cxn>
                <a:cxn ang="0">
                  <a:pos x="94" y="0"/>
                </a:cxn>
                <a:cxn ang="0">
                  <a:pos x="34" y="0"/>
                </a:cxn>
                <a:cxn ang="0">
                  <a:pos x="27" y="1"/>
                </a:cxn>
                <a:cxn ang="0">
                  <a:pos x="18" y="1"/>
                </a:cxn>
                <a:cxn ang="0">
                  <a:pos x="9" y="5"/>
                </a:cxn>
                <a:cxn ang="0">
                  <a:pos x="2" y="12"/>
                </a:cxn>
                <a:cxn ang="0">
                  <a:pos x="0" y="22"/>
                </a:cxn>
                <a:cxn ang="0">
                  <a:pos x="1" y="41"/>
                </a:cxn>
                <a:cxn ang="0">
                  <a:pos x="7" y="76"/>
                </a:cxn>
                <a:cxn ang="0">
                  <a:pos x="14" y="92"/>
                </a:cxn>
                <a:cxn ang="0">
                  <a:pos x="18" y="95"/>
                </a:cxn>
                <a:cxn ang="0">
                  <a:pos x="28" y="103"/>
                </a:cxn>
                <a:cxn ang="0">
                  <a:pos x="48" y="109"/>
                </a:cxn>
                <a:cxn ang="0">
                  <a:pos x="95" y="112"/>
                </a:cxn>
                <a:cxn ang="0">
                  <a:pos x="121" y="114"/>
                </a:cxn>
                <a:cxn ang="0">
                  <a:pos x="201" y="119"/>
                </a:cxn>
                <a:cxn ang="0">
                  <a:pos x="242" y="116"/>
                </a:cxn>
                <a:cxn ang="0">
                  <a:pos x="280" y="109"/>
                </a:cxn>
                <a:cxn ang="0">
                  <a:pos x="285" y="107"/>
                </a:cxn>
                <a:cxn ang="0">
                  <a:pos x="294" y="101"/>
                </a:cxn>
                <a:cxn ang="0">
                  <a:pos x="300" y="86"/>
                </a:cxn>
                <a:cxn ang="0">
                  <a:pos x="303" y="63"/>
                </a:cxn>
                <a:cxn ang="0">
                  <a:pos x="300" y="30"/>
                </a:cxn>
                <a:cxn ang="0">
                  <a:pos x="121" y="68"/>
                </a:cxn>
                <a:cxn ang="0">
                  <a:pos x="87" y="64"/>
                </a:cxn>
                <a:cxn ang="0">
                  <a:pos x="53" y="60"/>
                </a:cxn>
                <a:cxn ang="0">
                  <a:pos x="49" y="56"/>
                </a:cxn>
                <a:cxn ang="0">
                  <a:pos x="47" y="46"/>
                </a:cxn>
                <a:cxn ang="0">
                  <a:pos x="205" y="48"/>
                </a:cxn>
                <a:cxn ang="0">
                  <a:pos x="257" y="52"/>
                </a:cxn>
                <a:cxn ang="0">
                  <a:pos x="257" y="67"/>
                </a:cxn>
                <a:cxn ang="0">
                  <a:pos x="223" y="69"/>
                </a:cxn>
                <a:cxn ang="0">
                  <a:pos x="155" y="71"/>
                </a:cxn>
                <a:cxn ang="0">
                  <a:pos x="121" y="68"/>
                </a:cxn>
              </a:cxnLst>
              <a:rect l="0" t="0" r="r" b="b"/>
              <a:pathLst>
                <a:path w="303" h="119">
                  <a:moveTo>
                    <a:pt x="300" y="30"/>
                  </a:moveTo>
                  <a:lnTo>
                    <a:pt x="300" y="30"/>
                  </a:lnTo>
                  <a:lnTo>
                    <a:pt x="300" y="25"/>
                  </a:lnTo>
                  <a:lnTo>
                    <a:pt x="298" y="21"/>
                  </a:lnTo>
                  <a:lnTo>
                    <a:pt x="297" y="18"/>
                  </a:lnTo>
                  <a:lnTo>
                    <a:pt x="294" y="14"/>
                  </a:lnTo>
                  <a:lnTo>
                    <a:pt x="287" y="10"/>
                  </a:lnTo>
                  <a:lnTo>
                    <a:pt x="280" y="8"/>
                  </a:lnTo>
                  <a:lnTo>
                    <a:pt x="280" y="8"/>
                  </a:lnTo>
                  <a:lnTo>
                    <a:pt x="274" y="8"/>
                  </a:lnTo>
                  <a:lnTo>
                    <a:pt x="274" y="8"/>
                  </a:lnTo>
                  <a:lnTo>
                    <a:pt x="214" y="3"/>
                  </a:lnTo>
                  <a:lnTo>
                    <a:pt x="154" y="1"/>
                  </a:lnTo>
                  <a:lnTo>
                    <a:pt x="94" y="0"/>
                  </a:lnTo>
                  <a:lnTo>
                    <a:pt x="34" y="0"/>
                  </a:lnTo>
                  <a:lnTo>
                    <a:pt x="34" y="0"/>
                  </a:lnTo>
                  <a:lnTo>
                    <a:pt x="27" y="1"/>
                  </a:lnTo>
                  <a:lnTo>
                    <a:pt x="27" y="1"/>
                  </a:lnTo>
                  <a:lnTo>
                    <a:pt x="22" y="0"/>
                  </a:lnTo>
                  <a:lnTo>
                    <a:pt x="18" y="1"/>
                  </a:lnTo>
                  <a:lnTo>
                    <a:pt x="13" y="3"/>
                  </a:lnTo>
                  <a:lnTo>
                    <a:pt x="9" y="5"/>
                  </a:lnTo>
                  <a:lnTo>
                    <a:pt x="5" y="8"/>
                  </a:lnTo>
                  <a:lnTo>
                    <a:pt x="2" y="12"/>
                  </a:lnTo>
                  <a:lnTo>
                    <a:pt x="1" y="17"/>
                  </a:lnTo>
                  <a:lnTo>
                    <a:pt x="0" y="22"/>
                  </a:lnTo>
                  <a:lnTo>
                    <a:pt x="0" y="22"/>
                  </a:lnTo>
                  <a:lnTo>
                    <a:pt x="1" y="41"/>
                  </a:lnTo>
                  <a:lnTo>
                    <a:pt x="2" y="58"/>
                  </a:lnTo>
                  <a:lnTo>
                    <a:pt x="7" y="76"/>
                  </a:lnTo>
                  <a:lnTo>
                    <a:pt x="10" y="84"/>
                  </a:lnTo>
                  <a:lnTo>
                    <a:pt x="14" y="92"/>
                  </a:lnTo>
                  <a:lnTo>
                    <a:pt x="14" y="92"/>
                  </a:lnTo>
                  <a:lnTo>
                    <a:pt x="18" y="95"/>
                  </a:lnTo>
                  <a:lnTo>
                    <a:pt x="23" y="99"/>
                  </a:lnTo>
                  <a:lnTo>
                    <a:pt x="28" y="103"/>
                  </a:lnTo>
                  <a:lnTo>
                    <a:pt x="34" y="106"/>
                  </a:lnTo>
                  <a:lnTo>
                    <a:pt x="48" y="109"/>
                  </a:lnTo>
                  <a:lnTo>
                    <a:pt x="64" y="111"/>
                  </a:lnTo>
                  <a:lnTo>
                    <a:pt x="95" y="112"/>
                  </a:lnTo>
                  <a:lnTo>
                    <a:pt x="121" y="114"/>
                  </a:lnTo>
                  <a:lnTo>
                    <a:pt x="121" y="114"/>
                  </a:lnTo>
                  <a:lnTo>
                    <a:pt x="161" y="116"/>
                  </a:lnTo>
                  <a:lnTo>
                    <a:pt x="201" y="119"/>
                  </a:lnTo>
                  <a:lnTo>
                    <a:pt x="221" y="118"/>
                  </a:lnTo>
                  <a:lnTo>
                    <a:pt x="242" y="116"/>
                  </a:lnTo>
                  <a:lnTo>
                    <a:pt x="261" y="114"/>
                  </a:lnTo>
                  <a:lnTo>
                    <a:pt x="280" y="109"/>
                  </a:lnTo>
                  <a:lnTo>
                    <a:pt x="280" y="109"/>
                  </a:lnTo>
                  <a:lnTo>
                    <a:pt x="285" y="107"/>
                  </a:lnTo>
                  <a:lnTo>
                    <a:pt x="290" y="105"/>
                  </a:lnTo>
                  <a:lnTo>
                    <a:pt x="294" y="101"/>
                  </a:lnTo>
                  <a:lnTo>
                    <a:pt x="297" y="97"/>
                  </a:lnTo>
                  <a:lnTo>
                    <a:pt x="300" y="86"/>
                  </a:lnTo>
                  <a:lnTo>
                    <a:pt x="302" y="75"/>
                  </a:lnTo>
                  <a:lnTo>
                    <a:pt x="303" y="63"/>
                  </a:lnTo>
                  <a:lnTo>
                    <a:pt x="302" y="51"/>
                  </a:lnTo>
                  <a:lnTo>
                    <a:pt x="300" y="30"/>
                  </a:lnTo>
                  <a:lnTo>
                    <a:pt x="300" y="30"/>
                  </a:lnTo>
                  <a:close/>
                  <a:moveTo>
                    <a:pt x="121" y="68"/>
                  </a:moveTo>
                  <a:lnTo>
                    <a:pt x="121" y="68"/>
                  </a:lnTo>
                  <a:lnTo>
                    <a:pt x="87" y="64"/>
                  </a:lnTo>
                  <a:lnTo>
                    <a:pt x="53" y="60"/>
                  </a:lnTo>
                  <a:lnTo>
                    <a:pt x="53" y="60"/>
                  </a:lnTo>
                  <a:lnTo>
                    <a:pt x="51" y="59"/>
                  </a:lnTo>
                  <a:lnTo>
                    <a:pt x="49" y="56"/>
                  </a:lnTo>
                  <a:lnTo>
                    <a:pt x="47" y="46"/>
                  </a:lnTo>
                  <a:lnTo>
                    <a:pt x="47" y="46"/>
                  </a:lnTo>
                  <a:lnTo>
                    <a:pt x="153" y="47"/>
                  </a:lnTo>
                  <a:lnTo>
                    <a:pt x="205" y="48"/>
                  </a:lnTo>
                  <a:lnTo>
                    <a:pt x="257" y="52"/>
                  </a:lnTo>
                  <a:lnTo>
                    <a:pt x="257" y="52"/>
                  </a:lnTo>
                  <a:lnTo>
                    <a:pt x="257" y="59"/>
                  </a:lnTo>
                  <a:lnTo>
                    <a:pt x="257" y="67"/>
                  </a:lnTo>
                  <a:lnTo>
                    <a:pt x="257" y="67"/>
                  </a:lnTo>
                  <a:lnTo>
                    <a:pt x="223" y="69"/>
                  </a:lnTo>
                  <a:lnTo>
                    <a:pt x="189" y="71"/>
                  </a:lnTo>
                  <a:lnTo>
                    <a:pt x="155" y="71"/>
                  </a:lnTo>
                  <a:lnTo>
                    <a:pt x="121" y="68"/>
                  </a:lnTo>
                  <a:lnTo>
                    <a:pt x="121" y="68"/>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grpSp>
      <p:grpSp>
        <p:nvGrpSpPr>
          <p:cNvPr id="59" name="PA_chenying0907 58"/>
          <p:cNvGrpSpPr/>
          <p:nvPr>
            <p:custDataLst>
              <p:tags r:id="rId2"/>
            </p:custDataLst>
          </p:nvPr>
        </p:nvGrpSpPr>
        <p:grpSpPr>
          <a:xfrm>
            <a:off x="2460798" y="1678068"/>
            <a:ext cx="1421127" cy="1374344"/>
            <a:chOff x="2033588" y="3044825"/>
            <a:chExt cx="771525" cy="746126"/>
          </a:xfrm>
          <a:solidFill>
            <a:schemeClr val="tx1"/>
          </a:solidFill>
        </p:grpSpPr>
        <p:sp>
          <p:nvSpPr>
            <p:cNvPr id="60" name="chenying0907 717"/>
            <p:cNvSpPr>
              <a:spLocks/>
            </p:cNvSpPr>
            <p:nvPr/>
          </p:nvSpPr>
          <p:spPr bwMode="auto">
            <a:xfrm>
              <a:off x="2122488" y="3668713"/>
              <a:ext cx="20638" cy="30163"/>
            </a:xfrm>
            <a:custGeom>
              <a:avLst/>
              <a:gdLst/>
              <a:ahLst/>
              <a:cxnLst>
                <a:cxn ang="0">
                  <a:pos x="42" y="1"/>
                </a:cxn>
                <a:cxn ang="0">
                  <a:pos x="42" y="1"/>
                </a:cxn>
                <a:cxn ang="0">
                  <a:pos x="29" y="14"/>
                </a:cxn>
                <a:cxn ang="0">
                  <a:pos x="15" y="27"/>
                </a:cxn>
                <a:cxn ang="0">
                  <a:pos x="15" y="27"/>
                </a:cxn>
                <a:cxn ang="0">
                  <a:pos x="13" y="31"/>
                </a:cxn>
                <a:cxn ang="0">
                  <a:pos x="12" y="37"/>
                </a:cxn>
                <a:cxn ang="0">
                  <a:pos x="9" y="46"/>
                </a:cxn>
                <a:cxn ang="0">
                  <a:pos x="6" y="56"/>
                </a:cxn>
                <a:cxn ang="0">
                  <a:pos x="4" y="60"/>
                </a:cxn>
                <a:cxn ang="0">
                  <a:pos x="1" y="64"/>
                </a:cxn>
                <a:cxn ang="0">
                  <a:pos x="1" y="64"/>
                </a:cxn>
                <a:cxn ang="0">
                  <a:pos x="0" y="68"/>
                </a:cxn>
                <a:cxn ang="0">
                  <a:pos x="0" y="71"/>
                </a:cxn>
                <a:cxn ang="0">
                  <a:pos x="2" y="73"/>
                </a:cxn>
                <a:cxn ang="0">
                  <a:pos x="5" y="74"/>
                </a:cxn>
                <a:cxn ang="0">
                  <a:pos x="12" y="74"/>
                </a:cxn>
                <a:cxn ang="0">
                  <a:pos x="12" y="74"/>
                </a:cxn>
                <a:cxn ang="0">
                  <a:pos x="14" y="73"/>
                </a:cxn>
                <a:cxn ang="0">
                  <a:pos x="17" y="71"/>
                </a:cxn>
                <a:cxn ang="0">
                  <a:pos x="17" y="67"/>
                </a:cxn>
                <a:cxn ang="0">
                  <a:pos x="14" y="64"/>
                </a:cxn>
                <a:cxn ang="0">
                  <a:pos x="14" y="64"/>
                </a:cxn>
                <a:cxn ang="0">
                  <a:pos x="18" y="54"/>
                </a:cxn>
                <a:cxn ang="0">
                  <a:pos x="21" y="42"/>
                </a:cxn>
                <a:cxn ang="0">
                  <a:pos x="21" y="42"/>
                </a:cxn>
                <a:cxn ang="0">
                  <a:pos x="23" y="38"/>
                </a:cxn>
                <a:cxn ang="0">
                  <a:pos x="26" y="33"/>
                </a:cxn>
                <a:cxn ang="0">
                  <a:pos x="34" y="25"/>
                </a:cxn>
                <a:cxn ang="0">
                  <a:pos x="49" y="10"/>
                </a:cxn>
                <a:cxn ang="0">
                  <a:pos x="49" y="10"/>
                </a:cxn>
                <a:cxn ang="0">
                  <a:pos x="51" y="8"/>
                </a:cxn>
                <a:cxn ang="0">
                  <a:pos x="51" y="5"/>
                </a:cxn>
                <a:cxn ang="0">
                  <a:pos x="49" y="1"/>
                </a:cxn>
                <a:cxn ang="0">
                  <a:pos x="46" y="0"/>
                </a:cxn>
                <a:cxn ang="0">
                  <a:pos x="43" y="0"/>
                </a:cxn>
                <a:cxn ang="0">
                  <a:pos x="42" y="1"/>
                </a:cxn>
                <a:cxn ang="0">
                  <a:pos x="42" y="1"/>
                </a:cxn>
              </a:cxnLst>
              <a:rect l="0" t="0" r="r" b="b"/>
              <a:pathLst>
                <a:path w="51" h="74">
                  <a:moveTo>
                    <a:pt x="42" y="1"/>
                  </a:moveTo>
                  <a:lnTo>
                    <a:pt x="42" y="1"/>
                  </a:lnTo>
                  <a:lnTo>
                    <a:pt x="29" y="14"/>
                  </a:lnTo>
                  <a:lnTo>
                    <a:pt x="15" y="27"/>
                  </a:lnTo>
                  <a:lnTo>
                    <a:pt x="15" y="27"/>
                  </a:lnTo>
                  <a:lnTo>
                    <a:pt x="13" y="31"/>
                  </a:lnTo>
                  <a:lnTo>
                    <a:pt x="12" y="37"/>
                  </a:lnTo>
                  <a:lnTo>
                    <a:pt x="9" y="46"/>
                  </a:lnTo>
                  <a:lnTo>
                    <a:pt x="6" y="56"/>
                  </a:lnTo>
                  <a:lnTo>
                    <a:pt x="4" y="60"/>
                  </a:lnTo>
                  <a:lnTo>
                    <a:pt x="1" y="64"/>
                  </a:lnTo>
                  <a:lnTo>
                    <a:pt x="1" y="64"/>
                  </a:lnTo>
                  <a:lnTo>
                    <a:pt x="0" y="68"/>
                  </a:lnTo>
                  <a:lnTo>
                    <a:pt x="0" y="71"/>
                  </a:lnTo>
                  <a:lnTo>
                    <a:pt x="2" y="73"/>
                  </a:lnTo>
                  <a:lnTo>
                    <a:pt x="5" y="74"/>
                  </a:lnTo>
                  <a:lnTo>
                    <a:pt x="12" y="74"/>
                  </a:lnTo>
                  <a:lnTo>
                    <a:pt x="12" y="74"/>
                  </a:lnTo>
                  <a:lnTo>
                    <a:pt x="14" y="73"/>
                  </a:lnTo>
                  <a:lnTo>
                    <a:pt x="17" y="71"/>
                  </a:lnTo>
                  <a:lnTo>
                    <a:pt x="17" y="67"/>
                  </a:lnTo>
                  <a:lnTo>
                    <a:pt x="14" y="64"/>
                  </a:lnTo>
                  <a:lnTo>
                    <a:pt x="14" y="64"/>
                  </a:lnTo>
                  <a:lnTo>
                    <a:pt x="18" y="54"/>
                  </a:lnTo>
                  <a:lnTo>
                    <a:pt x="21" y="42"/>
                  </a:lnTo>
                  <a:lnTo>
                    <a:pt x="21" y="42"/>
                  </a:lnTo>
                  <a:lnTo>
                    <a:pt x="23" y="38"/>
                  </a:lnTo>
                  <a:lnTo>
                    <a:pt x="26" y="33"/>
                  </a:lnTo>
                  <a:lnTo>
                    <a:pt x="34" y="25"/>
                  </a:lnTo>
                  <a:lnTo>
                    <a:pt x="49" y="10"/>
                  </a:lnTo>
                  <a:lnTo>
                    <a:pt x="49" y="10"/>
                  </a:lnTo>
                  <a:lnTo>
                    <a:pt x="51" y="8"/>
                  </a:lnTo>
                  <a:lnTo>
                    <a:pt x="51" y="5"/>
                  </a:lnTo>
                  <a:lnTo>
                    <a:pt x="49" y="1"/>
                  </a:lnTo>
                  <a:lnTo>
                    <a:pt x="46" y="0"/>
                  </a:lnTo>
                  <a:lnTo>
                    <a:pt x="43" y="0"/>
                  </a:lnTo>
                  <a:lnTo>
                    <a:pt x="42" y="1"/>
                  </a:lnTo>
                  <a:lnTo>
                    <a:pt x="42"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61" name="chenying0907 718"/>
            <p:cNvSpPr>
              <a:spLocks/>
            </p:cNvSpPr>
            <p:nvPr/>
          </p:nvSpPr>
          <p:spPr bwMode="auto">
            <a:xfrm>
              <a:off x="2143126" y="3673475"/>
              <a:ext cx="23813" cy="25400"/>
            </a:xfrm>
            <a:custGeom>
              <a:avLst/>
              <a:gdLst/>
              <a:ahLst/>
              <a:cxnLst>
                <a:cxn ang="0">
                  <a:pos x="50" y="0"/>
                </a:cxn>
                <a:cxn ang="0">
                  <a:pos x="50" y="0"/>
                </a:cxn>
                <a:cxn ang="0">
                  <a:pos x="34" y="10"/>
                </a:cxn>
                <a:cxn ang="0">
                  <a:pos x="24" y="17"/>
                </a:cxn>
                <a:cxn ang="0">
                  <a:pos x="15" y="25"/>
                </a:cxn>
                <a:cxn ang="0">
                  <a:pos x="7" y="32"/>
                </a:cxn>
                <a:cxn ang="0">
                  <a:pos x="2" y="42"/>
                </a:cxn>
                <a:cxn ang="0">
                  <a:pos x="0" y="45"/>
                </a:cxn>
                <a:cxn ang="0">
                  <a:pos x="0" y="51"/>
                </a:cxn>
                <a:cxn ang="0">
                  <a:pos x="0" y="55"/>
                </a:cxn>
                <a:cxn ang="0">
                  <a:pos x="3" y="60"/>
                </a:cxn>
                <a:cxn ang="0">
                  <a:pos x="3" y="60"/>
                </a:cxn>
                <a:cxn ang="0">
                  <a:pos x="4" y="61"/>
                </a:cxn>
                <a:cxn ang="0">
                  <a:pos x="6" y="62"/>
                </a:cxn>
                <a:cxn ang="0">
                  <a:pos x="11" y="61"/>
                </a:cxn>
                <a:cxn ang="0">
                  <a:pos x="14" y="59"/>
                </a:cxn>
                <a:cxn ang="0">
                  <a:pos x="14" y="56"/>
                </a:cxn>
                <a:cxn ang="0">
                  <a:pos x="12" y="53"/>
                </a:cxn>
                <a:cxn ang="0">
                  <a:pos x="12" y="53"/>
                </a:cxn>
                <a:cxn ang="0">
                  <a:pos x="11" y="51"/>
                </a:cxn>
                <a:cxn ang="0">
                  <a:pos x="12" y="47"/>
                </a:cxn>
                <a:cxn ang="0">
                  <a:pos x="14" y="43"/>
                </a:cxn>
                <a:cxn ang="0">
                  <a:pos x="17" y="39"/>
                </a:cxn>
                <a:cxn ang="0">
                  <a:pos x="24" y="32"/>
                </a:cxn>
                <a:cxn ang="0">
                  <a:pos x="29" y="27"/>
                </a:cxn>
                <a:cxn ang="0">
                  <a:pos x="29" y="27"/>
                </a:cxn>
                <a:cxn ang="0">
                  <a:pos x="42" y="18"/>
                </a:cxn>
                <a:cxn ang="0">
                  <a:pos x="57" y="10"/>
                </a:cxn>
                <a:cxn ang="0">
                  <a:pos x="57" y="10"/>
                </a:cxn>
                <a:cxn ang="0">
                  <a:pos x="58" y="9"/>
                </a:cxn>
                <a:cxn ang="0">
                  <a:pos x="59" y="6"/>
                </a:cxn>
                <a:cxn ang="0">
                  <a:pos x="58" y="2"/>
                </a:cxn>
                <a:cxn ang="0">
                  <a:pos x="55" y="0"/>
                </a:cxn>
                <a:cxn ang="0">
                  <a:pos x="53" y="0"/>
                </a:cxn>
                <a:cxn ang="0">
                  <a:pos x="50" y="0"/>
                </a:cxn>
                <a:cxn ang="0">
                  <a:pos x="50" y="0"/>
                </a:cxn>
              </a:cxnLst>
              <a:rect l="0" t="0" r="r" b="b"/>
              <a:pathLst>
                <a:path w="59" h="62">
                  <a:moveTo>
                    <a:pt x="50" y="0"/>
                  </a:moveTo>
                  <a:lnTo>
                    <a:pt x="50" y="0"/>
                  </a:lnTo>
                  <a:lnTo>
                    <a:pt x="34" y="10"/>
                  </a:lnTo>
                  <a:lnTo>
                    <a:pt x="24" y="17"/>
                  </a:lnTo>
                  <a:lnTo>
                    <a:pt x="15" y="25"/>
                  </a:lnTo>
                  <a:lnTo>
                    <a:pt x="7" y="32"/>
                  </a:lnTo>
                  <a:lnTo>
                    <a:pt x="2" y="42"/>
                  </a:lnTo>
                  <a:lnTo>
                    <a:pt x="0" y="45"/>
                  </a:lnTo>
                  <a:lnTo>
                    <a:pt x="0" y="51"/>
                  </a:lnTo>
                  <a:lnTo>
                    <a:pt x="0" y="55"/>
                  </a:lnTo>
                  <a:lnTo>
                    <a:pt x="3" y="60"/>
                  </a:lnTo>
                  <a:lnTo>
                    <a:pt x="3" y="60"/>
                  </a:lnTo>
                  <a:lnTo>
                    <a:pt x="4" y="61"/>
                  </a:lnTo>
                  <a:lnTo>
                    <a:pt x="6" y="62"/>
                  </a:lnTo>
                  <a:lnTo>
                    <a:pt x="11" y="61"/>
                  </a:lnTo>
                  <a:lnTo>
                    <a:pt x="14" y="59"/>
                  </a:lnTo>
                  <a:lnTo>
                    <a:pt x="14" y="56"/>
                  </a:lnTo>
                  <a:lnTo>
                    <a:pt x="12" y="53"/>
                  </a:lnTo>
                  <a:lnTo>
                    <a:pt x="12" y="53"/>
                  </a:lnTo>
                  <a:lnTo>
                    <a:pt x="11" y="51"/>
                  </a:lnTo>
                  <a:lnTo>
                    <a:pt x="12" y="47"/>
                  </a:lnTo>
                  <a:lnTo>
                    <a:pt x="14" y="43"/>
                  </a:lnTo>
                  <a:lnTo>
                    <a:pt x="17" y="39"/>
                  </a:lnTo>
                  <a:lnTo>
                    <a:pt x="24" y="32"/>
                  </a:lnTo>
                  <a:lnTo>
                    <a:pt x="29" y="27"/>
                  </a:lnTo>
                  <a:lnTo>
                    <a:pt x="29" y="27"/>
                  </a:lnTo>
                  <a:lnTo>
                    <a:pt x="42" y="18"/>
                  </a:lnTo>
                  <a:lnTo>
                    <a:pt x="57" y="10"/>
                  </a:lnTo>
                  <a:lnTo>
                    <a:pt x="57" y="10"/>
                  </a:lnTo>
                  <a:lnTo>
                    <a:pt x="58" y="9"/>
                  </a:lnTo>
                  <a:lnTo>
                    <a:pt x="59" y="6"/>
                  </a:lnTo>
                  <a:lnTo>
                    <a:pt x="58" y="2"/>
                  </a:lnTo>
                  <a:lnTo>
                    <a:pt x="55" y="0"/>
                  </a:lnTo>
                  <a:lnTo>
                    <a:pt x="53" y="0"/>
                  </a:lnTo>
                  <a:lnTo>
                    <a:pt x="50" y="0"/>
                  </a:lnTo>
                  <a:lnTo>
                    <a:pt x="50" y="0"/>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62" name="chenying0907 719"/>
            <p:cNvSpPr>
              <a:spLocks/>
            </p:cNvSpPr>
            <p:nvPr/>
          </p:nvSpPr>
          <p:spPr bwMode="auto">
            <a:xfrm>
              <a:off x="2165351" y="3676650"/>
              <a:ext cx="20638" cy="23813"/>
            </a:xfrm>
            <a:custGeom>
              <a:avLst/>
              <a:gdLst/>
              <a:ahLst/>
              <a:cxnLst>
                <a:cxn ang="0">
                  <a:pos x="44" y="1"/>
                </a:cxn>
                <a:cxn ang="0">
                  <a:pos x="44" y="1"/>
                </a:cxn>
                <a:cxn ang="0">
                  <a:pos x="30" y="13"/>
                </a:cxn>
                <a:cxn ang="0">
                  <a:pos x="22" y="21"/>
                </a:cxn>
                <a:cxn ang="0">
                  <a:pos x="13" y="29"/>
                </a:cxn>
                <a:cxn ang="0">
                  <a:pos x="6" y="37"/>
                </a:cxn>
                <a:cxn ang="0">
                  <a:pos x="1" y="46"/>
                </a:cxn>
                <a:cxn ang="0">
                  <a:pos x="0" y="50"/>
                </a:cxn>
                <a:cxn ang="0">
                  <a:pos x="0" y="54"/>
                </a:cxn>
                <a:cxn ang="0">
                  <a:pos x="1" y="57"/>
                </a:cxn>
                <a:cxn ang="0">
                  <a:pos x="4" y="61"/>
                </a:cxn>
                <a:cxn ang="0">
                  <a:pos x="4" y="61"/>
                </a:cxn>
                <a:cxn ang="0">
                  <a:pos x="5" y="63"/>
                </a:cxn>
                <a:cxn ang="0">
                  <a:pos x="8" y="63"/>
                </a:cxn>
                <a:cxn ang="0">
                  <a:pos x="10" y="63"/>
                </a:cxn>
                <a:cxn ang="0">
                  <a:pos x="11" y="61"/>
                </a:cxn>
                <a:cxn ang="0">
                  <a:pos x="13" y="57"/>
                </a:cxn>
                <a:cxn ang="0">
                  <a:pos x="13" y="55"/>
                </a:cxn>
                <a:cxn ang="0">
                  <a:pos x="11" y="54"/>
                </a:cxn>
                <a:cxn ang="0">
                  <a:pos x="11" y="54"/>
                </a:cxn>
                <a:cxn ang="0">
                  <a:pos x="11" y="52"/>
                </a:cxn>
                <a:cxn ang="0">
                  <a:pos x="11" y="50"/>
                </a:cxn>
                <a:cxn ang="0">
                  <a:pos x="14" y="44"/>
                </a:cxn>
                <a:cxn ang="0">
                  <a:pos x="21" y="38"/>
                </a:cxn>
                <a:cxn ang="0">
                  <a:pos x="27" y="31"/>
                </a:cxn>
                <a:cxn ang="0">
                  <a:pos x="52" y="10"/>
                </a:cxn>
                <a:cxn ang="0">
                  <a:pos x="52" y="10"/>
                </a:cxn>
                <a:cxn ang="0">
                  <a:pos x="53" y="8"/>
                </a:cxn>
                <a:cxn ang="0">
                  <a:pos x="53" y="5"/>
                </a:cxn>
                <a:cxn ang="0">
                  <a:pos x="52" y="3"/>
                </a:cxn>
                <a:cxn ang="0">
                  <a:pos x="48" y="0"/>
                </a:cxn>
                <a:cxn ang="0">
                  <a:pos x="45" y="0"/>
                </a:cxn>
                <a:cxn ang="0">
                  <a:pos x="44" y="1"/>
                </a:cxn>
                <a:cxn ang="0">
                  <a:pos x="44" y="1"/>
                </a:cxn>
              </a:cxnLst>
              <a:rect l="0" t="0" r="r" b="b"/>
              <a:pathLst>
                <a:path w="53" h="63">
                  <a:moveTo>
                    <a:pt x="44" y="1"/>
                  </a:moveTo>
                  <a:lnTo>
                    <a:pt x="44" y="1"/>
                  </a:lnTo>
                  <a:lnTo>
                    <a:pt x="30" y="13"/>
                  </a:lnTo>
                  <a:lnTo>
                    <a:pt x="22" y="21"/>
                  </a:lnTo>
                  <a:lnTo>
                    <a:pt x="13" y="29"/>
                  </a:lnTo>
                  <a:lnTo>
                    <a:pt x="6" y="37"/>
                  </a:lnTo>
                  <a:lnTo>
                    <a:pt x="1" y="46"/>
                  </a:lnTo>
                  <a:lnTo>
                    <a:pt x="0" y="50"/>
                  </a:lnTo>
                  <a:lnTo>
                    <a:pt x="0" y="54"/>
                  </a:lnTo>
                  <a:lnTo>
                    <a:pt x="1" y="57"/>
                  </a:lnTo>
                  <a:lnTo>
                    <a:pt x="4" y="61"/>
                  </a:lnTo>
                  <a:lnTo>
                    <a:pt x="4" y="61"/>
                  </a:lnTo>
                  <a:lnTo>
                    <a:pt x="5" y="63"/>
                  </a:lnTo>
                  <a:lnTo>
                    <a:pt x="8" y="63"/>
                  </a:lnTo>
                  <a:lnTo>
                    <a:pt x="10" y="63"/>
                  </a:lnTo>
                  <a:lnTo>
                    <a:pt x="11" y="61"/>
                  </a:lnTo>
                  <a:lnTo>
                    <a:pt x="13" y="57"/>
                  </a:lnTo>
                  <a:lnTo>
                    <a:pt x="13" y="55"/>
                  </a:lnTo>
                  <a:lnTo>
                    <a:pt x="11" y="54"/>
                  </a:lnTo>
                  <a:lnTo>
                    <a:pt x="11" y="54"/>
                  </a:lnTo>
                  <a:lnTo>
                    <a:pt x="11" y="52"/>
                  </a:lnTo>
                  <a:lnTo>
                    <a:pt x="11" y="50"/>
                  </a:lnTo>
                  <a:lnTo>
                    <a:pt x="14" y="44"/>
                  </a:lnTo>
                  <a:lnTo>
                    <a:pt x="21" y="38"/>
                  </a:lnTo>
                  <a:lnTo>
                    <a:pt x="27" y="31"/>
                  </a:lnTo>
                  <a:lnTo>
                    <a:pt x="52" y="10"/>
                  </a:lnTo>
                  <a:lnTo>
                    <a:pt x="52" y="10"/>
                  </a:lnTo>
                  <a:lnTo>
                    <a:pt x="53" y="8"/>
                  </a:lnTo>
                  <a:lnTo>
                    <a:pt x="53" y="5"/>
                  </a:lnTo>
                  <a:lnTo>
                    <a:pt x="52" y="3"/>
                  </a:lnTo>
                  <a:lnTo>
                    <a:pt x="48" y="0"/>
                  </a:lnTo>
                  <a:lnTo>
                    <a:pt x="45" y="0"/>
                  </a:lnTo>
                  <a:lnTo>
                    <a:pt x="44" y="1"/>
                  </a:lnTo>
                  <a:lnTo>
                    <a:pt x="44"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63" name="chenying0907 720"/>
            <p:cNvSpPr>
              <a:spLocks/>
            </p:cNvSpPr>
            <p:nvPr/>
          </p:nvSpPr>
          <p:spPr bwMode="auto">
            <a:xfrm>
              <a:off x="2176463" y="3671888"/>
              <a:ext cx="34925" cy="33338"/>
            </a:xfrm>
            <a:custGeom>
              <a:avLst/>
              <a:gdLst/>
              <a:ahLst/>
              <a:cxnLst>
                <a:cxn ang="0">
                  <a:pos x="77" y="3"/>
                </a:cxn>
                <a:cxn ang="0">
                  <a:pos x="77" y="3"/>
                </a:cxn>
                <a:cxn ang="0">
                  <a:pos x="65" y="13"/>
                </a:cxn>
                <a:cxn ang="0">
                  <a:pos x="53" y="22"/>
                </a:cxn>
                <a:cxn ang="0">
                  <a:pos x="31" y="42"/>
                </a:cxn>
                <a:cxn ang="0">
                  <a:pos x="31" y="42"/>
                </a:cxn>
                <a:cxn ang="0">
                  <a:pos x="22" y="50"/>
                </a:cxn>
                <a:cxn ang="0">
                  <a:pos x="14" y="59"/>
                </a:cxn>
                <a:cxn ang="0">
                  <a:pos x="6" y="68"/>
                </a:cxn>
                <a:cxn ang="0">
                  <a:pos x="1" y="79"/>
                </a:cxn>
                <a:cxn ang="0">
                  <a:pos x="1" y="79"/>
                </a:cxn>
                <a:cxn ang="0">
                  <a:pos x="0" y="81"/>
                </a:cxn>
                <a:cxn ang="0">
                  <a:pos x="1" y="84"/>
                </a:cxn>
                <a:cxn ang="0">
                  <a:pos x="2" y="85"/>
                </a:cxn>
                <a:cxn ang="0">
                  <a:pos x="4" y="85"/>
                </a:cxn>
                <a:cxn ang="0">
                  <a:pos x="9" y="85"/>
                </a:cxn>
                <a:cxn ang="0">
                  <a:pos x="10" y="84"/>
                </a:cxn>
                <a:cxn ang="0">
                  <a:pos x="12" y="83"/>
                </a:cxn>
                <a:cxn ang="0">
                  <a:pos x="12" y="83"/>
                </a:cxn>
                <a:cxn ang="0">
                  <a:pos x="14" y="76"/>
                </a:cxn>
                <a:cxn ang="0">
                  <a:pos x="18" y="71"/>
                </a:cxn>
                <a:cxn ang="0">
                  <a:pos x="27" y="60"/>
                </a:cxn>
                <a:cxn ang="0">
                  <a:pos x="38" y="50"/>
                </a:cxn>
                <a:cxn ang="0">
                  <a:pos x="48" y="42"/>
                </a:cxn>
                <a:cxn ang="0">
                  <a:pos x="48" y="42"/>
                </a:cxn>
                <a:cxn ang="0">
                  <a:pos x="57" y="35"/>
                </a:cxn>
                <a:cxn ang="0">
                  <a:pos x="67" y="28"/>
                </a:cxn>
                <a:cxn ang="0">
                  <a:pos x="85" y="11"/>
                </a:cxn>
                <a:cxn ang="0">
                  <a:pos x="85" y="11"/>
                </a:cxn>
                <a:cxn ang="0">
                  <a:pos x="86" y="8"/>
                </a:cxn>
                <a:cxn ang="0">
                  <a:pos x="86" y="7"/>
                </a:cxn>
                <a:cxn ang="0">
                  <a:pos x="85" y="3"/>
                </a:cxn>
                <a:cxn ang="0">
                  <a:pos x="81" y="0"/>
                </a:cxn>
                <a:cxn ang="0">
                  <a:pos x="78" y="1"/>
                </a:cxn>
                <a:cxn ang="0">
                  <a:pos x="77" y="3"/>
                </a:cxn>
                <a:cxn ang="0">
                  <a:pos x="77" y="3"/>
                </a:cxn>
              </a:cxnLst>
              <a:rect l="0" t="0" r="r" b="b"/>
              <a:pathLst>
                <a:path w="86" h="85">
                  <a:moveTo>
                    <a:pt x="77" y="3"/>
                  </a:moveTo>
                  <a:lnTo>
                    <a:pt x="77" y="3"/>
                  </a:lnTo>
                  <a:lnTo>
                    <a:pt x="65" y="13"/>
                  </a:lnTo>
                  <a:lnTo>
                    <a:pt x="53" y="22"/>
                  </a:lnTo>
                  <a:lnTo>
                    <a:pt x="31" y="42"/>
                  </a:lnTo>
                  <a:lnTo>
                    <a:pt x="31" y="42"/>
                  </a:lnTo>
                  <a:lnTo>
                    <a:pt x="22" y="50"/>
                  </a:lnTo>
                  <a:lnTo>
                    <a:pt x="14" y="59"/>
                  </a:lnTo>
                  <a:lnTo>
                    <a:pt x="6" y="68"/>
                  </a:lnTo>
                  <a:lnTo>
                    <a:pt x="1" y="79"/>
                  </a:lnTo>
                  <a:lnTo>
                    <a:pt x="1" y="79"/>
                  </a:lnTo>
                  <a:lnTo>
                    <a:pt x="0" y="81"/>
                  </a:lnTo>
                  <a:lnTo>
                    <a:pt x="1" y="84"/>
                  </a:lnTo>
                  <a:lnTo>
                    <a:pt x="2" y="85"/>
                  </a:lnTo>
                  <a:lnTo>
                    <a:pt x="4" y="85"/>
                  </a:lnTo>
                  <a:lnTo>
                    <a:pt x="9" y="85"/>
                  </a:lnTo>
                  <a:lnTo>
                    <a:pt x="10" y="84"/>
                  </a:lnTo>
                  <a:lnTo>
                    <a:pt x="12" y="83"/>
                  </a:lnTo>
                  <a:lnTo>
                    <a:pt x="12" y="83"/>
                  </a:lnTo>
                  <a:lnTo>
                    <a:pt x="14" y="76"/>
                  </a:lnTo>
                  <a:lnTo>
                    <a:pt x="18" y="71"/>
                  </a:lnTo>
                  <a:lnTo>
                    <a:pt x="27" y="60"/>
                  </a:lnTo>
                  <a:lnTo>
                    <a:pt x="38" y="50"/>
                  </a:lnTo>
                  <a:lnTo>
                    <a:pt x="48" y="42"/>
                  </a:lnTo>
                  <a:lnTo>
                    <a:pt x="48" y="42"/>
                  </a:lnTo>
                  <a:lnTo>
                    <a:pt x="57" y="35"/>
                  </a:lnTo>
                  <a:lnTo>
                    <a:pt x="67" y="28"/>
                  </a:lnTo>
                  <a:lnTo>
                    <a:pt x="85" y="11"/>
                  </a:lnTo>
                  <a:lnTo>
                    <a:pt x="85" y="11"/>
                  </a:lnTo>
                  <a:lnTo>
                    <a:pt x="86" y="8"/>
                  </a:lnTo>
                  <a:lnTo>
                    <a:pt x="86" y="7"/>
                  </a:lnTo>
                  <a:lnTo>
                    <a:pt x="85" y="3"/>
                  </a:lnTo>
                  <a:lnTo>
                    <a:pt x="81" y="0"/>
                  </a:lnTo>
                  <a:lnTo>
                    <a:pt x="78" y="1"/>
                  </a:lnTo>
                  <a:lnTo>
                    <a:pt x="77" y="3"/>
                  </a:lnTo>
                  <a:lnTo>
                    <a:pt x="77" y="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64" name="chenying0907 721"/>
            <p:cNvSpPr>
              <a:spLocks/>
            </p:cNvSpPr>
            <p:nvPr/>
          </p:nvSpPr>
          <p:spPr bwMode="auto">
            <a:xfrm>
              <a:off x="2200276" y="3676650"/>
              <a:ext cx="26988" cy="26988"/>
            </a:xfrm>
            <a:custGeom>
              <a:avLst/>
              <a:gdLst/>
              <a:ahLst/>
              <a:cxnLst>
                <a:cxn ang="0">
                  <a:pos x="59" y="1"/>
                </a:cxn>
                <a:cxn ang="0">
                  <a:pos x="59" y="1"/>
                </a:cxn>
                <a:cxn ang="0">
                  <a:pos x="51" y="9"/>
                </a:cxn>
                <a:cxn ang="0">
                  <a:pos x="42" y="16"/>
                </a:cxn>
                <a:cxn ang="0">
                  <a:pos x="25" y="27"/>
                </a:cxn>
                <a:cxn ang="0">
                  <a:pos x="17" y="34"/>
                </a:cxn>
                <a:cxn ang="0">
                  <a:pos x="11" y="42"/>
                </a:cxn>
                <a:cxn ang="0">
                  <a:pos x="4" y="51"/>
                </a:cxn>
                <a:cxn ang="0">
                  <a:pos x="0" y="61"/>
                </a:cxn>
                <a:cxn ang="0">
                  <a:pos x="0" y="61"/>
                </a:cxn>
                <a:cxn ang="0">
                  <a:pos x="0" y="64"/>
                </a:cxn>
                <a:cxn ang="0">
                  <a:pos x="2" y="67"/>
                </a:cxn>
                <a:cxn ang="0">
                  <a:pos x="4" y="68"/>
                </a:cxn>
                <a:cxn ang="0">
                  <a:pos x="7" y="69"/>
                </a:cxn>
                <a:cxn ang="0">
                  <a:pos x="12" y="69"/>
                </a:cxn>
                <a:cxn ang="0">
                  <a:pos x="12" y="69"/>
                </a:cxn>
                <a:cxn ang="0">
                  <a:pos x="15" y="68"/>
                </a:cxn>
                <a:cxn ang="0">
                  <a:pos x="16" y="67"/>
                </a:cxn>
                <a:cxn ang="0">
                  <a:pos x="17" y="64"/>
                </a:cxn>
                <a:cxn ang="0">
                  <a:pos x="17" y="60"/>
                </a:cxn>
                <a:cxn ang="0">
                  <a:pos x="15" y="57"/>
                </a:cxn>
                <a:cxn ang="0">
                  <a:pos x="15" y="57"/>
                </a:cxn>
                <a:cxn ang="0">
                  <a:pos x="19" y="50"/>
                </a:cxn>
                <a:cxn ang="0">
                  <a:pos x="24" y="43"/>
                </a:cxn>
                <a:cxn ang="0">
                  <a:pos x="30" y="37"/>
                </a:cxn>
                <a:cxn ang="0">
                  <a:pos x="38" y="31"/>
                </a:cxn>
                <a:cxn ang="0">
                  <a:pos x="54" y="21"/>
                </a:cxn>
                <a:cxn ang="0">
                  <a:pos x="61" y="16"/>
                </a:cxn>
                <a:cxn ang="0">
                  <a:pos x="67" y="10"/>
                </a:cxn>
                <a:cxn ang="0">
                  <a:pos x="67" y="10"/>
                </a:cxn>
                <a:cxn ang="0">
                  <a:pos x="68" y="8"/>
                </a:cxn>
                <a:cxn ang="0">
                  <a:pos x="70" y="5"/>
                </a:cxn>
                <a:cxn ang="0">
                  <a:pos x="67" y="3"/>
                </a:cxn>
                <a:cxn ang="0">
                  <a:pos x="63" y="0"/>
                </a:cxn>
                <a:cxn ang="0">
                  <a:pos x="62" y="0"/>
                </a:cxn>
                <a:cxn ang="0">
                  <a:pos x="59" y="1"/>
                </a:cxn>
                <a:cxn ang="0">
                  <a:pos x="59" y="1"/>
                </a:cxn>
              </a:cxnLst>
              <a:rect l="0" t="0" r="r" b="b"/>
              <a:pathLst>
                <a:path w="70" h="69">
                  <a:moveTo>
                    <a:pt x="59" y="1"/>
                  </a:moveTo>
                  <a:lnTo>
                    <a:pt x="59" y="1"/>
                  </a:lnTo>
                  <a:lnTo>
                    <a:pt x="51" y="9"/>
                  </a:lnTo>
                  <a:lnTo>
                    <a:pt x="42" y="16"/>
                  </a:lnTo>
                  <a:lnTo>
                    <a:pt x="25" y="27"/>
                  </a:lnTo>
                  <a:lnTo>
                    <a:pt x="17" y="34"/>
                  </a:lnTo>
                  <a:lnTo>
                    <a:pt x="11" y="42"/>
                  </a:lnTo>
                  <a:lnTo>
                    <a:pt x="4" y="51"/>
                  </a:lnTo>
                  <a:lnTo>
                    <a:pt x="0" y="61"/>
                  </a:lnTo>
                  <a:lnTo>
                    <a:pt x="0" y="61"/>
                  </a:lnTo>
                  <a:lnTo>
                    <a:pt x="0" y="64"/>
                  </a:lnTo>
                  <a:lnTo>
                    <a:pt x="2" y="67"/>
                  </a:lnTo>
                  <a:lnTo>
                    <a:pt x="4" y="68"/>
                  </a:lnTo>
                  <a:lnTo>
                    <a:pt x="7" y="69"/>
                  </a:lnTo>
                  <a:lnTo>
                    <a:pt x="12" y="69"/>
                  </a:lnTo>
                  <a:lnTo>
                    <a:pt x="12" y="69"/>
                  </a:lnTo>
                  <a:lnTo>
                    <a:pt x="15" y="68"/>
                  </a:lnTo>
                  <a:lnTo>
                    <a:pt x="16" y="67"/>
                  </a:lnTo>
                  <a:lnTo>
                    <a:pt x="17" y="64"/>
                  </a:lnTo>
                  <a:lnTo>
                    <a:pt x="17" y="60"/>
                  </a:lnTo>
                  <a:lnTo>
                    <a:pt x="15" y="57"/>
                  </a:lnTo>
                  <a:lnTo>
                    <a:pt x="15" y="57"/>
                  </a:lnTo>
                  <a:lnTo>
                    <a:pt x="19" y="50"/>
                  </a:lnTo>
                  <a:lnTo>
                    <a:pt x="24" y="43"/>
                  </a:lnTo>
                  <a:lnTo>
                    <a:pt x="30" y="37"/>
                  </a:lnTo>
                  <a:lnTo>
                    <a:pt x="38" y="31"/>
                  </a:lnTo>
                  <a:lnTo>
                    <a:pt x="54" y="21"/>
                  </a:lnTo>
                  <a:lnTo>
                    <a:pt x="61" y="16"/>
                  </a:lnTo>
                  <a:lnTo>
                    <a:pt x="67" y="10"/>
                  </a:lnTo>
                  <a:lnTo>
                    <a:pt x="67" y="10"/>
                  </a:lnTo>
                  <a:lnTo>
                    <a:pt x="68" y="8"/>
                  </a:lnTo>
                  <a:lnTo>
                    <a:pt x="70" y="5"/>
                  </a:lnTo>
                  <a:lnTo>
                    <a:pt x="67" y="3"/>
                  </a:lnTo>
                  <a:lnTo>
                    <a:pt x="63" y="0"/>
                  </a:lnTo>
                  <a:lnTo>
                    <a:pt x="62" y="0"/>
                  </a:lnTo>
                  <a:lnTo>
                    <a:pt x="59" y="1"/>
                  </a:lnTo>
                  <a:lnTo>
                    <a:pt x="59"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65" name="chenying0907 722"/>
            <p:cNvSpPr>
              <a:spLocks/>
            </p:cNvSpPr>
            <p:nvPr/>
          </p:nvSpPr>
          <p:spPr bwMode="auto">
            <a:xfrm>
              <a:off x="2222501" y="3676650"/>
              <a:ext cx="25400" cy="31750"/>
            </a:xfrm>
            <a:custGeom>
              <a:avLst/>
              <a:gdLst/>
              <a:ahLst/>
              <a:cxnLst>
                <a:cxn ang="0">
                  <a:pos x="52" y="1"/>
                </a:cxn>
                <a:cxn ang="0">
                  <a:pos x="52" y="1"/>
                </a:cxn>
                <a:cxn ang="0">
                  <a:pos x="43" y="13"/>
                </a:cxn>
                <a:cxn ang="0">
                  <a:pos x="35" y="23"/>
                </a:cxn>
                <a:cxn ang="0">
                  <a:pos x="26" y="34"/>
                </a:cxn>
                <a:cxn ang="0">
                  <a:pos x="16" y="44"/>
                </a:cxn>
                <a:cxn ang="0">
                  <a:pos x="16" y="44"/>
                </a:cxn>
                <a:cxn ang="0">
                  <a:pos x="9" y="51"/>
                </a:cxn>
                <a:cxn ang="0">
                  <a:pos x="4" y="57"/>
                </a:cxn>
                <a:cxn ang="0">
                  <a:pos x="1" y="65"/>
                </a:cxn>
                <a:cxn ang="0">
                  <a:pos x="0" y="74"/>
                </a:cxn>
                <a:cxn ang="0">
                  <a:pos x="0" y="74"/>
                </a:cxn>
                <a:cxn ang="0">
                  <a:pos x="0" y="77"/>
                </a:cxn>
                <a:cxn ang="0">
                  <a:pos x="1" y="78"/>
                </a:cxn>
                <a:cxn ang="0">
                  <a:pos x="5" y="80"/>
                </a:cxn>
                <a:cxn ang="0">
                  <a:pos x="9" y="78"/>
                </a:cxn>
                <a:cxn ang="0">
                  <a:pos x="10" y="77"/>
                </a:cxn>
                <a:cxn ang="0">
                  <a:pos x="12" y="74"/>
                </a:cxn>
                <a:cxn ang="0">
                  <a:pos x="12" y="74"/>
                </a:cxn>
                <a:cxn ang="0">
                  <a:pos x="12" y="69"/>
                </a:cxn>
                <a:cxn ang="0">
                  <a:pos x="13" y="65"/>
                </a:cxn>
                <a:cxn ang="0">
                  <a:pos x="18" y="57"/>
                </a:cxn>
                <a:cxn ang="0">
                  <a:pos x="25" y="51"/>
                </a:cxn>
                <a:cxn ang="0">
                  <a:pos x="33" y="44"/>
                </a:cxn>
                <a:cxn ang="0">
                  <a:pos x="33" y="44"/>
                </a:cxn>
                <a:cxn ang="0">
                  <a:pos x="40" y="37"/>
                </a:cxn>
                <a:cxn ang="0">
                  <a:pos x="47" y="27"/>
                </a:cxn>
                <a:cxn ang="0">
                  <a:pos x="54" y="18"/>
                </a:cxn>
                <a:cxn ang="0">
                  <a:pos x="61" y="10"/>
                </a:cxn>
                <a:cxn ang="0">
                  <a:pos x="61" y="10"/>
                </a:cxn>
                <a:cxn ang="0">
                  <a:pos x="63" y="8"/>
                </a:cxn>
                <a:cxn ang="0">
                  <a:pos x="63" y="5"/>
                </a:cxn>
                <a:cxn ang="0">
                  <a:pos x="60" y="1"/>
                </a:cxn>
                <a:cxn ang="0">
                  <a:pos x="57" y="0"/>
                </a:cxn>
                <a:cxn ang="0">
                  <a:pos x="55" y="0"/>
                </a:cxn>
                <a:cxn ang="0">
                  <a:pos x="52" y="1"/>
                </a:cxn>
                <a:cxn ang="0">
                  <a:pos x="52" y="1"/>
                </a:cxn>
              </a:cxnLst>
              <a:rect l="0" t="0" r="r" b="b"/>
              <a:pathLst>
                <a:path w="63" h="80">
                  <a:moveTo>
                    <a:pt x="52" y="1"/>
                  </a:moveTo>
                  <a:lnTo>
                    <a:pt x="52" y="1"/>
                  </a:lnTo>
                  <a:lnTo>
                    <a:pt x="43" y="13"/>
                  </a:lnTo>
                  <a:lnTo>
                    <a:pt x="35" y="23"/>
                  </a:lnTo>
                  <a:lnTo>
                    <a:pt x="26" y="34"/>
                  </a:lnTo>
                  <a:lnTo>
                    <a:pt x="16" y="44"/>
                  </a:lnTo>
                  <a:lnTo>
                    <a:pt x="16" y="44"/>
                  </a:lnTo>
                  <a:lnTo>
                    <a:pt x="9" y="51"/>
                  </a:lnTo>
                  <a:lnTo>
                    <a:pt x="4" y="57"/>
                  </a:lnTo>
                  <a:lnTo>
                    <a:pt x="1" y="65"/>
                  </a:lnTo>
                  <a:lnTo>
                    <a:pt x="0" y="74"/>
                  </a:lnTo>
                  <a:lnTo>
                    <a:pt x="0" y="74"/>
                  </a:lnTo>
                  <a:lnTo>
                    <a:pt x="0" y="77"/>
                  </a:lnTo>
                  <a:lnTo>
                    <a:pt x="1" y="78"/>
                  </a:lnTo>
                  <a:lnTo>
                    <a:pt x="5" y="80"/>
                  </a:lnTo>
                  <a:lnTo>
                    <a:pt x="9" y="78"/>
                  </a:lnTo>
                  <a:lnTo>
                    <a:pt x="10" y="77"/>
                  </a:lnTo>
                  <a:lnTo>
                    <a:pt x="12" y="74"/>
                  </a:lnTo>
                  <a:lnTo>
                    <a:pt x="12" y="74"/>
                  </a:lnTo>
                  <a:lnTo>
                    <a:pt x="12" y="69"/>
                  </a:lnTo>
                  <a:lnTo>
                    <a:pt x="13" y="65"/>
                  </a:lnTo>
                  <a:lnTo>
                    <a:pt x="18" y="57"/>
                  </a:lnTo>
                  <a:lnTo>
                    <a:pt x="25" y="51"/>
                  </a:lnTo>
                  <a:lnTo>
                    <a:pt x="33" y="44"/>
                  </a:lnTo>
                  <a:lnTo>
                    <a:pt x="33" y="44"/>
                  </a:lnTo>
                  <a:lnTo>
                    <a:pt x="40" y="37"/>
                  </a:lnTo>
                  <a:lnTo>
                    <a:pt x="47" y="27"/>
                  </a:lnTo>
                  <a:lnTo>
                    <a:pt x="54" y="18"/>
                  </a:lnTo>
                  <a:lnTo>
                    <a:pt x="61" y="10"/>
                  </a:lnTo>
                  <a:lnTo>
                    <a:pt x="61" y="10"/>
                  </a:lnTo>
                  <a:lnTo>
                    <a:pt x="63" y="8"/>
                  </a:lnTo>
                  <a:lnTo>
                    <a:pt x="63" y="5"/>
                  </a:lnTo>
                  <a:lnTo>
                    <a:pt x="60" y="1"/>
                  </a:lnTo>
                  <a:lnTo>
                    <a:pt x="57" y="0"/>
                  </a:lnTo>
                  <a:lnTo>
                    <a:pt x="55" y="0"/>
                  </a:lnTo>
                  <a:lnTo>
                    <a:pt x="52" y="1"/>
                  </a:lnTo>
                  <a:lnTo>
                    <a:pt x="52"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66" name="chenying0907 723"/>
            <p:cNvSpPr>
              <a:spLocks/>
            </p:cNvSpPr>
            <p:nvPr/>
          </p:nvSpPr>
          <p:spPr bwMode="auto">
            <a:xfrm>
              <a:off x="2238376" y="3681413"/>
              <a:ext cx="26988" cy="33338"/>
            </a:xfrm>
            <a:custGeom>
              <a:avLst/>
              <a:gdLst/>
              <a:ahLst/>
              <a:cxnLst>
                <a:cxn ang="0">
                  <a:pos x="59" y="1"/>
                </a:cxn>
                <a:cxn ang="0">
                  <a:pos x="59" y="1"/>
                </a:cxn>
                <a:cxn ang="0">
                  <a:pos x="42" y="18"/>
                </a:cxn>
                <a:cxn ang="0">
                  <a:pos x="26" y="36"/>
                </a:cxn>
                <a:cxn ang="0">
                  <a:pos x="18" y="45"/>
                </a:cxn>
                <a:cxn ang="0">
                  <a:pos x="12" y="56"/>
                </a:cxn>
                <a:cxn ang="0">
                  <a:pos x="5" y="66"/>
                </a:cxn>
                <a:cxn ang="0">
                  <a:pos x="1" y="78"/>
                </a:cxn>
                <a:cxn ang="0">
                  <a:pos x="1" y="78"/>
                </a:cxn>
                <a:cxn ang="0">
                  <a:pos x="0" y="81"/>
                </a:cxn>
                <a:cxn ang="0">
                  <a:pos x="1" y="82"/>
                </a:cxn>
                <a:cxn ang="0">
                  <a:pos x="3" y="83"/>
                </a:cxn>
                <a:cxn ang="0">
                  <a:pos x="4" y="85"/>
                </a:cxn>
                <a:cxn ang="0">
                  <a:pos x="9" y="85"/>
                </a:cxn>
                <a:cxn ang="0">
                  <a:pos x="11" y="83"/>
                </a:cxn>
                <a:cxn ang="0">
                  <a:pos x="12" y="81"/>
                </a:cxn>
                <a:cxn ang="0">
                  <a:pos x="12" y="81"/>
                </a:cxn>
                <a:cxn ang="0">
                  <a:pos x="17" y="70"/>
                </a:cxn>
                <a:cxn ang="0">
                  <a:pos x="22" y="61"/>
                </a:cxn>
                <a:cxn ang="0">
                  <a:pos x="29" y="51"/>
                </a:cxn>
                <a:cxn ang="0">
                  <a:pos x="35" y="43"/>
                </a:cxn>
                <a:cxn ang="0">
                  <a:pos x="51" y="26"/>
                </a:cxn>
                <a:cxn ang="0">
                  <a:pos x="68" y="9"/>
                </a:cxn>
                <a:cxn ang="0">
                  <a:pos x="68" y="9"/>
                </a:cxn>
                <a:cxn ang="0">
                  <a:pos x="69" y="8"/>
                </a:cxn>
                <a:cxn ang="0">
                  <a:pos x="69" y="5"/>
                </a:cxn>
                <a:cxn ang="0">
                  <a:pos x="67" y="1"/>
                </a:cxn>
                <a:cxn ang="0">
                  <a:pos x="64" y="0"/>
                </a:cxn>
                <a:cxn ang="0">
                  <a:pos x="62" y="0"/>
                </a:cxn>
                <a:cxn ang="0">
                  <a:pos x="59" y="1"/>
                </a:cxn>
                <a:cxn ang="0">
                  <a:pos x="59" y="1"/>
                </a:cxn>
              </a:cxnLst>
              <a:rect l="0" t="0" r="r" b="b"/>
              <a:pathLst>
                <a:path w="69" h="85">
                  <a:moveTo>
                    <a:pt x="59" y="1"/>
                  </a:moveTo>
                  <a:lnTo>
                    <a:pt x="59" y="1"/>
                  </a:lnTo>
                  <a:lnTo>
                    <a:pt x="42" y="18"/>
                  </a:lnTo>
                  <a:lnTo>
                    <a:pt x="26" y="36"/>
                  </a:lnTo>
                  <a:lnTo>
                    <a:pt x="18" y="45"/>
                  </a:lnTo>
                  <a:lnTo>
                    <a:pt x="12" y="56"/>
                  </a:lnTo>
                  <a:lnTo>
                    <a:pt x="5" y="66"/>
                  </a:lnTo>
                  <a:lnTo>
                    <a:pt x="1" y="78"/>
                  </a:lnTo>
                  <a:lnTo>
                    <a:pt x="1" y="78"/>
                  </a:lnTo>
                  <a:lnTo>
                    <a:pt x="0" y="81"/>
                  </a:lnTo>
                  <a:lnTo>
                    <a:pt x="1" y="82"/>
                  </a:lnTo>
                  <a:lnTo>
                    <a:pt x="3" y="83"/>
                  </a:lnTo>
                  <a:lnTo>
                    <a:pt x="4" y="85"/>
                  </a:lnTo>
                  <a:lnTo>
                    <a:pt x="9" y="85"/>
                  </a:lnTo>
                  <a:lnTo>
                    <a:pt x="11" y="83"/>
                  </a:lnTo>
                  <a:lnTo>
                    <a:pt x="12" y="81"/>
                  </a:lnTo>
                  <a:lnTo>
                    <a:pt x="12" y="81"/>
                  </a:lnTo>
                  <a:lnTo>
                    <a:pt x="17" y="70"/>
                  </a:lnTo>
                  <a:lnTo>
                    <a:pt x="22" y="61"/>
                  </a:lnTo>
                  <a:lnTo>
                    <a:pt x="29" y="51"/>
                  </a:lnTo>
                  <a:lnTo>
                    <a:pt x="35" y="43"/>
                  </a:lnTo>
                  <a:lnTo>
                    <a:pt x="51" y="26"/>
                  </a:lnTo>
                  <a:lnTo>
                    <a:pt x="68" y="9"/>
                  </a:lnTo>
                  <a:lnTo>
                    <a:pt x="68" y="9"/>
                  </a:lnTo>
                  <a:lnTo>
                    <a:pt x="69" y="8"/>
                  </a:lnTo>
                  <a:lnTo>
                    <a:pt x="69" y="5"/>
                  </a:lnTo>
                  <a:lnTo>
                    <a:pt x="67" y="1"/>
                  </a:lnTo>
                  <a:lnTo>
                    <a:pt x="64" y="0"/>
                  </a:lnTo>
                  <a:lnTo>
                    <a:pt x="62" y="0"/>
                  </a:lnTo>
                  <a:lnTo>
                    <a:pt x="59" y="1"/>
                  </a:lnTo>
                  <a:lnTo>
                    <a:pt x="59"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67" name="chenying0907 724"/>
            <p:cNvSpPr>
              <a:spLocks/>
            </p:cNvSpPr>
            <p:nvPr/>
          </p:nvSpPr>
          <p:spPr bwMode="auto">
            <a:xfrm>
              <a:off x="2268538" y="3681413"/>
              <a:ext cx="28575" cy="33338"/>
            </a:xfrm>
            <a:custGeom>
              <a:avLst/>
              <a:gdLst/>
              <a:ahLst/>
              <a:cxnLst>
                <a:cxn ang="0">
                  <a:pos x="64" y="1"/>
                </a:cxn>
                <a:cxn ang="0">
                  <a:pos x="64" y="1"/>
                </a:cxn>
                <a:cxn ang="0">
                  <a:pos x="45" y="18"/>
                </a:cxn>
                <a:cxn ang="0">
                  <a:pos x="27" y="35"/>
                </a:cxn>
                <a:cxn ang="0">
                  <a:pos x="18" y="45"/>
                </a:cxn>
                <a:cxn ang="0">
                  <a:pos x="10" y="55"/>
                </a:cxn>
                <a:cxn ang="0">
                  <a:pos x="4" y="66"/>
                </a:cxn>
                <a:cxn ang="0">
                  <a:pos x="0" y="78"/>
                </a:cxn>
                <a:cxn ang="0">
                  <a:pos x="0" y="78"/>
                </a:cxn>
                <a:cxn ang="0">
                  <a:pos x="0" y="81"/>
                </a:cxn>
                <a:cxn ang="0">
                  <a:pos x="1" y="82"/>
                </a:cxn>
                <a:cxn ang="0">
                  <a:pos x="5" y="85"/>
                </a:cxn>
                <a:cxn ang="0">
                  <a:pos x="9" y="85"/>
                </a:cxn>
                <a:cxn ang="0">
                  <a:pos x="10" y="83"/>
                </a:cxn>
                <a:cxn ang="0">
                  <a:pos x="11" y="81"/>
                </a:cxn>
                <a:cxn ang="0">
                  <a:pos x="11" y="81"/>
                </a:cxn>
                <a:cxn ang="0">
                  <a:pos x="15" y="70"/>
                </a:cxn>
                <a:cxn ang="0">
                  <a:pos x="21" y="60"/>
                </a:cxn>
                <a:cxn ang="0">
                  <a:pos x="28" y="51"/>
                </a:cxn>
                <a:cxn ang="0">
                  <a:pos x="36" y="42"/>
                </a:cxn>
                <a:cxn ang="0">
                  <a:pos x="55" y="25"/>
                </a:cxn>
                <a:cxn ang="0">
                  <a:pos x="73" y="9"/>
                </a:cxn>
                <a:cxn ang="0">
                  <a:pos x="73" y="9"/>
                </a:cxn>
                <a:cxn ang="0">
                  <a:pos x="74" y="8"/>
                </a:cxn>
                <a:cxn ang="0">
                  <a:pos x="74" y="5"/>
                </a:cxn>
                <a:cxn ang="0">
                  <a:pos x="73" y="1"/>
                </a:cxn>
                <a:cxn ang="0">
                  <a:pos x="69" y="0"/>
                </a:cxn>
                <a:cxn ang="0">
                  <a:pos x="66" y="0"/>
                </a:cxn>
                <a:cxn ang="0">
                  <a:pos x="64" y="1"/>
                </a:cxn>
                <a:cxn ang="0">
                  <a:pos x="64" y="1"/>
                </a:cxn>
              </a:cxnLst>
              <a:rect l="0" t="0" r="r" b="b"/>
              <a:pathLst>
                <a:path w="74" h="85">
                  <a:moveTo>
                    <a:pt x="64" y="1"/>
                  </a:moveTo>
                  <a:lnTo>
                    <a:pt x="64" y="1"/>
                  </a:lnTo>
                  <a:lnTo>
                    <a:pt x="45" y="18"/>
                  </a:lnTo>
                  <a:lnTo>
                    <a:pt x="27" y="35"/>
                  </a:lnTo>
                  <a:lnTo>
                    <a:pt x="18" y="45"/>
                  </a:lnTo>
                  <a:lnTo>
                    <a:pt x="10" y="55"/>
                  </a:lnTo>
                  <a:lnTo>
                    <a:pt x="4" y="66"/>
                  </a:lnTo>
                  <a:lnTo>
                    <a:pt x="0" y="78"/>
                  </a:lnTo>
                  <a:lnTo>
                    <a:pt x="0" y="78"/>
                  </a:lnTo>
                  <a:lnTo>
                    <a:pt x="0" y="81"/>
                  </a:lnTo>
                  <a:lnTo>
                    <a:pt x="1" y="82"/>
                  </a:lnTo>
                  <a:lnTo>
                    <a:pt x="5" y="85"/>
                  </a:lnTo>
                  <a:lnTo>
                    <a:pt x="9" y="85"/>
                  </a:lnTo>
                  <a:lnTo>
                    <a:pt x="10" y="83"/>
                  </a:lnTo>
                  <a:lnTo>
                    <a:pt x="11" y="81"/>
                  </a:lnTo>
                  <a:lnTo>
                    <a:pt x="11" y="81"/>
                  </a:lnTo>
                  <a:lnTo>
                    <a:pt x="15" y="70"/>
                  </a:lnTo>
                  <a:lnTo>
                    <a:pt x="21" y="60"/>
                  </a:lnTo>
                  <a:lnTo>
                    <a:pt x="28" y="51"/>
                  </a:lnTo>
                  <a:lnTo>
                    <a:pt x="36" y="42"/>
                  </a:lnTo>
                  <a:lnTo>
                    <a:pt x="55" y="25"/>
                  </a:lnTo>
                  <a:lnTo>
                    <a:pt x="73" y="9"/>
                  </a:lnTo>
                  <a:lnTo>
                    <a:pt x="73" y="9"/>
                  </a:lnTo>
                  <a:lnTo>
                    <a:pt x="74" y="8"/>
                  </a:lnTo>
                  <a:lnTo>
                    <a:pt x="74" y="5"/>
                  </a:lnTo>
                  <a:lnTo>
                    <a:pt x="73" y="1"/>
                  </a:lnTo>
                  <a:lnTo>
                    <a:pt x="69" y="0"/>
                  </a:lnTo>
                  <a:lnTo>
                    <a:pt x="66" y="0"/>
                  </a:lnTo>
                  <a:lnTo>
                    <a:pt x="64" y="1"/>
                  </a:lnTo>
                  <a:lnTo>
                    <a:pt x="64"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68" name="chenying0907 725"/>
            <p:cNvSpPr>
              <a:spLocks/>
            </p:cNvSpPr>
            <p:nvPr/>
          </p:nvSpPr>
          <p:spPr bwMode="auto">
            <a:xfrm>
              <a:off x="2306638" y="3678238"/>
              <a:ext cx="33338" cy="31750"/>
            </a:xfrm>
            <a:custGeom>
              <a:avLst/>
              <a:gdLst/>
              <a:ahLst/>
              <a:cxnLst>
                <a:cxn ang="0">
                  <a:pos x="76" y="0"/>
                </a:cxn>
                <a:cxn ang="0">
                  <a:pos x="76" y="0"/>
                </a:cxn>
                <a:cxn ang="0">
                  <a:pos x="64" y="6"/>
                </a:cxn>
                <a:cxn ang="0">
                  <a:pos x="52" y="12"/>
                </a:cxn>
                <a:cxn ang="0">
                  <a:pos x="42" y="20"/>
                </a:cxn>
                <a:cxn ang="0">
                  <a:pos x="31" y="29"/>
                </a:cxn>
                <a:cxn ang="0">
                  <a:pos x="22" y="38"/>
                </a:cxn>
                <a:cxn ang="0">
                  <a:pos x="13" y="49"/>
                </a:cxn>
                <a:cxn ang="0">
                  <a:pos x="6" y="59"/>
                </a:cxn>
                <a:cxn ang="0">
                  <a:pos x="0" y="71"/>
                </a:cxn>
                <a:cxn ang="0">
                  <a:pos x="0" y="71"/>
                </a:cxn>
                <a:cxn ang="0">
                  <a:pos x="0" y="74"/>
                </a:cxn>
                <a:cxn ang="0">
                  <a:pos x="0" y="76"/>
                </a:cxn>
                <a:cxn ang="0">
                  <a:pos x="2" y="79"/>
                </a:cxn>
                <a:cxn ang="0">
                  <a:pos x="5" y="80"/>
                </a:cxn>
                <a:cxn ang="0">
                  <a:pos x="6" y="80"/>
                </a:cxn>
                <a:cxn ang="0">
                  <a:pos x="8" y="79"/>
                </a:cxn>
                <a:cxn ang="0">
                  <a:pos x="9" y="78"/>
                </a:cxn>
                <a:cxn ang="0">
                  <a:pos x="9" y="78"/>
                </a:cxn>
                <a:cxn ang="0">
                  <a:pos x="16" y="66"/>
                </a:cxn>
                <a:cxn ang="0">
                  <a:pos x="22" y="55"/>
                </a:cxn>
                <a:cxn ang="0">
                  <a:pos x="30" y="46"/>
                </a:cxn>
                <a:cxn ang="0">
                  <a:pos x="39" y="37"/>
                </a:cxn>
                <a:cxn ang="0">
                  <a:pos x="50" y="29"/>
                </a:cxn>
                <a:cxn ang="0">
                  <a:pos x="60" y="21"/>
                </a:cxn>
                <a:cxn ang="0">
                  <a:pos x="70" y="16"/>
                </a:cxn>
                <a:cxn ang="0">
                  <a:pos x="82" y="11"/>
                </a:cxn>
                <a:cxn ang="0">
                  <a:pos x="82" y="11"/>
                </a:cxn>
                <a:cxn ang="0">
                  <a:pos x="84" y="10"/>
                </a:cxn>
                <a:cxn ang="0">
                  <a:pos x="85" y="7"/>
                </a:cxn>
                <a:cxn ang="0">
                  <a:pos x="85" y="6"/>
                </a:cxn>
                <a:cxn ang="0">
                  <a:pos x="84" y="3"/>
                </a:cxn>
                <a:cxn ang="0">
                  <a:pos x="81" y="0"/>
                </a:cxn>
                <a:cxn ang="0">
                  <a:pos x="78" y="0"/>
                </a:cxn>
                <a:cxn ang="0">
                  <a:pos x="76" y="0"/>
                </a:cxn>
                <a:cxn ang="0">
                  <a:pos x="76" y="0"/>
                </a:cxn>
              </a:cxnLst>
              <a:rect l="0" t="0" r="r" b="b"/>
              <a:pathLst>
                <a:path w="85" h="80">
                  <a:moveTo>
                    <a:pt x="76" y="0"/>
                  </a:moveTo>
                  <a:lnTo>
                    <a:pt x="76" y="0"/>
                  </a:lnTo>
                  <a:lnTo>
                    <a:pt x="64" y="6"/>
                  </a:lnTo>
                  <a:lnTo>
                    <a:pt x="52" y="12"/>
                  </a:lnTo>
                  <a:lnTo>
                    <a:pt x="42" y="20"/>
                  </a:lnTo>
                  <a:lnTo>
                    <a:pt x="31" y="29"/>
                  </a:lnTo>
                  <a:lnTo>
                    <a:pt x="22" y="38"/>
                  </a:lnTo>
                  <a:lnTo>
                    <a:pt x="13" y="49"/>
                  </a:lnTo>
                  <a:lnTo>
                    <a:pt x="6" y="59"/>
                  </a:lnTo>
                  <a:lnTo>
                    <a:pt x="0" y="71"/>
                  </a:lnTo>
                  <a:lnTo>
                    <a:pt x="0" y="71"/>
                  </a:lnTo>
                  <a:lnTo>
                    <a:pt x="0" y="74"/>
                  </a:lnTo>
                  <a:lnTo>
                    <a:pt x="0" y="76"/>
                  </a:lnTo>
                  <a:lnTo>
                    <a:pt x="2" y="79"/>
                  </a:lnTo>
                  <a:lnTo>
                    <a:pt x="5" y="80"/>
                  </a:lnTo>
                  <a:lnTo>
                    <a:pt x="6" y="80"/>
                  </a:lnTo>
                  <a:lnTo>
                    <a:pt x="8" y="79"/>
                  </a:lnTo>
                  <a:lnTo>
                    <a:pt x="9" y="78"/>
                  </a:lnTo>
                  <a:lnTo>
                    <a:pt x="9" y="78"/>
                  </a:lnTo>
                  <a:lnTo>
                    <a:pt x="16" y="66"/>
                  </a:lnTo>
                  <a:lnTo>
                    <a:pt x="22" y="55"/>
                  </a:lnTo>
                  <a:lnTo>
                    <a:pt x="30" y="46"/>
                  </a:lnTo>
                  <a:lnTo>
                    <a:pt x="39" y="37"/>
                  </a:lnTo>
                  <a:lnTo>
                    <a:pt x="50" y="29"/>
                  </a:lnTo>
                  <a:lnTo>
                    <a:pt x="60" y="21"/>
                  </a:lnTo>
                  <a:lnTo>
                    <a:pt x="70" y="16"/>
                  </a:lnTo>
                  <a:lnTo>
                    <a:pt x="82" y="11"/>
                  </a:lnTo>
                  <a:lnTo>
                    <a:pt x="82" y="11"/>
                  </a:lnTo>
                  <a:lnTo>
                    <a:pt x="84" y="10"/>
                  </a:lnTo>
                  <a:lnTo>
                    <a:pt x="85" y="7"/>
                  </a:lnTo>
                  <a:lnTo>
                    <a:pt x="85" y="6"/>
                  </a:lnTo>
                  <a:lnTo>
                    <a:pt x="84" y="3"/>
                  </a:lnTo>
                  <a:lnTo>
                    <a:pt x="81" y="0"/>
                  </a:lnTo>
                  <a:lnTo>
                    <a:pt x="78" y="0"/>
                  </a:lnTo>
                  <a:lnTo>
                    <a:pt x="76" y="0"/>
                  </a:lnTo>
                  <a:lnTo>
                    <a:pt x="76" y="0"/>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69" name="chenying0907 726"/>
            <p:cNvSpPr>
              <a:spLocks/>
            </p:cNvSpPr>
            <p:nvPr/>
          </p:nvSpPr>
          <p:spPr bwMode="auto">
            <a:xfrm>
              <a:off x="2336801" y="3681413"/>
              <a:ext cx="23813" cy="28575"/>
            </a:xfrm>
            <a:custGeom>
              <a:avLst/>
              <a:gdLst/>
              <a:ahLst/>
              <a:cxnLst>
                <a:cxn ang="0">
                  <a:pos x="54" y="1"/>
                </a:cxn>
                <a:cxn ang="0">
                  <a:pos x="54" y="1"/>
                </a:cxn>
                <a:cxn ang="0">
                  <a:pos x="35" y="22"/>
                </a:cxn>
                <a:cxn ang="0">
                  <a:pos x="25" y="31"/>
                </a:cxn>
                <a:cxn ang="0">
                  <a:pos x="14" y="40"/>
                </a:cxn>
                <a:cxn ang="0">
                  <a:pos x="14" y="40"/>
                </a:cxn>
                <a:cxn ang="0">
                  <a:pos x="12" y="43"/>
                </a:cxn>
                <a:cxn ang="0">
                  <a:pos x="11" y="45"/>
                </a:cxn>
                <a:cxn ang="0">
                  <a:pos x="9" y="52"/>
                </a:cxn>
                <a:cxn ang="0">
                  <a:pos x="9" y="52"/>
                </a:cxn>
                <a:cxn ang="0">
                  <a:pos x="1" y="65"/>
                </a:cxn>
                <a:cxn ang="0">
                  <a:pos x="1" y="65"/>
                </a:cxn>
                <a:cxn ang="0">
                  <a:pos x="0" y="68"/>
                </a:cxn>
                <a:cxn ang="0">
                  <a:pos x="0" y="69"/>
                </a:cxn>
                <a:cxn ang="0">
                  <a:pos x="3" y="73"/>
                </a:cxn>
                <a:cxn ang="0">
                  <a:pos x="7" y="73"/>
                </a:cxn>
                <a:cxn ang="0">
                  <a:pos x="9" y="73"/>
                </a:cxn>
                <a:cxn ang="0">
                  <a:pos x="11" y="72"/>
                </a:cxn>
                <a:cxn ang="0">
                  <a:pos x="11" y="72"/>
                </a:cxn>
                <a:cxn ang="0">
                  <a:pos x="17" y="60"/>
                </a:cxn>
                <a:cxn ang="0">
                  <a:pos x="20" y="55"/>
                </a:cxn>
                <a:cxn ang="0">
                  <a:pos x="22" y="48"/>
                </a:cxn>
                <a:cxn ang="0">
                  <a:pos x="22" y="48"/>
                </a:cxn>
                <a:cxn ang="0">
                  <a:pos x="33" y="39"/>
                </a:cxn>
                <a:cxn ang="0">
                  <a:pos x="42" y="30"/>
                </a:cxn>
                <a:cxn ang="0">
                  <a:pos x="62" y="9"/>
                </a:cxn>
                <a:cxn ang="0">
                  <a:pos x="62" y="9"/>
                </a:cxn>
                <a:cxn ang="0">
                  <a:pos x="63" y="8"/>
                </a:cxn>
                <a:cxn ang="0">
                  <a:pos x="63" y="5"/>
                </a:cxn>
                <a:cxn ang="0">
                  <a:pos x="62" y="1"/>
                </a:cxn>
                <a:cxn ang="0">
                  <a:pos x="58" y="0"/>
                </a:cxn>
                <a:cxn ang="0">
                  <a:pos x="55" y="0"/>
                </a:cxn>
                <a:cxn ang="0">
                  <a:pos x="54" y="1"/>
                </a:cxn>
                <a:cxn ang="0">
                  <a:pos x="54" y="1"/>
                </a:cxn>
              </a:cxnLst>
              <a:rect l="0" t="0" r="r" b="b"/>
              <a:pathLst>
                <a:path w="63" h="73">
                  <a:moveTo>
                    <a:pt x="54" y="1"/>
                  </a:moveTo>
                  <a:lnTo>
                    <a:pt x="54" y="1"/>
                  </a:lnTo>
                  <a:lnTo>
                    <a:pt x="35" y="22"/>
                  </a:lnTo>
                  <a:lnTo>
                    <a:pt x="25" y="31"/>
                  </a:lnTo>
                  <a:lnTo>
                    <a:pt x="14" y="40"/>
                  </a:lnTo>
                  <a:lnTo>
                    <a:pt x="14" y="40"/>
                  </a:lnTo>
                  <a:lnTo>
                    <a:pt x="12" y="43"/>
                  </a:lnTo>
                  <a:lnTo>
                    <a:pt x="11" y="45"/>
                  </a:lnTo>
                  <a:lnTo>
                    <a:pt x="9" y="52"/>
                  </a:lnTo>
                  <a:lnTo>
                    <a:pt x="9" y="52"/>
                  </a:lnTo>
                  <a:lnTo>
                    <a:pt x="1" y="65"/>
                  </a:lnTo>
                  <a:lnTo>
                    <a:pt x="1" y="65"/>
                  </a:lnTo>
                  <a:lnTo>
                    <a:pt x="0" y="68"/>
                  </a:lnTo>
                  <a:lnTo>
                    <a:pt x="0" y="69"/>
                  </a:lnTo>
                  <a:lnTo>
                    <a:pt x="3" y="73"/>
                  </a:lnTo>
                  <a:lnTo>
                    <a:pt x="7" y="73"/>
                  </a:lnTo>
                  <a:lnTo>
                    <a:pt x="9" y="73"/>
                  </a:lnTo>
                  <a:lnTo>
                    <a:pt x="11" y="72"/>
                  </a:lnTo>
                  <a:lnTo>
                    <a:pt x="11" y="72"/>
                  </a:lnTo>
                  <a:lnTo>
                    <a:pt x="17" y="60"/>
                  </a:lnTo>
                  <a:lnTo>
                    <a:pt x="20" y="55"/>
                  </a:lnTo>
                  <a:lnTo>
                    <a:pt x="22" y="48"/>
                  </a:lnTo>
                  <a:lnTo>
                    <a:pt x="22" y="48"/>
                  </a:lnTo>
                  <a:lnTo>
                    <a:pt x="33" y="39"/>
                  </a:lnTo>
                  <a:lnTo>
                    <a:pt x="42" y="30"/>
                  </a:lnTo>
                  <a:lnTo>
                    <a:pt x="62" y="9"/>
                  </a:lnTo>
                  <a:lnTo>
                    <a:pt x="62" y="9"/>
                  </a:lnTo>
                  <a:lnTo>
                    <a:pt x="63" y="8"/>
                  </a:lnTo>
                  <a:lnTo>
                    <a:pt x="63" y="5"/>
                  </a:lnTo>
                  <a:lnTo>
                    <a:pt x="62" y="1"/>
                  </a:lnTo>
                  <a:lnTo>
                    <a:pt x="58" y="0"/>
                  </a:lnTo>
                  <a:lnTo>
                    <a:pt x="55" y="0"/>
                  </a:lnTo>
                  <a:lnTo>
                    <a:pt x="54" y="1"/>
                  </a:lnTo>
                  <a:lnTo>
                    <a:pt x="54"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70" name="chenying0907 727"/>
            <p:cNvSpPr>
              <a:spLocks/>
            </p:cNvSpPr>
            <p:nvPr/>
          </p:nvSpPr>
          <p:spPr bwMode="auto">
            <a:xfrm>
              <a:off x="2366963" y="3676650"/>
              <a:ext cx="41275" cy="33338"/>
            </a:xfrm>
            <a:custGeom>
              <a:avLst/>
              <a:gdLst/>
              <a:ahLst/>
              <a:cxnLst>
                <a:cxn ang="0">
                  <a:pos x="94" y="1"/>
                </a:cxn>
                <a:cxn ang="0">
                  <a:pos x="94" y="1"/>
                </a:cxn>
                <a:cxn ang="0">
                  <a:pos x="82" y="8"/>
                </a:cxn>
                <a:cxn ang="0">
                  <a:pos x="69" y="13"/>
                </a:cxn>
                <a:cxn ang="0">
                  <a:pos x="56" y="20"/>
                </a:cxn>
                <a:cxn ang="0">
                  <a:pos x="46" y="27"/>
                </a:cxn>
                <a:cxn ang="0">
                  <a:pos x="46" y="27"/>
                </a:cxn>
                <a:cxn ang="0">
                  <a:pos x="34" y="39"/>
                </a:cxn>
                <a:cxn ang="0">
                  <a:pos x="23" y="51"/>
                </a:cxn>
                <a:cxn ang="0">
                  <a:pos x="13" y="64"/>
                </a:cxn>
                <a:cxn ang="0">
                  <a:pos x="1" y="76"/>
                </a:cxn>
                <a:cxn ang="0">
                  <a:pos x="1" y="76"/>
                </a:cxn>
                <a:cxn ang="0">
                  <a:pos x="0" y="78"/>
                </a:cxn>
                <a:cxn ang="0">
                  <a:pos x="0" y="80"/>
                </a:cxn>
                <a:cxn ang="0">
                  <a:pos x="2" y="84"/>
                </a:cxn>
                <a:cxn ang="0">
                  <a:pos x="5" y="86"/>
                </a:cxn>
                <a:cxn ang="0">
                  <a:pos x="8" y="85"/>
                </a:cxn>
                <a:cxn ang="0">
                  <a:pos x="10" y="84"/>
                </a:cxn>
                <a:cxn ang="0">
                  <a:pos x="10" y="84"/>
                </a:cxn>
                <a:cxn ang="0">
                  <a:pos x="29" y="64"/>
                </a:cxn>
                <a:cxn ang="0">
                  <a:pos x="46" y="43"/>
                </a:cxn>
                <a:cxn ang="0">
                  <a:pos x="46" y="43"/>
                </a:cxn>
                <a:cxn ang="0">
                  <a:pos x="51" y="38"/>
                </a:cxn>
                <a:cxn ang="0">
                  <a:pos x="57" y="33"/>
                </a:cxn>
                <a:cxn ang="0">
                  <a:pos x="72" y="25"/>
                </a:cxn>
                <a:cxn ang="0">
                  <a:pos x="86" y="18"/>
                </a:cxn>
                <a:cxn ang="0">
                  <a:pos x="101" y="10"/>
                </a:cxn>
                <a:cxn ang="0">
                  <a:pos x="101" y="10"/>
                </a:cxn>
                <a:cxn ang="0">
                  <a:pos x="102" y="9"/>
                </a:cxn>
                <a:cxn ang="0">
                  <a:pos x="103" y="6"/>
                </a:cxn>
                <a:cxn ang="0">
                  <a:pos x="102" y="3"/>
                </a:cxn>
                <a:cxn ang="0">
                  <a:pos x="99" y="0"/>
                </a:cxn>
                <a:cxn ang="0">
                  <a:pos x="97" y="0"/>
                </a:cxn>
                <a:cxn ang="0">
                  <a:pos x="94" y="1"/>
                </a:cxn>
                <a:cxn ang="0">
                  <a:pos x="94" y="1"/>
                </a:cxn>
              </a:cxnLst>
              <a:rect l="0" t="0" r="r" b="b"/>
              <a:pathLst>
                <a:path w="103" h="86">
                  <a:moveTo>
                    <a:pt x="94" y="1"/>
                  </a:moveTo>
                  <a:lnTo>
                    <a:pt x="94" y="1"/>
                  </a:lnTo>
                  <a:lnTo>
                    <a:pt x="82" y="8"/>
                  </a:lnTo>
                  <a:lnTo>
                    <a:pt x="69" y="13"/>
                  </a:lnTo>
                  <a:lnTo>
                    <a:pt x="56" y="20"/>
                  </a:lnTo>
                  <a:lnTo>
                    <a:pt x="46" y="27"/>
                  </a:lnTo>
                  <a:lnTo>
                    <a:pt x="46" y="27"/>
                  </a:lnTo>
                  <a:lnTo>
                    <a:pt x="34" y="39"/>
                  </a:lnTo>
                  <a:lnTo>
                    <a:pt x="23" y="51"/>
                  </a:lnTo>
                  <a:lnTo>
                    <a:pt x="13" y="64"/>
                  </a:lnTo>
                  <a:lnTo>
                    <a:pt x="1" y="76"/>
                  </a:lnTo>
                  <a:lnTo>
                    <a:pt x="1" y="76"/>
                  </a:lnTo>
                  <a:lnTo>
                    <a:pt x="0" y="78"/>
                  </a:lnTo>
                  <a:lnTo>
                    <a:pt x="0" y="80"/>
                  </a:lnTo>
                  <a:lnTo>
                    <a:pt x="2" y="84"/>
                  </a:lnTo>
                  <a:lnTo>
                    <a:pt x="5" y="86"/>
                  </a:lnTo>
                  <a:lnTo>
                    <a:pt x="8" y="85"/>
                  </a:lnTo>
                  <a:lnTo>
                    <a:pt x="10" y="84"/>
                  </a:lnTo>
                  <a:lnTo>
                    <a:pt x="10" y="84"/>
                  </a:lnTo>
                  <a:lnTo>
                    <a:pt x="29" y="64"/>
                  </a:lnTo>
                  <a:lnTo>
                    <a:pt x="46" y="43"/>
                  </a:lnTo>
                  <a:lnTo>
                    <a:pt x="46" y="43"/>
                  </a:lnTo>
                  <a:lnTo>
                    <a:pt x="51" y="38"/>
                  </a:lnTo>
                  <a:lnTo>
                    <a:pt x="57" y="33"/>
                  </a:lnTo>
                  <a:lnTo>
                    <a:pt x="72" y="25"/>
                  </a:lnTo>
                  <a:lnTo>
                    <a:pt x="86" y="18"/>
                  </a:lnTo>
                  <a:lnTo>
                    <a:pt x="101" y="10"/>
                  </a:lnTo>
                  <a:lnTo>
                    <a:pt x="101" y="10"/>
                  </a:lnTo>
                  <a:lnTo>
                    <a:pt x="102" y="9"/>
                  </a:lnTo>
                  <a:lnTo>
                    <a:pt x="103" y="6"/>
                  </a:lnTo>
                  <a:lnTo>
                    <a:pt x="102" y="3"/>
                  </a:lnTo>
                  <a:lnTo>
                    <a:pt x="99" y="0"/>
                  </a:lnTo>
                  <a:lnTo>
                    <a:pt x="97" y="0"/>
                  </a:lnTo>
                  <a:lnTo>
                    <a:pt x="94" y="1"/>
                  </a:lnTo>
                  <a:lnTo>
                    <a:pt x="94"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71" name="chenying0907 728"/>
            <p:cNvSpPr>
              <a:spLocks/>
            </p:cNvSpPr>
            <p:nvPr/>
          </p:nvSpPr>
          <p:spPr bwMode="auto">
            <a:xfrm>
              <a:off x="2403476" y="3678238"/>
              <a:ext cx="36513" cy="30163"/>
            </a:xfrm>
            <a:custGeom>
              <a:avLst/>
              <a:gdLst/>
              <a:ahLst/>
              <a:cxnLst>
                <a:cxn ang="0">
                  <a:pos x="83" y="0"/>
                </a:cxn>
                <a:cxn ang="0">
                  <a:pos x="83" y="0"/>
                </a:cxn>
                <a:cxn ang="0">
                  <a:pos x="68" y="10"/>
                </a:cxn>
                <a:cxn ang="0">
                  <a:pos x="53" y="19"/>
                </a:cxn>
                <a:cxn ang="0">
                  <a:pos x="24" y="38"/>
                </a:cxn>
                <a:cxn ang="0">
                  <a:pos x="24" y="38"/>
                </a:cxn>
                <a:cxn ang="0">
                  <a:pos x="16" y="44"/>
                </a:cxn>
                <a:cxn ang="0">
                  <a:pos x="8" y="50"/>
                </a:cxn>
                <a:cxn ang="0">
                  <a:pos x="3" y="58"/>
                </a:cxn>
                <a:cxn ang="0">
                  <a:pos x="2" y="63"/>
                </a:cxn>
                <a:cxn ang="0">
                  <a:pos x="0" y="68"/>
                </a:cxn>
                <a:cxn ang="0">
                  <a:pos x="0" y="68"/>
                </a:cxn>
                <a:cxn ang="0">
                  <a:pos x="0" y="71"/>
                </a:cxn>
                <a:cxn ang="0">
                  <a:pos x="2" y="72"/>
                </a:cxn>
                <a:cxn ang="0">
                  <a:pos x="3" y="74"/>
                </a:cxn>
                <a:cxn ang="0">
                  <a:pos x="6" y="74"/>
                </a:cxn>
                <a:cxn ang="0">
                  <a:pos x="10" y="72"/>
                </a:cxn>
                <a:cxn ang="0">
                  <a:pos x="11" y="71"/>
                </a:cxn>
                <a:cxn ang="0">
                  <a:pos x="12" y="68"/>
                </a:cxn>
                <a:cxn ang="0">
                  <a:pos x="12" y="68"/>
                </a:cxn>
                <a:cxn ang="0">
                  <a:pos x="14" y="63"/>
                </a:cxn>
                <a:cxn ang="0">
                  <a:pos x="16" y="58"/>
                </a:cxn>
                <a:cxn ang="0">
                  <a:pos x="20" y="54"/>
                </a:cxn>
                <a:cxn ang="0">
                  <a:pos x="25" y="50"/>
                </a:cxn>
                <a:cxn ang="0">
                  <a:pos x="37" y="42"/>
                </a:cxn>
                <a:cxn ang="0">
                  <a:pos x="46" y="37"/>
                </a:cxn>
                <a:cxn ang="0">
                  <a:pos x="46" y="37"/>
                </a:cxn>
                <a:cxn ang="0">
                  <a:pos x="67" y="23"/>
                </a:cxn>
                <a:cxn ang="0">
                  <a:pos x="89" y="11"/>
                </a:cxn>
                <a:cxn ang="0">
                  <a:pos x="89" y="11"/>
                </a:cxn>
                <a:cxn ang="0">
                  <a:pos x="91" y="10"/>
                </a:cxn>
                <a:cxn ang="0">
                  <a:pos x="92" y="7"/>
                </a:cxn>
                <a:cxn ang="0">
                  <a:pos x="91" y="3"/>
                </a:cxn>
                <a:cxn ang="0">
                  <a:pos x="88" y="0"/>
                </a:cxn>
                <a:cxn ang="0">
                  <a:pos x="85" y="0"/>
                </a:cxn>
                <a:cxn ang="0">
                  <a:pos x="83" y="0"/>
                </a:cxn>
                <a:cxn ang="0">
                  <a:pos x="83" y="0"/>
                </a:cxn>
              </a:cxnLst>
              <a:rect l="0" t="0" r="r" b="b"/>
              <a:pathLst>
                <a:path w="92" h="74">
                  <a:moveTo>
                    <a:pt x="83" y="0"/>
                  </a:moveTo>
                  <a:lnTo>
                    <a:pt x="83" y="0"/>
                  </a:lnTo>
                  <a:lnTo>
                    <a:pt x="68" y="10"/>
                  </a:lnTo>
                  <a:lnTo>
                    <a:pt x="53" y="19"/>
                  </a:lnTo>
                  <a:lnTo>
                    <a:pt x="24" y="38"/>
                  </a:lnTo>
                  <a:lnTo>
                    <a:pt x="24" y="38"/>
                  </a:lnTo>
                  <a:lnTo>
                    <a:pt x="16" y="44"/>
                  </a:lnTo>
                  <a:lnTo>
                    <a:pt x="8" y="50"/>
                  </a:lnTo>
                  <a:lnTo>
                    <a:pt x="3" y="58"/>
                  </a:lnTo>
                  <a:lnTo>
                    <a:pt x="2" y="63"/>
                  </a:lnTo>
                  <a:lnTo>
                    <a:pt x="0" y="68"/>
                  </a:lnTo>
                  <a:lnTo>
                    <a:pt x="0" y="68"/>
                  </a:lnTo>
                  <a:lnTo>
                    <a:pt x="0" y="71"/>
                  </a:lnTo>
                  <a:lnTo>
                    <a:pt x="2" y="72"/>
                  </a:lnTo>
                  <a:lnTo>
                    <a:pt x="3" y="74"/>
                  </a:lnTo>
                  <a:lnTo>
                    <a:pt x="6" y="74"/>
                  </a:lnTo>
                  <a:lnTo>
                    <a:pt x="10" y="72"/>
                  </a:lnTo>
                  <a:lnTo>
                    <a:pt x="11" y="71"/>
                  </a:lnTo>
                  <a:lnTo>
                    <a:pt x="12" y="68"/>
                  </a:lnTo>
                  <a:lnTo>
                    <a:pt x="12" y="68"/>
                  </a:lnTo>
                  <a:lnTo>
                    <a:pt x="14" y="63"/>
                  </a:lnTo>
                  <a:lnTo>
                    <a:pt x="16" y="58"/>
                  </a:lnTo>
                  <a:lnTo>
                    <a:pt x="20" y="54"/>
                  </a:lnTo>
                  <a:lnTo>
                    <a:pt x="25" y="50"/>
                  </a:lnTo>
                  <a:lnTo>
                    <a:pt x="37" y="42"/>
                  </a:lnTo>
                  <a:lnTo>
                    <a:pt x="46" y="37"/>
                  </a:lnTo>
                  <a:lnTo>
                    <a:pt x="46" y="37"/>
                  </a:lnTo>
                  <a:lnTo>
                    <a:pt x="67" y="23"/>
                  </a:lnTo>
                  <a:lnTo>
                    <a:pt x="89" y="11"/>
                  </a:lnTo>
                  <a:lnTo>
                    <a:pt x="89" y="11"/>
                  </a:lnTo>
                  <a:lnTo>
                    <a:pt x="91" y="10"/>
                  </a:lnTo>
                  <a:lnTo>
                    <a:pt x="92" y="7"/>
                  </a:lnTo>
                  <a:lnTo>
                    <a:pt x="91" y="3"/>
                  </a:lnTo>
                  <a:lnTo>
                    <a:pt x="88" y="0"/>
                  </a:lnTo>
                  <a:lnTo>
                    <a:pt x="85" y="0"/>
                  </a:lnTo>
                  <a:lnTo>
                    <a:pt x="83" y="0"/>
                  </a:lnTo>
                  <a:lnTo>
                    <a:pt x="83" y="0"/>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72" name="chenying0907 729"/>
            <p:cNvSpPr>
              <a:spLocks/>
            </p:cNvSpPr>
            <p:nvPr/>
          </p:nvSpPr>
          <p:spPr bwMode="auto">
            <a:xfrm>
              <a:off x="2427288" y="3678238"/>
              <a:ext cx="33338" cy="34925"/>
            </a:xfrm>
            <a:custGeom>
              <a:avLst/>
              <a:gdLst/>
              <a:ahLst/>
              <a:cxnLst>
                <a:cxn ang="0">
                  <a:pos x="75" y="4"/>
                </a:cxn>
                <a:cxn ang="0">
                  <a:pos x="75" y="4"/>
                </a:cxn>
                <a:cxn ang="0">
                  <a:pos x="71" y="10"/>
                </a:cxn>
                <a:cxn ang="0">
                  <a:pos x="67" y="15"/>
                </a:cxn>
                <a:cxn ang="0">
                  <a:pos x="58" y="24"/>
                </a:cxn>
                <a:cxn ang="0">
                  <a:pos x="47" y="32"/>
                </a:cxn>
                <a:cxn ang="0">
                  <a:pos x="38" y="40"/>
                </a:cxn>
                <a:cxn ang="0">
                  <a:pos x="38" y="40"/>
                </a:cxn>
                <a:cxn ang="0">
                  <a:pos x="1" y="76"/>
                </a:cxn>
                <a:cxn ang="0">
                  <a:pos x="1" y="76"/>
                </a:cxn>
                <a:cxn ang="0">
                  <a:pos x="0" y="78"/>
                </a:cxn>
                <a:cxn ang="0">
                  <a:pos x="0" y="80"/>
                </a:cxn>
                <a:cxn ang="0">
                  <a:pos x="1" y="84"/>
                </a:cxn>
                <a:cxn ang="0">
                  <a:pos x="5" y="85"/>
                </a:cxn>
                <a:cxn ang="0">
                  <a:pos x="8" y="85"/>
                </a:cxn>
                <a:cxn ang="0">
                  <a:pos x="9" y="84"/>
                </a:cxn>
                <a:cxn ang="0">
                  <a:pos x="9" y="84"/>
                </a:cxn>
                <a:cxn ang="0">
                  <a:pos x="30" y="62"/>
                </a:cxn>
                <a:cxn ang="0">
                  <a:pos x="52" y="41"/>
                </a:cxn>
                <a:cxn ang="0">
                  <a:pos x="52" y="41"/>
                </a:cxn>
                <a:cxn ang="0">
                  <a:pos x="61" y="33"/>
                </a:cxn>
                <a:cxn ang="0">
                  <a:pos x="71" y="27"/>
                </a:cxn>
                <a:cxn ang="0">
                  <a:pos x="78" y="17"/>
                </a:cxn>
                <a:cxn ang="0">
                  <a:pos x="82" y="14"/>
                </a:cxn>
                <a:cxn ang="0">
                  <a:pos x="85" y="7"/>
                </a:cxn>
                <a:cxn ang="0">
                  <a:pos x="85" y="7"/>
                </a:cxn>
                <a:cxn ang="0">
                  <a:pos x="85" y="4"/>
                </a:cxn>
                <a:cxn ang="0">
                  <a:pos x="85" y="3"/>
                </a:cxn>
                <a:cxn ang="0">
                  <a:pos x="84" y="2"/>
                </a:cxn>
                <a:cxn ang="0">
                  <a:pos x="81" y="0"/>
                </a:cxn>
                <a:cxn ang="0">
                  <a:pos x="77" y="0"/>
                </a:cxn>
                <a:cxn ang="0">
                  <a:pos x="76" y="2"/>
                </a:cxn>
                <a:cxn ang="0">
                  <a:pos x="75" y="4"/>
                </a:cxn>
                <a:cxn ang="0">
                  <a:pos x="75" y="4"/>
                </a:cxn>
              </a:cxnLst>
              <a:rect l="0" t="0" r="r" b="b"/>
              <a:pathLst>
                <a:path w="85" h="85">
                  <a:moveTo>
                    <a:pt x="75" y="4"/>
                  </a:moveTo>
                  <a:lnTo>
                    <a:pt x="75" y="4"/>
                  </a:lnTo>
                  <a:lnTo>
                    <a:pt x="71" y="10"/>
                  </a:lnTo>
                  <a:lnTo>
                    <a:pt x="67" y="15"/>
                  </a:lnTo>
                  <a:lnTo>
                    <a:pt x="58" y="24"/>
                  </a:lnTo>
                  <a:lnTo>
                    <a:pt x="47" y="32"/>
                  </a:lnTo>
                  <a:lnTo>
                    <a:pt x="38" y="40"/>
                  </a:lnTo>
                  <a:lnTo>
                    <a:pt x="38" y="40"/>
                  </a:lnTo>
                  <a:lnTo>
                    <a:pt x="1" y="76"/>
                  </a:lnTo>
                  <a:lnTo>
                    <a:pt x="1" y="76"/>
                  </a:lnTo>
                  <a:lnTo>
                    <a:pt x="0" y="78"/>
                  </a:lnTo>
                  <a:lnTo>
                    <a:pt x="0" y="80"/>
                  </a:lnTo>
                  <a:lnTo>
                    <a:pt x="1" y="84"/>
                  </a:lnTo>
                  <a:lnTo>
                    <a:pt x="5" y="85"/>
                  </a:lnTo>
                  <a:lnTo>
                    <a:pt x="8" y="85"/>
                  </a:lnTo>
                  <a:lnTo>
                    <a:pt x="9" y="84"/>
                  </a:lnTo>
                  <a:lnTo>
                    <a:pt x="9" y="84"/>
                  </a:lnTo>
                  <a:lnTo>
                    <a:pt x="30" y="62"/>
                  </a:lnTo>
                  <a:lnTo>
                    <a:pt x="52" y="41"/>
                  </a:lnTo>
                  <a:lnTo>
                    <a:pt x="52" y="41"/>
                  </a:lnTo>
                  <a:lnTo>
                    <a:pt x="61" y="33"/>
                  </a:lnTo>
                  <a:lnTo>
                    <a:pt x="71" y="27"/>
                  </a:lnTo>
                  <a:lnTo>
                    <a:pt x="78" y="17"/>
                  </a:lnTo>
                  <a:lnTo>
                    <a:pt x="82" y="14"/>
                  </a:lnTo>
                  <a:lnTo>
                    <a:pt x="85" y="7"/>
                  </a:lnTo>
                  <a:lnTo>
                    <a:pt x="85" y="7"/>
                  </a:lnTo>
                  <a:lnTo>
                    <a:pt x="85" y="4"/>
                  </a:lnTo>
                  <a:lnTo>
                    <a:pt x="85" y="3"/>
                  </a:lnTo>
                  <a:lnTo>
                    <a:pt x="84" y="2"/>
                  </a:lnTo>
                  <a:lnTo>
                    <a:pt x="81" y="0"/>
                  </a:lnTo>
                  <a:lnTo>
                    <a:pt x="77" y="0"/>
                  </a:lnTo>
                  <a:lnTo>
                    <a:pt x="76" y="2"/>
                  </a:lnTo>
                  <a:lnTo>
                    <a:pt x="75" y="4"/>
                  </a:lnTo>
                  <a:lnTo>
                    <a:pt x="75" y="4"/>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73" name="chenying0907 730"/>
            <p:cNvSpPr>
              <a:spLocks/>
            </p:cNvSpPr>
            <p:nvPr/>
          </p:nvSpPr>
          <p:spPr bwMode="auto">
            <a:xfrm>
              <a:off x="2451101" y="3686175"/>
              <a:ext cx="23813" cy="26988"/>
            </a:xfrm>
            <a:custGeom>
              <a:avLst/>
              <a:gdLst/>
              <a:ahLst/>
              <a:cxnLst>
                <a:cxn ang="0">
                  <a:pos x="47" y="2"/>
                </a:cxn>
                <a:cxn ang="0">
                  <a:pos x="47" y="2"/>
                </a:cxn>
                <a:cxn ang="0">
                  <a:pos x="34" y="15"/>
                </a:cxn>
                <a:cxn ang="0">
                  <a:pos x="21" y="29"/>
                </a:cxn>
                <a:cxn ang="0">
                  <a:pos x="10" y="44"/>
                </a:cxn>
                <a:cxn ang="0">
                  <a:pos x="0" y="59"/>
                </a:cxn>
                <a:cxn ang="0">
                  <a:pos x="0" y="59"/>
                </a:cxn>
                <a:cxn ang="0">
                  <a:pos x="0" y="62"/>
                </a:cxn>
                <a:cxn ang="0">
                  <a:pos x="0" y="65"/>
                </a:cxn>
                <a:cxn ang="0">
                  <a:pos x="2" y="67"/>
                </a:cxn>
                <a:cxn ang="0">
                  <a:pos x="6" y="68"/>
                </a:cxn>
                <a:cxn ang="0">
                  <a:pos x="9" y="67"/>
                </a:cxn>
                <a:cxn ang="0">
                  <a:pos x="10" y="66"/>
                </a:cxn>
                <a:cxn ang="0">
                  <a:pos x="10" y="66"/>
                </a:cxn>
                <a:cxn ang="0">
                  <a:pos x="19" y="50"/>
                </a:cxn>
                <a:cxn ang="0">
                  <a:pos x="30" y="36"/>
                </a:cxn>
                <a:cxn ang="0">
                  <a:pos x="42" y="23"/>
                </a:cxn>
                <a:cxn ang="0">
                  <a:pos x="55" y="10"/>
                </a:cxn>
                <a:cxn ang="0">
                  <a:pos x="55" y="10"/>
                </a:cxn>
                <a:cxn ang="0">
                  <a:pos x="56" y="8"/>
                </a:cxn>
                <a:cxn ang="0">
                  <a:pos x="56" y="6"/>
                </a:cxn>
                <a:cxn ang="0">
                  <a:pos x="55" y="2"/>
                </a:cxn>
                <a:cxn ang="0">
                  <a:pos x="51" y="0"/>
                </a:cxn>
                <a:cxn ang="0">
                  <a:pos x="48" y="0"/>
                </a:cxn>
                <a:cxn ang="0">
                  <a:pos x="47" y="2"/>
                </a:cxn>
                <a:cxn ang="0">
                  <a:pos x="47" y="2"/>
                </a:cxn>
              </a:cxnLst>
              <a:rect l="0" t="0" r="r" b="b"/>
              <a:pathLst>
                <a:path w="56" h="68">
                  <a:moveTo>
                    <a:pt x="47" y="2"/>
                  </a:moveTo>
                  <a:lnTo>
                    <a:pt x="47" y="2"/>
                  </a:lnTo>
                  <a:lnTo>
                    <a:pt x="34" y="15"/>
                  </a:lnTo>
                  <a:lnTo>
                    <a:pt x="21" y="29"/>
                  </a:lnTo>
                  <a:lnTo>
                    <a:pt x="10" y="44"/>
                  </a:lnTo>
                  <a:lnTo>
                    <a:pt x="0" y="59"/>
                  </a:lnTo>
                  <a:lnTo>
                    <a:pt x="0" y="59"/>
                  </a:lnTo>
                  <a:lnTo>
                    <a:pt x="0" y="62"/>
                  </a:lnTo>
                  <a:lnTo>
                    <a:pt x="0" y="65"/>
                  </a:lnTo>
                  <a:lnTo>
                    <a:pt x="2" y="67"/>
                  </a:lnTo>
                  <a:lnTo>
                    <a:pt x="6" y="68"/>
                  </a:lnTo>
                  <a:lnTo>
                    <a:pt x="9" y="67"/>
                  </a:lnTo>
                  <a:lnTo>
                    <a:pt x="10" y="66"/>
                  </a:lnTo>
                  <a:lnTo>
                    <a:pt x="10" y="66"/>
                  </a:lnTo>
                  <a:lnTo>
                    <a:pt x="19" y="50"/>
                  </a:lnTo>
                  <a:lnTo>
                    <a:pt x="30" y="36"/>
                  </a:lnTo>
                  <a:lnTo>
                    <a:pt x="42" y="23"/>
                  </a:lnTo>
                  <a:lnTo>
                    <a:pt x="55" y="10"/>
                  </a:lnTo>
                  <a:lnTo>
                    <a:pt x="55" y="10"/>
                  </a:lnTo>
                  <a:lnTo>
                    <a:pt x="56" y="8"/>
                  </a:lnTo>
                  <a:lnTo>
                    <a:pt x="56" y="6"/>
                  </a:lnTo>
                  <a:lnTo>
                    <a:pt x="55" y="2"/>
                  </a:lnTo>
                  <a:lnTo>
                    <a:pt x="51" y="0"/>
                  </a:lnTo>
                  <a:lnTo>
                    <a:pt x="48" y="0"/>
                  </a:lnTo>
                  <a:lnTo>
                    <a:pt x="47" y="2"/>
                  </a:lnTo>
                  <a:lnTo>
                    <a:pt x="47"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74" name="chenying0907 731"/>
            <p:cNvSpPr>
              <a:spLocks/>
            </p:cNvSpPr>
            <p:nvPr/>
          </p:nvSpPr>
          <p:spPr bwMode="auto">
            <a:xfrm>
              <a:off x="2605088" y="3395663"/>
              <a:ext cx="23813" cy="26988"/>
            </a:xfrm>
            <a:custGeom>
              <a:avLst/>
              <a:gdLst/>
              <a:ahLst/>
              <a:cxnLst>
                <a:cxn ang="0">
                  <a:pos x="50" y="2"/>
                </a:cxn>
                <a:cxn ang="0">
                  <a:pos x="50" y="2"/>
                </a:cxn>
                <a:cxn ang="0">
                  <a:pos x="44" y="4"/>
                </a:cxn>
                <a:cxn ang="0">
                  <a:pos x="41" y="8"/>
                </a:cxn>
                <a:cxn ang="0">
                  <a:pos x="38" y="14"/>
                </a:cxn>
                <a:cxn ang="0">
                  <a:pos x="35" y="19"/>
                </a:cxn>
                <a:cxn ang="0">
                  <a:pos x="35" y="19"/>
                </a:cxn>
                <a:cxn ang="0">
                  <a:pos x="33" y="25"/>
                </a:cxn>
                <a:cxn ang="0">
                  <a:pos x="31" y="29"/>
                </a:cxn>
                <a:cxn ang="0">
                  <a:pos x="30" y="32"/>
                </a:cxn>
                <a:cxn ang="0">
                  <a:pos x="30" y="32"/>
                </a:cxn>
                <a:cxn ang="0">
                  <a:pos x="21" y="37"/>
                </a:cxn>
                <a:cxn ang="0">
                  <a:pos x="21" y="37"/>
                </a:cxn>
                <a:cxn ang="0">
                  <a:pos x="13" y="42"/>
                </a:cxn>
                <a:cxn ang="0">
                  <a:pos x="5" y="48"/>
                </a:cxn>
                <a:cxn ang="0">
                  <a:pos x="3" y="51"/>
                </a:cxn>
                <a:cxn ang="0">
                  <a:pos x="1" y="55"/>
                </a:cxn>
                <a:cxn ang="0">
                  <a:pos x="0" y="61"/>
                </a:cxn>
                <a:cxn ang="0">
                  <a:pos x="1" y="65"/>
                </a:cxn>
                <a:cxn ang="0">
                  <a:pos x="1" y="65"/>
                </a:cxn>
                <a:cxn ang="0">
                  <a:pos x="3" y="67"/>
                </a:cxn>
                <a:cxn ang="0">
                  <a:pos x="4" y="68"/>
                </a:cxn>
                <a:cxn ang="0">
                  <a:pos x="8" y="68"/>
                </a:cxn>
                <a:cxn ang="0">
                  <a:pos x="10" y="67"/>
                </a:cxn>
                <a:cxn ang="0">
                  <a:pos x="12" y="66"/>
                </a:cxn>
                <a:cxn ang="0">
                  <a:pos x="12" y="65"/>
                </a:cxn>
                <a:cxn ang="0">
                  <a:pos x="12" y="62"/>
                </a:cxn>
                <a:cxn ang="0">
                  <a:pos x="12" y="62"/>
                </a:cxn>
                <a:cxn ang="0">
                  <a:pos x="12" y="59"/>
                </a:cxn>
                <a:cxn ang="0">
                  <a:pos x="13" y="57"/>
                </a:cxn>
                <a:cxn ang="0">
                  <a:pos x="20" y="50"/>
                </a:cxn>
                <a:cxn ang="0">
                  <a:pos x="34" y="42"/>
                </a:cxn>
                <a:cxn ang="0">
                  <a:pos x="34" y="42"/>
                </a:cxn>
                <a:cxn ang="0">
                  <a:pos x="38" y="40"/>
                </a:cxn>
                <a:cxn ang="0">
                  <a:pos x="41" y="36"/>
                </a:cxn>
                <a:cxn ang="0">
                  <a:pos x="44" y="27"/>
                </a:cxn>
                <a:cxn ang="0">
                  <a:pos x="48" y="17"/>
                </a:cxn>
                <a:cxn ang="0">
                  <a:pos x="51" y="14"/>
                </a:cxn>
                <a:cxn ang="0">
                  <a:pos x="55" y="11"/>
                </a:cxn>
                <a:cxn ang="0">
                  <a:pos x="55" y="11"/>
                </a:cxn>
                <a:cxn ang="0">
                  <a:pos x="56" y="10"/>
                </a:cxn>
                <a:cxn ang="0">
                  <a:pos x="58" y="7"/>
                </a:cxn>
                <a:cxn ang="0">
                  <a:pos x="56" y="3"/>
                </a:cxn>
                <a:cxn ang="0">
                  <a:pos x="54" y="0"/>
                </a:cxn>
                <a:cxn ang="0">
                  <a:pos x="51" y="0"/>
                </a:cxn>
                <a:cxn ang="0">
                  <a:pos x="50" y="2"/>
                </a:cxn>
                <a:cxn ang="0">
                  <a:pos x="50" y="2"/>
                </a:cxn>
              </a:cxnLst>
              <a:rect l="0" t="0" r="r" b="b"/>
              <a:pathLst>
                <a:path w="58" h="68">
                  <a:moveTo>
                    <a:pt x="50" y="2"/>
                  </a:moveTo>
                  <a:lnTo>
                    <a:pt x="50" y="2"/>
                  </a:lnTo>
                  <a:lnTo>
                    <a:pt x="44" y="4"/>
                  </a:lnTo>
                  <a:lnTo>
                    <a:pt x="41" y="8"/>
                  </a:lnTo>
                  <a:lnTo>
                    <a:pt x="38" y="14"/>
                  </a:lnTo>
                  <a:lnTo>
                    <a:pt x="35" y="19"/>
                  </a:lnTo>
                  <a:lnTo>
                    <a:pt x="35" y="19"/>
                  </a:lnTo>
                  <a:lnTo>
                    <a:pt x="33" y="25"/>
                  </a:lnTo>
                  <a:lnTo>
                    <a:pt x="31" y="29"/>
                  </a:lnTo>
                  <a:lnTo>
                    <a:pt x="30" y="32"/>
                  </a:lnTo>
                  <a:lnTo>
                    <a:pt x="30" y="32"/>
                  </a:lnTo>
                  <a:lnTo>
                    <a:pt x="21" y="37"/>
                  </a:lnTo>
                  <a:lnTo>
                    <a:pt x="21" y="37"/>
                  </a:lnTo>
                  <a:lnTo>
                    <a:pt x="13" y="42"/>
                  </a:lnTo>
                  <a:lnTo>
                    <a:pt x="5" y="48"/>
                  </a:lnTo>
                  <a:lnTo>
                    <a:pt x="3" y="51"/>
                  </a:lnTo>
                  <a:lnTo>
                    <a:pt x="1" y="55"/>
                  </a:lnTo>
                  <a:lnTo>
                    <a:pt x="0" y="61"/>
                  </a:lnTo>
                  <a:lnTo>
                    <a:pt x="1" y="65"/>
                  </a:lnTo>
                  <a:lnTo>
                    <a:pt x="1" y="65"/>
                  </a:lnTo>
                  <a:lnTo>
                    <a:pt x="3" y="67"/>
                  </a:lnTo>
                  <a:lnTo>
                    <a:pt x="4" y="68"/>
                  </a:lnTo>
                  <a:lnTo>
                    <a:pt x="8" y="68"/>
                  </a:lnTo>
                  <a:lnTo>
                    <a:pt x="10" y="67"/>
                  </a:lnTo>
                  <a:lnTo>
                    <a:pt x="12" y="66"/>
                  </a:lnTo>
                  <a:lnTo>
                    <a:pt x="12" y="65"/>
                  </a:lnTo>
                  <a:lnTo>
                    <a:pt x="12" y="62"/>
                  </a:lnTo>
                  <a:lnTo>
                    <a:pt x="12" y="62"/>
                  </a:lnTo>
                  <a:lnTo>
                    <a:pt x="12" y="59"/>
                  </a:lnTo>
                  <a:lnTo>
                    <a:pt x="13" y="57"/>
                  </a:lnTo>
                  <a:lnTo>
                    <a:pt x="20" y="50"/>
                  </a:lnTo>
                  <a:lnTo>
                    <a:pt x="34" y="42"/>
                  </a:lnTo>
                  <a:lnTo>
                    <a:pt x="34" y="42"/>
                  </a:lnTo>
                  <a:lnTo>
                    <a:pt x="38" y="40"/>
                  </a:lnTo>
                  <a:lnTo>
                    <a:pt x="41" y="36"/>
                  </a:lnTo>
                  <a:lnTo>
                    <a:pt x="44" y="27"/>
                  </a:lnTo>
                  <a:lnTo>
                    <a:pt x="48" y="17"/>
                  </a:lnTo>
                  <a:lnTo>
                    <a:pt x="51" y="14"/>
                  </a:lnTo>
                  <a:lnTo>
                    <a:pt x="55" y="11"/>
                  </a:lnTo>
                  <a:lnTo>
                    <a:pt x="55" y="11"/>
                  </a:lnTo>
                  <a:lnTo>
                    <a:pt x="56" y="10"/>
                  </a:lnTo>
                  <a:lnTo>
                    <a:pt x="58" y="7"/>
                  </a:lnTo>
                  <a:lnTo>
                    <a:pt x="56" y="3"/>
                  </a:lnTo>
                  <a:lnTo>
                    <a:pt x="54" y="0"/>
                  </a:lnTo>
                  <a:lnTo>
                    <a:pt x="51" y="0"/>
                  </a:lnTo>
                  <a:lnTo>
                    <a:pt x="50" y="2"/>
                  </a:lnTo>
                  <a:lnTo>
                    <a:pt x="50"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75" name="chenying0907 732"/>
            <p:cNvSpPr>
              <a:spLocks/>
            </p:cNvSpPr>
            <p:nvPr/>
          </p:nvSpPr>
          <p:spPr bwMode="auto">
            <a:xfrm>
              <a:off x="2625726" y="3395663"/>
              <a:ext cx="25400" cy="28575"/>
            </a:xfrm>
            <a:custGeom>
              <a:avLst/>
              <a:gdLst/>
              <a:ahLst/>
              <a:cxnLst>
                <a:cxn ang="0">
                  <a:pos x="54" y="2"/>
                </a:cxn>
                <a:cxn ang="0">
                  <a:pos x="54" y="2"/>
                </a:cxn>
                <a:cxn ang="0">
                  <a:pos x="50" y="4"/>
                </a:cxn>
                <a:cxn ang="0">
                  <a:pos x="46" y="8"/>
                </a:cxn>
                <a:cxn ang="0">
                  <a:pos x="41" y="16"/>
                </a:cxn>
                <a:cxn ang="0">
                  <a:pos x="36" y="24"/>
                </a:cxn>
                <a:cxn ang="0">
                  <a:pos x="29" y="32"/>
                </a:cxn>
                <a:cxn ang="0">
                  <a:pos x="29" y="32"/>
                </a:cxn>
                <a:cxn ang="0">
                  <a:pos x="20" y="40"/>
                </a:cxn>
                <a:cxn ang="0">
                  <a:pos x="12" y="48"/>
                </a:cxn>
                <a:cxn ang="0">
                  <a:pos x="6" y="57"/>
                </a:cxn>
                <a:cxn ang="0">
                  <a:pos x="0" y="67"/>
                </a:cxn>
                <a:cxn ang="0">
                  <a:pos x="0" y="67"/>
                </a:cxn>
                <a:cxn ang="0">
                  <a:pos x="0" y="70"/>
                </a:cxn>
                <a:cxn ang="0">
                  <a:pos x="0" y="72"/>
                </a:cxn>
                <a:cxn ang="0">
                  <a:pos x="2" y="74"/>
                </a:cxn>
                <a:cxn ang="0">
                  <a:pos x="4" y="74"/>
                </a:cxn>
                <a:cxn ang="0">
                  <a:pos x="8" y="74"/>
                </a:cxn>
                <a:cxn ang="0">
                  <a:pos x="9" y="72"/>
                </a:cxn>
                <a:cxn ang="0">
                  <a:pos x="11" y="71"/>
                </a:cxn>
                <a:cxn ang="0">
                  <a:pos x="11" y="71"/>
                </a:cxn>
                <a:cxn ang="0">
                  <a:pos x="16" y="61"/>
                </a:cxn>
                <a:cxn ang="0">
                  <a:pos x="23" y="53"/>
                </a:cxn>
                <a:cxn ang="0">
                  <a:pos x="40" y="37"/>
                </a:cxn>
                <a:cxn ang="0">
                  <a:pos x="40" y="37"/>
                </a:cxn>
                <a:cxn ang="0">
                  <a:pos x="45" y="31"/>
                </a:cxn>
                <a:cxn ang="0">
                  <a:pos x="49" y="24"/>
                </a:cxn>
                <a:cxn ang="0">
                  <a:pos x="54" y="16"/>
                </a:cxn>
                <a:cxn ang="0">
                  <a:pos x="57" y="14"/>
                </a:cxn>
                <a:cxn ang="0">
                  <a:pos x="60" y="11"/>
                </a:cxn>
                <a:cxn ang="0">
                  <a:pos x="60" y="11"/>
                </a:cxn>
                <a:cxn ang="0">
                  <a:pos x="62" y="10"/>
                </a:cxn>
                <a:cxn ang="0">
                  <a:pos x="63" y="7"/>
                </a:cxn>
                <a:cxn ang="0">
                  <a:pos x="62" y="3"/>
                </a:cxn>
                <a:cxn ang="0">
                  <a:pos x="59" y="0"/>
                </a:cxn>
                <a:cxn ang="0">
                  <a:pos x="57" y="0"/>
                </a:cxn>
                <a:cxn ang="0">
                  <a:pos x="54" y="2"/>
                </a:cxn>
                <a:cxn ang="0">
                  <a:pos x="54" y="2"/>
                </a:cxn>
              </a:cxnLst>
              <a:rect l="0" t="0" r="r" b="b"/>
              <a:pathLst>
                <a:path w="63" h="74">
                  <a:moveTo>
                    <a:pt x="54" y="2"/>
                  </a:moveTo>
                  <a:lnTo>
                    <a:pt x="54" y="2"/>
                  </a:lnTo>
                  <a:lnTo>
                    <a:pt x="50" y="4"/>
                  </a:lnTo>
                  <a:lnTo>
                    <a:pt x="46" y="8"/>
                  </a:lnTo>
                  <a:lnTo>
                    <a:pt x="41" y="16"/>
                  </a:lnTo>
                  <a:lnTo>
                    <a:pt x="36" y="24"/>
                  </a:lnTo>
                  <a:lnTo>
                    <a:pt x="29" y="32"/>
                  </a:lnTo>
                  <a:lnTo>
                    <a:pt x="29" y="32"/>
                  </a:lnTo>
                  <a:lnTo>
                    <a:pt x="20" y="40"/>
                  </a:lnTo>
                  <a:lnTo>
                    <a:pt x="12" y="48"/>
                  </a:lnTo>
                  <a:lnTo>
                    <a:pt x="6" y="57"/>
                  </a:lnTo>
                  <a:lnTo>
                    <a:pt x="0" y="67"/>
                  </a:lnTo>
                  <a:lnTo>
                    <a:pt x="0" y="67"/>
                  </a:lnTo>
                  <a:lnTo>
                    <a:pt x="0" y="70"/>
                  </a:lnTo>
                  <a:lnTo>
                    <a:pt x="0" y="72"/>
                  </a:lnTo>
                  <a:lnTo>
                    <a:pt x="2" y="74"/>
                  </a:lnTo>
                  <a:lnTo>
                    <a:pt x="4" y="74"/>
                  </a:lnTo>
                  <a:lnTo>
                    <a:pt x="8" y="74"/>
                  </a:lnTo>
                  <a:lnTo>
                    <a:pt x="9" y="72"/>
                  </a:lnTo>
                  <a:lnTo>
                    <a:pt x="11" y="71"/>
                  </a:lnTo>
                  <a:lnTo>
                    <a:pt x="11" y="71"/>
                  </a:lnTo>
                  <a:lnTo>
                    <a:pt x="16" y="61"/>
                  </a:lnTo>
                  <a:lnTo>
                    <a:pt x="23" y="53"/>
                  </a:lnTo>
                  <a:lnTo>
                    <a:pt x="40" y="37"/>
                  </a:lnTo>
                  <a:lnTo>
                    <a:pt x="40" y="37"/>
                  </a:lnTo>
                  <a:lnTo>
                    <a:pt x="45" y="31"/>
                  </a:lnTo>
                  <a:lnTo>
                    <a:pt x="49" y="24"/>
                  </a:lnTo>
                  <a:lnTo>
                    <a:pt x="54" y="16"/>
                  </a:lnTo>
                  <a:lnTo>
                    <a:pt x="57" y="14"/>
                  </a:lnTo>
                  <a:lnTo>
                    <a:pt x="60" y="11"/>
                  </a:lnTo>
                  <a:lnTo>
                    <a:pt x="60" y="11"/>
                  </a:lnTo>
                  <a:lnTo>
                    <a:pt x="62" y="10"/>
                  </a:lnTo>
                  <a:lnTo>
                    <a:pt x="63" y="7"/>
                  </a:lnTo>
                  <a:lnTo>
                    <a:pt x="62" y="3"/>
                  </a:lnTo>
                  <a:lnTo>
                    <a:pt x="59" y="0"/>
                  </a:lnTo>
                  <a:lnTo>
                    <a:pt x="57" y="0"/>
                  </a:lnTo>
                  <a:lnTo>
                    <a:pt x="54" y="2"/>
                  </a:lnTo>
                  <a:lnTo>
                    <a:pt x="54"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76" name="chenying0907 733"/>
            <p:cNvSpPr>
              <a:spLocks/>
            </p:cNvSpPr>
            <p:nvPr/>
          </p:nvSpPr>
          <p:spPr bwMode="auto">
            <a:xfrm>
              <a:off x="2641601" y="3400425"/>
              <a:ext cx="30163" cy="23813"/>
            </a:xfrm>
            <a:custGeom>
              <a:avLst/>
              <a:gdLst/>
              <a:ahLst/>
              <a:cxnLst>
                <a:cxn ang="0">
                  <a:pos x="64" y="2"/>
                </a:cxn>
                <a:cxn ang="0">
                  <a:pos x="64" y="2"/>
                </a:cxn>
                <a:cxn ang="0">
                  <a:pos x="48" y="15"/>
                </a:cxn>
                <a:cxn ang="0">
                  <a:pos x="34" y="28"/>
                </a:cxn>
                <a:cxn ang="0">
                  <a:pos x="1" y="53"/>
                </a:cxn>
                <a:cxn ang="0">
                  <a:pos x="1" y="53"/>
                </a:cxn>
                <a:cxn ang="0">
                  <a:pos x="0" y="55"/>
                </a:cxn>
                <a:cxn ang="0">
                  <a:pos x="0" y="59"/>
                </a:cxn>
                <a:cxn ang="0">
                  <a:pos x="1" y="62"/>
                </a:cxn>
                <a:cxn ang="0">
                  <a:pos x="5" y="63"/>
                </a:cxn>
                <a:cxn ang="0">
                  <a:pos x="10" y="63"/>
                </a:cxn>
                <a:cxn ang="0">
                  <a:pos x="10" y="63"/>
                </a:cxn>
                <a:cxn ang="0">
                  <a:pos x="13" y="62"/>
                </a:cxn>
                <a:cxn ang="0">
                  <a:pos x="14" y="60"/>
                </a:cxn>
                <a:cxn ang="0">
                  <a:pos x="16" y="58"/>
                </a:cxn>
                <a:cxn ang="0">
                  <a:pos x="16" y="55"/>
                </a:cxn>
                <a:cxn ang="0">
                  <a:pos x="16" y="55"/>
                </a:cxn>
                <a:cxn ang="0">
                  <a:pos x="44" y="34"/>
                </a:cxn>
                <a:cxn ang="0">
                  <a:pos x="59" y="22"/>
                </a:cxn>
                <a:cxn ang="0">
                  <a:pos x="72" y="9"/>
                </a:cxn>
                <a:cxn ang="0">
                  <a:pos x="72" y="9"/>
                </a:cxn>
                <a:cxn ang="0">
                  <a:pos x="73" y="8"/>
                </a:cxn>
                <a:cxn ang="0">
                  <a:pos x="73" y="5"/>
                </a:cxn>
                <a:cxn ang="0">
                  <a:pos x="72" y="2"/>
                </a:cxn>
                <a:cxn ang="0">
                  <a:pos x="68" y="0"/>
                </a:cxn>
                <a:cxn ang="0">
                  <a:pos x="65" y="0"/>
                </a:cxn>
                <a:cxn ang="0">
                  <a:pos x="64" y="2"/>
                </a:cxn>
                <a:cxn ang="0">
                  <a:pos x="64" y="2"/>
                </a:cxn>
              </a:cxnLst>
              <a:rect l="0" t="0" r="r" b="b"/>
              <a:pathLst>
                <a:path w="73" h="63">
                  <a:moveTo>
                    <a:pt x="64" y="2"/>
                  </a:moveTo>
                  <a:lnTo>
                    <a:pt x="64" y="2"/>
                  </a:lnTo>
                  <a:lnTo>
                    <a:pt x="48" y="15"/>
                  </a:lnTo>
                  <a:lnTo>
                    <a:pt x="34" y="28"/>
                  </a:lnTo>
                  <a:lnTo>
                    <a:pt x="1" y="53"/>
                  </a:lnTo>
                  <a:lnTo>
                    <a:pt x="1" y="53"/>
                  </a:lnTo>
                  <a:lnTo>
                    <a:pt x="0" y="55"/>
                  </a:lnTo>
                  <a:lnTo>
                    <a:pt x="0" y="59"/>
                  </a:lnTo>
                  <a:lnTo>
                    <a:pt x="1" y="62"/>
                  </a:lnTo>
                  <a:lnTo>
                    <a:pt x="5" y="63"/>
                  </a:lnTo>
                  <a:lnTo>
                    <a:pt x="10" y="63"/>
                  </a:lnTo>
                  <a:lnTo>
                    <a:pt x="10" y="63"/>
                  </a:lnTo>
                  <a:lnTo>
                    <a:pt x="13" y="62"/>
                  </a:lnTo>
                  <a:lnTo>
                    <a:pt x="14" y="60"/>
                  </a:lnTo>
                  <a:lnTo>
                    <a:pt x="16" y="58"/>
                  </a:lnTo>
                  <a:lnTo>
                    <a:pt x="16" y="55"/>
                  </a:lnTo>
                  <a:lnTo>
                    <a:pt x="16" y="55"/>
                  </a:lnTo>
                  <a:lnTo>
                    <a:pt x="44" y="34"/>
                  </a:lnTo>
                  <a:lnTo>
                    <a:pt x="59" y="22"/>
                  </a:lnTo>
                  <a:lnTo>
                    <a:pt x="72" y="9"/>
                  </a:lnTo>
                  <a:lnTo>
                    <a:pt x="72" y="9"/>
                  </a:lnTo>
                  <a:lnTo>
                    <a:pt x="73" y="8"/>
                  </a:lnTo>
                  <a:lnTo>
                    <a:pt x="73" y="5"/>
                  </a:lnTo>
                  <a:lnTo>
                    <a:pt x="72" y="2"/>
                  </a:lnTo>
                  <a:lnTo>
                    <a:pt x="68" y="0"/>
                  </a:lnTo>
                  <a:lnTo>
                    <a:pt x="65" y="0"/>
                  </a:lnTo>
                  <a:lnTo>
                    <a:pt x="64" y="2"/>
                  </a:lnTo>
                  <a:lnTo>
                    <a:pt x="64"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77" name="chenying0907 734"/>
            <p:cNvSpPr>
              <a:spLocks/>
            </p:cNvSpPr>
            <p:nvPr/>
          </p:nvSpPr>
          <p:spPr bwMode="auto">
            <a:xfrm>
              <a:off x="2660651" y="3402013"/>
              <a:ext cx="28575" cy="22225"/>
            </a:xfrm>
            <a:custGeom>
              <a:avLst/>
              <a:gdLst/>
              <a:ahLst/>
              <a:cxnLst>
                <a:cxn ang="0">
                  <a:pos x="66" y="2"/>
                </a:cxn>
                <a:cxn ang="0">
                  <a:pos x="66" y="2"/>
                </a:cxn>
                <a:cxn ang="0">
                  <a:pos x="58" y="8"/>
                </a:cxn>
                <a:cxn ang="0">
                  <a:pos x="50" y="15"/>
                </a:cxn>
                <a:cxn ang="0">
                  <a:pos x="34" y="25"/>
                </a:cxn>
                <a:cxn ang="0">
                  <a:pos x="17" y="36"/>
                </a:cxn>
                <a:cxn ang="0">
                  <a:pos x="9" y="41"/>
                </a:cxn>
                <a:cxn ang="0">
                  <a:pos x="3" y="48"/>
                </a:cxn>
                <a:cxn ang="0">
                  <a:pos x="3" y="48"/>
                </a:cxn>
                <a:cxn ang="0">
                  <a:pos x="0" y="50"/>
                </a:cxn>
                <a:cxn ang="0">
                  <a:pos x="0" y="51"/>
                </a:cxn>
                <a:cxn ang="0">
                  <a:pos x="3" y="55"/>
                </a:cxn>
                <a:cxn ang="0">
                  <a:pos x="6" y="58"/>
                </a:cxn>
                <a:cxn ang="0">
                  <a:pos x="8" y="57"/>
                </a:cxn>
                <a:cxn ang="0">
                  <a:pos x="11" y="55"/>
                </a:cxn>
                <a:cxn ang="0">
                  <a:pos x="11" y="55"/>
                </a:cxn>
                <a:cxn ang="0">
                  <a:pos x="17" y="50"/>
                </a:cxn>
                <a:cxn ang="0">
                  <a:pos x="25" y="44"/>
                </a:cxn>
                <a:cxn ang="0">
                  <a:pos x="42" y="33"/>
                </a:cxn>
                <a:cxn ang="0">
                  <a:pos x="58" y="23"/>
                </a:cxn>
                <a:cxn ang="0">
                  <a:pos x="66" y="16"/>
                </a:cxn>
                <a:cxn ang="0">
                  <a:pos x="74" y="11"/>
                </a:cxn>
                <a:cxn ang="0">
                  <a:pos x="74" y="11"/>
                </a:cxn>
                <a:cxn ang="0">
                  <a:pos x="75" y="8"/>
                </a:cxn>
                <a:cxn ang="0">
                  <a:pos x="75" y="6"/>
                </a:cxn>
                <a:cxn ang="0">
                  <a:pos x="74" y="3"/>
                </a:cxn>
                <a:cxn ang="0">
                  <a:pos x="70" y="0"/>
                </a:cxn>
                <a:cxn ang="0">
                  <a:pos x="67" y="0"/>
                </a:cxn>
                <a:cxn ang="0">
                  <a:pos x="66" y="2"/>
                </a:cxn>
                <a:cxn ang="0">
                  <a:pos x="66" y="2"/>
                </a:cxn>
              </a:cxnLst>
              <a:rect l="0" t="0" r="r" b="b"/>
              <a:pathLst>
                <a:path w="75" h="58">
                  <a:moveTo>
                    <a:pt x="66" y="2"/>
                  </a:moveTo>
                  <a:lnTo>
                    <a:pt x="66" y="2"/>
                  </a:lnTo>
                  <a:lnTo>
                    <a:pt x="58" y="8"/>
                  </a:lnTo>
                  <a:lnTo>
                    <a:pt x="50" y="15"/>
                  </a:lnTo>
                  <a:lnTo>
                    <a:pt x="34" y="25"/>
                  </a:lnTo>
                  <a:lnTo>
                    <a:pt x="17" y="36"/>
                  </a:lnTo>
                  <a:lnTo>
                    <a:pt x="9" y="41"/>
                  </a:lnTo>
                  <a:lnTo>
                    <a:pt x="3" y="48"/>
                  </a:lnTo>
                  <a:lnTo>
                    <a:pt x="3" y="48"/>
                  </a:lnTo>
                  <a:lnTo>
                    <a:pt x="0" y="50"/>
                  </a:lnTo>
                  <a:lnTo>
                    <a:pt x="0" y="51"/>
                  </a:lnTo>
                  <a:lnTo>
                    <a:pt x="3" y="55"/>
                  </a:lnTo>
                  <a:lnTo>
                    <a:pt x="6" y="58"/>
                  </a:lnTo>
                  <a:lnTo>
                    <a:pt x="8" y="57"/>
                  </a:lnTo>
                  <a:lnTo>
                    <a:pt x="11" y="55"/>
                  </a:lnTo>
                  <a:lnTo>
                    <a:pt x="11" y="55"/>
                  </a:lnTo>
                  <a:lnTo>
                    <a:pt x="17" y="50"/>
                  </a:lnTo>
                  <a:lnTo>
                    <a:pt x="25" y="44"/>
                  </a:lnTo>
                  <a:lnTo>
                    <a:pt x="42" y="33"/>
                  </a:lnTo>
                  <a:lnTo>
                    <a:pt x="58" y="23"/>
                  </a:lnTo>
                  <a:lnTo>
                    <a:pt x="66" y="16"/>
                  </a:lnTo>
                  <a:lnTo>
                    <a:pt x="74" y="11"/>
                  </a:lnTo>
                  <a:lnTo>
                    <a:pt x="74" y="11"/>
                  </a:lnTo>
                  <a:lnTo>
                    <a:pt x="75" y="8"/>
                  </a:lnTo>
                  <a:lnTo>
                    <a:pt x="75" y="6"/>
                  </a:lnTo>
                  <a:lnTo>
                    <a:pt x="74" y="3"/>
                  </a:lnTo>
                  <a:lnTo>
                    <a:pt x="70" y="0"/>
                  </a:lnTo>
                  <a:lnTo>
                    <a:pt x="67" y="0"/>
                  </a:lnTo>
                  <a:lnTo>
                    <a:pt x="66" y="2"/>
                  </a:lnTo>
                  <a:lnTo>
                    <a:pt x="66"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78" name="chenying0907 735"/>
            <p:cNvSpPr>
              <a:spLocks/>
            </p:cNvSpPr>
            <p:nvPr/>
          </p:nvSpPr>
          <p:spPr bwMode="auto">
            <a:xfrm>
              <a:off x="2682876" y="3405188"/>
              <a:ext cx="20638" cy="22225"/>
            </a:xfrm>
            <a:custGeom>
              <a:avLst/>
              <a:gdLst/>
              <a:ahLst/>
              <a:cxnLst>
                <a:cxn ang="0">
                  <a:pos x="40" y="4"/>
                </a:cxn>
                <a:cxn ang="0">
                  <a:pos x="40" y="4"/>
                </a:cxn>
                <a:cxn ang="0">
                  <a:pos x="36" y="10"/>
                </a:cxn>
                <a:cxn ang="0">
                  <a:pos x="33" y="17"/>
                </a:cxn>
                <a:cxn ang="0">
                  <a:pos x="26" y="22"/>
                </a:cxn>
                <a:cxn ang="0">
                  <a:pos x="21" y="26"/>
                </a:cxn>
                <a:cxn ang="0">
                  <a:pos x="9" y="37"/>
                </a:cxn>
                <a:cxn ang="0">
                  <a:pos x="4" y="42"/>
                </a:cxn>
                <a:cxn ang="0">
                  <a:pos x="0" y="50"/>
                </a:cxn>
                <a:cxn ang="0">
                  <a:pos x="0" y="50"/>
                </a:cxn>
                <a:cxn ang="0">
                  <a:pos x="0" y="51"/>
                </a:cxn>
                <a:cxn ang="0">
                  <a:pos x="0" y="54"/>
                </a:cxn>
                <a:cxn ang="0">
                  <a:pos x="1" y="55"/>
                </a:cxn>
                <a:cxn ang="0">
                  <a:pos x="4" y="56"/>
                </a:cxn>
                <a:cxn ang="0">
                  <a:pos x="8" y="55"/>
                </a:cxn>
                <a:cxn ang="0">
                  <a:pos x="9" y="54"/>
                </a:cxn>
                <a:cxn ang="0">
                  <a:pos x="10" y="52"/>
                </a:cxn>
                <a:cxn ang="0">
                  <a:pos x="10" y="52"/>
                </a:cxn>
                <a:cxn ang="0">
                  <a:pos x="14" y="46"/>
                </a:cxn>
                <a:cxn ang="0">
                  <a:pos x="19" y="41"/>
                </a:cxn>
                <a:cxn ang="0">
                  <a:pos x="33" y="33"/>
                </a:cxn>
                <a:cxn ang="0">
                  <a:pos x="33" y="33"/>
                </a:cxn>
                <a:cxn ang="0">
                  <a:pos x="38" y="26"/>
                </a:cxn>
                <a:cxn ang="0">
                  <a:pos x="43" y="21"/>
                </a:cxn>
                <a:cxn ang="0">
                  <a:pos x="48" y="14"/>
                </a:cxn>
                <a:cxn ang="0">
                  <a:pos x="51" y="7"/>
                </a:cxn>
                <a:cxn ang="0">
                  <a:pos x="51" y="7"/>
                </a:cxn>
                <a:cxn ang="0">
                  <a:pos x="51" y="4"/>
                </a:cxn>
                <a:cxn ang="0">
                  <a:pos x="51" y="3"/>
                </a:cxn>
                <a:cxn ang="0">
                  <a:pos x="47" y="0"/>
                </a:cxn>
                <a:cxn ang="0">
                  <a:pos x="43" y="0"/>
                </a:cxn>
                <a:cxn ang="0">
                  <a:pos x="40" y="1"/>
                </a:cxn>
                <a:cxn ang="0">
                  <a:pos x="40" y="4"/>
                </a:cxn>
                <a:cxn ang="0">
                  <a:pos x="40" y="4"/>
                </a:cxn>
              </a:cxnLst>
              <a:rect l="0" t="0" r="r" b="b"/>
              <a:pathLst>
                <a:path w="51" h="56">
                  <a:moveTo>
                    <a:pt x="40" y="4"/>
                  </a:moveTo>
                  <a:lnTo>
                    <a:pt x="40" y="4"/>
                  </a:lnTo>
                  <a:lnTo>
                    <a:pt x="36" y="10"/>
                  </a:lnTo>
                  <a:lnTo>
                    <a:pt x="33" y="17"/>
                  </a:lnTo>
                  <a:lnTo>
                    <a:pt x="26" y="22"/>
                  </a:lnTo>
                  <a:lnTo>
                    <a:pt x="21" y="26"/>
                  </a:lnTo>
                  <a:lnTo>
                    <a:pt x="9" y="37"/>
                  </a:lnTo>
                  <a:lnTo>
                    <a:pt x="4" y="42"/>
                  </a:lnTo>
                  <a:lnTo>
                    <a:pt x="0" y="50"/>
                  </a:lnTo>
                  <a:lnTo>
                    <a:pt x="0" y="50"/>
                  </a:lnTo>
                  <a:lnTo>
                    <a:pt x="0" y="51"/>
                  </a:lnTo>
                  <a:lnTo>
                    <a:pt x="0" y="54"/>
                  </a:lnTo>
                  <a:lnTo>
                    <a:pt x="1" y="55"/>
                  </a:lnTo>
                  <a:lnTo>
                    <a:pt x="4" y="56"/>
                  </a:lnTo>
                  <a:lnTo>
                    <a:pt x="8" y="55"/>
                  </a:lnTo>
                  <a:lnTo>
                    <a:pt x="9" y="54"/>
                  </a:lnTo>
                  <a:lnTo>
                    <a:pt x="10" y="52"/>
                  </a:lnTo>
                  <a:lnTo>
                    <a:pt x="10" y="52"/>
                  </a:lnTo>
                  <a:lnTo>
                    <a:pt x="14" y="46"/>
                  </a:lnTo>
                  <a:lnTo>
                    <a:pt x="19" y="41"/>
                  </a:lnTo>
                  <a:lnTo>
                    <a:pt x="33" y="33"/>
                  </a:lnTo>
                  <a:lnTo>
                    <a:pt x="33" y="33"/>
                  </a:lnTo>
                  <a:lnTo>
                    <a:pt x="38" y="26"/>
                  </a:lnTo>
                  <a:lnTo>
                    <a:pt x="43" y="21"/>
                  </a:lnTo>
                  <a:lnTo>
                    <a:pt x="48" y="14"/>
                  </a:lnTo>
                  <a:lnTo>
                    <a:pt x="51" y="7"/>
                  </a:lnTo>
                  <a:lnTo>
                    <a:pt x="51" y="7"/>
                  </a:lnTo>
                  <a:lnTo>
                    <a:pt x="51" y="4"/>
                  </a:lnTo>
                  <a:lnTo>
                    <a:pt x="51" y="3"/>
                  </a:lnTo>
                  <a:lnTo>
                    <a:pt x="47" y="0"/>
                  </a:lnTo>
                  <a:lnTo>
                    <a:pt x="43" y="0"/>
                  </a:lnTo>
                  <a:lnTo>
                    <a:pt x="40" y="1"/>
                  </a:lnTo>
                  <a:lnTo>
                    <a:pt x="40" y="4"/>
                  </a:lnTo>
                  <a:lnTo>
                    <a:pt x="40" y="4"/>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79" name="chenying0907 736"/>
            <p:cNvSpPr>
              <a:spLocks/>
            </p:cNvSpPr>
            <p:nvPr/>
          </p:nvSpPr>
          <p:spPr bwMode="auto">
            <a:xfrm>
              <a:off x="2700338" y="3406775"/>
              <a:ext cx="25400" cy="25400"/>
            </a:xfrm>
            <a:custGeom>
              <a:avLst/>
              <a:gdLst/>
              <a:ahLst/>
              <a:cxnLst>
                <a:cxn ang="0">
                  <a:pos x="53" y="0"/>
                </a:cxn>
                <a:cxn ang="0">
                  <a:pos x="53" y="0"/>
                </a:cxn>
                <a:cxn ang="0">
                  <a:pos x="45" y="5"/>
                </a:cxn>
                <a:cxn ang="0">
                  <a:pos x="39" y="12"/>
                </a:cxn>
                <a:cxn ang="0">
                  <a:pos x="28" y="26"/>
                </a:cxn>
                <a:cxn ang="0">
                  <a:pos x="17" y="41"/>
                </a:cxn>
                <a:cxn ang="0">
                  <a:pos x="10" y="47"/>
                </a:cxn>
                <a:cxn ang="0">
                  <a:pos x="2" y="53"/>
                </a:cxn>
                <a:cxn ang="0">
                  <a:pos x="2" y="53"/>
                </a:cxn>
                <a:cxn ang="0">
                  <a:pos x="1" y="54"/>
                </a:cxn>
                <a:cxn ang="0">
                  <a:pos x="0" y="55"/>
                </a:cxn>
                <a:cxn ang="0">
                  <a:pos x="0" y="59"/>
                </a:cxn>
                <a:cxn ang="0">
                  <a:pos x="4" y="63"/>
                </a:cxn>
                <a:cxn ang="0">
                  <a:pos x="6" y="63"/>
                </a:cxn>
                <a:cxn ang="0">
                  <a:pos x="7" y="62"/>
                </a:cxn>
                <a:cxn ang="0">
                  <a:pos x="7" y="62"/>
                </a:cxn>
                <a:cxn ang="0">
                  <a:pos x="15" y="56"/>
                </a:cxn>
                <a:cxn ang="0">
                  <a:pos x="22" y="50"/>
                </a:cxn>
                <a:cxn ang="0">
                  <a:pos x="34" y="37"/>
                </a:cxn>
                <a:cxn ang="0">
                  <a:pos x="45" y="22"/>
                </a:cxn>
                <a:cxn ang="0">
                  <a:pos x="52" y="16"/>
                </a:cxn>
                <a:cxn ang="0">
                  <a:pos x="60" y="11"/>
                </a:cxn>
                <a:cxn ang="0">
                  <a:pos x="60" y="11"/>
                </a:cxn>
                <a:cxn ang="0">
                  <a:pos x="61" y="9"/>
                </a:cxn>
                <a:cxn ang="0">
                  <a:pos x="62" y="7"/>
                </a:cxn>
                <a:cxn ang="0">
                  <a:pos x="61" y="3"/>
                </a:cxn>
                <a:cxn ang="0">
                  <a:pos x="59" y="0"/>
                </a:cxn>
                <a:cxn ang="0">
                  <a:pos x="56" y="0"/>
                </a:cxn>
                <a:cxn ang="0">
                  <a:pos x="53" y="0"/>
                </a:cxn>
                <a:cxn ang="0">
                  <a:pos x="53" y="0"/>
                </a:cxn>
              </a:cxnLst>
              <a:rect l="0" t="0" r="r" b="b"/>
              <a:pathLst>
                <a:path w="62" h="63">
                  <a:moveTo>
                    <a:pt x="53" y="0"/>
                  </a:moveTo>
                  <a:lnTo>
                    <a:pt x="53" y="0"/>
                  </a:lnTo>
                  <a:lnTo>
                    <a:pt x="45" y="5"/>
                  </a:lnTo>
                  <a:lnTo>
                    <a:pt x="39" y="12"/>
                  </a:lnTo>
                  <a:lnTo>
                    <a:pt x="28" y="26"/>
                  </a:lnTo>
                  <a:lnTo>
                    <a:pt x="17" y="41"/>
                  </a:lnTo>
                  <a:lnTo>
                    <a:pt x="10" y="47"/>
                  </a:lnTo>
                  <a:lnTo>
                    <a:pt x="2" y="53"/>
                  </a:lnTo>
                  <a:lnTo>
                    <a:pt x="2" y="53"/>
                  </a:lnTo>
                  <a:lnTo>
                    <a:pt x="1" y="54"/>
                  </a:lnTo>
                  <a:lnTo>
                    <a:pt x="0" y="55"/>
                  </a:lnTo>
                  <a:lnTo>
                    <a:pt x="0" y="59"/>
                  </a:lnTo>
                  <a:lnTo>
                    <a:pt x="4" y="63"/>
                  </a:lnTo>
                  <a:lnTo>
                    <a:pt x="6" y="63"/>
                  </a:lnTo>
                  <a:lnTo>
                    <a:pt x="7" y="62"/>
                  </a:lnTo>
                  <a:lnTo>
                    <a:pt x="7" y="62"/>
                  </a:lnTo>
                  <a:lnTo>
                    <a:pt x="15" y="56"/>
                  </a:lnTo>
                  <a:lnTo>
                    <a:pt x="22" y="50"/>
                  </a:lnTo>
                  <a:lnTo>
                    <a:pt x="34" y="37"/>
                  </a:lnTo>
                  <a:lnTo>
                    <a:pt x="45" y="22"/>
                  </a:lnTo>
                  <a:lnTo>
                    <a:pt x="52" y="16"/>
                  </a:lnTo>
                  <a:lnTo>
                    <a:pt x="60" y="11"/>
                  </a:lnTo>
                  <a:lnTo>
                    <a:pt x="60" y="11"/>
                  </a:lnTo>
                  <a:lnTo>
                    <a:pt x="61" y="9"/>
                  </a:lnTo>
                  <a:lnTo>
                    <a:pt x="62" y="7"/>
                  </a:lnTo>
                  <a:lnTo>
                    <a:pt x="61" y="3"/>
                  </a:lnTo>
                  <a:lnTo>
                    <a:pt x="59" y="0"/>
                  </a:lnTo>
                  <a:lnTo>
                    <a:pt x="56" y="0"/>
                  </a:lnTo>
                  <a:lnTo>
                    <a:pt x="53" y="0"/>
                  </a:lnTo>
                  <a:lnTo>
                    <a:pt x="53" y="0"/>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80" name="chenying0907 737"/>
            <p:cNvSpPr>
              <a:spLocks/>
            </p:cNvSpPr>
            <p:nvPr/>
          </p:nvSpPr>
          <p:spPr bwMode="auto">
            <a:xfrm>
              <a:off x="2089151" y="3714750"/>
              <a:ext cx="15875" cy="26988"/>
            </a:xfrm>
            <a:custGeom>
              <a:avLst/>
              <a:gdLst/>
              <a:ahLst/>
              <a:cxnLst>
                <a:cxn ang="0">
                  <a:pos x="29" y="4"/>
                </a:cxn>
                <a:cxn ang="0">
                  <a:pos x="29" y="4"/>
                </a:cxn>
                <a:cxn ang="0">
                  <a:pos x="24" y="18"/>
                </a:cxn>
                <a:cxn ang="0">
                  <a:pos x="17" y="33"/>
                </a:cxn>
                <a:cxn ang="0">
                  <a:pos x="10" y="46"/>
                </a:cxn>
                <a:cxn ang="0">
                  <a:pos x="2" y="59"/>
                </a:cxn>
                <a:cxn ang="0">
                  <a:pos x="2" y="59"/>
                </a:cxn>
                <a:cxn ang="0">
                  <a:pos x="0" y="61"/>
                </a:cxn>
                <a:cxn ang="0">
                  <a:pos x="0" y="64"/>
                </a:cxn>
                <a:cxn ang="0">
                  <a:pos x="3" y="67"/>
                </a:cxn>
                <a:cxn ang="0">
                  <a:pos x="8" y="68"/>
                </a:cxn>
                <a:cxn ang="0">
                  <a:pos x="10" y="67"/>
                </a:cxn>
                <a:cxn ang="0">
                  <a:pos x="11" y="65"/>
                </a:cxn>
                <a:cxn ang="0">
                  <a:pos x="11" y="65"/>
                </a:cxn>
                <a:cxn ang="0">
                  <a:pos x="20" y="51"/>
                </a:cxn>
                <a:cxn ang="0">
                  <a:pos x="28" y="37"/>
                </a:cxn>
                <a:cxn ang="0">
                  <a:pos x="34" y="22"/>
                </a:cxn>
                <a:cxn ang="0">
                  <a:pos x="41" y="7"/>
                </a:cxn>
                <a:cxn ang="0">
                  <a:pos x="41" y="7"/>
                </a:cxn>
                <a:cxn ang="0">
                  <a:pos x="41" y="4"/>
                </a:cxn>
                <a:cxn ang="0">
                  <a:pos x="40" y="3"/>
                </a:cxn>
                <a:cxn ang="0">
                  <a:pos x="37" y="0"/>
                </a:cxn>
                <a:cxn ang="0">
                  <a:pos x="33" y="0"/>
                </a:cxn>
                <a:cxn ang="0">
                  <a:pos x="31" y="1"/>
                </a:cxn>
                <a:cxn ang="0">
                  <a:pos x="29" y="4"/>
                </a:cxn>
                <a:cxn ang="0">
                  <a:pos x="29" y="4"/>
                </a:cxn>
              </a:cxnLst>
              <a:rect l="0" t="0" r="r" b="b"/>
              <a:pathLst>
                <a:path w="41" h="68">
                  <a:moveTo>
                    <a:pt x="29" y="4"/>
                  </a:moveTo>
                  <a:lnTo>
                    <a:pt x="29" y="4"/>
                  </a:lnTo>
                  <a:lnTo>
                    <a:pt x="24" y="18"/>
                  </a:lnTo>
                  <a:lnTo>
                    <a:pt x="17" y="33"/>
                  </a:lnTo>
                  <a:lnTo>
                    <a:pt x="10" y="46"/>
                  </a:lnTo>
                  <a:lnTo>
                    <a:pt x="2" y="59"/>
                  </a:lnTo>
                  <a:lnTo>
                    <a:pt x="2" y="59"/>
                  </a:lnTo>
                  <a:lnTo>
                    <a:pt x="0" y="61"/>
                  </a:lnTo>
                  <a:lnTo>
                    <a:pt x="0" y="64"/>
                  </a:lnTo>
                  <a:lnTo>
                    <a:pt x="3" y="67"/>
                  </a:lnTo>
                  <a:lnTo>
                    <a:pt x="8" y="68"/>
                  </a:lnTo>
                  <a:lnTo>
                    <a:pt x="10" y="67"/>
                  </a:lnTo>
                  <a:lnTo>
                    <a:pt x="11" y="65"/>
                  </a:lnTo>
                  <a:lnTo>
                    <a:pt x="11" y="65"/>
                  </a:lnTo>
                  <a:lnTo>
                    <a:pt x="20" y="51"/>
                  </a:lnTo>
                  <a:lnTo>
                    <a:pt x="28" y="37"/>
                  </a:lnTo>
                  <a:lnTo>
                    <a:pt x="34" y="22"/>
                  </a:lnTo>
                  <a:lnTo>
                    <a:pt x="41" y="7"/>
                  </a:lnTo>
                  <a:lnTo>
                    <a:pt x="41" y="7"/>
                  </a:lnTo>
                  <a:lnTo>
                    <a:pt x="41" y="4"/>
                  </a:lnTo>
                  <a:lnTo>
                    <a:pt x="40" y="3"/>
                  </a:lnTo>
                  <a:lnTo>
                    <a:pt x="37" y="0"/>
                  </a:lnTo>
                  <a:lnTo>
                    <a:pt x="33" y="0"/>
                  </a:lnTo>
                  <a:lnTo>
                    <a:pt x="31" y="1"/>
                  </a:lnTo>
                  <a:lnTo>
                    <a:pt x="29" y="4"/>
                  </a:lnTo>
                  <a:lnTo>
                    <a:pt x="29" y="4"/>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81" name="chenying0907 738"/>
            <p:cNvSpPr>
              <a:spLocks/>
            </p:cNvSpPr>
            <p:nvPr/>
          </p:nvSpPr>
          <p:spPr bwMode="auto">
            <a:xfrm>
              <a:off x="2122488" y="3719513"/>
              <a:ext cx="23813" cy="36513"/>
            </a:xfrm>
            <a:custGeom>
              <a:avLst/>
              <a:gdLst/>
              <a:ahLst/>
              <a:cxnLst>
                <a:cxn ang="0">
                  <a:pos x="46" y="2"/>
                </a:cxn>
                <a:cxn ang="0">
                  <a:pos x="46" y="2"/>
                </a:cxn>
                <a:cxn ang="0">
                  <a:pos x="40" y="14"/>
                </a:cxn>
                <a:cxn ang="0">
                  <a:pos x="32" y="25"/>
                </a:cxn>
                <a:cxn ang="0">
                  <a:pos x="25" y="34"/>
                </a:cxn>
                <a:cxn ang="0">
                  <a:pos x="15" y="43"/>
                </a:cxn>
                <a:cxn ang="0">
                  <a:pos x="15" y="43"/>
                </a:cxn>
                <a:cxn ang="0">
                  <a:pos x="9" y="52"/>
                </a:cxn>
                <a:cxn ang="0">
                  <a:pos x="4" y="63"/>
                </a:cxn>
                <a:cxn ang="0">
                  <a:pos x="1" y="73"/>
                </a:cxn>
                <a:cxn ang="0">
                  <a:pos x="0" y="85"/>
                </a:cxn>
                <a:cxn ang="0">
                  <a:pos x="0" y="85"/>
                </a:cxn>
                <a:cxn ang="0">
                  <a:pos x="0" y="86"/>
                </a:cxn>
                <a:cxn ang="0">
                  <a:pos x="1" y="89"/>
                </a:cxn>
                <a:cxn ang="0">
                  <a:pos x="2" y="90"/>
                </a:cxn>
                <a:cxn ang="0">
                  <a:pos x="5" y="90"/>
                </a:cxn>
                <a:cxn ang="0">
                  <a:pos x="9" y="89"/>
                </a:cxn>
                <a:cxn ang="0">
                  <a:pos x="10" y="86"/>
                </a:cxn>
                <a:cxn ang="0">
                  <a:pos x="12" y="85"/>
                </a:cxn>
                <a:cxn ang="0">
                  <a:pos x="12" y="85"/>
                </a:cxn>
                <a:cxn ang="0">
                  <a:pos x="13" y="73"/>
                </a:cxn>
                <a:cxn ang="0">
                  <a:pos x="18" y="63"/>
                </a:cxn>
                <a:cxn ang="0">
                  <a:pos x="23" y="53"/>
                </a:cxn>
                <a:cxn ang="0">
                  <a:pos x="30" y="44"/>
                </a:cxn>
                <a:cxn ang="0">
                  <a:pos x="46" y="26"/>
                </a:cxn>
                <a:cxn ang="0">
                  <a:pos x="51" y="17"/>
                </a:cxn>
                <a:cxn ang="0">
                  <a:pos x="56" y="6"/>
                </a:cxn>
                <a:cxn ang="0">
                  <a:pos x="56" y="6"/>
                </a:cxn>
                <a:cxn ang="0">
                  <a:pos x="57" y="4"/>
                </a:cxn>
                <a:cxn ang="0">
                  <a:pos x="56" y="1"/>
                </a:cxn>
                <a:cxn ang="0">
                  <a:pos x="55" y="0"/>
                </a:cxn>
                <a:cxn ang="0">
                  <a:pos x="53" y="0"/>
                </a:cxn>
                <a:cxn ang="0">
                  <a:pos x="48" y="0"/>
                </a:cxn>
                <a:cxn ang="0">
                  <a:pos x="47" y="1"/>
                </a:cxn>
                <a:cxn ang="0">
                  <a:pos x="46" y="2"/>
                </a:cxn>
                <a:cxn ang="0">
                  <a:pos x="46" y="2"/>
                </a:cxn>
              </a:cxnLst>
              <a:rect l="0" t="0" r="r" b="b"/>
              <a:pathLst>
                <a:path w="57" h="90">
                  <a:moveTo>
                    <a:pt x="46" y="2"/>
                  </a:moveTo>
                  <a:lnTo>
                    <a:pt x="46" y="2"/>
                  </a:lnTo>
                  <a:lnTo>
                    <a:pt x="40" y="14"/>
                  </a:lnTo>
                  <a:lnTo>
                    <a:pt x="32" y="25"/>
                  </a:lnTo>
                  <a:lnTo>
                    <a:pt x="25" y="34"/>
                  </a:lnTo>
                  <a:lnTo>
                    <a:pt x="15" y="43"/>
                  </a:lnTo>
                  <a:lnTo>
                    <a:pt x="15" y="43"/>
                  </a:lnTo>
                  <a:lnTo>
                    <a:pt x="9" y="52"/>
                  </a:lnTo>
                  <a:lnTo>
                    <a:pt x="4" y="63"/>
                  </a:lnTo>
                  <a:lnTo>
                    <a:pt x="1" y="73"/>
                  </a:lnTo>
                  <a:lnTo>
                    <a:pt x="0" y="85"/>
                  </a:lnTo>
                  <a:lnTo>
                    <a:pt x="0" y="85"/>
                  </a:lnTo>
                  <a:lnTo>
                    <a:pt x="0" y="86"/>
                  </a:lnTo>
                  <a:lnTo>
                    <a:pt x="1" y="89"/>
                  </a:lnTo>
                  <a:lnTo>
                    <a:pt x="2" y="90"/>
                  </a:lnTo>
                  <a:lnTo>
                    <a:pt x="5" y="90"/>
                  </a:lnTo>
                  <a:lnTo>
                    <a:pt x="9" y="89"/>
                  </a:lnTo>
                  <a:lnTo>
                    <a:pt x="10" y="86"/>
                  </a:lnTo>
                  <a:lnTo>
                    <a:pt x="12" y="85"/>
                  </a:lnTo>
                  <a:lnTo>
                    <a:pt x="12" y="85"/>
                  </a:lnTo>
                  <a:lnTo>
                    <a:pt x="13" y="73"/>
                  </a:lnTo>
                  <a:lnTo>
                    <a:pt x="18" y="63"/>
                  </a:lnTo>
                  <a:lnTo>
                    <a:pt x="23" y="53"/>
                  </a:lnTo>
                  <a:lnTo>
                    <a:pt x="30" y="44"/>
                  </a:lnTo>
                  <a:lnTo>
                    <a:pt x="46" y="26"/>
                  </a:lnTo>
                  <a:lnTo>
                    <a:pt x="51" y="17"/>
                  </a:lnTo>
                  <a:lnTo>
                    <a:pt x="56" y="6"/>
                  </a:lnTo>
                  <a:lnTo>
                    <a:pt x="56" y="6"/>
                  </a:lnTo>
                  <a:lnTo>
                    <a:pt x="57" y="4"/>
                  </a:lnTo>
                  <a:lnTo>
                    <a:pt x="56" y="1"/>
                  </a:lnTo>
                  <a:lnTo>
                    <a:pt x="55" y="0"/>
                  </a:lnTo>
                  <a:lnTo>
                    <a:pt x="53" y="0"/>
                  </a:lnTo>
                  <a:lnTo>
                    <a:pt x="48" y="0"/>
                  </a:lnTo>
                  <a:lnTo>
                    <a:pt x="47" y="1"/>
                  </a:lnTo>
                  <a:lnTo>
                    <a:pt x="46" y="2"/>
                  </a:lnTo>
                  <a:lnTo>
                    <a:pt x="46"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82" name="chenying0907 739"/>
            <p:cNvSpPr>
              <a:spLocks/>
            </p:cNvSpPr>
            <p:nvPr/>
          </p:nvSpPr>
          <p:spPr bwMode="auto">
            <a:xfrm>
              <a:off x="2163763" y="3733800"/>
              <a:ext cx="17463" cy="34925"/>
            </a:xfrm>
            <a:custGeom>
              <a:avLst/>
              <a:gdLst/>
              <a:ahLst/>
              <a:cxnLst>
                <a:cxn ang="0">
                  <a:pos x="35" y="5"/>
                </a:cxn>
                <a:cxn ang="0">
                  <a:pos x="35" y="5"/>
                </a:cxn>
                <a:cxn ang="0">
                  <a:pos x="32" y="9"/>
                </a:cxn>
                <a:cxn ang="0">
                  <a:pos x="29" y="13"/>
                </a:cxn>
                <a:cxn ang="0">
                  <a:pos x="22" y="19"/>
                </a:cxn>
                <a:cxn ang="0">
                  <a:pos x="22" y="19"/>
                </a:cxn>
                <a:cxn ang="0">
                  <a:pos x="17" y="26"/>
                </a:cxn>
                <a:cxn ang="0">
                  <a:pos x="13" y="34"/>
                </a:cxn>
                <a:cxn ang="0">
                  <a:pos x="13" y="34"/>
                </a:cxn>
                <a:cxn ang="0">
                  <a:pos x="5" y="59"/>
                </a:cxn>
                <a:cxn ang="0">
                  <a:pos x="2" y="72"/>
                </a:cxn>
                <a:cxn ang="0">
                  <a:pos x="0" y="85"/>
                </a:cxn>
                <a:cxn ang="0">
                  <a:pos x="0" y="85"/>
                </a:cxn>
                <a:cxn ang="0">
                  <a:pos x="1" y="87"/>
                </a:cxn>
                <a:cxn ang="0">
                  <a:pos x="1" y="89"/>
                </a:cxn>
                <a:cxn ang="0">
                  <a:pos x="4" y="90"/>
                </a:cxn>
                <a:cxn ang="0">
                  <a:pos x="5" y="90"/>
                </a:cxn>
                <a:cxn ang="0">
                  <a:pos x="9" y="89"/>
                </a:cxn>
                <a:cxn ang="0">
                  <a:pos x="12" y="87"/>
                </a:cxn>
                <a:cxn ang="0">
                  <a:pos x="12" y="85"/>
                </a:cxn>
                <a:cxn ang="0">
                  <a:pos x="12" y="85"/>
                </a:cxn>
                <a:cxn ang="0">
                  <a:pos x="13" y="72"/>
                </a:cxn>
                <a:cxn ang="0">
                  <a:pos x="17" y="59"/>
                </a:cxn>
                <a:cxn ang="0">
                  <a:pos x="21" y="46"/>
                </a:cxn>
                <a:cxn ang="0">
                  <a:pos x="26" y="34"/>
                </a:cxn>
                <a:cxn ang="0">
                  <a:pos x="26" y="34"/>
                </a:cxn>
                <a:cxn ang="0">
                  <a:pos x="29" y="30"/>
                </a:cxn>
                <a:cxn ang="0">
                  <a:pos x="31" y="26"/>
                </a:cxn>
                <a:cxn ang="0">
                  <a:pos x="38" y="19"/>
                </a:cxn>
                <a:cxn ang="0">
                  <a:pos x="43" y="13"/>
                </a:cxn>
                <a:cxn ang="0">
                  <a:pos x="44" y="9"/>
                </a:cxn>
                <a:cxn ang="0">
                  <a:pos x="46" y="5"/>
                </a:cxn>
                <a:cxn ang="0">
                  <a:pos x="46" y="5"/>
                </a:cxn>
                <a:cxn ang="0">
                  <a:pos x="46" y="2"/>
                </a:cxn>
                <a:cxn ang="0">
                  <a:pos x="44" y="1"/>
                </a:cxn>
                <a:cxn ang="0">
                  <a:pos x="43" y="0"/>
                </a:cxn>
                <a:cxn ang="0">
                  <a:pos x="40" y="0"/>
                </a:cxn>
                <a:cxn ang="0">
                  <a:pos x="36" y="1"/>
                </a:cxn>
                <a:cxn ang="0">
                  <a:pos x="35" y="2"/>
                </a:cxn>
                <a:cxn ang="0">
                  <a:pos x="35" y="5"/>
                </a:cxn>
                <a:cxn ang="0">
                  <a:pos x="35" y="5"/>
                </a:cxn>
              </a:cxnLst>
              <a:rect l="0" t="0" r="r" b="b"/>
              <a:pathLst>
                <a:path w="46" h="90">
                  <a:moveTo>
                    <a:pt x="35" y="5"/>
                  </a:moveTo>
                  <a:lnTo>
                    <a:pt x="35" y="5"/>
                  </a:lnTo>
                  <a:lnTo>
                    <a:pt x="32" y="9"/>
                  </a:lnTo>
                  <a:lnTo>
                    <a:pt x="29" y="13"/>
                  </a:lnTo>
                  <a:lnTo>
                    <a:pt x="22" y="19"/>
                  </a:lnTo>
                  <a:lnTo>
                    <a:pt x="22" y="19"/>
                  </a:lnTo>
                  <a:lnTo>
                    <a:pt x="17" y="26"/>
                  </a:lnTo>
                  <a:lnTo>
                    <a:pt x="13" y="34"/>
                  </a:lnTo>
                  <a:lnTo>
                    <a:pt x="13" y="34"/>
                  </a:lnTo>
                  <a:lnTo>
                    <a:pt x="5" y="59"/>
                  </a:lnTo>
                  <a:lnTo>
                    <a:pt x="2" y="72"/>
                  </a:lnTo>
                  <a:lnTo>
                    <a:pt x="0" y="85"/>
                  </a:lnTo>
                  <a:lnTo>
                    <a:pt x="0" y="85"/>
                  </a:lnTo>
                  <a:lnTo>
                    <a:pt x="1" y="87"/>
                  </a:lnTo>
                  <a:lnTo>
                    <a:pt x="1" y="89"/>
                  </a:lnTo>
                  <a:lnTo>
                    <a:pt x="4" y="90"/>
                  </a:lnTo>
                  <a:lnTo>
                    <a:pt x="5" y="90"/>
                  </a:lnTo>
                  <a:lnTo>
                    <a:pt x="9" y="89"/>
                  </a:lnTo>
                  <a:lnTo>
                    <a:pt x="12" y="87"/>
                  </a:lnTo>
                  <a:lnTo>
                    <a:pt x="12" y="85"/>
                  </a:lnTo>
                  <a:lnTo>
                    <a:pt x="12" y="85"/>
                  </a:lnTo>
                  <a:lnTo>
                    <a:pt x="13" y="72"/>
                  </a:lnTo>
                  <a:lnTo>
                    <a:pt x="17" y="59"/>
                  </a:lnTo>
                  <a:lnTo>
                    <a:pt x="21" y="46"/>
                  </a:lnTo>
                  <a:lnTo>
                    <a:pt x="26" y="34"/>
                  </a:lnTo>
                  <a:lnTo>
                    <a:pt x="26" y="34"/>
                  </a:lnTo>
                  <a:lnTo>
                    <a:pt x="29" y="30"/>
                  </a:lnTo>
                  <a:lnTo>
                    <a:pt x="31" y="26"/>
                  </a:lnTo>
                  <a:lnTo>
                    <a:pt x="38" y="19"/>
                  </a:lnTo>
                  <a:lnTo>
                    <a:pt x="43" y="13"/>
                  </a:lnTo>
                  <a:lnTo>
                    <a:pt x="44" y="9"/>
                  </a:lnTo>
                  <a:lnTo>
                    <a:pt x="46" y="5"/>
                  </a:lnTo>
                  <a:lnTo>
                    <a:pt x="46" y="5"/>
                  </a:lnTo>
                  <a:lnTo>
                    <a:pt x="46" y="2"/>
                  </a:lnTo>
                  <a:lnTo>
                    <a:pt x="44" y="1"/>
                  </a:lnTo>
                  <a:lnTo>
                    <a:pt x="43" y="0"/>
                  </a:lnTo>
                  <a:lnTo>
                    <a:pt x="40" y="0"/>
                  </a:lnTo>
                  <a:lnTo>
                    <a:pt x="36" y="1"/>
                  </a:lnTo>
                  <a:lnTo>
                    <a:pt x="35" y="2"/>
                  </a:lnTo>
                  <a:lnTo>
                    <a:pt x="35" y="5"/>
                  </a:lnTo>
                  <a:lnTo>
                    <a:pt x="35" y="5"/>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83" name="chenying0907 740"/>
            <p:cNvSpPr>
              <a:spLocks/>
            </p:cNvSpPr>
            <p:nvPr/>
          </p:nvSpPr>
          <p:spPr bwMode="auto">
            <a:xfrm>
              <a:off x="2205038" y="3741738"/>
              <a:ext cx="22225" cy="31750"/>
            </a:xfrm>
            <a:custGeom>
              <a:avLst/>
              <a:gdLst/>
              <a:ahLst/>
              <a:cxnLst>
                <a:cxn ang="0">
                  <a:pos x="46" y="3"/>
                </a:cxn>
                <a:cxn ang="0">
                  <a:pos x="46" y="3"/>
                </a:cxn>
                <a:cxn ang="0">
                  <a:pos x="41" y="9"/>
                </a:cxn>
                <a:cxn ang="0">
                  <a:pos x="34" y="14"/>
                </a:cxn>
                <a:cxn ang="0">
                  <a:pos x="28" y="20"/>
                </a:cxn>
                <a:cxn ang="0">
                  <a:pos x="25" y="24"/>
                </a:cxn>
                <a:cxn ang="0">
                  <a:pos x="24" y="26"/>
                </a:cxn>
                <a:cxn ang="0">
                  <a:pos x="24" y="26"/>
                </a:cxn>
                <a:cxn ang="0">
                  <a:pos x="20" y="38"/>
                </a:cxn>
                <a:cxn ang="0">
                  <a:pos x="15" y="50"/>
                </a:cxn>
                <a:cxn ang="0">
                  <a:pos x="9" y="60"/>
                </a:cxn>
                <a:cxn ang="0">
                  <a:pos x="1" y="69"/>
                </a:cxn>
                <a:cxn ang="0">
                  <a:pos x="1" y="69"/>
                </a:cxn>
                <a:cxn ang="0">
                  <a:pos x="0" y="72"/>
                </a:cxn>
                <a:cxn ang="0">
                  <a:pos x="0" y="75"/>
                </a:cxn>
                <a:cxn ang="0">
                  <a:pos x="1" y="78"/>
                </a:cxn>
                <a:cxn ang="0">
                  <a:pos x="5" y="80"/>
                </a:cxn>
                <a:cxn ang="0">
                  <a:pos x="8" y="80"/>
                </a:cxn>
                <a:cxn ang="0">
                  <a:pos x="9" y="78"/>
                </a:cxn>
                <a:cxn ang="0">
                  <a:pos x="9" y="78"/>
                </a:cxn>
                <a:cxn ang="0">
                  <a:pos x="16" y="69"/>
                </a:cxn>
                <a:cxn ang="0">
                  <a:pos x="21" y="61"/>
                </a:cxn>
                <a:cxn ang="0">
                  <a:pos x="26" y="52"/>
                </a:cxn>
                <a:cxn ang="0">
                  <a:pos x="30" y="43"/>
                </a:cxn>
                <a:cxn ang="0">
                  <a:pos x="30" y="43"/>
                </a:cxn>
                <a:cxn ang="0">
                  <a:pos x="33" y="37"/>
                </a:cxn>
                <a:cxn ang="0">
                  <a:pos x="35" y="31"/>
                </a:cxn>
                <a:cxn ang="0">
                  <a:pos x="39" y="26"/>
                </a:cxn>
                <a:cxn ang="0">
                  <a:pos x="45" y="22"/>
                </a:cxn>
                <a:cxn ang="0">
                  <a:pos x="45" y="22"/>
                </a:cxn>
                <a:cxn ang="0">
                  <a:pos x="51" y="16"/>
                </a:cxn>
                <a:cxn ang="0">
                  <a:pos x="56" y="8"/>
                </a:cxn>
                <a:cxn ang="0">
                  <a:pos x="56" y="8"/>
                </a:cxn>
                <a:cxn ang="0">
                  <a:pos x="58" y="7"/>
                </a:cxn>
                <a:cxn ang="0">
                  <a:pos x="56" y="4"/>
                </a:cxn>
                <a:cxn ang="0">
                  <a:pos x="54" y="0"/>
                </a:cxn>
                <a:cxn ang="0">
                  <a:pos x="50" y="0"/>
                </a:cxn>
                <a:cxn ang="0">
                  <a:pos x="49" y="1"/>
                </a:cxn>
                <a:cxn ang="0">
                  <a:pos x="46" y="3"/>
                </a:cxn>
                <a:cxn ang="0">
                  <a:pos x="46" y="3"/>
                </a:cxn>
              </a:cxnLst>
              <a:rect l="0" t="0" r="r" b="b"/>
              <a:pathLst>
                <a:path w="58" h="80">
                  <a:moveTo>
                    <a:pt x="46" y="3"/>
                  </a:moveTo>
                  <a:lnTo>
                    <a:pt x="46" y="3"/>
                  </a:lnTo>
                  <a:lnTo>
                    <a:pt x="41" y="9"/>
                  </a:lnTo>
                  <a:lnTo>
                    <a:pt x="34" y="14"/>
                  </a:lnTo>
                  <a:lnTo>
                    <a:pt x="28" y="20"/>
                  </a:lnTo>
                  <a:lnTo>
                    <a:pt x="25" y="24"/>
                  </a:lnTo>
                  <a:lnTo>
                    <a:pt x="24" y="26"/>
                  </a:lnTo>
                  <a:lnTo>
                    <a:pt x="24" y="26"/>
                  </a:lnTo>
                  <a:lnTo>
                    <a:pt x="20" y="38"/>
                  </a:lnTo>
                  <a:lnTo>
                    <a:pt x="15" y="50"/>
                  </a:lnTo>
                  <a:lnTo>
                    <a:pt x="9" y="60"/>
                  </a:lnTo>
                  <a:lnTo>
                    <a:pt x="1" y="69"/>
                  </a:lnTo>
                  <a:lnTo>
                    <a:pt x="1" y="69"/>
                  </a:lnTo>
                  <a:lnTo>
                    <a:pt x="0" y="72"/>
                  </a:lnTo>
                  <a:lnTo>
                    <a:pt x="0" y="75"/>
                  </a:lnTo>
                  <a:lnTo>
                    <a:pt x="1" y="78"/>
                  </a:lnTo>
                  <a:lnTo>
                    <a:pt x="5" y="80"/>
                  </a:lnTo>
                  <a:lnTo>
                    <a:pt x="8" y="80"/>
                  </a:lnTo>
                  <a:lnTo>
                    <a:pt x="9" y="78"/>
                  </a:lnTo>
                  <a:lnTo>
                    <a:pt x="9" y="78"/>
                  </a:lnTo>
                  <a:lnTo>
                    <a:pt x="16" y="69"/>
                  </a:lnTo>
                  <a:lnTo>
                    <a:pt x="21" y="61"/>
                  </a:lnTo>
                  <a:lnTo>
                    <a:pt x="26" y="52"/>
                  </a:lnTo>
                  <a:lnTo>
                    <a:pt x="30" y="43"/>
                  </a:lnTo>
                  <a:lnTo>
                    <a:pt x="30" y="43"/>
                  </a:lnTo>
                  <a:lnTo>
                    <a:pt x="33" y="37"/>
                  </a:lnTo>
                  <a:lnTo>
                    <a:pt x="35" y="31"/>
                  </a:lnTo>
                  <a:lnTo>
                    <a:pt x="39" y="26"/>
                  </a:lnTo>
                  <a:lnTo>
                    <a:pt x="45" y="22"/>
                  </a:lnTo>
                  <a:lnTo>
                    <a:pt x="45" y="22"/>
                  </a:lnTo>
                  <a:lnTo>
                    <a:pt x="51" y="16"/>
                  </a:lnTo>
                  <a:lnTo>
                    <a:pt x="56" y="8"/>
                  </a:lnTo>
                  <a:lnTo>
                    <a:pt x="56" y="8"/>
                  </a:lnTo>
                  <a:lnTo>
                    <a:pt x="58" y="7"/>
                  </a:lnTo>
                  <a:lnTo>
                    <a:pt x="56" y="4"/>
                  </a:lnTo>
                  <a:lnTo>
                    <a:pt x="54" y="0"/>
                  </a:lnTo>
                  <a:lnTo>
                    <a:pt x="50" y="0"/>
                  </a:lnTo>
                  <a:lnTo>
                    <a:pt x="49" y="1"/>
                  </a:lnTo>
                  <a:lnTo>
                    <a:pt x="46" y="3"/>
                  </a:lnTo>
                  <a:lnTo>
                    <a:pt x="46" y="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84" name="chenying0907 741"/>
            <p:cNvSpPr>
              <a:spLocks/>
            </p:cNvSpPr>
            <p:nvPr/>
          </p:nvSpPr>
          <p:spPr bwMode="auto">
            <a:xfrm>
              <a:off x="2247901" y="3740150"/>
              <a:ext cx="17463" cy="31750"/>
            </a:xfrm>
            <a:custGeom>
              <a:avLst/>
              <a:gdLst/>
              <a:ahLst/>
              <a:cxnLst>
                <a:cxn ang="0">
                  <a:pos x="35" y="3"/>
                </a:cxn>
                <a:cxn ang="0">
                  <a:pos x="35" y="3"/>
                </a:cxn>
                <a:cxn ang="0">
                  <a:pos x="28" y="10"/>
                </a:cxn>
                <a:cxn ang="0">
                  <a:pos x="23" y="19"/>
                </a:cxn>
                <a:cxn ang="0">
                  <a:pos x="13" y="36"/>
                </a:cxn>
                <a:cxn ang="0">
                  <a:pos x="5" y="54"/>
                </a:cxn>
                <a:cxn ang="0">
                  <a:pos x="0" y="74"/>
                </a:cxn>
                <a:cxn ang="0">
                  <a:pos x="0" y="74"/>
                </a:cxn>
                <a:cxn ang="0">
                  <a:pos x="0" y="76"/>
                </a:cxn>
                <a:cxn ang="0">
                  <a:pos x="1" y="78"/>
                </a:cxn>
                <a:cxn ang="0">
                  <a:pos x="4" y="80"/>
                </a:cxn>
                <a:cxn ang="0">
                  <a:pos x="8" y="80"/>
                </a:cxn>
                <a:cxn ang="0">
                  <a:pos x="10" y="79"/>
                </a:cxn>
                <a:cxn ang="0">
                  <a:pos x="10" y="76"/>
                </a:cxn>
                <a:cxn ang="0">
                  <a:pos x="10" y="76"/>
                </a:cxn>
                <a:cxn ang="0">
                  <a:pos x="17" y="59"/>
                </a:cxn>
                <a:cxn ang="0">
                  <a:pos x="23" y="41"/>
                </a:cxn>
                <a:cxn ang="0">
                  <a:pos x="32" y="25"/>
                </a:cxn>
                <a:cxn ang="0">
                  <a:pos x="38" y="17"/>
                </a:cxn>
                <a:cxn ang="0">
                  <a:pos x="44" y="11"/>
                </a:cxn>
                <a:cxn ang="0">
                  <a:pos x="44" y="11"/>
                </a:cxn>
                <a:cxn ang="0">
                  <a:pos x="45" y="8"/>
                </a:cxn>
                <a:cxn ang="0">
                  <a:pos x="45" y="7"/>
                </a:cxn>
                <a:cxn ang="0">
                  <a:pos x="43" y="3"/>
                </a:cxn>
                <a:cxn ang="0">
                  <a:pos x="39" y="0"/>
                </a:cxn>
                <a:cxn ang="0">
                  <a:pos x="38" y="2"/>
                </a:cxn>
                <a:cxn ang="0">
                  <a:pos x="35" y="3"/>
                </a:cxn>
                <a:cxn ang="0">
                  <a:pos x="35" y="3"/>
                </a:cxn>
              </a:cxnLst>
              <a:rect l="0" t="0" r="r" b="b"/>
              <a:pathLst>
                <a:path w="45" h="80">
                  <a:moveTo>
                    <a:pt x="35" y="3"/>
                  </a:moveTo>
                  <a:lnTo>
                    <a:pt x="35" y="3"/>
                  </a:lnTo>
                  <a:lnTo>
                    <a:pt x="28" y="10"/>
                  </a:lnTo>
                  <a:lnTo>
                    <a:pt x="23" y="19"/>
                  </a:lnTo>
                  <a:lnTo>
                    <a:pt x="13" y="36"/>
                  </a:lnTo>
                  <a:lnTo>
                    <a:pt x="5" y="54"/>
                  </a:lnTo>
                  <a:lnTo>
                    <a:pt x="0" y="74"/>
                  </a:lnTo>
                  <a:lnTo>
                    <a:pt x="0" y="74"/>
                  </a:lnTo>
                  <a:lnTo>
                    <a:pt x="0" y="76"/>
                  </a:lnTo>
                  <a:lnTo>
                    <a:pt x="1" y="78"/>
                  </a:lnTo>
                  <a:lnTo>
                    <a:pt x="4" y="80"/>
                  </a:lnTo>
                  <a:lnTo>
                    <a:pt x="8" y="80"/>
                  </a:lnTo>
                  <a:lnTo>
                    <a:pt x="10" y="79"/>
                  </a:lnTo>
                  <a:lnTo>
                    <a:pt x="10" y="76"/>
                  </a:lnTo>
                  <a:lnTo>
                    <a:pt x="10" y="76"/>
                  </a:lnTo>
                  <a:lnTo>
                    <a:pt x="17" y="59"/>
                  </a:lnTo>
                  <a:lnTo>
                    <a:pt x="23" y="41"/>
                  </a:lnTo>
                  <a:lnTo>
                    <a:pt x="32" y="25"/>
                  </a:lnTo>
                  <a:lnTo>
                    <a:pt x="38" y="17"/>
                  </a:lnTo>
                  <a:lnTo>
                    <a:pt x="44" y="11"/>
                  </a:lnTo>
                  <a:lnTo>
                    <a:pt x="44" y="11"/>
                  </a:lnTo>
                  <a:lnTo>
                    <a:pt x="45" y="8"/>
                  </a:lnTo>
                  <a:lnTo>
                    <a:pt x="45" y="7"/>
                  </a:lnTo>
                  <a:lnTo>
                    <a:pt x="43" y="3"/>
                  </a:lnTo>
                  <a:lnTo>
                    <a:pt x="39" y="0"/>
                  </a:lnTo>
                  <a:lnTo>
                    <a:pt x="38" y="2"/>
                  </a:lnTo>
                  <a:lnTo>
                    <a:pt x="35" y="3"/>
                  </a:lnTo>
                  <a:lnTo>
                    <a:pt x="35" y="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85" name="chenying0907 742"/>
            <p:cNvSpPr>
              <a:spLocks/>
            </p:cNvSpPr>
            <p:nvPr/>
          </p:nvSpPr>
          <p:spPr bwMode="auto">
            <a:xfrm>
              <a:off x="2289176" y="3736975"/>
              <a:ext cx="15875" cy="31750"/>
            </a:xfrm>
            <a:custGeom>
              <a:avLst/>
              <a:gdLst/>
              <a:ahLst/>
              <a:cxnLst>
                <a:cxn ang="0">
                  <a:pos x="27" y="4"/>
                </a:cxn>
                <a:cxn ang="0">
                  <a:pos x="27" y="4"/>
                </a:cxn>
                <a:cxn ang="0">
                  <a:pos x="22" y="22"/>
                </a:cxn>
                <a:cxn ang="0">
                  <a:pos x="16" y="38"/>
                </a:cxn>
                <a:cxn ang="0">
                  <a:pos x="0" y="72"/>
                </a:cxn>
                <a:cxn ang="0">
                  <a:pos x="0" y="72"/>
                </a:cxn>
                <a:cxn ang="0">
                  <a:pos x="0" y="73"/>
                </a:cxn>
                <a:cxn ang="0">
                  <a:pos x="0" y="76"/>
                </a:cxn>
                <a:cxn ang="0">
                  <a:pos x="3" y="80"/>
                </a:cxn>
                <a:cxn ang="0">
                  <a:pos x="7" y="80"/>
                </a:cxn>
                <a:cxn ang="0">
                  <a:pos x="8" y="79"/>
                </a:cxn>
                <a:cxn ang="0">
                  <a:pos x="10" y="77"/>
                </a:cxn>
                <a:cxn ang="0">
                  <a:pos x="10" y="77"/>
                </a:cxn>
                <a:cxn ang="0">
                  <a:pos x="26" y="43"/>
                </a:cxn>
                <a:cxn ang="0">
                  <a:pos x="33" y="25"/>
                </a:cxn>
                <a:cxn ang="0">
                  <a:pos x="39" y="8"/>
                </a:cxn>
                <a:cxn ang="0">
                  <a:pos x="39" y="8"/>
                </a:cxn>
                <a:cxn ang="0">
                  <a:pos x="39" y="5"/>
                </a:cxn>
                <a:cxn ang="0">
                  <a:pos x="38" y="3"/>
                </a:cxn>
                <a:cxn ang="0">
                  <a:pos x="35" y="0"/>
                </a:cxn>
                <a:cxn ang="0">
                  <a:pos x="31" y="2"/>
                </a:cxn>
                <a:cxn ang="0">
                  <a:pos x="29" y="3"/>
                </a:cxn>
                <a:cxn ang="0">
                  <a:pos x="27" y="4"/>
                </a:cxn>
                <a:cxn ang="0">
                  <a:pos x="27" y="4"/>
                </a:cxn>
              </a:cxnLst>
              <a:rect l="0" t="0" r="r" b="b"/>
              <a:pathLst>
                <a:path w="39" h="80">
                  <a:moveTo>
                    <a:pt x="27" y="4"/>
                  </a:moveTo>
                  <a:lnTo>
                    <a:pt x="27" y="4"/>
                  </a:lnTo>
                  <a:lnTo>
                    <a:pt x="22" y="22"/>
                  </a:lnTo>
                  <a:lnTo>
                    <a:pt x="16" y="38"/>
                  </a:lnTo>
                  <a:lnTo>
                    <a:pt x="0" y="72"/>
                  </a:lnTo>
                  <a:lnTo>
                    <a:pt x="0" y="72"/>
                  </a:lnTo>
                  <a:lnTo>
                    <a:pt x="0" y="73"/>
                  </a:lnTo>
                  <a:lnTo>
                    <a:pt x="0" y="76"/>
                  </a:lnTo>
                  <a:lnTo>
                    <a:pt x="3" y="80"/>
                  </a:lnTo>
                  <a:lnTo>
                    <a:pt x="7" y="80"/>
                  </a:lnTo>
                  <a:lnTo>
                    <a:pt x="8" y="79"/>
                  </a:lnTo>
                  <a:lnTo>
                    <a:pt x="10" y="77"/>
                  </a:lnTo>
                  <a:lnTo>
                    <a:pt x="10" y="77"/>
                  </a:lnTo>
                  <a:lnTo>
                    <a:pt x="26" y="43"/>
                  </a:lnTo>
                  <a:lnTo>
                    <a:pt x="33" y="25"/>
                  </a:lnTo>
                  <a:lnTo>
                    <a:pt x="39" y="8"/>
                  </a:lnTo>
                  <a:lnTo>
                    <a:pt x="39" y="8"/>
                  </a:lnTo>
                  <a:lnTo>
                    <a:pt x="39" y="5"/>
                  </a:lnTo>
                  <a:lnTo>
                    <a:pt x="38" y="3"/>
                  </a:lnTo>
                  <a:lnTo>
                    <a:pt x="35" y="0"/>
                  </a:lnTo>
                  <a:lnTo>
                    <a:pt x="31" y="2"/>
                  </a:lnTo>
                  <a:lnTo>
                    <a:pt x="29" y="3"/>
                  </a:lnTo>
                  <a:lnTo>
                    <a:pt x="27" y="4"/>
                  </a:lnTo>
                  <a:lnTo>
                    <a:pt x="27" y="4"/>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86" name="chenying0907 743"/>
            <p:cNvSpPr>
              <a:spLocks/>
            </p:cNvSpPr>
            <p:nvPr/>
          </p:nvSpPr>
          <p:spPr bwMode="auto">
            <a:xfrm>
              <a:off x="2327276" y="3744913"/>
              <a:ext cx="20638" cy="31750"/>
            </a:xfrm>
            <a:custGeom>
              <a:avLst/>
              <a:gdLst/>
              <a:ahLst/>
              <a:cxnLst>
                <a:cxn ang="0">
                  <a:pos x="42" y="2"/>
                </a:cxn>
                <a:cxn ang="0">
                  <a:pos x="42" y="2"/>
                </a:cxn>
                <a:cxn ang="0">
                  <a:pos x="36" y="7"/>
                </a:cxn>
                <a:cxn ang="0">
                  <a:pos x="33" y="12"/>
                </a:cxn>
                <a:cxn ang="0">
                  <a:pos x="26" y="26"/>
                </a:cxn>
                <a:cxn ang="0">
                  <a:pos x="26" y="26"/>
                </a:cxn>
                <a:cxn ang="0">
                  <a:pos x="23" y="30"/>
                </a:cxn>
                <a:cxn ang="0">
                  <a:pos x="21" y="34"/>
                </a:cxn>
                <a:cxn ang="0">
                  <a:pos x="18" y="38"/>
                </a:cxn>
                <a:cxn ang="0">
                  <a:pos x="14" y="42"/>
                </a:cxn>
                <a:cxn ang="0">
                  <a:pos x="14" y="42"/>
                </a:cxn>
                <a:cxn ang="0">
                  <a:pos x="0" y="72"/>
                </a:cxn>
                <a:cxn ang="0">
                  <a:pos x="0" y="72"/>
                </a:cxn>
                <a:cxn ang="0">
                  <a:pos x="0" y="75"/>
                </a:cxn>
                <a:cxn ang="0">
                  <a:pos x="0" y="76"/>
                </a:cxn>
                <a:cxn ang="0">
                  <a:pos x="2" y="80"/>
                </a:cxn>
                <a:cxn ang="0">
                  <a:pos x="6" y="80"/>
                </a:cxn>
                <a:cxn ang="0">
                  <a:pos x="9" y="80"/>
                </a:cxn>
                <a:cxn ang="0">
                  <a:pos x="10" y="77"/>
                </a:cxn>
                <a:cxn ang="0">
                  <a:pos x="10" y="77"/>
                </a:cxn>
                <a:cxn ang="0">
                  <a:pos x="19" y="58"/>
                </a:cxn>
                <a:cxn ang="0">
                  <a:pos x="25" y="49"/>
                </a:cxn>
                <a:cxn ang="0">
                  <a:pos x="31" y="39"/>
                </a:cxn>
                <a:cxn ang="0">
                  <a:pos x="31" y="39"/>
                </a:cxn>
                <a:cxn ang="0">
                  <a:pos x="35" y="33"/>
                </a:cxn>
                <a:cxn ang="0">
                  <a:pos x="39" y="25"/>
                </a:cxn>
                <a:cxn ang="0">
                  <a:pos x="43" y="17"/>
                </a:cxn>
                <a:cxn ang="0">
                  <a:pos x="44" y="13"/>
                </a:cxn>
                <a:cxn ang="0">
                  <a:pos x="48" y="11"/>
                </a:cxn>
                <a:cxn ang="0">
                  <a:pos x="48" y="11"/>
                </a:cxn>
                <a:cxn ang="0">
                  <a:pos x="50" y="9"/>
                </a:cxn>
                <a:cxn ang="0">
                  <a:pos x="51" y="7"/>
                </a:cxn>
                <a:cxn ang="0">
                  <a:pos x="50" y="3"/>
                </a:cxn>
                <a:cxn ang="0">
                  <a:pos x="47" y="0"/>
                </a:cxn>
                <a:cxn ang="0">
                  <a:pos x="44" y="0"/>
                </a:cxn>
                <a:cxn ang="0">
                  <a:pos x="42" y="2"/>
                </a:cxn>
                <a:cxn ang="0">
                  <a:pos x="42" y="2"/>
                </a:cxn>
              </a:cxnLst>
              <a:rect l="0" t="0" r="r" b="b"/>
              <a:pathLst>
                <a:path w="51" h="80">
                  <a:moveTo>
                    <a:pt x="42" y="2"/>
                  </a:moveTo>
                  <a:lnTo>
                    <a:pt x="42" y="2"/>
                  </a:lnTo>
                  <a:lnTo>
                    <a:pt x="36" y="7"/>
                  </a:lnTo>
                  <a:lnTo>
                    <a:pt x="33" y="12"/>
                  </a:lnTo>
                  <a:lnTo>
                    <a:pt x="26" y="26"/>
                  </a:lnTo>
                  <a:lnTo>
                    <a:pt x="26" y="26"/>
                  </a:lnTo>
                  <a:lnTo>
                    <a:pt x="23" y="30"/>
                  </a:lnTo>
                  <a:lnTo>
                    <a:pt x="21" y="34"/>
                  </a:lnTo>
                  <a:lnTo>
                    <a:pt x="18" y="38"/>
                  </a:lnTo>
                  <a:lnTo>
                    <a:pt x="14" y="42"/>
                  </a:lnTo>
                  <a:lnTo>
                    <a:pt x="14" y="42"/>
                  </a:lnTo>
                  <a:lnTo>
                    <a:pt x="0" y="72"/>
                  </a:lnTo>
                  <a:lnTo>
                    <a:pt x="0" y="72"/>
                  </a:lnTo>
                  <a:lnTo>
                    <a:pt x="0" y="75"/>
                  </a:lnTo>
                  <a:lnTo>
                    <a:pt x="0" y="76"/>
                  </a:lnTo>
                  <a:lnTo>
                    <a:pt x="2" y="80"/>
                  </a:lnTo>
                  <a:lnTo>
                    <a:pt x="6" y="80"/>
                  </a:lnTo>
                  <a:lnTo>
                    <a:pt x="9" y="80"/>
                  </a:lnTo>
                  <a:lnTo>
                    <a:pt x="10" y="77"/>
                  </a:lnTo>
                  <a:lnTo>
                    <a:pt x="10" y="77"/>
                  </a:lnTo>
                  <a:lnTo>
                    <a:pt x="19" y="58"/>
                  </a:lnTo>
                  <a:lnTo>
                    <a:pt x="25" y="49"/>
                  </a:lnTo>
                  <a:lnTo>
                    <a:pt x="31" y="39"/>
                  </a:lnTo>
                  <a:lnTo>
                    <a:pt x="31" y="39"/>
                  </a:lnTo>
                  <a:lnTo>
                    <a:pt x="35" y="33"/>
                  </a:lnTo>
                  <a:lnTo>
                    <a:pt x="39" y="25"/>
                  </a:lnTo>
                  <a:lnTo>
                    <a:pt x="43" y="17"/>
                  </a:lnTo>
                  <a:lnTo>
                    <a:pt x="44" y="13"/>
                  </a:lnTo>
                  <a:lnTo>
                    <a:pt x="48" y="11"/>
                  </a:lnTo>
                  <a:lnTo>
                    <a:pt x="48" y="11"/>
                  </a:lnTo>
                  <a:lnTo>
                    <a:pt x="50" y="9"/>
                  </a:lnTo>
                  <a:lnTo>
                    <a:pt x="51" y="7"/>
                  </a:lnTo>
                  <a:lnTo>
                    <a:pt x="50" y="3"/>
                  </a:lnTo>
                  <a:lnTo>
                    <a:pt x="47" y="0"/>
                  </a:lnTo>
                  <a:lnTo>
                    <a:pt x="44" y="0"/>
                  </a:lnTo>
                  <a:lnTo>
                    <a:pt x="42" y="2"/>
                  </a:lnTo>
                  <a:lnTo>
                    <a:pt x="42"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87" name="chenying0907 744"/>
            <p:cNvSpPr>
              <a:spLocks/>
            </p:cNvSpPr>
            <p:nvPr/>
          </p:nvSpPr>
          <p:spPr bwMode="auto">
            <a:xfrm>
              <a:off x="2365376" y="3740150"/>
              <a:ext cx="25400" cy="33338"/>
            </a:xfrm>
            <a:custGeom>
              <a:avLst/>
              <a:gdLst/>
              <a:ahLst/>
              <a:cxnLst>
                <a:cxn ang="0">
                  <a:pos x="52" y="3"/>
                </a:cxn>
                <a:cxn ang="0">
                  <a:pos x="52" y="3"/>
                </a:cxn>
                <a:cxn ang="0">
                  <a:pos x="38" y="21"/>
                </a:cxn>
                <a:cxn ang="0">
                  <a:pos x="23" y="40"/>
                </a:cxn>
                <a:cxn ang="0">
                  <a:pos x="23" y="40"/>
                </a:cxn>
                <a:cxn ang="0">
                  <a:pos x="19" y="50"/>
                </a:cxn>
                <a:cxn ang="0">
                  <a:pos x="15" y="59"/>
                </a:cxn>
                <a:cxn ang="0">
                  <a:pos x="10" y="68"/>
                </a:cxn>
                <a:cxn ang="0">
                  <a:pos x="6" y="72"/>
                </a:cxn>
                <a:cxn ang="0">
                  <a:pos x="2" y="76"/>
                </a:cxn>
                <a:cxn ang="0">
                  <a:pos x="2" y="76"/>
                </a:cxn>
                <a:cxn ang="0">
                  <a:pos x="1" y="78"/>
                </a:cxn>
                <a:cxn ang="0">
                  <a:pos x="0" y="80"/>
                </a:cxn>
                <a:cxn ang="0">
                  <a:pos x="1" y="84"/>
                </a:cxn>
                <a:cxn ang="0">
                  <a:pos x="4" y="87"/>
                </a:cxn>
                <a:cxn ang="0">
                  <a:pos x="6" y="87"/>
                </a:cxn>
                <a:cxn ang="0">
                  <a:pos x="7" y="85"/>
                </a:cxn>
                <a:cxn ang="0">
                  <a:pos x="7" y="85"/>
                </a:cxn>
                <a:cxn ang="0">
                  <a:pos x="15" y="80"/>
                </a:cxn>
                <a:cxn ang="0">
                  <a:pos x="21" y="74"/>
                </a:cxn>
                <a:cxn ang="0">
                  <a:pos x="24" y="66"/>
                </a:cxn>
                <a:cxn ang="0">
                  <a:pos x="27" y="58"/>
                </a:cxn>
                <a:cxn ang="0">
                  <a:pos x="27" y="58"/>
                </a:cxn>
                <a:cxn ang="0">
                  <a:pos x="30" y="51"/>
                </a:cxn>
                <a:cxn ang="0">
                  <a:pos x="32" y="45"/>
                </a:cxn>
                <a:cxn ang="0">
                  <a:pos x="41" y="33"/>
                </a:cxn>
                <a:cxn ang="0">
                  <a:pos x="51" y="21"/>
                </a:cxn>
                <a:cxn ang="0">
                  <a:pos x="61" y="11"/>
                </a:cxn>
                <a:cxn ang="0">
                  <a:pos x="61" y="11"/>
                </a:cxn>
                <a:cxn ang="0">
                  <a:pos x="62" y="8"/>
                </a:cxn>
                <a:cxn ang="0">
                  <a:pos x="62" y="7"/>
                </a:cxn>
                <a:cxn ang="0">
                  <a:pos x="60" y="3"/>
                </a:cxn>
                <a:cxn ang="0">
                  <a:pos x="57" y="0"/>
                </a:cxn>
                <a:cxn ang="0">
                  <a:pos x="55" y="2"/>
                </a:cxn>
                <a:cxn ang="0">
                  <a:pos x="52" y="3"/>
                </a:cxn>
                <a:cxn ang="0">
                  <a:pos x="52" y="3"/>
                </a:cxn>
              </a:cxnLst>
              <a:rect l="0" t="0" r="r" b="b"/>
              <a:pathLst>
                <a:path w="62" h="87">
                  <a:moveTo>
                    <a:pt x="52" y="3"/>
                  </a:moveTo>
                  <a:lnTo>
                    <a:pt x="52" y="3"/>
                  </a:lnTo>
                  <a:lnTo>
                    <a:pt x="38" y="21"/>
                  </a:lnTo>
                  <a:lnTo>
                    <a:pt x="23" y="40"/>
                  </a:lnTo>
                  <a:lnTo>
                    <a:pt x="23" y="40"/>
                  </a:lnTo>
                  <a:lnTo>
                    <a:pt x="19" y="50"/>
                  </a:lnTo>
                  <a:lnTo>
                    <a:pt x="15" y="59"/>
                  </a:lnTo>
                  <a:lnTo>
                    <a:pt x="10" y="68"/>
                  </a:lnTo>
                  <a:lnTo>
                    <a:pt x="6" y="72"/>
                  </a:lnTo>
                  <a:lnTo>
                    <a:pt x="2" y="76"/>
                  </a:lnTo>
                  <a:lnTo>
                    <a:pt x="2" y="76"/>
                  </a:lnTo>
                  <a:lnTo>
                    <a:pt x="1" y="78"/>
                  </a:lnTo>
                  <a:lnTo>
                    <a:pt x="0" y="80"/>
                  </a:lnTo>
                  <a:lnTo>
                    <a:pt x="1" y="84"/>
                  </a:lnTo>
                  <a:lnTo>
                    <a:pt x="4" y="87"/>
                  </a:lnTo>
                  <a:lnTo>
                    <a:pt x="6" y="87"/>
                  </a:lnTo>
                  <a:lnTo>
                    <a:pt x="7" y="85"/>
                  </a:lnTo>
                  <a:lnTo>
                    <a:pt x="7" y="85"/>
                  </a:lnTo>
                  <a:lnTo>
                    <a:pt x="15" y="80"/>
                  </a:lnTo>
                  <a:lnTo>
                    <a:pt x="21" y="74"/>
                  </a:lnTo>
                  <a:lnTo>
                    <a:pt x="24" y="66"/>
                  </a:lnTo>
                  <a:lnTo>
                    <a:pt x="27" y="58"/>
                  </a:lnTo>
                  <a:lnTo>
                    <a:pt x="27" y="58"/>
                  </a:lnTo>
                  <a:lnTo>
                    <a:pt x="30" y="51"/>
                  </a:lnTo>
                  <a:lnTo>
                    <a:pt x="32" y="45"/>
                  </a:lnTo>
                  <a:lnTo>
                    <a:pt x="41" y="33"/>
                  </a:lnTo>
                  <a:lnTo>
                    <a:pt x="51" y="21"/>
                  </a:lnTo>
                  <a:lnTo>
                    <a:pt x="61" y="11"/>
                  </a:lnTo>
                  <a:lnTo>
                    <a:pt x="61" y="11"/>
                  </a:lnTo>
                  <a:lnTo>
                    <a:pt x="62" y="8"/>
                  </a:lnTo>
                  <a:lnTo>
                    <a:pt x="62" y="7"/>
                  </a:lnTo>
                  <a:lnTo>
                    <a:pt x="60" y="3"/>
                  </a:lnTo>
                  <a:lnTo>
                    <a:pt x="57" y="0"/>
                  </a:lnTo>
                  <a:lnTo>
                    <a:pt x="55" y="2"/>
                  </a:lnTo>
                  <a:lnTo>
                    <a:pt x="52" y="3"/>
                  </a:lnTo>
                  <a:lnTo>
                    <a:pt x="52" y="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88" name="chenying0907 745"/>
            <p:cNvSpPr>
              <a:spLocks/>
            </p:cNvSpPr>
            <p:nvPr/>
          </p:nvSpPr>
          <p:spPr bwMode="auto">
            <a:xfrm>
              <a:off x="2408238" y="3744913"/>
              <a:ext cx="26988" cy="33338"/>
            </a:xfrm>
            <a:custGeom>
              <a:avLst/>
              <a:gdLst/>
              <a:ahLst/>
              <a:cxnLst>
                <a:cxn ang="0">
                  <a:pos x="58" y="3"/>
                </a:cxn>
                <a:cxn ang="0">
                  <a:pos x="58" y="3"/>
                </a:cxn>
                <a:cxn ang="0">
                  <a:pos x="50" y="12"/>
                </a:cxn>
                <a:cxn ang="0">
                  <a:pos x="42" y="21"/>
                </a:cxn>
                <a:cxn ang="0">
                  <a:pos x="42" y="21"/>
                </a:cxn>
                <a:cxn ang="0">
                  <a:pos x="32" y="29"/>
                </a:cxn>
                <a:cxn ang="0">
                  <a:pos x="28" y="33"/>
                </a:cxn>
                <a:cxn ang="0">
                  <a:pos x="24" y="37"/>
                </a:cxn>
                <a:cxn ang="0">
                  <a:pos x="24" y="37"/>
                </a:cxn>
                <a:cxn ang="0">
                  <a:pos x="11" y="58"/>
                </a:cxn>
                <a:cxn ang="0">
                  <a:pos x="5" y="68"/>
                </a:cxn>
                <a:cxn ang="0">
                  <a:pos x="0" y="79"/>
                </a:cxn>
                <a:cxn ang="0">
                  <a:pos x="0" y="79"/>
                </a:cxn>
                <a:cxn ang="0">
                  <a:pos x="0" y="81"/>
                </a:cxn>
                <a:cxn ang="0">
                  <a:pos x="0" y="83"/>
                </a:cxn>
                <a:cxn ang="0">
                  <a:pos x="2" y="85"/>
                </a:cxn>
                <a:cxn ang="0">
                  <a:pos x="4" y="85"/>
                </a:cxn>
                <a:cxn ang="0">
                  <a:pos x="8" y="85"/>
                </a:cxn>
                <a:cxn ang="0">
                  <a:pos x="9" y="84"/>
                </a:cxn>
                <a:cxn ang="0">
                  <a:pos x="11" y="81"/>
                </a:cxn>
                <a:cxn ang="0">
                  <a:pos x="11" y="81"/>
                </a:cxn>
                <a:cxn ang="0">
                  <a:pos x="16" y="71"/>
                </a:cxn>
                <a:cxn ang="0">
                  <a:pos x="21" y="60"/>
                </a:cxn>
                <a:cxn ang="0">
                  <a:pos x="28" y="50"/>
                </a:cxn>
                <a:cxn ang="0">
                  <a:pos x="36" y="41"/>
                </a:cxn>
                <a:cxn ang="0">
                  <a:pos x="36" y="41"/>
                </a:cxn>
                <a:cxn ang="0">
                  <a:pos x="53" y="26"/>
                </a:cxn>
                <a:cxn ang="0">
                  <a:pos x="60" y="19"/>
                </a:cxn>
                <a:cxn ang="0">
                  <a:pos x="68" y="9"/>
                </a:cxn>
                <a:cxn ang="0">
                  <a:pos x="68" y="9"/>
                </a:cxn>
                <a:cxn ang="0">
                  <a:pos x="68" y="7"/>
                </a:cxn>
                <a:cxn ang="0">
                  <a:pos x="68" y="4"/>
                </a:cxn>
                <a:cxn ang="0">
                  <a:pos x="66" y="2"/>
                </a:cxn>
                <a:cxn ang="0">
                  <a:pos x="62" y="0"/>
                </a:cxn>
                <a:cxn ang="0">
                  <a:pos x="59" y="2"/>
                </a:cxn>
                <a:cxn ang="0">
                  <a:pos x="58" y="3"/>
                </a:cxn>
                <a:cxn ang="0">
                  <a:pos x="58" y="3"/>
                </a:cxn>
              </a:cxnLst>
              <a:rect l="0" t="0" r="r" b="b"/>
              <a:pathLst>
                <a:path w="68" h="85">
                  <a:moveTo>
                    <a:pt x="58" y="3"/>
                  </a:moveTo>
                  <a:lnTo>
                    <a:pt x="58" y="3"/>
                  </a:lnTo>
                  <a:lnTo>
                    <a:pt x="50" y="12"/>
                  </a:lnTo>
                  <a:lnTo>
                    <a:pt x="42" y="21"/>
                  </a:lnTo>
                  <a:lnTo>
                    <a:pt x="42" y="21"/>
                  </a:lnTo>
                  <a:lnTo>
                    <a:pt x="32" y="29"/>
                  </a:lnTo>
                  <a:lnTo>
                    <a:pt x="28" y="33"/>
                  </a:lnTo>
                  <a:lnTo>
                    <a:pt x="24" y="37"/>
                  </a:lnTo>
                  <a:lnTo>
                    <a:pt x="24" y="37"/>
                  </a:lnTo>
                  <a:lnTo>
                    <a:pt x="11" y="58"/>
                  </a:lnTo>
                  <a:lnTo>
                    <a:pt x="5" y="68"/>
                  </a:lnTo>
                  <a:lnTo>
                    <a:pt x="0" y="79"/>
                  </a:lnTo>
                  <a:lnTo>
                    <a:pt x="0" y="79"/>
                  </a:lnTo>
                  <a:lnTo>
                    <a:pt x="0" y="81"/>
                  </a:lnTo>
                  <a:lnTo>
                    <a:pt x="0" y="83"/>
                  </a:lnTo>
                  <a:lnTo>
                    <a:pt x="2" y="85"/>
                  </a:lnTo>
                  <a:lnTo>
                    <a:pt x="4" y="85"/>
                  </a:lnTo>
                  <a:lnTo>
                    <a:pt x="8" y="85"/>
                  </a:lnTo>
                  <a:lnTo>
                    <a:pt x="9" y="84"/>
                  </a:lnTo>
                  <a:lnTo>
                    <a:pt x="11" y="81"/>
                  </a:lnTo>
                  <a:lnTo>
                    <a:pt x="11" y="81"/>
                  </a:lnTo>
                  <a:lnTo>
                    <a:pt x="16" y="71"/>
                  </a:lnTo>
                  <a:lnTo>
                    <a:pt x="21" y="60"/>
                  </a:lnTo>
                  <a:lnTo>
                    <a:pt x="28" y="50"/>
                  </a:lnTo>
                  <a:lnTo>
                    <a:pt x="36" y="41"/>
                  </a:lnTo>
                  <a:lnTo>
                    <a:pt x="36" y="41"/>
                  </a:lnTo>
                  <a:lnTo>
                    <a:pt x="53" y="26"/>
                  </a:lnTo>
                  <a:lnTo>
                    <a:pt x="60" y="19"/>
                  </a:lnTo>
                  <a:lnTo>
                    <a:pt x="68" y="9"/>
                  </a:lnTo>
                  <a:lnTo>
                    <a:pt x="68" y="9"/>
                  </a:lnTo>
                  <a:lnTo>
                    <a:pt x="68" y="7"/>
                  </a:lnTo>
                  <a:lnTo>
                    <a:pt x="68" y="4"/>
                  </a:lnTo>
                  <a:lnTo>
                    <a:pt x="66" y="2"/>
                  </a:lnTo>
                  <a:lnTo>
                    <a:pt x="62" y="0"/>
                  </a:lnTo>
                  <a:lnTo>
                    <a:pt x="59" y="2"/>
                  </a:lnTo>
                  <a:lnTo>
                    <a:pt x="58" y="3"/>
                  </a:lnTo>
                  <a:lnTo>
                    <a:pt x="58" y="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89" name="chenying0907 746"/>
            <p:cNvSpPr>
              <a:spLocks/>
            </p:cNvSpPr>
            <p:nvPr/>
          </p:nvSpPr>
          <p:spPr bwMode="auto">
            <a:xfrm>
              <a:off x="2449513" y="3744913"/>
              <a:ext cx="15875" cy="28575"/>
            </a:xfrm>
            <a:custGeom>
              <a:avLst/>
              <a:gdLst/>
              <a:ahLst/>
              <a:cxnLst>
                <a:cxn ang="0">
                  <a:pos x="29" y="4"/>
                </a:cxn>
                <a:cxn ang="0">
                  <a:pos x="29" y="4"/>
                </a:cxn>
                <a:cxn ang="0">
                  <a:pos x="26" y="13"/>
                </a:cxn>
                <a:cxn ang="0">
                  <a:pos x="24" y="21"/>
                </a:cxn>
                <a:cxn ang="0">
                  <a:pos x="15" y="36"/>
                </a:cxn>
                <a:cxn ang="0">
                  <a:pos x="7" y="51"/>
                </a:cxn>
                <a:cxn ang="0">
                  <a:pos x="4" y="59"/>
                </a:cxn>
                <a:cxn ang="0">
                  <a:pos x="0" y="67"/>
                </a:cxn>
                <a:cxn ang="0">
                  <a:pos x="0" y="67"/>
                </a:cxn>
                <a:cxn ang="0">
                  <a:pos x="0" y="70"/>
                </a:cxn>
                <a:cxn ang="0">
                  <a:pos x="2" y="72"/>
                </a:cxn>
                <a:cxn ang="0">
                  <a:pos x="5" y="75"/>
                </a:cxn>
                <a:cxn ang="0">
                  <a:pos x="9" y="73"/>
                </a:cxn>
                <a:cxn ang="0">
                  <a:pos x="11" y="72"/>
                </a:cxn>
                <a:cxn ang="0">
                  <a:pos x="12" y="71"/>
                </a:cxn>
                <a:cxn ang="0">
                  <a:pos x="12" y="71"/>
                </a:cxn>
                <a:cxn ang="0">
                  <a:pos x="15" y="62"/>
                </a:cxn>
                <a:cxn ang="0">
                  <a:pos x="19" y="54"/>
                </a:cxn>
                <a:cxn ang="0">
                  <a:pos x="26" y="39"/>
                </a:cxn>
                <a:cxn ang="0">
                  <a:pos x="34" y="24"/>
                </a:cxn>
                <a:cxn ang="0">
                  <a:pos x="38" y="16"/>
                </a:cxn>
                <a:cxn ang="0">
                  <a:pos x="41" y="8"/>
                </a:cxn>
                <a:cxn ang="0">
                  <a:pos x="41" y="8"/>
                </a:cxn>
                <a:cxn ang="0">
                  <a:pos x="41" y="5"/>
                </a:cxn>
                <a:cxn ang="0">
                  <a:pos x="39" y="3"/>
                </a:cxn>
                <a:cxn ang="0">
                  <a:pos x="37" y="0"/>
                </a:cxn>
                <a:cxn ang="0">
                  <a:pos x="32" y="2"/>
                </a:cxn>
                <a:cxn ang="0">
                  <a:pos x="30" y="3"/>
                </a:cxn>
                <a:cxn ang="0">
                  <a:pos x="29" y="4"/>
                </a:cxn>
                <a:cxn ang="0">
                  <a:pos x="29" y="4"/>
                </a:cxn>
              </a:cxnLst>
              <a:rect l="0" t="0" r="r" b="b"/>
              <a:pathLst>
                <a:path w="41" h="75">
                  <a:moveTo>
                    <a:pt x="29" y="4"/>
                  </a:moveTo>
                  <a:lnTo>
                    <a:pt x="29" y="4"/>
                  </a:lnTo>
                  <a:lnTo>
                    <a:pt x="26" y="13"/>
                  </a:lnTo>
                  <a:lnTo>
                    <a:pt x="24" y="21"/>
                  </a:lnTo>
                  <a:lnTo>
                    <a:pt x="15" y="36"/>
                  </a:lnTo>
                  <a:lnTo>
                    <a:pt x="7" y="51"/>
                  </a:lnTo>
                  <a:lnTo>
                    <a:pt x="4" y="59"/>
                  </a:lnTo>
                  <a:lnTo>
                    <a:pt x="0" y="67"/>
                  </a:lnTo>
                  <a:lnTo>
                    <a:pt x="0" y="67"/>
                  </a:lnTo>
                  <a:lnTo>
                    <a:pt x="0" y="70"/>
                  </a:lnTo>
                  <a:lnTo>
                    <a:pt x="2" y="72"/>
                  </a:lnTo>
                  <a:lnTo>
                    <a:pt x="5" y="75"/>
                  </a:lnTo>
                  <a:lnTo>
                    <a:pt x="9" y="73"/>
                  </a:lnTo>
                  <a:lnTo>
                    <a:pt x="11" y="72"/>
                  </a:lnTo>
                  <a:lnTo>
                    <a:pt x="12" y="71"/>
                  </a:lnTo>
                  <a:lnTo>
                    <a:pt x="12" y="71"/>
                  </a:lnTo>
                  <a:lnTo>
                    <a:pt x="15" y="62"/>
                  </a:lnTo>
                  <a:lnTo>
                    <a:pt x="19" y="54"/>
                  </a:lnTo>
                  <a:lnTo>
                    <a:pt x="26" y="39"/>
                  </a:lnTo>
                  <a:lnTo>
                    <a:pt x="34" y="24"/>
                  </a:lnTo>
                  <a:lnTo>
                    <a:pt x="38" y="16"/>
                  </a:lnTo>
                  <a:lnTo>
                    <a:pt x="41" y="8"/>
                  </a:lnTo>
                  <a:lnTo>
                    <a:pt x="41" y="8"/>
                  </a:lnTo>
                  <a:lnTo>
                    <a:pt x="41" y="5"/>
                  </a:lnTo>
                  <a:lnTo>
                    <a:pt x="39" y="3"/>
                  </a:lnTo>
                  <a:lnTo>
                    <a:pt x="37" y="0"/>
                  </a:lnTo>
                  <a:lnTo>
                    <a:pt x="32" y="2"/>
                  </a:lnTo>
                  <a:lnTo>
                    <a:pt x="30" y="3"/>
                  </a:lnTo>
                  <a:lnTo>
                    <a:pt x="29" y="4"/>
                  </a:lnTo>
                  <a:lnTo>
                    <a:pt x="29" y="4"/>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90" name="chenying0907 747"/>
            <p:cNvSpPr>
              <a:spLocks/>
            </p:cNvSpPr>
            <p:nvPr/>
          </p:nvSpPr>
          <p:spPr bwMode="auto">
            <a:xfrm>
              <a:off x="2503488" y="3744913"/>
              <a:ext cx="23813" cy="33338"/>
            </a:xfrm>
            <a:custGeom>
              <a:avLst/>
              <a:gdLst/>
              <a:ahLst/>
              <a:cxnLst>
                <a:cxn ang="0">
                  <a:pos x="47" y="3"/>
                </a:cxn>
                <a:cxn ang="0">
                  <a:pos x="47" y="3"/>
                </a:cxn>
                <a:cxn ang="0">
                  <a:pos x="35" y="21"/>
                </a:cxn>
                <a:cxn ang="0">
                  <a:pos x="23" y="38"/>
                </a:cxn>
                <a:cxn ang="0">
                  <a:pos x="23" y="38"/>
                </a:cxn>
                <a:cxn ang="0">
                  <a:pos x="11" y="58"/>
                </a:cxn>
                <a:cxn ang="0">
                  <a:pos x="1" y="77"/>
                </a:cxn>
                <a:cxn ang="0">
                  <a:pos x="1" y="77"/>
                </a:cxn>
                <a:cxn ang="0">
                  <a:pos x="0" y="80"/>
                </a:cxn>
                <a:cxn ang="0">
                  <a:pos x="0" y="81"/>
                </a:cxn>
                <a:cxn ang="0">
                  <a:pos x="2" y="85"/>
                </a:cxn>
                <a:cxn ang="0">
                  <a:pos x="6" y="85"/>
                </a:cxn>
                <a:cxn ang="0">
                  <a:pos x="9" y="85"/>
                </a:cxn>
                <a:cxn ang="0">
                  <a:pos x="10" y="83"/>
                </a:cxn>
                <a:cxn ang="0">
                  <a:pos x="10" y="83"/>
                </a:cxn>
                <a:cxn ang="0">
                  <a:pos x="22" y="62"/>
                </a:cxn>
                <a:cxn ang="0">
                  <a:pos x="28" y="51"/>
                </a:cxn>
                <a:cxn ang="0">
                  <a:pos x="35" y="42"/>
                </a:cxn>
                <a:cxn ang="0">
                  <a:pos x="35" y="42"/>
                </a:cxn>
                <a:cxn ang="0">
                  <a:pos x="47" y="26"/>
                </a:cxn>
                <a:cxn ang="0">
                  <a:pos x="56" y="9"/>
                </a:cxn>
                <a:cxn ang="0">
                  <a:pos x="56" y="9"/>
                </a:cxn>
                <a:cxn ang="0">
                  <a:pos x="57" y="7"/>
                </a:cxn>
                <a:cxn ang="0">
                  <a:pos x="56" y="4"/>
                </a:cxn>
                <a:cxn ang="0">
                  <a:pos x="53" y="2"/>
                </a:cxn>
                <a:cxn ang="0">
                  <a:pos x="49" y="0"/>
                </a:cxn>
                <a:cxn ang="0">
                  <a:pos x="48" y="2"/>
                </a:cxn>
                <a:cxn ang="0">
                  <a:pos x="47" y="3"/>
                </a:cxn>
                <a:cxn ang="0">
                  <a:pos x="47" y="3"/>
                </a:cxn>
              </a:cxnLst>
              <a:rect l="0" t="0" r="r" b="b"/>
              <a:pathLst>
                <a:path w="57" h="85">
                  <a:moveTo>
                    <a:pt x="47" y="3"/>
                  </a:moveTo>
                  <a:lnTo>
                    <a:pt x="47" y="3"/>
                  </a:lnTo>
                  <a:lnTo>
                    <a:pt x="35" y="21"/>
                  </a:lnTo>
                  <a:lnTo>
                    <a:pt x="23" y="38"/>
                  </a:lnTo>
                  <a:lnTo>
                    <a:pt x="23" y="38"/>
                  </a:lnTo>
                  <a:lnTo>
                    <a:pt x="11" y="58"/>
                  </a:lnTo>
                  <a:lnTo>
                    <a:pt x="1" y="77"/>
                  </a:lnTo>
                  <a:lnTo>
                    <a:pt x="1" y="77"/>
                  </a:lnTo>
                  <a:lnTo>
                    <a:pt x="0" y="80"/>
                  </a:lnTo>
                  <a:lnTo>
                    <a:pt x="0" y="81"/>
                  </a:lnTo>
                  <a:lnTo>
                    <a:pt x="2" y="85"/>
                  </a:lnTo>
                  <a:lnTo>
                    <a:pt x="6" y="85"/>
                  </a:lnTo>
                  <a:lnTo>
                    <a:pt x="9" y="85"/>
                  </a:lnTo>
                  <a:lnTo>
                    <a:pt x="10" y="83"/>
                  </a:lnTo>
                  <a:lnTo>
                    <a:pt x="10" y="83"/>
                  </a:lnTo>
                  <a:lnTo>
                    <a:pt x="22" y="62"/>
                  </a:lnTo>
                  <a:lnTo>
                    <a:pt x="28" y="51"/>
                  </a:lnTo>
                  <a:lnTo>
                    <a:pt x="35" y="42"/>
                  </a:lnTo>
                  <a:lnTo>
                    <a:pt x="35" y="42"/>
                  </a:lnTo>
                  <a:lnTo>
                    <a:pt x="47" y="26"/>
                  </a:lnTo>
                  <a:lnTo>
                    <a:pt x="56" y="9"/>
                  </a:lnTo>
                  <a:lnTo>
                    <a:pt x="56" y="9"/>
                  </a:lnTo>
                  <a:lnTo>
                    <a:pt x="57" y="7"/>
                  </a:lnTo>
                  <a:lnTo>
                    <a:pt x="56" y="4"/>
                  </a:lnTo>
                  <a:lnTo>
                    <a:pt x="53" y="2"/>
                  </a:lnTo>
                  <a:lnTo>
                    <a:pt x="49" y="0"/>
                  </a:lnTo>
                  <a:lnTo>
                    <a:pt x="48" y="2"/>
                  </a:lnTo>
                  <a:lnTo>
                    <a:pt x="47" y="3"/>
                  </a:lnTo>
                  <a:lnTo>
                    <a:pt x="47" y="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91" name="chenying0907 748"/>
            <p:cNvSpPr>
              <a:spLocks/>
            </p:cNvSpPr>
            <p:nvPr/>
          </p:nvSpPr>
          <p:spPr bwMode="auto">
            <a:xfrm>
              <a:off x="2540001" y="3740150"/>
              <a:ext cx="17463" cy="31750"/>
            </a:xfrm>
            <a:custGeom>
              <a:avLst/>
              <a:gdLst/>
              <a:ahLst/>
              <a:cxnLst>
                <a:cxn ang="0">
                  <a:pos x="34" y="5"/>
                </a:cxn>
                <a:cxn ang="0">
                  <a:pos x="34" y="5"/>
                </a:cxn>
                <a:cxn ang="0">
                  <a:pos x="33" y="14"/>
                </a:cxn>
                <a:cxn ang="0">
                  <a:pos x="32" y="23"/>
                </a:cxn>
                <a:cxn ang="0">
                  <a:pos x="28" y="31"/>
                </a:cxn>
                <a:cxn ang="0">
                  <a:pos x="24" y="40"/>
                </a:cxn>
                <a:cxn ang="0">
                  <a:pos x="13" y="55"/>
                </a:cxn>
                <a:cxn ang="0">
                  <a:pos x="1" y="69"/>
                </a:cxn>
                <a:cxn ang="0">
                  <a:pos x="1" y="69"/>
                </a:cxn>
                <a:cxn ang="0">
                  <a:pos x="0" y="72"/>
                </a:cxn>
                <a:cxn ang="0">
                  <a:pos x="0" y="73"/>
                </a:cxn>
                <a:cxn ang="0">
                  <a:pos x="1" y="77"/>
                </a:cxn>
                <a:cxn ang="0">
                  <a:pos x="5" y="80"/>
                </a:cxn>
                <a:cxn ang="0">
                  <a:pos x="8" y="78"/>
                </a:cxn>
                <a:cxn ang="0">
                  <a:pos x="9" y="77"/>
                </a:cxn>
                <a:cxn ang="0">
                  <a:pos x="9" y="77"/>
                </a:cxn>
                <a:cxn ang="0">
                  <a:pos x="24" y="61"/>
                </a:cxn>
                <a:cxn ang="0">
                  <a:pos x="29" y="53"/>
                </a:cxn>
                <a:cxn ang="0">
                  <a:pos x="34" y="44"/>
                </a:cxn>
                <a:cxn ang="0">
                  <a:pos x="39" y="35"/>
                </a:cxn>
                <a:cxn ang="0">
                  <a:pos x="42" y="25"/>
                </a:cxn>
                <a:cxn ang="0">
                  <a:pos x="45" y="15"/>
                </a:cxn>
                <a:cxn ang="0">
                  <a:pos x="46" y="5"/>
                </a:cxn>
                <a:cxn ang="0">
                  <a:pos x="46" y="5"/>
                </a:cxn>
                <a:cxn ang="0">
                  <a:pos x="46" y="2"/>
                </a:cxn>
                <a:cxn ang="0">
                  <a:pos x="45" y="1"/>
                </a:cxn>
                <a:cxn ang="0">
                  <a:pos x="41" y="0"/>
                </a:cxn>
                <a:cxn ang="0">
                  <a:pos x="37" y="1"/>
                </a:cxn>
                <a:cxn ang="0">
                  <a:pos x="35" y="2"/>
                </a:cxn>
                <a:cxn ang="0">
                  <a:pos x="34" y="5"/>
                </a:cxn>
                <a:cxn ang="0">
                  <a:pos x="34" y="5"/>
                </a:cxn>
              </a:cxnLst>
              <a:rect l="0" t="0" r="r" b="b"/>
              <a:pathLst>
                <a:path w="46" h="80">
                  <a:moveTo>
                    <a:pt x="34" y="5"/>
                  </a:moveTo>
                  <a:lnTo>
                    <a:pt x="34" y="5"/>
                  </a:lnTo>
                  <a:lnTo>
                    <a:pt x="33" y="14"/>
                  </a:lnTo>
                  <a:lnTo>
                    <a:pt x="32" y="23"/>
                  </a:lnTo>
                  <a:lnTo>
                    <a:pt x="28" y="31"/>
                  </a:lnTo>
                  <a:lnTo>
                    <a:pt x="24" y="40"/>
                  </a:lnTo>
                  <a:lnTo>
                    <a:pt x="13" y="55"/>
                  </a:lnTo>
                  <a:lnTo>
                    <a:pt x="1" y="69"/>
                  </a:lnTo>
                  <a:lnTo>
                    <a:pt x="1" y="69"/>
                  </a:lnTo>
                  <a:lnTo>
                    <a:pt x="0" y="72"/>
                  </a:lnTo>
                  <a:lnTo>
                    <a:pt x="0" y="73"/>
                  </a:lnTo>
                  <a:lnTo>
                    <a:pt x="1" y="77"/>
                  </a:lnTo>
                  <a:lnTo>
                    <a:pt x="5" y="80"/>
                  </a:lnTo>
                  <a:lnTo>
                    <a:pt x="8" y="78"/>
                  </a:lnTo>
                  <a:lnTo>
                    <a:pt x="9" y="77"/>
                  </a:lnTo>
                  <a:lnTo>
                    <a:pt x="9" y="77"/>
                  </a:lnTo>
                  <a:lnTo>
                    <a:pt x="24" y="61"/>
                  </a:lnTo>
                  <a:lnTo>
                    <a:pt x="29" y="53"/>
                  </a:lnTo>
                  <a:lnTo>
                    <a:pt x="34" y="44"/>
                  </a:lnTo>
                  <a:lnTo>
                    <a:pt x="39" y="35"/>
                  </a:lnTo>
                  <a:lnTo>
                    <a:pt x="42" y="25"/>
                  </a:lnTo>
                  <a:lnTo>
                    <a:pt x="45" y="15"/>
                  </a:lnTo>
                  <a:lnTo>
                    <a:pt x="46" y="5"/>
                  </a:lnTo>
                  <a:lnTo>
                    <a:pt x="46" y="5"/>
                  </a:lnTo>
                  <a:lnTo>
                    <a:pt x="46" y="2"/>
                  </a:lnTo>
                  <a:lnTo>
                    <a:pt x="45" y="1"/>
                  </a:lnTo>
                  <a:lnTo>
                    <a:pt x="41" y="0"/>
                  </a:lnTo>
                  <a:lnTo>
                    <a:pt x="37" y="1"/>
                  </a:lnTo>
                  <a:lnTo>
                    <a:pt x="35" y="2"/>
                  </a:lnTo>
                  <a:lnTo>
                    <a:pt x="34" y="5"/>
                  </a:lnTo>
                  <a:lnTo>
                    <a:pt x="34" y="5"/>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92" name="chenying0907 749"/>
            <p:cNvSpPr>
              <a:spLocks/>
            </p:cNvSpPr>
            <p:nvPr/>
          </p:nvSpPr>
          <p:spPr bwMode="auto">
            <a:xfrm>
              <a:off x="2581276" y="3740150"/>
              <a:ext cx="15875" cy="31750"/>
            </a:xfrm>
            <a:custGeom>
              <a:avLst/>
              <a:gdLst/>
              <a:ahLst/>
              <a:cxnLst>
                <a:cxn ang="0">
                  <a:pos x="29" y="6"/>
                </a:cxn>
                <a:cxn ang="0">
                  <a:pos x="29" y="6"/>
                </a:cxn>
                <a:cxn ang="0">
                  <a:pos x="28" y="10"/>
                </a:cxn>
                <a:cxn ang="0">
                  <a:pos x="26" y="12"/>
                </a:cxn>
                <a:cxn ang="0">
                  <a:pos x="21" y="20"/>
                </a:cxn>
                <a:cxn ang="0">
                  <a:pos x="21" y="20"/>
                </a:cxn>
                <a:cxn ang="0">
                  <a:pos x="17" y="28"/>
                </a:cxn>
                <a:cxn ang="0">
                  <a:pos x="13" y="36"/>
                </a:cxn>
                <a:cxn ang="0">
                  <a:pos x="13" y="36"/>
                </a:cxn>
                <a:cxn ang="0">
                  <a:pos x="9" y="45"/>
                </a:cxn>
                <a:cxn ang="0">
                  <a:pos x="5" y="55"/>
                </a:cxn>
                <a:cxn ang="0">
                  <a:pos x="3" y="65"/>
                </a:cxn>
                <a:cxn ang="0">
                  <a:pos x="0" y="75"/>
                </a:cxn>
                <a:cxn ang="0">
                  <a:pos x="0" y="75"/>
                </a:cxn>
                <a:cxn ang="0">
                  <a:pos x="1" y="78"/>
                </a:cxn>
                <a:cxn ang="0">
                  <a:pos x="3" y="79"/>
                </a:cxn>
                <a:cxn ang="0">
                  <a:pos x="7" y="80"/>
                </a:cxn>
                <a:cxn ang="0">
                  <a:pos x="11" y="79"/>
                </a:cxn>
                <a:cxn ang="0">
                  <a:pos x="12" y="78"/>
                </a:cxn>
                <a:cxn ang="0">
                  <a:pos x="12" y="75"/>
                </a:cxn>
                <a:cxn ang="0">
                  <a:pos x="12" y="75"/>
                </a:cxn>
                <a:cxn ang="0">
                  <a:pos x="15" y="63"/>
                </a:cxn>
                <a:cxn ang="0">
                  <a:pos x="18" y="53"/>
                </a:cxn>
                <a:cxn ang="0">
                  <a:pos x="29" y="32"/>
                </a:cxn>
                <a:cxn ang="0">
                  <a:pos x="29" y="32"/>
                </a:cxn>
                <a:cxn ang="0">
                  <a:pos x="35" y="20"/>
                </a:cxn>
                <a:cxn ang="0">
                  <a:pos x="38" y="15"/>
                </a:cxn>
                <a:cxn ang="0">
                  <a:pos x="41" y="8"/>
                </a:cxn>
                <a:cxn ang="0">
                  <a:pos x="41" y="8"/>
                </a:cxn>
                <a:cxn ang="0">
                  <a:pos x="41" y="6"/>
                </a:cxn>
                <a:cxn ang="0">
                  <a:pos x="39" y="3"/>
                </a:cxn>
                <a:cxn ang="0">
                  <a:pos x="35" y="2"/>
                </a:cxn>
                <a:cxn ang="0">
                  <a:pos x="34" y="0"/>
                </a:cxn>
                <a:cxn ang="0">
                  <a:pos x="32" y="2"/>
                </a:cxn>
                <a:cxn ang="0">
                  <a:pos x="30" y="3"/>
                </a:cxn>
                <a:cxn ang="0">
                  <a:pos x="29" y="6"/>
                </a:cxn>
                <a:cxn ang="0">
                  <a:pos x="29" y="6"/>
                </a:cxn>
              </a:cxnLst>
              <a:rect l="0" t="0" r="r" b="b"/>
              <a:pathLst>
                <a:path w="41" h="80">
                  <a:moveTo>
                    <a:pt x="29" y="6"/>
                  </a:moveTo>
                  <a:lnTo>
                    <a:pt x="29" y="6"/>
                  </a:lnTo>
                  <a:lnTo>
                    <a:pt x="28" y="10"/>
                  </a:lnTo>
                  <a:lnTo>
                    <a:pt x="26" y="12"/>
                  </a:lnTo>
                  <a:lnTo>
                    <a:pt x="21" y="20"/>
                  </a:lnTo>
                  <a:lnTo>
                    <a:pt x="21" y="20"/>
                  </a:lnTo>
                  <a:lnTo>
                    <a:pt x="17" y="28"/>
                  </a:lnTo>
                  <a:lnTo>
                    <a:pt x="13" y="36"/>
                  </a:lnTo>
                  <a:lnTo>
                    <a:pt x="13" y="36"/>
                  </a:lnTo>
                  <a:lnTo>
                    <a:pt x="9" y="45"/>
                  </a:lnTo>
                  <a:lnTo>
                    <a:pt x="5" y="55"/>
                  </a:lnTo>
                  <a:lnTo>
                    <a:pt x="3" y="65"/>
                  </a:lnTo>
                  <a:lnTo>
                    <a:pt x="0" y="75"/>
                  </a:lnTo>
                  <a:lnTo>
                    <a:pt x="0" y="75"/>
                  </a:lnTo>
                  <a:lnTo>
                    <a:pt x="1" y="78"/>
                  </a:lnTo>
                  <a:lnTo>
                    <a:pt x="3" y="79"/>
                  </a:lnTo>
                  <a:lnTo>
                    <a:pt x="7" y="80"/>
                  </a:lnTo>
                  <a:lnTo>
                    <a:pt x="11" y="79"/>
                  </a:lnTo>
                  <a:lnTo>
                    <a:pt x="12" y="78"/>
                  </a:lnTo>
                  <a:lnTo>
                    <a:pt x="12" y="75"/>
                  </a:lnTo>
                  <a:lnTo>
                    <a:pt x="12" y="75"/>
                  </a:lnTo>
                  <a:lnTo>
                    <a:pt x="15" y="63"/>
                  </a:lnTo>
                  <a:lnTo>
                    <a:pt x="18" y="53"/>
                  </a:lnTo>
                  <a:lnTo>
                    <a:pt x="29" y="32"/>
                  </a:lnTo>
                  <a:lnTo>
                    <a:pt x="29" y="32"/>
                  </a:lnTo>
                  <a:lnTo>
                    <a:pt x="35" y="20"/>
                  </a:lnTo>
                  <a:lnTo>
                    <a:pt x="38" y="15"/>
                  </a:lnTo>
                  <a:lnTo>
                    <a:pt x="41" y="8"/>
                  </a:lnTo>
                  <a:lnTo>
                    <a:pt x="41" y="8"/>
                  </a:lnTo>
                  <a:lnTo>
                    <a:pt x="41" y="6"/>
                  </a:lnTo>
                  <a:lnTo>
                    <a:pt x="39" y="3"/>
                  </a:lnTo>
                  <a:lnTo>
                    <a:pt x="35" y="2"/>
                  </a:lnTo>
                  <a:lnTo>
                    <a:pt x="34" y="0"/>
                  </a:lnTo>
                  <a:lnTo>
                    <a:pt x="32" y="2"/>
                  </a:lnTo>
                  <a:lnTo>
                    <a:pt x="30" y="3"/>
                  </a:lnTo>
                  <a:lnTo>
                    <a:pt x="29" y="6"/>
                  </a:lnTo>
                  <a:lnTo>
                    <a:pt x="29" y="6"/>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93" name="chenying0907 750"/>
            <p:cNvSpPr>
              <a:spLocks/>
            </p:cNvSpPr>
            <p:nvPr/>
          </p:nvSpPr>
          <p:spPr bwMode="auto">
            <a:xfrm>
              <a:off x="2609851" y="3741738"/>
              <a:ext cx="23813" cy="34925"/>
            </a:xfrm>
            <a:custGeom>
              <a:avLst/>
              <a:gdLst/>
              <a:ahLst/>
              <a:cxnLst>
                <a:cxn ang="0">
                  <a:pos x="47" y="1"/>
                </a:cxn>
                <a:cxn ang="0">
                  <a:pos x="47" y="1"/>
                </a:cxn>
                <a:cxn ang="0">
                  <a:pos x="40" y="12"/>
                </a:cxn>
                <a:cxn ang="0">
                  <a:pos x="34" y="24"/>
                </a:cxn>
                <a:cxn ang="0">
                  <a:pos x="29" y="34"/>
                </a:cxn>
                <a:cxn ang="0">
                  <a:pos x="21" y="46"/>
                </a:cxn>
                <a:cxn ang="0">
                  <a:pos x="21" y="46"/>
                </a:cxn>
                <a:cxn ang="0">
                  <a:pos x="10" y="60"/>
                </a:cxn>
                <a:cxn ang="0">
                  <a:pos x="1" y="77"/>
                </a:cxn>
                <a:cxn ang="0">
                  <a:pos x="1" y="77"/>
                </a:cxn>
                <a:cxn ang="0">
                  <a:pos x="0" y="78"/>
                </a:cxn>
                <a:cxn ang="0">
                  <a:pos x="0" y="81"/>
                </a:cxn>
                <a:cxn ang="0">
                  <a:pos x="2" y="84"/>
                </a:cxn>
                <a:cxn ang="0">
                  <a:pos x="8" y="85"/>
                </a:cxn>
                <a:cxn ang="0">
                  <a:pos x="9" y="84"/>
                </a:cxn>
                <a:cxn ang="0">
                  <a:pos x="10" y="82"/>
                </a:cxn>
                <a:cxn ang="0">
                  <a:pos x="10" y="82"/>
                </a:cxn>
                <a:cxn ang="0">
                  <a:pos x="29" y="55"/>
                </a:cxn>
                <a:cxn ang="0">
                  <a:pos x="29" y="55"/>
                </a:cxn>
                <a:cxn ang="0">
                  <a:pos x="35" y="44"/>
                </a:cxn>
                <a:cxn ang="0">
                  <a:pos x="40" y="31"/>
                </a:cxn>
                <a:cxn ang="0">
                  <a:pos x="47" y="20"/>
                </a:cxn>
                <a:cxn ang="0">
                  <a:pos x="56" y="9"/>
                </a:cxn>
                <a:cxn ang="0">
                  <a:pos x="56" y="9"/>
                </a:cxn>
                <a:cxn ang="0">
                  <a:pos x="57" y="8"/>
                </a:cxn>
                <a:cxn ang="0">
                  <a:pos x="57" y="5"/>
                </a:cxn>
                <a:cxn ang="0">
                  <a:pos x="55" y="1"/>
                </a:cxn>
                <a:cxn ang="0">
                  <a:pos x="52" y="0"/>
                </a:cxn>
                <a:cxn ang="0">
                  <a:pos x="49" y="0"/>
                </a:cxn>
                <a:cxn ang="0">
                  <a:pos x="47" y="1"/>
                </a:cxn>
                <a:cxn ang="0">
                  <a:pos x="47" y="1"/>
                </a:cxn>
              </a:cxnLst>
              <a:rect l="0" t="0" r="r" b="b"/>
              <a:pathLst>
                <a:path w="57" h="85">
                  <a:moveTo>
                    <a:pt x="47" y="1"/>
                  </a:moveTo>
                  <a:lnTo>
                    <a:pt x="47" y="1"/>
                  </a:lnTo>
                  <a:lnTo>
                    <a:pt x="40" y="12"/>
                  </a:lnTo>
                  <a:lnTo>
                    <a:pt x="34" y="24"/>
                  </a:lnTo>
                  <a:lnTo>
                    <a:pt x="29" y="34"/>
                  </a:lnTo>
                  <a:lnTo>
                    <a:pt x="21" y="46"/>
                  </a:lnTo>
                  <a:lnTo>
                    <a:pt x="21" y="46"/>
                  </a:lnTo>
                  <a:lnTo>
                    <a:pt x="10" y="60"/>
                  </a:lnTo>
                  <a:lnTo>
                    <a:pt x="1" y="77"/>
                  </a:lnTo>
                  <a:lnTo>
                    <a:pt x="1" y="77"/>
                  </a:lnTo>
                  <a:lnTo>
                    <a:pt x="0" y="78"/>
                  </a:lnTo>
                  <a:lnTo>
                    <a:pt x="0" y="81"/>
                  </a:lnTo>
                  <a:lnTo>
                    <a:pt x="2" y="84"/>
                  </a:lnTo>
                  <a:lnTo>
                    <a:pt x="8" y="85"/>
                  </a:lnTo>
                  <a:lnTo>
                    <a:pt x="9" y="84"/>
                  </a:lnTo>
                  <a:lnTo>
                    <a:pt x="10" y="82"/>
                  </a:lnTo>
                  <a:lnTo>
                    <a:pt x="10" y="82"/>
                  </a:lnTo>
                  <a:lnTo>
                    <a:pt x="29" y="55"/>
                  </a:lnTo>
                  <a:lnTo>
                    <a:pt x="29" y="55"/>
                  </a:lnTo>
                  <a:lnTo>
                    <a:pt x="35" y="44"/>
                  </a:lnTo>
                  <a:lnTo>
                    <a:pt x="40" y="31"/>
                  </a:lnTo>
                  <a:lnTo>
                    <a:pt x="47" y="20"/>
                  </a:lnTo>
                  <a:lnTo>
                    <a:pt x="56" y="9"/>
                  </a:lnTo>
                  <a:lnTo>
                    <a:pt x="56" y="9"/>
                  </a:lnTo>
                  <a:lnTo>
                    <a:pt x="57" y="8"/>
                  </a:lnTo>
                  <a:lnTo>
                    <a:pt x="57" y="5"/>
                  </a:lnTo>
                  <a:lnTo>
                    <a:pt x="55" y="1"/>
                  </a:lnTo>
                  <a:lnTo>
                    <a:pt x="52" y="0"/>
                  </a:lnTo>
                  <a:lnTo>
                    <a:pt x="49" y="0"/>
                  </a:lnTo>
                  <a:lnTo>
                    <a:pt x="47" y="1"/>
                  </a:lnTo>
                  <a:lnTo>
                    <a:pt x="47"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94" name="chenying0907 751"/>
            <p:cNvSpPr>
              <a:spLocks/>
            </p:cNvSpPr>
            <p:nvPr/>
          </p:nvSpPr>
          <p:spPr bwMode="auto">
            <a:xfrm>
              <a:off x="2652713" y="3736975"/>
              <a:ext cx="15875" cy="34925"/>
            </a:xfrm>
            <a:custGeom>
              <a:avLst/>
              <a:gdLst/>
              <a:ahLst/>
              <a:cxnLst>
                <a:cxn ang="0">
                  <a:pos x="29" y="5"/>
                </a:cxn>
                <a:cxn ang="0">
                  <a:pos x="29" y="5"/>
                </a:cxn>
                <a:cxn ang="0">
                  <a:pos x="28" y="19"/>
                </a:cxn>
                <a:cxn ang="0">
                  <a:pos x="24" y="29"/>
                </a:cxn>
                <a:cxn ang="0">
                  <a:pos x="20" y="41"/>
                </a:cxn>
                <a:cxn ang="0">
                  <a:pos x="15" y="51"/>
                </a:cxn>
                <a:cxn ang="0">
                  <a:pos x="15" y="51"/>
                </a:cxn>
                <a:cxn ang="0">
                  <a:pos x="9" y="59"/>
                </a:cxn>
                <a:cxn ang="0">
                  <a:pos x="4" y="66"/>
                </a:cxn>
                <a:cxn ang="0">
                  <a:pos x="4" y="66"/>
                </a:cxn>
                <a:cxn ang="0">
                  <a:pos x="2" y="72"/>
                </a:cxn>
                <a:cxn ang="0">
                  <a:pos x="0" y="80"/>
                </a:cxn>
                <a:cxn ang="0">
                  <a:pos x="0" y="80"/>
                </a:cxn>
                <a:cxn ang="0">
                  <a:pos x="0" y="83"/>
                </a:cxn>
                <a:cxn ang="0">
                  <a:pos x="2" y="84"/>
                </a:cxn>
                <a:cxn ang="0">
                  <a:pos x="4" y="85"/>
                </a:cxn>
                <a:cxn ang="0">
                  <a:pos x="6" y="85"/>
                </a:cxn>
                <a:cxn ang="0">
                  <a:pos x="9" y="84"/>
                </a:cxn>
                <a:cxn ang="0">
                  <a:pos x="11" y="83"/>
                </a:cxn>
                <a:cxn ang="0">
                  <a:pos x="12" y="80"/>
                </a:cxn>
                <a:cxn ang="0">
                  <a:pos x="12" y="80"/>
                </a:cxn>
                <a:cxn ang="0">
                  <a:pos x="13" y="73"/>
                </a:cxn>
                <a:cxn ang="0">
                  <a:pos x="16" y="70"/>
                </a:cxn>
                <a:cxn ang="0">
                  <a:pos x="20" y="66"/>
                </a:cxn>
                <a:cxn ang="0">
                  <a:pos x="23" y="60"/>
                </a:cxn>
                <a:cxn ang="0">
                  <a:pos x="23" y="60"/>
                </a:cxn>
                <a:cxn ang="0">
                  <a:pos x="30" y="43"/>
                </a:cxn>
                <a:cxn ang="0">
                  <a:pos x="30" y="43"/>
                </a:cxn>
                <a:cxn ang="0">
                  <a:pos x="37" y="25"/>
                </a:cxn>
                <a:cxn ang="0">
                  <a:pos x="40" y="16"/>
                </a:cxn>
                <a:cxn ang="0">
                  <a:pos x="41" y="5"/>
                </a:cxn>
                <a:cxn ang="0">
                  <a:pos x="41" y="5"/>
                </a:cxn>
                <a:cxn ang="0">
                  <a:pos x="40" y="4"/>
                </a:cxn>
                <a:cxn ang="0">
                  <a:pos x="38" y="2"/>
                </a:cxn>
                <a:cxn ang="0">
                  <a:pos x="36" y="0"/>
                </a:cxn>
                <a:cxn ang="0">
                  <a:pos x="30" y="2"/>
                </a:cxn>
                <a:cxn ang="0">
                  <a:pos x="29" y="4"/>
                </a:cxn>
                <a:cxn ang="0">
                  <a:pos x="29" y="5"/>
                </a:cxn>
                <a:cxn ang="0">
                  <a:pos x="29" y="5"/>
                </a:cxn>
              </a:cxnLst>
              <a:rect l="0" t="0" r="r" b="b"/>
              <a:pathLst>
                <a:path w="41" h="85">
                  <a:moveTo>
                    <a:pt x="29" y="5"/>
                  </a:moveTo>
                  <a:lnTo>
                    <a:pt x="29" y="5"/>
                  </a:lnTo>
                  <a:lnTo>
                    <a:pt x="28" y="19"/>
                  </a:lnTo>
                  <a:lnTo>
                    <a:pt x="24" y="29"/>
                  </a:lnTo>
                  <a:lnTo>
                    <a:pt x="20" y="41"/>
                  </a:lnTo>
                  <a:lnTo>
                    <a:pt x="15" y="51"/>
                  </a:lnTo>
                  <a:lnTo>
                    <a:pt x="15" y="51"/>
                  </a:lnTo>
                  <a:lnTo>
                    <a:pt x="9" y="59"/>
                  </a:lnTo>
                  <a:lnTo>
                    <a:pt x="4" y="66"/>
                  </a:lnTo>
                  <a:lnTo>
                    <a:pt x="4" y="66"/>
                  </a:lnTo>
                  <a:lnTo>
                    <a:pt x="2" y="72"/>
                  </a:lnTo>
                  <a:lnTo>
                    <a:pt x="0" y="80"/>
                  </a:lnTo>
                  <a:lnTo>
                    <a:pt x="0" y="80"/>
                  </a:lnTo>
                  <a:lnTo>
                    <a:pt x="0" y="83"/>
                  </a:lnTo>
                  <a:lnTo>
                    <a:pt x="2" y="84"/>
                  </a:lnTo>
                  <a:lnTo>
                    <a:pt x="4" y="85"/>
                  </a:lnTo>
                  <a:lnTo>
                    <a:pt x="6" y="85"/>
                  </a:lnTo>
                  <a:lnTo>
                    <a:pt x="9" y="84"/>
                  </a:lnTo>
                  <a:lnTo>
                    <a:pt x="11" y="83"/>
                  </a:lnTo>
                  <a:lnTo>
                    <a:pt x="12" y="80"/>
                  </a:lnTo>
                  <a:lnTo>
                    <a:pt x="12" y="80"/>
                  </a:lnTo>
                  <a:lnTo>
                    <a:pt x="13" y="73"/>
                  </a:lnTo>
                  <a:lnTo>
                    <a:pt x="16" y="70"/>
                  </a:lnTo>
                  <a:lnTo>
                    <a:pt x="20" y="66"/>
                  </a:lnTo>
                  <a:lnTo>
                    <a:pt x="23" y="60"/>
                  </a:lnTo>
                  <a:lnTo>
                    <a:pt x="23" y="60"/>
                  </a:lnTo>
                  <a:lnTo>
                    <a:pt x="30" y="43"/>
                  </a:lnTo>
                  <a:lnTo>
                    <a:pt x="30" y="43"/>
                  </a:lnTo>
                  <a:lnTo>
                    <a:pt x="37" y="25"/>
                  </a:lnTo>
                  <a:lnTo>
                    <a:pt x="40" y="16"/>
                  </a:lnTo>
                  <a:lnTo>
                    <a:pt x="41" y="5"/>
                  </a:lnTo>
                  <a:lnTo>
                    <a:pt x="41" y="5"/>
                  </a:lnTo>
                  <a:lnTo>
                    <a:pt x="40" y="4"/>
                  </a:lnTo>
                  <a:lnTo>
                    <a:pt x="38" y="2"/>
                  </a:lnTo>
                  <a:lnTo>
                    <a:pt x="36" y="0"/>
                  </a:lnTo>
                  <a:lnTo>
                    <a:pt x="30" y="2"/>
                  </a:lnTo>
                  <a:lnTo>
                    <a:pt x="29" y="4"/>
                  </a:lnTo>
                  <a:lnTo>
                    <a:pt x="29" y="5"/>
                  </a:lnTo>
                  <a:lnTo>
                    <a:pt x="29" y="5"/>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95" name="chenying0907 752"/>
            <p:cNvSpPr>
              <a:spLocks/>
            </p:cNvSpPr>
            <p:nvPr/>
          </p:nvSpPr>
          <p:spPr bwMode="auto">
            <a:xfrm>
              <a:off x="2692401" y="3741738"/>
              <a:ext cx="11113" cy="31750"/>
            </a:xfrm>
            <a:custGeom>
              <a:avLst/>
              <a:gdLst/>
              <a:ahLst/>
              <a:cxnLst>
                <a:cxn ang="0">
                  <a:pos x="17" y="5"/>
                </a:cxn>
                <a:cxn ang="0">
                  <a:pos x="17" y="5"/>
                </a:cxn>
                <a:cxn ang="0">
                  <a:pos x="16" y="22"/>
                </a:cxn>
                <a:cxn ang="0">
                  <a:pos x="12" y="39"/>
                </a:cxn>
                <a:cxn ang="0">
                  <a:pos x="0" y="72"/>
                </a:cxn>
                <a:cxn ang="0">
                  <a:pos x="0" y="72"/>
                </a:cxn>
                <a:cxn ang="0">
                  <a:pos x="0" y="75"/>
                </a:cxn>
                <a:cxn ang="0">
                  <a:pos x="1" y="77"/>
                </a:cxn>
                <a:cxn ang="0">
                  <a:pos x="4" y="80"/>
                </a:cxn>
                <a:cxn ang="0">
                  <a:pos x="9" y="78"/>
                </a:cxn>
                <a:cxn ang="0">
                  <a:pos x="11" y="77"/>
                </a:cxn>
                <a:cxn ang="0">
                  <a:pos x="12" y="76"/>
                </a:cxn>
                <a:cxn ang="0">
                  <a:pos x="12" y="76"/>
                </a:cxn>
                <a:cxn ang="0">
                  <a:pos x="24" y="41"/>
                </a:cxn>
                <a:cxn ang="0">
                  <a:pos x="28" y="24"/>
                </a:cxn>
                <a:cxn ang="0">
                  <a:pos x="29" y="5"/>
                </a:cxn>
                <a:cxn ang="0">
                  <a:pos x="29" y="5"/>
                </a:cxn>
                <a:cxn ang="0">
                  <a:pos x="29" y="3"/>
                </a:cxn>
                <a:cxn ang="0">
                  <a:pos x="28" y="1"/>
                </a:cxn>
                <a:cxn ang="0">
                  <a:pos x="24" y="0"/>
                </a:cxn>
                <a:cxn ang="0">
                  <a:pos x="20" y="1"/>
                </a:cxn>
                <a:cxn ang="0">
                  <a:pos x="18" y="3"/>
                </a:cxn>
                <a:cxn ang="0">
                  <a:pos x="17" y="5"/>
                </a:cxn>
                <a:cxn ang="0">
                  <a:pos x="17" y="5"/>
                </a:cxn>
              </a:cxnLst>
              <a:rect l="0" t="0" r="r" b="b"/>
              <a:pathLst>
                <a:path w="29" h="80">
                  <a:moveTo>
                    <a:pt x="17" y="5"/>
                  </a:moveTo>
                  <a:lnTo>
                    <a:pt x="17" y="5"/>
                  </a:lnTo>
                  <a:lnTo>
                    <a:pt x="16" y="22"/>
                  </a:lnTo>
                  <a:lnTo>
                    <a:pt x="12" y="39"/>
                  </a:lnTo>
                  <a:lnTo>
                    <a:pt x="0" y="72"/>
                  </a:lnTo>
                  <a:lnTo>
                    <a:pt x="0" y="72"/>
                  </a:lnTo>
                  <a:lnTo>
                    <a:pt x="0" y="75"/>
                  </a:lnTo>
                  <a:lnTo>
                    <a:pt x="1" y="77"/>
                  </a:lnTo>
                  <a:lnTo>
                    <a:pt x="4" y="80"/>
                  </a:lnTo>
                  <a:lnTo>
                    <a:pt x="9" y="78"/>
                  </a:lnTo>
                  <a:lnTo>
                    <a:pt x="11" y="77"/>
                  </a:lnTo>
                  <a:lnTo>
                    <a:pt x="12" y="76"/>
                  </a:lnTo>
                  <a:lnTo>
                    <a:pt x="12" y="76"/>
                  </a:lnTo>
                  <a:lnTo>
                    <a:pt x="24" y="41"/>
                  </a:lnTo>
                  <a:lnTo>
                    <a:pt x="28" y="24"/>
                  </a:lnTo>
                  <a:lnTo>
                    <a:pt x="29" y="5"/>
                  </a:lnTo>
                  <a:lnTo>
                    <a:pt x="29" y="5"/>
                  </a:lnTo>
                  <a:lnTo>
                    <a:pt x="29" y="3"/>
                  </a:lnTo>
                  <a:lnTo>
                    <a:pt x="28" y="1"/>
                  </a:lnTo>
                  <a:lnTo>
                    <a:pt x="24" y="0"/>
                  </a:lnTo>
                  <a:lnTo>
                    <a:pt x="20" y="1"/>
                  </a:lnTo>
                  <a:lnTo>
                    <a:pt x="18" y="3"/>
                  </a:lnTo>
                  <a:lnTo>
                    <a:pt x="17" y="5"/>
                  </a:lnTo>
                  <a:lnTo>
                    <a:pt x="17" y="5"/>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96" name="chenying0907 753"/>
            <p:cNvSpPr>
              <a:spLocks/>
            </p:cNvSpPr>
            <p:nvPr/>
          </p:nvSpPr>
          <p:spPr bwMode="auto">
            <a:xfrm>
              <a:off x="2730501" y="3740150"/>
              <a:ext cx="15875" cy="33338"/>
            </a:xfrm>
            <a:custGeom>
              <a:avLst/>
              <a:gdLst/>
              <a:ahLst/>
              <a:cxnLst>
                <a:cxn ang="0">
                  <a:pos x="28" y="5"/>
                </a:cxn>
                <a:cxn ang="0">
                  <a:pos x="28" y="5"/>
                </a:cxn>
                <a:cxn ang="0">
                  <a:pos x="28" y="14"/>
                </a:cxn>
                <a:cxn ang="0">
                  <a:pos x="25" y="23"/>
                </a:cxn>
                <a:cxn ang="0">
                  <a:pos x="22" y="32"/>
                </a:cxn>
                <a:cxn ang="0">
                  <a:pos x="19" y="42"/>
                </a:cxn>
                <a:cxn ang="0">
                  <a:pos x="9" y="59"/>
                </a:cxn>
                <a:cxn ang="0">
                  <a:pos x="0" y="76"/>
                </a:cxn>
                <a:cxn ang="0">
                  <a:pos x="0" y="76"/>
                </a:cxn>
                <a:cxn ang="0">
                  <a:pos x="0" y="78"/>
                </a:cxn>
                <a:cxn ang="0">
                  <a:pos x="0" y="81"/>
                </a:cxn>
                <a:cxn ang="0">
                  <a:pos x="3" y="83"/>
                </a:cxn>
                <a:cxn ang="0">
                  <a:pos x="7" y="85"/>
                </a:cxn>
                <a:cxn ang="0">
                  <a:pos x="9" y="83"/>
                </a:cxn>
                <a:cxn ang="0">
                  <a:pos x="11" y="82"/>
                </a:cxn>
                <a:cxn ang="0">
                  <a:pos x="11" y="82"/>
                </a:cxn>
                <a:cxn ang="0">
                  <a:pos x="20" y="64"/>
                </a:cxn>
                <a:cxn ang="0">
                  <a:pos x="29" y="44"/>
                </a:cxn>
                <a:cxn ang="0">
                  <a:pos x="33" y="35"/>
                </a:cxn>
                <a:cxn ang="0">
                  <a:pos x="37" y="26"/>
                </a:cxn>
                <a:cxn ang="0">
                  <a:pos x="38" y="15"/>
                </a:cxn>
                <a:cxn ang="0">
                  <a:pos x="39" y="5"/>
                </a:cxn>
                <a:cxn ang="0">
                  <a:pos x="39" y="5"/>
                </a:cxn>
                <a:cxn ang="0">
                  <a:pos x="39" y="2"/>
                </a:cxn>
                <a:cxn ang="0">
                  <a:pos x="38" y="1"/>
                </a:cxn>
                <a:cxn ang="0">
                  <a:pos x="34" y="0"/>
                </a:cxn>
                <a:cxn ang="0">
                  <a:pos x="30" y="1"/>
                </a:cxn>
                <a:cxn ang="0">
                  <a:pos x="29" y="2"/>
                </a:cxn>
                <a:cxn ang="0">
                  <a:pos x="28" y="5"/>
                </a:cxn>
                <a:cxn ang="0">
                  <a:pos x="28" y="5"/>
                </a:cxn>
              </a:cxnLst>
              <a:rect l="0" t="0" r="r" b="b"/>
              <a:pathLst>
                <a:path w="39" h="85">
                  <a:moveTo>
                    <a:pt x="28" y="5"/>
                  </a:moveTo>
                  <a:lnTo>
                    <a:pt x="28" y="5"/>
                  </a:lnTo>
                  <a:lnTo>
                    <a:pt x="28" y="14"/>
                  </a:lnTo>
                  <a:lnTo>
                    <a:pt x="25" y="23"/>
                  </a:lnTo>
                  <a:lnTo>
                    <a:pt x="22" y="32"/>
                  </a:lnTo>
                  <a:lnTo>
                    <a:pt x="19" y="42"/>
                  </a:lnTo>
                  <a:lnTo>
                    <a:pt x="9" y="59"/>
                  </a:lnTo>
                  <a:lnTo>
                    <a:pt x="0" y="76"/>
                  </a:lnTo>
                  <a:lnTo>
                    <a:pt x="0" y="76"/>
                  </a:lnTo>
                  <a:lnTo>
                    <a:pt x="0" y="78"/>
                  </a:lnTo>
                  <a:lnTo>
                    <a:pt x="0" y="81"/>
                  </a:lnTo>
                  <a:lnTo>
                    <a:pt x="3" y="83"/>
                  </a:lnTo>
                  <a:lnTo>
                    <a:pt x="7" y="85"/>
                  </a:lnTo>
                  <a:lnTo>
                    <a:pt x="9" y="83"/>
                  </a:lnTo>
                  <a:lnTo>
                    <a:pt x="11" y="82"/>
                  </a:lnTo>
                  <a:lnTo>
                    <a:pt x="11" y="82"/>
                  </a:lnTo>
                  <a:lnTo>
                    <a:pt x="20" y="64"/>
                  </a:lnTo>
                  <a:lnTo>
                    <a:pt x="29" y="44"/>
                  </a:lnTo>
                  <a:lnTo>
                    <a:pt x="33" y="35"/>
                  </a:lnTo>
                  <a:lnTo>
                    <a:pt x="37" y="26"/>
                  </a:lnTo>
                  <a:lnTo>
                    <a:pt x="38" y="15"/>
                  </a:lnTo>
                  <a:lnTo>
                    <a:pt x="39" y="5"/>
                  </a:lnTo>
                  <a:lnTo>
                    <a:pt x="39" y="5"/>
                  </a:lnTo>
                  <a:lnTo>
                    <a:pt x="39" y="2"/>
                  </a:lnTo>
                  <a:lnTo>
                    <a:pt x="38" y="1"/>
                  </a:lnTo>
                  <a:lnTo>
                    <a:pt x="34" y="0"/>
                  </a:lnTo>
                  <a:lnTo>
                    <a:pt x="30" y="1"/>
                  </a:lnTo>
                  <a:lnTo>
                    <a:pt x="29" y="2"/>
                  </a:lnTo>
                  <a:lnTo>
                    <a:pt x="28" y="5"/>
                  </a:lnTo>
                  <a:lnTo>
                    <a:pt x="28" y="5"/>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97" name="chenying0907 754"/>
            <p:cNvSpPr>
              <a:spLocks/>
            </p:cNvSpPr>
            <p:nvPr/>
          </p:nvSpPr>
          <p:spPr bwMode="auto">
            <a:xfrm>
              <a:off x="2205038" y="3208338"/>
              <a:ext cx="87313" cy="84138"/>
            </a:xfrm>
            <a:custGeom>
              <a:avLst/>
              <a:gdLst/>
              <a:ahLst/>
              <a:cxnLst>
                <a:cxn ang="0">
                  <a:pos x="213" y="1"/>
                </a:cxn>
                <a:cxn ang="0">
                  <a:pos x="213" y="1"/>
                </a:cxn>
                <a:cxn ang="0">
                  <a:pos x="185" y="29"/>
                </a:cxn>
                <a:cxn ang="0">
                  <a:pos x="154" y="55"/>
                </a:cxn>
                <a:cxn ang="0">
                  <a:pos x="126" y="81"/>
                </a:cxn>
                <a:cxn ang="0">
                  <a:pos x="113" y="95"/>
                </a:cxn>
                <a:cxn ang="0">
                  <a:pos x="98" y="110"/>
                </a:cxn>
                <a:cxn ang="0">
                  <a:pos x="98" y="110"/>
                </a:cxn>
                <a:cxn ang="0">
                  <a:pos x="86" y="122"/>
                </a:cxn>
                <a:cxn ang="0">
                  <a:pos x="73" y="133"/>
                </a:cxn>
                <a:cxn ang="0">
                  <a:pos x="47" y="157"/>
                </a:cxn>
                <a:cxn ang="0">
                  <a:pos x="34" y="167"/>
                </a:cxn>
                <a:cxn ang="0">
                  <a:pos x="21" y="180"/>
                </a:cxn>
                <a:cxn ang="0">
                  <a:pos x="11" y="194"/>
                </a:cxn>
                <a:cxn ang="0">
                  <a:pos x="1" y="208"/>
                </a:cxn>
                <a:cxn ang="0">
                  <a:pos x="1" y="208"/>
                </a:cxn>
                <a:cxn ang="0">
                  <a:pos x="0" y="211"/>
                </a:cxn>
                <a:cxn ang="0">
                  <a:pos x="0" y="212"/>
                </a:cxn>
                <a:cxn ang="0">
                  <a:pos x="3" y="216"/>
                </a:cxn>
                <a:cxn ang="0">
                  <a:pos x="7" y="216"/>
                </a:cxn>
                <a:cxn ang="0">
                  <a:pos x="9" y="216"/>
                </a:cxn>
                <a:cxn ang="0">
                  <a:pos x="11" y="213"/>
                </a:cxn>
                <a:cxn ang="0">
                  <a:pos x="11" y="213"/>
                </a:cxn>
                <a:cxn ang="0">
                  <a:pos x="20" y="200"/>
                </a:cxn>
                <a:cxn ang="0">
                  <a:pos x="30" y="187"/>
                </a:cxn>
                <a:cxn ang="0">
                  <a:pos x="42" y="174"/>
                </a:cxn>
                <a:cxn ang="0">
                  <a:pos x="54" y="162"/>
                </a:cxn>
                <a:cxn ang="0">
                  <a:pos x="81" y="139"/>
                </a:cxn>
                <a:cxn ang="0">
                  <a:pos x="107" y="118"/>
                </a:cxn>
                <a:cxn ang="0">
                  <a:pos x="107" y="118"/>
                </a:cxn>
                <a:cxn ang="0">
                  <a:pos x="120" y="106"/>
                </a:cxn>
                <a:cxn ang="0">
                  <a:pos x="132" y="93"/>
                </a:cxn>
                <a:cxn ang="0">
                  <a:pos x="145" y="80"/>
                </a:cxn>
                <a:cxn ang="0">
                  <a:pos x="158" y="67"/>
                </a:cxn>
                <a:cxn ang="0">
                  <a:pos x="158" y="67"/>
                </a:cxn>
                <a:cxn ang="0">
                  <a:pos x="190" y="38"/>
                </a:cxn>
                <a:cxn ang="0">
                  <a:pos x="221" y="9"/>
                </a:cxn>
                <a:cxn ang="0">
                  <a:pos x="221" y="9"/>
                </a:cxn>
                <a:cxn ang="0">
                  <a:pos x="222" y="8"/>
                </a:cxn>
                <a:cxn ang="0">
                  <a:pos x="222" y="5"/>
                </a:cxn>
                <a:cxn ang="0">
                  <a:pos x="221" y="1"/>
                </a:cxn>
                <a:cxn ang="0">
                  <a:pos x="217" y="0"/>
                </a:cxn>
                <a:cxn ang="0">
                  <a:pos x="215" y="0"/>
                </a:cxn>
                <a:cxn ang="0">
                  <a:pos x="213" y="1"/>
                </a:cxn>
                <a:cxn ang="0">
                  <a:pos x="213" y="1"/>
                </a:cxn>
              </a:cxnLst>
              <a:rect l="0" t="0" r="r" b="b"/>
              <a:pathLst>
                <a:path w="222" h="216">
                  <a:moveTo>
                    <a:pt x="213" y="1"/>
                  </a:moveTo>
                  <a:lnTo>
                    <a:pt x="213" y="1"/>
                  </a:lnTo>
                  <a:lnTo>
                    <a:pt x="185" y="29"/>
                  </a:lnTo>
                  <a:lnTo>
                    <a:pt x="154" y="55"/>
                  </a:lnTo>
                  <a:lnTo>
                    <a:pt x="126" y="81"/>
                  </a:lnTo>
                  <a:lnTo>
                    <a:pt x="113" y="95"/>
                  </a:lnTo>
                  <a:lnTo>
                    <a:pt x="98" y="110"/>
                  </a:lnTo>
                  <a:lnTo>
                    <a:pt x="98" y="110"/>
                  </a:lnTo>
                  <a:lnTo>
                    <a:pt x="86" y="122"/>
                  </a:lnTo>
                  <a:lnTo>
                    <a:pt x="73" y="133"/>
                  </a:lnTo>
                  <a:lnTo>
                    <a:pt x="47" y="157"/>
                  </a:lnTo>
                  <a:lnTo>
                    <a:pt x="34" y="167"/>
                  </a:lnTo>
                  <a:lnTo>
                    <a:pt x="21" y="180"/>
                  </a:lnTo>
                  <a:lnTo>
                    <a:pt x="11" y="194"/>
                  </a:lnTo>
                  <a:lnTo>
                    <a:pt x="1" y="208"/>
                  </a:lnTo>
                  <a:lnTo>
                    <a:pt x="1" y="208"/>
                  </a:lnTo>
                  <a:lnTo>
                    <a:pt x="0" y="211"/>
                  </a:lnTo>
                  <a:lnTo>
                    <a:pt x="0" y="212"/>
                  </a:lnTo>
                  <a:lnTo>
                    <a:pt x="3" y="216"/>
                  </a:lnTo>
                  <a:lnTo>
                    <a:pt x="7" y="216"/>
                  </a:lnTo>
                  <a:lnTo>
                    <a:pt x="9" y="216"/>
                  </a:lnTo>
                  <a:lnTo>
                    <a:pt x="11" y="213"/>
                  </a:lnTo>
                  <a:lnTo>
                    <a:pt x="11" y="213"/>
                  </a:lnTo>
                  <a:lnTo>
                    <a:pt x="20" y="200"/>
                  </a:lnTo>
                  <a:lnTo>
                    <a:pt x="30" y="187"/>
                  </a:lnTo>
                  <a:lnTo>
                    <a:pt x="42" y="174"/>
                  </a:lnTo>
                  <a:lnTo>
                    <a:pt x="54" y="162"/>
                  </a:lnTo>
                  <a:lnTo>
                    <a:pt x="81" y="139"/>
                  </a:lnTo>
                  <a:lnTo>
                    <a:pt x="107" y="118"/>
                  </a:lnTo>
                  <a:lnTo>
                    <a:pt x="107" y="118"/>
                  </a:lnTo>
                  <a:lnTo>
                    <a:pt x="120" y="106"/>
                  </a:lnTo>
                  <a:lnTo>
                    <a:pt x="132" y="93"/>
                  </a:lnTo>
                  <a:lnTo>
                    <a:pt x="145" y="80"/>
                  </a:lnTo>
                  <a:lnTo>
                    <a:pt x="158" y="67"/>
                  </a:lnTo>
                  <a:lnTo>
                    <a:pt x="158" y="67"/>
                  </a:lnTo>
                  <a:lnTo>
                    <a:pt x="190" y="38"/>
                  </a:lnTo>
                  <a:lnTo>
                    <a:pt x="221" y="9"/>
                  </a:lnTo>
                  <a:lnTo>
                    <a:pt x="221" y="9"/>
                  </a:lnTo>
                  <a:lnTo>
                    <a:pt x="222" y="8"/>
                  </a:lnTo>
                  <a:lnTo>
                    <a:pt x="222" y="5"/>
                  </a:lnTo>
                  <a:lnTo>
                    <a:pt x="221" y="1"/>
                  </a:lnTo>
                  <a:lnTo>
                    <a:pt x="217" y="0"/>
                  </a:lnTo>
                  <a:lnTo>
                    <a:pt x="215" y="0"/>
                  </a:lnTo>
                  <a:lnTo>
                    <a:pt x="213" y="1"/>
                  </a:lnTo>
                  <a:lnTo>
                    <a:pt x="213"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98" name="chenying0907 755"/>
            <p:cNvSpPr>
              <a:spLocks/>
            </p:cNvSpPr>
            <p:nvPr/>
          </p:nvSpPr>
          <p:spPr bwMode="auto">
            <a:xfrm>
              <a:off x="2201863" y="3219450"/>
              <a:ext cx="152400" cy="155575"/>
            </a:xfrm>
            <a:custGeom>
              <a:avLst/>
              <a:gdLst/>
              <a:ahLst/>
              <a:cxnLst>
                <a:cxn ang="0">
                  <a:pos x="373" y="0"/>
                </a:cxn>
                <a:cxn ang="0">
                  <a:pos x="348" y="17"/>
                </a:cxn>
                <a:cxn ang="0">
                  <a:pos x="324" y="39"/>
                </a:cxn>
                <a:cxn ang="0">
                  <a:pos x="282" y="86"/>
                </a:cxn>
                <a:cxn ang="0">
                  <a:pos x="230" y="142"/>
                </a:cxn>
                <a:cxn ang="0">
                  <a:pos x="175" y="195"/>
                </a:cxn>
                <a:cxn ang="0">
                  <a:pos x="119" y="244"/>
                </a:cxn>
                <a:cxn ang="0">
                  <a:pos x="80" y="282"/>
                </a:cxn>
                <a:cxn ang="0">
                  <a:pos x="67" y="297"/>
                </a:cxn>
                <a:cxn ang="0">
                  <a:pos x="18" y="356"/>
                </a:cxn>
                <a:cxn ang="0">
                  <a:pos x="1" y="378"/>
                </a:cxn>
                <a:cxn ang="0">
                  <a:pos x="0" y="387"/>
                </a:cxn>
                <a:cxn ang="0">
                  <a:pos x="0" y="390"/>
                </a:cxn>
                <a:cxn ang="0">
                  <a:pos x="5" y="393"/>
                </a:cxn>
                <a:cxn ang="0">
                  <a:pos x="10" y="390"/>
                </a:cxn>
                <a:cxn ang="0">
                  <a:pos x="10" y="387"/>
                </a:cxn>
                <a:cxn ang="0">
                  <a:pos x="14" y="375"/>
                </a:cxn>
                <a:cxn ang="0">
                  <a:pos x="37" y="350"/>
                </a:cxn>
                <a:cxn ang="0">
                  <a:pos x="44" y="341"/>
                </a:cxn>
                <a:cxn ang="0">
                  <a:pos x="69" y="311"/>
                </a:cxn>
                <a:cxn ang="0">
                  <a:pos x="95" y="282"/>
                </a:cxn>
                <a:cxn ang="0">
                  <a:pos x="144" y="235"/>
                </a:cxn>
                <a:cxn ang="0">
                  <a:pos x="196" y="192"/>
                </a:cxn>
                <a:cxn ang="0">
                  <a:pos x="208" y="183"/>
                </a:cxn>
                <a:cxn ang="0">
                  <a:pos x="242" y="149"/>
                </a:cxn>
                <a:cxn ang="0">
                  <a:pos x="284" y="102"/>
                </a:cxn>
                <a:cxn ang="0">
                  <a:pos x="327" y="51"/>
                </a:cxn>
                <a:cxn ang="0">
                  <a:pos x="352" y="27"/>
                </a:cxn>
                <a:cxn ang="0">
                  <a:pos x="379" y="10"/>
                </a:cxn>
                <a:cxn ang="0">
                  <a:pos x="381" y="9"/>
                </a:cxn>
                <a:cxn ang="0">
                  <a:pos x="382" y="5"/>
                </a:cxn>
                <a:cxn ang="0">
                  <a:pos x="378" y="0"/>
                </a:cxn>
                <a:cxn ang="0">
                  <a:pos x="373" y="0"/>
                </a:cxn>
              </a:cxnLst>
              <a:rect l="0" t="0" r="r" b="b"/>
              <a:pathLst>
                <a:path w="382" h="393">
                  <a:moveTo>
                    <a:pt x="373" y="0"/>
                  </a:moveTo>
                  <a:lnTo>
                    <a:pt x="373" y="0"/>
                  </a:lnTo>
                  <a:lnTo>
                    <a:pt x="360" y="8"/>
                  </a:lnTo>
                  <a:lnTo>
                    <a:pt x="348" y="17"/>
                  </a:lnTo>
                  <a:lnTo>
                    <a:pt x="335" y="27"/>
                  </a:lnTo>
                  <a:lnTo>
                    <a:pt x="324" y="39"/>
                  </a:lnTo>
                  <a:lnTo>
                    <a:pt x="303" y="63"/>
                  </a:lnTo>
                  <a:lnTo>
                    <a:pt x="282" y="86"/>
                  </a:lnTo>
                  <a:lnTo>
                    <a:pt x="282" y="86"/>
                  </a:lnTo>
                  <a:lnTo>
                    <a:pt x="230" y="142"/>
                  </a:lnTo>
                  <a:lnTo>
                    <a:pt x="203" y="168"/>
                  </a:lnTo>
                  <a:lnTo>
                    <a:pt x="175" y="195"/>
                  </a:lnTo>
                  <a:lnTo>
                    <a:pt x="175" y="195"/>
                  </a:lnTo>
                  <a:lnTo>
                    <a:pt x="119" y="244"/>
                  </a:lnTo>
                  <a:lnTo>
                    <a:pt x="93" y="269"/>
                  </a:lnTo>
                  <a:lnTo>
                    <a:pt x="80" y="282"/>
                  </a:lnTo>
                  <a:lnTo>
                    <a:pt x="67" y="297"/>
                  </a:lnTo>
                  <a:lnTo>
                    <a:pt x="67" y="297"/>
                  </a:lnTo>
                  <a:lnTo>
                    <a:pt x="18" y="356"/>
                  </a:lnTo>
                  <a:lnTo>
                    <a:pt x="18" y="356"/>
                  </a:lnTo>
                  <a:lnTo>
                    <a:pt x="5" y="370"/>
                  </a:lnTo>
                  <a:lnTo>
                    <a:pt x="1" y="378"/>
                  </a:lnTo>
                  <a:lnTo>
                    <a:pt x="0" y="383"/>
                  </a:lnTo>
                  <a:lnTo>
                    <a:pt x="0" y="387"/>
                  </a:lnTo>
                  <a:lnTo>
                    <a:pt x="0" y="387"/>
                  </a:lnTo>
                  <a:lnTo>
                    <a:pt x="0" y="390"/>
                  </a:lnTo>
                  <a:lnTo>
                    <a:pt x="1" y="392"/>
                  </a:lnTo>
                  <a:lnTo>
                    <a:pt x="5" y="393"/>
                  </a:lnTo>
                  <a:lnTo>
                    <a:pt x="9" y="392"/>
                  </a:lnTo>
                  <a:lnTo>
                    <a:pt x="10" y="390"/>
                  </a:lnTo>
                  <a:lnTo>
                    <a:pt x="10" y="387"/>
                  </a:lnTo>
                  <a:lnTo>
                    <a:pt x="10" y="387"/>
                  </a:lnTo>
                  <a:lnTo>
                    <a:pt x="12" y="382"/>
                  </a:lnTo>
                  <a:lnTo>
                    <a:pt x="14" y="375"/>
                  </a:lnTo>
                  <a:lnTo>
                    <a:pt x="25" y="363"/>
                  </a:lnTo>
                  <a:lnTo>
                    <a:pt x="37" y="350"/>
                  </a:lnTo>
                  <a:lnTo>
                    <a:pt x="44" y="341"/>
                  </a:lnTo>
                  <a:lnTo>
                    <a:pt x="44" y="341"/>
                  </a:lnTo>
                  <a:lnTo>
                    <a:pt x="56" y="325"/>
                  </a:lnTo>
                  <a:lnTo>
                    <a:pt x="69" y="311"/>
                  </a:lnTo>
                  <a:lnTo>
                    <a:pt x="95" y="282"/>
                  </a:lnTo>
                  <a:lnTo>
                    <a:pt x="95" y="282"/>
                  </a:lnTo>
                  <a:lnTo>
                    <a:pt x="119" y="259"/>
                  </a:lnTo>
                  <a:lnTo>
                    <a:pt x="144" y="235"/>
                  </a:lnTo>
                  <a:lnTo>
                    <a:pt x="170" y="213"/>
                  </a:lnTo>
                  <a:lnTo>
                    <a:pt x="196" y="192"/>
                  </a:lnTo>
                  <a:lnTo>
                    <a:pt x="196" y="192"/>
                  </a:lnTo>
                  <a:lnTo>
                    <a:pt x="208" y="183"/>
                  </a:lnTo>
                  <a:lnTo>
                    <a:pt x="220" y="172"/>
                  </a:lnTo>
                  <a:lnTo>
                    <a:pt x="242" y="149"/>
                  </a:lnTo>
                  <a:lnTo>
                    <a:pt x="284" y="102"/>
                  </a:lnTo>
                  <a:lnTo>
                    <a:pt x="284" y="102"/>
                  </a:lnTo>
                  <a:lnTo>
                    <a:pt x="305" y="77"/>
                  </a:lnTo>
                  <a:lnTo>
                    <a:pt x="327" y="51"/>
                  </a:lnTo>
                  <a:lnTo>
                    <a:pt x="340" y="39"/>
                  </a:lnTo>
                  <a:lnTo>
                    <a:pt x="352" y="27"/>
                  </a:lnTo>
                  <a:lnTo>
                    <a:pt x="365" y="18"/>
                  </a:lnTo>
                  <a:lnTo>
                    <a:pt x="379" y="10"/>
                  </a:lnTo>
                  <a:lnTo>
                    <a:pt x="379" y="10"/>
                  </a:lnTo>
                  <a:lnTo>
                    <a:pt x="381" y="9"/>
                  </a:lnTo>
                  <a:lnTo>
                    <a:pt x="382" y="6"/>
                  </a:lnTo>
                  <a:lnTo>
                    <a:pt x="382" y="5"/>
                  </a:lnTo>
                  <a:lnTo>
                    <a:pt x="381" y="2"/>
                  </a:lnTo>
                  <a:lnTo>
                    <a:pt x="378" y="0"/>
                  </a:lnTo>
                  <a:lnTo>
                    <a:pt x="375" y="0"/>
                  </a:lnTo>
                  <a:lnTo>
                    <a:pt x="373" y="0"/>
                  </a:lnTo>
                  <a:lnTo>
                    <a:pt x="373" y="0"/>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99" name="chenying0907 756"/>
            <p:cNvSpPr>
              <a:spLocks/>
            </p:cNvSpPr>
            <p:nvPr/>
          </p:nvSpPr>
          <p:spPr bwMode="auto">
            <a:xfrm>
              <a:off x="2279651" y="3287713"/>
              <a:ext cx="139700" cy="149225"/>
            </a:xfrm>
            <a:custGeom>
              <a:avLst/>
              <a:gdLst/>
              <a:ahLst/>
              <a:cxnLst>
                <a:cxn ang="0">
                  <a:pos x="343" y="4"/>
                </a:cxn>
                <a:cxn ang="0">
                  <a:pos x="338" y="13"/>
                </a:cxn>
                <a:cxn ang="0">
                  <a:pos x="312" y="45"/>
                </a:cxn>
                <a:cxn ang="0">
                  <a:pos x="288" y="71"/>
                </a:cxn>
                <a:cxn ang="0">
                  <a:pos x="263" y="97"/>
                </a:cxn>
                <a:cxn ang="0">
                  <a:pos x="161" y="195"/>
                </a:cxn>
                <a:cxn ang="0">
                  <a:pos x="117" y="241"/>
                </a:cxn>
                <a:cxn ang="0">
                  <a:pos x="74" y="288"/>
                </a:cxn>
                <a:cxn ang="0">
                  <a:pos x="65" y="297"/>
                </a:cxn>
                <a:cxn ang="0">
                  <a:pos x="46" y="315"/>
                </a:cxn>
                <a:cxn ang="0">
                  <a:pos x="38" y="326"/>
                </a:cxn>
                <a:cxn ang="0">
                  <a:pos x="24" y="349"/>
                </a:cxn>
                <a:cxn ang="0">
                  <a:pos x="16" y="360"/>
                </a:cxn>
                <a:cxn ang="0">
                  <a:pos x="4" y="365"/>
                </a:cxn>
                <a:cxn ang="0">
                  <a:pos x="3" y="366"/>
                </a:cxn>
                <a:cxn ang="0">
                  <a:pos x="0" y="372"/>
                </a:cxn>
                <a:cxn ang="0">
                  <a:pos x="4" y="375"/>
                </a:cxn>
                <a:cxn ang="0">
                  <a:pos x="12" y="377"/>
                </a:cxn>
                <a:cxn ang="0">
                  <a:pos x="15" y="375"/>
                </a:cxn>
                <a:cxn ang="0">
                  <a:pos x="17" y="373"/>
                </a:cxn>
                <a:cxn ang="0">
                  <a:pos x="28" y="362"/>
                </a:cxn>
                <a:cxn ang="0">
                  <a:pos x="45" y="339"/>
                </a:cxn>
                <a:cxn ang="0">
                  <a:pos x="63" y="315"/>
                </a:cxn>
                <a:cxn ang="0">
                  <a:pos x="89" y="288"/>
                </a:cxn>
                <a:cxn ang="0">
                  <a:pos x="142" y="230"/>
                </a:cxn>
                <a:cxn ang="0">
                  <a:pos x="171" y="203"/>
                </a:cxn>
                <a:cxn ang="0">
                  <a:pos x="198" y="178"/>
                </a:cxn>
                <a:cxn ang="0">
                  <a:pos x="278" y="97"/>
                </a:cxn>
                <a:cxn ang="0">
                  <a:pos x="304" y="72"/>
                </a:cxn>
                <a:cxn ang="0">
                  <a:pos x="328" y="45"/>
                </a:cxn>
                <a:cxn ang="0">
                  <a:pos x="335" y="35"/>
                </a:cxn>
                <a:cxn ang="0">
                  <a:pos x="350" y="17"/>
                </a:cxn>
                <a:cxn ang="0">
                  <a:pos x="354" y="7"/>
                </a:cxn>
                <a:cxn ang="0">
                  <a:pos x="354" y="4"/>
                </a:cxn>
                <a:cxn ang="0">
                  <a:pos x="350" y="0"/>
                </a:cxn>
                <a:cxn ang="0">
                  <a:pos x="345" y="1"/>
                </a:cxn>
                <a:cxn ang="0">
                  <a:pos x="343" y="4"/>
                </a:cxn>
              </a:cxnLst>
              <a:rect l="0" t="0" r="r" b="b"/>
              <a:pathLst>
                <a:path w="354" h="377">
                  <a:moveTo>
                    <a:pt x="343" y="4"/>
                  </a:moveTo>
                  <a:lnTo>
                    <a:pt x="343" y="4"/>
                  </a:lnTo>
                  <a:lnTo>
                    <a:pt x="342" y="8"/>
                  </a:lnTo>
                  <a:lnTo>
                    <a:pt x="338" y="13"/>
                  </a:lnTo>
                  <a:lnTo>
                    <a:pt x="329" y="25"/>
                  </a:lnTo>
                  <a:lnTo>
                    <a:pt x="312" y="45"/>
                  </a:lnTo>
                  <a:lnTo>
                    <a:pt x="312" y="45"/>
                  </a:lnTo>
                  <a:lnTo>
                    <a:pt x="288" y="71"/>
                  </a:lnTo>
                  <a:lnTo>
                    <a:pt x="263" y="97"/>
                  </a:lnTo>
                  <a:lnTo>
                    <a:pt x="263" y="97"/>
                  </a:lnTo>
                  <a:lnTo>
                    <a:pt x="212" y="147"/>
                  </a:lnTo>
                  <a:lnTo>
                    <a:pt x="161" y="195"/>
                  </a:lnTo>
                  <a:lnTo>
                    <a:pt x="161" y="195"/>
                  </a:lnTo>
                  <a:lnTo>
                    <a:pt x="117" y="241"/>
                  </a:lnTo>
                  <a:lnTo>
                    <a:pt x="96" y="263"/>
                  </a:lnTo>
                  <a:lnTo>
                    <a:pt x="74" y="288"/>
                  </a:lnTo>
                  <a:lnTo>
                    <a:pt x="74" y="288"/>
                  </a:lnTo>
                  <a:lnTo>
                    <a:pt x="65" y="297"/>
                  </a:lnTo>
                  <a:lnTo>
                    <a:pt x="55" y="306"/>
                  </a:lnTo>
                  <a:lnTo>
                    <a:pt x="46" y="315"/>
                  </a:lnTo>
                  <a:lnTo>
                    <a:pt x="38" y="326"/>
                  </a:lnTo>
                  <a:lnTo>
                    <a:pt x="38" y="326"/>
                  </a:lnTo>
                  <a:lnTo>
                    <a:pt x="32" y="336"/>
                  </a:lnTo>
                  <a:lnTo>
                    <a:pt x="24" y="349"/>
                  </a:lnTo>
                  <a:lnTo>
                    <a:pt x="20" y="355"/>
                  </a:lnTo>
                  <a:lnTo>
                    <a:pt x="16" y="360"/>
                  </a:lnTo>
                  <a:lnTo>
                    <a:pt x="11" y="362"/>
                  </a:lnTo>
                  <a:lnTo>
                    <a:pt x="4" y="365"/>
                  </a:lnTo>
                  <a:lnTo>
                    <a:pt x="4" y="365"/>
                  </a:lnTo>
                  <a:lnTo>
                    <a:pt x="3" y="366"/>
                  </a:lnTo>
                  <a:lnTo>
                    <a:pt x="2" y="368"/>
                  </a:lnTo>
                  <a:lnTo>
                    <a:pt x="0" y="372"/>
                  </a:lnTo>
                  <a:lnTo>
                    <a:pt x="2" y="374"/>
                  </a:lnTo>
                  <a:lnTo>
                    <a:pt x="4" y="375"/>
                  </a:lnTo>
                  <a:lnTo>
                    <a:pt x="6" y="377"/>
                  </a:lnTo>
                  <a:lnTo>
                    <a:pt x="12" y="377"/>
                  </a:lnTo>
                  <a:lnTo>
                    <a:pt x="12" y="377"/>
                  </a:lnTo>
                  <a:lnTo>
                    <a:pt x="15" y="375"/>
                  </a:lnTo>
                  <a:lnTo>
                    <a:pt x="17" y="373"/>
                  </a:lnTo>
                  <a:lnTo>
                    <a:pt x="17" y="373"/>
                  </a:lnTo>
                  <a:lnTo>
                    <a:pt x="23" y="368"/>
                  </a:lnTo>
                  <a:lnTo>
                    <a:pt x="28" y="362"/>
                  </a:lnTo>
                  <a:lnTo>
                    <a:pt x="28" y="362"/>
                  </a:lnTo>
                  <a:lnTo>
                    <a:pt x="45" y="339"/>
                  </a:lnTo>
                  <a:lnTo>
                    <a:pt x="53" y="327"/>
                  </a:lnTo>
                  <a:lnTo>
                    <a:pt x="63" y="315"/>
                  </a:lnTo>
                  <a:lnTo>
                    <a:pt x="63" y="315"/>
                  </a:lnTo>
                  <a:lnTo>
                    <a:pt x="89" y="288"/>
                  </a:lnTo>
                  <a:lnTo>
                    <a:pt x="116" y="258"/>
                  </a:lnTo>
                  <a:lnTo>
                    <a:pt x="142" y="230"/>
                  </a:lnTo>
                  <a:lnTo>
                    <a:pt x="155" y="216"/>
                  </a:lnTo>
                  <a:lnTo>
                    <a:pt x="171" y="203"/>
                  </a:lnTo>
                  <a:lnTo>
                    <a:pt x="171" y="203"/>
                  </a:lnTo>
                  <a:lnTo>
                    <a:pt x="198" y="178"/>
                  </a:lnTo>
                  <a:lnTo>
                    <a:pt x="225" y="152"/>
                  </a:lnTo>
                  <a:lnTo>
                    <a:pt x="278" y="97"/>
                  </a:lnTo>
                  <a:lnTo>
                    <a:pt x="278" y="97"/>
                  </a:lnTo>
                  <a:lnTo>
                    <a:pt x="304" y="72"/>
                  </a:lnTo>
                  <a:lnTo>
                    <a:pt x="316" y="59"/>
                  </a:lnTo>
                  <a:lnTo>
                    <a:pt x="328" y="45"/>
                  </a:lnTo>
                  <a:lnTo>
                    <a:pt x="328" y="45"/>
                  </a:lnTo>
                  <a:lnTo>
                    <a:pt x="335" y="35"/>
                  </a:lnTo>
                  <a:lnTo>
                    <a:pt x="343" y="26"/>
                  </a:lnTo>
                  <a:lnTo>
                    <a:pt x="350" y="17"/>
                  </a:lnTo>
                  <a:lnTo>
                    <a:pt x="352" y="12"/>
                  </a:lnTo>
                  <a:lnTo>
                    <a:pt x="354" y="7"/>
                  </a:lnTo>
                  <a:lnTo>
                    <a:pt x="354" y="7"/>
                  </a:lnTo>
                  <a:lnTo>
                    <a:pt x="354" y="4"/>
                  </a:lnTo>
                  <a:lnTo>
                    <a:pt x="354" y="3"/>
                  </a:lnTo>
                  <a:lnTo>
                    <a:pt x="350" y="0"/>
                  </a:lnTo>
                  <a:lnTo>
                    <a:pt x="346" y="0"/>
                  </a:lnTo>
                  <a:lnTo>
                    <a:pt x="345" y="1"/>
                  </a:lnTo>
                  <a:lnTo>
                    <a:pt x="343" y="4"/>
                  </a:lnTo>
                  <a:lnTo>
                    <a:pt x="343" y="4"/>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00" name="chenying0907 757"/>
            <p:cNvSpPr>
              <a:spLocks/>
            </p:cNvSpPr>
            <p:nvPr/>
          </p:nvSpPr>
          <p:spPr bwMode="auto">
            <a:xfrm>
              <a:off x="2127251" y="3116263"/>
              <a:ext cx="30163" cy="34925"/>
            </a:xfrm>
            <a:custGeom>
              <a:avLst/>
              <a:gdLst/>
              <a:ahLst/>
              <a:cxnLst>
                <a:cxn ang="0">
                  <a:pos x="66" y="0"/>
                </a:cxn>
                <a:cxn ang="0">
                  <a:pos x="66" y="0"/>
                </a:cxn>
                <a:cxn ang="0">
                  <a:pos x="61" y="1"/>
                </a:cxn>
                <a:cxn ang="0">
                  <a:pos x="57" y="4"/>
                </a:cxn>
                <a:cxn ang="0">
                  <a:pos x="51" y="9"/>
                </a:cxn>
                <a:cxn ang="0">
                  <a:pos x="45" y="17"/>
                </a:cxn>
                <a:cxn ang="0">
                  <a:pos x="40" y="25"/>
                </a:cxn>
                <a:cxn ang="0">
                  <a:pos x="40" y="25"/>
                </a:cxn>
                <a:cxn ang="0">
                  <a:pos x="31" y="38"/>
                </a:cxn>
                <a:cxn ang="0">
                  <a:pos x="20" y="51"/>
                </a:cxn>
                <a:cxn ang="0">
                  <a:pos x="11" y="64"/>
                </a:cxn>
                <a:cxn ang="0">
                  <a:pos x="1" y="76"/>
                </a:cxn>
                <a:cxn ang="0">
                  <a:pos x="1" y="76"/>
                </a:cxn>
                <a:cxn ang="0">
                  <a:pos x="0" y="79"/>
                </a:cxn>
                <a:cxn ang="0">
                  <a:pos x="0" y="83"/>
                </a:cxn>
                <a:cxn ang="0">
                  <a:pos x="1" y="85"/>
                </a:cxn>
                <a:cxn ang="0">
                  <a:pos x="5" y="86"/>
                </a:cxn>
                <a:cxn ang="0">
                  <a:pos x="5" y="86"/>
                </a:cxn>
                <a:cxn ang="0">
                  <a:pos x="9" y="85"/>
                </a:cxn>
                <a:cxn ang="0">
                  <a:pos x="13" y="83"/>
                </a:cxn>
                <a:cxn ang="0">
                  <a:pos x="14" y="80"/>
                </a:cxn>
                <a:cxn ang="0">
                  <a:pos x="15" y="76"/>
                </a:cxn>
                <a:cxn ang="0">
                  <a:pos x="15" y="76"/>
                </a:cxn>
                <a:cxn ang="0">
                  <a:pos x="30" y="60"/>
                </a:cxn>
                <a:cxn ang="0">
                  <a:pos x="41" y="43"/>
                </a:cxn>
                <a:cxn ang="0">
                  <a:pos x="41" y="43"/>
                </a:cxn>
                <a:cxn ang="0">
                  <a:pos x="53" y="25"/>
                </a:cxn>
                <a:cxn ang="0">
                  <a:pos x="61" y="16"/>
                </a:cxn>
                <a:cxn ang="0">
                  <a:pos x="65" y="13"/>
                </a:cxn>
                <a:cxn ang="0">
                  <a:pos x="69" y="12"/>
                </a:cxn>
                <a:cxn ang="0">
                  <a:pos x="69" y="12"/>
                </a:cxn>
                <a:cxn ang="0">
                  <a:pos x="71" y="11"/>
                </a:cxn>
                <a:cxn ang="0">
                  <a:pos x="73" y="9"/>
                </a:cxn>
                <a:cxn ang="0">
                  <a:pos x="73" y="8"/>
                </a:cxn>
                <a:cxn ang="0">
                  <a:pos x="73" y="5"/>
                </a:cxn>
                <a:cxn ang="0">
                  <a:pos x="70" y="1"/>
                </a:cxn>
                <a:cxn ang="0">
                  <a:pos x="69" y="0"/>
                </a:cxn>
                <a:cxn ang="0">
                  <a:pos x="66" y="0"/>
                </a:cxn>
                <a:cxn ang="0">
                  <a:pos x="66" y="0"/>
                </a:cxn>
              </a:cxnLst>
              <a:rect l="0" t="0" r="r" b="b"/>
              <a:pathLst>
                <a:path w="73" h="86">
                  <a:moveTo>
                    <a:pt x="66" y="0"/>
                  </a:moveTo>
                  <a:lnTo>
                    <a:pt x="66" y="0"/>
                  </a:lnTo>
                  <a:lnTo>
                    <a:pt x="61" y="1"/>
                  </a:lnTo>
                  <a:lnTo>
                    <a:pt x="57" y="4"/>
                  </a:lnTo>
                  <a:lnTo>
                    <a:pt x="51" y="9"/>
                  </a:lnTo>
                  <a:lnTo>
                    <a:pt x="45" y="17"/>
                  </a:lnTo>
                  <a:lnTo>
                    <a:pt x="40" y="25"/>
                  </a:lnTo>
                  <a:lnTo>
                    <a:pt x="40" y="25"/>
                  </a:lnTo>
                  <a:lnTo>
                    <a:pt x="31" y="38"/>
                  </a:lnTo>
                  <a:lnTo>
                    <a:pt x="20" y="51"/>
                  </a:lnTo>
                  <a:lnTo>
                    <a:pt x="11" y="64"/>
                  </a:lnTo>
                  <a:lnTo>
                    <a:pt x="1" y="76"/>
                  </a:lnTo>
                  <a:lnTo>
                    <a:pt x="1" y="76"/>
                  </a:lnTo>
                  <a:lnTo>
                    <a:pt x="0" y="79"/>
                  </a:lnTo>
                  <a:lnTo>
                    <a:pt x="0" y="83"/>
                  </a:lnTo>
                  <a:lnTo>
                    <a:pt x="1" y="85"/>
                  </a:lnTo>
                  <a:lnTo>
                    <a:pt x="5" y="86"/>
                  </a:lnTo>
                  <a:lnTo>
                    <a:pt x="5" y="86"/>
                  </a:lnTo>
                  <a:lnTo>
                    <a:pt x="9" y="85"/>
                  </a:lnTo>
                  <a:lnTo>
                    <a:pt x="13" y="83"/>
                  </a:lnTo>
                  <a:lnTo>
                    <a:pt x="14" y="80"/>
                  </a:lnTo>
                  <a:lnTo>
                    <a:pt x="15" y="76"/>
                  </a:lnTo>
                  <a:lnTo>
                    <a:pt x="15" y="76"/>
                  </a:lnTo>
                  <a:lnTo>
                    <a:pt x="30" y="60"/>
                  </a:lnTo>
                  <a:lnTo>
                    <a:pt x="41" y="43"/>
                  </a:lnTo>
                  <a:lnTo>
                    <a:pt x="41" y="43"/>
                  </a:lnTo>
                  <a:lnTo>
                    <a:pt x="53" y="25"/>
                  </a:lnTo>
                  <a:lnTo>
                    <a:pt x="61" y="16"/>
                  </a:lnTo>
                  <a:lnTo>
                    <a:pt x="65" y="13"/>
                  </a:lnTo>
                  <a:lnTo>
                    <a:pt x="69" y="12"/>
                  </a:lnTo>
                  <a:lnTo>
                    <a:pt x="69" y="12"/>
                  </a:lnTo>
                  <a:lnTo>
                    <a:pt x="71" y="11"/>
                  </a:lnTo>
                  <a:lnTo>
                    <a:pt x="73" y="9"/>
                  </a:lnTo>
                  <a:lnTo>
                    <a:pt x="73" y="8"/>
                  </a:lnTo>
                  <a:lnTo>
                    <a:pt x="73" y="5"/>
                  </a:lnTo>
                  <a:lnTo>
                    <a:pt x="70" y="1"/>
                  </a:lnTo>
                  <a:lnTo>
                    <a:pt x="69" y="0"/>
                  </a:lnTo>
                  <a:lnTo>
                    <a:pt x="66" y="0"/>
                  </a:lnTo>
                  <a:lnTo>
                    <a:pt x="66" y="0"/>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01" name="chenying0907 758"/>
            <p:cNvSpPr>
              <a:spLocks/>
            </p:cNvSpPr>
            <p:nvPr/>
          </p:nvSpPr>
          <p:spPr bwMode="auto">
            <a:xfrm>
              <a:off x="2201863" y="3116263"/>
              <a:ext cx="23813" cy="25400"/>
            </a:xfrm>
            <a:custGeom>
              <a:avLst/>
              <a:gdLst/>
              <a:ahLst/>
              <a:cxnLst>
                <a:cxn ang="0">
                  <a:pos x="49" y="1"/>
                </a:cxn>
                <a:cxn ang="0">
                  <a:pos x="49" y="1"/>
                </a:cxn>
                <a:cxn ang="0">
                  <a:pos x="34" y="12"/>
                </a:cxn>
                <a:cxn ang="0">
                  <a:pos x="21" y="25"/>
                </a:cxn>
                <a:cxn ang="0">
                  <a:pos x="14" y="32"/>
                </a:cxn>
                <a:cxn ang="0">
                  <a:pos x="9" y="39"/>
                </a:cxn>
                <a:cxn ang="0">
                  <a:pos x="5" y="47"/>
                </a:cxn>
                <a:cxn ang="0">
                  <a:pos x="1" y="56"/>
                </a:cxn>
                <a:cxn ang="0">
                  <a:pos x="1" y="56"/>
                </a:cxn>
                <a:cxn ang="0">
                  <a:pos x="0" y="58"/>
                </a:cxn>
                <a:cxn ang="0">
                  <a:pos x="1" y="60"/>
                </a:cxn>
                <a:cxn ang="0">
                  <a:pos x="2" y="62"/>
                </a:cxn>
                <a:cxn ang="0">
                  <a:pos x="4" y="63"/>
                </a:cxn>
                <a:cxn ang="0">
                  <a:pos x="9" y="63"/>
                </a:cxn>
                <a:cxn ang="0">
                  <a:pos x="10" y="62"/>
                </a:cxn>
                <a:cxn ang="0">
                  <a:pos x="11" y="59"/>
                </a:cxn>
                <a:cxn ang="0">
                  <a:pos x="11" y="59"/>
                </a:cxn>
                <a:cxn ang="0">
                  <a:pos x="15" y="51"/>
                </a:cxn>
                <a:cxn ang="0">
                  <a:pos x="19" y="45"/>
                </a:cxn>
                <a:cxn ang="0">
                  <a:pos x="30" y="32"/>
                </a:cxn>
                <a:cxn ang="0">
                  <a:pos x="41" y="21"/>
                </a:cxn>
                <a:cxn ang="0">
                  <a:pos x="55" y="11"/>
                </a:cxn>
                <a:cxn ang="0">
                  <a:pos x="55" y="11"/>
                </a:cxn>
                <a:cxn ang="0">
                  <a:pos x="56" y="9"/>
                </a:cxn>
                <a:cxn ang="0">
                  <a:pos x="57" y="7"/>
                </a:cxn>
                <a:cxn ang="0">
                  <a:pos x="56" y="3"/>
                </a:cxn>
                <a:cxn ang="0">
                  <a:pos x="55" y="1"/>
                </a:cxn>
                <a:cxn ang="0">
                  <a:pos x="53" y="0"/>
                </a:cxn>
                <a:cxn ang="0">
                  <a:pos x="51" y="0"/>
                </a:cxn>
                <a:cxn ang="0">
                  <a:pos x="49" y="1"/>
                </a:cxn>
                <a:cxn ang="0">
                  <a:pos x="49" y="1"/>
                </a:cxn>
              </a:cxnLst>
              <a:rect l="0" t="0" r="r" b="b"/>
              <a:pathLst>
                <a:path w="57" h="63">
                  <a:moveTo>
                    <a:pt x="49" y="1"/>
                  </a:moveTo>
                  <a:lnTo>
                    <a:pt x="49" y="1"/>
                  </a:lnTo>
                  <a:lnTo>
                    <a:pt x="34" y="12"/>
                  </a:lnTo>
                  <a:lnTo>
                    <a:pt x="21" y="25"/>
                  </a:lnTo>
                  <a:lnTo>
                    <a:pt x="14" y="32"/>
                  </a:lnTo>
                  <a:lnTo>
                    <a:pt x="9" y="39"/>
                  </a:lnTo>
                  <a:lnTo>
                    <a:pt x="5" y="47"/>
                  </a:lnTo>
                  <a:lnTo>
                    <a:pt x="1" y="56"/>
                  </a:lnTo>
                  <a:lnTo>
                    <a:pt x="1" y="56"/>
                  </a:lnTo>
                  <a:lnTo>
                    <a:pt x="0" y="58"/>
                  </a:lnTo>
                  <a:lnTo>
                    <a:pt x="1" y="60"/>
                  </a:lnTo>
                  <a:lnTo>
                    <a:pt x="2" y="62"/>
                  </a:lnTo>
                  <a:lnTo>
                    <a:pt x="4" y="63"/>
                  </a:lnTo>
                  <a:lnTo>
                    <a:pt x="9" y="63"/>
                  </a:lnTo>
                  <a:lnTo>
                    <a:pt x="10" y="62"/>
                  </a:lnTo>
                  <a:lnTo>
                    <a:pt x="11" y="59"/>
                  </a:lnTo>
                  <a:lnTo>
                    <a:pt x="11" y="59"/>
                  </a:lnTo>
                  <a:lnTo>
                    <a:pt x="15" y="51"/>
                  </a:lnTo>
                  <a:lnTo>
                    <a:pt x="19" y="45"/>
                  </a:lnTo>
                  <a:lnTo>
                    <a:pt x="30" y="32"/>
                  </a:lnTo>
                  <a:lnTo>
                    <a:pt x="41" y="21"/>
                  </a:lnTo>
                  <a:lnTo>
                    <a:pt x="55" y="11"/>
                  </a:lnTo>
                  <a:lnTo>
                    <a:pt x="55" y="11"/>
                  </a:lnTo>
                  <a:lnTo>
                    <a:pt x="56" y="9"/>
                  </a:lnTo>
                  <a:lnTo>
                    <a:pt x="57" y="7"/>
                  </a:lnTo>
                  <a:lnTo>
                    <a:pt x="56" y="3"/>
                  </a:lnTo>
                  <a:lnTo>
                    <a:pt x="55" y="1"/>
                  </a:lnTo>
                  <a:lnTo>
                    <a:pt x="53" y="0"/>
                  </a:lnTo>
                  <a:lnTo>
                    <a:pt x="51" y="0"/>
                  </a:lnTo>
                  <a:lnTo>
                    <a:pt x="49" y="1"/>
                  </a:lnTo>
                  <a:lnTo>
                    <a:pt x="49"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02" name="chenying0907 759"/>
            <p:cNvSpPr>
              <a:spLocks/>
            </p:cNvSpPr>
            <p:nvPr/>
          </p:nvSpPr>
          <p:spPr bwMode="auto">
            <a:xfrm>
              <a:off x="2263776" y="3103563"/>
              <a:ext cx="25400" cy="36513"/>
            </a:xfrm>
            <a:custGeom>
              <a:avLst/>
              <a:gdLst/>
              <a:ahLst/>
              <a:cxnLst>
                <a:cxn ang="0">
                  <a:pos x="51" y="3"/>
                </a:cxn>
                <a:cxn ang="0">
                  <a:pos x="51" y="3"/>
                </a:cxn>
                <a:cxn ang="0">
                  <a:pos x="36" y="22"/>
                </a:cxn>
                <a:cxn ang="0">
                  <a:pos x="21" y="41"/>
                </a:cxn>
                <a:cxn ang="0">
                  <a:pos x="13" y="51"/>
                </a:cxn>
                <a:cxn ang="0">
                  <a:pos x="8" y="60"/>
                </a:cxn>
                <a:cxn ang="0">
                  <a:pos x="3" y="72"/>
                </a:cxn>
                <a:cxn ang="0">
                  <a:pos x="0" y="84"/>
                </a:cxn>
                <a:cxn ang="0">
                  <a:pos x="0" y="84"/>
                </a:cxn>
                <a:cxn ang="0">
                  <a:pos x="0" y="86"/>
                </a:cxn>
                <a:cxn ang="0">
                  <a:pos x="0" y="89"/>
                </a:cxn>
                <a:cxn ang="0">
                  <a:pos x="4" y="92"/>
                </a:cxn>
                <a:cxn ang="0">
                  <a:pos x="8" y="90"/>
                </a:cxn>
                <a:cxn ang="0">
                  <a:pos x="9" y="89"/>
                </a:cxn>
                <a:cxn ang="0">
                  <a:pos x="11" y="88"/>
                </a:cxn>
                <a:cxn ang="0">
                  <a:pos x="11" y="88"/>
                </a:cxn>
                <a:cxn ang="0">
                  <a:pos x="13" y="76"/>
                </a:cxn>
                <a:cxn ang="0">
                  <a:pos x="19" y="64"/>
                </a:cxn>
                <a:cxn ang="0">
                  <a:pos x="25" y="55"/>
                </a:cxn>
                <a:cxn ang="0">
                  <a:pos x="32" y="45"/>
                </a:cxn>
                <a:cxn ang="0">
                  <a:pos x="46" y="26"/>
                </a:cxn>
                <a:cxn ang="0">
                  <a:pos x="62" y="9"/>
                </a:cxn>
                <a:cxn ang="0">
                  <a:pos x="62" y="9"/>
                </a:cxn>
                <a:cxn ang="0">
                  <a:pos x="63" y="7"/>
                </a:cxn>
                <a:cxn ang="0">
                  <a:pos x="63" y="4"/>
                </a:cxn>
                <a:cxn ang="0">
                  <a:pos x="62" y="3"/>
                </a:cxn>
                <a:cxn ang="0">
                  <a:pos x="60" y="1"/>
                </a:cxn>
                <a:cxn ang="0">
                  <a:pos x="55" y="0"/>
                </a:cxn>
                <a:cxn ang="0">
                  <a:pos x="54" y="1"/>
                </a:cxn>
                <a:cxn ang="0">
                  <a:pos x="51" y="3"/>
                </a:cxn>
                <a:cxn ang="0">
                  <a:pos x="51" y="3"/>
                </a:cxn>
              </a:cxnLst>
              <a:rect l="0" t="0" r="r" b="b"/>
              <a:pathLst>
                <a:path w="63" h="92">
                  <a:moveTo>
                    <a:pt x="51" y="3"/>
                  </a:moveTo>
                  <a:lnTo>
                    <a:pt x="51" y="3"/>
                  </a:lnTo>
                  <a:lnTo>
                    <a:pt x="36" y="22"/>
                  </a:lnTo>
                  <a:lnTo>
                    <a:pt x="21" y="41"/>
                  </a:lnTo>
                  <a:lnTo>
                    <a:pt x="13" y="51"/>
                  </a:lnTo>
                  <a:lnTo>
                    <a:pt x="8" y="60"/>
                  </a:lnTo>
                  <a:lnTo>
                    <a:pt x="3" y="72"/>
                  </a:lnTo>
                  <a:lnTo>
                    <a:pt x="0" y="84"/>
                  </a:lnTo>
                  <a:lnTo>
                    <a:pt x="0" y="84"/>
                  </a:lnTo>
                  <a:lnTo>
                    <a:pt x="0" y="86"/>
                  </a:lnTo>
                  <a:lnTo>
                    <a:pt x="0" y="89"/>
                  </a:lnTo>
                  <a:lnTo>
                    <a:pt x="4" y="92"/>
                  </a:lnTo>
                  <a:lnTo>
                    <a:pt x="8" y="90"/>
                  </a:lnTo>
                  <a:lnTo>
                    <a:pt x="9" y="89"/>
                  </a:lnTo>
                  <a:lnTo>
                    <a:pt x="11" y="88"/>
                  </a:lnTo>
                  <a:lnTo>
                    <a:pt x="11" y="88"/>
                  </a:lnTo>
                  <a:lnTo>
                    <a:pt x="13" y="76"/>
                  </a:lnTo>
                  <a:lnTo>
                    <a:pt x="19" y="64"/>
                  </a:lnTo>
                  <a:lnTo>
                    <a:pt x="25" y="55"/>
                  </a:lnTo>
                  <a:lnTo>
                    <a:pt x="32" y="45"/>
                  </a:lnTo>
                  <a:lnTo>
                    <a:pt x="46" y="26"/>
                  </a:lnTo>
                  <a:lnTo>
                    <a:pt x="62" y="9"/>
                  </a:lnTo>
                  <a:lnTo>
                    <a:pt x="62" y="9"/>
                  </a:lnTo>
                  <a:lnTo>
                    <a:pt x="63" y="7"/>
                  </a:lnTo>
                  <a:lnTo>
                    <a:pt x="63" y="4"/>
                  </a:lnTo>
                  <a:lnTo>
                    <a:pt x="62" y="3"/>
                  </a:lnTo>
                  <a:lnTo>
                    <a:pt x="60" y="1"/>
                  </a:lnTo>
                  <a:lnTo>
                    <a:pt x="55" y="0"/>
                  </a:lnTo>
                  <a:lnTo>
                    <a:pt x="54" y="1"/>
                  </a:lnTo>
                  <a:lnTo>
                    <a:pt x="51" y="3"/>
                  </a:lnTo>
                  <a:lnTo>
                    <a:pt x="51" y="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03" name="chenying0907 760"/>
            <p:cNvSpPr>
              <a:spLocks/>
            </p:cNvSpPr>
            <p:nvPr/>
          </p:nvSpPr>
          <p:spPr bwMode="auto">
            <a:xfrm>
              <a:off x="2312988" y="3111500"/>
              <a:ext cx="20638" cy="31750"/>
            </a:xfrm>
            <a:custGeom>
              <a:avLst/>
              <a:gdLst/>
              <a:ahLst/>
              <a:cxnLst>
                <a:cxn ang="0">
                  <a:pos x="41" y="3"/>
                </a:cxn>
                <a:cxn ang="0">
                  <a:pos x="41" y="3"/>
                </a:cxn>
                <a:cxn ang="0">
                  <a:pos x="35" y="11"/>
                </a:cxn>
                <a:cxn ang="0">
                  <a:pos x="30" y="19"/>
                </a:cxn>
                <a:cxn ang="0">
                  <a:pos x="20" y="37"/>
                </a:cxn>
                <a:cxn ang="0">
                  <a:pos x="11" y="55"/>
                </a:cxn>
                <a:cxn ang="0">
                  <a:pos x="6" y="63"/>
                </a:cxn>
                <a:cxn ang="0">
                  <a:pos x="1" y="72"/>
                </a:cxn>
                <a:cxn ang="0">
                  <a:pos x="1" y="72"/>
                </a:cxn>
                <a:cxn ang="0">
                  <a:pos x="0" y="75"/>
                </a:cxn>
                <a:cxn ang="0">
                  <a:pos x="0" y="76"/>
                </a:cxn>
                <a:cxn ang="0">
                  <a:pos x="1" y="79"/>
                </a:cxn>
                <a:cxn ang="0">
                  <a:pos x="2" y="80"/>
                </a:cxn>
                <a:cxn ang="0">
                  <a:pos x="7" y="80"/>
                </a:cxn>
                <a:cxn ang="0">
                  <a:pos x="9" y="80"/>
                </a:cxn>
                <a:cxn ang="0">
                  <a:pos x="11" y="78"/>
                </a:cxn>
                <a:cxn ang="0">
                  <a:pos x="11" y="78"/>
                </a:cxn>
                <a:cxn ang="0">
                  <a:pos x="17" y="70"/>
                </a:cxn>
                <a:cxn ang="0">
                  <a:pos x="20" y="62"/>
                </a:cxn>
                <a:cxn ang="0">
                  <a:pos x="30" y="44"/>
                </a:cxn>
                <a:cxn ang="0">
                  <a:pos x="39" y="27"/>
                </a:cxn>
                <a:cxn ang="0">
                  <a:pos x="44" y="19"/>
                </a:cxn>
                <a:cxn ang="0">
                  <a:pos x="49" y="11"/>
                </a:cxn>
                <a:cxn ang="0">
                  <a:pos x="49" y="11"/>
                </a:cxn>
                <a:cxn ang="0">
                  <a:pos x="51" y="8"/>
                </a:cxn>
                <a:cxn ang="0">
                  <a:pos x="52" y="7"/>
                </a:cxn>
                <a:cxn ang="0">
                  <a:pos x="49" y="3"/>
                </a:cxn>
                <a:cxn ang="0">
                  <a:pos x="45" y="0"/>
                </a:cxn>
                <a:cxn ang="0">
                  <a:pos x="44" y="2"/>
                </a:cxn>
                <a:cxn ang="0">
                  <a:pos x="41" y="3"/>
                </a:cxn>
                <a:cxn ang="0">
                  <a:pos x="41" y="3"/>
                </a:cxn>
              </a:cxnLst>
              <a:rect l="0" t="0" r="r" b="b"/>
              <a:pathLst>
                <a:path w="52" h="80">
                  <a:moveTo>
                    <a:pt x="41" y="3"/>
                  </a:moveTo>
                  <a:lnTo>
                    <a:pt x="41" y="3"/>
                  </a:lnTo>
                  <a:lnTo>
                    <a:pt x="35" y="11"/>
                  </a:lnTo>
                  <a:lnTo>
                    <a:pt x="30" y="19"/>
                  </a:lnTo>
                  <a:lnTo>
                    <a:pt x="20" y="37"/>
                  </a:lnTo>
                  <a:lnTo>
                    <a:pt x="11" y="55"/>
                  </a:lnTo>
                  <a:lnTo>
                    <a:pt x="6" y="63"/>
                  </a:lnTo>
                  <a:lnTo>
                    <a:pt x="1" y="72"/>
                  </a:lnTo>
                  <a:lnTo>
                    <a:pt x="1" y="72"/>
                  </a:lnTo>
                  <a:lnTo>
                    <a:pt x="0" y="75"/>
                  </a:lnTo>
                  <a:lnTo>
                    <a:pt x="0" y="76"/>
                  </a:lnTo>
                  <a:lnTo>
                    <a:pt x="1" y="79"/>
                  </a:lnTo>
                  <a:lnTo>
                    <a:pt x="2" y="80"/>
                  </a:lnTo>
                  <a:lnTo>
                    <a:pt x="7" y="80"/>
                  </a:lnTo>
                  <a:lnTo>
                    <a:pt x="9" y="80"/>
                  </a:lnTo>
                  <a:lnTo>
                    <a:pt x="11" y="78"/>
                  </a:lnTo>
                  <a:lnTo>
                    <a:pt x="11" y="78"/>
                  </a:lnTo>
                  <a:lnTo>
                    <a:pt x="17" y="70"/>
                  </a:lnTo>
                  <a:lnTo>
                    <a:pt x="20" y="62"/>
                  </a:lnTo>
                  <a:lnTo>
                    <a:pt x="30" y="44"/>
                  </a:lnTo>
                  <a:lnTo>
                    <a:pt x="39" y="27"/>
                  </a:lnTo>
                  <a:lnTo>
                    <a:pt x="44" y="19"/>
                  </a:lnTo>
                  <a:lnTo>
                    <a:pt x="49" y="11"/>
                  </a:lnTo>
                  <a:lnTo>
                    <a:pt x="49" y="11"/>
                  </a:lnTo>
                  <a:lnTo>
                    <a:pt x="51" y="8"/>
                  </a:lnTo>
                  <a:lnTo>
                    <a:pt x="52" y="7"/>
                  </a:lnTo>
                  <a:lnTo>
                    <a:pt x="49" y="3"/>
                  </a:lnTo>
                  <a:lnTo>
                    <a:pt x="45" y="0"/>
                  </a:lnTo>
                  <a:lnTo>
                    <a:pt x="44" y="2"/>
                  </a:lnTo>
                  <a:lnTo>
                    <a:pt x="41" y="3"/>
                  </a:lnTo>
                  <a:lnTo>
                    <a:pt x="41" y="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04" name="chenying0907 761"/>
            <p:cNvSpPr>
              <a:spLocks/>
            </p:cNvSpPr>
            <p:nvPr/>
          </p:nvSpPr>
          <p:spPr bwMode="auto">
            <a:xfrm>
              <a:off x="2360613" y="3116263"/>
              <a:ext cx="25400" cy="30163"/>
            </a:xfrm>
            <a:custGeom>
              <a:avLst/>
              <a:gdLst/>
              <a:ahLst/>
              <a:cxnLst>
                <a:cxn ang="0">
                  <a:pos x="53" y="1"/>
                </a:cxn>
                <a:cxn ang="0">
                  <a:pos x="53" y="1"/>
                </a:cxn>
                <a:cxn ang="0">
                  <a:pos x="39" y="17"/>
                </a:cxn>
                <a:cxn ang="0">
                  <a:pos x="25" y="32"/>
                </a:cxn>
                <a:cxn ang="0">
                  <a:pos x="12" y="49"/>
                </a:cxn>
                <a:cxn ang="0">
                  <a:pos x="1" y="66"/>
                </a:cxn>
                <a:cxn ang="0">
                  <a:pos x="1" y="66"/>
                </a:cxn>
                <a:cxn ang="0">
                  <a:pos x="0" y="68"/>
                </a:cxn>
                <a:cxn ang="0">
                  <a:pos x="0" y="71"/>
                </a:cxn>
                <a:cxn ang="0">
                  <a:pos x="4" y="73"/>
                </a:cxn>
                <a:cxn ang="0">
                  <a:pos x="8" y="75"/>
                </a:cxn>
                <a:cxn ang="0">
                  <a:pos x="9" y="73"/>
                </a:cxn>
                <a:cxn ang="0">
                  <a:pos x="10" y="72"/>
                </a:cxn>
                <a:cxn ang="0">
                  <a:pos x="10" y="72"/>
                </a:cxn>
                <a:cxn ang="0">
                  <a:pos x="21" y="55"/>
                </a:cxn>
                <a:cxn ang="0">
                  <a:pos x="34" y="39"/>
                </a:cxn>
                <a:cxn ang="0">
                  <a:pos x="47" y="24"/>
                </a:cxn>
                <a:cxn ang="0">
                  <a:pos x="61" y="11"/>
                </a:cxn>
                <a:cxn ang="0">
                  <a:pos x="61" y="11"/>
                </a:cxn>
                <a:cxn ang="0">
                  <a:pos x="63" y="8"/>
                </a:cxn>
                <a:cxn ang="0">
                  <a:pos x="63" y="5"/>
                </a:cxn>
                <a:cxn ang="0">
                  <a:pos x="61" y="3"/>
                </a:cxn>
                <a:cxn ang="0">
                  <a:pos x="57" y="0"/>
                </a:cxn>
                <a:cxn ang="0">
                  <a:pos x="55" y="0"/>
                </a:cxn>
                <a:cxn ang="0">
                  <a:pos x="53" y="1"/>
                </a:cxn>
                <a:cxn ang="0">
                  <a:pos x="53" y="1"/>
                </a:cxn>
              </a:cxnLst>
              <a:rect l="0" t="0" r="r" b="b"/>
              <a:pathLst>
                <a:path w="63" h="75">
                  <a:moveTo>
                    <a:pt x="53" y="1"/>
                  </a:moveTo>
                  <a:lnTo>
                    <a:pt x="53" y="1"/>
                  </a:lnTo>
                  <a:lnTo>
                    <a:pt x="39" y="17"/>
                  </a:lnTo>
                  <a:lnTo>
                    <a:pt x="25" y="32"/>
                  </a:lnTo>
                  <a:lnTo>
                    <a:pt x="12" y="49"/>
                  </a:lnTo>
                  <a:lnTo>
                    <a:pt x="1" y="66"/>
                  </a:lnTo>
                  <a:lnTo>
                    <a:pt x="1" y="66"/>
                  </a:lnTo>
                  <a:lnTo>
                    <a:pt x="0" y="68"/>
                  </a:lnTo>
                  <a:lnTo>
                    <a:pt x="0" y="71"/>
                  </a:lnTo>
                  <a:lnTo>
                    <a:pt x="4" y="73"/>
                  </a:lnTo>
                  <a:lnTo>
                    <a:pt x="8" y="75"/>
                  </a:lnTo>
                  <a:lnTo>
                    <a:pt x="9" y="73"/>
                  </a:lnTo>
                  <a:lnTo>
                    <a:pt x="10" y="72"/>
                  </a:lnTo>
                  <a:lnTo>
                    <a:pt x="10" y="72"/>
                  </a:lnTo>
                  <a:lnTo>
                    <a:pt x="21" y="55"/>
                  </a:lnTo>
                  <a:lnTo>
                    <a:pt x="34" y="39"/>
                  </a:lnTo>
                  <a:lnTo>
                    <a:pt x="47" y="24"/>
                  </a:lnTo>
                  <a:lnTo>
                    <a:pt x="61" y="11"/>
                  </a:lnTo>
                  <a:lnTo>
                    <a:pt x="61" y="11"/>
                  </a:lnTo>
                  <a:lnTo>
                    <a:pt x="63" y="8"/>
                  </a:lnTo>
                  <a:lnTo>
                    <a:pt x="63" y="5"/>
                  </a:lnTo>
                  <a:lnTo>
                    <a:pt x="61" y="3"/>
                  </a:lnTo>
                  <a:lnTo>
                    <a:pt x="57" y="0"/>
                  </a:lnTo>
                  <a:lnTo>
                    <a:pt x="55" y="0"/>
                  </a:lnTo>
                  <a:lnTo>
                    <a:pt x="53" y="1"/>
                  </a:lnTo>
                  <a:lnTo>
                    <a:pt x="53"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05" name="chenying0907 762"/>
            <p:cNvSpPr>
              <a:spLocks/>
            </p:cNvSpPr>
            <p:nvPr/>
          </p:nvSpPr>
          <p:spPr bwMode="auto">
            <a:xfrm>
              <a:off x="2403476" y="3119438"/>
              <a:ext cx="23813" cy="31750"/>
            </a:xfrm>
            <a:custGeom>
              <a:avLst/>
              <a:gdLst/>
              <a:ahLst/>
              <a:cxnLst>
                <a:cxn ang="0">
                  <a:pos x="48" y="2"/>
                </a:cxn>
                <a:cxn ang="0">
                  <a:pos x="48" y="2"/>
                </a:cxn>
                <a:cxn ang="0">
                  <a:pos x="36" y="19"/>
                </a:cxn>
                <a:cxn ang="0">
                  <a:pos x="24" y="36"/>
                </a:cxn>
                <a:cxn ang="0">
                  <a:pos x="12" y="52"/>
                </a:cxn>
                <a:cxn ang="0">
                  <a:pos x="2" y="70"/>
                </a:cxn>
                <a:cxn ang="0">
                  <a:pos x="2" y="70"/>
                </a:cxn>
                <a:cxn ang="0">
                  <a:pos x="0" y="73"/>
                </a:cxn>
                <a:cxn ang="0">
                  <a:pos x="0" y="76"/>
                </a:cxn>
                <a:cxn ang="0">
                  <a:pos x="4" y="78"/>
                </a:cxn>
                <a:cxn ang="0">
                  <a:pos x="8" y="79"/>
                </a:cxn>
                <a:cxn ang="0">
                  <a:pos x="10" y="78"/>
                </a:cxn>
                <a:cxn ang="0">
                  <a:pos x="11" y="76"/>
                </a:cxn>
                <a:cxn ang="0">
                  <a:pos x="11" y="76"/>
                </a:cxn>
                <a:cxn ang="0">
                  <a:pos x="21" y="59"/>
                </a:cxn>
                <a:cxn ang="0">
                  <a:pos x="33" y="42"/>
                </a:cxn>
                <a:cxn ang="0">
                  <a:pos x="46" y="25"/>
                </a:cxn>
                <a:cxn ang="0">
                  <a:pos x="57" y="8"/>
                </a:cxn>
                <a:cxn ang="0">
                  <a:pos x="57" y="8"/>
                </a:cxn>
                <a:cxn ang="0">
                  <a:pos x="58" y="5"/>
                </a:cxn>
                <a:cxn ang="0">
                  <a:pos x="57" y="4"/>
                </a:cxn>
                <a:cxn ang="0">
                  <a:pos x="54" y="0"/>
                </a:cxn>
                <a:cxn ang="0">
                  <a:pos x="50" y="0"/>
                </a:cxn>
                <a:cxn ang="0">
                  <a:pos x="49" y="0"/>
                </a:cxn>
                <a:cxn ang="0">
                  <a:pos x="48" y="2"/>
                </a:cxn>
                <a:cxn ang="0">
                  <a:pos x="48" y="2"/>
                </a:cxn>
              </a:cxnLst>
              <a:rect l="0" t="0" r="r" b="b"/>
              <a:pathLst>
                <a:path w="58" h="79">
                  <a:moveTo>
                    <a:pt x="48" y="2"/>
                  </a:moveTo>
                  <a:lnTo>
                    <a:pt x="48" y="2"/>
                  </a:lnTo>
                  <a:lnTo>
                    <a:pt x="36" y="19"/>
                  </a:lnTo>
                  <a:lnTo>
                    <a:pt x="24" y="36"/>
                  </a:lnTo>
                  <a:lnTo>
                    <a:pt x="12" y="52"/>
                  </a:lnTo>
                  <a:lnTo>
                    <a:pt x="2" y="70"/>
                  </a:lnTo>
                  <a:lnTo>
                    <a:pt x="2" y="70"/>
                  </a:lnTo>
                  <a:lnTo>
                    <a:pt x="0" y="73"/>
                  </a:lnTo>
                  <a:lnTo>
                    <a:pt x="0" y="76"/>
                  </a:lnTo>
                  <a:lnTo>
                    <a:pt x="4" y="78"/>
                  </a:lnTo>
                  <a:lnTo>
                    <a:pt x="8" y="79"/>
                  </a:lnTo>
                  <a:lnTo>
                    <a:pt x="10" y="78"/>
                  </a:lnTo>
                  <a:lnTo>
                    <a:pt x="11" y="76"/>
                  </a:lnTo>
                  <a:lnTo>
                    <a:pt x="11" y="76"/>
                  </a:lnTo>
                  <a:lnTo>
                    <a:pt x="21" y="59"/>
                  </a:lnTo>
                  <a:lnTo>
                    <a:pt x="33" y="42"/>
                  </a:lnTo>
                  <a:lnTo>
                    <a:pt x="46" y="25"/>
                  </a:lnTo>
                  <a:lnTo>
                    <a:pt x="57" y="8"/>
                  </a:lnTo>
                  <a:lnTo>
                    <a:pt x="57" y="8"/>
                  </a:lnTo>
                  <a:lnTo>
                    <a:pt x="58" y="5"/>
                  </a:lnTo>
                  <a:lnTo>
                    <a:pt x="57" y="4"/>
                  </a:lnTo>
                  <a:lnTo>
                    <a:pt x="54" y="0"/>
                  </a:lnTo>
                  <a:lnTo>
                    <a:pt x="50" y="0"/>
                  </a:lnTo>
                  <a:lnTo>
                    <a:pt x="49" y="0"/>
                  </a:lnTo>
                  <a:lnTo>
                    <a:pt x="48" y="2"/>
                  </a:lnTo>
                  <a:lnTo>
                    <a:pt x="48" y="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06" name="chenying0907 763"/>
            <p:cNvSpPr>
              <a:spLocks/>
            </p:cNvSpPr>
            <p:nvPr/>
          </p:nvSpPr>
          <p:spPr bwMode="auto">
            <a:xfrm>
              <a:off x="2444751" y="3127375"/>
              <a:ext cx="17463" cy="25400"/>
            </a:xfrm>
            <a:custGeom>
              <a:avLst/>
              <a:gdLst/>
              <a:ahLst/>
              <a:cxnLst>
                <a:cxn ang="0">
                  <a:pos x="35" y="1"/>
                </a:cxn>
                <a:cxn ang="0">
                  <a:pos x="35" y="1"/>
                </a:cxn>
                <a:cxn ang="0">
                  <a:pos x="25" y="13"/>
                </a:cxn>
                <a:cxn ang="0">
                  <a:pos x="15" y="26"/>
                </a:cxn>
                <a:cxn ang="0">
                  <a:pos x="8" y="40"/>
                </a:cxn>
                <a:cxn ang="0">
                  <a:pos x="0" y="54"/>
                </a:cxn>
                <a:cxn ang="0">
                  <a:pos x="0" y="54"/>
                </a:cxn>
                <a:cxn ang="0">
                  <a:pos x="0" y="56"/>
                </a:cxn>
                <a:cxn ang="0">
                  <a:pos x="0" y="59"/>
                </a:cxn>
                <a:cxn ang="0">
                  <a:pos x="2" y="61"/>
                </a:cxn>
                <a:cxn ang="0">
                  <a:pos x="6" y="63"/>
                </a:cxn>
                <a:cxn ang="0">
                  <a:pos x="9" y="61"/>
                </a:cxn>
                <a:cxn ang="0">
                  <a:pos x="10" y="60"/>
                </a:cxn>
                <a:cxn ang="0">
                  <a:pos x="10" y="60"/>
                </a:cxn>
                <a:cxn ang="0">
                  <a:pos x="17" y="47"/>
                </a:cxn>
                <a:cxn ang="0">
                  <a:pos x="25" y="34"/>
                </a:cxn>
                <a:cxn ang="0">
                  <a:pos x="34" y="21"/>
                </a:cxn>
                <a:cxn ang="0">
                  <a:pos x="43" y="9"/>
                </a:cxn>
                <a:cxn ang="0">
                  <a:pos x="43" y="9"/>
                </a:cxn>
                <a:cxn ang="0">
                  <a:pos x="44" y="8"/>
                </a:cxn>
                <a:cxn ang="0">
                  <a:pos x="44" y="5"/>
                </a:cxn>
                <a:cxn ang="0">
                  <a:pos x="43" y="1"/>
                </a:cxn>
                <a:cxn ang="0">
                  <a:pos x="39" y="0"/>
                </a:cxn>
                <a:cxn ang="0">
                  <a:pos x="38" y="0"/>
                </a:cxn>
                <a:cxn ang="0">
                  <a:pos x="35" y="1"/>
                </a:cxn>
                <a:cxn ang="0">
                  <a:pos x="35" y="1"/>
                </a:cxn>
              </a:cxnLst>
              <a:rect l="0" t="0" r="r" b="b"/>
              <a:pathLst>
                <a:path w="44" h="63">
                  <a:moveTo>
                    <a:pt x="35" y="1"/>
                  </a:moveTo>
                  <a:lnTo>
                    <a:pt x="35" y="1"/>
                  </a:lnTo>
                  <a:lnTo>
                    <a:pt x="25" y="13"/>
                  </a:lnTo>
                  <a:lnTo>
                    <a:pt x="15" y="26"/>
                  </a:lnTo>
                  <a:lnTo>
                    <a:pt x="8" y="40"/>
                  </a:lnTo>
                  <a:lnTo>
                    <a:pt x="0" y="54"/>
                  </a:lnTo>
                  <a:lnTo>
                    <a:pt x="0" y="54"/>
                  </a:lnTo>
                  <a:lnTo>
                    <a:pt x="0" y="56"/>
                  </a:lnTo>
                  <a:lnTo>
                    <a:pt x="0" y="59"/>
                  </a:lnTo>
                  <a:lnTo>
                    <a:pt x="2" y="61"/>
                  </a:lnTo>
                  <a:lnTo>
                    <a:pt x="6" y="63"/>
                  </a:lnTo>
                  <a:lnTo>
                    <a:pt x="9" y="61"/>
                  </a:lnTo>
                  <a:lnTo>
                    <a:pt x="10" y="60"/>
                  </a:lnTo>
                  <a:lnTo>
                    <a:pt x="10" y="60"/>
                  </a:lnTo>
                  <a:lnTo>
                    <a:pt x="17" y="47"/>
                  </a:lnTo>
                  <a:lnTo>
                    <a:pt x="25" y="34"/>
                  </a:lnTo>
                  <a:lnTo>
                    <a:pt x="34" y="21"/>
                  </a:lnTo>
                  <a:lnTo>
                    <a:pt x="43" y="9"/>
                  </a:lnTo>
                  <a:lnTo>
                    <a:pt x="43" y="9"/>
                  </a:lnTo>
                  <a:lnTo>
                    <a:pt x="44" y="8"/>
                  </a:lnTo>
                  <a:lnTo>
                    <a:pt x="44" y="5"/>
                  </a:lnTo>
                  <a:lnTo>
                    <a:pt x="43" y="1"/>
                  </a:lnTo>
                  <a:lnTo>
                    <a:pt x="39" y="0"/>
                  </a:lnTo>
                  <a:lnTo>
                    <a:pt x="38" y="0"/>
                  </a:lnTo>
                  <a:lnTo>
                    <a:pt x="35" y="1"/>
                  </a:lnTo>
                  <a:lnTo>
                    <a:pt x="35" y="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07" name="chenying0907 764"/>
            <p:cNvSpPr>
              <a:spLocks/>
            </p:cNvSpPr>
            <p:nvPr/>
          </p:nvSpPr>
          <p:spPr bwMode="auto">
            <a:xfrm>
              <a:off x="2492376" y="3130550"/>
              <a:ext cx="17463" cy="23813"/>
            </a:xfrm>
            <a:custGeom>
              <a:avLst/>
              <a:gdLst/>
              <a:ahLst/>
              <a:cxnLst>
                <a:cxn ang="0">
                  <a:pos x="34" y="7"/>
                </a:cxn>
                <a:cxn ang="0">
                  <a:pos x="34" y="7"/>
                </a:cxn>
                <a:cxn ang="0">
                  <a:pos x="34" y="9"/>
                </a:cxn>
                <a:cxn ang="0">
                  <a:pos x="31" y="12"/>
                </a:cxn>
                <a:cxn ang="0">
                  <a:pos x="26" y="17"/>
                </a:cxn>
                <a:cxn ang="0">
                  <a:pos x="26" y="17"/>
                </a:cxn>
                <a:cxn ang="0">
                  <a:pos x="21" y="22"/>
                </a:cxn>
                <a:cxn ang="0">
                  <a:pos x="17" y="28"/>
                </a:cxn>
                <a:cxn ang="0">
                  <a:pos x="17" y="28"/>
                </a:cxn>
                <a:cxn ang="0">
                  <a:pos x="13" y="34"/>
                </a:cxn>
                <a:cxn ang="0">
                  <a:pos x="9" y="41"/>
                </a:cxn>
                <a:cxn ang="0">
                  <a:pos x="6" y="47"/>
                </a:cxn>
                <a:cxn ang="0">
                  <a:pos x="2" y="54"/>
                </a:cxn>
                <a:cxn ang="0">
                  <a:pos x="2" y="54"/>
                </a:cxn>
                <a:cxn ang="0">
                  <a:pos x="1" y="56"/>
                </a:cxn>
                <a:cxn ang="0">
                  <a:pos x="0" y="58"/>
                </a:cxn>
                <a:cxn ang="0">
                  <a:pos x="2" y="62"/>
                </a:cxn>
                <a:cxn ang="0">
                  <a:pos x="4" y="63"/>
                </a:cxn>
                <a:cxn ang="0">
                  <a:pos x="6" y="63"/>
                </a:cxn>
                <a:cxn ang="0">
                  <a:pos x="8" y="63"/>
                </a:cxn>
                <a:cxn ang="0">
                  <a:pos x="10" y="62"/>
                </a:cxn>
                <a:cxn ang="0">
                  <a:pos x="10" y="62"/>
                </a:cxn>
                <a:cxn ang="0">
                  <a:pos x="14" y="55"/>
                </a:cxn>
                <a:cxn ang="0">
                  <a:pos x="18" y="47"/>
                </a:cxn>
                <a:cxn ang="0">
                  <a:pos x="22" y="39"/>
                </a:cxn>
                <a:cxn ang="0">
                  <a:pos x="27" y="33"/>
                </a:cxn>
                <a:cxn ang="0">
                  <a:pos x="27" y="33"/>
                </a:cxn>
                <a:cxn ang="0">
                  <a:pos x="33" y="26"/>
                </a:cxn>
                <a:cxn ang="0">
                  <a:pos x="39" y="20"/>
                </a:cxn>
                <a:cxn ang="0">
                  <a:pos x="39" y="20"/>
                </a:cxn>
                <a:cxn ang="0">
                  <a:pos x="42" y="17"/>
                </a:cxn>
                <a:cxn ang="0">
                  <a:pos x="44" y="15"/>
                </a:cxn>
                <a:cxn ang="0">
                  <a:pos x="46" y="7"/>
                </a:cxn>
                <a:cxn ang="0">
                  <a:pos x="46" y="7"/>
                </a:cxn>
                <a:cxn ang="0">
                  <a:pos x="46" y="4"/>
                </a:cxn>
                <a:cxn ang="0">
                  <a:pos x="44" y="3"/>
                </a:cxn>
                <a:cxn ang="0">
                  <a:pos x="43" y="1"/>
                </a:cxn>
                <a:cxn ang="0">
                  <a:pos x="40" y="0"/>
                </a:cxn>
                <a:cxn ang="0">
                  <a:pos x="36" y="3"/>
                </a:cxn>
                <a:cxn ang="0">
                  <a:pos x="35" y="4"/>
                </a:cxn>
                <a:cxn ang="0">
                  <a:pos x="34" y="7"/>
                </a:cxn>
                <a:cxn ang="0">
                  <a:pos x="34" y="7"/>
                </a:cxn>
              </a:cxnLst>
              <a:rect l="0" t="0" r="r" b="b"/>
              <a:pathLst>
                <a:path w="46" h="63">
                  <a:moveTo>
                    <a:pt x="34" y="7"/>
                  </a:moveTo>
                  <a:lnTo>
                    <a:pt x="34" y="7"/>
                  </a:lnTo>
                  <a:lnTo>
                    <a:pt x="34" y="9"/>
                  </a:lnTo>
                  <a:lnTo>
                    <a:pt x="31" y="12"/>
                  </a:lnTo>
                  <a:lnTo>
                    <a:pt x="26" y="17"/>
                  </a:lnTo>
                  <a:lnTo>
                    <a:pt x="26" y="17"/>
                  </a:lnTo>
                  <a:lnTo>
                    <a:pt x="21" y="22"/>
                  </a:lnTo>
                  <a:lnTo>
                    <a:pt x="17" y="28"/>
                  </a:lnTo>
                  <a:lnTo>
                    <a:pt x="17" y="28"/>
                  </a:lnTo>
                  <a:lnTo>
                    <a:pt x="13" y="34"/>
                  </a:lnTo>
                  <a:lnTo>
                    <a:pt x="9" y="41"/>
                  </a:lnTo>
                  <a:lnTo>
                    <a:pt x="6" y="47"/>
                  </a:lnTo>
                  <a:lnTo>
                    <a:pt x="2" y="54"/>
                  </a:lnTo>
                  <a:lnTo>
                    <a:pt x="2" y="54"/>
                  </a:lnTo>
                  <a:lnTo>
                    <a:pt x="1" y="56"/>
                  </a:lnTo>
                  <a:lnTo>
                    <a:pt x="0" y="58"/>
                  </a:lnTo>
                  <a:lnTo>
                    <a:pt x="2" y="62"/>
                  </a:lnTo>
                  <a:lnTo>
                    <a:pt x="4" y="63"/>
                  </a:lnTo>
                  <a:lnTo>
                    <a:pt x="6" y="63"/>
                  </a:lnTo>
                  <a:lnTo>
                    <a:pt x="8" y="63"/>
                  </a:lnTo>
                  <a:lnTo>
                    <a:pt x="10" y="62"/>
                  </a:lnTo>
                  <a:lnTo>
                    <a:pt x="10" y="62"/>
                  </a:lnTo>
                  <a:lnTo>
                    <a:pt x="14" y="55"/>
                  </a:lnTo>
                  <a:lnTo>
                    <a:pt x="18" y="47"/>
                  </a:lnTo>
                  <a:lnTo>
                    <a:pt x="22" y="39"/>
                  </a:lnTo>
                  <a:lnTo>
                    <a:pt x="27" y="33"/>
                  </a:lnTo>
                  <a:lnTo>
                    <a:pt x="27" y="33"/>
                  </a:lnTo>
                  <a:lnTo>
                    <a:pt x="33" y="26"/>
                  </a:lnTo>
                  <a:lnTo>
                    <a:pt x="39" y="20"/>
                  </a:lnTo>
                  <a:lnTo>
                    <a:pt x="39" y="20"/>
                  </a:lnTo>
                  <a:lnTo>
                    <a:pt x="42" y="17"/>
                  </a:lnTo>
                  <a:lnTo>
                    <a:pt x="44" y="15"/>
                  </a:lnTo>
                  <a:lnTo>
                    <a:pt x="46" y="7"/>
                  </a:lnTo>
                  <a:lnTo>
                    <a:pt x="46" y="7"/>
                  </a:lnTo>
                  <a:lnTo>
                    <a:pt x="46" y="4"/>
                  </a:lnTo>
                  <a:lnTo>
                    <a:pt x="44" y="3"/>
                  </a:lnTo>
                  <a:lnTo>
                    <a:pt x="43" y="1"/>
                  </a:lnTo>
                  <a:lnTo>
                    <a:pt x="40" y="0"/>
                  </a:lnTo>
                  <a:lnTo>
                    <a:pt x="36" y="3"/>
                  </a:lnTo>
                  <a:lnTo>
                    <a:pt x="35" y="4"/>
                  </a:lnTo>
                  <a:lnTo>
                    <a:pt x="34" y="7"/>
                  </a:lnTo>
                  <a:lnTo>
                    <a:pt x="34" y="7"/>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08" name="chenying0907 765"/>
            <p:cNvSpPr>
              <a:spLocks noEditPoints="1"/>
            </p:cNvSpPr>
            <p:nvPr/>
          </p:nvSpPr>
          <p:spPr bwMode="auto">
            <a:xfrm>
              <a:off x="2100263" y="3162300"/>
              <a:ext cx="431800" cy="323850"/>
            </a:xfrm>
            <a:custGeom>
              <a:avLst/>
              <a:gdLst/>
              <a:ahLst/>
              <a:cxnLst>
                <a:cxn ang="0">
                  <a:pos x="1080" y="117"/>
                </a:cxn>
                <a:cxn ang="0">
                  <a:pos x="1070" y="72"/>
                </a:cxn>
                <a:cxn ang="0">
                  <a:pos x="1044" y="36"/>
                </a:cxn>
                <a:cxn ang="0">
                  <a:pos x="1010" y="20"/>
                </a:cxn>
                <a:cxn ang="0">
                  <a:pos x="927" y="12"/>
                </a:cxn>
                <a:cxn ang="0">
                  <a:pos x="675" y="7"/>
                </a:cxn>
                <a:cxn ang="0">
                  <a:pos x="459" y="5"/>
                </a:cxn>
                <a:cxn ang="0">
                  <a:pos x="241" y="0"/>
                </a:cxn>
                <a:cxn ang="0">
                  <a:pos x="110" y="4"/>
                </a:cxn>
                <a:cxn ang="0">
                  <a:pos x="59" y="15"/>
                </a:cxn>
                <a:cxn ang="0">
                  <a:pos x="25" y="38"/>
                </a:cxn>
                <a:cxn ang="0">
                  <a:pos x="5" y="75"/>
                </a:cxn>
                <a:cxn ang="0">
                  <a:pos x="0" y="127"/>
                </a:cxn>
                <a:cxn ang="0">
                  <a:pos x="0" y="658"/>
                </a:cxn>
                <a:cxn ang="0">
                  <a:pos x="0" y="671"/>
                </a:cxn>
                <a:cxn ang="0">
                  <a:pos x="5" y="723"/>
                </a:cxn>
                <a:cxn ang="0">
                  <a:pos x="25" y="760"/>
                </a:cxn>
                <a:cxn ang="0">
                  <a:pos x="59" y="784"/>
                </a:cxn>
                <a:cxn ang="0">
                  <a:pos x="110" y="795"/>
                </a:cxn>
                <a:cxn ang="0">
                  <a:pos x="306" y="806"/>
                </a:cxn>
                <a:cxn ang="0">
                  <a:pos x="592" y="814"/>
                </a:cxn>
                <a:cxn ang="0">
                  <a:pos x="930" y="814"/>
                </a:cxn>
                <a:cxn ang="0">
                  <a:pos x="1011" y="806"/>
                </a:cxn>
                <a:cxn ang="0">
                  <a:pos x="1045" y="790"/>
                </a:cxn>
                <a:cxn ang="0">
                  <a:pos x="1073" y="754"/>
                </a:cxn>
                <a:cxn ang="0">
                  <a:pos x="1082" y="709"/>
                </a:cxn>
                <a:cxn ang="0">
                  <a:pos x="1082" y="688"/>
                </a:cxn>
                <a:cxn ang="0">
                  <a:pos x="1079" y="670"/>
                </a:cxn>
                <a:cxn ang="0">
                  <a:pos x="1084" y="589"/>
                </a:cxn>
                <a:cxn ang="0">
                  <a:pos x="1087" y="501"/>
                </a:cxn>
                <a:cxn ang="0">
                  <a:pos x="1084" y="285"/>
                </a:cxn>
                <a:cxn ang="0">
                  <a:pos x="1023" y="751"/>
                </a:cxn>
                <a:cxn ang="0">
                  <a:pos x="970" y="765"/>
                </a:cxn>
                <a:cxn ang="0">
                  <a:pos x="859" y="771"/>
                </a:cxn>
                <a:cxn ang="0">
                  <a:pos x="590" y="769"/>
                </a:cxn>
                <a:cxn ang="0">
                  <a:pos x="364" y="757"/>
                </a:cxn>
                <a:cxn ang="0">
                  <a:pos x="209" y="751"/>
                </a:cxn>
                <a:cxn ang="0">
                  <a:pos x="93" y="747"/>
                </a:cxn>
                <a:cxn ang="0">
                  <a:pos x="57" y="729"/>
                </a:cxn>
                <a:cxn ang="0">
                  <a:pos x="46" y="687"/>
                </a:cxn>
                <a:cxn ang="0">
                  <a:pos x="44" y="665"/>
                </a:cxn>
                <a:cxn ang="0">
                  <a:pos x="46" y="128"/>
                </a:cxn>
                <a:cxn ang="0">
                  <a:pos x="46" y="113"/>
                </a:cxn>
                <a:cxn ang="0">
                  <a:pos x="57" y="70"/>
                </a:cxn>
                <a:cxn ang="0">
                  <a:pos x="93" y="53"/>
                </a:cxn>
                <a:cxn ang="0">
                  <a:pos x="209" y="47"/>
                </a:cxn>
                <a:cxn ang="0">
                  <a:pos x="435" y="51"/>
                </a:cxn>
                <a:cxn ang="0">
                  <a:pos x="540" y="49"/>
                </a:cxn>
                <a:cxn ang="0">
                  <a:pos x="827" y="55"/>
                </a:cxn>
                <a:cxn ang="0">
                  <a:pos x="951" y="60"/>
                </a:cxn>
                <a:cxn ang="0">
                  <a:pos x="1004" y="70"/>
                </a:cxn>
                <a:cxn ang="0">
                  <a:pos x="1029" y="84"/>
                </a:cxn>
                <a:cxn ang="0">
                  <a:pos x="1036" y="126"/>
                </a:cxn>
                <a:cxn ang="0">
                  <a:pos x="1036" y="202"/>
                </a:cxn>
                <a:cxn ang="0">
                  <a:pos x="1044" y="489"/>
                </a:cxn>
                <a:cxn ang="0">
                  <a:pos x="1039" y="578"/>
                </a:cxn>
                <a:cxn ang="0">
                  <a:pos x="1035" y="672"/>
                </a:cxn>
                <a:cxn ang="0">
                  <a:pos x="1036" y="712"/>
                </a:cxn>
                <a:cxn ang="0">
                  <a:pos x="1028" y="747"/>
                </a:cxn>
              </a:cxnLst>
              <a:rect l="0" t="0" r="r" b="b"/>
              <a:pathLst>
                <a:path w="1088" h="815">
                  <a:moveTo>
                    <a:pt x="1080" y="128"/>
                  </a:moveTo>
                  <a:lnTo>
                    <a:pt x="1080" y="128"/>
                  </a:lnTo>
                  <a:lnTo>
                    <a:pt x="1082" y="123"/>
                  </a:lnTo>
                  <a:lnTo>
                    <a:pt x="1080" y="117"/>
                  </a:lnTo>
                  <a:lnTo>
                    <a:pt x="1080" y="117"/>
                  </a:lnTo>
                  <a:lnTo>
                    <a:pt x="1076" y="104"/>
                  </a:lnTo>
                  <a:lnTo>
                    <a:pt x="1074" y="93"/>
                  </a:lnTo>
                  <a:lnTo>
                    <a:pt x="1070" y="72"/>
                  </a:lnTo>
                  <a:lnTo>
                    <a:pt x="1067" y="63"/>
                  </a:lnTo>
                  <a:lnTo>
                    <a:pt x="1062" y="54"/>
                  </a:lnTo>
                  <a:lnTo>
                    <a:pt x="1054" y="45"/>
                  </a:lnTo>
                  <a:lnTo>
                    <a:pt x="1044" y="36"/>
                  </a:lnTo>
                  <a:lnTo>
                    <a:pt x="1044" y="36"/>
                  </a:lnTo>
                  <a:lnTo>
                    <a:pt x="1036" y="32"/>
                  </a:lnTo>
                  <a:lnTo>
                    <a:pt x="1028" y="26"/>
                  </a:lnTo>
                  <a:lnTo>
                    <a:pt x="1010" y="20"/>
                  </a:lnTo>
                  <a:lnTo>
                    <a:pt x="990" y="16"/>
                  </a:lnTo>
                  <a:lnTo>
                    <a:pt x="969" y="13"/>
                  </a:lnTo>
                  <a:lnTo>
                    <a:pt x="948" y="13"/>
                  </a:lnTo>
                  <a:lnTo>
                    <a:pt x="927" y="12"/>
                  </a:lnTo>
                  <a:lnTo>
                    <a:pt x="891" y="13"/>
                  </a:lnTo>
                  <a:lnTo>
                    <a:pt x="891" y="13"/>
                  </a:lnTo>
                  <a:lnTo>
                    <a:pt x="793" y="11"/>
                  </a:lnTo>
                  <a:lnTo>
                    <a:pt x="675" y="7"/>
                  </a:lnTo>
                  <a:lnTo>
                    <a:pt x="556" y="4"/>
                  </a:lnTo>
                  <a:lnTo>
                    <a:pt x="503" y="4"/>
                  </a:lnTo>
                  <a:lnTo>
                    <a:pt x="459" y="5"/>
                  </a:lnTo>
                  <a:lnTo>
                    <a:pt x="459" y="5"/>
                  </a:lnTo>
                  <a:lnTo>
                    <a:pt x="416" y="5"/>
                  </a:lnTo>
                  <a:lnTo>
                    <a:pt x="371" y="5"/>
                  </a:lnTo>
                  <a:lnTo>
                    <a:pt x="284" y="2"/>
                  </a:lnTo>
                  <a:lnTo>
                    <a:pt x="241" y="0"/>
                  </a:lnTo>
                  <a:lnTo>
                    <a:pt x="197" y="0"/>
                  </a:lnTo>
                  <a:lnTo>
                    <a:pt x="153" y="0"/>
                  </a:lnTo>
                  <a:lnTo>
                    <a:pt x="110" y="4"/>
                  </a:lnTo>
                  <a:lnTo>
                    <a:pt x="110" y="4"/>
                  </a:lnTo>
                  <a:lnTo>
                    <a:pt x="95" y="5"/>
                  </a:lnTo>
                  <a:lnTo>
                    <a:pt x="82" y="8"/>
                  </a:lnTo>
                  <a:lnTo>
                    <a:pt x="69" y="11"/>
                  </a:lnTo>
                  <a:lnTo>
                    <a:pt x="59" y="15"/>
                  </a:lnTo>
                  <a:lnTo>
                    <a:pt x="48" y="20"/>
                  </a:lnTo>
                  <a:lnTo>
                    <a:pt x="39" y="25"/>
                  </a:lnTo>
                  <a:lnTo>
                    <a:pt x="31" y="32"/>
                  </a:lnTo>
                  <a:lnTo>
                    <a:pt x="25" y="38"/>
                  </a:lnTo>
                  <a:lnTo>
                    <a:pt x="18" y="46"/>
                  </a:lnTo>
                  <a:lnTo>
                    <a:pt x="13" y="55"/>
                  </a:lnTo>
                  <a:lnTo>
                    <a:pt x="9" y="64"/>
                  </a:lnTo>
                  <a:lnTo>
                    <a:pt x="5" y="75"/>
                  </a:lnTo>
                  <a:lnTo>
                    <a:pt x="3" y="87"/>
                  </a:lnTo>
                  <a:lnTo>
                    <a:pt x="1" y="100"/>
                  </a:lnTo>
                  <a:lnTo>
                    <a:pt x="0" y="127"/>
                  </a:lnTo>
                  <a:lnTo>
                    <a:pt x="0" y="127"/>
                  </a:lnTo>
                  <a:lnTo>
                    <a:pt x="0" y="128"/>
                  </a:lnTo>
                  <a:lnTo>
                    <a:pt x="0" y="128"/>
                  </a:lnTo>
                  <a:lnTo>
                    <a:pt x="0" y="131"/>
                  </a:lnTo>
                  <a:lnTo>
                    <a:pt x="0" y="658"/>
                  </a:lnTo>
                  <a:lnTo>
                    <a:pt x="0" y="658"/>
                  </a:lnTo>
                  <a:lnTo>
                    <a:pt x="0" y="665"/>
                  </a:lnTo>
                  <a:lnTo>
                    <a:pt x="0" y="665"/>
                  </a:lnTo>
                  <a:lnTo>
                    <a:pt x="0" y="671"/>
                  </a:lnTo>
                  <a:lnTo>
                    <a:pt x="0" y="671"/>
                  </a:lnTo>
                  <a:lnTo>
                    <a:pt x="1" y="699"/>
                  </a:lnTo>
                  <a:lnTo>
                    <a:pt x="3" y="712"/>
                  </a:lnTo>
                  <a:lnTo>
                    <a:pt x="5" y="723"/>
                  </a:lnTo>
                  <a:lnTo>
                    <a:pt x="9" y="734"/>
                  </a:lnTo>
                  <a:lnTo>
                    <a:pt x="13" y="743"/>
                  </a:lnTo>
                  <a:lnTo>
                    <a:pt x="18" y="752"/>
                  </a:lnTo>
                  <a:lnTo>
                    <a:pt x="25" y="760"/>
                  </a:lnTo>
                  <a:lnTo>
                    <a:pt x="31" y="767"/>
                  </a:lnTo>
                  <a:lnTo>
                    <a:pt x="39" y="773"/>
                  </a:lnTo>
                  <a:lnTo>
                    <a:pt x="48" y="778"/>
                  </a:lnTo>
                  <a:lnTo>
                    <a:pt x="59" y="784"/>
                  </a:lnTo>
                  <a:lnTo>
                    <a:pt x="69" y="788"/>
                  </a:lnTo>
                  <a:lnTo>
                    <a:pt x="82" y="790"/>
                  </a:lnTo>
                  <a:lnTo>
                    <a:pt x="95" y="793"/>
                  </a:lnTo>
                  <a:lnTo>
                    <a:pt x="110" y="795"/>
                  </a:lnTo>
                  <a:lnTo>
                    <a:pt x="110" y="795"/>
                  </a:lnTo>
                  <a:lnTo>
                    <a:pt x="156" y="798"/>
                  </a:lnTo>
                  <a:lnTo>
                    <a:pt x="204" y="802"/>
                  </a:lnTo>
                  <a:lnTo>
                    <a:pt x="306" y="806"/>
                  </a:lnTo>
                  <a:lnTo>
                    <a:pt x="408" y="808"/>
                  </a:lnTo>
                  <a:lnTo>
                    <a:pt x="502" y="812"/>
                  </a:lnTo>
                  <a:lnTo>
                    <a:pt x="502" y="812"/>
                  </a:lnTo>
                  <a:lnTo>
                    <a:pt x="592" y="814"/>
                  </a:lnTo>
                  <a:lnTo>
                    <a:pt x="697" y="815"/>
                  </a:lnTo>
                  <a:lnTo>
                    <a:pt x="893" y="814"/>
                  </a:lnTo>
                  <a:lnTo>
                    <a:pt x="893" y="814"/>
                  </a:lnTo>
                  <a:lnTo>
                    <a:pt x="930" y="814"/>
                  </a:lnTo>
                  <a:lnTo>
                    <a:pt x="951" y="814"/>
                  </a:lnTo>
                  <a:lnTo>
                    <a:pt x="972" y="812"/>
                  </a:lnTo>
                  <a:lnTo>
                    <a:pt x="991" y="810"/>
                  </a:lnTo>
                  <a:lnTo>
                    <a:pt x="1011" y="806"/>
                  </a:lnTo>
                  <a:lnTo>
                    <a:pt x="1029" y="799"/>
                  </a:lnTo>
                  <a:lnTo>
                    <a:pt x="1037" y="795"/>
                  </a:lnTo>
                  <a:lnTo>
                    <a:pt x="1045" y="790"/>
                  </a:lnTo>
                  <a:lnTo>
                    <a:pt x="1045" y="790"/>
                  </a:lnTo>
                  <a:lnTo>
                    <a:pt x="1057" y="781"/>
                  </a:lnTo>
                  <a:lnTo>
                    <a:pt x="1065" y="772"/>
                  </a:lnTo>
                  <a:lnTo>
                    <a:pt x="1069" y="763"/>
                  </a:lnTo>
                  <a:lnTo>
                    <a:pt x="1073" y="754"/>
                  </a:lnTo>
                  <a:lnTo>
                    <a:pt x="1076" y="734"/>
                  </a:lnTo>
                  <a:lnTo>
                    <a:pt x="1079" y="722"/>
                  </a:lnTo>
                  <a:lnTo>
                    <a:pt x="1082" y="709"/>
                  </a:lnTo>
                  <a:lnTo>
                    <a:pt x="1082" y="709"/>
                  </a:lnTo>
                  <a:lnTo>
                    <a:pt x="1083" y="701"/>
                  </a:lnTo>
                  <a:lnTo>
                    <a:pt x="1082" y="695"/>
                  </a:lnTo>
                  <a:lnTo>
                    <a:pt x="1082" y="695"/>
                  </a:lnTo>
                  <a:lnTo>
                    <a:pt x="1082" y="688"/>
                  </a:lnTo>
                  <a:lnTo>
                    <a:pt x="1080" y="683"/>
                  </a:lnTo>
                  <a:lnTo>
                    <a:pt x="1080" y="683"/>
                  </a:lnTo>
                  <a:lnTo>
                    <a:pt x="1079" y="678"/>
                  </a:lnTo>
                  <a:lnTo>
                    <a:pt x="1079" y="670"/>
                  </a:lnTo>
                  <a:lnTo>
                    <a:pt x="1080" y="650"/>
                  </a:lnTo>
                  <a:lnTo>
                    <a:pt x="1084" y="616"/>
                  </a:lnTo>
                  <a:lnTo>
                    <a:pt x="1084" y="616"/>
                  </a:lnTo>
                  <a:lnTo>
                    <a:pt x="1084" y="589"/>
                  </a:lnTo>
                  <a:lnTo>
                    <a:pt x="1084" y="561"/>
                  </a:lnTo>
                  <a:lnTo>
                    <a:pt x="1084" y="561"/>
                  </a:lnTo>
                  <a:lnTo>
                    <a:pt x="1086" y="531"/>
                  </a:lnTo>
                  <a:lnTo>
                    <a:pt x="1087" y="501"/>
                  </a:lnTo>
                  <a:lnTo>
                    <a:pt x="1088" y="472"/>
                  </a:lnTo>
                  <a:lnTo>
                    <a:pt x="1088" y="442"/>
                  </a:lnTo>
                  <a:lnTo>
                    <a:pt x="1088" y="442"/>
                  </a:lnTo>
                  <a:lnTo>
                    <a:pt x="1084" y="285"/>
                  </a:lnTo>
                  <a:lnTo>
                    <a:pt x="1082" y="198"/>
                  </a:lnTo>
                  <a:lnTo>
                    <a:pt x="1080" y="128"/>
                  </a:lnTo>
                  <a:lnTo>
                    <a:pt x="1080" y="128"/>
                  </a:lnTo>
                  <a:close/>
                  <a:moveTo>
                    <a:pt x="1023" y="751"/>
                  </a:moveTo>
                  <a:lnTo>
                    <a:pt x="1023" y="751"/>
                  </a:lnTo>
                  <a:lnTo>
                    <a:pt x="1006" y="757"/>
                  </a:lnTo>
                  <a:lnTo>
                    <a:pt x="989" y="761"/>
                  </a:lnTo>
                  <a:lnTo>
                    <a:pt x="970" y="765"/>
                  </a:lnTo>
                  <a:lnTo>
                    <a:pt x="953" y="767"/>
                  </a:lnTo>
                  <a:lnTo>
                    <a:pt x="953" y="767"/>
                  </a:lnTo>
                  <a:lnTo>
                    <a:pt x="891" y="769"/>
                  </a:lnTo>
                  <a:lnTo>
                    <a:pt x="859" y="771"/>
                  </a:lnTo>
                  <a:lnTo>
                    <a:pt x="828" y="772"/>
                  </a:lnTo>
                  <a:lnTo>
                    <a:pt x="828" y="772"/>
                  </a:lnTo>
                  <a:lnTo>
                    <a:pt x="674" y="771"/>
                  </a:lnTo>
                  <a:lnTo>
                    <a:pt x="590" y="769"/>
                  </a:lnTo>
                  <a:lnTo>
                    <a:pt x="519" y="767"/>
                  </a:lnTo>
                  <a:lnTo>
                    <a:pt x="519" y="767"/>
                  </a:lnTo>
                  <a:lnTo>
                    <a:pt x="446" y="763"/>
                  </a:lnTo>
                  <a:lnTo>
                    <a:pt x="364" y="757"/>
                  </a:lnTo>
                  <a:lnTo>
                    <a:pt x="282" y="754"/>
                  </a:lnTo>
                  <a:lnTo>
                    <a:pt x="244" y="752"/>
                  </a:lnTo>
                  <a:lnTo>
                    <a:pt x="209" y="751"/>
                  </a:lnTo>
                  <a:lnTo>
                    <a:pt x="209" y="751"/>
                  </a:lnTo>
                  <a:lnTo>
                    <a:pt x="150" y="752"/>
                  </a:lnTo>
                  <a:lnTo>
                    <a:pt x="122" y="751"/>
                  </a:lnTo>
                  <a:lnTo>
                    <a:pt x="107" y="750"/>
                  </a:lnTo>
                  <a:lnTo>
                    <a:pt x="93" y="747"/>
                  </a:lnTo>
                  <a:lnTo>
                    <a:pt x="93" y="747"/>
                  </a:lnTo>
                  <a:lnTo>
                    <a:pt x="77" y="742"/>
                  </a:lnTo>
                  <a:lnTo>
                    <a:pt x="65" y="737"/>
                  </a:lnTo>
                  <a:lnTo>
                    <a:pt x="57" y="729"/>
                  </a:lnTo>
                  <a:lnTo>
                    <a:pt x="52" y="721"/>
                  </a:lnTo>
                  <a:lnTo>
                    <a:pt x="48" y="710"/>
                  </a:lnTo>
                  <a:lnTo>
                    <a:pt x="46" y="700"/>
                  </a:lnTo>
                  <a:lnTo>
                    <a:pt x="46" y="687"/>
                  </a:lnTo>
                  <a:lnTo>
                    <a:pt x="46" y="671"/>
                  </a:lnTo>
                  <a:lnTo>
                    <a:pt x="46" y="671"/>
                  </a:lnTo>
                  <a:lnTo>
                    <a:pt x="44" y="665"/>
                  </a:lnTo>
                  <a:lnTo>
                    <a:pt x="44" y="665"/>
                  </a:lnTo>
                  <a:lnTo>
                    <a:pt x="46" y="658"/>
                  </a:lnTo>
                  <a:lnTo>
                    <a:pt x="46" y="131"/>
                  </a:lnTo>
                  <a:lnTo>
                    <a:pt x="46" y="131"/>
                  </a:lnTo>
                  <a:lnTo>
                    <a:pt x="46" y="128"/>
                  </a:lnTo>
                  <a:lnTo>
                    <a:pt x="46" y="128"/>
                  </a:lnTo>
                  <a:lnTo>
                    <a:pt x="46" y="127"/>
                  </a:lnTo>
                  <a:lnTo>
                    <a:pt x="46" y="127"/>
                  </a:lnTo>
                  <a:lnTo>
                    <a:pt x="46" y="113"/>
                  </a:lnTo>
                  <a:lnTo>
                    <a:pt x="46" y="98"/>
                  </a:lnTo>
                  <a:lnTo>
                    <a:pt x="48" y="88"/>
                  </a:lnTo>
                  <a:lnTo>
                    <a:pt x="52" y="77"/>
                  </a:lnTo>
                  <a:lnTo>
                    <a:pt x="57" y="70"/>
                  </a:lnTo>
                  <a:lnTo>
                    <a:pt x="65" y="62"/>
                  </a:lnTo>
                  <a:lnTo>
                    <a:pt x="77" y="56"/>
                  </a:lnTo>
                  <a:lnTo>
                    <a:pt x="93" y="53"/>
                  </a:lnTo>
                  <a:lnTo>
                    <a:pt x="93" y="53"/>
                  </a:lnTo>
                  <a:lnTo>
                    <a:pt x="107" y="49"/>
                  </a:lnTo>
                  <a:lnTo>
                    <a:pt x="122" y="47"/>
                  </a:lnTo>
                  <a:lnTo>
                    <a:pt x="150" y="46"/>
                  </a:lnTo>
                  <a:lnTo>
                    <a:pt x="209" y="47"/>
                  </a:lnTo>
                  <a:lnTo>
                    <a:pt x="209" y="47"/>
                  </a:lnTo>
                  <a:lnTo>
                    <a:pt x="280" y="49"/>
                  </a:lnTo>
                  <a:lnTo>
                    <a:pt x="357" y="50"/>
                  </a:lnTo>
                  <a:lnTo>
                    <a:pt x="435" y="51"/>
                  </a:lnTo>
                  <a:lnTo>
                    <a:pt x="472" y="51"/>
                  </a:lnTo>
                  <a:lnTo>
                    <a:pt x="506" y="50"/>
                  </a:lnTo>
                  <a:lnTo>
                    <a:pt x="506" y="50"/>
                  </a:lnTo>
                  <a:lnTo>
                    <a:pt x="540" y="49"/>
                  </a:lnTo>
                  <a:lnTo>
                    <a:pt x="578" y="49"/>
                  </a:lnTo>
                  <a:lnTo>
                    <a:pt x="666" y="51"/>
                  </a:lnTo>
                  <a:lnTo>
                    <a:pt x="753" y="54"/>
                  </a:lnTo>
                  <a:lnTo>
                    <a:pt x="827" y="55"/>
                  </a:lnTo>
                  <a:lnTo>
                    <a:pt x="827" y="55"/>
                  </a:lnTo>
                  <a:lnTo>
                    <a:pt x="857" y="55"/>
                  </a:lnTo>
                  <a:lnTo>
                    <a:pt x="888" y="56"/>
                  </a:lnTo>
                  <a:lnTo>
                    <a:pt x="951" y="60"/>
                  </a:lnTo>
                  <a:lnTo>
                    <a:pt x="951" y="60"/>
                  </a:lnTo>
                  <a:lnTo>
                    <a:pt x="968" y="62"/>
                  </a:lnTo>
                  <a:lnTo>
                    <a:pt x="986" y="64"/>
                  </a:lnTo>
                  <a:lnTo>
                    <a:pt x="1004" y="70"/>
                  </a:lnTo>
                  <a:lnTo>
                    <a:pt x="1020" y="75"/>
                  </a:lnTo>
                  <a:lnTo>
                    <a:pt x="1020" y="75"/>
                  </a:lnTo>
                  <a:lnTo>
                    <a:pt x="1025" y="79"/>
                  </a:lnTo>
                  <a:lnTo>
                    <a:pt x="1029" y="84"/>
                  </a:lnTo>
                  <a:lnTo>
                    <a:pt x="1031" y="90"/>
                  </a:lnTo>
                  <a:lnTo>
                    <a:pt x="1032" y="97"/>
                  </a:lnTo>
                  <a:lnTo>
                    <a:pt x="1033" y="113"/>
                  </a:lnTo>
                  <a:lnTo>
                    <a:pt x="1036" y="126"/>
                  </a:lnTo>
                  <a:lnTo>
                    <a:pt x="1036" y="126"/>
                  </a:lnTo>
                  <a:lnTo>
                    <a:pt x="1036" y="127"/>
                  </a:lnTo>
                  <a:lnTo>
                    <a:pt x="1036" y="127"/>
                  </a:lnTo>
                  <a:lnTo>
                    <a:pt x="1036" y="202"/>
                  </a:lnTo>
                  <a:lnTo>
                    <a:pt x="1039" y="293"/>
                  </a:lnTo>
                  <a:lnTo>
                    <a:pt x="1044" y="459"/>
                  </a:lnTo>
                  <a:lnTo>
                    <a:pt x="1044" y="459"/>
                  </a:lnTo>
                  <a:lnTo>
                    <a:pt x="1044" y="489"/>
                  </a:lnTo>
                  <a:lnTo>
                    <a:pt x="1041" y="518"/>
                  </a:lnTo>
                  <a:lnTo>
                    <a:pt x="1040" y="548"/>
                  </a:lnTo>
                  <a:lnTo>
                    <a:pt x="1039" y="578"/>
                  </a:lnTo>
                  <a:lnTo>
                    <a:pt x="1039" y="578"/>
                  </a:lnTo>
                  <a:lnTo>
                    <a:pt x="1037" y="607"/>
                  </a:lnTo>
                  <a:lnTo>
                    <a:pt x="1035" y="640"/>
                  </a:lnTo>
                  <a:lnTo>
                    <a:pt x="1035" y="655"/>
                  </a:lnTo>
                  <a:lnTo>
                    <a:pt x="1035" y="672"/>
                  </a:lnTo>
                  <a:lnTo>
                    <a:pt x="1035" y="687"/>
                  </a:lnTo>
                  <a:lnTo>
                    <a:pt x="1037" y="699"/>
                  </a:lnTo>
                  <a:lnTo>
                    <a:pt x="1037" y="699"/>
                  </a:lnTo>
                  <a:lnTo>
                    <a:pt x="1036" y="712"/>
                  </a:lnTo>
                  <a:lnTo>
                    <a:pt x="1035" y="727"/>
                  </a:lnTo>
                  <a:lnTo>
                    <a:pt x="1033" y="735"/>
                  </a:lnTo>
                  <a:lnTo>
                    <a:pt x="1031" y="742"/>
                  </a:lnTo>
                  <a:lnTo>
                    <a:pt x="1028" y="747"/>
                  </a:lnTo>
                  <a:lnTo>
                    <a:pt x="1023" y="751"/>
                  </a:lnTo>
                  <a:lnTo>
                    <a:pt x="1023" y="751"/>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09" name="chenying0907 766"/>
            <p:cNvSpPr>
              <a:spLocks noEditPoints="1"/>
            </p:cNvSpPr>
            <p:nvPr/>
          </p:nvSpPr>
          <p:spPr bwMode="auto">
            <a:xfrm>
              <a:off x="2184401" y="3195638"/>
              <a:ext cx="254000" cy="252413"/>
            </a:xfrm>
            <a:custGeom>
              <a:avLst/>
              <a:gdLst/>
              <a:ahLst/>
              <a:cxnLst>
                <a:cxn ang="0">
                  <a:pos x="638" y="357"/>
                </a:cxn>
                <a:cxn ang="0">
                  <a:pos x="637" y="165"/>
                </a:cxn>
                <a:cxn ang="0">
                  <a:pos x="636" y="102"/>
                </a:cxn>
                <a:cxn ang="0">
                  <a:pos x="630" y="56"/>
                </a:cxn>
                <a:cxn ang="0">
                  <a:pos x="615" y="31"/>
                </a:cxn>
                <a:cxn ang="0">
                  <a:pos x="599" y="22"/>
                </a:cxn>
                <a:cxn ang="0">
                  <a:pos x="591" y="20"/>
                </a:cxn>
                <a:cxn ang="0">
                  <a:pos x="363" y="9"/>
                </a:cxn>
                <a:cxn ang="0">
                  <a:pos x="280" y="1"/>
                </a:cxn>
                <a:cxn ang="0">
                  <a:pos x="137" y="1"/>
                </a:cxn>
                <a:cxn ang="0">
                  <a:pos x="81" y="1"/>
                </a:cxn>
                <a:cxn ang="0">
                  <a:pos x="39" y="6"/>
                </a:cxn>
                <a:cxn ang="0">
                  <a:pos x="19" y="12"/>
                </a:cxn>
                <a:cxn ang="0">
                  <a:pos x="9" y="26"/>
                </a:cxn>
                <a:cxn ang="0">
                  <a:pos x="6" y="34"/>
                </a:cxn>
                <a:cxn ang="0">
                  <a:pos x="5" y="46"/>
                </a:cxn>
                <a:cxn ang="0">
                  <a:pos x="5" y="418"/>
                </a:cxn>
                <a:cxn ang="0">
                  <a:pos x="0" y="496"/>
                </a:cxn>
                <a:cxn ang="0">
                  <a:pos x="1" y="552"/>
                </a:cxn>
                <a:cxn ang="0">
                  <a:pos x="13" y="587"/>
                </a:cxn>
                <a:cxn ang="0">
                  <a:pos x="36" y="613"/>
                </a:cxn>
                <a:cxn ang="0">
                  <a:pos x="52" y="619"/>
                </a:cxn>
                <a:cxn ang="0">
                  <a:pos x="94" y="622"/>
                </a:cxn>
                <a:cxn ang="0">
                  <a:pos x="140" y="624"/>
                </a:cxn>
                <a:cxn ang="0">
                  <a:pos x="226" y="629"/>
                </a:cxn>
                <a:cxn ang="0">
                  <a:pos x="306" y="636"/>
                </a:cxn>
                <a:cxn ang="0">
                  <a:pos x="507" y="636"/>
                </a:cxn>
                <a:cxn ang="0">
                  <a:pos x="587" y="636"/>
                </a:cxn>
                <a:cxn ang="0">
                  <a:pos x="602" y="630"/>
                </a:cxn>
                <a:cxn ang="0">
                  <a:pos x="608" y="628"/>
                </a:cxn>
                <a:cxn ang="0">
                  <a:pos x="625" y="619"/>
                </a:cxn>
                <a:cxn ang="0">
                  <a:pos x="636" y="594"/>
                </a:cxn>
                <a:cxn ang="0">
                  <a:pos x="637" y="566"/>
                </a:cxn>
                <a:cxn ang="0">
                  <a:pos x="641" y="430"/>
                </a:cxn>
                <a:cxn ang="0">
                  <a:pos x="639" y="384"/>
                </a:cxn>
                <a:cxn ang="0">
                  <a:pos x="87" y="573"/>
                </a:cxn>
                <a:cxn ang="0">
                  <a:pos x="60" y="554"/>
                </a:cxn>
                <a:cxn ang="0">
                  <a:pos x="51" y="523"/>
                </a:cxn>
                <a:cxn ang="0">
                  <a:pos x="51" y="51"/>
                </a:cxn>
                <a:cxn ang="0">
                  <a:pos x="64" y="48"/>
                </a:cxn>
                <a:cxn ang="0">
                  <a:pos x="158" y="47"/>
                </a:cxn>
                <a:cxn ang="0">
                  <a:pos x="277" y="47"/>
                </a:cxn>
                <a:cxn ang="0">
                  <a:pos x="371" y="55"/>
                </a:cxn>
                <a:cxn ang="0">
                  <a:pos x="579" y="65"/>
                </a:cxn>
                <a:cxn ang="0">
                  <a:pos x="583" y="71"/>
                </a:cxn>
                <a:cxn ang="0">
                  <a:pos x="592" y="114"/>
                </a:cxn>
                <a:cxn ang="0">
                  <a:pos x="592" y="312"/>
                </a:cxn>
                <a:cxn ang="0">
                  <a:pos x="592" y="370"/>
                </a:cxn>
                <a:cxn ang="0">
                  <a:pos x="595" y="553"/>
                </a:cxn>
                <a:cxn ang="0">
                  <a:pos x="590" y="586"/>
                </a:cxn>
                <a:cxn ang="0">
                  <a:pos x="533" y="588"/>
                </a:cxn>
                <a:cxn ang="0">
                  <a:pos x="276" y="587"/>
                </a:cxn>
                <a:cxn ang="0">
                  <a:pos x="125" y="578"/>
                </a:cxn>
              </a:cxnLst>
              <a:rect l="0" t="0" r="r" b="b"/>
              <a:pathLst>
                <a:path w="641" h="636">
                  <a:moveTo>
                    <a:pt x="639" y="384"/>
                  </a:moveTo>
                  <a:lnTo>
                    <a:pt x="639" y="384"/>
                  </a:lnTo>
                  <a:lnTo>
                    <a:pt x="638" y="357"/>
                  </a:lnTo>
                  <a:lnTo>
                    <a:pt x="638" y="323"/>
                  </a:lnTo>
                  <a:lnTo>
                    <a:pt x="638" y="243"/>
                  </a:lnTo>
                  <a:lnTo>
                    <a:pt x="637" y="165"/>
                  </a:lnTo>
                  <a:lnTo>
                    <a:pt x="637" y="129"/>
                  </a:lnTo>
                  <a:lnTo>
                    <a:pt x="636" y="102"/>
                  </a:lnTo>
                  <a:lnTo>
                    <a:pt x="636" y="102"/>
                  </a:lnTo>
                  <a:lnTo>
                    <a:pt x="633" y="78"/>
                  </a:lnTo>
                  <a:lnTo>
                    <a:pt x="632" y="67"/>
                  </a:lnTo>
                  <a:lnTo>
                    <a:pt x="630" y="56"/>
                  </a:lnTo>
                  <a:lnTo>
                    <a:pt x="626" y="47"/>
                  </a:lnTo>
                  <a:lnTo>
                    <a:pt x="622" y="38"/>
                  </a:lnTo>
                  <a:lnTo>
                    <a:pt x="615" y="31"/>
                  </a:lnTo>
                  <a:lnTo>
                    <a:pt x="605" y="26"/>
                  </a:lnTo>
                  <a:lnTo>
                    <a:pt x="605" y="26"/>
                  </a:lnTo>
                  <a:lnTo>
                    <a:pt x="599" y="22"/>
                  </a:lnTo>
                  <a:lnTo>
                    <a:pt x="595" y="21"/>
                  </a:lnTo>
                  <a:lnTo>
                    <a:pt x="591" y="20"/>
                  </a:lnTo>
                  <a:lnTo>
                    <a:pt x="591" y="20"/>
                  </a:lnTo>
                  <a:lnTo>
                    <a:pt x="526" y="18"/>
                  </a:lnTo>
                  <a:lnTo>
                    <a:pt x="445" y="14"/>
                  </a:lnTo>
                  <a:lnTo>
                    <a:pt x="363" y="9"/>
                  </a:lnTo>
                  <a:lnTo>
                    <a:pt x="298" y="3"/>
                  </a:lnTo>
                  <a:lnTo>
                    <a:pt x="298" y="3"/>
                  </a:lnTo>
                  <a:lnTo>
                    <a:pt x="280" y="1"/>
                  </a:lnTo>
                  <a:lnTo>
                    <a:pt x="260" y="0"/>
                  </a:lnTo>
                  <a:lnTo>
                    <a:pt x="217" y="0"/>
                  </a:lnTo>
                  <a:lnTo>
                    <a:pt x="137" y="1"/>
                  </a:lnTo>
                  <a:lnTo>
                    <a:pt x="137" y="1"/>
                  </a:lnTo>
                  <a:lnTo>
                    <a:pt x="108" y="1"/>
                  </a:lnTo>
                  <a:lnTo>
                    <a:pt x="81" y="1"/>
                  </a:lnTo>
                  <a:lnTo>
                    <a:pt x="67" y="3"/>
                  </a:lnTo>
                  <a:lnTo>
                    <a:pt x="52" y="4"/>
                  </a:lnTo>
                  <a:lnTo>
                    <a:pt x="39" y="6"/>
                  </a:lnTo>
                  <a:lnTo>
                    <a:pt x="25" y="9"/>
                  </a:lnTo>
                  <a:lnTo>
                    <a:pt x="25" y="9"/>
                  </a:lnTo>
                  <a:lnTo>
                    <a:pt x="19" y="12"/>
                  </a:lnTo>
                  <a:lnTo>
                    <a:pt x="15" y="16"/>
                  </a:lnTo>
                  <a:lnTo>
                    <a:pt x="12" y="21"/>
                  </a:lnTo>
                  <a:lnTo>
                    <a:pt x="9" y="26"/>
                  </a:lnTo>
                  <a:lnTo>
                    <a:pt x="9" y="26"/>
                  </a:lnTo>
                  <a:lnTo>
                    <a:pt x="8" y="30"/>
                  </a:lnTo>
                  <a:lnTo>
                    <a:pt x="6" y="34"/>
                  </a:lnTo>
                  <a:lnTo>
                    <a:pt x="6" y="42"/>
                  </a:lnTo>
                  <a:lnTo>
                    <a:pt x="6" y="42"/>
                  </a:lnTo>
                  <a:lnTo>
                    <a:pt x="5" y="46"/>
                  </a:lnTo>
                  <a:lnTo>
                    <a:pt x="5" y="51"/>
                  </a:lnTo>
                  <a:lnTo>
                    <a:pt x="5" y="418"/>
                  </a:lnTo>
                  <a:lnTo>
                    <a:pt x="5" y="418"/>
                  </a:lnTo>
                  <a:lnTo>
                    <a:pt x="4" y="442"/>
                  </a:lnTo>
                  <a:lnTo>
                    <a:pt x="1" y="468"/>
                  </a:lnTo>
                  <a:lnTo>
                    <a:pt x="0" y="496"/>
                  </a:lnTo>
                  <a:lnTo>
                    <a:pt x="0" y="524"/>
                  </a:lnTo>
                  <a:lnTo>
                    <a:pt x="0" y="537"/>
                  </a:lnTo>
                  <a:lnTo>
                    <a:pt x="1" y="552"/>
                  </a:lnTo>
                  <a:lnTo>
                    <a:pt x="4" y="565"/>
                  </a:lnTo>
                  <a:lnTo>
                    <a:pt x="8" y="577"/>
                  </a:lnTo>
                  <a:lnTo>
                    <a:pt x="13" y="587"/>
                  </a:lnTo>
                  <a:lnTo>
                    <a:pt x="18" y="598"/>
                  </a:lnTo>
                  <a:lnTo>
                    <a:pt x="26" y="607"/>
                  </a:lnTo>
                  <a:lnTo>
                    <a:pt x="36" y="613"/>
                  </a:lnTo>
                  <a:lnTo>
                    <a:pt x="36" y="613"/>
                  </a:lnTo>
                  <a:lnTo>
                    <a:pt x="44" y="617"/>
                  </a:lnTo>
                  <a:lnTo>
                    <a:pt x="52" y="619"/>
                  </a:lnTo>
                  <a:lnTo>
                    <a:pt x="63" y="621"/>
                  </a:lnTo>
                  <a:lnTo>
                    <a:pt x="73" y="621"/>
                  </a:lnTo>
                  <a:lnTo>
                    <a:pt x="94" y="622"/>
                  </a:lnTo>
                  <a:lnTo>
                    <a:pt x="111" y="622"/>
                  </a:lnTo>
                  <a:lnTo>
                    <a:pt x="111" y="622"/>
                  </a:lnTo>
                  <a:lnTo>
                    <a:pt x="140" y="624"/>
                  </a:lnTo>
                  <a:lnTo>
                    <a:pt x="169" y="625"/>
                  </a:lnTo>
                  <a:lnTo>
                    <a:pt x="197" y="626"/>
                  </a:lnTo>
                  <a:lnTo>
                    <a:pt x="226" y="629"/>
                  </a:lnTo>
                  <a:lnTo>
                    <a:pt x="226" y="629"/>
                  </a:lnTo>
                  <a:lnTo>
                    <a:pt x="261" y="633"/>
                  </a:lnTo>
                  <a:lnTo>
                    <a:pt x="306" y="636"/>
                  </a:lnTo>
                  <a:lnTo>
                    <a:pt x="354" y="636"/>
                  </a:lnTo>
                  <a:lnTo>
                    <a:pt x="407" y="636"/>
                  </a:lnTo>
                  <a:lnTo>
                    <a:pt x="507" y="636"/>
                  </a:lnTo>
                  <a:lnTo>
                    <a:pt x="552" y="636"/>
                  </a:lnTo>
                  <a:lnTo>
                    <a:pt x="587" y="636"/>
                  </a:lnTo>
                  <a:lnTo>
                    <a:pt x="587" y="636"/>
                  </a:lnTo>
                  <a:lnTo>
                    <a:pt x="592" y="636"/>
                  </a:lnTo>
                  <a:lnTo>
                    <a:pt x="598" y="633"/>
                  </a:lnTo>
                  <a:lnTo>
                    <a:pt x="602" y="630"/>
                  </a:lnTo>
                  <a:lnTo>
                    <a:pt x="604" y="628"/>
                  </a:lnTo>
                  <a:lnTo>
                    <a:pt x="604" y="628"/>
                  </a:lnTo>
                  <a:lnTo>
                    <a:pt x="608" y="628"/>
                  </a:lnTo>
                  <a:lnTo>
                    <a:pt x="608" y="628"/>
                  </a:lnTo>
                  <a:lnTo>
                    <a:pt x="619" y="624"/>
                  </a:lnTo>
                  <a:lnTo>
                    <a:pt x="625" y="619"/>
                  </a:lnTo>
                  <a:lnTo>
                    <a:pt x="630" y="611"/>
                  </a:lnTo>
                  <a:lnTo>
                    <a:pt x="634" y="603"/>
                  </a:lnTo>
                  <a:lnTo>
                    <a:pt x="636" y="594"/>
                  </a:lnTo>
                  <a:lnTo>
                    <a:pt x="637" y="585"/>
                  </a:lnTo>
                  <a:lnTo>
                    <a:pt x="637" y="566"/>
                  </a:lnTo>
                  <a:lnTo>
                    <a:pt x="637" y="566"/>
                  </a:lnTo>
                  <a:lnTo>
                    <a:pt x="637" y="520"/>
                  </a:lnTo>
                  <a:lnTo>
                    <a:pt x="639" y="475"/>
                  </a:lnTo>
                  <a:lnTo>
                    <a:pt x="641" y="430"/>
                  </a:lnTo>
                  <a:lnTo>
                    <a:pt x="641" y="407"/>
                  </a:lnTo>
                  <a:lnTo>
                    <a:pt x="639" y="384"/>
                  </a:lnTo>
                  <a:lnTo>
                    <a:pt x="639" y="384"/>
                  </a:lnTo>
                  <a:close/>
                  <a:moveTo>
                    <a:pt x="102" y="575"/>
                  </a:moveTo>
                  <a:lnTo>
                    <a:pt x="102" y="575"/>
                  </a:lnTo>
                  <a:lnTo>
                    <a:pt x="87" y="573"/>
                  </a:lnTo>
                  <a:lnTo>
                    <a:pt x="76" y="568"/>
                  </a:lnTo>
                  <a:lnTo>
                    <a:pt x="67" y="562"/>
                  </a:lnTo>
                  <a:lnTo>
                    <a:pt x="60" y="554"/>
                  </a:lnTo>
                  <a:lnTo>
                    <a:pt x="55" y="545"/>
                  </a:lnTo>
                  <a:lnTo>
                    <a:pt x="52" y="535"/>
                  </a:lnTo>
                  <a:lnTo>
                    <a:pt x="51" y="523"/>
                  </a:lnTo>
                  <a:lnTo>
                    <a:pt x="51" y="509"/>
                  </a:lnTo>
                  <a:lnTo>
                    <a:pt x="51" y="51"/>
                  </a:lnTo>
                  <a:lnTo>
                    <a:pt x="51" y="51"/>
                  </a:lnTo>
                  <a:lnTo>
                    <a:pt x="50" y="51"/>
                  </a:lnTo>
                  <a:lnTo>
                    <a:pt x="50" y="51"/>
                  </a:lnTo>
                  <a:lnTo>
                    <a:pt x="64" y="48"/>
                  </a:lnTo>
                  <a:lnTo>
                    <a:pt x="77" y="47"/>
                  </a:lnTo>
                  <a:lnTo>
                    <a:pt x="104" y="46"/>
                  </a:lnTo>
                  <a:lnTo>
                    <a:pt x="158" y="47"/>
                  </a:lnTo>
                  <a:lnTo>
                    <a:pt x="158" y="47"/>
                  </a:lnTo>
                  <a:lnTo>
                    <a:pt x="235" y="46"/>
                  </a:lnTo>
                  <a:lnTo>
                    <a:pt x="277" y="47"/>
                  </a:lnTo>
                  <a:lnTo>
                    <a:pt x="312" y="50"/>
                  </a:lnTo>
                  <a:lnTo>
                    <a:pt x="312" y="50"/>
                  </a:lnTo>
                  <a:lnTo>
                    <a:pt x="371" y="55"/>
                  </a:lnTo>
                  <a:lnTo>
                    <a:pt x="446" y="60"/>
                  </a:lnTo>
                  <a:lnTo>
                    <a:pt x="520" y="64"/>
                  </a:lnTo>
                  <a:lnTo>
                    <a:pt x="579" y="65"/>
                  </a:lnTo>
                  <a:lnTo>
                    <a:pt x="579" y="65"/>
                  </a:lnTo>
                  <a:lnTo>
                    <a:pt x="582" y="68"/>
                  </a:lnTo>
                  <a:lnTo>
                    <a:pt x="583" y="71"/>
                  </a:lnTo>
                  <a:lnTo>
                    <a:pt x="587" y="81"/>
                  </a:lnTo>
                  <a:lnTo>
                    <a:pt x="590" y="95"/>
                  </a:lnTo>
                  <a:lnTo>
                    <a:pt x="592" y="114"/>
                  </a:lnTo>
                  <a:lnTo>
                    <a:pt x="594" y="159"/>
                  </a:lnTo>
                  <a:lnTo>
                    <a:pt x="595" y="212"/>
                  </a:lnTo>
                  <a:lnTo>
                    <a:pt x="592" y="312"/>
                  </a:lnTo>
                  <a:lnTo>
                    <a:pt x="592" y="349"/>
                  </a:lnTo>
                  <a:lnTo>
                    <a:pt x="592" y="370"/>
                  </a:lnTo>
                  <a:lnTo>
                    <a:pt x="592" y="370"/>
                  </a:lnTo>
                  <a:lnTo>
                    <a:pt x="594" y="413"/>
                  </a:lnTo>
                  <a:lnTo>
                    <a:pt x="594" y="485"/>
                  </a:lnTo>
                  <a:lnTo>
                    <a:pt x="595" y="553"/>
                  </a:lnTo>
                  <a:lnTo>
                    <a:pt x="596" y="583"/>
                  </a:lnTo>
                  <a:lnTo>
                    <a:pt x="596" y="583"/>
                  </a:lnTo>
                  <a:lnTo>
                    <a:pt x="590" y="586"/>
                  </a:lnTo>
                  <a:lnTo>
                    <a:pt x="585" y="590"/>
                  </a:lnTo>
                  <a:lnTo>
                    <a:pt x="585" y="590"/>
                  </a:lnTo>
                  <a:lnTo>
                    <a:pt x="533" y="588"/>
                  </a:lnTo>
                  <a:lnTo>
                    <a:pt x="475" y="588"/>
                  </a:lnTo>
                  <a:lnTo>
                    <a:pt x="343" y="588"/>
                  </a:lnTo>
                  <a:lnTo>
                    <a:pt x="276" y="587"/>
                  </a:lnTo>
                  <a:lnTo>
                    <a:pt x="212" y="585"/>
                  </a:lnTo>
                  <a:lnTo>
                    <a:pt x="153" y="581"/>
                  </a:lnTo>
                  <a:lnTo>
                    <a:pt x="125" y="578"/>
                  </a:lnTo>
                  <a:lnTo>
                    <a:pt x="102" y="575"/>
                  </a:lnTo>
                  <a:lnTo>
                    <a:pt x="102" y="575"/>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10" name="chenying0907 767"/>
            <p:cNvSpPr>
              <a:spLocks/>
            </p:cNvSpPr>
            <p:nvPr/>
          </p:nvSpPr>
          <p:spPr bwMode="auto">
            <a:xfrm>
              <a:off x="2033588" y="3146425"/>
              <a:ext cx="30163" cy="538163"/>
            </a:xfrm>
            <a:custGeom>
              <a:avLst/>
              <a:gdLst/>
              <a:ahLst/>
              <a:cxnLst>
                <a:cxn ang="0">
                  <a:pos x="62" y="1072"/>
                </a:cxn>
                <a:cxn ang="0">
                  <a:pos x="62" y="1011"/>
                </a:cxn>
                <a:cxn ang="0">
                  <a:pos x="54" y="834"/>
                </a:cxn>
                <a:cxn ang="0">
                  <a:pos x="51" y="614"/>
                </a:cxn>
                <a:cxn ang="0">
                  <a:pos x="53" y="452"/>
                </a:cxn>
                <a:cxn ang="0">
                  <a:pos x="50" y="331"/>
                </a:cxn>
                <a:cxn ang="0">
                  <a:pos x="49" y="290"/>
                </a:cxn>
                <a:cxn ang="0">
                  <a:pos x="48" y="251"/>
                </a:cxn>
                <a:cxn ang="0">
                  <a:pos x="55" y="174"/>
                </a:cxn>
                <a:cxn ang="0">
                  <a:pos x="61" y="134"/>
                </a:cxn>
                <a:cxn ang="0">
                  <a:pos x="65" y="78"/>
                </a:cxn>
                <a:cxn ang="0">
                  <a:pos x="70" y="43"/>
                </a:cxn>
                <a:cxn ang="0">
                  <a:pos x="79" y="14"/>
                </a:cxn>
                <a:cxn ang="0">
                  <a:pos x="70" y="6"/>
                </a:cxn>
                <a:cxn ang="0">
                  <a:pos x="58" y="1"/>
                </a:cxn>
                <a:cxn ang="0">
                  <a:pos x="48" y="0"/>
                </a:cxn>
                <a:cxn ang="0">
                  <a:pos x="34" y="2"/>
                </a:cxn>
                <a:cxn ang="0">
                  <a:pos x="28" y="22"/>
                </a:cxn>
                <a:cxn ang="0">
                  <a:pos x="20" y="65"/>
                </a:cxn>
                <a:cxn ang="0">
                  <a:pos x="14" y="129"/>
                </a:cxn>
                <a:cxn ang="0">
                  <a:pos x="11" y="163"/>
                </a:cxn>
                <a:cxn ang="0">
                  <a:pos x="4" y="205"/>
                </a:cxn>
                <a:cxn ang="0">
                  <a:pos x="0" y="291"/>
                </a:cxn>
                <a:cxn ang="0">
                  <a:pos x="3" y="423"/>
                </a:cxn>
                <a:cxn ang="0">
                  <a:pos x="6" y="510"/>
                </a:cxn>
                <a:cxn ang="0">
                  <a:pos x="4" y="620"/>
                </a:cxn>
                <a:cxn ang="0">
                  <a:pos x="2" y="826"/>
                </a:cxn>
                <a:cxn ang="0">
                  <a:pos x="6" y="953"/>
                </a:cxn>
                <a:cxn ang="0">
                  <a:pos x="11" y="1003"/>
                </a:cxn>
                <a:cxn ang="0">
                  <a:pos x="14" y="1024"/>
                </a:cxn>
                <a:cxn ang="0">
                  <a:pos x="15" y="1088"/>
                </a:cxn>
                <a:cxn ang="0">
                  <a:pos x="12" y="1173"/>
                </a:cxn>
                <a:cxn ang="0">
                  <a:pos x="12" y="1192"/>
                </a:cxn>
                <a:cxn ang="0">
                  <a:pos x="20" y="1253"/>
                </a:cxn>
                <a:cxn ang="0">
                  <a:pos x="28" y="1313"/>
                </a:cxn>
                <a:cxn ang="0">
                  <a:pos x="28" y="1332"/>
                </a:cxn>
                <a:cxn ang="0">
                  <a:pos x="31" y="1341"/>
                </a:cxn>
                <a:cxn ang="0">
                  <a:pos x="36" y="1349"/>
                </a:cxn>
                <a:cxn ang="0">
                  <a:pos x="44" y="1353"/>
                </a:cxn>
                <a:cxn ang="0">
                  <a:pos x="59" y="1353"/>
                </a:cxn>
                <a:cxn ang="0">
                  <a:pos x="67" y="1349"/>
                </a:cxn>
                <a:cxn ang="0">
                  <a:pos x="72" y="1341"/>
                </a:cxn>
                <a:cxn ang="0">
                  <a:pos x="74" y="1332"/>
                </a:cxn>
                <a:cxn ang="0">
                  <a:pos x="74" y="1302"/>
                </a:cxn>
                <a:cxn ang="0">
                  <a:pos x="67" y="1242"/>
                </a:cxn>
                <a:cxn ang="0">
                  <a:pos x="62" y="1212"/>
                </a:cxn>
                <a:cxn ang="0">
                  <a:pos x="58" y="1178"/>
                </a:cxn>
                <a:cxn ang="0">
                  <a:pos x="58" y="1143"/>
                </a:cxn>
                <a:cxn ang="0">
                  <a:pos x="62" y="1072"/>
                </a:cxn>
              </a:cxnLst>
              <a:rect l="0" t="0" r="r" b="b"/>
              <a:pathLst>
                <a:path w="79" h="1355">
                  <a:moveTo>
                    <a:pt x="62" y="1072"/>
                  </a:moveTo>
                  <a:lnTo>
                    <a:pt x="62" y="1072"/>
                  </a:lnTo>
                  <a:lnTo>
                    <a:pt x="63" y="1047"/>
                  </a:lnTo>
                  <a:lnTo>
                    <a:pt x="62" y="1011"/>
                  </a:lnTo>
                  <a:lnTo>
                    <a:pt x="58" y="923"/>
                  </a:lnTo>
                  <a:lnTo>
                    <a:pt x="54" y="834"/>
                  </a:lnTo>
                  <a:lnTo>
                    <a:pt x="51" y="773"/>
                  </a:lnTo>
                  <a:lnTo>
                    <a:pt x="51" y="614"/>
                  </a:lnTo>
                  <a:lnTo>
                    <a:pt x="51" y="614"/>
                  </a:lnTo>
                  <a:lnTo>
                    <a:pt x="53" y="452"/>
                  </a:lnTo>
                  <a:lnTo>
                    <a:pt x="51" y="371"/>
                  </a:lnTo>
                  <a:lnTo>
                    <a:pt x="50" y="331"/>
                  </a:lnTo>
                  <a:lnTo>
                    <a:pt x="49" y="290"/>
                  </a:lnTo>
                  <a:lnTo>
                    <a:pt x="49" y="290"/>
                  </a:lnTo>
                  <a:lnTo>
                    <a:pt x="48" y="270"/>
                  </a:lnTo>
                  <a:lnTo>
                    <a:pt x="48" y="251"/>
                  </a:lnTo>
                  <a:lnTo>
                    <a:pt x="50" y="212"/>
                  </a:lnTo>
                  <a:lnTo>
                    <a:pt x="55" y="174"/>
                  </a:lnTo>
                  <a:lnTo>
                    <a:pt x="61" y="134"/>
                  </a:lnTo>
                  <a:lnTo>
                    <a:pt x="61" y="134"/>
                  </a:lnTo>
                  <a:lnTo>
                    <a:pt x="62" y="112"/>
                  </a:lnTo>
                  <a:lnTo>
                    <a:pt x="65" y="78"/>
                  </a:lnTo>
                  <a:lnTo>
                    <a:pt x="67" y="60"/>
                  </a:lnTo>
                  <a:lnTo>
                    <a:pt x="70" y="43"/>
                  </a:lnTo>
                  <a:lnTo>
                    <a:pt x="74" y="27"/>
                  </a:lnTo>
                  <a:lnTo>
                    <a:pt x="79" y="14"/>
                  </a:lnTo>
                  <a:lnTo>
                    <a:pt x="79" y="14"/>
                  </a:lnTo>
                  <a:lnTo>
                    <a:pt x="70" y="6"/>
                  </a:lnTo>
                  <a:lnTo>
                    <a:pt x="65" y="4"/>
                  </a:lnTo>
                  <a:lnTo>
                    <a:pt x="58" y="1"/>
                  </a:lnTo>
                  <a:lnTo>
                    <a:pt x="53" y="0"/>
                  </a:lnTo>
                  <a:lnTo>
                    <a:pt x="48" y="0"/>
                  </a:lnTo>
                  <a:lnTo>
                    <a:pt x="41" y="1"/>
                  </a:lnTo>
                  <a:lnTo>
                    <a:pt x="34" y="2"/>
                  </a:lnTo>
                  <a:lnTo>
                    <a:pt x="34" y="2"/>
                  </a:lnTo>
                  <a:lnTo>
                    <a:pt x="28" y="22"/>
                  </a:lnTo>
                  <a:lnTo>
                    <a:pt x="23" y="43"/>
                  </a:lnTo>
                  <a:lnTo>
                    <a:pt x="20" y="65"/>
                  </a:lnTo>
                  <a:lnTo>
                    <a:pt x="17" y="87"/>
                  </a:lnTo>
                  <a:lnTo>
                    <a:pt x="14" y="129"/>
                  </a:lnTo>
                  <a:lnTo>
                    <a:pt x="12" y="147"/>
                  </a:lnTo>
                  <a:lnTo>
                    <a:pt x="11" y="163"/>
                  </a:lnTo>
                  <a:lnTo>
                    <a:pt x="11" y="163"/>
                  </a:lnTo>
                  <a:lnTo>
                    <a:pt x="4" y="205"/>
                  </a:lnTo>
                  <a:lnTo>
                    <a:pt x="2" y="248"/>
                  </a:lnTo>
                  <a:lnTo>
                    <a:pt x="0" y="291"/>
                  </a:lnTo>
                  <a:lnTo>
                    <a:pt x="0" y="336"/>
                  </a:lnTo>
                  <a:lnTo>
                    <a:pt x="3" y="423"/>
                  </a:lnTo>
                  <a:lnTo>
                    <a:pt x="6" y="467"/>
                  </a:lnTo>
                  <a:lnTo>
                    <a:pt x="6" y="510"/>
                  </a:lnTo>
                  <a:lnTo>
                    <a:pt x="6" y="510"/>
                  </a:lnTo>
                  <a:lnTo>
                    <a:pt x="4" y="620"/>
                  </a:lnTo>
                  <a:lnTo>
                    <a:pt x="2" y="757"/>
                  </a:lnTo>
                  <a:lnTo>
                    <a:pt x="2" y="826"/>
                  </a:lnTo>
                  <a:lnTo>
                    <a:pt x="3" y="894"/>
                  </a:lnTo>
                  <a:lnTo>
                    <a:pt x="6" y="953"/>
                  </a:lnTo>
                  <a:lnTo>
                    <a:pt x="8" y="979"/>
                  </a:lnTo>
                  <a:lnTo>
                    <a:pt x="11" y="1003"/>
                  </a:lnTo>
                  <a:lnTo>
                    <a:pt x="11" y="1003"/>
                  </a:lnTo>
                  <a:lnTo>
                    <a:pt x="14" y="1024"/>
                  </a:lnTo>
                  <a:lnTo>
                    <a:pt x="14" y="1046"/>
                  </a:lnTo>
                  <a:lnTo>
                    <a:pt x="15" y="1088"/>
                  </a:lnTo>
                  <a:lnTo>
                    <a:pt x="14" y="1130"/>
                  </a:lnTo>
                  <a:lnTo>
                    <a:pt x="12" y="1173"/>
                  </a:lnTo>
                  <a:lnTo>
                    <a:pt x="12" y="1173"/>
                  </a:lnTo>
                  <a:lnTo>
                    <a:pt x="12" y="1192"/>
                  </a:lnTo>
                  <a:lnTo>
                    <a:pt x="15" y="1212"/>
                  </a:lnTo>
                  <a:lnTo>
                    <a:pt x="20" y="1253"/>
                  </a:lnTo>
                  <a:lnTo>
                    <a:pt x="25" y="1292"/>
                  </a:lnTo>
                  <a:lnTo>
                    <a:pt x="28" y="1313"/>
                  </a:lnTo>
                  <a:lnTo>
                    <a:pt x="28" y="1332"/>
                  </a:lnTo>
                  <a:lnTo>
                    <a:pt x="28" y="1332"/>
                  </a:lnTo>
                  <a:lnTo>
                    <a:pt x="29" y="1338"/>
                  </a:lnTo>
                  <a:lnTo>
                    <a:pt x="31" y="1341"/>
                  </a:lnTo>
                  <a:lnTo>
                    <a:pt x="33" y="1345"/>
                  </a:lnTo>
                  <a:lnTo>
                    <a:pt x="36" y="1349"/>
                  </a:lnTo>
                  <a:lnTo>
                    <a:pt x="40" y="1352"/>
                  </a:lnTo>
                  <a:lnTo>
                    <a:pt x="44" y="1353"/>
                  </a:lnTo>
                  <a:lnTo>
                    <a:pt x="51" y="1355"/>
                  </a:lnTo>
                  <a:lnTo>
                    <a:pt x="59" y="1353"/>
                  </a:lnTo>
                  <a:lnTo>
                    <a:pt x="63" y="1352"/>
                  </a:lnTo>
                  <a:lnTo>
                    <a:pt x="67" y="1349"/>
                  </a:lnTo>
                  <a:lnTo>
                    <a:pt x="70" y="1345"/>
                  </a:lnTo>
                  <a:lnTo>
                    <a:pt x="72" y="1341"/>
                  </a:lnTo>
                  <a:lnTo>
                    <a:pt x="74" y="1338"/>
                  </a:lnTo>
                  <a:lnTo>
                    <a:pt x="74" y="1332"/>
                  </a:lnTo>
                  <a:lnTo>
                    <a:pt x="74" y="1332"/>
                  </a:lnTo>
                  <a:lnTo>
                    <a:pt x="74" y="1302"/>
                  </a:lnTo>
                  <a:lnTo>
                    <a:pt x="71" y="1272"/>
                  </a:lnTo>
                  <a:lnTo>
                    <a:pt x="67" y="1242"/>
                  </a:lnTo>
                  <a:lnTo>
                    <a:pt x="62" y="1212"/>
                  </a:lnTo>
                  <a:lnTo>
                    <a:pt x="62" y="1212"/>
                  </a:lnTo>
                  <a:lnTo>
                    <a:pt x="59" y="1195"/>
                  </a:lnTo>
                  <a:lnTo>
                    <a:pt x="58" y="1178"/>
                  </a:lnTo>
                  <a:lnTo>
                    <a:pt x="57" y="1160"/>
                  </a:lnTo>
                  <a:lnTo>
                    <a:pt x="58" y="1143"/>
                  </a:lnTo>
                  <a:lnTo>
                    <a:pt x="61" y="1107"/>
                  </a:lnTo>
                  <a:lnTo>
                    <a:pt x="62" y="1072"/>
                  </a:lnTo>
                  <a:lnTo>
                    <a:pt x="62" y="1072"/>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11" name="chenying0907 768"/>
            <p:cNvSpPr>
              <a:spLocks/>
            </p:cNvSpPr>
            <p:nvPr/>
          </p:nvSpPr>
          <p:spPr bwMode="auto">
            <a:xfrm>
              <a:off x="2044701" y="3662363"/>
              <a:ext cx="758825" cy="128588"/>
            </a:xfrm>
            <a:custGeom>
              <a:avLst/>
              <a:gdLst/>
              <a:ahLst/>
              <a:cxnLst>
                <a:cxn ang="0">
                  <a:pos x="1912" y="41"/>
                </a:cxn>
                <a:cxn ang="0">
                  <a:pos x="1906" y="29"/>
                </a:cxn>
                <a:cxn ang="0">
                  <a:pos x="1890" y="24"/>
                </a:cxn>
                <a:cxn ang="0">
                  <a:pos x="1874" y="29"/>
                </a:cxn>
                <a:cxn ang="0">
                  <a:pos x="1868" y="41"/>
                </a:cxn>
                <a:cxn ang="0">
                  <a:pos x="1868" y="94"/>
                </a:cxn>
                <a:cxn ang="0">
                  <a:pos x="1867" y="143"/>
                </a:cxn>
                <a:cxn ang="0">
                  <a:pos x="1861" y="168"/>
                </a:cxn>
                <a:cxn ang="0">
                  <a:pos x="1840" y="202"/>
                </a:cxn>
                <a:cxn ang="0">
                  <a:pos x="1800" y="230"/>
                </a:cxn>
                <a:cxn ang="0">
                  <a:pos x="1771" y="245"/>
                </a:cxn>
                <a:cxn ang="0">
                  <a:pos x="1728" y="258"/>
                </a:cxn>
                <a:cxn ang="0">
                  <a:pos x="1668" y="263"/>
                </a:cxn>
                <a:cxn ang="0">
                  <a:pos x="1621" y="267"/>
                </a:cxn>
                <a:cxn ang="0">
                  <a:pos x="1575" y="274"/>
                </a:cxn>
                <a:cxn ang="0">
                  <a:pos x="1394" y="278"/>
                </a:cxn>
                <a:cxn ang="0">
                  <a:pos x="1214" y="274"/>
                </a:cxn>
                <a:cxn ang="0">
                  <a:pos x="961" y="279"/>
                </a:cxn>
                <a:cxn ang="0">
                  <a:pos x="902" y="278"/>
                </a:cxn>
                <a:cxn ang="0">
                  <a:pos x="757" y="263"/>
                </a:cxn>
                <a:cxn ang="0">
                  <a:pos x="659" y="261"/>
                </a:cxn>
                <a:cxn ang="0">
                  <a:pos x="422" y="251"/>
                </a:cxn>
                <a:cxn ang="0">
                  <a:pos x="398" y="250"/>
                </a:cxn>
                <a:cxn ang="0">
                  <a:pos x="333" y="241"/>
                </a:cxn>
                <a:cxn ang="0">
                  <a:pos x="289" y="238"/>
                </a:cxn>
                <a:cxn ang="0">
                  <a:pos x="194" y="225"/>
                </a:cxn>
                <a:cxn ang="0">
                  <a:pos x="146" y="211"/>
                </a:cxn>
                <a:cxn ang="0">
                  <a:pos x="106" y="185"/>
                </a:cxn>
                <a:cxn ang="0">
                  <a:pos x="81" y="162"/>
                </a:cxn>
                <a:cxn ang="0">
                  <a:pos x="63" y="140"/>
                </a:cxn>
                <a:cxn ang="0">
                  <a:pos x="50" y="97"/>
                </a:cxn>
                <a:cxn ang="0">
                  <a:pos x="46" y="23"/>
                </a:cxn>
                <a:cxn ang="0">
                  <a:pos x="44" y="13"/>
                </a:cxn>
                <a:cxn ang="0">
                  <a:pos x="35" y="4"/>
                </a:cxn>
                <a:cxn ang="0">
                  <a:pos x="14" y="2"/>
                </a:cxn>
                <a:cxn ang="0">
                  <a:pos x="5" y="9"/>
                </a:cxn>
                <a:cxn ang="0">
                  <a:pos x="0" y="23"/>
                </a:cxn>
                <a:cxn ang="0">
                  <a:pos x="3" y="80"/>
                </a:cxn>
                <a:cxn ang="0">
                  <a:pos x="17" y="143"/>
                </a:cxn>
                <a:cxn ang="0">
                  <a:pos x="35" y="177"/>
                </a:cxn>
                <a:cxn ang="0">
                  <a:pos x="63" y="208"/>
                </a:cxn>
                <a:cxn ang="0">
                  <a:pos x="85" y="228"/>
                </a:cxn>
                <a:cxn ang="0">
                  <a:pos x="123" y="250"/>
                </a:cxn>
                <a:cxn ang="0">
                  <a:pos x="209" y="278"/>
                </a:cxn>
                <a:cxn ang="0">
                  <a:pos x="297" y="285"/>
                </a:cxn>
                <a:cxn ang="0">
                  <a:pos x="366" y="289"/>
                </a:cxn>
                <a:cxn ang="0">
                  <a:pos x="538" y="308"/>
                </a:cxn>
                <a:cxn ang="0">
                  <a:pos x="613" y="309"/>
                </a:cxn>
                <a:cxn ang="0">
                  <a:pos x="871" y="322"/>
                </a:cxn>
                <a:cxn ang="0">
                  <a:pos x="961" y="325"/>
                </a:cxn>
                <a:cxn ang="0">
                  <a:pos x="1184" y="321"/>
                </a:cxn>
                <a:cxn ang="0">
                  <a:pos x="1537" y="319"/>
                </a:cxn>
                <a:cxn ang="0">
                  <a:pos x="1596" y="314"/>
                </a:cxn>
                <a:cxn ang="0">
                  <a:pos x="1652" y="309"/>
                </a:cxn>
                <a:cxn ang="0">
                  <a:pos x="1712" y="305"/>
                </a:cxn>
                <a:cxn ang="0">
                  <a:pos x="1792" y="283"/>
                </a:cxn>
                <a:cxn ang="0">
                  <a:pos x="1868" y="240"/>
                </a:cxn>
                <a:cxn ang="0">
                  <a:pos x="1886" y="221"/>
                </a:cxn>
                <a:cxn ang="0">
                  <a:pos x="1904" y="189"/>
                </a:cxn>
                <a:cxn ang="0">
                  <a:pos x="1912" y="149"/>
                </a:cxn>
                <a:cxn ang="0">
                  <a:pos x="1914" y="46"/>
                </a:cxn>
              </a:cxnLst>
              <a:rect l="0" t="0" r="r" b="b"/>
              <a:pathLst>
                <a:path w="1915" h="325">
                  <a:moveTo>
                    <a:pt x="1914" y="46"/>
                  </a:moveTo>
                  <a:lnTo>
                    <a:pt x="1914" y="46"/>
                  </a:lnTo>
                  <a:lnTo>
                    <a:pt x="1912" y="41"/>
                  </a:lnTo>
                  <a:lnTo>
                    <a:pt x="1911" y="36"/>
                  </a:lnTo>
                  <a:lnTo>
                    <a:pt x="1908" y="32"/>
                  </a:lnTo>
                  <a:lnTo>
                    <a:pt x="1906" y="29"/>
                  </a:lnTo>
                  <a:lnTo>
                    <a:pt x="1902" y="26"/>
                  </a:lnTo>
                  <a:lnTo>
                    <a:pt x="1898" y="25"/>
                  </a:lnTo>
                  <a:lnTo>
                    <a:pt x="1890" y="24"/>
                  </a:lnTo>
                  <a:lnTo>
                    <a:pt x="1882" y="25"/>
                  </a:lnTo>
                  <a:lnTo>
                    <a:pt x="1878" y="26"/>
                  </a:lnTo>
                  <a:lnTo>
                    <a:pt x="1874" y="29"/>
                  </a:lnTo>
                  <a:lnTo>
                    <a:pt x="1872" y="32"/>
                  </a:lnTo>
                  <a:lnTo>
                    <a:pt x="1869" y="36"/>
                  </a:lnTo>
                  <a:lnTo>
                    <a:pt x="1868" y="41"/>
                  </a:lnTo>
                  <a:lnTo>
                    <a:pt x="1868" y="46"/>
                  </a:lnTo>
                  <a:lnTo>
                    <a:pt x="1868" y="46"/>
                  </a:lnTo>
                  <a:lnTo>
                    <a:pt x="1868" y="94"/>
                  </a:lnTo>
                  <a:lnTo>
                    <a:pt x="1868" y="118"/>
                  </a:lnTo>
                  <a:lnTo>
                    <a:pt x="1867" y="143"/>
                  </a:lnTo>
                  <a:lnTo>
                    <a:pt x="1867" y="143"/>
                  </a:lnTo>
                  <a:lnTo>
                    <a:pt x="1867" y="152"/>
                  </a:lnTo>
                  <a:lnTo>
                    <a:pt x="1864" y="160"/>
                  </a:lnTo>
                  <a:lnTo>
                    <a:pt x="1861" y="168"/>
                  </a:lnTo>
                  <a:lnTo>
                    <a:pt x="1859" y="176"/>
                  </a:lnTo>
                  <a:lnTo>
                    <a:pt x="1850" y="190"/>
                  </a:lnTo>
                  <a:lnTo>
                    <a:pt x="1840" y="202"/>
                  </a:lnTo>
                  <a:lnTo>
                    <a:pt x="1827" y="212"/>
                  </a:lnTo>
                  <a:lnTo>
                    <a:pt x="1814" y="221"/>
                  </a:lnTo>
                  <a:lnTo>
                    <a:pt x="1800" y="230"/>
                  </a:lnTo>
                  <a:lnTo>
                    <a:pt x="1784" y="238"/>
                  </a:lnTo>
                  <a:lnTo>
                    <a:pt x="1784" y="238"/>
                  </a:lnTo>
                  <a:lnTo>
                    <a:pt x="1771" y="245"/>
                  </a:lnTo>
                  <a:lnTo>
                    <a:pt x="1757" y="251"/>
                  </a:lnTo>
                  <a:lnTo>
                    <a:pt x="1742" y="255"/>
                  </a:lnTo>
                  <a:lnTo>
                    <a:pt x="1728" y="258"/>
                  </a:lnTo>
                  <a:lnTo>
                    <a:pt x="1714" y="261"/>
                  </a:lnTo>
                  <a:lnTo>
                    <a:pt x="1698" y="262"/>
                  </a:lnTo>
                  <a:lnTo>
                    <a:pt x="1668" y="263"/>
                  </a:lnTo>
                  <a:lnTo>
                    <a:pt x="1668" y="263"/>
                  </a:lnTo>
                  <a:lnTo>
                    <a:pt x="1644" y="264"/>
                  </a:lnTo>
                  <a:lnTo>
                    <a:pt x="1621" y="267"/>
                  </a:lnTo>
                  <a:lnTo>
                    <a:pt x="1598" y="271"/>
                  </a:lnTo>
                  <a:lnTo>
                    <a:pt x="1575" y="274"/>
                  </a:lnTo>
                  <a:lnTo>
                    <a:pt x="1575" y="274"/>
                  </a:lnTo>
                  <a:lnTo>
                    <a:pt x="1538" y="276"/>
                  </a:lnTo>
                  <a:lnTo>
                    <a:pt x="1495" y="278"/>
                  </a:lnTo>
                  <a:lnTo>
                    <a:pt x="1394" y="278"/>
                  </a:lnTo>
                  <a:lnTo>
                    <a:pt x="1295" y="275"/>
                  </a:lnTo>
                  <a:lnTo>
                    <a:pt x="1214" y="274"/>
                  </a:lnTo>
                  <a:lnTo>
                    <a:pt x="1214" y="274"/>
                  </a:lnTo>
                  <a:lnTo>
                    <a:pt x="1151" y="275"/>
                  </a:lnTo>
                  <a:lnTo>
                    <a:pt x="1088" y="276"/>
                  </a:lnTo>
                  <a:lnTo>
                    <a:pt x="961" y="279"/>
                  </a:lnTo>
                  <a:lnTo>
                    <a:pt x="961" y="279"/>
                  </a:lnTo>
                  <a:lnTo>
                    <a:pt x="931" y="279"/>
                  </a:lnTo>
                  <a:lnTo>
                    <a:pt x="902" y="278"/>
                  </a:lnTo>
                  <a:lnTo>
                    <a:pt x="845" y="271"/>
                  </a:lnTo>
                  <a:lnTo>
                    <a:pt x="786" y="266"/>
                  </a:lnTo>
                  <a:lnTo>
                    <a:pt x="757" y="263"/>
                  </a:lnTo>
                  <a:lnTo>
                    <a:pt x="729" y="263"/>
                  </a:lnTo>
                  <a:lnTo>
                    <a:pt x="729" y="263"/>
                  </a:lnTo>
                  <a:lnTo>
                    <a:pt x="659" y="261"/>
                  </a:lnTo>
                  <a:lnTo>
                    <a:pt x="575" y="257"/>
                  </a:lnTo>
                  <a:lnTo>
                    <a:pt x="492" y="253"/>
                  </a:lnTo>
                  <a:lnTo>
                    <a:pt x="422" y="251"/>
                  </a:lnTo>
                  <a:lnTo>
                    <a:pt x="422" y="251"/>
                  </a:lnTo>
                  <a:lnTo>
                    <a:pt x="411" y="251"/>
                  </a:lnTo>
                  <a:lnTo>
                    <a:pt x="398" y="250"/>
                  </a:lnTo>
                  <a:lnTo>
                    <a:pt x="371" y="246"/>
                  </a:lnTo>
                  <a:lnTo>
                    <a:pt x="347" y="242"/>
                  </a:lnTo>
                  <a:lnTo>
                    <a:pt x="333" y="241"/>
                  </a:lnTo>
                  <a:lnTo>
                    <a:pt x="320" y="240"/>
                  </a:lnTo>
                  <a:lnTo>
                    <a:pt x="320" y="240"/>
                  </a:lnTo>
                  <a:lnTo>
                    <a:pt x="289" y="238"/>
                  </a:lnTo>
                  <a:lnTo>
                    <a:pt x="256" y="234"/>
                  </a:lnTo>
                  <a:lnTo>
                    <a:pt x="194" y="225"/>
                  </a:lnTo>
                  <a:lnTo>
                    <a:pt x="194" y="225"/>
                  </a:lnTo>
                  <a:lnTo>
                    <a:pt x="177" y="223"/>
                  </a:lnTo>
                  <a:lnTo>
                    <a:pt x="161" y="217"/>
                  </a:lnTo>
                  <a:lnTo>
                    <a:pt x="146" y="211"/>
                  </a:lnTo>
                  <a:lnTo>
                    <a:pt x="132" y="204"/>
                  </a:lnTo>
                  <a:lnTo>
                    <a:pt x="119" y="195"/>
                  </a:lnTo>
                  <a:lnTo>
                    <a:pt x="106" y="185"/>
                  </a:lnTo>
                  <a:lnTo>
                    <a:pt x="93" y="174"/>
                  </a:lnTo>
                  <a:lnTo>
                    <a:pt x="81" y="162"/>
                  </a:lnTo>
                  <a:lnTo>
                    <a:pt x="81" y="162"/>
                  </a:lnTo>
                  <a:lnTo>
                    <a:pt x="74" y="156"/>
                  </a:lnTo>
                  <a:lnTo>
                    <a:pt x="68" y="148"/>
                  </a:lnTo>
                  <a:lnTo>
                    <a:pt x="63" y="140"/>
                  </a:lnTo>
                  <a:lnTo>
                    <a:pt x="59" y="132"/>
                  </a:lnTo>
                  <a:lnTo>
                    <a:pt x="54" y="115"/>
                  </a:lnTo>
                  <a:lnTo>
                    <a:pt x="50" y="97"/>
                  </a:lnTo>
                  <a:lnTo>
                    <a:pt x="47" y="79"/>
                  </a:lnTo>
                  <a:lnTo>
                    <a:pt x="46" y="60"/>
                  </a:lnTo>
                  <a:lnTo>
                    <a:pt x="46" y="23"/>
                  </a:lnTo>
                  <a:lnTo>
                    <a:pt x="46" y="23"/>
                  </a:lnTo>
                  <a:lnTo>
                    <a:pt x="46" y="17"/>
                  </a:lnTo>
                  <a:lnTo>
                    <a:pt x="44" y="13"/>
                  </a:lnTo>
                  <a:lnTo>
                    <a:pt x="42" y="9"/>
                  </a:lnTo>
                  <a:lnTo>
                    <a:pt x="39" y="7"/>
                  </a:lnTo>
                  <a:lnTo>
                    <a:pt x="35" y="4"/>
                  </a:lnTo>
                  <a:lnTo>
                    <a:pt x="31" y="2"/>
                  </a:lnTo>
                  <a:lnTo>
                    <a:pt x="23" y="0"/>
                  </a:lnTo>
                  <a:lnTo>
                    <a:pt x="14" y="2"/>
                  </a:lnTo>
                  <a:lnTo>
                    <a:pt x="12" y="4"/>
                  </a:lnTo>
                  <a:lnTo>
                    <a:pt x="8" y="7"/>
                  </a:lnTo>
                  <a:lnTo>
                    <a:pt x="5" y="9"/>
                  </a:lnTo>
                  <a:lnTo>
                    <a:pt x="3" y="13"/>
                  </a:lnTo>
                  <a:lnTo>
                    <a:pt x="1" y="17"/>
                  </a:lnTo>
                  <a:lnTo>
                    <a:pt x="0" y="23"/>
                  </a:lnTo>
                  <a:lnTo>
                    <a:pt x="0" y="23"/>
                  </a:lnTo>
                  <a:lnTo>
                    <a:pt x="1" y="53"/>
                  </a:lnTo>
                  <a:lnTo>
                    <a:pt x="3" y="80"/>
                  </a:lnTo>
                  <a:lnTo>
                    <a:pt x="6" y="106"/>
                  </a:lnTo>
                  <a:lnTo>
                    <a:pt x="13" y="131"/>
                  </a:lnTo>
                  <a:lnTo>
                    <a:pt x="17" y="143"/>
                  </a:lnTo>
                  <a:lnTo>
                    <a:pt x="22" y="155"/>
                  </a:lnTo>
                  <a:lnTo>
                    <a:pt x="29" y="165"/>
                  </a:lnTo>
                  <a:lnTo>
                    <a:pt x="35" y="177"/>
                  </a:lnTo>
                  <a:lnTo>
                    <a:pt x="43" y="187"/>
                  </a:lnTo>
                  <a:lnTo>
                    <a:pt x="52" y="198"/>
                  </a:lnTo>
                  <a:lnTo>
                    <a:pt x="63" y="208"/>
                  </a:lnTo>
                  <a:lnTo>
                    <a:pt x="74" y="219"/>
                  </a:lnTo>
                  <a:lnTo>
                    <a:pt x="74" y="219"/>
                  </a:lnTo>
                  <a:lnTo>
                    <a:pt x="85" y="228"/>
                  </a:lnTo>
                  <a:lnTo>
                    <a:pt x="97" y="236"/>
                  </a:lnTo>
                  <a:lnTo>
                    <a:pt x="110" y="244"/>
                  </a:lnTo>
                  <a:lnTo>
                    <a:pt x="123" y="250"/>
                  </a:lnTo>
                  <a:lnTo>
                    <a:pt x="150" y="262"/>
                  </a:lnTo>
                  <a:lnTo>
                    <a:pt x="179" y="271"/>
                  </a:lnTo>
                  <a:lnTo>
                    <a:pt x="209" y="278"/>
                  </a:lnTo>
                  <a:lnTo>
                    <a:pt x="239" y="283"/>
                  </a:lnTo>
                  <a:lnTo>
                    <a:pt x="268" y="284"/>
                  </a:lnTo>
                  <a:lnTo>
                    <a:pt x="297" y="285"/>
                  </a:lnTo>
                  <a:lnTo>
                    <a:pt x="297" y="285"/>
                  </a:lnTo>
                  <a:lnTo>
                    <a:pt x="332" y="287"/>
                  </a:lnTo>
                  <a:lnTo>
                    <a:pt x="366" y="289"/>
                  </a:lnTo>
                  <a:lnTo>
                    <a:pt x="434" y="297"/>
                  </a:lnTo>
                  <a:lnTo>
                    <a:pt x="502" y="305"/>
                  </a:lnTo>
                  <a:lnTo>
                    <a:pt x="538" y="308"/>
                  </a:lnTo>
                  <a:lnTo>
                    <a:pt x="572" y="309"/>
                  </a:lnTo>
                  <a:lnTo>
                    <a:pt x="572" y="309"/>
                  </a:lnTo>
                  <a:lnTo>
                    <a:pt x="613" y="309"/>
                  </a:lnTo>
                  <a:lnTo>
                    <a:pt x="661" y="312"/>
                  </a:lnTo>
                  <a:lnTo>
                    <a:pt x="766" y="317"/>
                  </a:lnTo>
                  <a:lnTo>
                    <a:pt x="871" y="322"/>
                  </a:lnTo>
                  <a:lnTo>
                    <a:pt x="920" y="325"/>
                  </a:lnTo>
                  <a:lnTo>
                    <a:pt x="961" y="325"/>
                  </a:lnTo>
                  <a:lnTo>
                    <a:pt x="961" y="325"/>
                  </a:lnTo>
                  <a:lnTo>
                    <a:pt x="1036" y="323"/>
                  </a:lnTo>
                  <a:lnTo>
                    <a:pt x="1109" y="322"/>
                  </a:lnTo>
                  <a:lnTo>
                    <a:pt x="1184" y="321"/>
                  </a:lnTo>
                  <a:lnTo>
                    <a:pt x="1258" y="319"/>
                  </a:lnTo>
                  <a:lnTo>
                    <a:pt x="1537" y="319"/>
                  </a:lnTo>
                  <a:lnTo>
                    <a:pt x="1537" y="319"/>
                  </a:lnTo>
                  <a:lnTo>
                    <a:pt x="1553" y="319"/>
                  </a:lnTo>
                  <a:lnTo>
                    <a:pt x="1567" y="318"/>
                  </a:lnTo>
                  <a:lnTo>
                    <a:pt x="1596" y="314"/>
                  </a:lnTo>
                  <a:lnTo>
                    <a:pt x="1623" y="310"/>
                  </a:lnTo>
                  <a:lnTo>
                    <a:pt x="1638" y="309"/>
                  </a:lnTo>
                  <a:lnTo>
                    <a:pt x="1652" y="309"/>
                  </a:lnTo>
                  <a:lnTo>
                    <a:pt x="1652" y="309"/>
                  </a:lnTo>
                  <a:lnTo>
                    <a:pt x="1683" y="308"/>
                  </a:lnTo>
                  <a:lnTo>
                    <a:pt x="1712" y="305"/>
                  </a:lnTo>
                  <a:lnTo>
                    <a:pt x="1740" y="300"/>
                  </a:lnTo>
                  <a:lnTo>
                    <a:pt x="1766" y="292"/>
                  </a:lnTo>
                  <a:lnTo>
                    <a:pt x="1792" y="283"/>
                  </a:lnTo>
                  <a:lnTo>
                    <a:pt x="1817" y="271"/>
                  </a:lnTo>
                  <a:lnTo>
                    <a:pt x="1843" y="257"/>
                  </a:lnTo>
                  <a:lnTo>
                    <a:pt x="1868" y="240"/>
                  </a:lnTo>
                  <a:lnTo>
                    <a:pt x="1868" y="240"/>
                  </a:lnTo>
                  <a:lnTo>
                    <a:pt x="1878" y="230"/>
                  </a:lnTo>
                  <a:lnTo>
                    <a:pt x="1886" y="221"/>
                  </a:lnTo>
                  <a:lnTo>
                    <a:pt x="1894" y="211"/>
                  </a:lnTo>
                  <a:lnTo>
                    <a:pt x="1899" y="200"/>
                  </a:lnTo>
                  <a:lnTo>
                    <a:pt x="1904" y="189"/>
                  </a:lnTo>
                  <a:lnTo>
                    <a:pt x="1908" y="176"/>
                  </a:lnTo>
                  <a:lnTo>
                    <a:pt x="1911" y="162"/>
                  </a:lnTo>
                  <a:lnTo>
                    <a:pt x="1912" y="149"/>
                  </a:lnTo>
                  <a:lnTo>
                    <a:pt x="1915" y="123"/>
                  </a:lnTo>
                  <a:lnTo>
                    <a:pt x="1915" y="96"/>
                  </a:lnTo>
                  <a:lnTo>
                    <a:pt x="1914" y="46"/>
                  </a:lnTo>
                  <a:lnTo>
                    <a:pt x="1914" y="46"/>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12" name="chenying0907 769"/>
            <p:cNvSpPr>
              <a:spLocks/>
            </p:cNvSpPr>
            <p:nvPr/>
          </p:nvSpPr>
          <p:spPr bwMode="auto">
            <a:xfrm>
              <a:off x="2560638" y="3128963"/>
              <a:ext cx="244475" cy="560388"/>
            </a:xfrm>
            <a:custGeom>
              <a:avLst/>
              <a:gdLst/>
              <a:ahLst/>
              <a:cxnLst>
                <a:cxn ang="0">
                  <a:pos x="615" y="557"/>
                </a:cxn>
                <a:cxn ang="0">
                  <a:pos x="612" y="359"/>
                </a:cxn>
                <a:cxn ang="0">
                  <a:pos x="609" y="293"/>
                </a:cxn>
                <a:cxn ang="0">
                  <a:pos x="603" y="247"/>
                </a:cxn>
                <a:cxn ang="0">
                  <a:pos x="599" y="200"/>
                </a:cxn>
                <a:cxn ang="0">
                  <a:pos x="599" y="190"/>
                </a:cxn>
                <a:cxn ang="0">
                  <a:pos x="592" y="164"/>
                </a:cxn>
                <a:cxn ang="0">
                  <a:pos x="578" y="128"/>
                </a:cxn>
                <a:cxn ang="0">
                  <a:pos x="567" y="110"/>
                </a:cxn>
                <a:cxn ang="0">
                  <a:pos x="541" y="80"/>
                </a:cxn>
                <a:cxn ang="0">
                  <a:pos x="509" y="56"/>
                </a:cxn>
                <a:cxn ang="0">
                  <a:pos x="473" y="37"/>
                </a:cxn>
                <a:cxn ang="0">
                  <a:pos x="454" y="29"/>
                </a:cxn>
                <a:cxn ang="0">
                  <a:pos x="403" y="13"/>
                </a:cxn>
                <a:cxn ang="0">
                  <a:pos x="352" y="4"/>
                </a:cxn>
                <a:cxn ang="0">
                  <a:pos x="298" y="0"/>
                </a:cxn>
                <a:cxn ang="0">
                  <a:pos x="244" y="0"/>
                </a:cxn>
                <a:cxn ang="0">
                  <a:pos x="131" y="4"/>
                </a:cxn>
                <a:cxn ang="0">
                  <a:pos x="14" y="7"/>
                </a:cxn>
                <a:cxn ang="0">
                  <a:pos x="5" y="11"/>
                </a:cxn>
                <a:cxn ang="0">
                  <a:pos x="1" y="17"/>
                </a:cxn>
                <a:cxn ang="0">
                  <a:pos x="1" y="28"/>
                </a:cxn>
                <a:cxn ang="0">
                  <a:pos x="6" y="39"/>
                </a:cxn>
                <a:cxn ang="0">
                  <a:pos x="10" y="47"/>
                </a:cxn>
                <a:cxn ang="0">
                  <a:pos x="15" y="54"/>
                </a:cxn>
                <a:cxn ang="0">
                  <a:pos x="200" y="47"/>
                </a:cxn>
                <a:cxn ang="0">
                  <a:pos x="302" y="46"/>
                </a:cxn>
                <a:cxn ang="0">
                  <a:pos x="365" y="51"/>
                </a:cxn>
                <a:cxn ang="0">
                  <a:pos x="383" y="54"/>
                </a:cxn>
                <a:cxn ang="0">
                  <a:pos x="429" y="67"/>
                </a:cxn>
                <a:cxn ang="0">
                  <a:pos x="471" y="87"/>
                </a:cxn>
                <a:cxn ang="0">
                  <a:pos x="509" y="114"/>
                </a:cxn>
                <a:cxn ang="0">
                  <a:pos x="526" y="131"/>
                </a:cxn>
                <a:cxn ang="0">
                  <a:pos x="539" y="151"/>
                </a:cxn>
                <a:cxn ang="0">
                  <a:pos x="545" y="165"/>
                </a:cxn>
                <a:cxn ang="0">
                  <a:pos x="550" y="192"/>
                </a:cxn>
                <a:cxn ang="0">
                  <a:pos x="552" y="233"/>
                </a:cxn>
                <a:cxn ang="0">
                  <a:pos x="556" y="260"/>
                </a:cxn>
                <a:cxn ang="0">
                  <a:pos x="561" y="288"/>
                </a:cxn>
                <a:cxn ang="0">
                  <a:pos x="565" y="342"/>
                </a:cxn>
                <a:cxn ang="0">
                  <a:pos x="565" y="369"/>
                </a:cxn>
                <a:cxn ang="0">
                  <a:pos x="567" y="484"/>
                </a:cxn>
                <a:cxn ang="0">
                  <a:pos x="570" y="599"/>
                </a:cxn>
                <a:cxn ang="0">
                  <a:pos x="569" y="663"/>
                </a:cxn>
                <a:cxn ang="0">
                  <a:pos x="565" y="790"/>
                </a:cxn>
                <a:cxn ang="0">
                  <a:pos x="565" y="1392"/>
                </a:cxn>
                <a:cxn ang="0">
                  <a:pos x="565" y="1397"/>
                </a:cxn>
                <a:cxn ang="0">
                  <a:pos x="569" y="1405"/>
                </a:cxn>
                <a:cxn ang="0">
                  <a:pos x="575" y="1410"/>
                </a:cxn>
                <a:cxn ang="0">
                  <a:pos x="587" y="1414"/>
                </a:cxn>
                <a:cxn ang="0">
                  <a:pos x="600" y="1410"/>
                </a:cxn>
                <a:cxn ang="0">
                  <a:pos x="605" y="1405"/>
                </a:cxn>
                <a:cxn ang="0">
                  <a:pos x="609" y="1397"/>
                </a:cxn>
                <a:cxn ang="0">
                  <a:pos x="611" y="814"/>
                </a:cxn>
                <a:cxn ang="0">
                  <a:pos x="611" y="750"/>
                </a:cxn>
                <a:cxn ang="0">
                  <a:pos x="615" y="621"/>
                </a:cxn>
                <a:cxn ang="0">
                  <a:pos x="615" y="557"/>
                </a:cxn>
              </a:cxnLst>
              <a:rect l="0" t="0" r="r" b="b"/>
              <a:pathLst>
                <a:path w="615" h="1414">
                  <a:moveTo>
                    <a:pt x="615" y="557"/>
                  </a:moveTo>
                  <a:lnTo>
                    <a:pt x="615" y="557"/>
                  </a:lnTo>
                  <a:lnTo>
                    <a:pt x="613" y="425"/>
                  </a:lnTo>
                  <a:lnTo>
                    <a:pt x="612" y="359"/>
                  </a:lnTo>
                  <a:lnTo>
                    <a:pt x="609" y="293"/>
                  </a:lnTo>
                  <a:lnTo>
                    <a:pt x="609" y="293"/>
                  </a:lnTo>
                  <a:lnTo>
                    <a:pt x="607" y="270"/>
                  </a:lnTo>
                  <a:lnTo>
                    <a:pt x="603" y="247"/>
                  </a:lnTo>
                  <a:lnTo>
                    <a:pt x="600" y="224"/>
                  </a:lnTo>
                  <a:lnTo>
                    <a:pt x="599" y="200"/>
                  </a:lnTo>
                  <a:lnTo>
                    <a:pt x="599" y="200"/>
                  </a:lnTo>
                  <a:lnTo>
                    <a:pt x="599" y="190"/>
                  </a:lnTo>
                  <a:lnTo>
                    <a:pt x="598" y="181"/>
                  </a:lnTo>
                  <a:lnTo>
                    <a:pt x="592" y="164"/>
                  </a:lnTo>
                  <a:lnTo>
                    <a:pt x="586" y="145"/>
                  </a:lnTo>
                  <a:lnTo>
                    <a:pt x="578" y="128"/>
                  </a:lnTo>
                  <a:lnTo>
                    <a:pt x="578" y="128"/>
                  </a:lnTo>
                  <a:lnTo>
                    <a:pt x="567" y="110"/>
                  </a:lnTo>
                  <a:lnTo>
                    <a:pt x="556" y="94"/>
                  </a:lnTo>
                  <a:lnTo>
                    <a:pt x="541" y="80"/>
                  </a:lnTo>
                  <a:lnTo>
                    <a:pt x="526" y="67"/>
                  </a:lnTo>
                  <a:lnTo>
                    <a:pt x="509" y="56"/>
                  </a:lnTo>
                  <a:lnTo>
                    <a:pt x="490" y="46"/>
                  </a:lnTo>
                  <a:lnTo>
                    <a:pt x="473" y="37"/>
                  </a:lnTo>
                  <a:lnTo>
                    <a:pt x="454" y="29"/>
                  </a:lnTo>
                  <a:lnTo>
                    <a:pt x="454" y="29"/>
                  </a:lnTo>
                  <a:lnTo>
                    <a:pt x="429" y="20"/>
                  </a:lnTo>
                  <a:lnTo>
                    <a:pt x="403" y="13"/>
                  </a:lnTo>
                  <a:lnTo>
                    <a:pt x="378" y="8"/>
                  </a:lnTo>
                  <a:lnTo>
                    <a:pt x="352" y="4"/>
                  </a:lnTo>
                  <a:lnTo>
                    <a:pt x="325" y="2"/>
                  </a:lnTo>
                  <a:lnTo>
                    <a:pt x="298" y="0"/>
                  </a:lnTo>
                  <a:lnTo>
                    <a:pt x="272" y="0"/>
                  </a:lnTo>
                  <a:lnTo>
                    <a:pt x="244" y="0"/>
                  </a:lnTo>
                  <a:lnTo>
                    <a:pt x="244" y="0"/>
                  </a:lnTo>
                  <a:lnTo>
                    <a:pt x="131" y="4"/>
                  </a:lnTo>
                  <a:lnTo>
                    <a:pt x="14" y="7"/>
                  </a:lnTo>
                  <a:lnTo>
                    <a:pt x="14" y="7"/>
                  </a:lnTo>
                  <a:lnTo>
                    <a:pt x="9" y="8"/>
                  </a:lnTo>
                  <a:lnTo>
                    <a:pt x="5" y="11"/>
                  </a:lnTo>
                  <a:lnTo>
                    <a:pt x="2" y="15"/>
                  </a:lnTo>
                  <a:lnTo>
                    <a:pt x="1" y="17"/>
                  </a:lnTo>
                  <a:lnTo>
                    <a:pt x="0" y="22"/>
                  </a:lnTo>
                  <a:lnTo>
                    <a:pt x="1" y="28"/>
                  </a:lnTo>
                  <a:lnTo>
                    <a:pt x="2" y="33"/>
                  </a:lnTo>
                  <a:lnTo>
                    <a:pt x="6" y="39"/>
                  </a:lnTo>
                  <a:lnTo>
                    <a:pt x="6" y="39"/>
                  </a:lnTo>
                  <a:lnTo>
                    <a:pt x="10" y="47"/>
                  </a:lnTo>
                  <a:lnTo>
                    <a:pt x="15" y="54"/>
                  </a:lnTo>
                  <a:lnTo>
                    <a:pt x="15" y="54"/>
                  </a:lnTo>
                  <a:lnTo>
                    <a:pt x="98" y="51"/>
                  </a:lnTo>
                  <a:lnTo>
                    <a:pt x="200" y="47"/>
                  </a:lnTo>
                  <a:lnTo>
                    <a:pt x="252" y="46"/>
                  </a:lnTo>
                  <a:lnTo>
                    <a:pt x="302" y="46"/>
                  </a:lnTo>
                  <a:lnTo>
                    <a:pt x="345" y="49"/>
                  </a:lnTo>
                  <a:lnTo>
                    <a:pt x="365" y="51"/>
                  </a:lnTo>
                  <a:lnTo>
                    <a:pt x="383" y="54"/>
                  </a:lnTo>
                  <a:lnTo>
                    <a:pt x="383" y="54"/>
                  </a:lnTo>
                  <a:lnTo>
                    <a:pt x="405" y="60"/>
                  </a:lnTo>
                  <a:lnTo>
                    <a:pt x="429" y="67"/>
                  </a:lnTo>
                  <a:lnTo>
                    <a:pt x="450" y="76"/>
                  </a:lnTo>
                  <a:lnTo>
                    <a:pt x="471" y="87"/>
                  </a:lnTo>
                  <a:lnTo>
                    <a:pt x="490" y="100"/>
                  </a:lnTo>
                  <a:lnTo>
                    <a:pt x="509" y="114"/>
                  </a:lnTo>
                  <a:lnTo>
                    <a:pt x="518" y="123"/>
                  </a:lnTo>
                  <a:lnTo>
                    <a:pt x="526" y="131"/>
                  </a:lnTo>
                  <a:lnTo>
                    <a:pt x="532" y="141"/>
                  </a:lnTo>
                  <a:lnTo>
                    <a:pt x="539" y="151"/>
                  </a:lnTo>
                  <a:lnTo>
                    <a:pt x="539" y="151"/>
                  </a:lnTo>
                  <a:lnTo>
                    <a:pt x="545" y="165"/>
                  </a:lnTo>
                  <a:lnTo>
                    <a:pt x="549" y="178"/>
                  </a:lnTo>
                  <a:lnTo>
                    <a:pt x="550" y="192"/>
                  </a:lnTo>
                  <a:lnTo>
                    <a:pt x="552" y="206"/>
                  </a:lnTo>
                  <a:lnTo>
                    <a:pt x="552" y="233"/>
                  </a:lnTo>
                  <a:lnTo>
                    <a:pt x="553" y="247"/>
                  </a:lnTo>
                  <a:lnTo>
                    <a:pt x="556" y="260"/>
                  </a:lnTo>
                  <a:lnTo>
                    <a:pt x="556" y="260"/>
                  </a:lnTo>
                  <a:lnTo>
                    <a:pt x="561" y="288"/>
                  </a:lnTo>
                  <a:lnTo>
                    <a:pt x="564" y="315"/>
                  </a:lnTo>
                  <a:lnTo>
                    <a:pt x="565" y="342"/>
                  </a:lnTo>
                  <a:lnTo>
                    <a:pt x="565" y="369"/>
                  </a:lnTo>
                  <a:lnTo>
                    <a:pt x="565" y="369"/>
                  </a:lnTo>
                  <a:lnTo>
                    <a:pt x="565" y="427"/>
                  </a:lnTo>
                  <a:lnTo>
                    <a:pt x="567" y="484"/>
                  </a:lnTo>
                  <a:lnTo>
                    <a:pt x="569" y="542"/>
                  </a:lnTo>
                  <a:lnTo>
                    <a:pt x="570" y="599"/>
                  </a:lnTo>
                  <a:lnTo>
                    <a:pt x="570" y="599"/>
                  </a:lnTo>
                  <a:lnTo>
                    <a:pt x="569" y="663"/>
                  </a:lnTo>
                  <a:lnTo>
                    <a:pt x="567" y="726"/>
                  </a:lnTo>
                  <a:lnTo>
                    <a:pt x="565" y="790"/>
                  </a:lnTo>
                  <a:lnTo>
                    <a:pt x="565" y="853"/>
                  </a:lnTo>
                  <a:lnTo>
                    <a:pt x="565" y="1392"/>
                  </a:lnTo>
                  <a:lnTo>
                    <a:pt x="565" y="1392"/>
                  </a:lnTo>
                  <a:lnTo>
                    <a:pt x="565" y="1397"/>
                  </a:lnTo>
                  <a:lnTo>
                    <a:pt x="566" y="1401"/>
                  </a:lnTo>
                  <a:lnTo>
                    <a:pt x="569" y="1405"/>
                  </a:lnTo>
                  <a:lnTo>
                    <a:pt x="571" y="1409"/>
                  </a:lnTo>
                  <a:lnTo>
                    <a:pt x="575" y="1410"/>
                  </a:lnTo>
                  <a:lnTo>
                    <a:pt x="579" y="1413"/>
                  </a:lnTo>
                  <a:lnTo>
                    <a:pt x="587" y="1414"/>
                  </a:lnTo>
                  <a:lnTo>
                    <a:pt x="596" y="1413"/>
                  </a:lnTo>
                  <a:lnTo>
                    <a:pt x="600" y="1410"/>
                  </a:lnTo>
                  <a:lnTo>
                    <a:pt x="603" y="1409"/>
                  </a:lnTo>
                  <a:lnTo>
                    <a:pt x="605" y="1405"/>
                  </a:lnTo>
                  <a:lnTo>
                    <a:pt x="608" y="1401"/>
                  </a:lnTo>
                  <a:lnTo>
                    <a:pt x="609" y="1397"/>
                  </a:lnTo>
                  <a:lnTo>
                    <a:pt x="611" y="1392"/>
                  </a:lnTo>
                  <a:lnTo>
                    <a:pt x="611" y="814"/>
                  </a:lnTo>
                  <a:lnTo>
                    <a:pt x="611" y="814"/>
                  </a:lnTo>
                  <a:lnTo>
                    <a:pt x="611" y="750"/>
                  </a:lnTo>
                  <a:lnTo>
                    <a:pt x="613" y="686"/>
                  </a:lnTo>
                  <a:lnTo>
                    <a:pt x="615" y="621"/>
                  </a:lnTo>
                  <a:lnTo>
                    <a:pt x="615" y="557"/>
                  </a:lnTo>
                  <a:lnTo>
                    <a:pt x="615" y="557"/>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13" name="chenying0907 770"/>
            <p:cNvSpPr>
              <a:spLocks/>
            </p:cNvSpPr>
            <p:nvPr/>
          </p:nvSpPr>
          <p:spPr bwMode="auto">
            <a:xfrm>
              <a:off x="2044701" y="3044825"/>
              <a:ext cx="533400" cy="114300"/>
            </a:xfrm>
            <a:custGeom>
              <a:avLst/>
              <a:gdLst/>
              <a:ahLst/>
              <a:cxnLst>
                <a:cxn ang="0">
                  <a:pos x="1338" y="227"/>
                </a:cxn>
                <a:cxn ang="0">
                  <a:pos x="1281" y="176"/>
                </a:cxn>
                <a:cxn ang="0">
                  <a:pos x="1218" y="132"/>
                </a:cxn>
                <a:cxn ang="0">
                  <a:pos x="1150" y="93"/>
                </a:cxn>
                <a:cxn ang="0">
                  <a:pos x="1081" y="60"/>
                </a:cxn>
                <a:cxn ang="0">
                  <a:pos x="1057" y="51"/>
                </a:cxn>
                <a:cxn ang="0">
                  <a:pos x="1004" y="34"/>
                </a:cxn>
                <a:cxn ang="0">
                  <a:pos x="943" y="22"/>
                </a:cxn>
                <a:cxn ang="0">
                  <a:pos x="848" y="10"/>
                </a:cxn>
                <a:cxn ang="0">
                  <a:pos x="721" y="1"/>
                </a:cxn>
                <a:cxn ang="0">
                  <a:pos x="608" y="0"/>
                </a:cxn>
                <a:cxn ang="0">
                  <a:pos x="563" y="0"/>
                </a:cxn>
                <a:cxn ang="0">
                  <a:pos x="471" y="5"/>
                </a:cxn>
                <a:cxn ang="0">
                  <a:pos x="378" y="17"/>
                </a:cxn>
                <a:cxn ang="0">
                  <a:pos x="332" y="27"/>
                </a:cxn>
                <a:cxn ang="0">
                  <a:pos x="289" y="40"/>
                </a:cxn>
                <a:cxn ang="0">
                  <a:pos x="246" y="57"/>
                </a:cxn>
                <a:cxn ang="0">
                  <a:pos x="212" y="73"/>
                </a:cxn>
                <a:cxn ang="0">
                  <a:pos x="138" y="111"/>
                </a:cxn>
                <a:cxn ang="0">
                  <a:pos x="100" y="134"/>
                </a:cxn>
                <a:cxn ang="0">
                  <a:pos x="66" y="161"/>
                </a:cxn>
                <a:cxn ang="0">
                  <a:pos x="36" y="189"/>
                </a:cxn>
                <a:cxn ang="0">
                  <a:pos x="13" y="223"/>
                </a:cxn>
                <a:cxn ang="0">
                  <a:pos x="0" y="260"/>
                </a:cxn>
                <a:cxn ang="0">
                  <a:pos x="0" y="265"/>
                </a:cxn>
                <a:cxn ang="0">
                  <a:pos x="2" y="274"/>
                </a:cxn>
                <a:cxn ang="0">
                  <a:pos x="7" y="281"/>
                </a:cxn>
                <a:cxn ang="0">
                  <a:pos x="19" y="287"/>
                </a:cxn>
                <a:cxn ang="0">
                  <a:pos x="30" y="287"/>
                </a:cxn>
                <a:cxn ang="0">
                  <a:pos x="38" y="283"/>
                </a:cxn>
                <a:cxn ang="0">
                  <a:pos x="43" y="277"/>
                </a:cxn>
                <a:cxn ang="0">
                  <a:pos x="45" y="272"/>
                </a:cxn>
                <a:cxn ang="0">
                  <a:pos x="58" y="238"/>
                </a:cxn>
                <a:cxn ang="0">
                  <a:pos x="81" y="206"/>
                </a:cxn>
                <a:cxn ang="0">
                  <a:pos x="111" y="179"/>
                </a:cxn>
                <a:cxn ang="0">
                  <a:pos x="147" y="155"/>
                </a:cxn>
                <a:cxn ang="0">
                  <a:pos x="186" y="134"/>
                </a:cxn>
                <a:cxn ang="0">
                  <a:pos x="262" y="99"/>
                </a:cxn>
                <a:cxn ang="0">
                  <a:pos x="295" y="86"/>
                </a:cxn>
                <a:cxn ang="0">
                  <a:pos x="336" y="72"/>
                </a:cxn>
                <a:cxn ang="0">
                  <a:pos x="387" y="62"/>
                </a:cxn>
                <a:cxn ang="0">
                  <a:pos x="444" y="55"/>
                </a:cxn>
                <a:cxn ang="0">
                  <a:pos x="561" y="47"/>
                </a:cxn>
                <a:cxn ang="0">
                  <a:pos x="716" y="45"/>
                </a:cxn>
                <a:cxn ang="0">
                  <a:pos x="762" y="45"/>
                </a:cxn>
                <a:cxn ang="0">
                  <a:pos x="853" y="52"/>
                </a:cxn>
                <a:cxn ang="0">
                  <a:pos x="945" y="65"/>
                </a:cxn>
                <a:cxn ang="0">
                  <a:pos x="1010" y="82"/>
                </a:cxn>
                <a:cxn ang="0">
                  <a:pos x="1055" y="98"/>
                </a:cxn>
                <a:cxn ang="0">
                  <a:pos x="1075" y="107"/>
                </a:cxn>
                <a:cxn ang="0">
                  <a:pos x="1138" y="137"/>
                </a:cxn>
                <a:cxn ang="0">
                  <a:pos x="1198" y="172"/>
                </a:cxn>
                <a:cxn ang="0">
                  <a:pos x="1255" y="213"/>
                </a:cxn>
                <a:cxn ang="0">
                  <a:pos x="1306" y="259"/>
                </a:cxn>
                <a:cxn ang="0">
                  <a:pos x="1310" y="263"/>
                </a:cxn>
                <a:cxn ang="0">
                  <a:pos x="1319" y="266"/>
                </a:cxn>
                <a:cxn ang="0">
                  <a:pos x="1327" y="265"/>
                </a:cxn>
                <a:cxn ang="0">
                  <a:pos x="1338" y="259"/>
                </a:cxn>
                <a:cxn ang="0">
                  <a:pos x="1345" y="248"/>
                </a:cxn>
                <a:cxn ang="0">
                  <a:pos x="1345" y="239"/>
                </a:cxn>
                <a:cxn ang="0">
                  <a:pos x="1342" y="231"/>
                </a:cxn>
                <a:cxn ang="0">
                  <a:pos x="1338" y="227"/>
                </a:cxn>
              </a:cxnLst>
              <a:rect l="0" t="0" r="r" b="b"/>
              <a:pathLst>
                <a:path w="1345" h="289">
                  <a:moveTo>
                    <a:pt x="1338" y="227"/>
                  </a:moveTo>
                  <a:lnTo>
                    <a:pt x="1338" y="227"/>
                  </a:lnTo>
                  <a:lnTo>
                    <a:pt x="1311" y="201"/>
                  </a:lnTo>
                  <a:lnTo>
                    <a:pt x="1281" y="176"/>
                  </a:lnTo>
                  <a:lnTo>
                    <a:pt x="1249" y="153"/>
                  </a:lnTo>
                  <a:lnTo>
                    <a:pt x="1218" y="132"/>
                  </a:lnTo>
                  <a:lnTo>
                    <a:pt x="1184" y="111"/>
                  </a:lnTo>
                  <a:lnTo>
                    <a:pt x="1150" y="93"/>
                  </a:lnTo>
                  <a:lnTo>
                    <a:pt x="1116" y="76"/>
                  </a:lnTo>
                  <a:lnTo>
                    <a:pt x="1081" y="60"/>
                  </a:lnTo>
                  <a:lnTo>
                    <a:pt x="1081" y="60"/>
                  </a:lnTo>
                  <a:lnTo>
                    <a:pt x="1057" y="51"/>
                  </a:lnTo>
                  <a:lnTo>
                    <a:pt x="1031" y="42"/>
                  </a:lnTo>
                  <a:lnTo>
                    <a:pt x="1004" y="34"/>
                  </a:lnTo>
                  <a:lnTo>
                    <a:pt x="975" y="27"/>
                  </a:lnTo>
                  <a:lnTo>
                    <a:pt x="943" y="22"/>
                  </a:lnTo>
                  <a:lnTo>
                    <a:pt x="912" y="17"/>
                  </a:lnTo>
                  <a:lnTo>
                    <a:pt x="848" y="10"/>
                  </a:lnTo>
                  <a:lnTo>
                    <a:pt x="784" y="5"/>
                  </a:lnTo>
                  <a:lnTo>
                    <a:pt x="721" y="1"/>
                  </a:lnTo>
                  <a:lnTo>
                    <a:pt x="662" y="0"/>
                  </a:lnTo>
                  <a:lnTo>
                    <a:pt x="608" y="0"/>
                  </a:lnTo>
                  <a:lnTo>
                    <a:pt x="608" y="0"/>
                  </a:lnTo>
                  <a:lnTo>
                    <a:pt x="563" y="0"/>
                  </a:lnTo>
                  <a:lnTo>
                    <a:pt x="517" y="1"/>
                  </a:lnTo>
                  <a:lnTo>
                    <a:pt x="471" y="5"/>
                  </a:lnTo>
                  <a:lnTo>
                    <a:pt x="424" y="9"/>
                  </a:lnTo>
                  <a:lnTo>
                    <a:pt x="378" y="17"/>
                  </a:lnTo>
                  <a:lnTo>
                    <a:pt x="356" y="22"/>
                  </a:lnTo>
                  <a:lnTo>
                    <a:pt x="332" y="27"/>
                  </a:lnTo>
                  <a:lnTo>
                    <a:pt x="310" y="32"/>
                  </a:lnTo>
                  <a:lnTo>
                    <a:pt x="289" y="40"/>
                  </a:lnTo>
                  <a:lnTo>
                    <a:pt x="267" y="48"/>
                  </a:lnTo>
                  <a:lnTo>
                    <a:pt x="246" y="57"/>
                  </a:lnTo>
                  <a:lnTo>
                    <a:pt x="246" y="57"/>
                  </a:lnTo>
                  <a:lnTo>
                    <a:pt x="212" y="73"/>
                  </a:lnTo>
                  <a:lnTo>
                    <a:pt x="176" y="90"/>
                  </a:lnTo>
                  <a:lnTo>
                    <a:pt x="138" y="111"/>
                  </a:lnTo>
                  <a:lnTo>
                    <a:pt x="118" y="123"/>
                  </a:lnTo>
                  <a:lnTo>
                    <a:pt x="100" y="134"/>
                  </a:lnTo>
                  <a:lnTo>
                    <a:pt x="83" y="146"/>
                  </a:lnTo>
                  <a:lnTo>
                    <a:pt x="66" y="161"/>
                  </a:lnTo>
                  <a:lnTo>
                    <a:pt x="50" y="175"/>
                  </a:lnTo>
                  <a:lnTo>
                    <a:pt x="36" y="189"/>
                  </a:lnTo>
                  <a:lnTo>
                    <a:pt x="24" y="206"/>
                  </a:lnTo>
                  <a:lnTo>
                    <a:pt x="13" y="223"/>
                  </a:lnTo>
                  <a:lnTo>
                    <a:pt x="5" y="240"/>
                  </a:lnTo>
                  <a:lnTo>
                    <a:pt x="0" y="260"/>
                  </a:lnTo>
                  <a:lnTo>
                    <a:pt x="0" y="260"/>
                  </a:lnTo>
                  <a:lnTo>
                    <a:pt x="0" y="265"/>
                  </a:lnTo>
                  <a:lnTo>
                    <a:pt x="0" y="270"/>
                  </a:lnTo>
                  <a:lnTo>
                    <a:pt x="2" y="274"/>
                  </a:lnTo>
                  <a:lnTo>
                    <a:pt x="4" y="278"/>
                  </a:lnTo>
                  <a:lnTo>
                    <a:pt x="7" y="281"/>
                  </a:lnTo>
                  <a:lnTo>
                    <a:pt x="11" y="283"/>
                  </a:lnTo>
                  <a:lnTo>
                    <a:pt x="19" y="287"/>
                  </a:lnTo>
                  <a:lnTo>
                    <a:pt x="26" y="289"/>
                  </a:lnTo>
                  <a:lnTo>
                    <a:pt x="30" y="287"/>
                  </a:lnTo>
                  <a:lnTo>
                    <a:pt x="34" y="286"/>
                  </a:lnTo>
                  <a:lnTo>
                    <a:pt x="38" y="283"/>
                  </a:lnTo>
                  <a:lnTo>
                    <a:pt x="41" y="281"/>
                  </a:lnTo>
                  <a:lnTo>
                    <a:pt x="43" y="277"/>
                  </a:lnTo>
                  <a:lnTo>
                    <a:pt x="45" y="272"/>
                  </a:lnTo>
                  <a:lnTo>
                    <a:pt x="45" y="272"/>
                  </a:lnTo>
                  <a:lnTo>
                    <a:pt x="50" y="255"/>
                  </a:lnTo>
                  <a:lnTo>
                    <a:pt x="58" y="238"/>
                  </a:lnTo>
                  <a:lnTo>
                    <a:pt x="68" y="222"/>
                  </a:lnTo>
                  <a:lnTo>
                    <a:pt x="81" y="206"/>
                  </a:lnTo>
                  <a:lnTo>
                    <a:pt x="96" y="193"/>
                  </a:lnTo>
                  <a:lnTo>
                    <a:pt x="111" y="179"/>
                  </a:lnTo>
                  <a:lnTo>
                    <a:pt x="128" y="167"/>
                  </a:lnTo>
                  <a:lnTo>
                    <a:pt x="147" y="155"/>
                  </a:lnTo>
                  <a:lnTo>
                    <a:pt x="166" y="145"/>
                  </a:lnTo>
                  <a:lnTo>
                    <a:pt x="186" y="134"/>
                  </a:lnTo>
                  <a:lnTo>
                    <a:pt x="225" y="116"/>
                  </a:lnTo>
                  <a:lnTo>
                    <a:pt x="262" y="99"/>
                  </a:lnTo>
                  <a:lnTo>
                    <a:pt x="295" y="86"/>
                  </a:lnTo>
                  <a:lnTo>
                    <a:pt x="295" y="86"/>
                  </a:lnTo>
                  <a:lnTo>
                    <a:pt x="314" y="78"/>
                  </a:lnTo>
                  <a:lnTo>
                    <a:pt x="336" y="72"/>
                  </a:lnTo>
                  <a:lnTo>
                    <a:pt x="361" y="66"/>
                  </a:lnTo>
                  <a:lnTo>
                    <a:pt x="387" y="62"/>
                  </a:lnTo>
                  <a:lnTo>
                    <a:pt x="415" y="59"/>
                  </a:lnTo>
                  <a:lnTo>
                    <a:pt x="444" y="55"/>
                  </a:lnTo>
                  <a:lnTo>
                    <a:pt x="503" y="49"/>
                  </a:lnTo>
                  <a:lnTo>
                    <a:pt x="561" y="47"/>
                  </a:lnTo>
                  <a:lnTo>
                    <a:pt x="619" y="45"/>
                  </a:lnTo>
                  <a:lnTo>
                    <a:pt x="716" y="45"/>
                  </a:lnTo>
                  <a:lnTo>
                    <a:pt x="716" y="45"/>
                  </a:lnTo>
                  <a:lnTo>
                    <a:pt x="762" y="45"/>
                  </a:lnTo>
                  <a:lnTo>
                    <a:pt x="807" y="48"/>
                  </a:lnTo>
                  <a:lnTo>
                    <a:pt x="853" y="52"/>
                  </a:lnTo>
                  <a:lnTo>
                    <a:pt x="899" y="57"/>
                  </a:lnTo>
                  <a:lnTo>
                    <a:pt x="945" y="65"/>
                  </a:lnTo>
                  <a:lnTo>
                    <a:pt x="989" y="76"/>
                  </a:lnTo>
                  <a:lnTo>
                    <a:pt x="1010" y="82"/>
                  </a:lnTo>
                  <a:lnTo>
                    <a:pt x="1032" y="90"/>
                  </a:lnTo>
                  <a:lnTo>
                    <a:pt x="1055" y="98"/>
                  </a:lnTo>
                  <a:lnTo>
                    <a:pt x="1075" y="107"/>
                  </a:lnTo>
                  <a:lnTo>
                    <a:pt x="1075" y="107"/>
                  </a:lnTo>
                  <a:lnTo>
                    <a:pt x="1107" y="121"/>
                  </a:lnTo>
                  <a:lnTo>
                    <a:pt x="1138" y="137"/>
                  </a:lnTo>
                  <a:lnTo>
                    <a:pt x="1168" y="154"/>
                  </a:lnTo>
                  <a:lnTo>
                    <a:pt x="1198" y="172"/>
                  </a:lnTo>
                  <a:lnTo>
                    <a:pt x="1227" y="192"/>
                  </a:lnTo>
                  <a:lnTo>
                    <a:pt x="1255" y="213"/>
                  </a:lnTo>
                  <a:lnTo>
                    <a:pt x="1281" y="236"/>
                  </a:lnTo>
                  <a:lnTo>
                    <a:pt x="1306" y="259"/>
                  </a:lnTo>
                  <a:lnTo>
                    <a:pt x="1306" y="259"/>
                  </a:lnTo>
                  <a:lnTo>
                    <a:pt x="1310" y="263"/>
                  </a:lnTo>
                  <a:lnTo>
                    <a:pt x="1315" y="265"/>
                  </a:lnTo>
                  <a:lnTo>
                    <a:pt x="1319" y="266"/>
                  </a:lnTo>
                  <a:lnTo>
                    <a:pt x="1323" y="266"/>
                  </a:lnTo>
                  <a:lnTo>
                    <a:pt x="1327" y="265"/>
                  </a:lnTo>
                  <a:lnTo>
                    <a:pt x="1331" y="264"/>
                  </a:lnTo>
                  <a:lnTo>
                    <a:pt x="1338" y="259"/>
                  </a:lnTo>
                  <a:lnTo>
                    <a:pt x="1342" y="252"/>
                  </a:lnTo>
                  <a:lnTo>
                    <a:pt x="1345" y="248"/>
                  </a:lnTo>
                  <a:lnTo>
                    <a:pt x="1345" y="244"/>
                  </a:lnTo>
                  <a:lnTo>
                    <a:pt x="1345" y="239"/>
                  </a:lnTo>
                  <a:lnTo>
                    <a:pt x="1344" y="235"/>
                  </a:lnTo>
                  <a:lnTo>
                    <a:pt x="1342" y="231"/>
                  </a:lnTo>
                  <a:lnTo>
                    <a:pt x="1338" y="227"/>
                  </a:lnTo>
                  <a:lnTo>
                    <a:pt x="1338" y="227"/>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14" name="chenying0907 771"/>
            <p:cNvSpPr>
              <a:spLocks noEditPoints="1"/>
            </p:cNvSpPr>
            <p:nvPr/>
          </p:nvSpPr>
          <p:spPr bwMode="auto">
            <a:xfrm>
              <a:off x="2586038" y="3386138"/>
              <a:ext cx="158750" cy="50800"/>
            </a:xfrm>
            <a:custGeom>
              <a:avLst/>
              <a:gdLst/>
              <a:ahLst/>
              <a:cxnLst>
                <a:cxn ang="0">
                  <a:pos x="343" y="8"/>
                </a:cxn>
                <a:cxn ang="0">
                  <a:pos x="308" y="11"/>
                </a:cxn>
                <a:cxn ang="0">
                  <a:pos x="240" y="5"/>
                </a:cxn>
                <a:cxn ang="0">
                  <a:pos x="206" y="4"/>
                </a:cxn>
                <a:cxn ang="0">
                  <a:pos x="121" y="3"/>
                </a:cxn>
                <a:cxn ang="0">
                  <a:pos x="34" y="0"/>
                </a:cxn>
                <a:cxn ang="0">
                  <a:pos x="30" y="2"/>
                </a:cxn>
                <a:cxn ang="0">
                  <a:pos x="19" y="7"/>
                </a:cxn>
                <a:cxn ang="0">
                  <a:pos x="12" y="20"/>
                </a:cxn>
                <a:cxn ang="0">
                  <a:pos x="7" y="24"/>
                </a:cxn>
                <a:cxn ang="0">
                  <a:pos x="0" y="37"/>
                </a:cxn>
                <a:cxn ang="0">
                  <a:pos x="0" y="45"/>
                </a:cxn>
                <a:cxn ang="0">
                  <a:pos x="3" y="62"/>
                </a:cxn>
                <a:cxn ang="0">
                  <a:pos x="4" y="89"/>
                </a:cxn>
                <a:cxn ang="0">
                  <a:pos x="9" y="105"/>
                </a:cxn>
                <a:cxn ang="0">
                  <a:pos x="15" y="111"/>
                </a:cxn>
                <a:cxn ang="0">
                  <a:pos x="25" y="119"/>
                </a:cxn>
                <a:cxn ang="0">
                  <a:pos x="39" y="124"/>
                </a:cxn>
                <a:cxn ang="0">
                  <a:pos x="72" y="127"/>
                </a:cxn>
                <a:cxn ang="0">
                  <a:pos x="106" y="124"/>
                </a:cxn>
                <a:cxn ang="0">
                  <a:pos x="134" y="123"/>
                </a:cxn>
                <a:cxn ang="0">
                  <a:pos x="211" y="122"/>
                </a:cxn>
                <a:cxn ang="0">
                  <a:pos x="289" y="122"/>
                </a:cxn>
                <a:cxn ang="0">
                  <a:pos x="327" y="123"/>
                </a:cxn>
                <a:cxn ang="0">
                  <a:pos x="357" y="122"/>
                </a:cxn>
                <a:cxn ang="0">
                  <a:pos x="377" y="117"/>
                </a:cxn>
                <a:cxn ang="0">
                  <a:pos x="386" y="110"/>
                </a:cxn>
                <a:cxn ang="0">
                  <a:pos x="389" y="106"/>
                </a:cxn>
                <a:cxn ang="0">
                  <a:pos x="397" y="89"/>
                </a:cxn>
                <a:cxn ang="0">
                  <a:pos x="401" y="72"/>
                </a:cxn>
                <a:cxn ang="0">
                  <a:pos x="401" y="55"/>
                </a:cxn>
                <a:cxn ang="0">
                  <a:pos x="395" y="39"/>
                </a:cxn>
                <a:cxn ang="0">
                  <a:pos x="387" y="25"/>
                </a:cxn>
                <a:cxn ang="0">
                  <a:pos x="376" y="16"/>
                </a:cxn>
                <a:cxn ang="0">
                  <a:pos x="361" y="9"/>
                </a:cxn>
                <a:cxn ang="0">
                  <a:pos x="343" y="8"/>
                </a:cxn>
                <a:cxn ang="0">
                  <a:pos x="351" y="80"/>
                </a:cxn>
                <a:cxn ang="0">
                  <a:pos x="348" y="80"/>
                </a:cxn>
                <a:cxn ang="0">
                  <a:pos x="322" y="77"/>
                </a:cxn>
                <a:cxn ang="0">
                  <a:pos x="152" y="76"/>
                </a:cxn>
                <a:cxn ang="0">
                  <a:pos x="102" y="77"/>
                </a:cxn>
                <a:cxn ang="0">
                  <a:pos x="54" y="76"/>
                </a:cxn>
                <a:cxn ang="0">
                  <a:pos x="53" y="76"/>
                </a:cxn>
                <a:cxn ang="0">
                  <a:pos x="50" y="67"/>
                </a:cxn>
                <a:cxn ang="0">
                  <a:pos x="47" y="46"/>
                </a:cxn>
                <a:cxn ang="0">
                  <a:pos x="145" y="50"/>
                </a:cxn>
                <a:cxn ang="0">
                  <a:pos x="242" y="56"/>
                </a:cxn>
                <a:cxn ang="0">
                  <a:pos x="301" y="59"/>
                </a:cxn>
                <a:cxn ang="0">
                  <a:pos x="319" y="58"/>
                </a:cxn>
                <a:cxn ang="0">
                  <a:pos x="355" y="53"/>
                </a:cxn>
                <a:cxn ang="0">
                  <a:pos x="352" y="56"/>
                </a:cxn>
                <a:cxn ang="0">
                  <a:pos x="351" y="80"/>
                </a:cxn>
              </a:cxnLst>
              <a:rect l="0" t="0" r="r" b="b"/>
              <a:pathLst>
                <a:path w="401" h="127">
                  <a:moveTo>
                    <a:pt x="343" y="8"/>
                  </a:moveTo>
                  <a:lnTo>
                    <a:pt x="343" y="8"/>
                  </a:lnTo>
                  <a:lnTo>
                    <a:pt x="325" y="11"/>
                  </a:lnTo>
                  <a:lnTo>
                    <a:pt x="308" y="11"/>
                  </a:lnTo>
                  <a:lnTo>
                    <a:pt x="274" y="8"/>
                  </a:lnTo>
                  <a:lnTo>
                    <a:pt x="240" y="5"/>
                  </a:lnTo>
                  <a:lnTo>
                    <a:pt x="206" y="4"/>
                  </a:lnTo>
                  <a:lnTo>
                    <a:pt x="206" y="4"/>
                  </a:lnTo>
                  <a:lnTo>
                    <a:pt x="162" y="4"/>
                  </a:lnTo>
                  <a:lnTo>
                    <a:pt x="121" y="3"/>
                  </a:lnTo>
                  <a:lnTo>
                    <a:pt x="77" y="2"/>
                  </a:lnTo>
                  <a:lnTo>
                    <a:pt x="34" y="0"/>
                  </a:lnTo>
                  <a:lnTo>
                    <a:pt x="34" y="0"/>
                  </a:lnTo>
                  <a:lnTo>
                    <a:pt x="30" y="2"/>
                  </a:lnTo>
                  <a:lnTo>
                    <a:pt x="25" y="2"/>
                  </a:lnTo>
                  <a:lnTo>
                    <a:pt x="19" y="7"/>
                  </a:lnTo>
                  <a:lnTo>
                    <a:pt x="15" y="12"/>
                  </a:lnTo>
                  <a:lnTo>
                    <a:pt x="12" y="20"/>
                  </a:lnTo>
                  <a:lnTo>
                    <a:pt x="12" y="20"/>
                  </a:lnTo>
                  <a:lnTo>
                    <a:pt x="7" y="24"/>
                  </a:lnTo>
                  <a:lnTo>
                    <a:pt x="3" y="29"/>
                  </a:lnTo>
                  <a:lnTo>
                    <a:pt x="0" y="37"/>
                  </a:lnTo>
                  <a:lnTo>
                    <a:pt x="0" y="45"/>
                  </a:lnTo>
                  <a:lnTo>
                    <a:pt x="0" y="45"/>
                  </a:lnTo>
                  <a:lnTo>
                    <a:pt x="3" y="54"/>
                  </a:lnTo>
                  <a:lnTo>
                    <a:pt x="3" y="62"/>
                  </a:lnTo>
                  <a:lnTo>
                    <a:pt x="3" y="80"/>
                  </a:lnTo>
                  <a:lnTo>
                    <a:pt x="4" y="89"/>
                  </a:lnTo>
                  <a:lnTo>
                    <a:pt x="5" y="97"/>
                  </a:lnTo>
                  <a:lnTo>
                    <a:pt x="9" y="105"/>
                  </a:lnTo>
                  <a:lnTo>
                    <a:pt x="15" y="111"/>
                  </a:lnTo>
                  <a:lnTo>
                    <a:pt x="15" y="111"/>
                  </a:lnTo>
                  <a:lnTo>
                    <a:pt x="20" y="117"/>
                  </a:lnTo>
                  <a:lnTo>
                    <a:pt x="25" y="119"/>
                  </a:lnTo>
                  <a:lnTo>
                    <a:pt x="32" y="122"/>
                  </a:lnTo>
                  <a:lnTo>
                    <a:pt x="39" y="124"/>
                  </a:lnTo>
                  <a:lnTo>
                    <a:pt x="55" y="126"/>
                  </a:lnTo>
                  <a:lnTo>
                    <a:pt x="72" y="127"/>
                  </a:lnTo>
                  <a:lnTo>
                    <a:pt x="89" y="126"/>
                  </a:lnTo>
                  <a:lnTo>
                    <a:pt x="106" y="124"/>
                  </a:lnTo>
                  <a:lnTo>
                    <a:pt x="134" y="123"/>
                  </a:lnTo>
                  <a:lnTo>
                    <a:pt x="134" y="123"/>
                  </a:lnTo>
                  <a:lnTo>
                    <a:pt x="173" y="122"/>
                  </a:lnTo>
                  <a:lnTo>
                    <a:pt x="211" y="122"/>
                  </a:lnTo>
                  <a:lnTo>
                    <a:pt x="289" y="122"/>
                  </a:lnTo>
                  <a:lnTo>
                    <a:pt x="289" y="122"/>
                  </a:lnTo>
                  <a:lnTo>
                    <a:pt x="313" y="123"/>
                  </a:lnTo>
                  <a:lnTo>
                    <a:pt x="327" y="123"/>
                  </a:lnTo>
                  <a:lnTo>
                    <a:pt x="342" y="123"/>
                  </a:lnTo>
                  <a:lnTo>
                    <a:pt x="357" y="122"/>
                  </a:lnTo>
                  <a:lnTo>
                    <a:pt x="370" y="119"/>
                  </a:lnTo>
                  <a:lnTo>
                    <a:pt x="377" y="117"/>
                  </a:lnTo>
                  <a:lnTo>
                    <a:pt x="382" y="114"/>
                  </a:lnTo>
                  <a:lnTo>
                    <a:pt x="386" y="110"/>
                  </a:lnTo>
                  <a:lnTo>
                    <a:pt x="389" y="106"/>
                  </a:lnTo>
                  <a:lnTo>
                    <a:pt x="389" y="106"/>
                  </a:lnTo>
                  <a:lnTo>
                    <a:pt x="394" y="98"/>
                  </a:lnTo>
                  <a:lnTo>
                    <a:pt x="397" y="89"/>
                  </a:lnTo>
                  <a:lnTo>
                    <a:pt x="399" y="81"/>
                  </a:lnTo>
                  <a:lnTo>
                    <a:pt x="401" y="72"/>
                  </a:lnTo>
                  <a:lnTo>
                    <a:pt x="401" y="63"/>
                  </a:lnTo>
                  <a:lnTo>
                    <a:pt x="401" y="55"/>
                  </a:lnTo>
                  <a:lnTo>
                    <a:pt x="398" y="47"/>
                  </a:lnTo>
                  <a:lnTo>
                    <a:pt x="395" y="39"/>
                  </a:lnTo>
                  <a:lnTo>
                    <a:pt x="393" y="32"/>
                  </a:lnTo>
                  <a:lnTo>
                    <a:pt x="387" y="25"/>
                  </a:lnTo>
                  <a:lnTo>
                    <a:pt x="382" y="20"/>
                  </a:lnTo>
                  <a:lnTo>
                    <a:pt x="376" y="16"/>
                  </a:lnTo>
                  <a:lnTo>
                    <a:pt x="369" y="12"/>
                  </a:lnTo>
                  <a:lnTo>
                    <a:pt x="361" y="9"/>
                  </a:lnTo>
                  <a:lnTo>
                    <a:pt x="352" y="8"/>
                  </a:lnTo>
                  <a:lnTo>
                    <a:pt x="343" y="8"/>
                  </a:lnTo>
                  <a:lnTo>
                    <a:pt x="343" y="8"/>
                  </a:lnTo>
                  <a:close/>
                  <a:moveTo>
                    <a:pt x="351" y="80"/>
                  </a:moveTo>
                  <a:lnTo>
                    <a:pt x="351" y="80"/>
                  </a:lnTo>
                  <a:lnTo>
                    <a:pt x="348" y="80"/>
                  </a:lnTo>
                  <a:lnTo>
                    <a:pt x="343" y="79"/>
                  </a:lnTo>
                  <a:lnTo>
                    <a:pt x="322" y="77"/>
                  </a:lnTo>
                  <a:lnTo>
                    <a:pt x="258" y="76"/>
                  </a:lnTo>
                  <a:lnTo>
                    <a:pt x="152" y="76"/>
                  </a:lnTo>
                  <a:lnTo>
                    <a:pt x="152" y="76"/>
                  </a:lnTo>
                  <a:lnTo>
                    <a:pt x="102" y="77"/>
                  </a:lnTo>
                  <a:lnTo>
                    <a:pt x="79" y="77"/>
                  </a:lnTo>
                  <a:lnTo>
                    <a:pt x="54" y="76"/>
                  </a:lnTo>
                  <a:lnTo>
                    <a:pt x="54" y="76"/>
                  </a:lnTo>
                  <a:lnTo>
                    <a:pt x="53" y="76"/>
                  </a:lnTo>
                  <a:lnTo>
                    <a:pt x="51" y="73"/>
                  </a:lnTo>
                  <a:lnTo>
                    <a:pt x="50" y="67"/>
                  </a:lnTo>
                  <a:lnTo>
                    <a:pt x="47" y="46"/>
                  </a:lnTo>
                  <a:lnTo>
                    <a:pt x="47" y="46"/>
                  </a:lnTo>
                  <a:lnTo>
                    <a:pt x="96" y="47"/>
                  </a:lnTo>
                  <a:lnTo>
                    <a:pt x="145" y="50"/>
                  </a:lnTo>
                  <a:lnTo>
                    <a:pt x="242" y="56"/>
                  </a:lnTo>
                  <a:lnTo>
                    <a:pt x="242" y="56"/>
                  </a:lnTo>
                  <a:lnTo>
                    <a:pt x="281" y="59"/>
                  </a:lnTo>
                  <a:lnTo>
                    <a:pt x="301" y="59"/>
                  </a:lnTo>
                  <a:lnTo>
                    <a:pt x="319" y="58"/>
                  </a:lnTo>
                  <a:lnTo>
                    <a:pt x="319" y="58"/>
                  </a:lnTo>
                  <a:lnTo>
                    <a:pt x="355" y="53"/>
                  </a:lnTo>
                  <a:lnTo>
                    <a:pt x="355" y="53"/>
                  </a:lnTo>
                  <a:lnTo>
                    <a:pt x="353" y="54"/>
                  </a:lnTo>
                  <a:lnTo>
                    <a:pt x="352" y="56"/>
                  </a:lnTo>
                  <a:lnTo>
                    <a:pt x="351" y="66"/>
                  </a:lnTo>
                  <a:lnTo>
                    <a:pt x="351" y="80"/>
                  </a:lnTo>
                  <a:lnTo>
                    <a:pt x="351" y="80"/>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15" name="chenying0907 772"/>
            <p:cNvSpPr>
              <a:spLocks/>
            </p:cNvSpPr>
            <p:nvPr/>
          </p:nvSpPr>
          <p:spPr bwMode="auto">
            <a:xfrm>
              <a:off x="2127251" y="3201988"/>
              <a:ext cx="46038" cy="36513"/>
            </a:xfrm>
            <a:custGeom>
              <a:avLst/>
              <a:gdLst/>
              <a:ahLst/>
              <a:cxnLst>
                <a:cxn ang="0">
                  <a:pos x="115" y="47"/>
                </a:cxn>
                <a:cxn ang="0">
                  <a:pos x="115" y="47"/>
                </a:cxn>
                <a:cxn ang="0">
                  <a:pos x="113" y="35"/>
                </a:cxn>
                <a:cxn ang="0">
                  <a:pos x="111" y="24"/>
                </a:cxn>
                <a:cxn ang="0">
                  <a:pos x="111" y="24"/>
                </a:cxn>
                <a:cxn ang="0">
                  <a:pos x="111" y="19"/>
                </a:cxn>
                <a:cxn ang="0">
                  <a:pos x="109" y="15"/>
                </a:cxn>
                <a:cxn ang="0">
                  <a:pos x="107" y="11"/>
                </a:cxn>
                <a:cxn ang="0">
                  <a:pos x="104" y="7"/>
                </a:cxn>
                <a:cxn ang="0">
                  <a:pos x="102" y="5"/>
                </a:cxn>
                <a:cxn ang="0">
                  <a:pos x="98" y="4"/>
                </a:cxn>
                <a:cxn ang="0">
                  <a:pos x="92" y="2"/>
                </a:cxn>
                <a:cxn ang="0">
                  <a:pos x="88" y="1"/>
                </a:cxn>
                <a:cxn ang="0">
                  <a:pos x="88" y="1"/>
                </a:cxn>
                <a:cxn ang="0">
                  <a:pos x="61" y="2"/>
                </a:cxn>
                <a:cxn ang="0">
                  <a:pos x="61" y="2"/>
                </a:cxn>
                <a:cxn ang="0">
                  <a:pos x="60" y="2"/>
                </a:cxn>
                <a:cxn ang="0">
                  <a:pos x="60" y="2"/>
                </a:cxn>
                <a:cxn ang="0">
                  <a:pos x="56" y="1"/>
                </a:cxn>
                <a:cxn ang="0">
                  <a:pos x="49" y="1"/>
                </a:cxn>
                <a:cxn ang="0">
                  <a:pos x="39" y="1"/>
                </a:cxn>
                <a:cxn ang="0">
                  <a:pos x="39" y="1"/>
                </a:cxn>
                <a:cxn ang="0">
                  <a:pos x="30" y="0"/>
                </a:cxn>
                <a:cxn ang="0">
                  <a:pos x="22" y="1"/>
                </a:cxn>
                <a:cxn ang="0">
                  <a:pos x="18" y="4"/>
                </a:cxn>
                <a:cxn ang="0">
                  <a:pos x="14" y="5"/>
                </a:cxn>
                <a:cxn ang="0">
                  <a:pos x="10" y="9"/>
                </a:cxn>
                <a:cxn ang="0">
                  <a:pos x="7" y="13"/>
                </a:cxn>
                <a:cxn ang="0">
                  <a:pos x="7" y="13"/>
                </a:cxn>
                <a:cxn ang="0">
                  <a:pos x="3" y="23"/>
                </a:cxn>
                <a:cxn ang="0">
                  <a:pos x="1" y="34"/>
                </a:cxn>
                <a:cxn ang="0">
                  <a:pos x="0" y="44"/>
                </a:cxn>
                <a:cxn ang="0">
                  <a:pos x="0" y="56"/>
                </a:cxn>
                <a:cxn ang="0">
                  <a:pos x="0" y="56"/>
                </a:cxn>
                <a:cxn ang="0">
                  <a:pos x="1" y="61"/>
                </a:cxn>
                <a:cxn ang="0">
                  <a:pos x="2" y="65"/>
                </a:cxn>
                <a:cxn ang="0">
                  <a:pos x="5" y="69"/>
                </a:cxn>
                <a:cxn ang="0">
                  <a:pos x="7" y="73"/>
                </a:cxn>
                <a:cxn ang="0">
                  <a:pos x="7" y="73"/>
                </a:cxn>
                <a:cxn ang="0">
                  <a:pos x="10" y="77"/>
                </a:cxn>
                <a:cxn ang="0">
                  <a:pos x="13" y="81"/>
                </a:cxn>
                <a:cxn ang="0">
                  <a:pos x="19" y="85"/>
                </a:cxn>
                <a:cxn ang="0">
                  <a:pos x="27" y="89"/>
                </a:cxn>
                <a:cxn ang="0">
                  <a:pos x="36" y="90"/>
                </a:cxn>
                <a:cxn ang="0">
                  <a:pos x="36" y="90"/>
                </a:cxn>
                <a:cxn ang="0">
                  <a:pos x="73" y="91"/>
                </a:cxn>
                <a:cxn ang="0">
                  <a:pos x="73" y="91"/>
                </a:cxn>
                <a:cxn ang="0">
                  <a:pos x="82" y="91"/>
                </a:cxn>
                <a:cxn ang="0">
                  <a:pos x="91" y="89"/>
                </a:cxn>
                <a:cxn ang="0">
                  <a:pos x="100" y="86"/>
                </a:cxn>
                <a:cxn ang="0">
                  <a:pos x="108" y="81"/>
                </a:cxn>
                <a:cxn ang="0">
                  <a:pos x="108" y="81"/>
                </a:cxn>
                <a:cxn ang="0">
                  <a:pos x="111" y="77"/>
                </a:cxn>
                <a:cxn ang="0">
                  <a:pos x="112" y="73"/>
                </a:cxn>
                <a:cxn ang="0">
                  <a:pos x="115" y="65"/>
                </a:cxn>
                <a:cxn ang="0">
                  <a:pos x="115" y="56"/>
                </a:cxn>
                <a:cxn ang="0">
                  <a:pos x="115" y="47"/>
                </a:cxn>
                <a:cxn ang="0">
                  <a:pos x="115" y="47"/>
                </a:cxn>
              </a:cxnLst>
              <a:rect l="0" t="0" r="r" b="b"/>
              <a:pathLst>
                <a:path w="115" h="91">
                  <a:moveTo>
                    <a:pt x="115" y="47"/>
                  </a:moveTo>
                  <a:lnTo>
                    <a:pt x="115" y="47"/>
                  </a:lnTo>
                  <a:lnTo>
                    <a:pt x="113" y="35"/>
                  </a:lnTo>
                  <a:lnTo>
                    <a:pt x="111" y="24"/>
                  </a:lnTo>
                  <a:lnTo>
                    <a:pt x="111" y="24"/>
                  </a:lnTo>
                  <a:lnTo>
                    <a:pt x="111" y="19"/>
                  </a:lnTo>
                  <a:lnTo>
                    <a:pt x="109" y="15"/>
                  </a:lnTo>
                  <a:lnTo>
                    <a:pt x="107" y="11"/>
                  </a:lnTo>
                  <a:lnTo>
                    <a:pt x="104" y="7"/>
                  </a:lnTo>
                  <a:lnTo>
                    <a:pt x="102" y="5"/>
                  </a:lnTo>
                  <a:lnTo>
                    <a:pt x="98" y="4"/>
                  </a:lnTo>
                  <a:lnTo>
                    <a:pt x="92" y="2"/>
                  </a:lnTo>
                  <a:lnTo>
                    <a:pt x="88" y="1"/>
                  </a:lnTo>
                  <a:lnTo>
                    <a:pt x="88" y="1"/>
                  </a:lnTo>
                  <a:lnTo>
                    <a:pt x="61" y="2"/>
                  </a:lnTo>
                  <a:lnTo>
                    <a:pt x="61" y="2"/>
                  </a:lnTo>
                  <a:lnTo>
                    <a:pt x="60" y="2"/>
                  </a:lnTo>
                  <a:lnTo>
                    <a:pt x="60" y="2"/>
                  </a:lnTo>
                  <a:lnTo>
                    <a:pt x="56" y="1"/>
                  </a:lnTo>
                  <a:lnTo>
                    <a:pt x="49" y="1"/>
                  </a:lnTo>
                  <a:lnTo>
                    <a:pt x="39" y="1"/>
                  </a:lnTo>
                  <a:lnTo>
                    <a:pt x="39" y="1"/>
                  </a:lnTo>
                  <a:lnTo>
                    <a:pt x="30" y="0"/>
                  </a:lnTo>
                  <a:lnTo>
                    <a:pt x="22" y="1"/>
                  </a:lnTo>
                  <a:lnTo>
                    <a:pt x="18" y="4"/>
                  </a:lnTo>
                  <a:lnTo>
                    <a:pt x="14" y="5"/>
                  </a:lnTo>
                  <a:lnTo>
                    <a:pt x="10" y="9"/>
                  </a:lnTo>
                  <a:lnTo>
                    <a:pt x="7" y="13"/>
                  </a:lnTo>
                  <a:lnTo>
                    <a:pt x="7" y="13"/>
                  </a:lnTo>
                  <a:lnTo>
                    <a:pt x="3" y="23"/>
                  </a:lnTo>
                  <a:lnTo>
                    <a:pt x="1" y="34"/>
                  </a:lnTo>
                  <a:lnTo>
                    <a:pt x="0" y="44"/>
                  </a:lnTo>
                  <a:lnTo>
                    <a:pt x="0" y="56"/>
                  </a:lnTo>
                  <a:lnTo>
                    <a:pt x="0" y="56"/>
                  </a:lnTo>
                  <a:lnTo>
                    <a:pt x="1" y="61"/>
                  </a:lnTo>
                  <a:lnTo>
                    <a:pt x="2" y="65"/>
                  </a:lnTo>
                  <a:lnTo>
                    <a:pt x="5" y="69"/>
                  </a:lnTo>
                  <a:lnTo>
                    <a:pt x="7" y="73"/>
                  </a:lnTo>
                  <a:lnTo>
                    <a:pt x="7" y="73"/>
                  </a:lnTo>
                  <a:lnTo>
                    <a:pt x="10" y="77"/>
                  </a:lnTo>
                  <a:lnTo>
                    <a:pt x="13" y="81"/>
                  </a:lnTo>
                  <a:lnTo>
                    <a:pt x="19" y="85"/>
                  </a:lnTo>
                  <a:lnTo>
                    <a:pt x="27" y="89"/>
                  </a:lnTo>
                  <a:lnTo>
                    <a:pt x="36" y="90"/>
                  </a:lnTo>
                  <a:lnTo>
                    <a:pt x="36" y="90"/>
                  </a:lnTo>
                  <a:lnTo>
                    <a:pt x="73" y="91"/>
                  </a:lnTo>
                  <a:lnTo>
                    <a:pt x="73" y="91"/>
                  </a:lnTo>
                  <a:lnTo>
                    <a:pt x="82" y="91"/>
                  </a:lnTo>
                  <a:lnTo>
                    <a:pt x="91" y="89"/>
                  </a:lnTo>
                  <a:lnTo>
                    <a:pt x="100" y="86"/>
                  </a:lnTo>
                  <a:lnTo>
                    <a:pt x="108" y="81"/>
                  </a:lnTo>
                  <a:lnTo>
                    <a:pt x="108" y="81"/>
                  </a:lnTo>
                  <a:lnTo>
                    <a:pt x="111" y="77"/>
                  </a:lnTo>
                  <a:lnTo>
                    <a:pt x="112" y="73"/>
                  </a:lnTo>
                  <a:lnTo>
                    <a:pt x="115" y="65"/>
                  </a:lnTo>
                  <a:lnTo>
                    <a:pt x="115" y="56"/>
                  </a:lnTo>
                  <a:lnTo>
                    <a:pt x="115" y="47"/>
                  </a:lnTo>
                  <a:lnTo>
                    <a:pt x="115" y="47"/>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16" name="chenying0907 773"/>
            <p:cNvSpPr>
              <a:spLocks/>
            </p:cNvSpPr>
            <p:nvPr/>
          </p:nvSpPr>
          <p:spPr bwMode="auto">
            <a:xfrm>
              <a:off x="2127251" y="3267075"/>
              <a:ext cx="46038" cy="34925"/>
            </a:xfrm>
            <a:custGeom>
              <a:avLst/>
              <a:gdLst/>
              <a:ahLst/>
              <a:cxnLst>
                <a:cxn ang="0">
                  <a:pos x="115" y="47"/>
                </a:cxn>
                <a:cxn ang="0">
                  <a:pos x="115" y="47"/>
                </a:cxn>
                <a:cxn ang="0">
                  <a:pos x="113" y="34"/>
                </a:cxn>
                <a:cxn ang="0">
                  <a:pos x="111" y="24"/>
                </a:cxn>
                <a:cxn ang="0">
                  <a:pos x="111" y="24"/>
                </a:cxn>
                <a:cxn ang="0">
                  <a:pos x="111" y="20"/>
                </a:cxn>
                <a:cxn ang="0">
                  <a:pos x="109" y="14"/>
                </a:cxn>
                <a:cxn ang="0">
                  <a:pos x="107" y="11"/>
                </a:cxn>
                <a:cxn ang="0">
                  <a:pos x="104" y="8"/>
                </a:cxn>
                <a:cxn ang="0">
                  <a:pos x="102" y="5"/>
                </a:cxn>
                <a:cxn ang="0">
                  <a:pos x="98" y="3"/>
                </a:cxn>
                <a:cxn ang="0">
                  <a:pos x="92" y="1"/>
                </a:cxn>
                <a:cxn ang="0">
                  <a:pos x="88" y="1"/>
                </a:cxn>
                <a:cxn ang="0">
                  <a:pos x="88" y="1"/>
                </a:cxn>
                <a:cxn ang="0">
                  <a:pos x="61" y="1"/>
                </a:cxn>
                <a:cxn ang="0">
                  <a:pos x="61" y="1"/>
                </a:cxn>
                <a:cxn ang="0">
                  <a:pos x="60" y="1"/>
                </a:cxn>
                <a:cxn ang="0">
                  <a:pos x="60" y="1"/>
                </a:cxn>
                <a:cxn ang="0">
                  <a:pos x="56" y="0"/>
                </a:cxn>
                <a:cxn ang="0">
                  <a:pos x="49" y="0"/>
                </a:cxn>
                <a:cxn ang="0">
                  <a:pos x="39" y="1"/>
                </a:cxn>
                <a:cxn ang="0">
                  <a:pos x="39" y="1"/>
                </a:cxn>
                <a:cxn ang="0">
                  <a:pos x="30" y="0"/>
                </a:cxn>
                <a:cxn ang="0">
                  <a:pos x="22" y="1"/>
                </a:cxn>
                <a:cxn ang="0">
                  <a:pos x="18" y="3"/>
                </a:cxn>
                <a:cxn ang="0">
                  <a:pos x="14" y="5"/>
                </a:cxn>
                <a:cxn ang="0">
                  <a:pos x="10" y="8"/>
                </a:cxn>
                <a:cxn ang="0">
                  <a:pos x="7" y="12"/>
                </a:cxn>
                <a:cxn ang="0">
                  <a:pos x="7" y="12"/>
                </a:cxn>
                <a:cxn ang="0">
                  <a:pos x="3" y="22"/>
                </a:cxn>
                <a:cxn ang="0">
                  <a:pos x="1" y="33"/>
                </a:cxn>
                <a:cxn ang="0">
                  <a:pos x="0" y="45"/>
                </a:cxn>
                <a:cxn ang="0">
                  <a:pos x="0" y="55"/>
                </a:cxn>
                <a:cxn ang="0">
                  <a:pos x="0" y="55"/>
                </a:cxn>
                <a:cxn ang="0">
                  <a:pos x="1" y="60"/>
                </a:cxn>
                <a:cxn ang="0">
                  <a:pos x="2" y="65"/>
                </a:cxn>
                <a:cxn ang="0">
                  <a:pos x="5" y="69"/>
                </a:cxn>
                <a:cxn ang="0">
                  <a:pos x="7" y="72"/>
                </a:cxn>
                <a:cxn ang="0">
                  <a:pos x="7" y="72"/>
                </a:cxn>
                <a:cxn ang="0">
                  <a:pos x="10" y="76"/>
                </a:cxn>
                <a:cxn ang="0">
                  <a:pos x="13" y="80"/>
                </a:cxn>
                <a:cxn ang="0">
                  <a:pos x="19" y="85"/>
                </a:cxn>
                <a:cxn ang="0">
                  <a:pos x="27" y="88"/>
                </a:cxn>
                <a:cxn ang="0">
                  <a:pos x="36" y="89"/>
                </a:cxn>
                <a:cxn ang="0">
                  <a:pos x="36" y="89"/>
                </a:cxn>
                <a:cxn ang="0">
                  <a:pos x="73" y="90"/>
                </a:cxn>
                <a:cxn ang="0">
                  <a:pos x="73" y="90"/>
                </a:cxn>
                <a:cxn ang="0">
                  <a:pos x="82" y="90"/>
                </a:cxn>
                <a:cxn ang="0">
                  <a:pos x="91" y="89"/>
                </a:cxn>
                <a:cxn ang="0">
                  <a:pos x="100" y="85"/>
                </a:cxn>
                <a:cxn ang="0">
                  <a:pos x="108" y="80"/>
                </a:cxn>
                <a:cxn ang="0">
                  <a:pos x="108" y="80"/>
                </a:cxn>
                <a:cxn ang="0">
                  <a:pos x="111" y="76"/>
                </a:cxn>
                <a:cxn ang="0">
                  <a:pos x="112" y="72"/>
                </a:cxn>
                <a:cxn ang="0">
                  <a:pos x="115" y="64"/>
                </a:cxn>
                <a:cxn ang="0">
                  <a:pos x="115" y="55"/>
                </a:cxn>
                <a:cxn ang="0">
                  <a:pos x="115" y="47"/>
                </a:cxn>
                <a:cxn ang="0">
                  <a:pos x="115" y="47"/>
                </a:cxn>
              </a:cxnLst>
              <a:rect l="0" t="0" r="r" b="b"/>
              <a:pathLst>
                <a:path w="115" h="90">
                  <a:moveTo>
                    <a:pt x="115" y="47"/>
                  </a:moveTo>
                  <a:lnTo>
                    <a:pt x="115" y="47"/>
                  </a:lnTo>
                  <a:lnTo>
                    <a:pt x="113" y="34"/>
                  </a:lnTo>
                  <a:lnTo>
                    <a:pt x="111" y="24"/>
                  </a:lnTo>
                  <a:lnTo>
                    <a:pt x="111" y="24"/>
                  </a:lnTo>
                  <a:lnTo>
                    <a:pt x="111" y="20"/>
                  </a:lnTo>
                  <a:lnTo>
                    <a:pt x="109" y="14"/>
                  </a:lnTo>
                  <a:lnTo>
                    <a:pt x="107" y="11"/>
                  </a:lnTo>
                  <a:lnTo>
                    <a:pt x="104" y="8"/>
                  </a:lnTo>
                  <a:lnTo>
                    <a:pt x="102" y="5"/>
                  </a:lnTo>
                  <a:lnTo>
                    <a:pt x="98" y="3"/>
                  </a:lnTo>
                  <a:lnTo>
                    <a:pt x="92" y="1"/>
                  </a:lnTo>
                  <a:lnTo>
                    <a:pt x="88" y="1"/>
                  </a:lnTo>
                  <a:lnTo>
                    <a:pt x="88" y="1"/>
                  </a:lnTo>
                  <a:lnTo>
                    <a:pt x="61" y="1"/>
                  </a:lnTo>
                  <a:lnTo>
                    <a:pt x="61" y="1"/>
                  </a:lnTo>
                  <a:lnTo>
                    <a:pt x="60" y="1"/>
                  </a:lnTo>
                  <a:lnTo>
                    <a:pt x="60" y="1"/>
                  </a:lnTo>
                  <a:lnTo>
                    <a:pt x="56" y="0"/>
                  </a:lnTo>
                  <a:lnTo>
                    <a:pt x="49" y="0"/>
                  </a:lnTo>
                  <a:lnTo>
                    <a:pt x="39" y="1"/>
                  </a:lnTo>
                  <a:lnTo>
                    <a:pt x="39" y="1"/>
                  </a:lnTo>
                  <a:lnTo>
                    <a:pt x="30" y="0"/>
                  </a:lnTo>
                  <a:lnTo>
                    <a:pt x="22" y="1"/>
                  </a:lnTo>
                  <a:lnTo>
                    <a:pt x="18" y="3"/>
                  </a:lnTo>
                  <a:lnTo>
                    <a:pt x="14" y="5"/>
                  </a:lnTo>
                  <a:lnTo>
                    <a:pt x="10" y="8"/>
                  </a:lnTo>
                  <a:lnTo>
                    <a:pt x="7" y="12"/>
                  </a:lnTo>
                  <a:lnTo>
                    <a:pt x="7" y="12"/>
                  </a:lnTo>
                  <a:lnTo>
                    <a:pt x="3" y="22"/>
                  </a:lnTo>
                  <a:lnTo>
                    <a:pt x="1" y="33"/>
                  </a:lnTo>
                  <a:lnTo>
                    <a:pt x="0" y="45"/>
                  </a:lnTo>
                  <a:lnTo>
                    <a:pt x="0" y="55"/>
                  </a:lnTo>
                  <a:lnTo>
                    <a:pt x="0" y="55"/>
                  </a:lnTo>
                  <a:lnTo>
                    <a:pt x="1" y="60"/>
                  </a:lnTo>
                  <a:lnTo>
                    <a:pt x="2" y="65"/>
                  </a:lnTo>
                  <a:lnTo>
                    <a:pt x="5" y="69"/>
                  </a:lnTo>
                  <a:lnTo>
                    <a:pt x="7" y="72"/>
                  </a:lnTo>
                  <a:lnTo>
                    <a:pt x="7" y="72"/>
                  </a:lnTo>
                  <a:lnTo>
                    <a:pt x="10" y="76"/>
                  </a:lnTo>
                  <a:lnTo>
                    <a:pt x="13" y="80"/>
                  </a:lnTo>
                  <a:lnTo>
                    <a:pt x="19" y="85"/>
                  </a:lnTo>
                  <a:lnTo>
                    <a:pt x="27" y="88"/>
                  </a:lnTo>
                  <a:lnTo>
                    <a:pt x="36" y="89"/>
                  </a:lnTo>
                  <a:lnTo>
                    <a:pt x="36" y="89"/>
                  </a:lnTo>
                  <a:lnTo>
                    <a:pt x="73" y="90"/>
                  </a:lnTo>
                  <a:lnTo>
                    <a:pt x="73" y="90"/>
                  </a:lnTo>
                  <a:lnTo>
                    <a:pt x="82" y="90"/>
                  </a:lnTo>
                  <a:lnTo>
                    <a:pt x="91" y="89"/>
                  </a:lnTo>
                  <a:lnTo>
                    <a:pt x="100" y="85"/>
                  </a:lnTo>
                  <a:lnTo>
                    <a:pt x="108" y="80"/>
                  </a:lnTo>
                  <a:lnTo>
                    <a:pt x="108" y="80"/>
                  </a:lnTo>
                  <a:lnTo>
                    <a:pt x="111" y="76"/>
                  </a:lnTo>
                  <a:lnTo>
                    <a:pt x="112" y="72"/>
                  </a:lnTo>
                  <a:lnTo>
                    <a:pt x="115" y="64"/>
                  </a:lnTo>
                  <a:lnTo>
                    <a:pt x="115" y="55"/>
                  </a:lnTo>
                  <a:lnTo>
                    <a:pt x="115" y="47"/>
                  </a:lnTo>
                  <a:lnTo>
                    <a:pt x="115" y="47"/>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17" name="chenying0907 774"/>
            <p:cNvSpPr>
              <a:spLocks/>
            </p:cNvSpPr>
            <p:nvPr/>
          </p:nvSpPr>
          <p:spPr bwMode="auto">
            <a:xfrm>
              <a:off x="2127251" y="3330575"/>
              <a:ext cx="46038" cy="36513"/>
            </a:xfrm>
            <a:custGeom>
              <a:avLst/>
              <a:gdLst/>
              <a:ahLst/>
              <a:cxnLst>
                <a:cxn ang="0">
                  <a:pos x="115" y="47"/>
                </a:cxn>
                <a:cxn ang="0">
                  <a:pos x="115" y="47"/>
                </a:cxn>
                <a:cxn ang="0">
                  <a:pos x="113" y="36"/>
                </a:cxn>
                <a:cxn ang="0">
                  <a:pos x="111" y="24"/>
                </a:cxn>
                <a:cxn ang="0">
                  <a:pos x="111" y="24"/>
                </a:cxn>
                <a:cxn ang="0">
                  <a:pos x="111" y="20"/>
                </a:cxn>
                <a:cxn ang="0">
                  <a:pos x="109" y="16"/>
                </a:cxn>
                <a:cxn ang="0">
                  <a:pos x="107" y="12"/>
                </a:cxn>
                <a:cxn ang="0">
                  <a:pos x="104" y="8"/>
                </a:cxn>
                <a:cxn ang="0">
                  <a:pos x="102" y="5"/>
                </a:cxn>
                <a:cxn ang="0">
                  <a:pos x="98" y="3"/>
                </a:cxn>
                <a:cxn ang="0">
                  <a:pos x="92" y="2"/>
                </a:cxn>
                <a:cxn ang="0">
                  <a:pos x="88" y="2"/>
                </a:cxn>
                <a:cxn ang="0">
                  <a:pos x="88" y="2"/>
                </a:cxn>
                <a:cxn ang="0">
                  <a:pos x="61" y="3"/>
                </a:cxn>
                <a:cxn ang="0">
                  <a:pos x="61" y="3"/>
                </a:cxn>
                <a:cxn ang="0">
                  <a:pos x="60" y="3"/>
                </a:cxn>
                <a:cxn ang="0">
                  <a:pos x="60" y="3"/>
                </a:cxn>
                <a:cxn ang="0">
                  <a:pos x="56" y="2"/>
                </a:cxn>
                <a:cxn ang="0">
                  <a:pos x="49" y="2"/>
                </a:cxn>
                <a:cxn ang="0">
                  <a:pos x="39" y="2"/>
                </a:cxn>
                <a:cxn ang="0">
                  <a:pos x="39" y="2"/>
                </a:cxn>
                <a:cxn ang="0">
                  <a:pos x="30" y="0"/>
                </a:cxn>
                <a:cxn ang="0">
                  <a:pos x="22" y="2"/>
                </a:cxn>
                <a:cxn ang="0">
                  <a:pos x="18" y="3"/>
                </a:cxn>
                <a:cxn ang="0">
                  <a:pos x="14" y="5"/>
                </a:cxn>
                <a:cxn ang="0">
                  <a:pos x="10" y="9"/>
                </a:cxn>
                <a:cxn ang="0">
                  <a:pos x="7" y="13"/>
                </a:cxn>
                <a:cxn ang="0">
                  <a:pos x="7" y="13"/>
                </a:cxn>
                <a:cxn ang="0">
                  <a:pos x="3" y="22"/>
                </a:cxn>
                <a:cxn ang="0">
                  <a:pos x="1" y="34"/>
                </a:cxn>
                <a:cxn ang="0">
                  <a:pos x="0" y="45"/>
                </a:cxn>
                <a:cxn ang="0">
                  <a:pos x="0" y="57"/>
                </a:cxn>
                <a:cxn ang="0">
                  <a:pos x="0" y="57"/>
                </a:cxn>
                <a:cxn ang="0">
                  <a:pos x="1" y="62"/>
                </a:cxn>
                <a:cxn ang="0">
                  <a:pos x="2" y="66"/>
                </a:cxn>
                <a:cxn ang="0">
                  <a:pos x="5" y="70"/>
                </a:cxn>
                <a:cxn ang="0">
                  <a:pos x="7" y="74"/>
                </a:cxn>
                <a:cxn ang="0">
                  <a:pos x="7" y="74"/>
                </a:cxn>
                <a:cxn ang="0">
                  <a:pos x="10" y="77"/>
                </a:cxn>
                <a:cxn ang="0">
                  <a:pos x="13" y="80"/>
                </a:cxn>
                <a:cxn ang="0">
                  <a:pos x="19" y="85"/>
                </a:cxn>
                <a:cxn ang="0">
                  <a:pos x="27" y="89"/>
                </a:cxn>
                <a:cxn ang="0">
                  <a:pos x="36" y="91"/>
                </a:cxn>
                <a:cxn ang="0">
                  <a:pos x="36" y="91"/>
                </a:cxn>
                <a:cxn ang="0">
                  <a:pos x="73" y="92"/>
                </a:cxn>
                <a:cxn ang="0">
                  <a:pos x="73" y="92"/>
                </a:cxn>
                <a:cxn ang="0">
                  <a:pos x="82" y="92"/>
                </a:cxn>
                <a:cxn ang="0">
                  <a:pos x="91" y="89"/>
                </a:cxn>
                <a:cxn ang="0">
                  <a:pos x="100" y="85"/>
                </a:cxn>
                <a:cxn ang="0">
                  <a:pos x="108" y="80"/>
                </a:cxn>
                <a:cxn ang="0">
                  <a:pos x="108" y="80"/>
                </a:cxn>
                <a:cxn ang="0">
                  <a:pos x="111" y="77"/>
                </a:cxn>
                <a:cxn ang="0">
                  <a:pos x="112" y="74"/>
                </a:cxn>
                <a:cxn ang="0">
                  <a:pos x="115" y="64"/>
                </a:cxn>
                <a:cxn ang="0">
                  <a:pos x="115" y="57"/>
                </a:cxn>
                <a:cxn ang="0">
                  <a:pos x="115" y="47"/>
                </a:cxn>
                <a:cxn ang="0">
                  <a:pos x="115" y="47"/>
                </a:cxn>
              </a:cxnLst>
              <a:rect l="0" t="0" r="r" b="b"/>
              <a:pathLst>
                <a:path w="115" h="92">
                  <a:moveTo>
                    <a:pt x="115" y="47"/>
                  </a:moveTo>
                  <a:lnTo>
                    <a:pt x="115" y="47"/>
                  </a:lnTo>
                  <a:lnTo>
                    <a:pt x="113" y="36"/>
                  </a:lnTo>
                  <a:lnTo>
                    <a:pt x="111" y="24"/>
                  </a:lnTo>
                  <a:lnTo>
                    <a:pt x="111" y="24"/>
                  </a:lnTo>
                  <a:lnTo>
                    <a:pt x="111" y="20"/>
                  </a:lnTo>
                  <a:lnTo>
                    <a:pt x="109" y="16"/>
                  </a:lnTo>
                  <a:lnTo>
                    <a:pt x="107" y="12"/>
                  </a:lnTo>
                  <a:lnTo>
                    <a:pt x="104" y="8"/>
                  </a:lnTo>
                  <a:lnTo>
                    <a:pt x="102" y="5"/>
                  </a:lnTo>
                  <a:lnTo>
                    <a:pt x="98" y="3"/>
                  </a:lnTo>
                  <a:lnTo>
                    <a:pt x="92" y="2"/>
                  </a:lnTo>
                  <a:lnTo>
                    <a:pt x="88" y="2"/>
                  </a:lnTo>
                  <a:lnTo>
                    <a:pt x="88" y="2"/>
                  </a:lnTo>
                  <a:lnTo>
                    <a:pt x="61" y="3"/>
                  </a:lnTo>
                  <a:lnTo>
                    <a:pt x="61" y="3"/>
                  </a:lnTo>
                  <a:lnTo>
                    <a:pt x="60" y="3"/>
                  </a:lnTo>
                  <a:lnTo>
                    <a:pt x="60" y="3"/>
                  </a:lnTo>
                  <a:lnTo>
                    <a:pt x="56" y="2"/>
                  </a:lnTo>
                  <a:lnTo>
                    <a:pt x="49" y="2"/>
                  </a:lnTo>
                  <a:lnTo>
                    <a:pt x="39" y="2"/>
                  </a:lnTo>
                  <a:lnTo>
                    <a:pt x="39" y="2"/>
                  </a:lnTo>
                  <a:lnTo>
                    <a:pt x="30" y="0"/>
                  </a:lnTo>
                  <a:lnTo>
                    <a:pt x="22" y="2"/>
                  </a:lnTo>
                  <a:lnTo>
                    <a:pt x="18" y="3"/>
                  </a:lnTo>
                  <a:lnTo>
                    <a:pt x="14" y="5"/>
                  </a:lnTo>
                  <a:lnTo>
                    <a:pt x="10" y="9"/>
                  </a:lnTo>
                  <a:lnTo>
                    <a:pt x="7" y="13"/>
                  </a:lnTo>
                  <a:lnTo>
                    <a:pt x="7" y="13"/>
                  </a:lnTo>
                  <a:lnTo>
                    <a:pt x="3" y="22"/>
                  </a:lnTo>
                  <a:lnTo>
                    <a:pt x="1" y="34"/>
                  </a:lnTo>
                  <a:lnTo>
                    <a:pt x="0" y="45"/>
                  </a:lnTo>
                  <a:lnTo>
                    <a:pt x="0" y="57"/>
                  </a:lnTo>
                  <a:lnTo>
                    <a:pt x="0" y="57"/>
                  </a:lnTo>
                  <a:lnTo>
                    <a:pt x="1" y="62"/>
                  </a:lnTo>
                  <a:lnTo>
                    <a:pt x="2" y="66"/>
                  </a:lnTo>
                  <a:lnTo>
                    <a:pt x="5" y="70"/>
                  </a:lnTo>
                  <a:lnTo>
                    <a:pt x="7" y="74"/>
                  </a:lnTo>
                  <a:lnTo>
                    <a:pt x="7" y="74"/>
                  </a:lnTo>
                  <a:lnTo>
                    <a:pt x="10" y="77"/>
                  </a:lnTo>
                  <a:lnTo>
                    <a:pt x="13" y="80"/>
                  </a:lnTo>
                  <a:lnTo>
                    <a:pt x="19" y="85"/>
                  </a:lnTo>
                  <a:lnTo>
                    <a:pt x="27" y="89"/>
                  </a:lnTo>
                  <a:lnTo>
                    <a:pt x="36" y="91"/>
                  </a:lnTo>
                  <a:lnTo>
                    <a:pt x="36" y="91"/>
                  </a:lnTo>
                  <a:lnTo>
                    <a:pt x="73" y="92"/>
                  </a:lnTo>
                  <a:lnTo>
                    <a:pt x="73" y="92"/>
                  </a:lnTo>
                  <a:lnTo>
                    <a:pt x="82" y="92"/>
                  </a:lnTo>
                  <a:lnTo>
                    <a:pt x="91" y="89"/>
                  </a:lnTo>
                  <a:lnTo>
                    <a:pt x="100" y="85"/>
                  </a:lnTo>
                  <a:lnTo>
                    <a:pt x="108" y="80"/>
                  </a:lnTo>
                  <a:lnTo>
                    <a:pt x="108" y="80"/>
                  </a:lnTo>
                  <a:lnTo>
                    <a:pt x="111" y="77"/>
                  </a:lnTo>
                  <a:lnTo>
                    <a:pt x="112" y="74"/>
                  </a:lnTo>
                  <a:lnTo>
                    <a:pt x="115" y="64"/>
                  </a:lnTo>
                  <a:lnTo>
                    <a:pt x="115" y="57"/>
                  </a:lnTo>
                  <a:lnTo>
                    <a:pt x="115" y="47"/>
                  </a:lnTo>
                  <a:lnTo>
                    <a:pt x="115" y="47"/>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18" name="chenying0907 775"/>
            <p:cNvSpPr>
              <a:spLocks/>
            </p:cNvSpPr>
            <p:nvPr/>
          </p:nvSpPr>
          <p:spPr bwMode="auto">
            <a:xfrm>
              <a:off x="2127251" y="3395663"/>
              <a:ext cx="46038" cy="36513"/>
            </a:xfrm>
            <a:custGeom>
              <a:avLst/>
              <a:gdLst/>
              <a:ahLst/>
              <a:cxnLst>
                <a:cxn ang="0">
                  <a:pos x="115" y="46"/>
                </a:cxn>
                <a:cxn ang="0">
                  <a:pos x="115" y="46"/>
                </a:cxn>
                <a:cxn ang="0">
                  <a:pos x="113" y="34"/>
                </a:cxn>
                <a:cxn ang="0">
                  <a:pos x="111" y="23"/>
                </a:cxn>
                <a:cxn ang="0">
                  <a:pos x="111" y="23"/>
                </a:cxn>
                <a:cxn ang="0">
                  <a:pos x="111" y="18"/>
                </a:cxn>
                <a:cxn ang="0">
                  <a:pos x="109" y="14"/>
                </a:cxn>
                <a:cxn ang="0">
                  <a:pos x="107" y="10"/>
                </a:cxn>
                <a:cxn ang="0">
                  <a:pos x="104" y="8"/>
                </a:cxn>
                <a:cxn ang="0">
                  <a:pos x="102" y="4"/>
                </a:cxn>
                <a:cxn ang="0">
                  <a:pos x="98" y="2"/>
                </a:cxn>
                <a:cxn ang="0">
                  <a:pos x="92" y="1"/>
                </a:cxn>
                <a:cxn ang="0">
                  <a:pos x="88" y="0"/>
                </a:cxn>
                <a:cxn ang="0">
                  <a:pos x="88" y="0"/>
                </a:cxn>
                <a:cxn ang="0">
                  <a:pos x="61" y="1"/>
                </a:cxn>
                <a:cxn ang="0">
                  <a:pos x="61" y="1"/>
                </a:cxn>
                <a:cxn ang="0">
                  <a:pos x="60" y="1"/>
                </a:cxn>
                <a:cxn ang="0">
                  <a:pos x="60" y="1"/>
                </a:cxn>
                <a:cxn ang="0">
                  <a:pos x="56" y="0"/>
                </a:cxn>
                <a:cxn ang="0">
                  <a:pos x="49" y="0"/>
                </a:cxn>
                <a:cxn ang="0">
                  <a:pos x="39" y="0"/>
                </a:cxn>
                <a:cxn ang="0">
                  <a:pos x="39" y="0"/>
                </a:cxn>
                <a:cxn ang="0">
                  <a:pos x="30" y="0"/>
                </a:cxn>
                <a:cxn ang="0">
                  <a:pos x="22" y="1"/>
                </a:cxn>
                <a:cxn ang="0">
                  <a:pos x="18" y="2"/>
                </a:cxn>
                <a:cxn ang="0">
                  <a:pos x="14" y="5"/>
                </a:cxn>
                <a:cxn ang="0">
                  <a:pos x="10" y="8"/>
                </a:cxn>
                <a:cxn ang="0">
                  <a:pos x="7" y="12"/>
                </a:cxn>
                <a:cxn ang="0">
                  <a:pos x="7" y="12"/>
                </a:cxn>
                <a:cxn ang="0">
                  <a:pos x="3" y="22"/>
                </a:cxn>
                <a:cxn ang="0">
                  <a:pos x="1" y="32"/>
                </a:cxn>
                <a:cxn ang="0">
                  <a:pos x="0" y="43"/>
                </a:cxn>
                <a:cxn ang="0">
                  <a:pos x="0" y="55"/>
                </a:cxn>
                <a:cxn ang="0">
                  <a:pos x="0" y="55"/>
                </a:cxn>
                <a:cxn ang="0">
                  <a:pos x="1" y="60"/>
                </a:cxn>
                <a:cxn ang="0">
                  <a:pos x="2" y="65"/>
                </a:cxn>
                <a:cxn ang="0">
                  <a:pos x="5" y="69"/>
                </a:cxn>
                <a:cxn ang="0">
                  <a:pos x="7" y="72"/>
                </a:cxn>
                <a:cxn ang="0">
                  <a:pos x="7" y="72"/>
                </a:cxn>
                <a:cxn ang="0">
                  <a:pos x="10" y="76"/>
                </a:cxn>
                <a:cxn ang="0">
                  <a:pos x="13" y="80"/>
                </a:cxn>
                <a:cxn ang="0">
                  <a:pos x="19" y="85"/>
                </a:cxn>
                <a:cxn ang="0">
                  <a:pos x="27" y="87"/>
                </a:cxn>
                <a:cxn ang="0">
                  <a:pos x="36" y="89"/>
                </a:cxn>
                <a:cxn ang="0">
                  <a:pos x="36" y="89"/>
                </a:cxn>
                <a:cxn ang="0">
                  <a:pos x="73" y="90"/>
                </a:cxn>
                <a:cxn ang="0">
                  <a:pos x="73" y="90"/>
                </a:cxn>
                <a:cxn ang="0">
                  <a:pos x="82" y="90"/>
                </a:cxn>
                <a:cxn ang="0">
                  <a:pos x="91" y="89"/>
                </a:cxn>
                <a:cxn ang="0">
                  <a:pos x="100" y="85"/>
                </a:cxn>
                <a:cxn ang="0">
                  <a:pos x="108" y="80"/>
                </a:cxn>
                <a:cxn ang="0">
                  <a:pos x="108" y="80"/>
                </a:cxn>
                <a:cxn ang="0">
                  <a:pos x="111" y="76"/>
                </a:cxn>
                <a:cxn ang="0">
                  <a:pos x="112" y="72"/>
                </a:cxn>
                <a:cxn ang="0">
                  <a:pos x="115" y="64"/>
                </a:cxn>
                <a:cxn ang="0">
                  <a:pos x="115" y="55"/>
                </a:cxn>
                <a:cxn ang="0">
                  <a:pos x="115" y="46"/>
                </a:cxn>
                <a:cxn ang="0">
                  <a:pos x="115" y="46"/>
                </a:cxn>
              </a:cxnLst>
              <a:rect l="0" t="0" r="r" b="b"/>
              <a:pathLst>
                <a:path w="115" h="90">
                  <a:moveTo>
                    <a:pt x="115" y="46"/>
                  </a:moveTo>
                  <a:lnTo>
                    <a:pt x="115" y="46"/>
                  </a:lnTo>
                  <a:lnTo>
                    <a:pt x="113" y="34"/>
                  </a:lnTo>
                  <a:lnTo>
                    <a:pt x="111" y="23"/>
                  </a:lnTo>
                  <a:lnTo>
                    <a:pt x="111" y="23"/>
                  </a:lnTo>
                  <a:lnTo>
                    <a:pt x="111" y="18"/>
                  </a:lnTo>
                  <a:lnTo>
                    <a:pt x="109" y="14"/>
                  </a:lnTo>
                  <a:lnTo>
                    <a:pt x="107" y="10"/>
                  </a:lnTo>
                  <a:lnTo>
                    <a:pt x="104" y="8"/>
                  </a:lnTo>
                  <a:lnTo>
                    <a:pt x="102" y="4"/>
                  </a:lnTo>
                  <a:lnTo>
                    <a:pt x="98" y="2"/>
                  </a:lnTo>
                  <a:lnTo>
                    <a:pt x="92" y="1"/>
                  </a:lnTo>
                  <a:lnTo>
                    <a:pt x="88" y="0"/>
                  </a:lnTo>
                  <a:lnTo>
                    <a:pt x="88" y="0"/>
                  </a:lnTo>
                  <a:lnTo>
                    <a:pt x="61" y="1"/>
                  </a:lnTo>
                  <a:lnTo>
                    <a:pt x="61" y="1"/>
                  </a:lnTo>
                  <a:lnTo>
                    <a:pt x="60" y="1"/>
                  </a:lnTo>
                  <a:lnTo>
                    <a:pt x="60" y="1"/>
                  </a:lnTo>
                  <a:lnTo>
                    <a:pt x="56" y="0"/>
                  </a:lnTo>
                  <a:lnTo>
                    <a:pt x="49" y="0"/>
                  </a:lnTo>
                  <a:lnTo>
                    <a:pt x="39" y="0"/>
                  </a:lnTo>
                  <a:lnTo>
                    <a:pt x="39" y="0"/>
                  </a:lnTo>
                  <a:lnTo>
                    <a:pt x="30" y="0"/>
                  </a:lnTo>
                  <a:lnTo>
                    <a:pt x="22" y="1"/>
                  </a:lnTo>
                  <a:lnTo>
                    <a:pt x="18" y="2"/>
                  </a:lnTo>
                  <a:lnTo>
                    <a:pt x="14" y="5"/>
                  </a:lnTo>
                  <a:lnTo>
                    <a:pt x="10" y="8"/>
                  </a:lnTo>
                  <a:lnTo>
                    <a:pt x="7" y="12"/>
                  </a:lnTo>
                  <a:lnTo>
                    <a:pt x="7" y="12"/>
                  </a:lnTo>
                  <a:lnTo>
                    <a:pt x="3" y="22"/>
                  </a:lnTo>
                  <a:lnTo>
                    <a:pt x="1" y="32"/>
                  </a:lnTo>
                  <a:lnTo>
                    <a:pt x="0" y="43"/>
                  </a:lnTo>
                  <a:lnTo>
                    <a:pt x="0" y="55"/>
                  </a:lnTo>
                  <a:lnTo>
                    <a:pt x="0" y="55"/>
                  </a:lnTo>
                  <a:lnTo>
                    <a:pt x="1" y="60"/>
                  </a:lnTo>
                  <a:lnTo>
                    <a:pt x="2" y="65"/>
                  </a:lnTo>
                  <a:lnTo>
                    <a:pt x="5" y="69"/>
                  </a:lnTo>
                  <a:lnTo>
                    <a:pt x="7" y="72"/>
                  </a:lnTo>
                  <a:lnTo>
                    <a:pt x="7" y="72"/>
                  </a:lnTo>
                  <a:lnTo>
                    <a:pt x="10" y="76"/>
                  </a:lnTo>
                  <a:lnTo>
                    <a:pt x="13" y="80"/>
                  </a:lnTo>
                  <a:lnTo>
                    <a:pt x="19" y="85"/>
                  </a:lnTo>
                  <a:lnTo>
                    <a:pt x="27" y="87"/>
                  </a:lnTo>
                  <a:lnTo>
                    <a:pt x="36" y="89"/>
                  </a:lnTo>
                  <a:lnTo>
                    <a:pt x="36" y="89"/>
                  </a:lnTo>
                  <a:lnTo>
                    <a:pt x="73" y="90"/>
                  </a:lnTo>
                  <a:lnTo>
                    <a:pt x="73" y="90"/>
                  </a:lnTo>
                  <a:lnTo>
                    <a:pt x="82" y="90"/>
                  </a:lnTo>
                  <a:lnTo>
                    <a:pt x="91" y="89"/>
                  </a:lnTo>
                  <a:lnTo>
                    <a:pt x="100" y="85"/>
                  </a:lnTo>
                  <a:lnTo>
                    <a:pt x="108" y="80"/>
                  </a:lnTo>
                  <a:lnTo>
                    <a:pt x="108" y="80"/>
                  </a:lnTo>
                  <a:lnTo>
                    <a:pt x="111" y="76"/>
                  </a:lnTo>
                  <a:lnTo>
                    <a:pt x="112" y="72"/>
                  </a:lnTo>
                  <a:lnTo>
                    <a:pt x="115" y="64"/>
                  </a:lnTo>
                  <a:lnTo>
                    <a:pt x="115" y="55"/>
                  </a:lnTo>
                  <a:lnTo>
                    <a:pt x="115" y="46"/>
                  </a:lnTo>
                  <a:lnTo>
                    <a:pt x="115" y="46"/>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19" name="chenying0907 776"/>
            <p:cNvSpPr>
              <a:spLocks/>
            </p:cNvSpPr>
            <p:nvPr/>
          </p:nvSpPr>
          <p:spPr bwMode="auto">
            <a:xfrm>
              <a:off x="2452688" y="3208338"/>
              <a:ext cx="46038" cy="36513"/>
            </a:xfrm>
            <a:custGeom>
              <a:avLst/>
              <a:gdLst/>
              <a:ahLst/>
              <a:cxnLst>
                <a:cxn ang="0">
                  <a:pos x="114" y="47"/>
                </a:cxn>
                <a:cxn ang="0">
                  <a:pos x="114" y="47"/>
                </a:cxn>
                <a:cxn ang="0">
                  <a:pos x="114" y="35"/>
                </a:cxn>
                <a:cxn ang="0">
                  <a:pos x="112" y="25"/>
                </a:cxn>
                <a:cxn ang="0">
                  <a:pos x="112" y="25"/>
                </a:cxn>
                <a:cxn ang="0">
                  <a:pos x="112" y="20"/>
                </a:cxn>
                <a:cxn ang="0">
                  <a:pos x="110" y="16"/>
                </a:cxn>
                <a:cxn ang="0">
                  <a:pos x="108" y="12"/>
                </a:cxn>
                <a:cxn ang="0">
                  <a:pos x="105" y="8"/>
                </a:cxn>
                <a:cxn ang="0">
                  <a:pos x="101" y="5"/>
                </a:cxn>
                <a:cxn ang="0">
                  <a:pos x="97" y="4"/>
                </a:cxn>
                <a:cxn ang="0">
                  <a:pos x="93" y="3"/>
                </a:cxn>
                <a:cxn ang="0">
                  <a:pos x="89" y="1"/>
                </a:cxn>
                <a:cxn ang="0">
                  <a:pos x="89" y="1"/>
                </a:cxn>
                <a:cxn ang="0">
                  <a:pos x="62" y="3"/>
                </a:cxn>
                <a:cxn ang="0">
                  <a:pos x="62" y="3"/>
                </a:cxn>
                <a:cxn ang="0">
                  <a:pos x="61" y="3"/>
                </a:cxn>
                <a:cxn ang="0">
                  <a:pos x="61" y="3"/>
                </a:cxn>
                <a:cxn ang="0">
                  <a:pos x="55" y="1"/>
                </a:cxn>
                <a:cxn ang="0">
                  <a:pos x="50" y="1"/>
                </a:cxn>
                <a:cxn ang="0">
                  <a:pos x="40" y="1"/>
                </a:cxn>
                <a:cxn ang="0">
                  <a:pos x="40" y="1"/>
                </a:cxn>
                <a:cxn ang="0">
                  <a:pos x="30" y="0"/>
                </a:cxn>
                <a:cxn ang="0">
                  <a:pos x="21" y="1"/>
                </a:cxn>
                <a:cxn ang="0">
                  <a:pos x="17" y="4"/>
                </a:cxn>
                <a:cxn ang="0">
                  <a:pos x="15" y="5"/>
                </a:cxn>
                <a:cxn ang="0">
                  <a:pos x="11" y="9"/>
                </a:cxn>
                <a:cxn ang="0">
                  <a:pos x="8" y="13"/>
                </a:cxn>
                <a:cxn ang="0">
                  <a:pos x="8" y="13"/>
                </a:cxn>
                <a:cxn ang="0">
                  <a:pos x="3" y="23"/>
                </a:cxn>
                <a:cxn ang="0">
                  <a:pos x="2" y="34"/>
                </a:cxn>
                <a:cxn ang="0">
                  <a:pos x="0" y="44"/>
                </a:cxn>
                <a:cxn ang="0">
                  <a:pos x="0" y="56"/>
                </a:cxn>
                <a:cxn ang="0">
                  <a:pos x="0" y="56"/>
                </a:cxn>
                <a:cxn ang="0">
                  <a:pos x="0" y="61"/>
                </a:cxn>
                <a:cxn ang="0">
                  <a:pos x="3" y="65"/>
                </a:cxn>
                <a:cxn ang="0">
                  <a:pos x="4" y="69"/>
                </a:cxn>
                <a:cxn ang="0">
                  <a:pos x="8" y="73"/>
                </a:cxn>
                <a:cxn ang="0">
                  <a:pos x="8" y="73"/>
                </a:cxn>
                <a:cxn ang="0">
                  <a:pos x="10" y="77"/>
                </a:cxn>
                <a:cxn ang="0">
                  <a:pos x="12" y="81"/>
                </a:cxn>
                <a:cxn ang="0">
                  <a:pos x="20" y="86"/>
                </a:cxn>
                <a:cxn ang="0">
                  <a:pos x="28" y="89"/>
                </a:cxn>
                <a:cxn ang="0">
                  <a:pos x="37" y="90"/>
                </a:cxn>
                <a:cxn ang="0">
                  <a:pos x="37" y="90"/>
                </a:cxn>
                <a:cxn ang="0">
                  <a:pos x="74" y="91"/>
                </a:cxn>
                <a:cxn ang="0">
                  <a:pos x="74" y="91"/>
                </a:cxn>
                <a:cxn ang="0">
                  <a:pos x="83" y="91"/>
                </a:cxn>
                <a:cxn ang="0">
                  <a:pos x="92" y="89"/>
                </a:cxn>
                <a:cxn ang="0">
                  <a:pos x="101" y="86"/>
                </a:cxn>
                <a:cxn ang="0">
                  <a:pos x="108" y="81"/>
                </a:cxn>
                <a:cxn ang="0">
                  <a:pos x="108" y="81"/>
                </a:cxn>
                <a:cxn ang="0">
                  <a:pos x="110" y="77"/>
                </a:cxn>
                <a:cxn ang="0">
                  <a:pos x="113" y="73"/>
                </a:cxn>
                <a:cxn ang="0">
                  <a:pos x="114" y="65"/>
                </a:cxn>
                <a:cxn ang="0">
                  <a:pos x="114" y="56"/>
                </a:cxn>
                <a:cxn ang="0">
                  <a:pos x="114" y="47"/>
                </a:cxn>
                <a:cxn ang="0">
                  <a:pos x="114" y="47"/>
                </a:cxn>
              </a:cxnLst>
              <a:rect l="0" t="0" r="r" b="b"/>
              <a:pathLst>
                <a:path w="114" h="91">
                  <a:moveTo>
                    <a:pt x="114" y="47"/>
                  </a:moveTo>
                  <a:lnTo>
                    <a:pt x="114" y="47"/>
                  </a:lnTo>
                  <a:lnTo>
                    <a:pt x="114" y="35"/>
                  </a:lnTo>
                  <a:lnTo>
                    <a:pt x="112" y="25"/>
                  </a:lnTo>
                  <a:lnTo>
                    <a:pt x="112" y="25"/>
                  </a:lnTo>
                  <a:lnTo>
                    <a:pt x="112" y="20"/>
                  </a:lnTo>
                  <a:lnTo>
                    <a:pt x="110" y="16"/>
                  </a:lnTo>
                  <a:lnTo>
                    <a:pt x="108" y="12"/>
                  </a:lnTo>
                  <a:lnTo>
                    <a:pt x="105" y="8"/>
                  </a:lnTo>
                  <a:lnTo>
                    <a:pt x="101" y="5"/>
                  </a:lnTo>
                  <a:lnTo>
                    <a:pt x="97" y="4"/>
                  </a:lnTo>
                  <a:lnTo>
                    <a:pt x="93" y="3"/>
                  </a:lnTo>
                  <a:lnTo>
                    <a:pt x="89" y="1"/>
                  </a:lnTo>
                  <a:lnTo>
                    <a:pt x="89" y="1"/>
                  </a:lnTo>
                  <a:lnTo>
                    <a:pt x="62" y="3"/>
                  </a:lnTo>
                  <a:lnTo>
                    <a:pt x="62" y="3"/>
                  </a:lnTo>
                  <a:lnTo>
                    <a:pt x="61" y="3"/>
                  </a:lnTo>
                  <a:lnTo>
                    <a:pt x="61" y="3"/>
                  </a:lnTo>
                  <a:lnTo>
                    <a:pt x="55" y="1"/>
                  </a:lnTo>
                  <a:lnTo>
                    <a:pt x="50" y="1"/>
                  </a:lnTo>
                  <a:lnTo>
                    <a:pt x="40" y="1"/>
                  </a:lnTo>
                  <a:lnTo>
                    <a:pt x="40" y="1"/>
                  </a:lnTo>
                  <a:lnTo>
                    <a:pt x="30" y="0"/>
                  </a:lnTo>
                  <a:lnTo>
                    <a:pt x="21" y="1"/>
                  </a:lnTo>
                  <a:lnTo>
                    <a:pt x="17" y="4"/>
                  </a:lnTo>
                  <a:lnTo>
                    <a:pt x="15" y="5"/>
                  </a:lnTo>
                  <a:lnTo>
                    <a:pt x="11" y="9"/>
                  </a:lnTo>
                  <a:lnTo>
                    <a:pt x="8" y="13"/>
                  </a:lnTo>
                  <a:lnTo>
                    <a:pt x="8" y="13"/>
                  </a:lnTo>
                  <a:lnTo>
                    <a:pt x="3" y="23"/>
                  </a:lnTo>
                  <a:lnTo>
                    <a:pt x="2" y="34"/>
                  </a:lnTo>
                  <a:lnTo>
                    <a:pt x="0" y="44"/>
                  </a:lnTo>
                  <a:lnTo>
                    <a:pt x="0" y="56"/>
                  </a:lnTo>
                  <a:lnTo>
                    <a:pt x="0" y="56"/>
                  </a:lnTo>
                  <a:lnTo>
                    <a:pt x="0" y="61"/>
                  </a:lnTo>
                  <a:lnTo>
                    <a:pt x="3" y="65"/>
                  </a:lnTo>
                  <a:lnTo>
                    <a:pt x="4" y="69"/>
                  </a:lnTo>
                  <a:lnTo>
                    <a:pt x="8" y="73"/>
                  </a:lnTo>
                  <a:lnTo>
                    <a:pt x="8" y="73"/>
                  </a:lnTo>
                  <a:lnTo>
                    <a:pt x="10" y="77"/>
                  </a:lnTo>
                  <a:lnTo>
                    <a:pt x="12" y="81"/>
                  </a:lnTo>
                  <a:lnTo>
                    <a:pt x="20" y="86"/>
                  </a:lnTo>
                  <a:lnTo>
                    <a:pt x="28" y="89"/>
                  </a:lnTo>
                  <a:lnTo>
                    <a:pt x="37" y="90"/>
                  </a:lnTo>
                  <a:lnTo>
                    <a:pt x="37" y="90"/>
                  </a:lnTo>
                  <a:lnTo>
                    <a:pt x="74" y="91"/>
                  </a:lnTo>
                  <a:lnTo>
                    <a:pt x="74" y="91"/>
                  </a:lnTo>
                  <a:lnTo>
                    <a:pt x="83" y="91"/>
                  </a:lnTo>
                  <a:lnTo>
                    <a:pt x="92" y="89"/>
                  </a:lnTo>
                  <a:lnTo>
                    <a:pt x="101" y="86"/>
                  </a:lnTo>
                  <a:lnTo>
                    <a:pt x="108" y="81"/>
                  </a:lnTo>
                  <a:lnTo>
                    <a:pt x="108" y="81"/>
                  </a:lnTo>
                  <a:lnTo>
                    <a:pt x="110" y="77"/>
                  </a:lnTo>
                  <a:lnTo>
                    <a:pt x="113" y="73"/>
                  </a:lnTo>
                  <a:lnTo>
                    <a:pt x="114" y="65"/>
                  </a:lnTo>
                  <a:lnTo>
                    <a:pt x="114" y="56"/>
                  </a:lnTo>
                  <a:lnTo>
                    <a:pt x="114" y="47"/>
                  </a:lnTo>
                  <a:lnTo>
                    <a:pt x="114" y="47"/>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20" name="chenying0907 777"/>
            <p:cNvSpPr>
              <a:spLocks/>
            </p:cNvSpPr>
            <p:nvPr/>
          </p:nvSpPr>
          <p:spPr bwMode="auto">
            <a:xfrm>
              <a:off x="2452688" y="3273425"/>
              <a:ext cx="46038" cy="36513"/>
            </a:xfrm>
            <a:custGeom>
              <a:avLst/>
              <a:gdLst/>
              <a:ahLst/>
              <a:cxnLst>
                <a:cxn ang="0">
                  <a:pos x="114" y="47"/>
                </a:cxn>
                <a:cxn ang="0">
                  <a:pos x="114" y="47"/>
                </a:cxn>
                <a:cxn ang="0">
                  <a:pos x="114" y="34"/>
                </a:cxn>
                <a:cxn ang="0">
                  <a:pos x="112" y="24"/>
                </a:cxn>
                <a:cxn ang="0">
                  <a:pos x="112" y="24"/>
                </a:cxn>
                <a:cxn ang="0">
                  <a:pos x="112" y="20"/>
                </a:cxn>
                <a:cxn ang="0">
                  <a:pos x="110" y="15"/>
                </a:cxn>
                <a:cxn ang="0">
                  <a:pos x="108" y="11"/>
                </a:cxn>
                <a:cxn ang="0">
                  <a:pos x="105" y="8"/>
                </a:cxn>
                <a:cxn ang="0">
                  <a:pos x="101" y="6"/>
                </a:cxn>
                <a:cxn ang="0">
                  <a:pos x="97" y="3"/>
                </a:cxn>
                <a:cxn ang="0">
                  <a:pos x="93" y="2"/>
                </a:cxn>
                <a:cxn ang="0">
                  <a:pos x="89" y="2"/>
                </a:cxn>
                <a:cxn ang="0">
                  <a:pos x="89" y="2"/>
                </a:cxn>
                <a:cxn ang="0">
                  <a:pos x="62" y="2"/>
                </a:cxn>
                <a:cxn ang="0">
                  <a:pos x="62" y="2"/>
                </a:cxn>
                <a:cxn ang="0">
                  <a:pos x="61" y="2"/>
                </a:cxn>
                <a:cxn ang="0">
                  <a:pos x="61" y="2"/>
                </a:cxn>
                <a:cxn ang="0">
                  <a:pos x="55" y="0"/>
                </a:cxn>
                <a:cxn ang="0">
                  <a:pos x="50" y="0"/>
                </a:cxn>
                <a:cxn ang="0">
                  <a:pos x="40" y="2"/>
                </a:cxn>
                <a:cxn ang="0">
                  <a:pos x="40" y="2"/>
                </a:cxn>
                <a:cxn ang="0">
                  <a:pos x="30" y="0"/>
                </a:cxn>
                <a:cxn ang="0">
                  <a:pos x="21" y="2"/>
                </a:cxn>
                <a:cxn ang="0">
                  <a:pos x="17" y="3"/>
                </a:cxn>
                <a:cxn ang="0">
                  <a:pos x="15" y="6"/>
                </a:cxn>
                <a:cxn ang="0">
                  <a:pos x="11" y="8"/>
                </a:cxn>
                <a:cxn ang="0">
                  <a:pos x="8" y="12"/>
                </a:cxn>
                <a:cxn ang="0">
                  <a:pos x="8" y="12"/>
                </a:cxn>
                <a:cxn ang="0">
                  <a:pos x="3" y="23"/>
                </a:cxn>
                <a:cxn ang="0">
                  <a:pos x="2" y="33"/>
                </a:cxn>
                <a:cxn ang="0">
                  <a:pos x="0" y="45"/>
                </a:cxn>
                <a:cxn ang="0">
                  <a:pos x="0" y="55"/>
                </a:cxn>
                <a:cxn ang="0">
                  <a:pos x="0" y="55"/>
                </a:cxn>
                <a:cxn ang="0">
                  <a:pos x="0" y="61"/>
                </a:cxn>
                <a:cxn ang="0">
                  <a:pos x="3" y="66"/>
                </a:cxn>
                <a:cxn ang="0">
                  <a:pos x="4" y="70"/>
                </a:cxn>
                <a:cxn ang="0">
                  <a:pos x="8" y="72"/>
                </a:cxn>
                <a:cxn ang="0">
                  <a:pos x="8" y="72"/>
                </a:cxn>
                <a:cxn ang="0">
                  <a:pos x="10" y="76"/>
                </a:cxn>
                <a:cxn ang="0">
                  <a:pos x="12" y="80"/>
                </a:cxn>
                <a:cxn ang="0">
                  <a:pos x="20" y="85"/>
                </a:cxn>
                <a:cxn ang="0">
                  <a:pos x="28" y="88"/>
                </a:cxn>
                <a:cxn ang="0">
                  <a:pos x="37" y="89"/>
                </a:cxn>
                <a:cxn ang="0">
                  <a:pos x="37" y="89"/>
                </a:cxn>
                <a:cxn ang="0">
                  <a:pos x="74" y="91"/>
                </a:cxn>
                <a:cxn ang="0">
                  <a:pos x="74" y="91"/>
                </a:cxn>
                <a:cxn ang="0">
                  <a:pos x="83" y="91"/>
                </a:cxn>
                <a:cxn ang="0">
                  <a:pos x="92" y="89"/>
                </a:cxn>
                <a:cxn ang="0">
                  <a:pos x="101" y="85"/>
                </a:cxn>
                <a:cxn ang="0">
                  <a:pos x="108" y="80"/>
                </a:cxn>
                <a:cxn ang="0">
                  <a:pos x="108" y="80"/>
                </a:cxn>
                <a:cxn ang="0">
                  <a:pos x="110" y="76"/>
                </a:cxn>
                <a:cxn ang="0">
                  <a:pos x="113" y="72"/>
                </a:cxn>
                <a:cxn ang="0">
                  <a:pos x="114" y="64"/>
                </a:cxn>
                <a:cxn ang="0">
                  <a:pos x="114" y="55"/>
                </a:cxn>
                <a:cxn ang="0">
                  <a:pos x="114" y="47"/>
                </a:cxn>
                <a:cxn ang="0">
                  <a:pos x="114" y="47"/>
                </a:cxn>
              </a:cxnLst>
              <a:rect l="0" t="0" r="r" b="b"/>
              <a:pathLst>
                <a:path w="114" h="91">
                  <a:moveTo>
                    <a:pt x="114" y="47"/>
                  </a:moveTo>
                  <a:lnTo>
                    <a:pt x="114" y="47"/>
                  </a:lnTo>
                  <a:lnTo>
                    <a:pt x="114" y="34"/>
                  </a:lnTo>
                  <a:lnTo>
                    <a:pt x="112" y="24"/>
                  </a:lnTo>
                  <a:lnTo>
                    <a:pt x="112" y="24"/>
                  </a:lnTo>
                  <a:lnTo>
                    <a:pt x="112" y="20"/>
                  </a:lnTo>
                  <a:lnTo>
                    <a:pt x="110" y="15"/>
                  </a:lnTo>
                  <a:lnTo>
                    <a:pt x="108" y="11"/>
                  </a:lnTo>
                  <a:lnTo>
                    <a:pt x="105" y="8"/>
                  </a:lnTo>
                  <a:lnTo>
                    <a:pt x="101" y="6"/>
                  </a:lnTo>
                  <a:lnTo>
                    <a:pt x="97" y="3"/>
                  </a:lnTo>
                  <a:lnTo>
                    <a:pt x="93" y="2"/>
                  </a:lnTo>
                  <a:lnTo>
                    <a:pt x="89" y="2"/>
                  </a:lnTo>
                  <a:lnTo>
                    <a:pt x="89" y="2"/>
                  </a:lnTo>
                  <a:lnTo>
                    <a:pt x="62" y="2"/>
                  </a:lnTo>
                  <a:lnTo>
                    <a:pt x="62" y="2"/>
                  </a:lnTo>
                  <a:lnTo>
                    <a:pt x="61" y="2"/>
                  </a:lnTo>
                  <a:lnTo>
                    <a:pt x="61" y="2"/>
                  </a:lnTo>
                  <a:lnTo>
                    <a:pt x="55" y="0"/>
                  </a:lnTo>
                  <a:lnTo>
                    <a:pt x="50" y="0"/>
                  </a:lnTo>
                  <a:lnTo>
                    <a:pt x="40" y="2"/>
                  </a:lnTo>
                  <a:lnTo>
                    <a:pt x="40" y="2"/>
                  </a:lnTo>
                  <a:lnTo>
                    <a:pt x="30" y="0"/>
                  </a:lnTo>
                  <a:lnTo>
                    <a:pt x="21" y="2"/>
                  </a:lnTo>
                  <a:lnTo>
                    <a:pt x="17" y="3"/>
                  </a:lnTo>
                  <a:lnTo>
                    <a:pt x="15" y="6"/>
                  </a:lnTo>
                  <a:lnTo>
                    <a:pt x="11" y="8"/>
                  </a:lnTo>
                  <a:lnTo>
                    <a:pt x="8" y="12"/>
                  </a:lnTo>
                  <a:lnTo>
                    <a:pt x="8" y="12"/>
                  </a:lnTo>
                  <a:lnTo>
                    <a:pt x="3" y="23"/>
                  </a:lnTo>
                  <a:lnTo>
                    <a:pt x="2" y="33"/>
                  </a:lnTo>
                  <a:lnTo>
                    <a:pt x="0" y="45"/>
                  </a:lnTo>
                  <a:lnTo>
                    <a:pt x="0" y="55"/>
                  </a:lnTo>
                  <a:lnTo>
                    <a:pt x="0" y="55"/>
                  </a:lnTo>
                  <a:lnTo>
                    <a:pt x="0" y="61"/>
                  </a:lnTo>
                  <a:lnTo>
                    <a:pt x="3" y="66"/>
                  </a:lnTo>
                  <a:lnTo>
                    <a:pt x="4" y="70"/>
                  </a:lnTo>
                  <a:lnTo>
                    <a:pt x="8" y="72"/>
                  </a:lnTo>
                  <a:lnTo>
                    <a:pt x="8" y="72"/>
                  </a:lnTo>
                  <a:lnTo>
                    <a:pt x="10" y="76"/>
                  </a:lnTo>
                  <a:lnTo>
                    <a:pt x="12" y="80"/>
                  </a:lnTo>
                  <a:lnTo>
                    <a:pt x="20" y="85"/>
                  </a:lnTo>
                  <a:lnTo>
                    <a:pt x="28" y="88"/>
                  </a:lnTo>
                  <a:lnTo>
                    <a:pt x="37" y="89"/>
                  </a:lnTo>
                  <a:lnTo>
                    <a:pt x="37" y="89"/>
                  </a:lnTo>
                  <a:lnTo>
                    <a:pt x="74" y="91"/>
                  </a:lnTo>
                  <a:lnTo>
                    <a:pt x="74" y="91"/>
                  </a:lnTo>
                  <a:lnTo>
                    <a:pt x="83" y="91"/>
                  </a:lnTo>
                  <a:lnTo>
                    <a:pt x="92" y="89"/>
                  </a:lnTo>
                  <a:lnTo>
                    <a:pt x="101" y="85"/>
                  </a:lnTo>
                  <a:lnTo>
                    <a:pt x="108" y="80"/>
                  </a:lnTo>
                  <a:lnTo>
                    <a:pt x="108" y="80"/>
                  </a:lnTo>
                  <a:lnTo>
                    <a:pt x="110" y="76"/>
                  </a:lnTo>
                  <a:lnTo>
                    <a:pt x="113" y="72"/>
                  </a:lnTo>
                  <a:lnTo>
                    <a:pt x="114" y="64"/>
                  </a:lnTo>
                  <a:lnTo>
                    <a:pt x="114" y="55"/>
                  </a:lnTo>
                  <a:lnTo>
                    <a:pt x="114" y="47"/>
                  </a:lnTo>
                  <a:lnTo>
                    <a:pt x="114" y="47"/>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21" name="chenying0907 778"/>
            <p:cNvSpPr>
              <a:spLocks/>
            </p:cNvSpPr>
            <p:nvPr/>
          </p:nvSpPr>
          <p:spPr bwMode="auto">
            <a:xfrm>
              <a:off x="2452688" y="3338513"/>
              <a:ext cx="46038" cy="36513"/>
            </a:xfrm>
            <a:custGeom>
              <a:avLst/>
              <a:gdLst/>
              <a:ahLst/>
              <a:cxnLst>
                <a:cxn ang="0">
                  <a:pos x="114" y="47"/>
                </a:cxn>
                <a:cxn ang="0">
                  <a:pos x="114" y="47"/>
                </a:cxn>
                <a:cxn ang="0">
                  <a:pos x="114" y="35"/>
                </a:cxn>
                <a:cxn ang="0">
                  <a:pos x="112" y="23"/>
                </a:cxn>
                <a:cxn ang="0">
                  <a:pos x="112" y="23"/>
                </a:cxn>
                <a:cxn ang="0">
                  <a:pos x="112" y="19"/>
                </a:cxn>
                <a:cxn ang="0">
                  <a:pos x="110" y="15"/>
                </a:cxn>
                <a:cxn ang="0">
                  <a:pos x="108" y="11"/>
                </a:cxn>
                <a:cxn ang="0">
                  <a:pos x="105" y="7"/>
                </a:cxn>
                <a:cxn ang="0">
                  <a:pos x="101" y="5"/>
                </a:cxn>
                <a:cxn ang="0">
                  <a:pos x="97" y="2"/>
                </a:cxn>
                <a:cxn ang="0">
                  <a:pos x="93" y="1"/>
                </a:cxn>
                <a:cxn ang="0">
                  <a:pos x="89" y="1"/>
                </a:cxn>
                <a:cxn ang="0">
                  <a:pos x="89" y="1"/>
                </a:cxn>
                <a:cxn ang="0">
                  <a:pos x="62" y="2"/>
                </a:cxn>
                <a:cxn ang="0">
                  <a:pos x="62" y="2"/>
                </a:cxn>
                <a:cxn ang="0">
                  <a:pos x="61" y="2"/>
                </a:cxn>
                <a:cxn ang="0">
                  <a:pos x="61" y="2"/>
                </a:cxn>
                <a:cxn ang="0">
                  <a:pos x="55" y="1"/>
                </a:cxn>
                <a:cxn ang="0">
                  <a:pos x="50" y="1"/>
                </a:cxn>
                <a:cxn ang="0">
                  <a:pos x="40" y="1"/>
                </a:cxn>
                <a:cxn ang="0">
                  <a:pos x="40" y="1"/>
                </a:cxn>
                <a:cxn ang="0">
                  <a:pos x="30" y="0"/>
                </a:cxn>
                <a:cxn ang="0">
                  <a:pos x="21" y="1"/>
                </a:cxn>
                <a:cxn ang="0">
                  <a:pos x="17" y="2"/>
                </a:cxn>
                <a:cxn ang="0">
                  <a:pos x="15" y="5"/>
                </a:cxn>
                <a:cxn ang="0">
                  <a:pos x="11" y="9"/>
                </a:cxn>
                <a:cxn ang="0">
                  <a:pos x="8" y="13"/>
                </a:cxn>
                <a:cxn ang="0">
                  <a:pos x="8" y="13"/>
                </a:cxn>
                <a:cxn ang="0">
                  <a:pos x="3" y="22"/>
                </a:cxn>
                <a:cxn ang="0">
                  <a:pos x="2" y="34"/>
                </a:cxn>
                <a:cxn ang="0">
                  <a:pos x="0" y="44"/>
                </a:cxn>
                <a:cxn ang="0">
                  <a:pos x="0" y="56"/>
                </a:cxn>
                <a:cxn ang="0">
                  <a:pos x="0" y="56"/>
                </a:cxn>
                <a:cxn ang="0">
                  <a:pos x="0" y="61"/>
                </a:cxn>
                <a:cxn ang="0">
                  <a:pos x="3" y="65"/>
                </a:cxn>
                <a:cxn ang="0">
                  <a:pos x="4" y="69"/>
                </a:cxn>
                <a:cxn ang="0">
                  <a:pos x="8" y="73"/>
                </a:cxn>
                <a:cxn ang="0">
                  <a:pos x="8" y="73"/>
                </a:cxn>
                <a:cxn ang="0">
                  <a:pos x="10" y="77"/>
                </a:cxn>
                <a:cxn ang="0">
                  <a:pos x="12" y="79"/>
                </a:cxn>
                <a:cxn ang="0">
                  <a:pos x="20" y="85"/>
                </a:cxn>
                <a:cxn ang="0">
                  <a:pos x="28" y="89"/>
                </a:cxn>
                <a:cxn ang="0">
                  <a:pos x="37" y="90"/>
                </a:cxn>
                <a:cxn ang="0">
                  <a:pos x="37" y="90"/>
                </a:cxn>
                <a:cxn ang="0">
                  <a:pos x="74" y="91"/>
                </a:cxn>
                <a:cxn ang="0">
                  <a:pos x="74" y="91"/>
                </a:cxn>
                <a:cxn ang="0">
                  <a:pos x="83" y="91"/>
                </a:cxn>
                <a:cxn ang="0">
                  <a:pos x="92" y="89"/>
                </a:cxn>
                <a:cxn ang="0">
                  <a:pos x="101" y="85"/>
                </a:cxn>
                <a:cxn ang="0">
                  <a:pos x="108" y="79"/>
                </a:cxn>
                <a:cxn ang="0">
                  <a:pos x="108" y="79"/>
                </a:cxn>
                <a:cxn ang="0">
                  <a:pos x="110" y="77"/>
                </a:cxn>
                <a:cxn ang="0">
                  <a:pos x="113" y="73"/>
                </a:cxn>
                <a:cxn ang="0">
                  <a:pos x="114" y="64"/>
                </a:cxn>
                <a:cxn ang="0">
                  <a:pos x="114" y="56"/>
                </a:cxn>
                <a:cxn ang="0">
                  <a:pos x="114" y="47"/>
                </a:cxn>
                <a:cxn ang="0">
                  <a:pos x="114" y="47"/>
                </a:cxn>
              </a:cxnLst>
              <a:rect l="0" t="0" r="r" b="b"/>
              <a:pathLst>
                <a:path w="114" h="91">
                  <a:moveTo>
                    <a:pt x="114" y="47"/>
                  </a:moveTo>
                  <a:lnTo>
                    <a:pt x="114" y="47"/>
                  </a:lnTo>
                  <a:lnTo>
                    <a:pt x="114" y="35"/>
                  </a:lnTo>
                  <a:lnTo>
                    <a:pt x="112" y="23"/>
                  </a:lnTo>
                  <a:lnTo>
                    <a:pt x="112" y="23"/>
                  </a:lnTo>
                  <a:lnTo>
                    <a:pt x="112" y="19"/>
                  </a:lnTo>
                  <a:lnTo>
                    <a:pt x="110" y="15"/>
                  </a:lnTo>
                  <a:lnTo>
                    <a:pt x="108" y="11"/>
                  </a:lnTo>
                  <a:lnTo>
                    <a:pt x="105" y="7"/>
                  </a:lnTo>
                  <a:lnTo>
                    <a:pt x="101" y="5"/>
                  </a:lnTo>
                  <a:lnTo>
                    <a:pt x="97" y="2"/>
                  </a:lnTo>
                  <a:lnTo>
                    <a:pt x="93" y="1"/>
                  </a:lnTo>
                  <a:lnTo>
                    <a:pt x="89" y="1"/>
                  </a:lnTo>
                  <a:lnTo>
                    <a:pt x="89" y="1"/>
                  </a:lnTo>
                  <a:lnTo>
                    <a:pt x="62" y="2"/>
                  </a:lnTo>
                  <a:lnTo>
                    <a:pt x="62" y="2"/>
                  </a:lnTo>
                  <a:lnTo>
                    <a:pt x="61" y="2"/>
                  </a:lnTo>
                  <a:lnTo>
                    <a:pt x="61" y="2"/>
                  </a:lnTo>
                  <a:lnTo>
                    <a:pt x="55" y="1"/>
                  </a:lnTo>
                  <a:lnTo>
                    <a:pt x="50" y="1"/>
                  </a:lnTo>
                  <a:lnTo>
                    <a:pt x="40" y="1"/>
                  </a:lnTo>
                  <a:lnTo>
                    <a:pt x="40" y="1"/>
                  </a:lnTo>
                  <a:lnTo>
                    <a:pt x="30" y="0"/>
                  </a:lnTo>
                  <a:lnTo>
                    <a:pt x="21" y="1"/>
                  </a:lnTo>
                  <a:lnTo>
                    <a:pt x="17" y="2"/>
                  </a:lnTo>
                  <a:lnTo>
                    <a:pt x="15" y="5"/>
                  </a:lnTo>
                  <a:lnTo>
                    <a:pt x="11" y="9"/>
                  </a:lnTo>
                  <a:lnTo>
                    <a:pt x="8" y="13"/>
                  </a:lnTo>
                  <a:lnTo>
                    <a:pt x="8" y="13"/>
                  </a:lnTo>
                  <a:lnTo>
                    <a:pt x="3" y="22"/>
                  </a:lnTo>
                  <a:lnTo>
                    <a:pt x="2" y="34"/>
                  </a:lnTo>
                  <a:lnTo>
                    <a:pt x="0" y="44"/>
                  </a:lnTo>
                  <a:lnTo>
                    <a:pt x="0" y="56"/>
                  </a:lnTo>
                  <a:lnTo>
                    <a:pt x="0" y="56"/>
                  </a:lnTo>
                  <a:lnTo>
                    <a:pt x="0" y="61"/>
                  </a:lnTo>
                  <a:lnTo>
                    <a:pt x="3" y="65"/>
                  </a:lnTo>
                  <a:lnTo>
                    <a:pt x="4" y="69"/>
                  </a:lnTo>
                  <a:lnTo>
                    <a:pt x="8" y="73"/>
                  </a:lnTo>
                  <a:lnTo>
                    <a:pt x="8" y="73"/>
                  </a:lnTo>
                  <a:lnTo>
                    <a:pt x="10" y="77"/>
                  </a:lnTo>
                  <a:lnTo>
                    <a:pt x="12" y="79"/>
                  </a:lnTo>
                  <a:lnTo>
                    <a:pt x="20" y="85"/>
                  </a:lnTo>
                  <a:lnTo>
                    <a:pt x="28" y="89"/>
                  </a:lnTo>
                  <a:lnTo>
                    <a:pt x="37" y="90"/>
                  </a:lnTo>
                  <a:lnTo>
                    <a:pt x="37" y="90"/>
                  </a:lnTo>
                  <a:lnTo>
                    <a:pt x="74" y="91"/>
                  </a:lnTo>
                  <a:lnTo>
                    <a:pt x="74" y="91"/>
                  </a:lnTo>
                  <a:lnTo>
                    <a:pt x="83" y="91"/>
                  </a:lnTo>
                  <a:lnTo>
                    <a:pt x="92" y="89"/>
                  </a:lnTo>
                  <a:lnTo>
                    <a:pt x="101" y="85"/>
                  </a:lnTo>
                  <a:lnTo>
                    <a:pt x="108" y="79"/>
                  </a:lnTo>
                  <a:lnTo>
                    <a:pt x="108" y="79"/>
                  </a:lnTo>
                  <a:lnTo>
                    <a:pt x="110" y="77"/>
                  </a:lnTo>
                  <a:lnTo>
                    <a:pt x="113" y="73"/>
                  </a:lnTo>
                  <a:lnTo>
                    <a:pt x="114" y="64"/>
                  </a:lnTo>
                  <a:lnTo>
                    <a:pt x="114" y="56"/>
                  </a:lnTo>
                  <a:lnTo>
                    <a:pt x="114" y="47"/>
                  </a:lnTo>
                  <a:lnTo>
                    <a:pt x="114" y="47"/>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22" name="chenying0907 779"/>
            <p:cNvSpPr>
              <a:spLocks/>
            </p:cNvSpPr>
            <p:nvPr/>
          </p:nvSpPr>
          <p:spPr bwMode="auto">
            <a:xfrm>
              <a:off x="2452688" y="3403600"/>
              <a:ext cx="46038" cy="34925"/>
            </a:xfrm>
            <a:custGeom>
              <a:avLst/>
              <a:gdLst/>
              <a:ahLst/>
              <a:cxnLst>
                <a:cxn ang="0">
                  <a:pos x="114" y="46"/>
                </a:cxn>
                <a:cxn ang="0">
                  <a:pos x="114" y="46"/>
                </a:cxn>
                <a:cxn ang="0">
                  <a:pos x="114" y="34"/>
                </a:cxn>
                <a:cxn ang="0">
                  <a:pos x="112" y="24"/>
                </a:cxn>
                <a:cxn ang="0">
                  <a:pos x="112" y="24"/>
                </a:cxn>
                <a:cxn ang="0">
                  <a:pos x="112" y="18"/>
                </a:cxn>
                <a:cxn ang="0">
                  <a:pos x="110" y="14"/>
                </a:cxn>
                <a:cxn ang="0">
                  <a:pos x="108" y="11"/>
                </a:cxn>
                <a:cxn ang="0">
                  <a:pos x="105" y="8"/>
                </a:cxn>
                <a:cxn ang="0">
                  <a:pos x="101" y="4"/>
                </a:cxn>
                <a:cxn ang="0">
                  <a:pos x="97" y="3"/>
                </a:cxn>
                <a:cxn ang="0">
                  <a:pos x="93" y="1"/>
                </a:cxn>
                <a:cxn ang="0">
                  <a:pos x="89" y="0"/>
                </a:cxn>
                <a:cxn ang="0">
                  <a:pos x="89" y="0"/>
                </a:cxn>
                <a:cxn ang="0">
                  <a:pos x="62" y="1"/>
                </a:cxn>
                <a:cxn ang="0">
                  <a:pos x="62" y="1"/>
                </a:cxn>
                <a:cxn ang="0">
                  <a:pos x="61" y="1"/>
                </a:cxn>
                <a:cxn ang="0">
                  <a:pos x="61" y="1"/>
                </a:cxn>
                <a:cxn ang="0">
                  <a:pos x="55" y="0"/>
                </a:cxn>
                <a:cxn ang="0">
                  <a:pos x="50" y="0"/>
                </a:cxn>
                <a:cxn ang="0">
                  <a:pos x="40" y="0"/>
                </a:cxn>
                <a:cxn ang="0">
                  <a:pos x="40" y="0"/>
                </a:cxn>
                <a:cxn ang="0">
                  <a:pos x="30" y="0"/>
                </a:cxn>
                <a:cxn ang="0">
                  <a:pos x="21" y="1"/>
                </a:cxn>
                <a:cxn ang="0">
                  <a:pos x="17" y="3"/>
                </a:cxn>
                <a:cxn ang="0">
                  <a:pos x="15" y="5"/>
                </a:cxn>
                <a:cxn ang="0">
                  <a:pos x="11" y="8"/>
                </a:cxn>
                <a:cxn ang="0">
                  <a:pos x="8" y="12"/>
                </a:cxn>
                <a:cxn ang="0">
                  <a:pos x="8" y="12"/>
                </a:cxn>
                <a:cxn ang="0">
                  <a:pos x="3" y="22"/>
                </a:cxn>
                <a:cxn ang="0">
                  <a:pos x="2" y="33"/>
                </a:cxn>
                <a:cxn ang="0">
                  <a:pos x="0" y="43"/>
                </a:cxn>
                <a:cxn ang="0">
                  <a:pos x="0" y="55"/>
                </a:cxn>
                <a:cxn ang="0">
                  <a:pos x="0" y="55"/>
                </a:cxn>
                <a:cxn ang="0">
                  <a:pos x="0" y="60"/>
                </a:cxn>
                <a:cxn ang="0">
                  <a:pos x="3" y="65"/>
                </a:cxn>
                <a:cxn ang="0">
                  <a:pos x="4" y="69"/>
                </a:cxn>
                <a:cxn ang="0">
                  <a:pos x="8" y="72"/>
                </a:cxn>
                <a:cxn ang="0">
                  <a:pos x="8" y="72"/>
                </a:cxn>
                <a:cxn ang="0">
                  <a:pos x="10" y="76"/>
                </a:cxn>
                <a:cxn ang="0">
                  <a:pos x="12" y="80"/>
                </a:cxn>
                <a:cxn ang="0">
                  <a:pos x="20" y="85"/>
                </a:cxn>
                <a:cxn ang="0">
                  <a:pos x="28" y="88"/>
                </a:cxn>
                <a:cxn ang="0">
                  <a:pos x="37" y="89"/>
                </a:cxn>
                <a:cxn ang="0">
                  <a:pos x="37" y="89"/>
                </a:cxn>
                <a:cxn ang="0">
                  <a:pos x="74" y="90"/>
                </a:cxn>
                <a:cxn ang="0">
                  <a:pos x="74" y="90"/>
                </a:cxn>
                <a:cxn ang="0">
                  <a:pos x="83" y="90"/>
                </a:cxn>
                <a:cxn ang="0">
                  <a:pos x="92" y="89"/>
                </a:cxn>
                <a:cxn ang="0">
                  <a:pos x="101" y="85"/>
                </a:cxn>
                <a:cxn ang="0">
                  <a:pos x="108" y="80"/>
                </a:cxn>
                <a:cxn ang="0">
                  <a:pos x="108" y="80"/>
                </a:cxn>
                <a:cxn ang="0">
                  <a:pos x="110" y="76"/>
                </a:cxn>
                <a:cxn ang="0">
                  <a:pos x="113" y="72"/>
                </a:cxn>
                <a:cxn ang="0">
                  <a:pos x="114" y="64"/>
                </a:cxn>
                <a:cxn ang="0">
                  <a:pos x="114" y="55"/>
                </a:cxn>
                <a:cxn ang="0">
                  <a:pos x="114" y="46"/>
                </a:cxn>
                <a:cxn ang="0">
                  <a:pos x="114" y="46"/>
                </a:cxn>
              </a:cxnLst>
              <a:rect l="0" t="0" r="r" b="b"/>
              <a:pathLst>
                <a:path w="114" h="90">
                  <a:moveTo>
                    <a:pt x="114" y="46"/>
                  </a:moveTo>
                  <a:lnTo>
                    <a:pt x="114" y="46"/>
                  </a:lnTo>
                  <a:lnTo>
                    <a:pt x="114" y="34"/>
                  </a:lnTo>
                  <a:lnTo>
                    <a:pt x="112" y="24"/>
                  </a:lnTo>
                  <a:lnTo>
                    <a:pt x="112" y="24"/>
                  </a:lnTo>
                  <a:lnTo>
                    <a:pt x="112" y="18"/>
                  </a:lnTo>
                  <a:lnTo>
                    <a:pt x="110" y="14"/>
                  </a:lnTo>
                  <a:lnTo>
                    <a:pt x="108" y="11"/>
                  </a:lnTo>
                  <a:lnTo>
                    <a:pt x="105" y="8"/>
                  </a:lnTo>
                  <a:lnTo>
                    <a:pt x="101" y="4"/>
                  </a:lnTo>
                  <a:lnTo>
                    <a:pt x="97" y="3"/>
                  </a:lnTo>
                  <a:lnTo>
                    <a:pt x="93" y="1"/>
                  </a:lnTo>
                  <a:lnTo>
                    <a:pt x="89" y="0"/>
                  </a:lnTo>
                  <a:lnTo>
                    <a:pt x="89" y="0"/>
                  </a:lnTo>
                  <a:lnTo>
                    <a:pt x="62" y="1"/>
                  </a:lnTo>
                  <a:lnTo>
                    <a:pt x="62" y="1"/>
                  </a:lnTo>
                  <a:lnTo>
                    <a:pt x="61" y="1"/>
                  </a:lnTo>
                  <a:lnTo>
                    <a:pt x="61" y="1"/>
                  </a:lnTo>
                  <a:lnTo>
                    <a:pt x="55" y="0"/>
                  </a:lnTo>
                  <a:lnTo>
                    <a:pt x="50" y="0"/>
                  </a:lnTo>
                  <a:lnTo>
                    <a:pt x="40" y="0"/>
                  </a:lnTo>
                  <a:lnTo>
                    <a:pt x="40" y="0"/>
                  </a:lnTo>
                  <a:lnTo>
                    <a:pt x="30" y="0"/>
                  </a:lnTo>
                  <a:lnTo>
                    <a:pt x="21" y="1"/>
                  </a:lnTo>
                  <a:lnTo>
                    <a:pt x="17" y="3"/>
                  </a:lnTo>
                  <a:lnTo>
                    <a:pt x="15" y="5"/>
                  </a:lnTo>
                  <a:lnTo>
                    <a:pt x="11" y="8"/>
                  </a:lnTo>
                  <a:lnTo>
                    <a:pt x="8" y="12"/>
                  </a:lnTo>
                  <a:lnTo>
                    <a:pt x="8" y="12"/>
                  </a:lnTo>
                  <a:lnTo>
                    <a:pt x="3" y="22"/>
                  </a:lnTo>
                  <a:lnTo>
                    <a:pt x="2" y="33"/>
                  </a:lnTo>
                  <a:lnTo>
                    <a:pt x="0" y="43"/>
                  </a:lnTo>
                  <a:lnTo>
                    <a:pt x="0" y="55"/>
                  </a:lnTo>
                  <a:lnTo>
                    <a:pt x="0" y="55"/>
                  </a:lnTo>
                  <a:lnTo>
                    <a:pt x="0" y="60"/>
                  </a:lnTo>
                  <a:lnTo>
                    <a:pt x="3" y="65"/>
                  </a:lnTo>
                  <a:lnTo>
                    <a:pt x="4" y="69"/>
                  </a:lnTo>
                  <a:lnTo>
                    <a:pt x="8" y="72"/>
                  </a:lnTo>
                  <a:lnTo>
                    <a:pt x="8" y="72"/>
                  </a:lnTo>
                  <a:lnTo>
                    <a:pt x="10" y="76"/>
                  </a:lnTo>
                  <a:lnTo>
                    <a:pt x="12" y="80"/>
                  </a:lnTo>
                  <a:lnTo>
                    <a:pt x="20" y="85"/>
                  </a:lnTo>
                  <a:lnTo>
                    <a:pt x="28" y="88"/>
                  </a:lnTo>
                  <a:lnTo>
                    <a:pt x="37" y="89"/>
                  </a:lnTo>
                  <a:lnTo>
                    <a:pt x="37" y="89"/>
                  </a:lnTo>
                  <a:lnTo>
                    <a:pt x="74" y="90"/>
                  </a:lnTo>
                  <a:lnTo>
                    <a:pt x="74" y="90"/>
                  </a:lnTo>
                  <a:lnTo>
                    <a:pt x="83" y="90"/>
                  </a:lnTo>
                  <a:lnTo>
                    <a:pt x="92" y="89"/>
                  </a:lnTo>
                  <a:lnTo>
                    <a:pt x="101" y="85"/>
                  </a:lnTo>
                  <a:lnTo>
                    <a:pt x="108" y="80"/>
                  </a:lnTo>
                  <a:lnTo>
                    <a:pt x="108" y="80"/>
                  </a:lnTo>
                  <a:lnTo>
                    <a:pt x="110" y="76"/>
                  </a:lnTo>
                  <a:lnTo>
                    <a:pt x="113" y="72"/>
                  </a:lnTo>
                  <a:lnTo>
                    <a:pt x="114" y="64"/>
                  </a:lnTo>
                  <a:lnTo>
                    <a:pt x="114" y="55"/>
                  </a:lnTo>
                  <a:lnTo>
                    <a:pt x="114" y="46"/>
                  </a:lnTo>
                  <a:lnTo>
                    <a:pt x="114" y="46"/>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23" name="chenying0907 780"/>
            <p:cNvSpPr>
              <a:spLocks/>
            </p:cNvSpPr>
            <p:nvPr/>
          </p:nvSpPr>
          <p:spPr bwMode="auto">
            <a:xfrm>
              <a:off x="2216151" y="3517900"/>
              <a:ext cx="1588" cy="1588"/>
            </a:xfrm>
            <a:custGeom>
              <a:avLst/>
              <a:gdLst/>
              <a:ahLst/>
              <a:cxnLst>
                <a:cxn ang="0">
                  <a:pos x="1" y="0"/>
                </a:cxn>
                <a:cxn ang="0">
                  <a:pos x="1" y="0"/>
                </a:cxn>
                <a:cxn ang="0">
                  <a:pos x="0" y="3"/>
                </a:cxn>
                <a:cxn ang="0">
                  <a:pos x="0" y="3"/>
                </a:cxn>
                <a:cxn ang="0">
                  <a:pos x="1" y="0"/>
                </a:cxn>
                <a:cxn ang="0">
                  <a:pos x="1" y="0"/>
                </a:cxn>
              </a:cxnLst>
              <a:rect l="0" t="0" r="r" b="b"/>
              <a:pathLst>
                <a:path w="1" h="3">
                  <a:moveTo>
                    <a:pt x="1" y="0"/>
                  </a:moveTo>
                  <a:lnTo>
                    <a:pt x="1" y="0"/>
                  </a:lnTo>
                  <a:lnTo>
                    <a:pt x="0" y="3"/>
                  </a:lnTo>
                  <a:lnTo>
                    <a:pt x="0" y="3"/>
                  </a:lnTo>
                  <a:lnTo>
                    <a:pt x="1" y="0"/>
                  </a:lnTo>
                  <a:lnTo>
                    <a:pt x="1" y="0"/>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24" name="chenying0907 781"/>
            <p:cNvSpPr>
              <a:spLocks noEditPoints="1"/>
            </p:cNvSpPr>
            <p:nvPr/>
          </p:nvSpPr>
          <p:spPr bwMode="auto">
            <a:xfrm>
              <a:off x="2138363" y="3497263"/>
              <a:ext cx="342900" cy="120650"/>
            </a:xfrm>
            <a:custGeom>
              <a:avLst/>
              <a:gdLst/>
              <a:ahLst/>
              <a:cxnLst>
                <a:cxn ang="0">
                  <a:pos x="858" y="257"/>
                </a:cxn>
                <a:cxn ang="0">
                  <a:pos x="838" y="209"/>
                </a:cxn>
                <a:cxn ang="0">
                  <a:pos x="799" y="150"/>
                </a:cxn>
                <a:cxn ang="0">
                  <a:pos x="748" y="78"/>
                </a:cxn>
                <a:cxn ang="0">
                  <a:pos x="725" y="32"/>
                </a:cxn>
                <a:cxn ang="0">
                  <a:pos x="718" y="22"/>
                </a:cxn>
                <a:cxn ang="0">
                  <a:pos x="710" y="15"/>
                </a:cxn>
                <a:cxn ang="0">
                  <a:pos x="699" y="12"/>
                </a:cxn>
                <a:cxn ang="0">
                  <a:pos x="445" y="6"/>
                </a:cxn>
                <a:cxn ang="0">
                  <a:pos x="191" y="0"/>
                </a:cxn>
                <a:cxn ang="0">
                  <a:pos x="181" y="2"/>
                </a:cxn>
                <a:cxn ang="0">
                  <a:pos x="174" y="9"/>
                </a:cxn>
                <a:cxn ang="0">
                  <a:pos x="170" y="13"/>
                </a:cxn>
                <a:cxn ang="0">
                  <a:pos x="164" y="19"/>
                </a:cxn>
                <a:cxn ang="0">
                  <a:pos x="162" y="21"/>
                </a:cxn>
                <a:cxn ang="0">
                  <a:pos x="158" y="27"/>
                </a:cxn>
                <a:cxn ang="0">
                  <a:pos x="145" y="44"/>
                </a:cxn>
                <a:cxn ang="0">
                  <a:pos x="95" y="116"/>
                </a:cxn>
                <a:cxn ang="0">
                  <a:pos x="56" y="166"/>
                </a:cxn>
                <a:cxn ang="0">
                  <a:pos x="20" y="209"/>
                </a:cxn>
                <a:cxn ang="0">
                  <a:pos x="5" y="233"/>
                </a:cxn>
                <a:cxn ang="0">
                  <a:pos x="1" y="238"/>
                </a:cxn>
                <a:cxn ang="0">
                  <a:pos x="1" y="257"/>
                </a:cxn>
                <a:cxn ang="0">
                  <a:pos x="14" y="270"/>
                </a:cxn>
                <a:cxn ang="0">
                  <a:pos x="71" y="274"/>
                </a:cxn>
                <a:cxn ang="0">
                  <a:pos x="218" y="284"/>
                </a:cxn>
                <a:cxn ang="0">
                  <a:pos x="328" y="285"/>
                </a:cxn>
                <a:cxn ang="0">
                  <a:pos x="438" y="289"/>
                </a:cxn>
                <a:cxn ang="0">
                  <a:pos x="621" y="299"/>
                </a:cxn>
                <a:cxn ang="0">
                  <a:pos x="719" y="297"/>
                </a:cxn>
                <a:cxn ang="0">
                  <a:pos x="791" y="299"/>
                </a:cxn>
                <a:cxn ang="0">
                  <a:pos x="819" y="304"/>
                </a:cxn>
                <a:cxn ang="0">
                  <a:pos x="831" y="303"/>
                </a:cxn>
                <a:cxn ang="0">
                  <a:pos x="840" y="303"/>
                </a:cxn>
                <a:cxn ang="0">
                  <a:pos x="854" y="298"/>
                </a:cxn>
                <a:cxn ang="0">
                  <a:pos x="862" y="285"/>
                </a:cxn>
                <a:cxn ang="0">
                  <a:pos x="862" y="274"/>
                </a:cxn>
                <a:cxn ang="0">
                  <a:pos x="610" y="253"/>
                </a:cxn>
                <a:cxn ang="0">
                  <a:pos x="460" y="244"/>
                </a:cxn>
                <a:cxn ang="0">
                  <a:pos x="61" y="227"/>
                </a:cxn>
                <a:cxn ang="0">
                  <a:pos x="85" y="202"/>
                </a:cxn>
                <a:cxn ang="0">
                  <a:pos x="119" y="165"/>
                </a:cxn>
                <a:cxn ang="0">
                  <a:pos x="167" y="90"/>
                </a:cxn>
                <a:cxn ang="0">
                  <a:pos x="188" y="63"/>
                </a:cxn>
                <a:cxn ang="0">
                  <a:pos x="194" y="55"/>
                </a:cxn>
                <a:cxn ang="0">
                  <a:pos x="198" y="51"/>
                </a:cxn>
                <a:cxn ang="0">
                  <a:pos x="323" y="48"/>
                </a:cxn>
                <a:cxn ang="0">
                  <a:pos x="687" y="57"/>
                </a:cxn>
                <a:cxn ang="0">
                  <a:pos x="701" y="86"/>
                </a:cxn>
                <a:cxn ang="0">
                  <a:pos x="755" y="166"/>
                </a:cxn>
                <a:cxn ang="0">
                  <a:pos x="808" y="256"/>
                </a:cxn>
                <a:cxn ang="0">
                  <a:pos x="772" y="252"/>
                </a:cxn>
                <a:cxn ang="0">
                  <a:pos x="659" y="253"/>
                </a:cxn>
              </a:cxnLst>
              <a:rect l="0" t="0" r="r" b="b"/>
              <a:pathLst>
                <a:path w="862" h="304">
                  <a:moveTo>
                    <a:pt x="862" y="274"/>
                  </a:moveTo>
                  <a:lnTo>
                    <a:pt x="862" y="274"/>
                  </a:lnTo>
                  <a:lnTo>
                    <a:pt x="858" y="257"/>
                  </a:lnTo>
                  <a:lnTo>
                    <a:pt x="853" y="240"/>
                  </a:lnTo>
                  <a:lnTo>
                    <a:pt x="846" y="225"/>
                  </a:lnTo>
                  <a:lnTo>
                    <a:pt x="838" y="209"/>
                  </a:lnTo>
                  <a:lnTo>
                    <a:pt x="829" y="195"/>
                  </a:lnTo>
                  <a:lnTo>
                    <a:pt x="820" y="179"/>
                  </a:lnTo>
                  <a:lnTo>
                    <a:pt x="799" y="150"/>
                  </a:lnTo>
                  <a:lnTo>
                    <a:pt x="778" y="121"/>
                  </a:lnTo>
                  <a:lnTo>
                    <a:pt x="757" y="93"/>
                  </a:lnTo>
                  <a:lnTo>
                    <a:pt x="748" y="78"/>
                  </a:lnTo>
                  <a:lnTo>
                    <a:pt x="739" y="63"/>
                  </a:lnTo>
                  <a:lnTo>
                    <a:pt x="731" y="48"/>
                  </a:lnTo>
                  <a:lnTo>
                    <a:pt x="725" y="32"/>
                  </a:lnTo>
                  <a:lnTo>
                    <a:pt x="725" y="32"/>
                  </a:lnTo>
                  <a:lnTo>
                    <a:pt x="722" y="27"/>
                  </a:lnTo>
                  <a:lnTo>
                    <a:pt x="718" y="22"/>
                  </a:lnTo>
                  <a:lnTo>
                    <a:pt x="718" y="22"/>
                  </a:lnTo>
                  <a:lnTo>
                    <a:pt x="716" y="18"/>
                  </a:lnTo>
                  <a:lnTo>
                    <a:pt x="710" y="15"/>
                  </a:lnTo>
                  <a:lnTo>
                    <a:pt x="705" y="13"/>
                  </a:lnTo>
                  <a:lnTo>
                    <a:pt x="699" y="12"/>
                  </a:lnTo>
                  <a:lnTo>
                    <a:pt x="699" y="12"/>
                  </a:lnTo>
                  <a:lnTo>
                    <a:pt x="636" y="12"/>
                  </a:lnTo>
                  <a:lnTo>
                    <a:pt x="572" y="10"/>
                  </a:lnTo>
                  <a:lnTo>
                    <a:pt x="445" y="6"/>
                  </a:lnTo>
                  <a:lnTo>
                    <a:pt x="318" y="2"/>
                  </a:lnTo>
                  <a:lnTo>
                    <a:pt x="255" y="1"/>
                  </a:lnTo>
                  <a:lnTo>
                    <a:pt x="191" y="0"/>
                  </a:lnTo>
                  <a:lnTo>
                    <a:pt x="191" y="0"/>
                  </a:lnTo>
                  <a:lnTo>
                    <a:pt x="186" y="1"/>
                  </a:lnTo>
                  <a:lnTo>
                    <a:pt x="181" y="2"/>
                  </a:lnTo>
                  <a:lnTo>
                    <a:pt x="177" y="5"/>
                  </a:lnTo>
                  <a:lnTo>
                    <a:pt x="174" y="9"/>
                  </a:lnTo>
                  <a:lnTo>
                    <a:pt x="174" y="9"/>
                  </a:lnTo>
                  <a:lnTo>
                    <a:pt x="170" y="12"/>
                  </a:lnTo>
                  <a:lnTo>
                    <a:pt x="170" y="12"/>
                  </a:lnTo>
                  <a:lnTo>
                    <a:pt x="170" y="13"/>
                  </a:lnTo>
                  <a:lnTo>
                    <a:pt x="170" y="13"/>
                  </a:lnTo>
                  <a:lnTo>
                    <a:pt x="166" y="15"/>
                  </a:lnTo>
                  <a:lnTo>
                    <a:pt x="164" y="19"/>
                  </a:lnTo>
                  <a:lnTo>
                    <a:pt x="164" y="19"/>
                  </a:lnTo>
                  <a:lnTo>
                    <a:pt x="162" y="21"/>
                  </a:lnTo>
                  <a:lnTo>
                    <a:pt x="162" y="21"/>
                  </a:lnTo>
                  <a:lnTo>
                    <a:pt x="160" y="23"/>
                  </a:lnTo>
                  <a:lnTo>
                    <a:pt x="158" y="27"/>
                  </a:lnTo>
                  <a:lnTo>
                    <a:pt x="158" y="27"/>
                  </a:lnTo>
                  <a:lnTo>
                    <a:pt x="156" y="30"/>
                  </a:lnTo>
                  <a:lnTo>
                    <a:pt x="156" y="30"/>
                  </a:lnTo>
                  <a:lnTo>
                    <a:pt x="145" y="44"/>
                  </a:lnTo>
                  <a:lnTo>
                    <a:pt x="135" y="57"/>
                  </a:lnTo>
                  <a:lnTo>
                    <a:pt x="115" y="87"/>
                  </a:lnTo>
                  <a:lnTo>
                    <a:pt x="95" y="116"/>
                  </a:lnTo>
                  <a:lnTo>
                    <a:pt x="75" y="145"/>
                  </a:lnTo>
                  <a:lnTo>
                    <a:pt x="75" y="145"/>
                  </a:lnTo>
                  <a:lnTo>
                    <a:pt x="56" y="166"/>
                  </a:lnTo>
                  <a:lnTo>
                    <a:pt x="38" y="187"/>
                  </a:lnTo>
                  <a:lnTo>
                    <a:pt x="27" y="197"/>
                  </a:lnTo>
                  <a:lnTo>
                    <a:pt x="20" y="209"/>
                  </a:lnTo>
                  <a:lnTo>
                    <a:pt x="12" y="219"/>
                  </a:lnTo>
                  <a:lnTo>
                    <a:pt x="5" y="233"/>
                  </a:lnTo>
                  <a:lnTo>
                    <a:pt x="5" y="233"/>
                  </a:lnTo>
                  <a:lnTo>
                    <a:pt x="5" y="233"/>
                  </a:lnTo>
                  <a:lnTo>
                    <a:pt x="5" y="233"/>
                  </a:lnTo>
                  <a:lnTo>
                    <a:pt x="1" y="238"/>
                  </a:lnTo>
                  <a:lnTo>
                    <a:pt x="0" y="244"/>
                  </a:lnTo>
                  <a:lnTo>
                    <a:pt x="0" y="251"/>
                  </a:lnTo>
                  <a:lnTo>
                    <a:pt x="1" y="257"/>
                  </a:lnTo>
                  <a:lnTo>
                    <a:pt x="4" y="263"/>
                  </a:lnTo>
                  <a:lnTo>
                    <a:pt x="8" y="268"/>
                  </a:lnTo>
                  <a:lnTo>
                    <a:pt x="14" y="270"/>
                  </a:lnTo>
                  <a:lnTo>
                    <a:pt x="21" y="272"/>
                  </a:lnTo>
                  <a:lnTo>
                    <a:pt x="21" y="272"/>
                  </a:lnTo>
                  <a:lnTo>
                    <a:pt x="71" y="274"/>
                  </a:lnTo>
                  <a:lnTo>
                    <a:pt x="120" y="278"/>
                  </a:lnTo>
                  <a:lnTo>
                    <a:pt x="169" y="281"/>
                  </a:lnTo>
                  <a:lnTo>
                    <a:pt x="218" y="284"/>
                  </a:lnTo>
                  <a:lnTo>
                    <a:pt x="218" y="284"/>
                  </a:lnTo>
                  <a:lnTo>
                    <a:pt x="273" y="285"/>
                  </a:lnTo>
                  <a:lnTo>
                    <a:pt x="328" y="285"/>
                  </a:lnTo>
                  <a:lnTo>
                    <a:pt x="383" y="286"/>
                  </a:lnTo>
                  <a:lnTo>
                    <a:pt x="438" y="289"/>
                  </a:lnTo>
                  <a:lnTo>
                    <a:pt x="438" y="289"/>
                  </a:lnTo>
                  <a:lnTo>
                    <a:pt x="530" y="294"/>
                  </a:lnTo>
                  <a:lnTo>
                    <a:pt x="621" y="299"/>
                  </a:lnTo>
                  <a:lnTo>
                    <a:pt x="621" y="299"/>
                  </a:lnTo>
                  <a:lnTo>
                    <a:pt x="645" y="299"/>
                  </a:lnTo>
                  <a:lnTo>
                    <a:pt x="670" y="299"/>
                  </a:lnTo>
                  <a:lnTo>
                    <a:pt x="719" y="297"/>
                  </a:lnTo>
                  <a:lnTo>
                    <a:pt x="744" y="297"/>
                  </a:lnTo>
                  <a:lnTo>
                    <a:pt x="768" y="297"/>
                  </a:lnTo>
                  <a:lnTo>
                    <a:pt x="791" y="299"/>
                  </a:lnTo>
                  <a:lnTo>
                    <a:pt x="815" y="304"/>
                  </a:lnTo>
                  <a:lnTo>
                    <a:pt x="815" y="304"/>
                  </a:lnTo>
                  <a:lnTo>
                    <a:pt x="819" y="304"/>
                  </a:lnTo>
                  <a:lnTo>
                    <a:pt x="823" y="304"/>
                  </a:lnTo>
                  <a:lnTo>
                    <a:pt x="831" y="303"/>
                  </a:lnTo>
                  <a:lnTo>
                    <a:pt x="831" y="303"/>
                  </a:lnTo>
                  <a:lnTo>
                    <a:pt x="832" y="303"/>
                  </a:lnTo>
                  <a:lnTo>
                    <a:pt x="840" y="303"/>
                  </a:lnTo>
                  <a:lnTo>
                    <a:pt x="840" y="303"/>
                  </a:lnTo>
                  <a:lnTo>
                    <a:pt x="845" y="302"/>
                  </a:lnTo>
                  <a:lnTo>
                    <a:pt x="850" y="301"/>
                  </a:lnTo>
                  <a:lnTo>
                    <a:pt x="854" y="298"/>
                  </a:lnTo>
                  <a:lnTo>
                    <a:pt x="858" y="294"/>
                  </a:lnTo>
                  <a:lnTo>
                    <a:pt x="861" y="289"/>
                  </a:lnTo>
                  <a:lnTo>
                    <a:pt x="862" y="285"/>
                  </a:lnTo>
                  <a:lnTo>
                    <a:pt x="862" y="280"/>
                  </a:lnTo>
                  <a:lnTo>
                    <a:pt x="862" y="274"/>
                  </a:lnTo>
                  <a:lnTo>
                    <a:pt x="862" y="274"/>
                  </a:lnTo>
                  <a:close/>
                  <a:moveTo>
                    <a:pt x="659" y="253"/>
                  </a:moveTo>
                  <a:lnTo>
                    <a:pt x="659" y="253"/>
                  </a:lnTo>
                  <a:lnTo>
                    <a:pt x="610" y="253"/>
                  </a:lnTo>
                  <a:lnTo>
                    <a:pt x="560" y="251"/>
                  </a:lnTo>
                  <a:lnTo>
                    <a:pt x="460" y="244"/>
                  </a:lnTo>
                  <a:lnTo>
                    <a:pt x="460" y="244"/>
                  </a:lnTo>
                  <a:lnTo>
                    <a:pt x="361" y="239"/>
                  </a:lnTo>
                  <a:lnTo>
                    <a:pt x="262" y="234"/>
                  </a:lnTo>
                  <a:lnTo>
                    <a:pt x="61" y="227"/>
                  </a:lnTo>
                  <a:lnTo>
                    <a:pt x="61" y="227"/>
                  </a:lnTo>
                  <a:lnTo>
                    <a:pt x="73" y="214"/>
                  </a:lnTo>
                  <a:lnTo>
                    <a:pt x="85" y="202"/>
                  </a:lnTo>
                  <a:lnTo>
                    <a:pt x="107" y="178"/>
                  </a:lnTo>
                  <a:lnTo>
                    <a:pt x="107" y="178"/>
                  </a:lnTo>
                  <a:lnTo>
                    <a:pt x="119" y="165"/>
                  </a:lnTo>
                  <a:lnTo>
                    <a:pt x="129" y="150"/>
                  </a:lnTo>
                  <a:lnTo>
                    <a:pt x="148" y="120"/>
                  </a:lnTo>
                  <a:lnTo>
                    <a:pt x="167" y="90"/>
                  </a:lnTo>
                  <a:lnTo>
                    <a:pt x="177" y="76"/>
                  </a:lnTo>
                  <a:lnTo>
                    <a:pt x="188" y="63"/>
                  </a:lnTo>
                  <a:lnTo>
                    <a:pt x="188" y="63"/>
                  </a:lnTo>
                  <a:lnTo>
                    <a:pt x="192" y="55"/>
                  </a:lnTo>
                  <a:lnTo>
                    <a:pt x="192" y="55"/>
                  </a:lnTo>
                  <a:lnTo>
                    <a:pt x="194" y="55"/>
                  </a:lnTo>
                  <a:lnTo>
                    <a:pt x="194" y="55"/>
                  </a:lnTo>
                  <a:lnTo>
                    <a:pt x="198" y="51"/>
                  </a:lnTo>
                  <a:lnTo>
                    <a:pt x="198" y="51"/>
                  </a:lnTo>
                  <a:lnTo>
                    <a:pt x="201" y="46"/>
                  </a:lnTo>
                  <a:lnTo>
                    <a:pt x="201" y="46"/>
                  </a:lnTo>
                  <a:lnTo>
                    <a:pt x="323" y="48"/>
                  </a:lnTo>
                  <a:lnTo>
                    <a:pt x="443" y="52"/>
                  </a:lnTo>
                  <a:lnTo>
                    <a:pt x="565" y="56"/>
                  </a:lnTo>
                  <a:lnTo>
                    <a:pt x="687" y="57"/>
                  </a:lnTo>
                  <a:lnTo>
                    <a:pt x="687" y="57"/>
                  </a:lnTo>
                  <a:lnTo>
                    <a:pt x="693" y="72"/>
                  </a:lnTo>
                  <a:lnTo>
                    <a:pt x="701" y="86"/>
                  </a:lnTo>
                  <a:lnTo>
                    <a:pt x="719" y="114"/>
                  </a:lnTo>
                  <a:lnTo>
                    <a:pt x="755" y="166"/>
                  </a:lnTo>
                  <a:lnTo>
                    <a:pt x="755" y="166"/>
                  </a:lnTo>
                  <a:lnTo>
                    <a:pt x="784" y="209"/>
                  </a:lnTo>
                  <a:lnTo>
                    <a:pt x="797" y="233"/>
                  </a:lnTo>
                  <a:lnTo>
                    <a:pt x="808" y="256"/>
                  </a:lnTo>
                  <a:lnTo>
                    <a:pt x="808" y="256"/>
                  </a:lnTo>
                  <a:lnTo>
                    <a:pt x="790" y="253"/>
                  </a:lnTo>
                  <a:lnTo>
                    <a:pt x="772" y="252"/>
                  </a:lnTo>
                  <a:lnTo>
                    <a:pt x="734" y="251"/>
                  </a:lnTo>
                  <a:lnTo>
                    <a:pt x="659" y="253"/>
                  </a:lnTo>
                  <a:lnTo>
                    <a:pt x="659" y="25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25" name="chenying0907 782"/>
            <p:cNvSpPr>
              <a:spLocks/>
            </p:cNvSpPr>
            <p:nvPr/>
          </p:nvSpPr>
          <p:spPr bwMode="auto">
            <a:xfrm>
              <a:off x="2190751" y="3527425"/>
              <a:ext cx="246063" cy="22225"/>
            </a:xfrm>
            <a:custGeom>
              <a:avLst/>
              <a:gdLst/>
              <a:ahLst/>
              <a:cxnLst>
                <a:cxn ang="0">
                  <a:pos x="589" y="23"/>
                </a:cxn>
                <a:cxn ang="0">
                  <a:pos x="590" y="20"/>
                </a:cxn>
                <a:cxn ang="0">
                  <a:pos x="580" y="18"/>
                </a:cxn>
                <a:cxn ang="0">
                  <a:pos x="555" y="18"/>
                </a:cxn>
                <a:cxn ang="0">
                  <a:pos x="485" y="14"/>
                </a:cxn>
                <a:cxn ang="0">
                  <a:pos x="466" y="12"/>
                </a:cxn>
                <a:cxn ang="0">
                  <a:pos x="403" y="9"/>
                </a:cxn>
                <a:cxn ang="0">
                  <a:pos x="319" y="9"/>
                </a:cxn>
                <a:cxn ang="0">
                  <a:pos x="168" y="4"/>
                </a:cxn>
                <a:cxn ang="0">
                  <a:pos x="17" y="0"/>
                </a:cxn>
                <a:cxn ang="0">
                  <a:pos x="11" y="1"/>
                </a:cxn>
                <a:cxn ang="0">
                  <a:pos x="1" y="10"/>
                </a:cxn>
                <a:cxn ang="0">
                  <a:pos x="0" y="18"/>
                </a:cxn>
                <a:cxn ang="0">
                  <a:pos x="0" y="23"/>
                </a:cxn>
                <a:cxn ang="0">
                  <a:pos x="5" y="30"/>
                </a:cxn>
                <a:cxn ang="0">
                  <a:pos x="12" y="34"/>
                </a:cxn>
                <a:cxn ang="0">
                  <a:pos x="20" y="35"/>
                </a:cxn>
                <a:cxn ang="0">
                  <a:pos x="24" y="34"/>
                </a:cxn>
                <a:cxn ang="0">
                  <a:pos x="192" y="38"/>
                </a:cxn>
                <a:cxn ang="0">
                  <a:pos x="361" y="43"/>
                </a:cxn>
                <a:cxn ang="0">
                  <a:pos x="402" y="44"/>
                </a:cxn>
                <a:cxn ang="0">
                  <a:pos x="481" y="50"/>
                </a:cxn>
                <a:cxn ang="0">
                  <a:pos x="522" y="51"/>
                </a:cxn>
                <a:cxn ang="0">
                  <a:pos x="544" y="52"/>
                </a:cxn>
                <a:cxn ang="0">
                  <a:pos x="581" y="56"/>
                </a:cxn>
                <a:cxn ang="0">
                  <a:pos x="604" y="52"/>
                </a:cxn>
                <a:cxn ang="0">
                  <a:pos x="614" y="48"/>
                </a:cxn>
                <a:cxn ang="0">
                  <a:pos x="616" y="44"/>
                </a:cxn>
                <a:cxn ang="0">
                  <a:pos x="619" y="37"/>
                </a:cxn>
                <a:cxn ang="0">
                  <a:pos x="614" y="26"/>
                </a:cxn>
                <a:cxn ang="0">
                  <a:pos x="603" y="20"/>
                </a:cxn>
                <a:cxn ang="0">
                  <a:pos x="593" y="21"/>
                </a:cxn>
                <a:cxn ang="0">
                  <a:pos x="589" y="23"/>
                </a:cxn>
              </a:cxnLst>
              <a:rect l="0" t="0" r="r" b="b"/>
              <a:pathLst>
                <a:path w="619" h="56">
                  <a:moveTo>
                    <a:pt x="589" y="23"/>
                  </a:moveTo>
                  <a:lnTo>
                    <a:pt x="589" y="23"/>
                  </a:lnTo>
                  <a:lnTo>
                    <a:pt x="591" y="21"/>
                  </a:lnTo>
                  <a:lnTo>
                    <a:pt x="590" y="20"/>
                  </a:lnTo>
                  <a:lnTo>
                    <a:pt x="586" y="18"/>
                  </a:lnTo>
                  <a:lnTo>
                    <a:pt x="580" y="18"/>
                  </a:lnTo>
                  <a:lnTo>
                    <a:pt x="555" y="18"/>
                  </a:lnTo>
                  <a:lnTo>
                    <a:pt x="555" y="18"/>
                  </a:lnTo>
                  <a:lnTo>
                    <a:pt x="521" y="17"/>
                  </a:lnTo>
                  <a:lnTo>
                    <a:pt x="485" y="14"/>
                  </a:lnTo>
                  <a:lnTo>
                    <a:pt x="485" y="14"/>
                  </a:lnTo>
                  <a:lnTo>
                    <a:pt x="466" y="12"/>
                  </a:lnTo>
                  <a:lnTo>
                    <a:pt x="445" y="10"/>
                  </a:lnTo>
                  <a:lnTo>
                    <a:pt x="403" y="9"/>
                  </a:lnTo>
                  <a:lnTo>
                    <a:pt x="319" y="9"/>
                  </a:lnTo>
                  <a:lnTo>
                    <a:pt x="319" y="9"/>
                  </a:lnTo>
                  <a:lnTo>
                    <a:pt x="243" y="6"/>
                  </a:lnTo>
                  <a:lnTo>
                    <a:pt x="168" y="4"/>
                  </a:lnTo>
                  <a:lnTo>
                    <a:pt x="93" y="1"/>
                  </a:lnTo>
                  <a:lnTo>
                    <a:pt x="17" y="0"/>
                  </a:lnTo>
                  <a:lnTo>
                    <a:pt x="17" y="0"/>
                  </a:lnTo>
                  <a:lnTo>
                    <a:pt x="11" y="1"/>
                  </a:lnTo>
                  <a:lnTo>
                    <a:pt x="5" y="4"/>
                  </a:lnTo>
                  <a:lnTo>
                    <a:pt x="1" y="10"/>
                  </a:lnTo>
                  <a:lnTo>
                    <a:pt x="0" y="17"/>
                  </a:lnTo>
                  <a:lnTo>
                    <a:pt x="0" y="18"/>
                  </a:lnTo>
                  <a:lnTo>
                    <a:pt x="0" y="18"/>
                  </a:lnTo>
                  <a:lnTo>
                    <a:pt x="0" y="23"/>
                  </a:lnTo>
                  <a:lnTo>
                    <a:pt x="3" y="27"/>
                  </a:lnTo>
                  <a:lnTo>
                    <a:pt x="5" y="30"/>
                  </a:lnTo>
                  <a:lnTo>
                    <a:pt x="8" y="33"/>
                  </a:lnTo>
                  <a:lnTo>
                    <a:pt x="12" y="34"/>
                  </a:lnTo>
                  <a:lnTo>
                    <a:pt x="16" y="35"/>
                  </a:lnTo>
                  <a:lnTo>
                    <a:pt x="20" y="35"/>
                  </a:lnTo>
                  <a:lnTo>
                    <a:pt x="24" y="34"/>
                  </a:lnTo>
                  <a:lnTo>
                    <a:pt x="24" y="34"/>
                  </a:lnTo>
                  <a:lnTo>
                    <a:pt x="107" y="35"/>
                  </a:lnTo>
                  <a:lnTo>
                    <a:pt x="192" y="38"/>
                  </a:lnTo>
                  <a:lnTo>
                    <a:pt x="276" y="42"/>
                  </a:lnTo>
                  <a:lnTo>
                    <a:pt x="361" y="43"/>
                  </a:lnTo>
                  <a:lnTo>
                    <a:pt x="361" y="43"/>
                  </a:lnTo>
                  <a:lnTo>
                    <a:pt x="402" y="44"/>
                  </a:lnTo>
                  <a:lnTo>
                    <a:pt x="441" y="47"/>
                  </a:lnTo>
                  <a:lnTo>
                    <a:pt x="481" y="50"/>
                  </a:lnTo>
                  <a:lnTo>
                    <a:pt x="522" y="51"/>
                  </a:lnTo>
                  <a:lnTo>
                    <a:pt x="522" y="51"/>
                  </a:lnTo>
                  <a:lnTo>
                    <a:pt x="532" y="51"/>
                  </a:lnTo>
                  <a:lnTo>
                    <a:pt x="544" y="52"/>
                  </a:lnTo>
                  <a:lnTo>
                    <a:pt x="569" y="56"/>
                  </a:lnTo>
                  <a:lnTo>
                    <a:pt x="581" y="56"/>
                  </a:lnTo>
                  <a:lnTo>
                    <a:pt x="593" y="55"/>
                  </a:lnTo>
                  <a:lnTo>
                    <a:pt x="604" y="52"/>
                  </a:lnTo>
                  <a:lnTo>
                    <a:pt x="608" y="51"/>
                  </a:lnTo>
                  <a:lnTo>
                    <a:pt x="614" y="48"/>
                  </a:lnTo>
                  <a:lnTo>
                    <a:pt x="614" y="48"/>
                  </a:lnTo>
                  <a:lnTo>
                    <a:pt x="616" y="44"/>
                  </a:lnTo>
                  <a:lnTo>
                    <a:pt x="618" y="42"/>
                  </a:lnTo>
                  <a:lnTo>
                    <a:pt x="619" y="37"/>
                  </a:lnTo>
                  <a:lnTo>
                    <a:pt x="618" y="30"/>
                  </a:lnTo>
                  <a:lnTo>
                    <a:pt x="614" y="26"/>
                  </a:lnTo>
                  <a:lnTo>
                    <a:pt x="608" y="22"/>
                  </a:lnTo>
                  <a:lnTo>
                    <a:pt x="603" y="20"/>
                  </a:lnTo>
                  <a:lnTo>
                    <a:pt x="595" y="20"/>
                  </a:lnTo>
                  <a:lnTo>
                    <a:pt x="593" y="21"/>
                  </a:lnTo>
                  <a:lnTo>
                    <a:pt x="589" y="23"/>
                  </a:lnTo>
                  <a:lnTo>
                    <a:pt x="589" y="23"/>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26" name="chenying0907 783"/>
            <p:cNvSpPr>
              <a:spLocks/>
            </p:cNvSpPr>
            <p:nvPr/>
          </p:nvSpPr>
          <p:spPr bwMode="auto">
            <a:xfrm>
              <a:off x="2170113" y="3554413"/>
              <a:ext cx="288925" cy="22225"/>
            </a:xfrm>
            <a:custGeom>
              <a:avLst/>
              <a:gdLst/>
              <a:ahLst/>
              <a:cxnLst>
                <a:cxn ang="0">
                  <a:pos x="715" y="20"/>
                </a:cxn>
                <a:cxn ang="0">
                  <a:pos x="715" y="20"/>
                </a:cxn>
                <a:cxn ang="0">
                  <a:pos x="622" y="18"/>
                </a:cxn>
                <a:cxn ang="0">
                  <a:pos x="529" y="16"/>
                </a:cxn>
                <a:cxn ang="0">
                  <a:pos x="436" y="13"/>
                </a:cxn>
                <a:cxn ang="0">
                  <a:pos x="345" y="12"/>
                </a:cxn>
                <a:cxn ang="0">
                  <a:pos x="345" y="12"/>
                </a:cxn>
                <a:cxn ang="0">
                  <a:pos x="304" y="10"/>
                </a:cxn>
                <a:cxn ang="0">
                  <a:pos x="263" y="9"/>
                </a:cxn>
                <a:cxn ang="0">
                  <a:pos x="223" y="8"/>
                </a:cxn>
                <a:cxn ang="0">
                  <a:pos x="182" y="8"/>
                </a:cxn>
                <a:cxn ang="0">
                  <a:pos x="182" y="8"/>
                </a:cxn>
                <a:cxn ang="0">
                  <a:pos x="161" y="6"/>
                </a:cxn>
                <a:cxn ang="0">
                  <a:pos x="140" y="5"/>
                </a:cxn>
                <a:cxn ang="0">
                  <a:pos x="97" y="1"/>
                </a:cxn>
                <a:cxn ang="0">
                  <a:pos x="76" y="0"/>
                </a:cxn>
                <a:cxn ang="0">
                  <a:pos x="55" y="0"/>
                </a:cxn>
                <a:cxn ang="0">
                  <a:pos x="33" y="0"/>
                </a:cxn>
                <a:cxn ang="0">
                  <a:pos x="14" y="3"/>
                </a:cxn>
                <a:cxn ang="0">
                  <a:pos x="14" y="3"/>
                </a:cxn>
                <a:cxn ang="0">
                  <a:pos x="10" y="4"/>
                </a:cxn>
                <a:cxn ang="0">
                  <a:pos x="6" y="5"/>
                </a:cxn>
                <a:cxn ang="0">
                  <a:pos x="2" y="9"/>
                </a:cxn>
                <a:cxn ang="0">
                  <a:pos x="0" y="16"/>
                </a:cxn>
                <a:cxn ang="0">
                  <a:pos x="2" y="22"/>
                </a:cxn>
                <a:cxn ang="0">
                  <a:pos x="4" y="27"/>
                </a:cxn>
                <a:cxn ang="0">
                  <a:pos x="8" y="33"/>
                </a:cxn>
                <a:cxn ang="0">
                  <a:pos x="15" y="35"/>
                </a:cxn>
                <a:cxn ang="0">
                  <a:pos x="19" y="35"/>
                </a:cxn>
                <a:cxn ang="0">
                  <a:pos x="23" y="35"/>
                </a:cxn>
                <a:cxn ang="0">
                  <a:pos x="23" y="35"/>
                </a:cxn>
                <a:cxn ang="0">
                  <a:pos x="32" y="34"/>
                </a:cxn>
                <a:cxn ang="0">
                  <a:pos x="41" y="34"/>
                </a:cxn>
                <a:cxn ang="0">
                  <a:pos x="61" y="35"/>
                </a:cxn>
                <a:cxn ang="0">
                  <a:pos x="79" y="38"/>
                </a:cxn>
                <a:cxn ang="0">
                  <a:pos x="97" y="40"/>
                </a:cxn>
                <a:cxn ang="0">
                  <a:pos x="97" y="40"/>
                </a:cxn>
                <a:cxn ang="0">
                  <a:pos x="198" y="42"/>
                </a:cxn>
                <a:cxn ang="0">
                  <a:pos x="198" y="42"/>
                </a:cxn>
                <a:cxn ang="0">
                  <a:pos x="239" y="43"/>
                </a:cxn>
                <a:cxn ang="0">
                  <a:pos x="278" y="44"/>
                </a:cxn>
                <a:cxn ang="0">
                  <a:pos x="318" y="44"/>
                </a:cxn>
                <a:cxn ang="0">
                  <a:pos x="359" y="46"/>
                </a:cxn>
                <a:cxn ang="0">
                  <a:pos x="359" y="46"/>
                </a:cxn>
                <a:cxn ang="0">
                  <a:pos x="448" y="47"/>
                </a:cxn>
                <a:cxn ang="0">
                  <a:pos x="537" y="50"/>
                </a:cxn>
                <a:cxn ang="0">
                  <a:pos x="626" y="52"/>
                </a:cxn>
                <a:cxn ang="0">
                  <a:pos x="715" y="54"/>
                </a:cxn>
                <a:cxn ang="0">
                  <a:pos x="715" y="54"/>
                </a:cxn>
                <a:cxn ang="0">
                  <a:pos x="719" y="52"/>
                </a:cxn>
                <a:cxn ang="0">
                  <a:pos x="721" y="52"/>
                </a:cxn>
                <a:cxn ang="0">
                  <a:pos x="726" y="48"/>
                </a:cxn>
                <a:cxn ang="0">
                  <a:pos x="729" y="42"/>
                </a:cxn>
                <a:cxn ang="0">
                  <a:pos x="730" y="37"/>
                </a:cxn>
                <a:cxn ang="0">
                  <a:pos x="729" y="30"/>
                </a:cxn>
                <a:cxn ang="0">
                  <a:pos x="726" y="25"/>
                </a:cxn>
                <a:cxn ang="0">
                  <a:pos x="721" y="21"/>
                </a:cxn>
                <a:cxn ang="0">
                  <a:pos x="719" y="20"/>
                </a:cxn>
                <a:cxn ang="0">
                  <a:pos x="715" y="20"/>
                </a:cxn>
                <a:cxn ang="0">
                  <a:pos x="715" y="20"/>
                </a:cxn>
              </a:cxnLst>
              <a:rect l="0" t="0" r="r" b="b"/>
              <a:pathLst>
                <a:path w="730" h="54">
                  <a:moveTo>
                    <a:pt x="715" y="20"/>
                  </a:moveTo>
                  <a:lnTo>
                    <a:pt x="715" y="20"/>
                  </a:lnTo>
                  <a:lnTo>
                    <a:pt x="622" y="18"/>
                  </a:lnTo>
                  <a:lnTo>
                    <a:pt x="529" y="16"/>
                  </a:lnTo>
                  <a:lnTo>
                    <a:pt x="436" y="13"/>
                  </a:lnTo>
                  <a:lnTo>
                    <a:pt x="345" y="12"/>
                  </a:lnTo>
                  <a:lnTo>
                    <a:pt x="345" y="12"/>
                  </a:lnTo>
                  <a:lnTo>
                    <a:pt x="304" y="10"/>
                  </a:lnTo>
                  <a:lnTo>
                    <a:pt x="263" y="9"/>
                  </a:lnTo>
                  <a:lnTo>
                    <a:pt x="223" y="8"/>
                  </a:lnTo>
                  <a:lnTo>
                    <a:pt x="182" y="8"/>
                  </a:lnTo>
                  <a:lnTo>
                    <a:pt x="182" y="8"/>
                  </a:lnTo>
                  <a:lnTo>
                    <a:pt x="161" y="6"/>
                  </a:lnTo>
                  <a:lnTo>
                    <a:pt x="140" y="5"/>
                  </a:lnTo>
                  <a:lnTo>
                    <a:pt x="97" y="1"/>
                  </a:lnTo>
                  <a:lnTo>
                    <a:pt x="76" y="0"/>
                  </a:lnTo>
                  <a:lnTo>
                    <a:pt x="55" y="0"/>
                  </a:lnTo>
                  <a:lnTo>
                    <a:pt x="33" y="0"/>
                  </a:lnTo>
                  <a:lnTo>
                    <a:pt x="14" y="3"/>
                  </a:lnTo>
                  <a:lnTo>
                    <a:pt x="14" y="3"/>
                  </a:lnTo>
                  <a:lnTo>
                    <a:pt x="10" y="4"/>
                  </a:lnTo>
                  <a:lnTo>
                    <a:pt x="6" y="5"/>
                  </a:lnTo>
                  <a:lnTo>
                    <a:pt x="2" y="9"/>
                  </a:lnTo>
                  <a:lnTo>
                    <a:pt x="0" y="16"/>
                  </a:lnTo>
                  <a:lnTo>
                    <a:pt x="2" y="22"/>
                  </a:lnTo>
                  <a:lnTo>
                    <a:pt x="4" y="27"/>
                  </a:lnTo>
                  <a:lnTo>
                    <a:pt x="8" y="33"/>
                  </a:lnTo>
                  <a:lnTo>
                    <a:pt x="15" y="35"/>
                  </a:lnTo>
                  <a:lnTo>
                    <a:pt x="19" y="35"/>
                  </a:lnTo>
                  <a:lnTo>
                    <a:pt x="23" y="35"/>
                  </a:lnTo>
                  <a:lnTo>
                    <a:pt x="23" y="35"/>
                  </a:lnTo>
                  <a:lnTo>
                    <a:pt x="32" y="34"/>
                  </a:lnTo>
                  <a:lnTo>
                    <a:pt x="41" y="34"/>
                  </a:lnTo>
                  <a:lnTo>
                    <a:pt x="61" y="35"/>
                  </a:lnTo>
                  <a:lnTo>
                    <a:pt x="79" y="38"/>
                  </a:lnTo>
                  <a:lnTo>
                    <a:pt x="97" y="40"/>
                  </a:lnTo>
                  <a:lnTo>
                    <a:pt x="97" y="40"/>
                  </a:lnTo>
                  <a:lnTo>
                    <a:pt x="198" y="42"/>
                  </a:lnTo>
                  <a:lnTo>
                    <a:pt x="198" y="42"/>
                  </a:lnTo>
                  <a:lnTo>
                    <a:pt x="239" y="43"/>
                  </a:lnTo>
                  <a:lnTo>
                    <a:pt x="278" y="44"/>
                  </a:lnTo>
                  <a:lnTo>
                    <a:pt x="318" y="44"/>
                  </a:lnTo>
                  <a:lnTo>
                    <a:pt x="359" y="46"/>
                  </a:lnTo>
                  <a:lnTo>
                    <a:pt x="359" y="46"/>
                  </a:lnTo>
                  <a:lnTo>
                    <a:pt x="448" y="47"/>
                  </a:lnTo>
                  <a:lnTo>
                    <a:pt x="537" y="50"/>
                  </a:lnTo>
                  <a:lnTo>
                    <a:pt x="626" y="52"/>
                  </a:lnTo>
                  <a:lnTo>
                    <a:pt x="715" y="54"/>
                  </a:lnTo>
                  <a:lnTo>
                    <a:pt x="715" y="54"/>
                  </a:lnTo>
                  <a:lnTo>
                    <a:pt x="719" y="52"/>
                  </a:lnTo>
                  <a:lnTo>
                    <a:pt x="721" y="52"/>
                  </a:lnTo>
                  <a:lnTo>
                    <a:pt x="726" y="48"/>
                  </a:lnTo>
                  <a:lnTo>
                    <a:pt x="729" y="42"/>
                  </a:lnTo>
                  <a:lnTo>
                    <a:pt x="730" y="37"/>
                  </a:lnTo>
                  <a:lnTo>
                    <a:pt x="729" y="30"/>
                  </a:lnTo>
                  <a:lnTo>
                    <a:pt x="726" y="25"/>
                  </a:lnTo>
                  <a:lnTo>
                    <a:pt x="721" y="21"/>
                  </a:lnTo>
                  <a:lnTo>
                    <a:pt x="719" y="20"/>
                  </a:lnTo>
                  <a:lnTo>
                    <a:pt x="715" y="20"/>
                  </a:lnTo>
                  <a:lnTo>
                    <a:pt x="715" y="20"/>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27" name="chenying0907 784"/>
            <p:cNvSpPr>
              <a:spLocks/>
            </p:cNvSpPr>
            <p:nvPr/>
          </p:nvSpPr>
          <p:spPr bwMode="auto">
            <a:xfrm>
              <a:off x="2228851" y="3505200"/>
              <a:ext cx="38100" cy="95250"/>
            </a:xfrm>
            <a:custGeom>
              <a:avLst/>
              <a:gdLst/>
              <a:ahLst/>
              <a:cxnLst>
                <a:cxn ang="0">
                  <a:pos x="62" y="6"/>
                </a:cxn>
                <a:cxn ang="0">
                  <a:pos x="62" y="6"/>
                </a:cxn>
                <a:cxn ang="0">
                  <a:pos x="56" y="17"/>
                </a:cxn>
                <a:cxn ang="0">
                  <a:pos x="51" y="28"/>
                </a:cxn>
                <a:cxn ang="0">
                  <a:pos x="45" y="40"/>
                </a:cxn>
                <a:cxn ang="0">
                  <a:pos x="41" y="52"/>
                </a:cxn>
                <a:cxn ang="0">
                  <a:pos x="34" y="77"/>
                </a:cxn>
                <a:cxn ang="0">
                  <a:pos x="30" y="102"/>
                </a:cxn>
                <a:cxn ang="0">
                  <a:pos x="30" y="102"/>
                </a:cxn>
                <a:cxn ang="0">
                  <a:pos x="22" y="130"/>
                </a:cxn>
                <a:cxn ang="0">
                  <a:pos x="14" y="161"/>
                </a:cxn>
                <a:cxn ang="0">
                  <a:pos x="6" y="189"/>
                </a:cxn>
                <a:cxn ang="0">
                  <a:pos x="0" y="218"/>
                </a:cxn>
                <a:cxn ang="0">
                  <a:pos x="0" y="218"/>
                </a:cxn>
                <a:cxn ang="0">
                  <a:pos x="0" y="222"/>
                </a:cxn>
                <a:cxn ang="0">
                  <a:pos x="0" y="226"/>
                </a:cxn>
                <a:cxn ang="0">
                  <a:pos x="2" y="232"/>
                </a:cxn>
                <a:cxn ang="0">
                  <a:pos x="7" y="236"/>
                </a:cxn>
                <a:cxn ang="0">
                  <a:pos x="13" y="239"/>
                </a:cxn>
                <a:cxn ang="0">
                  <a:pos x="19" y="240"/>
                </a:cxn>
                <a:cxn ang="0">
                  <a:pos x="24" y="238"/>
                </a:cxn>
                <a:cxn ang="0">
                  <a:pos x="30" y="234"/>
                </a:cxn>
                <a:cxn ang="0">
                  <a:pos x="31" y="231"/>
                </a:cxn>
                <a:cxn ang="0">
                  <a:pos x="32" y="227"/>
                </a:cxn>
                <a:cxn ang="0">
                  <a:pos x="32" y="227"/>
                </a:cxn>
                <a:cxn ang="0">
                  <a:pos x="39" y="201"/>
                </a:cxn>
                <a:cxn ang="0">
                  <a:pos x="45" y="175"/>
                </a:cxn>
                <a:cxn ang="0">
                  <a:pos x="60" y="123"/>
                </a:cxn>
                <a:cxn ang="0">
                  <a:pos x="60" y="123"/>
                </a:cxn>
                <a:cxn ang="0">
                  <a:pos x="65" y="98"/>
                </a:cxn>
                <a:cxn ang="0">
                  <a:pos x="72" y="72"/>
                </a:cxn>
                <a:cxn ang="0">
                  <a:pos x="74" y="59"/>
                </a:cxn>
                <a:cxn ang="0">
                  <a:pos x="79" y="47"/>
                </a:cxn>
                <a:cxn ang="0">
                  <a:pos x="85" y="35"/>
                </a:cxn>
                <a:cxn ang="0">
                  <a:pos x="91" y="25"/>
                </a:cxn>
                <a:cxn ang="0">
                  <a:pos x="91" y="25"/>
                </a:cxn>
                <a:cxn ang="0">
                  <a:pos x="94" y="21"/>
                </a:cxn>
                <a:cxn ang="0">
                  <a:pos x="95" y="18"/>
                </a:cxn>
                <a:cxn ang="0">
                  <a:pos x="95" y="11"/>
                </a:cxn>
                <a:cxn ang="0">
                  <a:pos x="91" y="6"/>
                </a:cxn>
                <a:cxn ang="0">
                  <a:pos x="87" y="2"/>
                </a:cxn>
                <a:cxn ang="0">
                  <a:pos x="81" y="0"/>
                </a:cxn>
                <a:cxn ang="0">
                  <a:pos x="74" y="0"/>
                </a:cxn>
                <a:cxn ang="0">
                  <a:pos x="68" y="2"/>
                </a:cxn>
                <a:cxn ang="0">
                  <a:pos x="65" y="4"/>
                </a:cxn>
                <a:cxn ang="0">
                  <a:pos x="62" y="6"/>
                </a:cxn>
                <a:cxn ang="0">
                  <a:pos x="62" y="6"/>
                </a:cxn>
              </a:cxnLst>
              <a:rect l="0" t="0" r="r" b="b"/>
              <a:pathLst>
                <a:path w="95" h="240">
                  <a:moveTo>
                    <a:pt x="62" y="6"/>
                  </a:moveTo>
                  <a:lnTo>
                    <a:pt x="62" y="6"/>
                  </a:lnTo>
                  <a:lnTo>
                    <a:pt x="56" y="17"/>
                  </a:lnTo>
                  <a:lnTo>
                    <a:pt x="51" y="28"/>
                  </a:lnTo>
                  <a:lnTo>
                    <a:pt x="45" y="40"/>
                  </a:lnTo>
                  <a:lnTo>
                    <a:pt x="41" y="52"/>
                  </a:lnTo>
                  <a:lnTo>
                    <a:pt x="34" y="77"/>
                  </a:lnTo>
                  <a:lnTo>
                    <a:pt x="30" y="102"/>
                  </a:lnTo>
                  <a:lnTo>
                    <a:pt x="30" y="102"/>
                  </a:lnTo>
                  <a:lnTo>
                    <a:pt x="22" y="130"/>
                  </a:lnTo>
                  <a:lnTo>
                    <a:pt x="14" y="161"/>
                  </a:lnTo>
                  <a:lnTo>
                    <a:pt x="6" y="189"/>
                  </a:lnTo>
                  <a:lnTo>
                    <a:pt x="0" y="218"/>
                  </a:lnTo>
                  <a:lnTo>
                    <a:pt x="0" y="218"/>
                  </a:lnTo>
                  <a:lnTo>
                    <a:pt x="0" y="222"/>
                  </a:lnTo>
                  <a:lnTo>
                    <a:pt x="0" y="226"/>
                  </a:lnTo>
                  <a:lnTo>
                    <a:pt x="2" y="232"/>
                  </a:lnTo>
                  <a:lnTo>
                    <a:pt x="7" y="236"/>
                  </a:lnTo>
                  <a:lnTo>
                    <a:pt x="13" y="239"/>
                  </a:lnTo>
                  <a:lnTo>
                    <a:pt x="19" y="240"/>
                  </a:lnTo>
                  <a:lnTo>
                    <a:pt x="24" y="238"/>
                  </a:lnTo>
                  <a:lnTo>
                    <a:pt x="30" y="234"/>
                  </a:lnTo>
                  <a:lnTo>
                    <a:pt x="31" y="231"/>
                  </a:lnTo>
                  <a:lnTo>
                    <a:pt x="32" y="227"/>
                  </a:lnTo>
                  <a:lnTo>
                    <a:pt x="32" y="227"/>
                  </a:lnTo>
                  <a:lnTo>
                    <a:pt x="39" y="201"/>
                  </a:lnTo>
                  <a:lnTo>
                    <a:pt x="45" y="175"/>
                  </a:lnTo>
                  <a:lnTo>
                    <a:pt x="60" y="123"/>
                  </a:lnTo>
                  <a:lnTo>
                    <a:pt x="60" y="123"/>
                  </a:lnTo>
                  <a:lnTo>
                    <a:pt x="65" y="98"/>
                  </a:lnTo>
                  <a:lnTo>
                    <a:pt x="72" y="72"/>
                  </a:lnTo>
                  <a:lnTo>
                    <a:pt x="74" y="59"/>
                  </a:lnTo>
                  <a:lnTo>
                    <a:pt x="79" y="47"/>
                  </a:lnTo>
                  <a:lnTo>
                    <a:pt x="85" y="35"/>
                  </a:lnTo>
                  <a:lnTo>
                    <a:pt x="91" y="25"/>
                  </a:lnTo>
                  <a:lnTo>
                    <a:pt x="91" y="25"/>
                  </a:lnTo>
                  <a:lnTo>
                    <a:pt x="94" y="21"/>
                  </a:lnTo>
                  <a:lnTo>
                    <a:pt x="95" y="18"/>
                  </a:lnTo>
                  <a:lnTo>
                    <a:pt x="95" y="11"/>
                  </a:lnTo>
                  <a:lnTo>
                    <a:pt x="91" y="6"/>
                  </a:lnTo>
                  <a:lnTo>
                    <a:pt x="87" y="2"/>
                  </a:lnTo>
                  <a:lnTo>
                    <a:pt x="81" y="0"/>
                  </a:lnTo>
                  <a:lnTo>
                    <a:pt x="74" y="0"/>
                  </a:lnTo>
                  <a:lnTo>
                    <a:pt x="68" y="2"/>
                  </a:lnTo>
                  <a:lnTo>
                    <a:pt x="65" y="4"/>
                  </a:lnTo>
                  <a:lnTo>
                    <a:pt x="62" y="6"/>
                  </a:lnTo>
                  <a:lnTo>
                    <a:pt x="62" y="6"/>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28" name="chenying0907 785"/>
            <p:cNvSpPr>
              <a:spLocks/>
            </p:cNvSpPr>
            <p:nvPr/>
          </p:nvSpPr>
          <p:spPr bwMode="auto">
            <a:xfrm>
              <a:off x="2301876" y="3505200"/>
              <a:ext cx="15875" cy="95250"/>
            </a:xfrm>
            <a:custGeom>
              <a:avLst/>
              <a:gdLst/>
              <a:ahLst/>
              <a:cxnLst>
                <a:cxn ang="0">
                  <a:pos x="34" y="24"/>
                </a:cxn>
                <a:cxn ang="0">
                  <a:pos x="34" y="24"/>
                </a:cxn>
                <a:cxn ang="0">
                  <a:pos x="35" y="20"/>
                </a:cxn>
                <a:cxn ang="0">
                  <a:pos x="35" y="16"/>
                </a:cxn>
                <a:cxn ang="0">
                  <a:pos x="34" y="12"/>
                </a:cxn>
                <a:cxn ang="0">
                  <a:pos x="33" y="8"/>
                </a:cxn>
                <a:cxn ang="0">
                  <a:pos x="30" y="4"/>
                </a:cxn>
                <a:cxn ang="0">
                  <a:pos x="28" y="1"/>
                </a:cxn>
                <a:cxn ang="0">
                  <a:pos x="24" y="0"/>
                </a:cxn>
                <a:cxn ang="0">
                  <a:pos x="18" y="0"/>
                </a:cxn>
                <a:cxn ang="0">
                  <a:pos x="17" y="0"/>
                </a:cxn>
                <a:cxn ang="0">
                  <a:pos x="17" y="0"/>
                </a:cxn>
                <a:cxn ang="0">
                  <a:pos x="11" y="1"/>
                </a:cxn>
                <a:cxn ang="0">
                  <a:pos x="4" y="4"/>
                </a:cxn>
                <a:cxn ang="0">
                  <a:pos x="1" y="11"/>
                </a:cxn>
                <a:cxn ang="0">
                  <a:pos x="0" y="17"/>
                </a:cxn>
                <a:cxn ang="0">
                  <a:pos x="0" y="17"/>
                </a:cxn>
                <a:cxn ang="0">
                  <a:pos x="0" y="68"/>
                </a:cxn>
                <a:cxn ang="0">
                  <a:pos x="1" y="120"/>
                </a:cxn>
                <a:cxn ang="0">
                  <a:pos x="3" y="173"/>
                </a:cxn>
                <a:cxn ang="0">
                  <a:pos x="4" y="224"/>
                </a:cxn>
                <a:cxn ang="0">
                  <a:pos x="4" y="224"/>
                </a:cxn>
                <a:cxn ang="0">
                  <a:pos x="4" y="228"/>
                </a:cxn>
                <a:cxn ang="0">
                  <a:pos x="5" y="232"/>
                </a:cxn>
                <a:cxn ang="0">
                  <a:pos x="9" y="237"/>
                </a:cxn>
                <a:cxn ang="0">
                  <a:pos x="14" y="239"/>
                </a:cxn>
                <a:cxn ang="0">
                  <a:pos x="21" y="241"/>
                </a:cxn>
                <a:cxn ang="0">
                  <a:pos x="26" y="239"/>
                </a:cxn>
                <a:cxn ang="0">
                  <a:pos x="33" y="237"/>
                </a:cxn>
                <a:cxn ang="0">
                  <a:pos x="37" y="232"/>
                </a:cxn>
                <a:cxn ang="0">
                  <a:pos x="37" y="228"/>
                </a:cxn>
                <a:cxn ang="0">
                  <a:pos x="38" y="224"/>
                </a:cxn>
                <a:cxn ang="0">
                  <a:pos x="38" y="224"/>
                </a:cxn>
                <a:cxn ang="0">
                  <a:pos x="37" y="174"/>
                </a:cxn>
                <a:cxn ang="0">
                  <a:pos x="35" y="124"/>
                </a:cxn>
                <a:cxn ang="0">
                  <a:pos x="34" y="73"/>
                </a:cxn>
                <a:cxn ang="0">
                  <a:pos x="34" y="24"/>
                </a:cxn>
                <a:cxn ang="0">
                  <a:pos x="34" y="24"/>
                </a:cxn>
              </a:cxnLst>
              <a:rect l="0" t="0" r="r" b="b"/>
              <a:pathLst>
                <a:path w="38" h="241">
                  <a:moveTo>
                    <a:pt x="34" y="24"/>
                  </a:moveTo>
                  <a:lnTo>
                    <a:pt x="34" y="24"/>
                  </a:lnTo>
                  <a:lnTo>
                    <a:pt x="35" y="20"/>
                  </a:lnTo>
                  <a:lnTo>
                    <a:pt x="35" y="16"/>
                  </a:lnTo>
                  <a:lnTo>
                    <a:pt x="34" y="12"/>
                  </a:lnTo>
                  <a:lnTo>
                    <a:pt x="33" y="8"/>
                  </a:lnTo>
                  <a:lnTo>
                    <a:pt x="30" y="4"/>
                  </a:lnTo>
                  <a:lnTo>
                    <a:pt x="28" y="1"/>
                  </a:lnTo>
                  <a:lnTo>
                    <a:pt x="24" y="0"/>
                  </a:lnTo>
                  <a:lnTo>
                    <a:pt x="18" y="0"/>
                  </a:lnTo>
                  <a:lnTo>
                    <a:pt x="17" y="0"/>
                  </a:lnTo>
                  <a:lnTo>
                    <a:pt x="17" y="0"/>
                  </a:lnTo>
                  <a:lnTo>
                    <a:pt x="11" y="1"/>
                  </a:lnTo>
                  <a:lnTo>
                    <a:pt x="4" y="4"/>
                  </a:lnTo>
                  <a:lnTo>
                    <a:pt x="1" y="11"/>
                  </a:lnTo>
                  <a:lnTo>
                    <a:pt x="0" y="17"/>
                  </a:lnTo>
                  <a:lnTo>
                    <a:pt x="0" y="17"/>
                  </a:lnTo>
                  <a:lnTo>
                    <a:pt x="0" y="68"/>
                  </a:lnTo>
                  <a:lnTo>
                    <a:pt x="1" y="120"/>
                  </a:lnTo>
                  <a:lnTo>
                    <a:pt x="3" y="173"/>
                  </a:lnTo>
                  <a:lnTo>
                    <a:pt x="4" y="224"/>
                  </a:lnTo>
                  <a:lnTo>
                    <a:pt x="4" y="224"/>
                  </a:lnTo>
                  <a:lnTo>
                    <a:pt x="4" y="228"/>
                  </a:lnTo>
                  <a:lnTo>
                    <a:pt x="5" y="232"/>
                  </a:lnTo>
                  <a:lnTo>
                    <a:pt x="9" y="237"/>
                  </a:lnTo>
                  <a:lnTo>
                    <a:pt x="14" y="239"/>
                  </a:lnTo>
                  <a:lnTo>
                    <a:pt x="21" y="241"/>
                  </a:lnTo>
                  <a:lnTo>
                    <a:pt x="26" y="239"/>
                  </a:lnTo>
                  <a:lnTo>
                    <a:pt x="33" y="237"/>
                  </a:lnTo>
                  <a:lnTo>
                    <a:pt x="37" y="232"/>
                  </a:lnTo>
                  <a:lnTo>
                    <a:pt x="37" y="228"/>
                  </a:lnTo>
                  <a:lnTo>
                    <a:pt x="38" y="224"/>
                  </a:lnTo>
                  <a:lnTo>
                    <a:pt x="38" y="224"/>
                  </a:lnTo>
                  <a:lnTo>
                    <a:pt x="37" y="174"/>
                  </a:lnTo>
                  <a:lnTo>
                    <a:pt x="35" y="124"/>
                  </a:lnTo>
                  <a:lnTo>
                    <a:pt x="34" y="73"/>
                  </a:lnTo>
                  <a:lnTo>
                    <a:pt x="34" y="24"/>
                  </a:lnTo>
                  <a:lnTo>
                    <a:pt x="34" y="24"/>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29" name="chenying0907 786"/>
            <p:cNvSpPr>
              <a:spLocks/>
            </p:cNvSpPr>
            <p:nvPr/>
          </p:nvSpPr>
          <p:spPr bwMode="auto">
            <a:xfrm>
              <a:off x="2347913" y="3505200"/>
              <a:ext cx="52388" cy="101600"/>
            </a:xfrm>
            <a:custGeom>
              <a:avLst/>
              <a:gdLst/>
              <a:ahLst/>
              <a:cxnLst>
                <a:cxn ang="0">
                  <a:pos x="129" y="229"/>
                </a:cxn>
                <a:cxn ang="0">
                  <a:pos x="129" y="229"/>
                </a:cxn>
                <a:cxn ang="0">
                  <a:pos x="119" y="203"/>
                </a:cxn>
                <a:cxn ang="0">
                  <a:pos x="109" y="176"/>
                </a:cxn>
                <a:cxn ang="0">
                  <a:pos x="87" y="123"/>
                </a:cxn>
                <a:cxn ang="0">
                  <a:pos x="87" y="123"/>
                </a:cxn>
                <a:cxn ang="0">
                  <a:pos x="82" y="109"/>
                </a:cxn>
                <a:cxn ang="0">
                  <a:pos x="76" y="93"/>
                </a:cxn>
                <a:cxn ang="0">
                  <a:pos x="72" y="79"/>
                </a:cxn>
                <a:cxn ang="0">
                  <a:pos x="66" y="63"/>
                </a:cxn>
                <a:cxn ang="0">
                  <a:pos x="66" y="63"/>
                </a:cxn>
                <a:cxn ang="0">
                  <a:pos x="58" y="49"/>
                </a:cxn>
                <a:cxn ang="0">
                  <a:pos x="49" y="36"/>
                </a:cxn>
                <a:cxn ang="0">
                  <a:pos x="40" y="23"/>
                </a:cxn>
                <a:cxn ang="0">
                  <a:pos x="32" y="8"/>
                </a:cxn>
                <a:cxn ang="0">
                  <a:pos x="32" y="8"/>
                </a:cxn>
                <a:cxn ang="0">
                  <a:pos x="29" y="6"/>
                </a:cxn>
                <a:cxn ang="0">
                  <a:pos x="27" y="3"/>
                </a:cxn>
                <a:cxn ang="0">
                  <a:pos x="21" y="0"/>
                </a:cxn>
                <a:cxn ang="0">
                  <a:pos x="15" y="0"/>
                </a:cxn>
                <a:cxn ang="0">
                  <a:pos x="10" y="3"/>
                </a:cxn>
                <a:cxn ang="0">
                  <a:pos x="4" y="7"/>
                </a:cxn>
                <a:cxn ang="0">
                  <a:pos x="0" y="12"/>
                </a:cxn>
                <a:cxn ang="0">
                  <a:pos x="0" y="19"/>
                </a:cxn>
                <a:cxn ang="0">
                  <a:pos x="0" y="23"/>
                </a:cxn>
                <a:cxn ang="0">
                  <a:pos x="2" y="27"/>
                </a:cxn>
                <a:cxn ang="0">
                  <a:pos x="2" y="27"/>
                </a:cxn>
                <a:cxn ang="0">
                  <a:pos x="8" y="37"/>
                </a:cxn>
                <a:cxn ang="0">
                  <a:pos x="16" y="46"/>
                </a:cxn>
                <a:cxn ang="0">
                  <a:pos x="24" y="57"/>
                </a:cxn>
                <a:cxn ang="0">
                  <a:pos x="31" y="68"/>
                </a:cxn>
                <a:cxn ang="0">
                  <a:pos x="31" y="68"/>
                </a:cxn>
                <a:cxn ang="0">
                  <a:pos x="38" y="87"/>
                </a:cxn>
                <a:cxn ang="0">
                  <a:pos x="45" y="106"/>
                </a:cxn>
                <a:cxn ang="0">
                  <a:pos x="51" y="125"/>
                </a:cxn>
                <a:cxn ang="0">
                  <a:pos x="58" y="144"/>
                </a:cxn>
                <a:cxn ang="0">
                  <a:pos x="58" y="144"/>
                </a:cxn>
                <a:cxn ang="0">
                  <a:pos x="80" y="194"/>
                </a:cxn>
                <a:cxn ang="0">
                  <a:pos x="89" y="219"/>
                </a:cxn>
                <a:cxn ang="0">
                  <a:pos x="97" y="245"/>
                </a:cxn>
                <a:cxn ang="0">
                  <a:pos x="97" y="245"/>
                </a:cxn>
                <a:cxn ang="0">
                  <a:pos x="100" y="250"/>
                </a:cxn>
                <a:cxn ang="0">
                  <a:pos x="105" y="254"/>
                </a:cxn>
                <a:cxn ang="0">
                  <a:pos x="110" y="257"/>
                </a:cxn>
                <a:cxn ang="0">
                  <a:pos x="116" y="257"/>
                </a:cxn>
                <a:cxn ang="0">
                  <a:pos x="122" y="255"/>
                </a:cxn>
                <a:cxn ang="0">
                  <a:pos x="126" y="251"/>
                </a:cxn>
                <a:cxn ang="0">
                  <a:pos x="130" y="246"/>
                </a:cxn>
                <a:cxn ang="0">
                  <a:pos x="131" y="240"/>
                </a:cxn>
                <a:cxn ang="0">
                  <a:pos x="131" y="238"/>
                </a:cxn>
                <a:cxn ang="0">
                  <a:pos x="131" y="238"/>
                </a:cxn>
                <a:cxn ang="0">
                  <a:pos x="130" y="233"/>
                </a:cxn>
                <a:cxn ang="0">
                  <a:pos x="129" y="229"/>
                </a:cxn>
                <a:cxn ang="0">
                  <a:pos x="129" y="229"/>
                </a:cxn>
              </a:cxnLst>
              <a:rect l="0" t="0" r="r" b="b"/>
              <a:pathLst>
                <a:path w="131" h="257">
                  <a:moveTo>
                    <a:pt x="129" y="229"/>
                  </a:moveTo>
                  <a:lnTo>
                    <a:pt x="129" y="229"/>
                  </a:lnTo>
                  <a:lnTo>
                    <a:pt x="119" y="203"/>
                  </a:lnTo>
                  <a:lnTo>
                    <a:pt x="109" y="176"/>
                  </a:lnTo>
                  <a:lnTo>
                    <a:pt x="87" y="123"/>
                  </a:lnTo>
                  <a:lnTo>
                    <a:pt x="87" y="123"/>
                  </a:lnTo>
                  <a:lnTo>
                    <a:pt x="82" y="109"/>
                  </a:lnTo>
                  <a:lnTo>
                    <a:pt x="76" y="93"/>
                  </a:lnTo>
                  <a:lnTo>
                    <a:pt x="72" y="79"/>
                  </a:lnTo>
                  <a:lnTo>
                    <a:pt x="66" y="63"/>
                  </a:lnTo>
                  <a:lnTo>
                    <a:pt x="66" y="63"/>
                  </a:lnTo>
                  <a:lnTo>
                    <a:pt x="58" y="49"/>
                  </a:lnTo>
                  <a:lnTo>
                    <a:pt x="49" y="36"/>
                  </a:lnTo>
                  <a:lnTo>
                    <a:pt x="40" y="23"/>
                  </a:lnTo>
                  <a:lnTo>
                    <a:pt x="32" y="8"/>
                  </a:lnTo>
                  <a:lnTo>
                    <a:pt x="32" y="8"/>
                  </a:lnTo>
                  <a:lnTo>
                    <a:pt x="29" y="6"/>
                  </a:lnTo>
                  <a:lnTo>
                    <a:pt x="27" y="3"/>
                  </a:lnTo>
                  <a:lnTo>
                    <a:pt x="21" y="0"/>
                  </a:lnTo>
                  <a:lnTo>
                    <a:pt x="15" y="0"/>
                  </a:lnTo>
                  <a:lnTo>
                    <a:pt x="10" y="3"/>
                  </a:lnTo>
                  <a:lnTo>
                    <a:pt x="4" y="7"/>
                  </a:lnTo>
                  <a:lnTo>
                    <a:pt x="0" y="12"/>
                  </a:lnTo>
                  <a:lnTo>
                    <a:pt x="0" y="19"/>
                  </a:lnTo>
                  <a:lnTo>
                    <a:pt x="0" y="23"/>
                  </a:lnTo>
                  <a:lnTo>
                    <a:pt x="2" y="27"/>
                  </a:lnTo>
                  <a:lnTo>
                    <a:pt x="2" y="27"/>
                  </a:lnTo>
                  <a:lnTo>
                    <a:pt x="8" y="37"/>
                  </a:lnTo>
                  <a:lnTo>
                    <a:pt x="16" y="46"/>
                  </a:lnTo>
                  <a:lnTo>
                    <a:pt x="24" y="57"/>
                  </a:lnTo>
                  <a:lnTo>
                    <a:pt x="31" y="68"/>
                  </a:lnTo>
                  <a:lnTo>
                    <a:pt x="31" y="68"/>
                  </a:lnTo>
                  <a:lnTo>
                    <a:pt x="38" y="87"/>
                  </a:lnTo>
                  <a:lnTo>
                    <a:pt x="45" y="106"/>
                  </a:lnTo>
                  <a:lnTo>
                    <a:pt x="51" y="125"/>
                  </a:lnTo>
                  <a:lnTo>
                    <a:pt x="58" y="144"/>
                  </a:lnTo>
                  <a:lnTo>
                    <a:pt x="58" y="144"/>
                  </a:lnTo>
                  <a:lnTo>
                    <a:pt x="80" y="194"/>
                  </a:lnTo>
                  <a:lnTo>
                    <a:pt x="89" y="219"/>
                  </a:lnTo>
                  <a:lnTo>
                    <a:pt x="97" y="245"/>
                  </a:lnTo>
                  <a:lnTo>
                    <a:pt x="97" y="245"/>
                  </a:lnTo>
                  <a:lnTo>
                    <a:pt x="100" y="250"/>
                  </a:lnTo>
                  <a:lnTo>
                    <a:pt x="105" y="254"/>
                  </a:lnTo>
                  <a:lnTo>
                    <a:pt x="110" y="257"/>
                  </a:lnTo>
                  <a:lnTo>
                    <a:pt x="116" y="257"/>
                  </a:lnTo>
                  <a:lnTo>
                    <a:pt x="122" y="255"/>
                  </a:lnTo>
                  <a:lnTo>
                    <a:pt x="126" y="251"/>
                  </a:lnTo>
                  <a:lnTo>
                    <a:pt x="130" y="246"/>
                  </a:lnTo>
                  <a:lnTo>
                    <a:pt x="131" y="240"/>
                  </a:lnTo>
                  <a:lnTo>
                    <a:pt x="131" y="238"/>
                  </a:lnTo>
                  <a:lnTo>
                    <a:pt x="131" y="238"/>
                  </a:lnTo>
                  <a:lnTo>
                    <a:pt x="130" y="233"/>
                  </a:lnTo>
                  <a:lnTo>
                    <a:pt x="129" y="229"/>
                  </a:lnTo>
                  <a:lnTo>
                    <a:pt x="129" y="229"/>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30" name="chenying0907 787"/>
            <p:cNvSpPr>
              <a:spLocks/>
            </p:cNvSpPr>
            <p:nvPr/>
          </p:nvSpPr>
          <p:spPr bwMode="auto">
            <a:xfrm>
              <a:off x="2070101" y="3133725"/>
              <a:ext cx="482600" cy="66675"/>
            </a:xfrm>
            <a:custGeom>
              <a:avLst/>
              <a:gdLst/>
              <a:ahLst/>
              <a:cxnLst>
                <a:cxn ang="0">
                  <a:pos x="1214" y="145"/>
                </a:cxn>
                <a:cxn ang="0">
                  <a:pos x="1208" y="115"/>
                </a:cxn>
                <a:cxn ang="0">
                  <a:pos x="1202" y="92"/>
                </a:cxn>
                <a:cxn ang="0">
                  <a:pos x="1193" y="70"/>
                </a:cxn>
                <a:cxn ang="0">
                  <a:pos x="1170" y="50"/>
                </a:cxn>
                <a:cxn ang="0">
                  <a:pos x="1161" y="45"/>
                </a:cxn>
                <a:cxn ang="0">
                  <a:pos x="1131" y="33"/>
                </a:cxn>
                <a:cxn ang="0">
                  <a:pos x="1087" y="26"/>
                </a:cxn>
                <a:cxn ang="0">
                  <a:pos x="1044" y="26"/>
                </a:cxn>
                <a:cxn ang="0">
                  <a:pos x="1001" y="26"/>
                </a:cxn>
                <a:cxn ang="0">
                  <a:pos x="907" y="23"/>
                </a:cxn>
                <a:cxn ang="0">
                  <a:pos x="811" y="19"/>
                </a:cxn>
                <a:cxn ang="0">
                  <a:pos x="767" y="17"/>
                </a:cxn>
                <a:cxn ang="0">
                  <a:pos x="677" y="13"/>
                </a:cxn>
                <a:cxn ang="0">
                  <a:pos x="632" y="8"/>
                </a:cxn>
                <a:cxn ang="0">
                  <a:pos x="526" y="2"/>
                </a:cxn>
                <a:cxn ang="0">
                  <a:pos x="419" y="0"/>
                </a:cxn>
                <a:cxn ang="0">
                  <a:pos x="310" y="3"/>
                </a:cxn>
                <a:cxn ang="0">
                  <a:pos x="204" y="8"/>
                </a:cxn>
                <a:cxn ang="0">
                  <a:pos x="136" y="16"/>
                </a:cxn>
                <a:cxn ang="0">
                  <a:pos x="102" y="24"/>
                </a:cxn>
                <a:cxn ang="0">
                  <a:pos x="71" y="36"/>
                </a:cxn>
                <a:cxn ang="0">
                  <a:pos x="43" y="53"/>
                </a:cxn>
                <a:cxn ang="0">
                  <a:pos x="21" y="75"/>
                </a:cxn>
                <a:cxn ang="0">
                  <a:pos x="6" y="105"/>
                </a:cxn>
                <a:cxn ang="0">
                  <a:pos x="0" y="142"/>
                </a:cxn>
                <a:cxn ang="0">
                  <a:pos x="0" y="145"/>
                </a:cxn>
                <a:cxn ang="0">
                  <a:pos x="6" y="155"/>
                </a:cxn>
                <a:cxn ang="0">
                  <a:pos x="17" y="159"/>
                </a:cxn>
                <a:cxn ang="0">
                  <a:pos x="29" y="155"/>
                </a:cxn>
                <a:cxn ang="0">
                  <a:pos x="34" y="145"/>
                </a:cxn>
                <a:cxn ang="0">
                  <a:pos x="34" y="142"/>
                </a:cxn>
                <a:cxn ang="0">
                  <a:pos x="37" y="121"/>
                </a:cxn>
                <a:cxn ang="0">
                  <a:pos x="43" y="102"/>
                </a:cxn>
                <a:cxn ang="0">
                  <a:pos x="54" y="87"/>
                </a:cxn>
                <a:cxn ang="0">
                  <a:pos x="68" y="74"/>
                </a:cxn>
                <a:cxn ang="0">
                  <a:pos x="85" y="63"/>
                </a:cxn>
                <a:cxn ang="0">
                  <a:pos x="125" y="50"/>
                </a:cxn>
                <a:cxn ang="0">
                  <a:pos x="169" y="42"/>
                </a:cxn>
                <a:cxn ang="0">
                  <a:pos x="238" y="38"/>
                </a:cxn>
                <a:cxn ang="0">
                  <a:pos x="317" y="38"/>
                </a:cxn>
                <a:cxn ang="0">
                  <a:pos x="395" y="34"/>
                </a:cxn>
                <a:cxn ang="0">
                  <a:pos x="475" y="33"/>
                </a:cxn>
                <a:cxn ang="0">
                  <a:pos x="555" y="37"/>
                </a:cxn>
                <a:cxn ang="0">
                  <a:pos x="632" y="43"/>
                </a:cxn>
                <a:cxn ang="0">
                  <a:pos x="695" y="49"/>
                </a:cxn>
                <a:cxn ang="0">
                  <a:pos x="886" y="57"/>
                </a:cxn>
                <a:cxn ang="0">
                  <a:pos x="963" y="59"/>
                </a:cxn>
                <a:cxn ang="0">
                  <a:pos x="1042" y="60"/>
                </a:cxn>
                <a:cxn ang="0">
                  <a:pos x="1064" y="60"/>
                </a:cxn>
                <a:cxn ang="0">
                  <a:pos x="1108" y="66"/>
                </a:cxn>
                <a:cxn ang="0">
                  <a:pos x="1131" y="71"/>
                </a:cxn>
                <a:cxn ang="0">
                  <a:pos x="1144" y="76"/>
                </a:cxn>
                <a:cxn ang="0">
                  <a:pos x="1154" y="84"/>
                </a:cxn>
                <a:cxn ang="0">
                  <a:pos x="1167" y="105"/>
                </a:cxn>
                <a:cxn ang="0">
                  <a:pos x="1174" y="128"/>
                </a:cxn>
                <a:cxn ang="0">
                  <a:pos x="1180" y="155"/>
                </a:cxn>
                <a:cxn ang="0">
                  <a:pos x="1183" y="157"/>
                </a:cxn>
                <a:cxn ang="0">
                  <a:pos x="1189" y="164"/>
                </a:cxn>
                <a:cxn ang="0">
                  <a:pos x="1202" y="165"/>
                </a:cxn>
                <a:cxn ang="0">
                  <a:pos x="1213" y="159"/>
                </a:cxn>
                <a:cxn ang="0">
                  <a:pos x="1214" y="149"/>
                </a:cxn>
                <a:cxn ang="0">
                  <a:pos x="1214" y="145"/>
                </a:cxn>
              </a:cxnLst>
              <a:rect l="0" t="0" r="r" b="b"/>
              <a:pathLst>
                <a:path w="1214" h="166">
                  <a:moveTo>
                    <a:pt x="1214" y="145"/>
                  </a:moveTo>
                  <a:lnTo>
                    <a:pt x="1214" y="145"/>
                  </a:lnTo>
                  <a:lnTo>
                    <a:pt x="1210" y="130"/>
                  </a:lnTo>
                  <a:lnTo>
                    <a:pt x="1208" y="115"/>
                  </a:lnTo>
                  <a:lnTo>
                    <a:pt x="1205" y="104"/>
                  </a:lnTo>
                  <a:lnTo>
                    <a:pt x="1202" y="92"/>
                  </a:lnTo>
                  <a:lnTo>
                    <a:pt x="1199" y="80"/>
                  </a:lnTo>
                  <a:lnTo>
                    <a:pt x="1193" y="70"/>
                  </a:lnTo>
                  <a:lnTo>
                    <a:pt x="1184" y="59"/>
                  </a:lnTo>
                  <a:lnTo>
                    <a:pt x="1170" y="50"/>
                  </a:lnTo>
                  <a:lnTo>
                    <a:pt x="1170" y="50"/>
                  </a:lnTo>
                  <a:lnTo>
                    <a:pt x="1161" y="45"/>
                  </a:lnTo>
                  <a:lnTo>
                    <a:pt x="1150" y="40"/>
                  </a:lnTo>
                  <a:lnTo>
                    <a:pt x="1131" y="33"/>
                  </a:lnTo>
                  <a:lnTo>
                    <a:pt x="1110" y="29"/>
                  </a:lnTo>
                  <a:lnTo>
                    <a:pt x="1087" y="26"/>
                  </a:lnTo>
                  <a:lnTo>
                    <a:pt x="1065" y="26"/>
                  </a:lnTo>
                  <a:lnTo>
                    <a:pt x="1044" y="26"/>
                  </a:lnTo>
                  <a:lnTo>
                    <a:pt x="1001" y="26"/>
                  </a:lnTo>
                  <a:lnTo>
                    <a:pt x="1001" y="26"/>
                  </a:lnTo>
                  <a:lnTo>
                    <a:pt x="954" y="25"/>
                  </a:lnTo>
                  <a:lnTo>
                    <a:pt x="907" y="23"/>
                  </a:lnTo>
                  <a:lnTo>
                    <a:pt x="860" y="20"/>
                  </a:lnTo>
                  <a:lnTo>
                    <a:pt x="811" y="19"/>
                  </a:lnTo>
                  <a:lnTo>
                    <a:pt x="811" y="19"/>
                  </a:lnTo>
                  <a:lnTo>
                    <a:pt x="767" y="17"/>
                  </a:lnTo>
                  <a:lnTo>
                    <a:pt x="722" y="16"/>
                  </a:lnTo>
                  <a:lnTo>
                    <a:pt x="677" y="13"/>
                  </a:lnTo>
                  <a:lnTo>
                    <a:pt x="632" y="8"/>
                  </a:lnTo>
                  <a:lnTo>
                    <a:pt x="632" y="8"/>
                  </a:lnTo>
                  <a:lnTo>
                    <a:pt x="580" y="4"/>
                  </a:lnTo>
                  <a:lnTo>
                    <a:pt x="526" y="2"/>
                  </a:lnTo>
                  <a:lnTo>
                    <a:pt x="473" y="0"/>
                  </a:lnTo>
                  <a:lnTo>
                    <a:pt x="419" y="0"/>
                  </a:lnTo>
                  <a:lnTo>
                    <a:pt x="364" y="2"/>
                  </a:lnTo>
                  <a:lnTo>
                    <a:pt x="310" y="3"/>
                  </a:lnTo>
                  <a:lnTo>
                    <a:pt x="204" y="8"/>
                  </a:lnTo>
                  <a:lnTo>
                    <a:pt x="204" y="8"/>
                  </a:lnTo>
                  <a:lnTo>
                    <a:pt x="170" y="11"/>
                  </a:lnTo>
                  <a:lnTo>
                    <a:pt x="136" y="16"/>
                  </a:lnTo>
                  <a:lnTo>
                    <a:pt x="119" y="19"/>
                  </a:lnTo>
                  <a:lnTo>
                    <a:pt x="102" y="24"/>
                  </a:lnTo>
                  <a:lnTo>
                    <a:pt x="87" y="29"/>
                  </a:lnTo>
                  <a:lnTo>
                    <a:pt x="71" y="36"/>
                  </a:lnTo>
                  <a:lnTo>
                    <a:pt x="57" y="43"/>
                  </a:lnTo>
                  <a:lnTo>
                    <a:pt x="43" y="53"/>
                  </a:lnTo>
                  <a:lnTo>
                    <a:pt x="32" y="63"/>
                  </a:lnTo>
                  <a:lnTo>
                    <a:pt x="21" y="75"/>
                  </a:lnTo>
                  <a:lnTo>
                    <a:pt x="12" y="89"/>
                  </a:lnTo>
                  <a:lnTo>
                    <a:pt x="6" y="105"/>
                  </a:lnTo>
                  <a:lnTo>
                    <a:pt x="2" y="122"/>
                  </a:lnTo>
                  <a:lnTo>
                    <a:pt x="0" y="142"/>
                  </a:lnTo>
                  <a:lnTo>
                    <a:pt x="0" y="142"/>
                  </a:lnTo>
                  <a:lnTo>
                    <a:pt x="0" y="145"/>
                  </a:lnTo>
                  <a:lnTo>
                    <a:pt x="2" y="149"/>
                  </a:lnTo>
                  <a:lnTo>
                    <a:pt x="6" y="155"/>
                  </a:lnTo>
                  <a:lnTo>
                    <a:pt x="11" y="157"/>
                  </a:lnTo>
                  <a:lnTo>
                    <a:pt x="17" y="159"/>
                  </a:lnTo>
                  <a:lnTo>
                    <a:pt x="24" y="157"/>
                  </a:lnTo>
                  <a:lnTo>
                    <a:pt x="29" y="155"/>
                  </a:lnTo>
                  <a:lnTo>
                    <a:pt x="33" y="149"/>
                  </a:lnTo>
                  <a:lnTo>
                    <a:pt x="34" y="145"/>
                  </a:lnTo>
                  <a:lnTo>
                    <a:pt x="34" y="142"/>
                  </a:lnTo>
                  <a:lnTo>
                    <a:pt x="34" y="142"/>
                  </a:lnTo>
                  <a:lnTo>
                    <a:pt x="36" y="131"/>
                  </a:lnTo>
                  <a:lnTo>
                    <a:pt x="37" y="121"/>
                  </a:lnTo>
                  <a:lnTo>
                    <a:pt x="40" y="110"/>
                  </a:lnTo>
                  <a:lnTo>
                    <a:pt x="43" y="102"/>
                  </a:lnTo>
                  <a:lnTo>
                    <a:pt x="49" y="93"/>
                  </a:lnTo>
                  <a:lnTo>
                    <a:pt x="54" y="87"/>
                  </a:lnTo>
                  <a:lnTo>
                    <a:pt x="60" y="80"/>
                  </a:lnTo>
                  <a:lnTo>
                    <a:pt x="68" y="74"/>
                  </a:lnTo>
                  <a:lnTo>
                    <a:pt x="76" y="68"/>
                  </a:lnTo>
                  <a:lnTo>
                    <a:pt x="85" y="63"/>
                  </a:lnTo>
                  <a:lnTo>
                    <a:pt x="104" y="55"/>
                  </a:lnTo>
                  <a:lnTo>
                    <a:pt x="125" y="50"/>
                  </a:lnTo>
                  <a:lnTo>
                    <a:pt x="147" y="45"/>
                  </a:lnTo>
                  <a:lnTo>
                    <a:pt x="169" y="42"/>
                  </a:lnTo>
                  <a:lnTo>
                    <a:pt x="193" y="41"/>
                  </a:lnTo>
                  <a:lnTo>
                    <a:pt x="238" y="38"/>
                  </a:lnTo>
                  <a:lnTo>
                    <a:pt x="282" y="38"/>
                  </a:lnTo>
                  <a:lnTo>
                    <a:pt x="317" y="38"/>
                  </a:lnTo>
                  <a:lnTo>
                    <a:pt x="317" y="38"/>
                  </a:lnTo>
                  <a:lnTo>
                    <a:pt x="395" y="34"/>
                  </a:lnTo>
                  <a:lnTo>
                    <a:pt x="435" y="33"/>
                  </a:lnTo>
                  <a:lnTo>
                    <a:pt x="475" y="33"/>
                  </a:lnTo>
                  <a:lnTo>
                    <a:pt x="514" y="34"/>
                  </a:lnTo>
                  <a:lnTo>
                    <a:pt x="555" y="37"/>
                  </a:lnTo>
                  <a:lnTo>
                    <a:pt x="594" y="40"/>
                  </a:lnTo>
                  <a:lnTo>
                    <a:pt x="632" y="43"/>
                  </a:lnTo>
                  <a:lnTo>
                    <a:pt x="632" y="43"/>
                  </a:lnTo>
                  <a:lnTo>
                    <a:pt x="695" y="49"/>
                  </a:lnTo>
                  <a:lnTo>
                    <a:pt x="759" y="51"/>
                  </a:lnTo>
                  <a:lnTo>
                    <a:pt x="886" y="57"/>
                  </a:lnTo>
                  <a:lnTo>
                    <a:pt x="886" y="57"/>
                  </a:lnTo>
                  <a:lnTo>
                    <a:pt x="963" y="59"/>
                  </a:lnTo>
                  <a:lnTo>
                    <a:pt x="1002" y="60"/>
                  </a:lnTo>
                  <a:lnTo>
                    <a:pt x="1042" y="60"/>
                  </a:lnTo>
                  <a:lnTo>
                    <a:pt x="1042" y="60"/>
                  </a:lnTo>
                  <a:lnTo>
                    <a:pt x="1064" y="60"/>
                  </a:lnTo>
                  <a:lnTo>
                    <a:pt x="1086" y="62"/>
                  </a:lnTo>
                  <a:lnTo>
                    <a:pt x="1108" y="66"/>
                  </a:lnTo>
                  <a:lnTo>
                    <a:pt x="1131" y="71"/>
                  </a:lnTo>
                  <a:lnTo>
                    <a:pt x="1131" y="71"/>
                  </a:lnTo>
                  <a:lnTo>
                    <a:pt x="1137" y="74"/>
                  </a:lnTo>
                  <a:lnTo>
                    <a:pt x="1144" y="76"/>
                  </a:lnTo>
                  <a:lnTo>
                    <a:pt x="1150" y="80"/>
                  </a:lnTo>
                  <a:lnTo>
                    <a:pt x="1154" y="84"/>
                  </a:lnTo>
                  <a:lnTo>
                    <a:pt x="1162" y="93"/>
                  </a:lnTo>
                  <a:lnTo>
                    <a:pt x="1167" y="105"/>
                  </a:lnTo>
                  <a:lnTo>
                    <a:pt x="1171" y="117"/>
                  </a:lnTo>
                  <a:lnTo>
                    <a:pt x="1174" y="128"/>
                  </a:lnTo>
                  <a:lnTo>
                    <a:pt x="1178" y="142"/>
                  </a:lnTo>
                  <a:lnTo>
                    <a:pt x="1180" y="155"/>
                  </a:lnTo>
                  <a:lnTo>
                    <a:pt x="1180" y="155"/>
                  </a:lnTo>
                  <a:lnTo>
                    <a:pt x="1183" y="157"/>
                  </a:lnTo>
                  <a:lnTo>
                    <a:pt x="1184" y="160"/>
                  </a:lnTo>
                  <a:lnTo>
                    <a:pt x="1189" y="164"/>
                  </a:lnTo>
                  <a:lnTo>
                    <a:pt x="1196" y="166"/>
                  </a:lnTo>
                  <a:lnTo>
                    <a:pt x="1202" y="165"/>
                  </a:lnTo>
                  <a:lnTo>
                    <a:pt x="1209" y="162"/>
                  </a:lnTo>
                  <a:lnTo>
                    <a:pt x="1213" y="159"/>
                  </a:lnTo>
                  <a:lnTo>
                    <a:pt x="1214" y="152"/>
                  </a:lnTo>
                  <a:lnTo>
                    <a:pt x="1214" y="149"/>
                  </a:lnTo>
                  <a:lnTo>
                    <a:pt x="1214" y="145"/>
                  </a:lnTo>
                  <a:lnTo>
                    <a:pt x="1214" y="145"/>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31" name="chenying0907 788"/>
            <p:cNvSpPr>
              <a:spLocks/>
            </p:cNvSpPr>
            <p:nvPr/>
          </p:nvSpPr>
          <p:spPr bwMode="auto">
            <a:xfrm>
              <a:off x="2065338" y="3182938"/>
              <a:ext cx="488950" cy="465138"/>
            </a:xfrm>
            <a:custGeom>
              <a:avLst/>
              <a:gdLst/>
              <a:ahLst/>
              <a:cxnLst>
                <a:cxn ang="0">
                  <a:pos x="1227" y="941"/>
                </a:cxn>
                <a:cxn ang="0">
                  <a:pos x="1205" y="932"/>
                </a:cxn>
                <a:cxn ang="0">
                  <a:pos x="1194" y="948"/>
                </a:cxn>
                <a:cxn ang="0">
                  <a:pos x="1193" y="1003"/>
                </a:cxn>
                <a:cxn ang="0">
                  <a:pos x="1181" y="1034"/>
                </a:cxn>
                <a:cxn ang="0">
                  <a:pos x="1148" y="1072"/>
                </a:cxn>
                <a:cxn ang="0">
                  <a:pos x="1103" y="1109"/>
                </a:cxn>
                <a:cxn ang="0">
                  <a:pos x="1061" y="1121"/>
                </a:cxn>
                <a:cxn ang="0">
                  <a:pos x="974" y="1126"/>
                </a:cxn>
                <a:cxn ang="0">
                  <a:pos x="926" y="1135"/>
                </a:cxn>
                <a:cxn ang="0">
                  <a:pos x="807" y="1132"/>
                </a:cxn>
                <a:cxn ang="0">
                  <a:pos x="708" y="1123"/>
                </a:cxn>
                <a:cxn ang="0">
                  <a:pos x="434" y="1111"/>
                </a:cxn>
                <a:cxn ang="0">
                  <a:pos x="284" y="1106"/>
                </a:cxn>
                <a:cxn ang="0">
                  <a:pos x="135" y="1089"/>
                </a:cxn>
                <a:cxn ang="0">
                  <a:pos x="88" y="1064"/>
                </a:cxn>
                <a:cxn ang="0">
                  <a:pos x="51" y="1009"/>
                </a:cxn>
                <a:cxn ang="0">
                  <a:pos x="36" y="940"/>
                </a:cxn>
                <a:cxn ang="0">
                  <a:pos x="33" y="853"/>
                </a:cxn>
                <a:cxn ang="0">
                  <a:pos x="44" y="764"/>
                </a:cxn>
                <a:cxn ang="0">
                  <a:pos x="46" y="702"/>
                </a:cxn>
                <a:cxn ang="0">
                  <a:pos x="47" y="573"/>
                </a:cxn>
                <a:cxn ang="0">
                  <a:pos x="38" y="437"/>
                </a:cxn>
                <a:cxn ang="0">
                  <a:pos x="48" y="305"/>
                </a:cxn>
                <a:cxn ang="0">
                  <a:pos x="46" y="161"/>
                </a:cxn>
                <a:cxn ang="0">
                  <a:pos x="40" y="16"/>
                </a:cxn>
                <a:cxn ang="0">
                  <a:pos x="30" y="0"/>
                </a:cxn>
                <a:cxn ang="0">
                  <a:pos x="8" y="9"/>
                </a:cxn>
                <a:cxn ang="0">
                  <a:pos x="8" y="57"/>
                </a:cxn>
                <a:cxn ang="0">
                  <a:pos x="13" y="261"/>
                </a:cxn>
                <a:cxn ang="0">
                  <a:pos x="6" y="365"/>
                </a:cxn>
                <a:cxn ang="0">
                  <a:pos x="10" y="513"/>
                </a:cxn>
                <a:cxn ang="0">
                  <a:pos x="13" y="599"/>
                </a:cxn>
                <a:cxn ang="0">
                  <a:pos x="9" y="715"/>
                </a:cxn>
                <a:cxn ang="0">
                  <a:pos x="0" y="883"/>
                </a:cxn>
                <a:cxn ang="0">
                  <a:pos x="12" y="996"/>
                </a:cxn>
                <a:cxn ang="0">
                  <a:pos x="34" y="1051"/>
                </a:cxn>
                <a:cxn ang="0">
                  <a:pos x="74" y="1094"/>
                </a:cxn>
                <a:cxn ang="0">
                  <a:pos x="137" y="1123"/>
                </a:cxn>
                <a:cxn ang="0">
                  <a:pos x="196" y="1134"/>
                </a:cxn>
                <a:cxn ang="0">
                  <a:pos x="316" y="1136"/>
                </a:cxn>
                <a:cxn ang="0">
                  <a:pos x="462" y="1148"/>
                </a:cxn>
                <a:cxn ang="0">
                  <a:pos x="638" y="1155"/>
                </a:cxn>
                <a:cxn ang="0">
                  <a:pos x="815" y="1166"/>
                </a:cxn>
                <a:cxn ang="0">
                  <a:pos x="902" y="1169"/>
                </a:cxn>
                <a:cxn ang="0">
                  <a:pos x="967" y="1162"/>
                </a:cxn>
                <a:cxn ang="0">
                  <a:pos x="1075" y="1155"/>
                </a:cxn>
                <a:cxn ang="0">
                  <a:pos x="1126" y="1134"/>
                </a:cxn>
                <a:cxn ang="0">
                  <a:pos x="1184" y="1085"/>
                </a:cxn>
                <a:cxn ang="0">
                  <a:pos x="1215" y="1042"/>
                </a:cxn>
                <a:cxn ang="0">
                  <a:pos x="1228" y="982"/>
                </a:cxn>
              </a:cxnLst>
              <a:rect l="0" t="0" r="r" b="b"/>
              <a:pathLst>
                <a:path w="1228" h="1170">
                  <a:moveTo>
                    <a:pt x="1228" y="948"/>
                  </a:moveTo>
                  <a:lnTo>
                    <a:pt x="1228" y="948"/>
                  </a:lnTo>
                  <a:lnTo>
                    <a:pt x="1228" y="944"/>
                  </a:lnTo>
                  <a:lnTo>
                    <a:pt x="1227" y="941"/>
                  </a:lnTo>
                  <a:lnTo>
                    <a:pt x="1223" y="936"/>
                  </a:lnTo>
                  <a:lnTo>
                    <a:pt x="1218" y="932"/>
                  </a:lnTo>
                  <a:lnTo>
                    <a:pt x="1211" y="931"/>
                  </a:lnTo>
                  <a:lnTo>
                    <a:pt x="1205" y="932"/>
                  </a:lnTo>
                  <a:lnTo>
                    <a:pt x="1199" y="936"/>
                  </a:lnTo>
                  <a:lnTo>
                    <a:pt x="1195" y="941"/>
                  </a:lnTo>
                  <a:lnTo>
                    <a:pt x="1194" y="944"/>
                  </a:lnTo>
                  <a:lnTo>
                    <a:pt x="1194" y="948"/>
                  </a:lnTo>
                  <a:lnTo>
                    <a:pt x="1194" y="948"/>
                  </a:lnTo>
                  <a:lnTo>
                    <a:pt x="1194" y="970"/>
                  </a:lnTo>
                  <a:lnTo>
                    <a:pt x="1194" y="992"/>
                  </a:lnTo>
                  <a:lnTo>
                    <a:pt x="1193" y="1003"/>
                  </a:lnTo>
                  <a:lnTo>
                    <a:pt x="1190" y="1013"/>
                  </a:lnTo>
                  <a:lnTo>
                    <a:pt x="1186" y="1024"/>
                  </a:lnTo>
                  <a:lnTo>
                    <a:pt x="1181" y="1034"/>
                  </a:lnTo>
                  <a:lnTo>
                    <a:pt x="1181" y="1034"/>
                  </a:lnTo>
                  <a:lnTo>
                    <a:pt x="1175" y="1045"/>
                  </a:lnTo>
                  <a:lnTo>
                    <a:pt x="1167" y="1055"/>
                  </a:lnTo>
                  <a:lnTo>
                    <a:pt x="1158" y="1064"/>
                  </a:lnTo>
                  <a:lnTo>
                    <a:pt x="1148" y="1072"/>
                  </a:lnTo>
                  <a:lnTo>
                    <a:pt x="1130" y="1089"/>
                  </a:lnTo>
                  <a:lnTo>
                    <a:pt x="1110" y="1104"/>
                  </a:lnTo>
                  <a:lnTo>
                    <a:pt x="1110" y="1104"/>
                  </a:lnTo>
                  <a:lnTo>
                    <a:pt x="1103" y="1109"/>
                  </a:lnTo>
                  <a:lnTo>
                    <a:pt x="1095" y="1113"/>
                  </a:lnTo>
                  <a:lnTo>
                    <a:pt x="1086" y="1117"/>
                  </a:lnTo>
                  <a:lnTo>
                    <a:pt x="1078" y="1118"/>
                  </a:lnTo>
                  <a:lnTo>
                    <a:pt x="1061" y="1121"/>
                  </a:lnTo>
                  <a:lnTo>
                    <a:pt x="1044" y="1122"/>
                  </a:lnTo>
                  <a:lnTo>
                    <a:pt x="1008" y="1122"/>
                  </a:lnTo>
                  <a:lnTo>
                    <a:pt x="991" y="1122"/>
                  </a:lnTo>
                  <a:lnTo>
                    <a:pt x="974" y="1126"/>
                  </a:lnTo>
                  <a:lnTo>
                    <a:pt x="974" y="1126"/>
                  </a:lnTo>
                  <a:lnTo>
                    <a:pt x="959" y="1130"/>
                  </a:lnTo>
                  <a:lnTo>
                    <a:pt x="943" y="1132"/>
                  </a:lnTo>
                  <a:lnTo>
                    <a:pt x="926" y="1135"/>
                  </a:lnTo>
                  <a:lnTo>
                    <a:pt x="909" y="1136"/>
                  </a:lnTo>
                  <a:lnTo>
                    <a:pt x="876" y="1136"/>
                  </a:lnTo>
                  <a:lnTo>
                    <a:pt x="842" y="1135"/>
                  </a:lnTo>
                  <a:lnTo>
                    <a:pt x="807" y="1132"/>
                  </a:lnTo>
                  <a:lnTo>
                    <a:pt x="774" y="1130"/>
                  </a:lnTo>
                  <a:lnTo>
                    <a:pt x="740" y="1126"/>
                  </a:lnTo>
                  <a:lnTo>
                    <a:pt x="708" y="1123"/>
                  </a:lnTo>
                  <a:lnTo>
                    <a:pt x="708" y="1123"/>
                  </a:lnTo>
                  <a:lnTo>
                    <a:pt x="640" y="1121"/>
                  </a:lnTo>
                  <a:lnTo>
                    <a:pt x="570" y="1118"/>
                  </a:lnTo>
                  <a:lnTo>
                    <a:pt x="502" y="1115"/>
                  </a:lnTo>
                  <a:lnTo>
                    <a:pt x="434" y="1111"/>
                  </a:lnTo>
                  <a:lnTo>
                    <a:pt x="434" y="1111"/>
                  </a:lnTo>
                  <a:lnTo>
                    <a:pt x="396" y="1109"/>
                  </a:lnTo>
                  <a:lnTo>
                    <a:pt x="360" y="1108"/>
                  </a:lnTo>
                  <a:lnTo>
                    <a:pt x="284" y="1106"/>
                  </a:lnTo>
                  <a:lnTo>
                    <a:pt x="246" y="1104"/>
                  </a:lnTo>
                  <a:lnTo>
                    <a:pt x="208" y="1101"/>
                  </a:lnTo>
                  <a:lnTo>
                    <a:pt x="171" y="1096"/>
                  </a:lnTo>
                  <a:lnTo>
                    <a:pt x="135" y="1089"/>
                  </a:lnTo>
                  <a:lnTo>
                    <a:pt x="135" y="1089"/>
                  </a:lnTo>
                  <a:lnTo>
                    <a:pt x="116" y="1083"/>
                  </a:lnTo>
                  <a:lnTo>
                    <a:pt x="101" y="1075"/>
                  </a:lnTo>
                  <a:lnTo>
                    <a:pt x="88" y="1064"/>
                  </a:lnTo>
                  <a:lnTo>
                    <a:pt x="76" y="1053"/>
                  </a:lnTo>
                  <a:lnTo>
                    <a:pt x="65" y="1040"/>
                  </a:lnTo>
                  <a:lnTo>
                    <a:pt x="57" y="1025"/>
                  </a:lnTo>
                  <a:lnTo>
                    <a:pt x="51" y="1009"/>
                  </a:lnTo>
                  <a:lnTo>
                    <a:pt x="46" y="992"/>
                  </a:lnTo>
                  <a:lnTo>
                    <a:pt x="42" y="975"/>
                  </a:lnTo>
                  <a:lnTo>
                    <a:pt x="38" y="957"/>
                  </a:lnTo>
                  <a:lnTo>
                    <a:pt x="36" y="940"/>
                  </a:lnTo>
                  <a:lnTo>
                    <a:pt x="35" y="922"/>
                  </a:lnTo>
                  <a:lnTo>
                    <a:pt x="34" y="887"/>
                  </a:lnTo>
                  <a:lnTo>
                    <a:pt x="33" y="853"/>
                  </a:lnTo>
                  <a:lnTo>
                    <a:pt x="33" y="853"/>
                  </a:lnTo>
                  <a:lnTo>
                    <a:pt x="34" y="838"/>
                  </a:lnTo>
                  <a:lnTo>
                    <a:pt x="35" y="824"/>
                  </a:lnTo>
                  <a:lnTo>
                    <a:pt x="39" y="794"/>
                  </a:lnTo>
                  <a:lnTo>
                    <a:pt x="44" y="764"/>
                  </a:lnTo>
                  <a:lnTo>
                    <a:pt x="46" y="748"/>
                  </a:lnTo>
                  <a:lnTo>
                    <a:pt x="46" y="734"/>
                  </a:lnTo>
                  <a:lnTo>
                    <a:pt x="46" y="734"/>
                  </a:lnTo>
                  <a:lnTo>
                    <a:pt x="46" y="702"/>
                  </a:lnTo>
                  <a:lnTo>
                    <a:pt x="47" y="672"/>
                  </a:lnTo>
                  <a:lnTo>
                    <a:pt x="48" y="612"/>
                  </a:lnTo>
                  <a:lnTo>
                    <a:pt x="48" y="612"/>
                  </a:lnTo>
                  <a:lnTo>
                    <a:pt x="47" y="573"/>
                  </a:lnTo>
                  <a:lnTo>
                    <a:pt x="46" y="533"/>
                  </a:lnTo>
                  <a:lnTo>
                    <a:pt x="39" y="455"/>
                  </a:lnTo>
                  <a:lnTo>
                    <a:pt x="39" y="455"/>
                  </a:lnTo>
                  <a:lnTo>
                    <a:pt x="38" y="437"/>
                  </a:lnTo>
                  <a:lnTo>
                    <a:pt x="38" y="417"/>
                  </a:lnTo>
                  <a:lnTo>
                    <a:pt x="42" y="379"/>
                  </a:lnTo>
                  <a:lnTo>
                    <a:pt x="46" y="341"/>
                  </a:lnTo>
                  <a:lnTo>
                    <a:pt x="48" y="305"/>
                  </a:lnTo>
                  <a:lnTo>
                    <a:pt x="48" y="305"/>
                  </a:lnTo>
                  <a:lnTo>
                    <a:pt x="50" y="268"/>
                  </a:lnTo>
                  <a:lnTo>
                    <a:pt x="50" y="231"/>
                  </a:lnTo>
                  <a:lnTo>
                    <a:pt x="46" y="161"/>
                  </a:lnTo>
                  <a:lnTo>
                    <a:pt x="43" y="89"/>
                  </a:lnTo>
                  <a:lnTo>
                    <a:pt x="42" y="52"/>
                  </a:lnTo>
                  <a:lnTo>
                    <a:pt x="40" y="16"/>
                  </a:lnTo>
                  <a:lnTo>
                    <a:pt x="40" y="16"/>
                  </a:lnTo>
                  <a:lnTo>
                    <a:pt x="40" y="12"/>
                  </a:lnTo>
                  <a:lnTo>
                    <a:pt x="39" y="9"/>
                  </a:lnTo>
                  <a:lnTo>
                    <a:pt x="35" y="4"/>
                  </a:lnTo>
                  <a:lnTo>
                    <a:pt x="30" y="0"/>
                  </a:lnTo>
                  <a:lnTo>
                    <a:pt x="23" y="0"/>
                  </a:lnTo>
                  <a:lnTo>
                    <a:pt x="17" y="0"/>
                  </a:lnTo>
                  <a:lnTo>
                    <a:pt x="12" y="4"/>
                  </a:lnTo>
                  <a:lnTo>
                    <a:pt x="8" y="9"/>
                  </a:lnTo>
                  <a:lnTo>
                    <a:pt x="6" y="12"/>
                  </a:lnTo>
                  <a:lnTo>
                    <a:pt x="6" y="16"/>
                  </a:lnTo>
                  <a:lnTo>
                    <a:pt x="6" y="16"/>
                  </a:lnTo>
                  <a:lnTo>
                    <a:pt x="8" y="57"/>
                  </a:lnTo>
                  <a:lnTo>
                    <a:pt x="9" y="98"/>
                  </a:lnTo>
                  <a:lnTo>
                    <a:pt x="12" y="180"/>
                  </a:lnTo>
                  <a:lnTo>
                    <a:pt x="13" y="221"/>
                  </a:lnTo>
                  <a:lnTo>
                    <a:pt x="13" y="261"/>
                  </a:lnTo>
                  <a:lnTo>
                    <a:pt x="12" y="303"/>
                  </a:lnTo>
                  <a:lnTo>
                    <a:pt x="8" y="344"/>
                  </a:lnTo>
                  <a:lnTo>
                    <a:pt x="8" y="344"/>
                  </a:lnTo>
                  <a:lnTo>
                    <a:pt x="6" y="365"/>
                  </a:lnTo>
                  <a:lnTo>
                    <a:pt x="5" y="386"/>
                  </a:lnTo>
                  <a:lnTo>
                    <a:pt x="5" y="428"/>
                  </a:lnTo>
                  <a:lnTo>
                    <a:pt x="8" y="471"/>
                  </a:lnTo>
                  <a:lnTo>
                    <a:pt x="10" y="513"/>
                  </a:lnTo>
                  <a:lnTo>
                    <a:pt x="10" y="513"/>
                  </a:lnTo>
                  <a:lnTo>
                    <a:pt x="13" y="533"/>
                  </a:lnTo>
                  <a:lnTo>
                    <a:pt x="13" y="556"/>
                  </a:lnTo>
                  <a:lnTo>
                    <a:pt x="13" y="599"/>
                  </a:lnTo>
                  <a:lnTo>
                    <a:pt x="12" y="641"/>
                  </a:lnTo>
                  <a:lnTo>
                    <a:pt x="10" y="684"/>
                  </a:lnTo>
                  <a:lnTo>
                    <a:pt x="10" y="684"/>
                  </a:lnTo>
                  <a:lnTo>
                    <a:pt x="9" y="715"/>
                  </a:lnTo>
                  <a:lnTo>
                    <a:pt x="8" y="747"/>
                  </a:lnTo>
                  <a:lnTo>
                    <a:pt x="2" y="815"/>
                  </a:lnTo>
                  <a:lnTo>
                    <a:pt x="1" y="849"/>
                  </a:lnTo>
                  <a:lnTo>
                    <a:pt x="0" y="883"/>
                  </a:lnTo>
                  <a:lnTo>
                    <a:pt x="0" y="917"/>
                  </a:lnTo>
                  <a:lnTo>
                    <a:pt x="2" y="949"/>
                  </a:lnTo>
                  <a:lnTo>
                    <a:pt x="8" y="981"/>
                  </a:lnTo>
                  <a:lnTo>
                    <a:pt x="12" y="996"/>
                  </a:lnTo>
                  <a:lnTo>
                    <a:pt x="16" y="1011"/>
                  </a:lnTo>
                  <a:lnTo>
                    <a:pt x="21" y="1025"/>
                  </a:lnTo>
                  <a:lnTo>
                    <a:pt x="27" y="1038"/>
                  </a:lnTo>
                  <a:lnTo>
                    <a:pt x="34" y="1051"/>
                  </a:lnTo>
                  <a:lnTo>
                    <a:pt x="43" y="1063"/>
                  </a:lnTo>
                  <a:lnTo>
                    <a:pt x="52" y="1075"/>
                  </a:lnTo>
                  <a:lnTo>
                    <a:pt x="63" y="1085"/>
                  </a:lnTo>
                  <a:lnTo>
                    <a:pt x="74" y="1094"/>
                  </a:lnTo>
                  <a:lnTo>
                    <a:pt x="88" y="1104"/>
                  </a:lnTo>
                  <a:lnTo>
                    <a:pt x="103" y="1111"/>
                  </a:lnTo>
                  <a:lnTo>
                    <a:pt x="119" y="1118"/>
                  </a:lnTo>
                  <a:lnTo>
                    <a:pt x="137" y="1123"/>
                  </a:lnTo>
                  <a:lnTo>
                    <a:pt x="156" y="1128"/>
                  </a:lnTo>
                  <a:lnTo>
                    <a:pt x="156" y="1128"/>
                  </a:lnTo>
                  <a:lnTo>
                    <a:pt x="176" y="1131"/>
                  </a:lnTo>
                  <a:lnTo>
                    <a:pt x="196" y="1134"/>
                  </a:lnTo>
                  <a:lnTo>
                    <a:pt x="237" y="1136"/>
                  </a:lnTo>
                  <a:lnTo>
                    <a:pt x="277" y="1136"/>
                  </a:lnTo>
                  <a:lnTo>
                    <a:pt x="316" y="1136"/>
                  </a:lnTo>
                  <a:lnTo>
                    <a:pt x="316" y="1136"/>
                  </a:lnTo>
                  <a:lnTo>
                    <a:pt x="353" y="1138"/>
                  </a:lnTo>
                  <a:lnTo>
                    <a:pt x="388" y="1142"/>
                  </a:lnTo>
                  <a:lnTo>
                    <a:pt x="425" y="1144"/>
                  </a:lnTo>
                  <a:lnTo>
                    <a:pt x="462" y="1148"/>
                  </a:lnTo>
                  <a:lnTo>
                    <a:pt x="462" y="1148"/>
                  </a:lnTo>
                  <a:lnTo>
                    <a:pt x="505" y="1151"/>
                  </a:lnTo>
                  <a:lnTo>
                    <a:pt x="549" y="1152"/>
                  </a:lnTo>
                  <a:lnTo>
                    <a:pt x="638" y="1155"/>
                  </a:lnTo>
                  <a:lnTo>
                    <a:pt x="683" y="1156"/>
                  </a:lnTo>
                  <a:lnTo>
                    <a:pt x="727" y="1157"/>
                  </a:lnTo>
                  <a:lnTo>
                    <a:pt x="770" y="1161"/>
                  </a:lnTo>
                  <a:lnTo>
                    <a:pt x="815" y="1166"/>
                  </a:lnTo>
                  <a:lnTo>
                    <a:pt x="815" y="1166"/>
                  </a:lnTo>
                  <a:lnTo>
                    <a:pt x="842" y="1169"/>
                  </a:lnTo>
                  <a:lnTo>
                    <a:pt x="872" y="1170"/>
                  </a:lnTo>
                  <a:lnTo>
                    <a:pt x="902" y="1169"/>
                  </a:lnTo>
                  <a:lnTo>
                    <a:pt x="930" y="1165"/>
                  </a:lnTo>
                  <a:lnTo>
                    <a:pt x="930" y="1165"/>
                  </a:lnTo>
                  <a:lnTo>
                    <a:pt x="948" y="1164"/>
                  </a:lnTo>
                  <a:lnTo>
                    <a:pt x="967" y="1162"/>
                  </a:lnTo>
                  <a:lnTo>
                    <a:pt x="1003" y="1161"/>
                  </a:lnTo>
                  <a:lnTo>
                    <a:pt x="1040" y="1160"/>
                  </a:lnTo>
                  <a:lnTo>
                    <a:pt x="1058" y="1159"/>
                  </a:lnTo>
                  <a:lnTo>
                    <a:pt x="1075" y="1155"/>
                  </a:lnTo>
                  <a:lnTo>
                    <a:pt x="1075" y="1155"/>
                  </a:lnTo>
                  <a:lnTo>
                    <a:pt x="1093" y="1149"/>
                  </a:lnTo>
                  <a:lnTo>
                    <a:pt x="1110" y="1143"/>
                  </a:lnTo>
                  <a:lnTo>
                    <a:pt x="1126" y="1134"/>
                  </a:lnTo>
                  <a:lnTo>
                    <a:pt x="1142" y="1123"/>
                  </a:lnTo>
                  <a:lnTo>
                    <a:pt x="1156" y="1111"/>
                  </a:lnTo>
                  <a:lnTo>
                    <a:pt x="1171" y="1098"/>
                  </a:lnTo>
                  <a:lnTo>
                    <a:pt x="1184" y="1085"/>
                  </a:lnTo>
                  <a:lnTo>
                    <a:pt x="1197" y="1071"/>
                  </a:lnTo>
                  <a:lnTo>
                    <a:pt x="1197" y="1071"/>
                  </a:lnTo>
                  <a:lnTo>
                    <a:pt x="1207" y="1057"/>
                  </a:lnTo>
                  <a:lnTo>
                    <a:pt x="1215" y="1042"/>
                  </a:lnTo>
                  <a:lnTo>
                    <a:pt x="1222" y="1028"/>
                  </a:lnTo>
                  <a:lnTo>
                    <a:pt x="1224" y="1013"/>
                  </a:lnTo>
                  <a:lnTo>
                    <a:pt x="1227" y="998"/>
                  </a:lnTo>
                  <a:lnTo>
                    <a:pt x="1228" y="982"/>
                  </a:lnTo>
                  <a:lnTo>
                    <a:pt x="1228" y="948"/>
                  </a:lnTo>
                  <a:lnTo>
                    <a:pt x="1228" y="948"/>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32" name="chenying0907 789"/>
            <p:cNvSpPr>
              <a:spLocks/>
            </p:cNvSpPr>
            <p:nvPr/>
          </p:nvSpPr>
          <p:spPr bwMode="auto">
            <a:xfrm>
              <a:off x="2540001" y="3187700"/>
              <a:ext cx="14288" cy="381000"/>
            </a:xfrm>
            <a:custGeom>
              <a:avLst/>
              <a:gdLst/>
              <a:ahLst/>
              <a:cxnLst>
                <a:cxn ang="0">
                  <a:pos x="0" y="17"/>
                </a:cxn>
                <a:cxn ang="0">
                  <a:pos x="0" y="942"/>
                </a:cxn>
                <a:cxn ang="0">
                  <a:pos x="0" y="942"/>
                </a:cxn>
                <a:cxn ang="0">
                  <a:pos x="0" y="946"/>
                </a:cxn>
                <a:cxn ang="0">
                  <a:pos x="1" y="950"/>
                </a:cxn>
                <a:cxn ang="0">
                  <a:pos x="5" y="955"/>
                </a:cxn>
                <a:cxn ang="0">
                  <a:pos x="11" y="958"/>
                </a:cxn>
                <a:cxn ang="0">
                  <a:pos x="17" y="959"/>
                </a:cxn>
                <a:cxn ang="0">
                  <a:pos x="24" y="958"/>
                </a:cxn>
                <a:cxn ang="0">
                  <a:pos x="29" y="955"/>
                </a:cxn>
                <a:cxn ang="0">
                  <a:pos x="33" y="950"/>
                </a:cxn>
                <a:cxn ang="0">
                  <a:pos x="34" y="946"/>
                </a:cxn>
                <a:cxn ang="0">
                  <a:pos x="34" y="942"/>
                </a:cxn>
                <a:cxn ang="0">
                  <a:pos x="34" y="17"/>
                </a:cxn>
                <a:cxn ang="0">
                  <a:pos x="34" y="17"/>
                </a:cxn>
                <a:cxn ang="0">
                  <a:pos x="34" y="13"/>
                </a:cxn>
                <a:cxn ang="0">
                  <a:pos x="33" y="9"/>
                </a:cxn>
                <a:cxn ang="0">
                  <a:pos x="29" y="4"/>
                </a:cxn>
                <a:cxn ang="0">
                  <a:pos x="24" y="2"/>
                </a:cxn>
                <a:cxn ang="0">
                  <a:pos x="17" y="0"/>
                </a:cxn>
                <a:cxn ang="0">
                  <a:pos x="11" y="2"/>
                </a:cxn>
                <a:cxn ang="0">
                  <a:pos x="5" y="4"/>
                </a:cxn>
                <a:cxn ang="0">
                  <a:pos x="1" y="9"/>
                </a:cxn>
                <a:cxn ang="0">
                  <a:pos x="0" y="13"/>
                </a:cxn>
                <a:cxn ang="0">
                  <a:pos x="0" y="17"/>
                </a:cxn>
                <a:cxn ang="0">
                  <a:pos x="0" y="17"/>
                </a:cxn>
              </a:cxnLst>
              <a:rect l="0" t="0" r="r" b="b"/>
              <a:pathLst>
                <a:path w="34" h="959">
                  <a:moveTo>
                    <a:pt x="0" y="17"/>
                  </a:moveTo>
                  <a:lnTo>
                    <a:pt x="0" y="942"/>
                  </a:lnTo>
                  <a:lnTo>
                    <a:pt x="0" y="942"/>
                  </a:lnTo>
                  <a:lnTo>
                    <a:pt x="0" y="946"/>
                  </a:lnTo>
                  <a:lnTo>
                    <a:pt x="1" y="950"/>
                  </a:lnTo>
                  <a:lnTo>
                    <a:pt x="5" y="955"/>
                  </a:lnTo>
                  <a:lnTo>
                    <a:pt x="11" y="958"/>
                  </a:lnTo>
                  <a:lnTo>
                    <a:pt x="17" y="959"/>
                  </a:lnTo>
                  <a:lnTo>
                    <a:pt x="24" y="958"/>
                  </a:lnTo>
                  <a:lnTo>
                    <a:pt x="29" y="955"/>
                  </a:lnTo>
                  <a:lnTo>
                    <a:pt x="33" y="950"/>
                  </a:lnTo>
                  <a:lnTo>
                    <a:pt x="34" y="946"/>
                  </a:lnTo>
                  <a:lnTo>
                    <a:pt x="34" y="942"/>
                  </a:lnTo>
                  <a:lnTo>
                    <a:pt x="34" y="17"/>
                  </a:lnTo>
                  <a:lnTo>
                    <a:pt x="34" y="17"/>
                  </a:lnTo>
                  <a:lnTo>
                    <a:pt x="34" y="13"/>
                  </a:lnTo>
                  <a:lnTo>
                    <a:pt x="33" y="9"/>
                  </a:lnTo>
                  <a:lnTo>
                    <a:pt x="29" y="4"/>
                  </a:lnTo>
                  <a:lnTo>
                    <a:pt x="24" y="2"/>
                  </a:lnTo>
                  <a:lnTo>
                    <a:pt x="17" y="0"/>
                  </a:lnTo>
                  <a:lnTo>
                    <a:pt x="11" y="2"/>
                  </a:lnTo>
                  <a:lnTo>
                    <a:pt x="5" y="4"/>
                  </a:lnTo>
                  <a:lnTo>
                    <a:pt x="1" y="9"/>
                  </a:lnTo>
                  <a:lnTo>
                    <a:pt x="0" y="13"/>
                  </a:lnTo>
                  <a:lnTo>
                    <a:pt x="0" y="17"/>
                  </a:lnTo>
                  <a:lnTo>
                    <a:pt x="0" y="17"/>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sp>
          <p:nvSpPr>
            <p:cNvPr id="133" name="chenying0907 790"/>
            <p:cNvSpPr>
              <a:spLocks noEditPoints="1"/>
            </p:cNvSpPr>
            <p:nvPr/>
          </p:nvSpPr>
          <p:spPr bwMode="auto">
            <a:xfrm>
              <a:off x="2105026" y="3662363"/>
              <a:ext cx="395288" cy="60325"/>
            </a:xfrm>
            <a:custGeom>
              <a:avLst/>
              <a:gdLst/>
              <a:ahLst/>
              <a:cxnLst>
                <a:cxn ang="0">
                  <a:pos x="986" y="64"/>
                </a:cxn>
                <a:cxn ang="0">
                  <a:pos x="982" y="47"/>
                </a:cxn>
                <a:cxn ang="0">
                  <a:pos x="974" y="35"/>
                </a:cxn>
                <a:cxn ang="0">
                  <a:pos x="961" y="31"/>
                </a:cxn>
                <a:cxn ang="0">
                  <a:pos x="937" y="29"/>
                </a:cxn>
                <a:cxn ang="0">
                  <a:pos x="875" y="23"/>
                </a:cxn>
                <a:cxn ang="0">
                  <a:pos x="828" y="20"/>
                </a:cxn>
                <a:cxn ang="0">
                  <a:pos x="651" y="18"/>
                </a:cxn>
                <a:cxn ang="0">
                  <a:pos x="275" y="10"/>
                </a:cxn>
                <a:cxn ang="0">
                  <a:pos x="29" y="0"/>
                </a:cxn>
                <a:cxn ang="0">
                  <a:pos x="18" y="1"/>
                </a:cxn>
                <a:cxn ang="0">
                  <a:pos x="7" y="9"/>
                </a:cxn>
                <a:cxn ang="0">
                  <a:pos x="1" y="22"/>
                </a:cxn>
                <a:cxn ang="0">
                  <a:pos x="0" y="73"/>
                </a:cxn>
                <a:cxn ang="0">
                  <a:pos x="7" y="101"/>
                </a:cxn>
                <a:cxn ang="0">
                  <a:pos x="13" y="107"/>
                </a:cxn>
                <a:cxn ang="0">
                  <a:pos x="34" y="115"/>
                </a:cxn>
                <a:cxn ang="0">
                  <a:pos x="82" y="116"/>
                </a:cxn>
                <a:cxn ang="0">
                  <a:pos x="166" y="127"/>
                </a:cxn>
                <a:cxn ang="0">
                  <a:pos x="314" y="140"/>
                </a:cxn>
                <a:cxn ang="0">
                  <a:pos x="390" y="141"/>
                </a:cxn>
                <a:cxn ang="0">
                  <a:pos x="596" y="145"/>
                </a:cxn>
                <a:cxn ang="0">
                  <a:pos x="701" y="152"/>
                </a:cxn>
                <a:cxn ang="0">
                  <a:pos x="954" y="152"/>
                </a:cxn>
                <a:cxn ang="0">
                  <a:pos x="964" y="150"/>
                </a:cxn>
                <a:cxn ang="0">
                  <a:pos x="971" y="144"/>
                </a:cxn>
                <a:cxn ang="0">
                  <a:pos x="984" y="141"/>
                </a:cxn>
                <a:cxn ang="0">
                  <a:pos x="993" y="132"/>
                </a:cxn>
                <a:cxn ang="0">
                  <a:pos x="995" y="122"/>
                </a:cxn>
                <a:cxn ang="0">
                  <a:pos x="989" y="76"/>
                </a:cxn>
                <a:cxn ang="0">
                  <a:pos x="651" y="106"/>
                </a:cxn>
                <a:cxn ang="0">
                  <a:pos x="477" y="99"/>
                </a:cxn>
                <a:cxn ang="0">
                  <a:pos x="339" y="95"/>
                </a:cxn>
                <a:cxn ang="0">
                  <a:pos x="201" y="86"/>
                </a:cxn>
                <a:cxn ang="0">
                  <a:pos x="112" y="73"/>
                </a:cxn>
                <a:cxn ang="0">
                  <a:pos x="63" y="68"/>
                </a:cxn>
                <a:cxn ang="0">
                  <a:pos x="48" y="69"/>
                </a:cxn>
                <a:cxn ang="0">
                  <a:pos x="47" y="47"/>
                </a:cxn>
                <a:cxn ang="0">
                  <a:pos x="158" y="51"/>
                </a:cxn>
                <a:cxn ang="0">
                  <a:pos x="433" y="56"/>
                </a:cxn>
                <a:cxn ang="0">
                  <a:pos x="547" y="61"/>
                </a:cxn>
                <a:cxn ang="0">
                  <a:pos x="725" y="65"/>
                </a:cxn>
                <a:cxn ang="0">
                  <a:pos x="782" y="67"/>
                </a:cxn>
                <a:cxn ang="0">
                  <a:pos x="840" y="68"/>
                </a:cxn>
                <a:cxn ang="0">
                  <a:pos x="917" y="71"/>
                </a:cxn>
                <a:cxn ang="0">
                  <a:pos x="943" y="76"/>
                </a:cxn>
                <a:cxn ang="0">
                  <a:pos x="948" y="106"/>
                </a:cxn>
              </a:cxnLst>
              <a:rect l="0" t="0" r="r" b="b"/>
              <a:pathLst>
                <a:path w="995" h="153">
                  <a:moveTo>
                    <a:pt x="989" y="76"/>
                  </a:moveTo>
                  <a:lnTo>
                    <a:pt x="989" y="76"/>
                  </a:lnTo>
                  <a:lnTo>
                    <a:pt x="986" y="64"/>
                  </a:lnTo>
                  <a:lnTo>
                    <a:pt x="984" y="52"/>
                  </a:lnTo>
                  <a:lnTo>
                    <a:pt x="984" y="52"/>
                  </a:lnTo>
                  <a:lnTo>
                    <a:pt x="982" y="47"/>
                  </a:lnTo>
                  <a:lnTo>
                    <a:pt x="981" y="42"/>
                  </a:lnTo>
                  <a:lnTo>
                    <a:pt x="978" y="38"/>
                  </a:lnTo>
                  <a:lnTo>
                    <a:pt x="974" y="35"/>
                  </a:lnTo>
                  <a:lnTo>
                    <a:pt x="971" y="33"/>
                  </a:lnTo>
                  <a:lnTo>
                    <a:pt x="965" y="31"/>
                  </a:lnTo>
                  <a:lnTo>
                    <a:pt x="961" y="31"/>
                  </a:lnTo>
                  <a:lnTo>
                    <a:pt x="956" y="31"/>
                  </a:lnTo>
                  <a:lnTo>
                    <a:pt x="956" y="31"/>
                  </a:lnTo>
                  <a:lnTo>
                    <a:pt x="937" y="29"/>
                  </a:lnTo>
                  <a:lnTo>
                    <a:pt x="916" y="26"/>
                  </a:lnTo>
                  <a:lnTo>
                    <a:pt x="896" y="26"/>
                  </a:lnTo>
                  <a:lnTo>
                    <a:pt x="875" y="23"/>
                  </a:lnTo>
                  <a:lnTo>
                    <a:pt x="875" y="23"/>
                  </a:lnTo>
                  <a:lnTo>
                    <a:pt x="853" y="21"/>
                  </a:lnTo>
                  <a:lnTo>
                    <a:pt x="828" y="20"/>
                  </a:lnTo>
                  <a:lnTo>
                    <a:pt x="781" y="20"/>
                  </a:lnTo>
                  <a:lnTo>
                    <a:pt x="781" y="20"/>
                  </a:lnTo>
                  <a:lnTo>
                    <a:pt x="651" y="18"/>
                  </a:lnTo>
                  <a:lnTo>
                    <a:pt x="522" y="14"/>
                  </a:lnTo>
                  <a:lnTo>
                    <a:pt x="522" y="14"/>
                  </a:lnTo>
                  <a:lnTo>
                    <a:pt x="275" y="10"/>
                  </a:lnTo>
                  <a:lnTo>
                    <a:pt x="152" y="6"/>
                  </a:lnTo>
                  <a:lnTo>
                    <a:pt x="90" y="4"/>
                  </a:lnTo>
                  <a:lnTo>
                    <a:pt x="29" y="0"/>
                  </a:lnTo>
                  <a:lnTo>
                    <a:pt x="29" y="0"/>
                  </a:lnTo>
                  <a:lnTo>
                    <a:pt x="22" y="0"/>
                  </a:lnTo>
                  <a:lnTo>
                    <a:pt x="18" y="1"/>
                  </a:lnTo>
                  <a:lnTo>
                    <a:pt x="18" y="1"/>
                  </a:lnTo>
                  <a:lnTo>
                    <a:pt x="12" y="4"/>
                  </a:lnTo>
                  <a:lnTo>
                    <a:pt x="7" y="9"/>
                  </a:lnTo>
                  <a:lnTo>
                    <a:pt x="3" y="14"/>
                  </a:lnTo>
                  <a:lnTo>
                    <a:pt x="1" y="22"/>
                  </a:lnTo>
                  <a:lnTo>
                    <a:pt x="1" y="22"/>
                  </a:lnTo>
                  <a:lnTo>
                    <a:pt x="1" y="42"/>
                  </a:lnTo>
                  <a:lnTo>
                    <a:pt x="0" y="63"/>
                  </a:lnTo>
                  <a:lnTo>
                    <a:pt x="0" y="73"/>
                  </a:lnTo>
                  <a:lnTo>
                    <a:pt x="1" y="82"/>
                  </a:lnTo>
                  <a:lnTo>
                    <a:pt x="3" y="93"/>
                  </a:lnTo>
                  <a:lnTo>
                    <a:pt x="7" y="101"/>
                  </a:lnTo>
                  <a:lnTo>
                    <a:pt x="7" y="101"/>
                  </a:lnTo>
                  <a:lnTo>
                    <a:pt x="9" y="105"/>
                  </a:lnTo>
                  <a:lnTo>
                    <a:pt x="13" y="107"/>
                  </a:lnTo>
                  <a:lnTo>
                    <a:pt x="17" y="110"/>
                  </a:lnTo>
                  <a:lnTo>
                    <a:pt x="22" y="112"/>
                  </a:lnTo>
                  <a:lnTo>
                    <a:pt x="34" y="115"/>
                  </a:lnTo>
                  <a:lnTo>
                    <a:pt x="46" y="116"/>
                  </a:lnTo>
                  <a:lnTo>
                    <a:pt x="71" y="116"/>
                  </a:lnTo>
                  <a:lnTo>
                    <a:pt x="82" y="116"/>
                  </a:lnTo>
                  <a:lnTo>
                    <a:pt x="90" y="118"/>
                  </a:lnTo>
                  <a:lnTo>
                    <a:pt x="90" y="118"/>
                  </a:lnTo>
                  <a:lnTo>
                    <a:pt x="166" y="127"/>
                  </a:lnTo>
                  <a:lnTo>
                    <a:pt x="239" y="135"/>
                  </a:lnTo>
                  <a:lnTo>
                    <a:pt x="277" y="137"/>
                  </a:lnTo>
                  <a:lnTo>
                    <a:pt x="314" y="140"/>
                  </a:lnTo>
                  <a:lnTo>
                    <a:pt x="352" y="141"/>
                  </a:lnTo>
                  <a:lnTo>
                    <a:pt x="390" y="141"/>
                  </a:lnTo>
                  <a:lnTo>
                    <a:pt x="390" y="141"/>
                  </a:lnTo>
                  <a:lnTo>
                    <a:pt x="458" y="141"/>
                  </a:lnTo>
                  <a:lnTo>
                    <a:pt x="527" y="142"/>
                  </a:lnTo>
                  <a:lnTo>
                    <a:pt x="596" y="145"/>
                  </a:lnTo>
                  <a:lnTo>
                    <a:pt x="666" y="149"/>
                  </a:lnTo>
                  <a:lnTo>
                    <a:pt x="666" y="149"/>
                  </a:lnTo>
                  <a:lnTo>
                    <a:pt x="701" y="152"/>
                  </a:lnTo>
                  <a:lnTo>
                    <a:pt x="738" y="153"/>
                  </a:lnTo>
                  <a:lnTo>
                    <a:pt x="810" y="153"/>
                  </a:lnTo>
                  <a:lnTo>
                    <a:pt x="954" y="152"/>
                  </a:lnTo>
                  <a:lnTo>
                    <a:pt x="954" y="152"/>
                  </a:lnTo>
                  <a:lnTo>
                    <a:pt x="959" y="152"/>
                  </a:lnTo>
                  <a:lnTo>
                    <a:pt x="964" y="150"/>
                  </a:lnTo>
                  <a:lnTo>
                    <a:pt x="968" y="146"/>
                  </a:lnTo>
                  <a:lnTo>
                    <a:pt x="971" y="144"/>
                  </a:lnTo>
                  <a:lnTo>
                    <a:pt x="971" y="144"/>
                  </a:lnTo>
                  <a:lnTo>
                    <a:pt x="976" y="144"/>
                  </a:lnTo>
                  <a:lnTo>
                    <a:pt x="980" y="142"/>
                  </a:lnTo>
                  <a:lnTo>
                    <a:pt x="984" y="141"/>
                  </a:lnTo>
                  <a:lnTo>
                    <a:pt x="988" y="139"/>
                  </a:lnTo>
                  <a:lnTo>
                    <a:pt x="991" y="136"/>
                  </a:lnTo>
                  <a:lnTo>
                    <a:pt x="993" y="132"/>
                  </a:lnTo>
                  <a:lnTo>
                    <a:pt x="995" y="127"/>
                  </a:lnTo>
                  <a:lnTo>
                    <a:pt x="995" y="122"/>
                  </a:lnTo>
                  <a:lnTo>
                    <a:pt x="995" y="122"/>
                  </a:lnTo>
                  <a:lnTo>
                    <a:pt x="993" y="99"/>
                  </a:lnTo>
                  <a:lnTo>
                    <a:pt x="989" y="76"/>
                  </a:lnTo>
                  <a:lnTo>
                    <a:pt x="989" y="76"/>
                  </a:lnTo>
                  <a:close/>
                  <a:moveTo>
                    <a:pt x="710" y="106"/>
                  </a:moveTo>
                  <a:lnTo>
                    <a:pt x="710" y="106"/>
                  </a:lnTo>
                  <a:lnTo>
                    <a:pt x="651" y="106"/>
                  </a:lnTo>
                  <a:lnTo>
                    <a:pt x="594" y="103"/>
                  </a:lnTo>
                  <a:lnTo>
                    <a:pt x="535" y="101"/>
                  </a:lnTo>
                  <a:lnTo>
                    <a:pt x="477" y="99"/>
                  </a:lnTo>
                  <a:lnTo>
                    <a:pt x="477" y="99"/>
                  </a:lnTo>
                  <a:lnTo>
                    <a:pt x="408" y="97"/>
                  </a:lnTo>
                  <a:lnTo>
                    <a:pt x="339" y="95"/>
                  </a:lnTo>
                  <a:lnTo>
                    <a:pt x="271" y="91"/>
                  </a:lnTo>
                  <a:lnTo>
                    <a:pt x="201" y="86"/>
                  </a:lnTo>
                  <a:lnTo>
                    <a:pt x="201" y="86"/>
                  </a:lnTo>
                  <a:lnTo>
                    <a:pt x="171" y="82"/>
                  </a:lnTo>
                  <a:lnTo>
                    <a:pt x="141" y="77"/>
                  </a:lnTo>
                  <a:lnTo>
                    <a:pt x="112" y="73"/>
                  </a:lnTo>
                  <a:lnTo>
                    <a:pt x="82" y="71"/>
                  </a:lnTo>
                  <a:lnTo>
                    <a:pt x="82" y="71"/>
                  </a:lnTo>
                  <a:lnTo>
                    <a:pt x="63" y="68"/>
                  </a:lnTo>
                  <a:lnTo>
                    <a:pt x="58" y="68"/>
                  </a:lnTo>
                  <a:lnTo>
                    <a:pt x="52" y="68"/>
                  </a:lnTo>
                  <a:lnTo>
                    <a:pt x="48" y="69"/>
                  </a:lnTo>
                  <a:lnTo>
                    <a:pt x="47" y="72"/>
                  </a:lnTo>
                  <a:lnTo>
                    <a:pt x="47" y="72"/>
                  </a:lnTo>
                  <a:lnTo>
                    <a:pt x="47" y="47"/>
                  </a:lnTo>
                  <a:lnTo>
                    <a:pt x="47" y="47"/>
                  </a:lnTo>
                  <a:lnTo>
                    <a:pt x="102" y="50"/>
                  </a:lnTo>
                  <a:lnTo>
                    <a:pt x="158" y="51"/>
                  </a:lnTo>
                  <a:lnTo>
                    <a:pt x="268" y="52"/>
                  </a:lnTo>
                  <a:lnTo>
                    <a:pt x="378" y="55"/>
                  </a:lnTo>
                  <a:lnTo>
                    <a:pt x="433" y="56"/>
                  </a:lnTo>
                  <a:lnTo>
                    <a:pt x="488" y="59"/>
                  </a:lnTo>
                  <a:lnTo>
                    <a:pt x="488" y="59"/>
                  </a:lnTo>
                  <a:lnTo>
                    <a:pt x="547" y="61"/>
                  </a:lnTo>
                  <a:lnTo>
                    <a:pt x="607" y="64"/>
                  </a:lnTo>
                  <a:lnTo>
                    <a:pt x="666" y="65"/>
                  </a:lnTo>
                  <a:lnTo>
                    <a:pt x="725" y="65"/>
                  </a:lnTo>
                  <a:lnTo>
                    <a:pt x="725" y="65"/>
                  </a:lnTo>
                  <a:lnTo>
                    <a:pt x="753" y="65"/>
                  </a:lnTo>
                  <a:lnTo>
                    <a:pt x="782" y="67"/>
                  </a:lnTo>
                  <a:lnTo>
                    <a:pt x="811" y="68"/>
                  </a:lnTo>
                  <a:lnTo>
                    <a:pt x="840" y="68"/>
                  </a:lnTo>
                  <a:lnTo>
                    <a:pt x="840" y="68"/>
                  </a:lnTo>
                  <a:lnTo>
                    <a:pt x="863" y="68"/>
                  </a:lnTo>
                  <a:lnTo>
                    <a:pt x="889" y="69"/>
                  </a:lnTo>
                  <a:lnTo>
                    <a:pt x="917" y="71"/>
                  </a:lnTo>
                  <a:lnTo>
                    <a:pt x="930" y="73"/>
                  </a:lnTo>
                  <a:lnTo>
                    <a:pt x="943" y="76"/>
                  </a:lnTo>
                  <a:lnTo>
                    <a:pt x="943" y="76"/>
                  </a:lnTo>
                  <a:lnTo>
                    <a:pt x="943" y="81"/>
                  </a:lnTo>
                  <a:lnTo>
                    <a:pt x="943" y="81"/>
                  </a:lnTo>
                  <a:lnTo>
                    <a:pt x="948" y="106"/>
                  </a:lnTo>
                  <a:lnTo>
                    <a:pt x="710" y="106"/>
                  </a:lnTo>
                  <a:close/>
                </a:path>
              </a:pathLst>
            </a:custGeom>
            <a:grpFill/>
            <a:ln w="9525">
              <a:noFill/>
              <a:round/>
              <a:headEnd/>
              <a:tailEnd/>
            </a:ln>
          </p:spPr>
          <p:txBody>
            <a:bodyPr vert="horz" wrap="square" lIns="162560" tIns="81280" rIns="162560" bIns="81280" numCol="1" anchor="t" anchorCtr="0" compatLnSpc="1">
              <a:prstTxWarp prst="textNoShape">
                <a:avLst/>
              </a:prstTxWarp>
            </a:bodyPr>
            <a:lstStyle/>
            <a:p>
              <a:endParaRPr lang="zh-CN" altLang="en-US" sz="3200">
                <a:latin typeface="Times New Roman" panose="02020603050405020304" pitchFamily="18" charset="0"/>
                <a:ea typeface="微软雅黑" pitchFamily="34" charset="-122"/>
                <a:cs typeface="Times New Roman" panose="02020603050405020304" pitchFamily="18" charset="0"/>
              </a:endParaRPr>
            </a:p>
          </p:txBody>
        </p:sp>
      </p:grpSp>
      <p:sp>
        <p:nvSpPr>
          <p:cNvPr id="216" name="PA_椭圆 31"/>
          <p:cNvSpPr/>
          <p:nvPr>
            <p:custDataLst>
              <p:tags r:id="rId3"/>
            </p:custDataLst>
          </p:nvPr>
        </p:nvSpPr>
        <p:spPr>
          <a:xfrm>
            <a:off x="1457326" y="3393698"/>
            <a:ext cx="3475540" cy="251368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accent6">
                <a:lumMod val="60000"/>
                <a:lumOff val="4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217" name="PA_矩形 216"/>
          <p:cNvSpPr/>
          <p:nvPr>
            <p:custDataLst>
              <p:tags r:id="rId4"/>
            </p:custDataLst>
          </p:nvPr>
        </p:nvSpPr>
        <p:spPr>
          <a:xfrm>
            <a:off x="1623404" y="3501318"/>
            <a:ext cx="3015271" cy="2246769"/>
          </a:xfrm>
          <a:prstGeom prst="rect">
            <a:avLst/>
          </a:prstGeom>
        </p:spPr>
        <p:txBody>
          <a:bodyPr wrap="square">
            <a:spAutoFit/>
          </a:bodyPr>
          <a:lstStyle/>
          <a:p>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因應人工智慧時代的來臨，本研究將以時間序列為主軸，應用油料庫儲管理資訊系統的歷史資料建構需求預測模型，藉此探索深度學習演算法能夠預測未來的需求 </a:t>
            </a:r>
            <a:endParaRPr lang="zh-CN"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28" name="PA_椭圆 31"/>
          <p:cNvSpPr/>
          <p:nvPr>
            <p:custDataLst>
              <p:tags r:id="rId5"/>
            </p:custDataLst>
          </p:nvPr>
        </p:nvSpPr>
        <p:spPr>
          <a:xfrm>
            <a:off x="6172200" y="3393698"/>
            <a:ext cx="4486275" cy="2962652"/>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accent6">
                <a:lumMod val="60000"/>
                <a:lumOff val="4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229" name="PA_矩形 228"/>
          <p:cNvSpPr/>
          <p:nvPr>
            <p:custDataLst>
              <p:tags r:id="rId6"/>
            </p:custDataLst>
          </p:nvPr>
        </p:nvSpPr>
        <p:spPr>
          <a:xfrm>
            <a:off x="6463627" y="3660617"/>
            <a:ext cx="3932975" cy="2554545"/>
          </a:xfrm>
          <a:prstGeom prst="rect">
            <a:avLst/>
          </a:prstGeom>
        </p:spPr>
        <p:txBody>
          <a:bodyPr wrap="square">
            <a:spAutoFit/>
          </a:bodyPr>
          <a:lstStyle/>
          <a:p>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本研究運用指數平滑法、</a:t>
            </a:r>
            <a:r>
              <a:rPr lang="en" altLang="zh-TW" sz="2000" dirty="0">
                <a:latin typeface="Times New Roman" panose="02020603050405020304" pitchFamily="18" charset="0"/>
                <a:ea typeface="標楷體" panose="03000509000000000000" pitchFamily="65" charset="-120"/>
                <a:cs typeface="Times New Roman" panose="02020603050405020304" pitchFamily="18" charset="0"/>
              </a:rPr>
              <a:t>ARIMA</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及</a:t>
            </a:r>
            <a:r>
              <a:rPr lang="en" altLang="zh-TW" sz="2000" dirty="0">
                <a:latin typeface="Times New Roman" panose="02020603050405020304" pitchFamily="18" charset="0"/>
                <a:ea typeface="標楷體" panose="03000509000000000000" pitchFamily="65" charset="-120"/>
                <a:cs typeface="Times New Roman" panose="02020603050405020304" pitchFamily="18" charset="0"/>
              </a:rPr>
              <a:t>LSTM</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等三種方法進行模型</a:t>
            </a:r>
            <a:r>
              <a:rPr lang="zh-CN" altLang="en-US" sz="2000" dirty="0">
                <a:latin typeface="Times New Roman" panose="02020603050405020304" pitchFamily="18" charset="0"/>
                <a:ea typeface="標楷體" panose="03000509000000000000" pitchFamily="65" charset="-120"/>
                <a:cs typeface="Times New Roman" panose="02020603050405020304" pitchFamily="18" charset="0"/>
              </a:rPr>
              <a:t>的</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建立，結果證實</a:t>
            </a:r>
            <a:r>
              <a:rPr lang="en" altLang="zh-TW" sz="2000" dirty="0">
                <a:latin typeface="Times New Roman" panose="02020603050405020304" pitchFamily="18" charset="0"/>
                <a:ea typeface="標楷體" panose="03000509000000000000" pitchFamily="65" charset="-120"/>
                <a:cs typeface="Times New Roman" panose="02020603050405020304" pitchFamily="18" charset="0"/>
              </a:rPr>
              <a:t>LSTM</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模型確實優於指數平滑法及</a:t>
            </a:r>
            <a:r>
              <a:rPr lang="en" altLang="zh-TW" sz="2000" dirty="0">
                <a:latin typeface="Times New Roman" panose="02020603050405020304" pitchFamily="18" charset="0"/>
                <a:ea typeface="標楷體" panose="03000509000000000000" pitchFamily="65" charset="-120"/>
                <a:cs typeface="Times New Roman" panose="02020603050405020304" pitchFamily="18" charset="0"/>
              </a:rPr>
              <a:t>ARIMA</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模型，預測值經</a:t>
            </a:r>
            <a:r>
              <a:rPr lang="en" altLang="zh-TW" sz="2000" dirty="0">
                <a:latin typeface="Times New Roman" panose="02020603050405020304" pitchFamily="18" charset="0"/>
                <a:ea typeface="標楷體" panose="03000509000000000000" pitchFamily="65" charset="-120"/>
                <a:cs typeface="Times New Roman" panose="02020603050405020304" pitchFamily="18" charset="0"/>
              </a:rPr>
              <a:t>MAPE</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作模型評估，而</a:t>
            </a:r>
            <a:r>
              <a:rPr lang="en" altLang="zh-TW" sz="2000" dirty="0">
                <a:latin typeface="Times New Roman" panose="02020603050405020304" pitchFamily="18" charset="0"/>
                <a:ea typeface="標楷體" panose="03000509000000000000" pitchFamily="65" charset="-120"/>
                <a:cs typeface="Times New Roman" panose="02020603050405020304" pitchFamily="18" charset="0"/>
              </a:rPr>
              <a:t>LSTM</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的</a:t>
            </a:r>
            <a:r>
              <a:rPr lang="en" altLang="zh-TW" sz="2000" dirty="0">
                <a:latin typeface="Times New Roman" panose="02020603050405020304" pitchFamily="18" charset="0"/>
                <a:ea typeface="標楷體" panose="03000509000000000000" pitchFamily="65" charset="-120"/>
                <a:cs typeface="Times New Roman" panose="02020603050405020304" pitchFamily="18" charset="0"/>
              </a:rPr>
              <a:t>MAPE</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值落於「高準確的預測」，可作為後續模型建立之參考</a:t>
            </a:r>
          </a:p>
        </p:txBody>
      </p:sp>
      <p:sp>
        <p:nvSpPr>
          <p:cNvPr id="226" name="矩形 225">
            <a:extLst>
              <a:ext uri="{FF2B5EF4-FFF2-40B4-BE49-F238E27FC236}">
                <a16:creationId xmlns:a16="http://schemas.microsoft.com/office/drawing/2014/main" id="{E2C68147-A601-154E-A88B-D09F7C767FDE}"/>
              </a:ext>
            </a:extLst>
          </p:cNvPr>
          <p:cNvSpPr/>
          <p:nvPr/>
        </p:nvSpPr>
        <p:spPr>
          <a:xfrm>
            <a:off x="272597" y="181565"/>
            <a:ext cx="1210588" cy="707886"/>
          </a:xfrm>
          <a:prstGeom prst="rect">
            <a:avLst/>
          </a:prstGeom>
          <a:noFill/>
        </p:spPr>
        <p:txBody>
          <a:bodyPr wrap="none" lIns="91440" tIns="45720" rIns="91440" bIns="45720">
            <a:spAutoFit/>
          </a:bodyPr>
          <a:lstStyle/>
          <a:p>
            <a:pPr algn="ctr"/>
            <a:r>
              <a:rPr kumimoji="1" lang="zh-TW"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結論</a:t>
            </a:r>
          </a:p>
        </p:txBody>
      </p:sp>
      <p:grpSp>
        <p:nvGrpSpPr>
          <p:cNvPr id="246" name="群組 245">
            <a:extLst>
              <a:ext uri="{FF2B5EF4-FFF2-40B4-BE49-F238E27FC236}">
                <a16:creationId xmlns:a16="http://schemas.microsoft.com/office/drawing/2014/main" id="{91DC8AA8-578C-4549-9D6D-645FA315AC59}"/>
              </a:ext>
            </a:extLst>
          </p:cNvPr>
          <p:cNvGrpSpPr/>
          <p:nvPr/>
        </p:nvGrpSpPr>
        <p:grpSpPr>
          <a:xfrm>
            <a:off x="7453498" y="26803"/>
            <a:ext cx="4738502" cy="872280"/>
            <a:chOff x="7453498" y="26803"/>
            <a:chExt cx="4738502" cy="872280"/>
          </a:xfrm>
        </p:grpSpPr>
        <p:grpSp>
          <p:nvGrpSpPr>
            <p:cNvPr id="247" name="群組 246">
              <a:extLst>
                <a:ext uri="{FF2B5EF4-FFF2-40B4-BE49-F238E27FC236}">
                  <a16:creationId xmlns:a16="http://schemas.microsoft.com/office/drawing/2014/main" id="{90F87DD8-60FE-744C-A6DA-8F8B85D08876}"/>
                </a:ext>
              </a:extLst>
            </p:cNvPr>
            <p:cNvGrpSpPr/>
            <p:nvPr/>
          </p:nvGrpSpPr>
          <p:grpSpPr>
            <a:xfrm>
              <a:off x="7453498" y="26803"/>
              <a:ext cx="4738502" cy="872280"/>
              <a:chOff x="7453498" y="26803"/>
              <a:chExt cx="4738502" cy="872280"/>
            </a:xfrm>
          </p:grpSpPr>
          <p:sp>
            <p:nvSpPr>
              <p:cNvPr id="254" name="圆角矩形 3">
                <a:extLst>
                  <a:ext uri="{FF2B5EF4-FFF2-40B4-BE49-F238E27FC236}">
                    <a16:creationId xmlns:a16="http://schemas.microsoft.com/office/drawing/2014/main" id="{957F9806-0806-E941-B7B3-B734DD5D6C8B}"/>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255" name="圆角矩形 6">
                <a:extLst>
                  <a:ext uri="{FF2B5EF4-FFF2-40B4-BE49-F238E27FC236}">
                    <a16:creationId xmlns:a16="http://schemas.microsoft.com/office/drawing/2014/main" id="{A4283400-66E5-6E45-A7BD-61742B403619}"/>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256" name="圆角矩形 8">
                <a:extLst>
                  <a:ext uri="{FF2B5EF4-FFF2-40B4-BE49-F238E27FC236}">
                    <a16:creationId xmlns:a16="http://schemas.microsoft.com/office/drawing/2014/main" id="{E90629A1-BFC7-F046-937D-FCBA350B0AC7}"/>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257" name="圆角矩形 10">
                <a:extLst>
                  <a:ext uri="{FF2B5EF4-FFF2-40B4-BE49-F238E27FC236}">
                    <a16:creationId xmlns:a16="http://schemas.microsoft.com/office/drawing/2014/main" id="{A34C652A-AE6F-194D-8975-779694079931}"/>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258" name="左箭头 4">
                <a:extLst>
                  <a:ext uri="{FF2B5EF4-FFF2-40B4-BE49-F238E27FC236}">
                    <a16:creationId xmlns:a16="http://schemas.microsoft.com/office/drawing/2014/main" id="{B4AA4BDB-11C9-344E-B8C0-76D634DCD442}"/>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cs typeface="Times New Roman" panose="02020603050405020304" pitchFamily="18" charset="0"/>
                </a:endParaRPr>
              </a:p>
            </p:txBody>
          </p:sp>
          <p:sp>
            <p:nvSpPr>
              <p:cNvPr id="259" name="圆角矩形 1">
                <a:extLst>
                  <a:ext uri="{FF2B5EF4-FFF2-40B4-BE49-F238E27FC236}">
                    <a16:creationId xmlns:a16="http://schemas.microsoft.com/office/drawing/2014/main" id="{ABFF5A3F-82B6-B34C-8A3D-4567A02FC1E3}"/>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260" name="圆角矩形 1">
                <a:extLst>
                  <a:ext uri="{FF2B5EF4-FFF2-40B4-BE49-F238E27FC236}">
                    <a16:creationId xmlns:a16="http://schemas.microsoft.com/office/drawing/2014/main" id="{6C446076-8B7D-7446-AED3-936134D9DC30}"/>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261" name="圆角矩形 1">
                <a:extLst>
                  <a:ext uri="{FF2B5EF4-FFF2-40B4-BE49-F238E27FC236}">
                    <a16:creationId xmlns:a16="http://schemas.microsoft.com/office/drawing/2014/main" id="{6C9612CB-A8AA-9A46-8A73-9AE46BFE45D7}"/>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262" name="圆角矩形 1">
                <a:extLst>
                  <a:ext uri="{FF2B5EF4-FFF2-40B4-BE49-F238E27FC236}">
                    <a16:creationId xmlns:a16="http://schemas.microsoft.com/office/drawing/2014/main" id="{A4B95EB4-C7A6-7045-B2DA-2AAE794498C3}"/>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cs typeface="Times New Roman" panose="02020603050405020304" pitchFamily="18" charset="0"/>
                </a:endParaRPr>
              </a:p>
            </p:txBody>
          </p:sp>
          <p:sp>
            <p:nvSpPr>
              <p:cNvPr id="263" name="圆角矩形 3">
                <a:extLst>
                  <a:ext uri="{FF2B5EF4-FFF2-40B4-BE49-F238E27FC236}">
                    <a16:creationId xmlns:a16="http://schemas.microsoft.com/office/drawing/2014/main" id="{16EBAB8C-4977-8E43-83BE-FDDC95F5CB4A}"/>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sp>
            <p:nvSpPr>
              <p:cNvPr id="264" name="圆角矩形 1">
                <a:extLst>
                  <a:ext uri="{FF2B5EF4-FFF2-40B4-BE49-F238E27FC236}">
                    <a16:creationId xmlns:a16="http://schemas.microsoft.com/office/drawing/2014/main" id="{1C055F29-055E-A041-BBE8-22BCC28B6517}"/>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cs typeface="Times New Roman" panose="02020603050405020304" pitchFamily="18" charset="0"/>
                </a:endParaRPr>
              </a:p>
            </p:txBody>
          </p:sp>
        </p:grpSp>
        <p:grpSp>
          <p:nvGrpSpPr>
            <p:cNvPr id="248" name="群組 247">
              <a:extLst>
                <a:ext uri="{FF2B5EF4-FFF2-40B4-BE49-F238E27FC236}">
                  <a16:creationId xmlns:a16="http://schemas.microsoft.com/office/drawing/2014/main" id="{B9CEC42E-9679-2A4E-BA77-EB93057A02B9}"/>
                </a:ext>
              </a:extLst>
            </p:cNvPr>
            <p:cNvGrpSpPr/>
            <p:nvPr/>
          </p:nvGrpSpPr>
          <p:grpSpPr>
            <a:xfrm>
              <a:off x="7756266" y="137835"/>
              <a:ext cx="4199935" cy="739537"/>
              <a:chOff x="7756266" y="-244943"/>
              <a:chExt cx="4199935" cy="739537"/>
            </a:xfrm>
          </p:grpSpPr>
          <p:sp>
            <p:nvSpPr>
              <p:cNvPr id="249" name="TextBox 24">
                <a:extLst>
                  <a:ext uri="{FF2B5EF4-FFF2-40B4-BE49-F238E27FC236}">
                    <a16:creationId xmlns:a16="http://schemas.microsoft.com/office/drawing/2014/main" id="{D48E4FDF-20B1-1747-8FD7-0B67F5DA4463}"/>
                  </a:ext>
                </a:extLst>
              </p:cNvPr>
              <p:cNvSpPr txBox="1"/>
              <p:nvPr/>
            </p:nvSpPr>
            <p:spPr bwMode="auto">
              <a:xfrm>
                <a:off x="7756266" y="-152791"/>
                <a:ext cx="826590" cy="492443"/>
              </a:xfrm>
              <a:prstGeom prst="rect">
                <a:avLst/>
              </a:prstGeom>
              <a:noFill/>
            </p:spPr>
            <p:txBody>
              <a:bodyPr wrap="square">
                <a:spAutoFit/>
              </a:bodyPr>
              <a:lstStyle/>
              <a:p>
                <a:pPr algn="just">
                  <a:lnSpc>
                    <a:spcPct val="130000"/>
                  </a:lnSpc>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緒論</a:t>
                </a:r>
              </a:p>
            </p:txBody>
          </p:sp>
          <p:sp>
            <p:nvSpPr>
              <p:cNvPr id="250" name="TextBox 24">
                <a:extLst>
                  <a:ext uri="{FF2B5EF4-FFF2-40B4-BE49-F238E27FC236}">
                    <a16:creationId xmlns:a16="http://schemas.microsoft.com/office/drawing/2014/main" id="{A50FE25F-4350-9A41-A3ED-34F91F8A4834}"/>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文獻</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探討</a:t>
                </a:r>
              </a:p>
            </p:txBody>
          </p:sp>
          <p:sp>
            <p:nvSpPr>
              <p:cNvPr id="251" name="TextBox 24">
                <a:extLst>
                  <a:ext uri="{FF2B5EF4-FFF2-40B4-BE49-F238E27FC236}">
                    <a16:creationId xmlns:a16="http://schemas.microsoft.com/office/drawing/2014/main" id="{46A1AC07-569D-9942-AD78-CE747495335E}"/>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2" name="TextBox 24">
                <a:extLst>
                  <a:ext uri="{FF2B5EF4-FFF2-40B4-BE49-F238E27FC236}">
                    <a16:creationId xmlns:a16="http://schemas.microsoft.com/office/drawing/2014/main" id="{00019B8A-B7D6-E944-84BE-4F7D1638CAA9}"/>
                  </a:ext>
                </a:extLst>
              </p:cNvPr>
              <p:cNvSpPr txBox="1"/>
              <p:nvPr/>
            </p:nvSpPr>
            <p:spPr bwMode="auto">
              <a:xfrm>
                <a:off x="10104638" y="-233390"/>
                <a:ext cx="936261" cy="707886"/>
              </a:xfrm>
              <a:prstGeom prst="rect">
                <a:avLst/>
              </a:prstGeom>
              <a:noFill/>
            </p:spPr>
            <p:txBody>
              <a:bodyPr wrap="square">
                <a:spAutoFit/>
              </a:bodyPr>
              <a:lstStyle/>
              <a:p>
                <a:pPr algn="just">
                  <a:defRPr/>
                </a:pPr>
                <a:r>
                  <a:rPr lang="zh-CN" altLang="en-US" sz="2000" b="1"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實證</a:t>
                </a:r>
              </a:p>
              <a:p>
                <a:pPr algn="just">
                  <a:defRPr/>
                </a:pPr>
                <a:r>
                  <a:rPr lang="zh-CN" altLang="en-US" sz="2000" b="1"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p>
            </p:txBody>
          </p:sp>
          <p:sp>
            <p:nvSpPr>
              <p:cNvPr id="253" name="TextBox 24">
                <a:extLst>
                  <a:ext uri="{FF2B5EF4-FFF2-40B4-BE49-F238E27FC236}">
                    <a16:creationId xmlns:a16="http://schemas.microsoft.com/office/drawing/2014/main" id="{906A0E04-CB05-7F43-B076-0EF06DA66E83}"/>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結論與</a:t>
                </a:r>
                <a:endParaRPr lang="en-US" altLang="zh-TW" sz="2000"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建議</a:t>
                </a:r>
                <a:endParaRPr lang="zh-CN" altLang="en-US" sz="2000"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grpSp>
      <p:sp>
        <p:nvSpPr>
          <p:cNvPr id="4" name="投影片編號版面配置區 3">
            <a:extLst>
              <a:ext uri="{FF2B5EF4-FFF2-40B4-BE49-F238E27FC236}">
                <a16:creationId xmlns:a16="http://schemas.microsoft.com/office/drawing/2014/main" id="{23753178-FDE9-1341-A0AF-BEA37A51F357}"/>
              </a:ext>
            </a:extLst>
          </p:cNvPr>
          <p:cNvSpPr>
            <a:spLocks noGrp="1"/>
          </p:cNvSpPr>
          <p:nvPr>
            <p:ph type="sldNum" sz="quarter" idx="12"/>
          </p:nvPr>
        </p:nvSpPr>
        <p:spPr/>
        <p:txBody>
          <a:bodyPr/>
          <a:lstStyle/>
          <a:p>
            <a:fld id="{1490CF33-D555-A345-BE28-C2DA5831FB31}" type="slidenum">
              <a:rPr kumimoji="1" lang="zh-TW" altLang="en-US" sz="1600" smtClean="0">
                <a:latin typeface="Times New Roman" panose="02020603050405020304" pitchFamily="18" charset="0"/>
                <a:cs typeface="Times New Roman" panose="02020603050405020304" pitchFamily="18" charset="0"/>
              </a:rPr>
              <a:t>37</a:t>
            </a:fld>
            <a:endParaRPr kumimoji="1" lang="zh-TW"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9888274"/>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圖片 223">
            <a:extLst>
              <a:ext uri="{FF2B5EF4-FFF2-40B4-BE49-F238E27FC236}">
                <a16:creationId xmlns:a16="http://schemas.microsoft.com/office/drawing/2014/main" id="{0D857A10-70F8-8E4C-BF81-D9DAC6DA5C56}"/>
              </a:ext>
            </a:extLst>
          </p:cNvPr>
          <p:cNvPicPr>
            <a:picLocks noChangeAspect="1"/>
          </p:cNvPicPr>
          <p:nvPr/>
        </p:nvPicPr>
        <p:blipFill>
          <a:blip r:embed="rId2"/>
          <a:stretch>
            <a:fillRect/>
          </a:stretch>
        </p:blipFill>
        <p:spPr>
          <a:xfrm>
            <a:off x="0" y="0"/>
            <a:ext cx="12192000" cy="6858000"/>
          </a:xfrm>
          <a:prstGeom prst="rect">
            <a:avLst/>
          </a:prstGeom>
        </p:spPr>
      </p:pic>
      <p:sp>
        <p:nvSpPr>
          <p:cNvPr id="226" name="矩形 225">
            <a:extLst>
              <a:ext uri="{FF2B5EF4-FFF2-40B4-BE49-F238E27FC236}">
                <a16:creationId xmlns:a16="http://schemas.microsoft.com/office/drawing/2014/main" id="{E2C68147-A601-154E-A88B-D09F7C767FDE}"/>
              </a:ext>
            </a:extLst>
          </p:cNvPr>
          <p:cNvSpPr/>
          <p:nvPr/>
        </p:nvSpPr>
        <p:spPr>
          <a:xfrm>
            <a:off x="286014" y="181565"/>
            <a:ext cx="1210588" cy="707886"/>
          </a:xfrm>
          <a:prstGeom prst="rect">
            <a:avLst/>
          </a:prstGeom>
          <a:noFill/>
        </p:spPr>
        <p:txBody>
          <a:bodyPr wrap="none" lIns="91440" tIns="45720" rIns="91440" bIns="45720">
            <a:spAutoFit/>
          </a:bodyPr>
          <a:lstStyle/>
          <a:p>
            <a:pPr algn="ctr"/>
            <a:r>
              <a:rPr kumimoji="1" lang="zh-TW" altLang="en-US" sz="4000" dirty="0">
                <a:solidFill>
                  <a:schemeClr val="accent5">
                    <a:lumMod val="75000"/>
                  </a:schemeClr>
                </a:solidFill>
                <a:latin typeface="Times New Roman" panose="02020603050405020304" pitchFamily="18" charset="0"/>
                <a:ea typeface="標楷體" panose="03000509000000000000" pitchFamily="65" charset="-120"/>
                <a:cs typeface="Times New Roman" panose="02020603050405020304" pitchFamily="18" charset="0"/>
              </a:rPr>
              <a:t>建議</a:t>
            </a:r>
          </a:p>
        </p:txBody>
      </p:sp>
      <p:sp>
        <p:nvSpPr>
          <p:cNvPr id="4" name="投影片編號版面配置區 3">
            <a:extLst>
              <a:ext uri="{FF2B5EF4-FFF2-40B4-BE49-F238E27FC236}">
                <a16:creationId xmlns:a16="http://schemas.microsoft.com/office/drawing/2014/main" id="{23753178-FDE9-1341-A0AF-BEA37A51F357}"/>
              </a:ext>
            </a:extLst>
          </p:cNvPr>
          <p:cNvSpPr>
            <a:spLocks noGrp="1"/>
          </p:cNvSpPr>
          <p:nvPr>
            <p:ph type="sldNum" sz="quarter" idx="12"/>
          </p:nvPr>
        </p:nvSpPr>
        <p:spPr/>
        <p:txBody>
          <a:bodyPr/>
          <a:lstStyle/>
          <a:p>
            <a:fld id="{1490CF33-D555-A345-BE28-C2DA5831FB31}" type="slidenum">
              <a:rPr kumimoji="1" lang="zh-TW" altLang="en-US" sz="1600" smtClean="0">
                <a:latin typeface="Times New Roman" panose="02020603050405020304" pitchFamily="18" charset="0"/>
                <a:ea typeface="標楷體" panose="03000509000000000000" pitchFamily="65" charset="-120"/>
                <a:cs typeface="Times New Roman" panose="02020603050405020304" pitchFamily="18" charset="0"/>
              </a:rPr>
              <a:t>38</a:t>
            </a:fld>
            <a:endParaRPr kumimoji="1"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7" name="任意多边形 15">
            <a:extLst>
              <a:ext uri="{FF2B5EF4-FFF2-40B4-BE49-F238E27FC236}">
                <a16:creationId xmlns:a16="http://schemas.microsoft.com/office/drawing/2014/main" id="{6EF8964A-298B-564B-9BD4-55E64573C2C4}"/>
              </a:ext>
            </a:extLst>
          </p:cNvPr>
          <p:cNvSpPr>
            <a:spLocks noChangeArrowheads="1"/>
          </p:cNvSpPr>
          <p:nvPr/>
        </p:nvSpPr>
        <p:spPr bwMode="auto">
          <a:xfrm>
            <a:off x="1062038" y="2057400"/>
            <a:ext cx="4964112" cy="1677988"/>
          </a:xfrm>
          <a:custGeom>
            <a:avLst/>
            <a:gdLst>
              <a:gd name="T0" fmla="*/ 4964112 w 4963098"/>
              <a:gd name="T1" fmla="*/ 0 h 1676733"/>
              <a:gd name="T2" fmla="*/ 4964112 w 4963098"/>
              <a:gd name="T3" fmla="*/ 529965 h 1676733"/>
              <a:gd name="T4" fmla="*/ 4905853 w 4963098"/>
              <a:gd name="T5" fmla="*/ 532909 h 1676733"/>
              <a:gd name="T6" fmla="*/ 3823499 w 4963098"/>
              <a:gd name="T7" fmla="*/ 1615853 h 1676733"/>
              <a:gd name="T8" fmla="*/ 3820524 w 4963098"/>
              <a:gd name="T9" fmla="*/ 1674792 h 1676733"/>
              <a:gd name="T10" fmla="*/ 3462363 w 4963098"/>
              <a:gd name="T11" fmla="*/ 1674792 h 1676733"/>
              <a:gd name="T12" fmla="*/ 3462363 w 4963098"/>
              <a:gd name="T13" fmla="*/ 1677988 h 1676733"/>
              <a:gd name="T14" fmla="*/ 0 w 4963098"/>
              <a:gd name="T15" fmla="*/ 1677988 h 1676733"/>
              <a:gd name="T16" fmla="*/ 0 w 4963098"/>
              <a:gd name="T17" fmla="*/ 1211695 h 1676733"/>
              <a:gd name="T18" fmla="*/ 3318014 w 4963098"/>
              <a:gd name="T19" fmla="*/ 1211695 h 1676733"/>
              <a:gd name="T20" fmla="*/ 3397878 w 4963098"/>
              <a:gd name="T21" fmla="*/ 998050 h 1676733"/>
              <a:gd name="T22" fmla="*/ 4799461 w 4963098"/>
              <a:gd name="T23" fmla="*/ 8318 h 16767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63098"/>
              <a:gd name="T37" fmla="*/ 0 h 1676733"/>
              <a:gd name="T38" fmla="*/ 4963098 w 4963098"/>
              <a:gd name="T39" fmla="*/ 1676733 h 16767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63098" h="1676733">
                <a:moveTo>
                  <a:pt x="4963098" y="0"/>
                </a:moveTo>
                <a:lnTo>
                  <a:pt x="4963098" y="529569"/>
                </a:lnTo>
                <a:lnTo>
                  <a:pt x="4904851" y="532510"/>
                </a:lnTo>
                <a:cubicBezTo>
                  <a:pt x="4334273" y="590456"/>
                  <a:pt x="3880663" y="1044066"/>
                  <a:pt x="3822718" y="1614644"/>
                </a:cubicBezTo>
                <a:lnTo>
                  <a:pt x="3819744" y="1673539"/>
                </a:lnTo>
                <a:lnTo>
                  <a:pt x="3461656" y="1673539"/>
                </a:lnTo>
                <a:lnTo>
                  <a:pt x="3461656" y="1676733"/>
                </a:lnTo>
                <a:lnTo>
                  <a:pt x="0" y="1676733"/>
                </a:lnTo>
                <a:lnTo>
                  <a:pt x="0" y="1210789"/>
                </a:lnTo>
                <a:lnTo>
                  <a:pt x="3317336" y="1210789"/>
                </a:lnTo>
                <a:lnTo>
                  <a:pt x="3397184" y="997304"/>
                </a:lnTo>
                <a:cubicBezTo>
                  <a:pt x="3653890" y="458266"/>
                  <a:pt x="4178296" y="71296"/>
                  <a:pt x="4798481" y="8312"/>
                </a:cubicBezTo>
                <a:lnTo>
                  <a:pt x="4963098" y="0"/>
                </a:lnTo>
                <a:close/>
              </a:path>
            </a:pathLst>
          </a:custGeom>
          <a:solidFill>
            <a:srgbClr val="0096FF"/>
          </a:solidFill>
          <a:ln>
            <a:noFill/>
          </a:ln>
          <a:extLst/>
        </p:spPr>
        <p:txBody>
          <a:bodyPr anchor="ctr"/>
          <a:lstStyle/>
          <a:p>
            <a:endParaRPr lang="zh-CN"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
        <p:nvSpPr>
          <p:cNvPr id="68" name="任意多边形 16">
            <a:extLst>
              <a:ext uri="{FF2B5EF4-FFF2-40B4-BE49-F238E27FC236}">
                <a16:creationId xmlns:a16="http://schemas.microsoft.com/office/drawing/2014/main" id="{3DBA77D6-9CA7-F04E-A183-7346BB998DFA}"/>
              </a:ext>
            </a:extLst>
          </p:cNvPr>
          <p:cNvSpPr>
            <a:spLocks noChangeArrowheads="1"/>
          </p:cNvSpPr>
          <p:nvPr/>
        </p:nvSpPr>
        <p:spPr bwMode="auto">
          <a:xfrm rot="10800000" flipV="1">
            <a:off x="6172200" y="2060575"/>
            <a:ext cx="4946650" cy="1673225"/>
          </a:xfrm>
          <a:custGeom>
            <a:avLst/>
            <a:gdLst>
              <a:gd name="T0" fmla="*/ 4946650 w 4946769"/>
              <a:gd name="T1" fmla="*/ 0 h 1673539"/>
              <a:gd name="T2" fmla="*/ 4782037 w 4946769"/>
              <a:gd name="T3" fmla="*/ 8310 h 1673539"/>
              <a:gd name="T4" fmla="*/ 3380774 w 4946769"/>
              <a:gd name="T5" fmla="*/ 997117 h 1673539"/>
              <a:gd name="T6" fmla="*/ 3303317 w 4946769"/>
              <a:gd name="T7" fmla="*/ 1204175 h 1673539"/>
              <a:gd name="T8" fmla="*/ 0 w 4946769"/>
              <a:gd name="T9" fmla="*/ 1204175 h 1673539"/>
              <a:gd name="T10" fmla="*/ 0 w 4946769"/>
              <a:gd name="T11" fmla="*/ 1670032 h 1673539"/>
              <a:gd name="T12" fmla="*/ 3215426 w 4946769"/>
              <a:gd name="T13" fmla="*/ 1670032 h 1673539"/>
              <a:gd name="T14" fmla="*/ 3215275 w 4946769"/>
              <a:gd name="T15" fmla="*/ 1673225 h 1673539"/>
              <a:gd name="T16" fmla="*/ 3803324 w 4946769"/>
              <a:gd name="T17" fmla="*/ 1673225 h 1673539"/>
              <a:gd name="T18" fmla="*/ 3806297 w 4946769"/>
              <a:gd name="T19" fmla="*/ 1614341 h 1673539"/>
              <a:gd name="T20" fmla="*/ 4888404 w 4946769"/>
              <a:gd name="T21" fmla="*/ 532410 h 1673539"/>
              <a:gd name="T22" fmla="*/ 4946650 w 4946769"/>
              <a:gd name="T23" fmla="*/ 529470 h 16735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46769"/>
              <a:gd name="T37" fmla="*/ 0 h 1673539"/>
              <a:gd name="T38" fmla="*/ 4946769 w 4946769"/>
              <a:gd name="T39" fmla="*/ 1673539 h 16735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46769" h="1673539">
                <a:moveTo>
                  <a:pt x="4946769" y="0"/>
                </a:moveTo>
                <a:lnTo>
                  <a:pt x="4782152" y="8312"/>
                </a:lnTo>
                <a:cubicBezTo>
                  <a:pt x="4161967" y="71296"/>
                  <a:pt x="3637561" y="458266"/>
                  <a:pt x="3380855" y="997304"/>
                </a:cubicBezTo>
                <a:lnTo>
                  <a:pt x="3303396" y="1204401"/>
                </a:lnTo>
                <a:lnTo>
                  <a:pt x="0" y="1204401"/>
                </a:lnTo>
                <a:lnTo>
                  <a:pt x="0" y="1670345"/>
                </a:lnTo>
                <a:lnTo>
                  <a:pt x="3215503" y="1670345"/>
                </a:lnTo>
                <a:lnTo>
                  <a:pt x="3215352" y="1673539"/>
                </a:lnTo>
                <a:lnTo>
                  <a:pt x="3803415" y="1673539"/>
                </a:lnTo>
                <a:lnTo>
                  <a:pt x="3806389" y="1614644"/>
                </a:lnTo>
                <a:cubicBezTo>
                  <a:pt x="3864334" y="1044066"/>
                  <a:pt x="4317944" y="590456"/>
                  <a:pt x="4888522" y="532510"/>
                </a:cubicBezTo>
                <a:lnTo>
                  <a:pt x="4946769" y="529569"/>
                </a:lnTo>
                <a:lnTo>
                  <a:pt x="4946769" y="0"/>
                </a:lnTo>
                <a:close/>
              </a:path>
            </a:pathLst>
          </a:custGeom>
          <a:solidFill>
            <a:srgbClr val="0432FF"/>
          </a:solidFill>
          <a:ln>
            <a:noFill/>
          </a:ln>
          <a:extLst/>
        </p:spPr>
        <p:txBody>
          <a:bodyPr anchor="ctr"/>
          <a:lstStyle/>
          <a:p>
            <a:endParaRPr lang="zh-CN"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
        <p:nvSpPr>
          <p:cNvPr id="69" name="任意多边形 17">
            <a:extLst>
              <a:ext uri="{FF2B5EF4-FFF2-40B4-BE49-F238E27FC236}">
                <a16:creationId xmlns:a16="http://schemas.microsoft.com/office/drawing/2014/main" id="{33B266A7-B5AB-1C4D-A8FA-826F59477747}"/>
              </a:ext>
            </a:extLst>
          </p:cNvPr>
          <p:cNvSpPr>
            <a:spLocks noChangeArrowheads="1"/>
          </p:cNvSpPr>
          <p:nvPr/>
        </p:nvSpPr>
        <p:spPr bwMode="auto">
          <a:xfrm rot="10800000">
            <a:off x="6172200" y="3871913"/>
            <a:ext cx="4946650" cy="1676400"/>
          </a:xfrm>
          <a:custGeom>
            <a:avLst/>
            <a:gdLst>
              <a:gd name="T0" fmla="*/ 3461573 w 4946769"/>
              <a:gd name="T1" fmla="*/ 1676400 h 1676733"/>
              <a:gd name="T2" fmla="*/ 0 w 4946769"/>
              <a:gd name="T3" fmla="*/ 1676400 h 1676733"/>
              <a:gd name="T4" fmla="*/ 0 w 4946769"/>
              <a:gd name="T5" fmla="*/ 1210549 h 1676733"/>
              <a:gd name="T6" fmla="*/ 3300928 w 4946769"/>
              <a:gd name="T7" fmla="*/ 1210549 h 1676733"/>
              <a:gd name="T8" fmla="*/ 3380774 w 4946769"/>
              <a:gd name="T9" fmla="*/ 997106 h 1676733"/>
              <a:gd name="T10" fmla="*/ 4782037 w 4946769"/>
              <a:gd name="T11" fmla="*/ 8310 h 1676733"/>
              <a:gd name="T12" fmla="*/ 4946650 w 4946769"/>
              <a:gd name="T13" fmla="*/ 0 h 1676733"/>
              <a:gd name="T14" fmla="*/ 4946650 w 4946769"/>
              <a:gd name="T15" fmla="*/ 529464 h 1676733"/>
              <a:gd name="T16" fmla="*/ 4888404 w 4946769"/>
              <a:gd name="T17" fmla="*/ 532404 h 1676733"/>
              <a:gd name="T18" fmla="*/ 3806297 w 4946769"/>
              <a:gd name="T19" fmla="*/ 1614323 h 1676733"/>
              <a:gd name="T20" fmla="*/ 3803324 w 4946769"/>
              <a:gd name="T21" fmla="*/ 1673207 h 1676733"/>
              <a:gd name="T22" fmla="*/ 3461573 w 4946769"/>
              <a:gd name="T23" fmla="*/ 1673207 h 16767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46769"/>
              <a:gd name="T37" fmla="*/ 0 h 1676733"/>
              <a:gd name="T38" fmla="*/ 4946769 w 4946769"/>
              <a:gd name="T39" fmla="*/ 1676733 h 16767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46769" h="1676733">
                <a:moveTo>
                  <a:pt x="3461656" y="1676733"/>
                </a:moveTo>
                <a:lnTo>
                  <a:pt x="0" y="1676733"/>
                </a:lnTo>
                <a:lnTo>
                  <a:pt x="0" y="1210789"/>
                </a:lnTo>
                <a:lnTo>
                  <a:pt x="3301007" y="1210789"/>
                </a:lnTo>
                <a:lnTo>
                  <a:pt x="3380855" y="997304"/>
                </a:lnTo>
                <a:cubicBezTo>
                  <a:pt x="3637561" y="458266"/>
                  <a:pt x="4161967" y="71296"/>
                  <a:pt x="4782152" y="8312"/>
                </a:cubicBezTo>
                <a:lnTo>
                  <a:pt x="4946769" y="0"/>
                </a:lnTo>
                <a:lnTo>
                  <a:pt x="4946769" y="529569"/>
                </a:lnTo>
                <a:lnTo>
                  <a:pt x="4888522" y="532510"/>
                </a:lnTo>
                <a:cubicBezTo>
                  <a:pt x="4317944" y="590456"/>
                  <a:pt x="3864334" y="1044066"/>
                  <a:pt x="3806389" y="1614644"/>
                </a:cubicBezTo>
                <a:lnTo>
                  <a:pt x="3803415" y="1673539"/>
                </a:lnTo>
                <a:lnTo>
                  <a:pt x="3461656" y="1673539"/>
                </a:lnTo>
                <a:lnTo>
                  <a:pt x="3461656" y="1676733"/>
                </a:lnTo>
                <a:close/>
              </a:path>
            </a:pathLst>
          </a:custGeom>
          <a:solidFill>
            <a:srgbClr val="0096FF"/>
          </a:solidFill>
          <a:ln>
            <a:noFill/>
          </a:ln>
          <a:extLst/>
        </p:spPr>
        <p:txBody>
          <a:bodyPr anchor="ctr"/>
          <a:lstStyle/>
          <a:p>
            <a:endParaRPr lang="zh-CN"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
        <p:nvSpPr>
          <p:cNvPr id="70" name="任意多边形 18">
            <a:extLst>
              <a:ext uri="{FF2B5EF4-FFF2-40B4-BE49-F238E27FC236}">
                <a16:creationId xmlns:a16="http://schemas.microsoft.com/office/drawing/2014/main" id="{8450AA23-4367-E743-B8FA-0AE84BCE7E46}"/>
              </a:ext>
            </a:extLst>
          </p:cNvPr>
          <p:cNvSpPr>
            <a:spLocks noChangeArrowheads="1"/>
          </p:cNvSpPr>
          <p:nvPr/>
        </p:nvSpPr>
        <p:spPr bwMode="auto">
          <a:xfrm flipV="1">
            <a:off x="1062038" y="3875088"/>
            <a:ext cx="4964112" cy="1673225"/>
          </a:xfrm>
          <a:custGeom>
            <a:avLst/>
            <a:gdLst>
              <a:gd name="T0" fmla="*/ 3232341 w 4963097"/>
              <a:gd name="T1" fmla="*/ 1673225 h 1673539"/>
              <a:gd name="T2" fmla="*/ 3820524 w 4963097"/>
              <a:gd name="T3" fmla="*/ 1673225 h 1673539"/>
              <a:gd name="T4" fmla="*/ 3823499 w 4963097"/>
              <a:gd name="T5" fmla="*/ 1614341 h 1673539"/>
              <a:gd name="T6" fmla="*/ 4905853 w 4963097"/>
              <a:gd name="T7" fmla="*/ 532410 h 1673539"/>
              <a:gd name="T8" fmla="*/ 4964112 w 4963097"/>
              <a:gd name="T9" fmla="*/ 529470 h 1673539"/>
              <a:gd name="T10" fmla="*/ 4964112 w 4963097"/>
              <a:gd name="T11" fmla="*/ 0 h 1673539"/>
              <a:gd name="T12" fmla="*/ 4799461 w 4963097"/>
              <a:gd name="T13" fmla="*/ 8310 h 1673539"/>
              <a:gd name="T14" fmla="*/ 3397878 w 4963097"/>
              <a:gd name="T15" fmla="*/ 997117 h 1673539"/>
              <a:gd name="T16" fmla="*/ 3320617 w 4963097"/>
              <a:gd name="T17" fmla="*/ 1203602 h 1673539"/>
              <a:gd name="T18" fmla="*/ 0 w 4963097"/>
              <a:gd name="T19" fmla="*/ 1203602 h 1673539"/>
              <a:gd name="T20" fmla="*/ 0 w 4963097"/>
              <a:gd name="T21" fmla="*/ 1669459 h 1673539"/>
              <a:gd name="T22" fmla="*/ 3232520 w 4963097"/>
              <a:gd name="T23" fmla="*/ 1669459 h 16735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63097"/>
              <a:gd name="T37" fmla="*/ 0 h 1673539"/>
              <a:gd name="T38" fmla="*/ 4963097 w 4963097"/>
              <a:gd name="T39" fmla="*/ 1673539 h 16735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63097" h="1673539">
                <a:moveTo>
                  <a:pt x="3231680" y="1673539"/>
                </a:moveTo>
                <a:lnTo>
                  <a:pt x="3819743" y="1673539"/>
                </a:lnTo>
                <a:lnTo>
                  <a:pt x="3822717" y="1614644"/>
                </a:lnTo>
                <a:cubicBezTo>
                  <a:pt x="3880662" y="1044066"/>
                  <a:pt x="4334272" y="590456"/>
                  <a:pt x="4904850" y="532510"/>
                </a:cubicBezTo>
                <a:lnTo>
                  <a:pt x="4963097" y="529569"/>
                </a:lnTo>
                <a:lnTo>
                  <a:pt x="4963097" y="0"/>
                </a:lnTo>
                <a:lnTo>
                  <a:pt x="4798480" y="8312"/>
                </a:lnTo>
                <a:cubicBezTo>
                  <a:pt x="4178295" y="71296"/>
                  <a:pt x="3653889" y="458266"/>
                  <a:pt x="3397183" y="997304"/>
                </a:cubicBezTo>
                <a:lnTo>
                  <a:pt x="3319938" y="1203828"/>
                </a:lnTo>
                <a:lnTo>
                  <a:pt x="0" y="1203828"/>
                </a:lnTo>
                <a:lnTo>
                  <a:pt x="0" y="1669772"/>
                </a:lnTo>
                <a:lnTo>
                  <a:pt x="3231859" y="1669772"/>
                </a:lnTo>
                <a:lnTo>
                  <a:pt x="3231680" y="1673539"/>
                </a:lnTo>
                <a:close/>
              </a:path>
            </a:pathLst>
          </a:custGeom>
          <a:solidFill>
            <a:srgbClr val="0432FF"/>
          </a:solidFill>
          <a:ln>
            <a:noFill/>
          </a:ln>
          <a:extLst/>
        </p:spPr>
        <p:txBody>
          <a:bodyPr anchor="ctr"/>
          <a:lstStyle/>
          <a:p>
            <a:endParaRPr lang="zh-CN" altLang="en-US">
              <a:solidFill>
                <a:prstClr val="black"/>
              </a:solidFill>
              <a:latin typeface="Times New Roman" panose="02020603050405020304" pitchFamily="18" charset="0"/>
              <a:ea typeface="標楷體" panose="03000509000000000000" pitchFamily="65" charset="-120"/>
              <a:cs typeface="Times New Roman" panose="02020603050405020304" pitchFamily="18" charset="0"/>
              <a:sym typeface="+mn-lt"/>
            </a:endParaRPr>
          </a:p>
        </p:txBody>
      </p:sp>
      <p:sp>
        <p:nvSpPr>
          <p:cNvPr id="96" name="矩形 95">
            <a:extLst>
              <a:ext uri="{FF2B5EF4-FFF2-40B4-BE49-F238E27FC236}">
                <a16:creationId xmlns:a16="http://schemas.microsoft.com/office/drawing/2014/main" id="{1DE1EA72-1197-564E-9FFC-872B4DFFDA46}"/>
              </a:ext>
            </a:extLst>
          </p:cNvPr>
          <p:cNvSpPr/>
          <p:nvPr/>
        </p:nvSpPr>
        <p:spPr>
          <a:xfrm>
            <a:off x="575267" y="1651272"/>
            <a:ext cx="3709404" cy="1569660"/>
          </a:xfrm>
          <a:prstGeom prst="rect">
            <a:avLst/>
          </a:prstGeom>
          <a:noFill/>
          <a:ln>
            <a:noFill/>
          </a:ln>
        </p:spPr>
        <p:txBody>
          <a:bodyPr wrap="square">
            <a:spAutoFit/>
            <a:scene3d>
              <a:camera prst="orthographicFront"/>
              <a:lightRig rig="threePt" dir="t"/>
            </a:scene3d>
            <a:sp3d contourW="12700"/>
          </a:bodyPr>
          <a:lstStyle/>
          <a:p>
            <a:pPr algn="just">
              <a:lnSpc>
                <a:spcPct val="120000"/>
              </a:lnSpc>
              <a:defRPr/>
            </a:pPr>
            <a:r>
              <a:rPr lang="zh-CN" altLang="en-US" sz="2000" b="1" dirty="0">
                <a:latin typeface="Times New Roman" panose="02020603050405020304" pitchFamily="18" charset="0"/>
                <a:ea typeface="標楷體" panose="03000509000000000000" pitchFamily="65" charset="-120"/>
                <a:cs typeface="Times New Roman" panose="02020603050405020304" pitchFamily="18" charset="0"/>
                <a:sym typeface="+mn-lt"/>
              </a:rPr>
              <a:t>研究發現</a:t>
            </a:r>
            <a:endParaRPr lang="en-US" altLang="zh-CN" sz="2000" b="1" dirty="0">
              <a:latin typeface="Times New Roman" panose="02020603050405020304" pitchFamily="18" charset="0"/>
              <a:ea typeface="標楷體" panose="03000509000000000000" pitchFamily="65" charset="-120"/>
              <a:cs typeface="Times New Roman" panose="02020603050405020304" pitchFamily="18" charset="0"/>
              <a:sym typeface="+mn-lt"/>
            </a:endParaRPr>
          </a:p>
          <a:p>
            <a:pPr algn="just">
              <a:lnSpc>
                <a:spcPct val="120000"/>
              </a:lnSpc>
              <a:defRPr/>
            </a:pPr>
            <a:r>
              <a:rPr lang="zh-CN" altLang="en-US" sz="2000" dirty="0">
                <a:latin typeface="Times New Roman" panose="02020603050405020304" pitchFamily="18" charset="0"/>
                <a:ea typeface="標楷體" panose="03000509000000000000" pitchFamily="65" charset="-120"/>
                <a:cs typeface="Times New Roman" panose="02020603050405020304" pitchFamily="18" charset="0"/>
                <a:sym typeface="+mn-lt"/>
              </a:rPr>
              <a:t>依據</a:t>
            </a:r>
            <a:r>
              <a:rPr lang="en" altLang="zh-CN" sz="2000" dirty="0">
                <a:latin typeface="Times New Roman" panose="02020603050405020304" pitchFamily="18" charset="0"/>
                <a:ea typeface="標楷體" panose="03000509000000000000" pitchFamily="65" charset="-120"/>
                <a:cs typeface="Times New Roman" panose="02020603050405020304" pitchFamily="18" charset="0"/>
                <a:sym typeface="+mn-lt"/>
              </a:rPr>
              <a:t>MAPE</a:t>
            </a:r>
            <a:r>
              <a:rPr lang="zh-CN" altLang="en-US" sz="2000" dirty="0">
                <a:latin typeface="Times New Roman" panose="02020603050405020304" pitchFamily="18" charset="0"/>
                <a:ea typeface="標楷體" panose="03000509000000000000" pitchFamily="65" charset="-120"/>
                <a:cs typeface="Times New Roman" panose="02020603050405020304" pitchFamily="18" charset="0"/>
                <a:sym typeface="+mn-lt"/>
              </a:rPr>
              <a:t>做評估指標，從數值上可判讀出</a:t>
            </a:r>
            <a:r>
              <a:rPr lang="en" altLang="zh-CN" sz="2000" dirty="0">
                <a:latin typeface="Times New Roman" panose="02020603050405020304" pitchFamily="18" charset="0"/>
                <a:ea typeface="標楷體" panose="03000509000000000000" pitchFamily="65" charset="-120"/>
                <a:cs typeface="Times New Roman" panose="02020603050405020304" pitchFamily="18" charset="0"/>
                <a:sym typeface="+mn-lt"/>
              </a:rPr>
              <a:t>LSTM</a:t>
            </a:r>
            <a:r>
              <a:rPr lang="zh-CN" altLang="en-US" sz="2000" dirty="0">
                <a:latin typeface="Times New Roman" panose="02020603050405020304" pitchFamily="18" charset="0"/>
                <a:ea typeface="標楷體" panose="03000509000000000000" pitchFamily="65" charset="-120"/>
                <a:cs typeface="Times New Roman" panose="02020603050405020304" pitchFamily="18" charset="0"/>
                <a:sym typeface="+mn-lt"/>
              </a:rPr>
              <a:t>為最適模型，可做為未來需求預測之模型 </a:t>
            </a:r>
          </a:p>
        </p:txBody>
      </p:sp>
      <p:pic>
        <p:nvPicPr>
          <p:cNvPr id="107" name="图片占位符 17">
            <a:extLst>
              <a:ext uri="{FF2B5EF4-FFF2-40B4-BE49-F238E27FC236}">
                <a16:creationId xmlns:a16="http://schemas.microsoft.com/office/drawing/2014/main" id="{2EED4182-C054-CA48-853F-43F83AAD5012}"/>
              </a:ext>
            </a:extLst>
          </p:cNvPr>
          <p:cNvPicPr>
            <a:picLocks noChangeAspect="1"/>
          </p:cNvPicPr>
          <p:nvPr/>
        </p:nvPicPr>
        <p:blipFill>
          <a:blip r:embed="rId3" cstate="print">
            <a:extLst>
              <a:ext uri="{28A0092B-C50C-407E-A947-70E740481C1C}">
                <a14:useLocalDpi xmlns:a14="http://schemas.microsoft.com/office/drawing/2010/main" val="0"/>
              </a:ext>
            </a:extLst>
          </a:blip>
          <a:srcRect l="18704" r="18704"/>
          <a:stretch>
            <a:fillRect/>
          </a:stretch>
        </p:blipFill>
        <p:spPr>
          <a:xfrm>
            <a:off x="5013325" y="2719388"/>
            <a:ext cx="2155826" cy="2154238"/>
          </a:xfrm>
          <a:custGeom>
            <a:avLst/>
            <a:gdLst>
              <a:gd name="connsiteX0" fmla="*/ 1077913 w 2155826"/>
              <a:gd name="connsiteY0" fmla="*/ 0 h 2154238"/>
              <a:gd name="connsiteX1" fmla="*/ 2155826 w 2155826"/>
              <a:gd name="connsiteY1" fmla="*/ 1077119 h 2154238"/>
              <a:gd name="connsiteX2" fmla="*/ 1077913 w 2155826"/>
              <a:gd name="connsiteY2" fmla="*/ 2154238 h 2154238"/>
              <a:gd name="connsiteX3" fmla="*/ 0 w 2155826"/>
              <a:gd name="connsiteY3" fmla="*/ 1077119 h 2154238"/>
              <a:gd name="connsiteX4" fmla="*/ 1077913 w 2155826"/>
              <a:gd name="connsiteY4" fmla="*/ 0 h 215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826" h="2154238">
                <a:moveTo>
                  <a:pt x="1077913" y="0"/>
                </a:moveTo>
                <a:cubicBezTo>
                  <a:pt x="1673228" y="0"/>
                  <a:pt x="2155826" y="482243"/>
                  <a:pt x="2155826" y="1077119"/>
                </a:cubicBezTo>
                <a:cubicBezTo>
                  <a:pt x="2155826" y="1671995"/>
                  <a:pt x="1673228" y="2154238"/>
                  <a:pt x="1077913" y="2154238"/>
                </a:cubicBezTo>
                <a:cubicBezTo>
                  <a:pt x="482598" y="2154238"/>
                  <a:pt x="0" y="1671995"/>
                  <a:pt x="0" y="1077119"/>
                </a:cubicBezTo>
                <a:cubicBezTo>
                  <a:pt x="0" y="482243"/>
                  <a:pt x="482598" y="0"/>
                  <a:pt x="1077913" y="0"/>
                </a:cubicBezTo>
                <a:close/>
              </a:path>
            </a:pathLst>
          </a:custGeom>
          <a:solidFill>
            <a:schemeClr val="accent1">
              <a:lumMod val="40000"/>
              <a:lumOff val="60000"/>
            </a:schemeClr>
          </a:solidFill>
        </p:spPr>
      </p:pic>
      <p:grpSp>
        <p:nvGrpSpPr>
          <p:cNvPr id="108" name="群組 107">
            <a:extLst>
              <a:ext uri="{FF2B5EF4-FFF2-40B4-BE49-F238E27FC236}">
                <a16:creationId xmlns:a16="http://schemas.microsoft.com/office/drawing/2014/main" id="{C2C9B8E2-0296-184C-B4F8-FBF81F6F2853}"/>
              </a:ext>
            </a:extLst>
          </p:cNvPr>
          <p:cNvGrpSpPr/>
          <p:nvPr/>
        </p:nvGrpSpPr>
        <p:grpSpPr>
          <a:xfrm>
            <a:off x="7453498" y="26803"/>
            <a:ext cx="4738502" cy="872280"/>
            <a:chOff x="7453498" y="26803"/>
            <a:chExt cx="4738502" cy="872280"/>
          </a:xfrm>
        </p:grpSpPr>
        <p:grpSp>
          <p:nvGrpSpPr>
            <p:cNvPr id="109" name="群組 108">
              <a:extLst>
                <a:ext uri="{FF2B5EF4-FFF2-40B4-BE49-F238E27FC236}">
                  <a16:creationId xmlns:a16="http://schemas.microsoft.com/office/drawing/2014/main" id="{58B7F946-FCF2-DD40-95A3-46A5F67986CE}"/>
                </a:ext>
              </a:extLst>
            </p:cNvPr>
            <p:cNvGrpSpPr/>
            <p:nvPr/>
          </p:nvGrpSpPr>
          <p:grpSpPr>
            <a:xfrm>
              <a:off x="7453498" y="26803"/>
              <a:ext cx="4738502" cy="872280"/>
              <a:chOff x="7453498" y="26803"/>
              <a:chExt cx="4738502" cy="872280"/>
            </a:xfrm>
          </p:grpSpPr>
          <p:sp>
            <p:nvSpPr>
              <p:cNvPr id="116" name="圆角矩形 3">
                <a:extLst>
                  <a:ext uri="{FF2B5EF4-FFF2-40B4-BE49-F238E27FC236}">
                    <a16:creationId xmlns:a16="http://schemas.microsoft.com/office/drawing/2014/main" id="{7C0E7DB9-6ACF-BC46-92D6-E59A0F53CBB4}"/>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7" name="圆角矩形 6">
                <a:extLst>
                  <a:ext uri="{FF2B5EF4-FFF2-40B4-BE49-F238E27FC236}">
                    <a16:creationId xmlns:a16="http://schemas.microsoft.com/office/drawing/2014/main" id="{B65E1E29-D255-0548-A458-D6E751F860F6}"/>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8" name="圆角矩形 8">
                <a:extLst>
                  <a:ext uri="{FF2B5EF4-FFF2-40B4-BE49-F238E27FC236}">
                    <a16:creationId xmlns:a16="http://schemas.microsoft.com/office/drawing/2014/main" id="{E931B972-66B4-B74C-A1C5-DB6482039939}"/>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9" name="圆角矩形 10">
                <a:extLst>
                  <a:ext uri="{FF2B5EF4-FFF2-40B4-BE49-F238E27FC236}">
                    <a16:creationId xmlns:a16="http://schemas.microsoft.com/office/drawing/2014/main" id="{E87DB78F-BFAB-2143-AF7B-FE09E2041AD8}"/>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0" name="左箭头 4">
                <a:extLst>
                  <a:ext uri="{FF2B5EF4-FFF2-40B4-BE49-F238E27FC236}">
                    <a16:creationId xmlns:a16="http://schemas.microsoft.com/office/drawing/2014/main" id="{875698EE-B20F-E948-949A-196E58BA4247}"/>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1" name="圆角矩形 1">
                <a:extLst>
                  <a:ext uri="{FF2B5EF4-FFF2-40B4-BE49-F238E27FC236}">
                    <a16:creationId xmlns:a16="http://schemas.microsoft.com/office/drawing/2014/main" id="{EFDA6932-8883-A94B-A9C0-D3999A73C80C}"/>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2" name="圆角矩形 1">
                <a:extLst>
                  <a:ext uri="{FF2B5EF4-FFF2-40B4-BE49-F238E27FC236}">
                    <a16:creationId xmlns:a16="http://schemas.microsoft.com/office/drawing/2014/main" id="{731150E1-BFFE-7C46-AA94-EEDEB0B1F456}"/>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3" name="圆角矩形 1">
                <a:extLst>
                  <a:ext uri="{FF2B5EF4-FFF2-40B4-BE49-F238E27FC236}">
                    <a16:creationId xmlns:a16="http://schemas.microsoft.com/office/drawing/2014/main" id="{B9049521-5EBA-9646-BFA5-3EEAB4047F51}"/>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4" name="圆角矩形 1">
                <a:extLst>
                  <a:ext uri="{FF2B5EF4-FFF2-40B4-BE49-F238E27FC236}">
                    <a16:creationId xmlns:a16="http://schemas.microsoft.com/office/drawing/2014/main" id="{347544AC-FBB9-A24E-BD54-E6DE1B76103A}"/>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5" name="圆角矩形 3">
                <a:extLst>
                  <a:ext uri="{FF2B5EF4-FFF2-40B4-BE49-F238E27FC236}">
                    <a16:creationId xmlns:a16="http://schemas.microsoft.com/office/drawing/2014/main" id="{0A4F5F1A-39C8-E24A-9022-1784DC86D6F9}"/>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6" name="圆角矩形 1">
                <a:extLst>
                  <a:ext uri="{FF2B5EF4-FFF2-40B4-BE49-F238E27FC236}">
                    <a16:creationId xmlns:a16="http://schemas.microsoft.com/office/drawing/2014/main" id="{6C7E6BB4-0C5B-EF40-B3B3-340AA5B25599}"/>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標楷體" panose="03000509000000000000" pitchFamily="65" charset="-120"/>
                  <a:cs typeface="Times New Roman" panose="02020603050405020304" pitchFamily="18" charset="0"/>
                </a:endParaRPr>
              </a:p>
            </p:txBody>
          </p:sp>
        </p:grpSp>
        <p:grpSp>
          <p:nvGrpSpPr>
            <p:cNvPr id="110" name="群組 109">
              <a:extLst>
                <a:ext uri="{FF2B5EF4-FFF2-40B4-BE49-F238E27FC236}">
                  <a16:creationId xmlns:a16="http://schemas.microsoft.com/office/drawing/2014/main" id="{9E3A1321-D09D-A641-859C-C8F1FE33BBA5}"/>
                </a:ext>
              </a:extLst>
            </p:cNvPr>
            <p:cNvGrpSpPr/>
            <p:nvPr/>
          </p:nvGrpSpPr>
          <p:grpSpPr>
            <a:xfrm>
              <a:off x="7756266" y="137835"/>
              <a:ext cx="4199935" cy="739537"/>
              <a:chOff x="7756266" y="-244943"/>
              <a:chExt cx="4199935" cy="739537"/>
            </a:xfrm>
          </p:grpSpPr>
          <p:sp>
            <p:nvSpPr>
              <p:cNvPr id="111" name="TextBox 24">
                <a:extLst>
                  <a:ext uri="{FF2B5EF4-FFF2-40B4-BE49-F238E27FC236}">
                    <a16:creationId xmlns:a16="http://schemas.microsoft.com/office/drawing/2014/main" id="{47306E83-626D-5740-BA04-7ECCD28F4E96}"/>
                  </a:ext>
                </a:extLst>
              </p:cNvPr>
              <p:cNvSpPr txBox="1"/>
              <p:nvPr/>
            </p:nvSpPr>
            <p:spPr bwMode="auto">
              <a:xfrm>
                <a:off x="7756266" y="-152791"/>
                <a:ext cx="826590" cy="492443"/>
              </a:xfrm>
              <a:prstGeom prst="rect">
                <a:avLst/>
              </a:prstGeom>
              <a:noFill/>
            </p:spPr>
            <p:txBody>
              <a:bodyPr wrap="square">
                <a:spAutoFit/>
              </a:bodyPr>
              <a:lstStyle/>
              <a:p>
                <a:pPr algn="just">
                  <a:lnSpc>
                    <a:spcPct val="130000"/>
                  </a:lnSpc>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緒論</a:t>
                </a:r>
              </a:p>
            </p:txBody>
          </p:sp>
          <p:sp>
            <p:nvSpPr>
              <p:cNvPr id="112" name="TextBox 24">
                <a:extLst>
                  <a:ext uri="{FF2B5EF4-FFF2-40B4-BE49-F238E27FC236}">
                    <a16:creationId xmlns:a16="http://schemas.microsoft.com/office/drawing/2014/main" id="{A6A8A459-5200-F04B-82DD-5583BDECA076}"/>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文獻</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探討</a:t>
                </a:r>
              </a:p>
            </p:txBody>
          </p:sp>
          <p:sp>
            <p:nvSpPr>
              <p:cNvPr id="113" name="TextBox 24">
                <a:extLst>
                  <a:ext uri="{FF2B5EF4-FFF2-40B4-BE49-F238E27FC236}">
                    <a16:creationId xmlns:a16="http://schemas.microsoft.com/office/drawing/2014/main" id="{EDD9454C-945B-2340-B908-F0B5746813CD}"/>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CN" altLang="en-US"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方法</a:t>
                </a:r>
                <a:endParaRPr lang="en-US" altLang="zh-CN" sz="2000"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4" name="TextBox 24">
                <a:extLst>
                  <a:ext uri="{FF2B5EF4-FFF2-40B4-BE49-F238E27FC236}">
                    <a16:creationId xmlns:a16="http://schemas.microsoft.com/office/drawing/2014/main" id="{F7B6DACB-B521-C241-A10C-5BC0DB7B474D}"/>
                  </a:ext>
                </a:extLst>
              </p:cNvPr>
              <p:cNvSpPr txBox="1"/>
              <p:nvPr/>
            </p:nvSpPr>
            <p:spPr bwMode="auto">
              <a:xfrm>
                <a:off x="10104638" y="-233390"/>
                <a:ext cx="936261" cy="707886"/>
              </a:xfrm>
              <a:prstGeom prst="rect">
                <a:avLst/>
              </a:prstGeom>
              <a:noFill/>
            </p:spPr>
            <p:txBody>
              <a:bodyPr wrap="square">
                <a:spAutoFit/>
              </a:bodyPr>
              <a:lstStyle/>
              <a:p>
                <a:pPr algn="just">
                  <a:defRPr/>
                </a:pPr>
                <a:r>
                  <a:rPr lang="zh-CN" altLang="en-US" sz="2000" b="1"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實證</a:t>
                </a:r>
              </a:p>
              <a:p>
                <a:pPr algn="just">
                  <a:defRPr/>
                </a:pPr>
                <a:r>
                  <a:rPr lang="zh-CN" altLang="en-US" sz="2000" b="1" spc="3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研究</a:t>
                </a:r>
              </a:p>
            </p:txBody>
          </p:sp>
          <p:sp>
            <p:nvSpPr>
              <p:cNvPr id="115" name="TextBox 24">
                <a:extLst>
                  <a:ext uri="{FF2B5EF4-FFF2-40B4-BE49-F238E27FC236}">
                    <a16:creationId xmlns:a16="http://schemas.microsoft.com/office/drawing/2014/main" id="{AFE3E4FC-7DDD-5248-AF70-54EAC058D126}"/>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結論與</a:t>
                </a:r>
                <a:endParaRPr lang="en-US" altLang="zh-TW" sz="2000"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endParaRPr>
              </a:p>
              <a:p>
                <a:pPr algn="just">
                  <a:defRPr/>
                </a:pPr>
                <a:r>
                  <a:rPr lang="zh-TW" altLang="en-US" sz="2000"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rPr>
                  <a:t>建議</a:t>
                </a:r>
                <a:endParaRPr lang="zh-CN" altLang="en-US" sz="2000" spc="300" dirty="0">
                  <a:solidFill>
                    <a:srgbClr val="FFFF00"/>
                  </a:solidFill>
                  <a:latin typeface="Times New Roman" panose="02020603050405020304" pitchFamily="18" charset="0"/>
                  <a:ea typeface="標楷體" panose="03000509000000000000" pitchFamily="65" charset="-120"/>
                  <a:cs typeface="Times New Roman" panose="02020603050405020304" pitchFamily="18" charset="0"/>
                </a:endParaRPr>
              </a:p>
            </p:txBody>
          </p:sp>
        </p:grpSp>
      </p:grpSp>
      <p:sp>
        <p:nvSpPr>
          <p:cNvPr id="127" name="矩形 126">
            <a:extLst>
              <a:ext uri="{FF2B5EF4-FFF2-40B4-BE49-F238E27FC236}">
                <a16:creationId xmlns:a16="http://schemas.microsoft.com/office/drawing/2014/main" id="{77DED3A5-7398-BD4D-B78C-B8F7AEB9761F}"/>
              </a:ext>
            </a:extLst>
          </p:cNvPr>
          <p:cNvSpPr/>
          <p:nvPr/>
        </p:nvSpPr>
        <p:spPr>
          <a:xfrm>
            <a:off x="584787" y="4332564"/>
            <a:ext cx="3709404" cy="1921423"/>
          </a:xfrm>
          <a:prstGeom prst="rect">
            <a:avLst/>
          </a:prstGeom>
          <a:noFill/>
          <a:ln>
            <a:noFill/>
          </a:ln>
        </p:spPr>
        <p:txBody>
          <a:bodyPr wrap="square">
            <a:spAutoFit/>
            <a:scene3d>
              <a:camera prst="orthographicFront"/>
              <a:lightRig rig="threePt" dir="t"/>
            </a:scene3d>
            <a:sp3d contourW="12700"/>
          </a:bodyPr>
          <a:lstStyle/>
          <a:p>
            <a:pPr algn="just">
              <a:lnSpc>
                <a:spcPct val="120000"/>
              </a:lnSpc>
              <a:defRPr/>
            </a:pPr>
            <a:r>
              <a:rPr lang="zh-CN" altLang="en-US" sz="2000" b="1" dirty="0">
                <a:latin typeface="Times New Roman" panose="02020603050405020304" pitchFamily="18" charset="0"/>
                <a:ea typeface="標楷體" panose="03000509000000000000" pitchFamily="65" charset="-120"/>
                <a:cs typeface="Times New Roman" panose="02020603050405020304" pitchFamily="18" charset="0"/>
                <a:sym typeface="+mn-lt"/>
              </a:rPr>
              <a:t>學術意涵</a:t>
            </a:r>
            <a:endParaRPr lang="en-US" altLang="zh-CN" sz="2000" b="1" dirty="0">
              <a:latin typeface="Times New Roman" panose="02020603050405020304" pitchFamily="18" charset="0"/>
              <a:ea typeface="標楷體" panose="03000509000000000000" pitchFamily="65" charset="-120"/>
              <a:cs typeface="Times New Roman" panose="02020603050405020304" pitchFamily="18" charset="0"/>
              <a:sym typeface="+mn-lt"/>
            </a:endParaRPr>
          </a:p>
          <a:p>
            <a:pPr algn="just">
              <a:lnSpc>
                <a:spcPct val="120000"/>
              </a:lnSpc>
              <a:defRPr/>
            </a:pPr>
            <a:r>
              <a:rPr lang="zh-CN" altLang="en-US" sz="2000" dirty="0">
                <a:latin typeface="Times New Roman" panose="02020603050405020304" pitchFamily="18" charset="0"/>
                <a:ea typeface="標楷體" panose="03000509000000000000" pitchFamily="65" charset="-120"/>
                <a:cs typeface="Times New Roman" panose="02020603050405020304" pitchFamily="18" charset="0"/>
                <a:sym typeface="+mn-lt"/>
              </a:rPr>
              <a:t>結果證明</a:t>
            </a:r>
            <a:r>
              <a:rPr lang="en-US" altLang="zh-CN" sz="2000" dirty="0">
                <a:latin typeface="Times New Roman" panose="02020603050405020304" pitchFamily="18" charset="0"/>
                <a:ea typeface="標楷體" panose="03000509000000000000" pitchFamily="65" charset="-120"/>
                <a:cs typeface="Times New Roman" panose="02020603050405020304" pitchFamily="18" charset="0"/>
                <a:sym typeface="+mn-lt"/>
              </a:rPr>
              <a:t>LSTM</a:t>
            </a:r>
            <a:r>
              <a:rPr lang="zh-CN" altLang="en-US" sz="2000" dirty="0">
                <a:latin typeface="Times New Roman" panose="02020603050405020304" pitchFamily="18" charset="0"/>
                <a:ea typeface="標楷體" panose="03000509000000000000" pitchFamily="65" charset="-120"/>
                <a:cs typeface="Times New Roman" panose="02020603050405020304" pitchFamily="18" charset="0"/>
                <a:sym typeface="+mn-lt"/>
              </a:rPr>
              <a:t>優於傳統方法的預測，未來將以</a:t>
            </a:r>
            <a:r>
              <a:rPr lang="en-US" altLang="zh-CN" sz="2000" dirty="0">
                <a:latin typeface="Times New Roman" panose="02020603050405020304" pitchFamily="18" charset="0"/>
                <a:ea typeface="標楷體" panose="03000509000000000000" pitchFamily="65" charset="-120"/>
                <a:cs typeface="Times New Roman" panose="02020603050405020304" pitchFamily="18" charset="0"/>
                <a:sym typeface="+mn-lt"/>
              </a:rPr>
              <a:t>LSTM</a:t>
            </a:r>
            <a:r>
              <a:rPr lang="zh-CN" altLang="en-US" sz="2000" dirty="0">
                <a:latin typeface="Times New Roman" panose="02020603050405020304" pitchFamily="18" charset="0"/>
                <a:ea typeface="標楷體" panose="03000509000000000000" pitchFamily="65" charset="-120"/>
                <a:cs typeface="Times New Roman" panose="02020603050405020304" pitchFamily="18" charset="0"/>
                <a:sym typeface="+mn-lt"/>
              </a:rPr>
              <a:t>作為推估模型，使預測需求能以科學的方法來執行及驗證 </a:t>
            </a:r>
          </a:p>
        </p:txBody>
      </p:sp>
      <p:sp>
        <p:nvSpPr>
          <p:cNvPr id="128" name="矩形 127">
            <a:extLst>
              <a:ext uri="{FF2B5EF4-FFF2-40B4-BE49-F238E27FC236}">
                <a16:creationId xmlns:a16="http://schemas.microsoft.com/office/drawing/2014/main" id="{11854C6F-1CCC-2447-9180-BA80AC2DA719}"/>
              </a:ext>
            </a:extLst>
          </p:cNvPr>
          <p:cNvSpPr/>
          <p:nvPr/>
        </p:nvSpPr>
        <p:spPr>
          <a:xfrm>
            <a:off x="7756266" y="1651272"/>
            <a:ext cx="3709404" cy="1569660"/>
          </a:xfrm>
          <a:prstGeom prst="rect">
            <a:avLst/>
          </a:prstGeom>
          <a:noFill/>
          <a:ln>
            <a:noFill/>
          </a:ln>
        </p:spPr>
        <p:txBody>
          <a:bodyPr wrap="square">
            <a:spAutoFit/>
            <a:scene3d>
              <a:camera prst="orthographicFront"/>
              <a:lightRig rig="threePt" dir="t"/>
            </a:scene3d>
            <a:sp3d contourW="12700"/>
          </a:bodyPr>
          <a:lstStyle/>
          <a:p>
            <a:pPr algn="just">
              <a:lnSpc>
                <a:spcPct val="120000"/>
              </a:lnSpc>
              <a:defRPr/>
            </a:pPr>
            <a:r>
              <a:rPr lang="zh-CN" altLang="en-US" sz="2000" b="1" dirty="0">
                <a:latin typeface="Times New Roman" panose="02020603050405020304" pitchFamily="18" charset="0"/>
                <a:ea typeface="標楷體" panose="03000509000000000000" pitchFamily="65" charset="-120"/>
                <a:cs typeface="Times New Roman" panose="02020603050405020304" pitchFamily="18" charset="0"/>
                <a:sym typeface="+mn-lt"/>
              </a:rPr>
              <a:t>管理意涵</a:t>
            </a:r>
            <a:endParaRPr lang="en-US" altLang="zh-CN" sz="2000" b="1" dirty="0">
              <a:latin typeface="Times New Roman" panose="02020603050405020304" pitchFamily="18" charset="0"/>
              <a:ea typeface="標楷體" panose="03000509000000000000" pitchFamily="65" charset="-120"/>
              <a:cs typeface="Times New Roman" panose="02020603050405020304" pitchFamily="18" charset="0"/>
              <a:sym typeface="+mn-lt"/>
            </a:endParaRPr>
          </a:p>
          <a:p>
            <a:pPr algn="just">
              <a:lnSpc>
                <a:spcPct val="120000"/>
              </a:lnSpc>
              <a:defRPr/>
            </a:pPr>
            <a:r>
              <a:rPr lang="zh-CN" altLang="en-US" sz="2000" dirty="0">
                <a:latin typeface="Times New Roman" panose="02020603050405020304" pitchFamily="18" charset="0"/>
                <a:ea typeface="標楷體" panose="03000509000000000000" pitchFamily="65" charset="-120"/>
                <a:cs typeface="Times New Roman" panose="02020603050405020304" pitchFamily="18" charset="0"/>
                <a:sym typeface="+mn-lt"/>
              </a:rPr>
              <a:t>掌握需求是未來的趨勢，一來可減輕庫儲管理上的壓力，二來能充分滿足裝備的用油需求 </a:t>
            </a:r>
          </a:p>
        </p:txBody>
      </p:sp>
      <p:sp>
        <p:nvSpPr>
          <p:cNvPr id="129" name="矩形 128">
            <a:extLst>
              <a:ext uri="{FF2B5EF4-FFF2-40B4-BE49-F238E27FC236}">
                <a16:creationId xmlns:a16="http://schemas.microsoft.com/office/drawing/2014/main" id="{522D4B66-595C-A84C-A34F-0143D498E70D}"/>
              </a:ext>
            </a:extLst>
          </p:cNvPr>
          <p:cNvSpPr/>
          <p:nvPr/>
        </p:nvSpPr>
        <p:spPr>
          <a:xfrm>
            <a:off x="7786299" y="4332564"/>
            <a:ext cx="3709404" cy="1938992"/>
          </a:xfrm>
          <a:prstGeom prst="rect">
            <a:avLst/>
          </a:prstGeom>
          <a:noFill/>
          <a:ln>
            <a:noFill/>
          </a:ln>
        </p:spPr>
        <p:txBody>
          <a:bodyPr wrap="square">
            <a:spAutoFit/>
            <a:scene3d>
              <a:camera prst="orthographicFront"/>
              <a:lightRig rig="threePt" dir="t"/>
            </a:scene3d>
            <a:sp3d contourW="12700"/>
          </a:bodyPr>
          <a:lstStyle/>
          <a:p>
            <a:pPr algn="just">
              <a:lnSpc>
                <a:spcPct val="120000"/>
              </a:lnSpc>
              <a:defRPr/>
            </a:pPr>
            <a:r>
              <a:rPr lang="zh-CN" altLang="en-US" sz="2000" b="1" dirty="0">
                <a:latin typeface="Times New Roman" panose="02020603050405020304" pitchFamily="18" charset="0"/>
                <a:ea typeface="標楷體" panose="03000509000000000000" pitchFamily="65" charset="-120"/>
                <a:cs typeface="Times New Roman" panose="02020603050405020304" pitchFamily="18" charset="0"/>
                <a:sym typeface="+mn-lt"/>
              </a:rPr>
              <a:t>未來研究方向</a:t>
            </a:r>
            <a:endParaRPr lang="en-US" altLang="zh-CN" sz="2000" b="1" dirty="0">
              <a:latin typeface="Times New Roman" panose="02020603050405020304" pitchFamily="18" charset="0"/>
              <a:ea typeface="標楷體" panose="03000509000000000000" pitchFamily="65" charset="-120"/>
              <a:cs typeface="Times New Roman" panose="02020603050405020304" pitchFamily="18" charset="0"/>
              <a:sym typeface="+mn-lt"/>
            </a:endParaRPr>
          </a:p>
          <a:p>
            <a:pPr algn="just">
              <a:lnSpc>
                <a:spcPct val="120000"/>
              </a:lnSpc>
              <a:defRPr/>
            </a:pPr>
            <a:r>
              <a:rPr lang="zh-CN" altLang="en-US" sz="2000" dirty="0">
                <a:latin typeface="Times New Roman" panose="02020603050405020304" pitchFamily="18" charset="0"/>
                <a:ea typeface="標楷體" panose="03000509000000000000" pitchFamily="65" charset="-120"/>
                <a:cs typeface="Times New Roman" panose="02020603050405020304" pitchFamily="18" charset="0"/>
                <a:sym typeface="+mn-lt"/>
              </a:rPr>
              <a:t>目前撥發數量非即時資料，後續若能結合</a:t>
            </a:r>
            <a:r>
              <a:rPr lang="en" altLang="zh-CN" sz="2000" dirty="0">
                <a:latin typeface="Times New Roman" panose="02020603050405020304" pitchFamily="18" charset="0"/>
                <a:ea typeface="標楷體" panose="03000509000000000000" pitchFamily="65" charset="-120"/>
                <a:cs typeface="Times New Roman" panose="02020603050405020304" pitchFamily="18" charset="0"/>
                <a:sym typeface="+mn-lt"/>
              </a:rPr>
              <a:t>IOT </a:t>
            </a:r>
            <a:r>
              <a:rPr lang="en-US" altLang="zh-CN" sz="2000" dirty="0">
                <a:latin typeface="Times New Roman" panose="02020603050405020304" pitchFamily="18" charset="0"/>
                <a:ea typeface="標楷體" panose="03000509000000000000" pitchFamily="65" charset="-120"/>
                <a:cs typeface="Times New Roman" panose="02020603050405020304" pitchFamily="18" charset="0"/>
                <a:sym typeface="+mn-lt"/>
              </a:rPr>
              <a:t>(</a:t>
            </a:r>
            <a:r>
              <a:rPr lang="en" altLang="zh-CN" sz="2000" dirty="0">
                <a:latin typeface="Times New Roman" panose="02020603050405020304" pitchFamily="18" charset="0"/>
                <a:ea typeface="標楷體" panose="03000509000000000000" pitchFamily="65" charset="-120"/>
                <a:cs typeface="Times New Roman" panose="02020603050405020304" pitchFamily="18" charset="0"/>
                <a:sym typeface="+mn-lt"/>
              </a:rPr>
              <a:t>Internet Of Things</a:t>
            </a:r>
            <a:r>
              <a:rPr lang="en-US" altLang="zh-CN" sz="2000" dirty="0">
                <a:latin typeface="Times New Roman" panose="02020603050405020304" pitchFamily="18" charset="0"/>
                <a:ea typeface="標楷體" panose="03000509000000000000" pitchFamily="65" charset="-120"/>
                <a:cs typeface="Times New Roman" panose="02020603050405020304" pitchFamily="18" charset="0"/>
                <a:sym typeface="+mn-lt"/>
              </a:rPr>
              <a:t>)</a:t>
            </a:r>
            <a:r>
              <a:rPr lang="en" altLang="zh-CN" sz="2000" dirty="0">
                <a:latin typeface="Times New Roman" panose="02020603050405020304" pitchFamily="18" charset="0"/>
                <a:ea typeface="標楷體" panose="03000509000000000000" pitchFamily="65" charset="-120"/>
                <a:cs typeface="Times New Roman" panose="02020603050405020304" pitchFamily="18" charset="0"/>
                <a:sym typeface="+mn-lt"/>
              </a:rPr>
              <a:t> </a:t>
            </a:r>
            <a:r>
              <a:rPr lang="zh-CN" altLang="en" sz="2000" dirty="0">
                <a:latin typeface="Times New Roman" panose="02020603050405020304" pitchFamily="18" charset="0"/>
                <a:ea typeface="標楷體" panose="03000509000000000000" pitchFamily="65" charset="-120"/>
                <a:cs typeface="Times New Roman" panose="02020603050405020304" pitchFamily="18" charset="0"/>
                <a:sym typeface="+mn-lt"/>
              </a:rPr>
              <a:t>，</a:t>
            </a:r>
            <a:r>
              <a:rPr lang="zh-CN" altLang="en-US" sz="2000" dirty="0">
                <a:latin typeface="Times New Roman" panose="02020603050405020304" pitchFamily="18" charset="0"/>
                <a:ea typeface="標楷體" panose="03000509000000000000" pitchFamily="65" charset="-120"/>
                <a:cs typeface="Times New Roman" panose="02020603050405020304" pitchFamily="18" charset="0"/>
                <a:sym typeface="+mn-lt"/>
              </a:rPr>
              <a:t>將系統與實務相結合，則可成功預測來年油料需求 </a:t>
            </a:r>
          </a:p>
        </p:txBody>
      </p:sp>
    </p:spTree>
    <p:extLst>
      <p:ext uri="{BB962C8B-B14F-4D97-AF65-F5344CB8AC3E}">
        <p14:creationId xmlns:p14="http://schemas.microsoft.com/office/powerpoint/2010/main" val="3609872734"/>
      </p:ext>
    </p:extLst>
  </p:cSld>
  <p:clrMapOvr>
    <a:masterClrMapping/>
  </p:clrMapOvr>
  <mc:AlternateContent xmlns:mc="http://schemas.openxmlformats.org/markup-compatibility/2006" xmlns:p14="http://schemas.microsoft.com/office/powerpoint/2010/main">
    <mc:Choice Requires="p14">
      <p:transition spd="slow">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7"/>
                                        </p:tgtEl>
                                        <p:attrNameLst>
                                          <p:attrName>style.visibility</p:attrName>
                                        </p:attrNameLst>
                                      </p:cBhvr>
                                      <p:to>
                                        <p:strVal val="visible"/>
                                      </p:to>
                                    </p:set>
                                    <p:anim calcmode="lin" valueType="num">
                                      <p:cBhvr>
                                        <p:cTn id="7" dur="500" fill="hold"/>
                                        <p:tgtEl>
                                          <p:spTgt spid="107"/>
                                        </p:tgtEl>
                                        <p:attrNameLst>
                                          <p:attrName>ppt_w</p:attrName>
                                        </p:attrNameLst>
                                      </p:cBhvr>
                                      <p:tavLst>
                                        <p:tav tm="0">
                                          <p:val>
                                            <p:fltVal val="0"/>
                                          </p:val>
                                        </p:tav>
                                        <p:tav tm="100000">
                                          <p:val>
                                            <p:strVal val="#ppt_w"/>
                                          </p:val>
                                        </p:tav>
                                      </p:tavLst>
                                    </p:anim>
                                    <p:anim calcmode="lin" valueType="num">
                                      <p:cBhvr>
                                        <p:cTn id="8" dur="500" fill="hold"/>
                                        <p:tgtEl>
                                          <p:spTgt spid="107"/>
                                        </p:tgtEl>
                                        <p:attrNameLst>
                                          <p:attrName>ppt_h</p:attrName>
                                        </p:attrNameLst>
                                      </p:cBhvr>
                                      <p:tavLst>
                                        <p:tav tm="0">
                                          <p:val>
                                            <p:fltVal val="0"/>
                                          </p:val>
                                        </p:tav>
                                        <p:tav tm="100000">
                                          <p:val>
                                            <p:strVal val="#ppt_h"/>
                                          </p:val>
                                        </p:tav>
                                      </p:tavLst>
                                    </p:anim>
                                    <p:animEffect transition="in" filter="fade">
                                      <p:cBhvr>
                                        <p:cTn id="9"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93e6d2fc74159836bb16d23f5ad70b"/>
          <p:cNvPicPr>
            <a:picLocks noChangeAspect="1"/>
          </p:cNvPicPr>
          <p:nvPr/>
        </p:nvPicPr>
        <p:blipFill>
          <a:blip r:embed="rId3"/>
          <a:stretch>
            <a:fillRect/>
          </a:stretch>
        </p:blipFill>
        <p:spPr>
          <a:xfrm>
            <a:off x="-8890" y="-2540"/>
            <a:ext cx="6817360" cy="6863715"/>
          </a:xfrm>
          <a:prstGeom prst="rect">
            <a:avLst/>
          </a:prstGeom>
        </p:spPr>
      </p:pic>
      <p:sp>
        <p:nvSpPr>
          <p:cNvPr id="11" name="文本框 10"/>
          <p:cNvSpPr txBox="1"/>
          <p:nvPr/>
        </p:nvSpPr>
        <p:spPr>
          <a:xfrm>
            <a:off x="5778500" y="2399030"/>
            <a:ext cx="5478145" cy="1106805"/>
          </a:xfrm>
          <a:prstGeom prst="rect">
            <a:avLst/>
          </a:prstGeom>
          <a:noFill/>
          <a:effectLst/>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noFill/>
                </a:ln>
                <a:solidFill>
                  <a:srgbClr val="6AE7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THANK YOU</a:t>
            </a:r>
          </a:p>
        </p:txBody>
      </p:sp>
      <p:sp>
        <p:nvSpPr>
          <p:cNvPr id="19" name="矩形 18"/>
          <p:cNvSpPr/>
          <p:nvPr/>
        </p:nvSpPr>
        <p:spPr>
          <a:xfrm>
            <a:off x="6809105" y="3572510"/>
            <a:ext cx="4447540" cy="2400657"/>
          </a:xfrm>
          <a:prstGeom prst="rect">
            <a:avLst/>
          </a:prstGeom>
        </p:spPr>
        <p:txBody>
          <a:bodyPr wrap="square">
            <a:spAutoFit/>
          </a:bodyPr>
          <a:lstStyle/>
          <a:p>
            <a:pPr lvl="0">
              <a:lnSpc>
                <a:spcPct val="150000"/>
              </a:lnSpc>
            </a:pPr>
            <a:r>
              <a:rPr lang="zh-TW" altLang="en-US" sz="2000" dirty="0">
                <a:solidFill>
                  <a:srgbClr val="6AE7FF"/>
                </a:solidFill>
                <a:latin typeface="Times New Roman" panose="02020603050405020304" pitchFamily="18" charset="0"/>
                <a:ea typeface="標楷體" panose="03000509000000000000" pitchFamily="65" charset="-120"/>
                <a:cs typeface="Times New Roman" panose="02020603050405020304" pitchFamily="18" charset="0"/>
                <a:sym typeface="+mn-lt"/>
              </a:rPr>
              <a:t>運用長短期記憶網路演算法建構公部門船用油料庫儲需求量預測模型</a:t>
            </a:r>
          </a:p>
          <a:p>
            <a:pPr lvl="0">
              <a:lnSpc>
                <a:spcPct val="150000"/>
              </a:lnSpc>
            </a:pPr>
            <a:r>
              <a:rPr lang="en" sz="2000" dirty="0">
                <a:solidFill>
                  <a:srgbClr val="6AE7FF"/>
                </a:solidFill>
                <a:latin typeface="Times New Roman" panose="02020603050405020304" pitchFamily="18" charset="0"/>
                <a:ea typeface="標楷體" panose="03000509000000000000" pitchFamily="65" charset="-120"/>
                <a:cs typeface="Times New Roman" panose="02020603050405020304" pitchFamily="18" charset="0"/>
                <a:sym typeface="+mn-lt"/>
              </a:rPr>
              <a:t>Using LSTM Algorithm to Construct Fuel Demand Forecasting Model for Public Marine Sector Warehouse </a:t>
            </a:r>
          </a:p>
        </p:txBody>
      </p:sp>
    </p:spTree>
    <p:extLst>
      <p:ext uri="{BB962C8B-B14F-4D97-AF65-F5344CB8AC3E}">
        <p14:creationId xmlns:p14="http://schemas.microsoft.com/office/powerpoint/2010/main" val="50578962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1000"/>
                                        <p:tgtEl>
                                          <p:spTgt spid="2"/>
                                        </p:tgtEl>
                                      </p:cBhvr>
                                    </p:animEffect>
                                  </p:childTnLst>
                                </p:cTn>
                              </p:par>
                            </p:childTnLst>
                          </p:cTn>
                        </p:par>
                        <p:par>
                          <p:cTn id="8" fill="hold">
                            <p:stCondLst>
                              <p:cond delay="10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
                                        </p:tgtEl>
                                        <p:attrNameLst>
                                          <p:attrName>ppt_y</p:attrName>
                                        </p:attrNameLst>
                                      </p:cBhvr>
                                      <p:tavLst>
                                        <p:tav tm="0">
                                          <p:val>
                                            <p:strVal val="#ppt_y"/>
                                          </p:val>
                                        </p:tav>
                                        <p:tav tm="100000">
                                          <p:val>
                                            <p:strVal val="#ppt_y"/>
                                          </p:val>
                                        </p:tav>
                                      </p:tavLst>
                                    </p:anim>
                                    <p:anim calcmode="lin" valueType="num">
                                      <p:cBhvr>
                                        <p:cTn id="13"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
                                        </p:tgtEl>
                                      </p:cBhvr>
                                    </p:animEffect>
                                  </p:childTnLst>
                                </p:cTn>
                              </p:par>
                            </p:childTnLst>
                          </p:cTn>
                        </p:par>
                        <p:par>
                          <p:cTn id="16" fill="hold">
                            <p:stCondLst>
                              <p:cond delay="1899"/>
                            </p:stCondLst>
                            <p:childTnLst>
                              <p:par>
                                <p:cTn id="17" presetID="42"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anim calcmode="lin" valueType="num">
                                      <p:cBhvr>
                                        <p:cTn id="20" dur="500" fill="hold"/>
                                        <p:tgtEl>
                                          <p:spTgt spid="19"/>
                                        </p:tgtEl>
                                        <p:attrNameLst>
                                          <p:attrName>ppt_x</p:attrName>
                                        </p:attrNameLst>
                                      </p:cBhvr>
                                      <p:tavLst>
                                        <p:tav tm="0">
                                          <p:val>
                                            <p:strVal val="#ppt_x"/>
                                          </p:val>
                                        </p:tav>
                                        <p:tav tm="100000">
                                          <p:val>
                                            <p:strVal val="#ppt_x"/>
                                          </p:val>
                                        </p:tav>
                                      </p:tavLst>
                                    </p:anim>
                                    <p:anim calcmode="lin" valueType="num">
                                      <p:cBhvr>
                                        <p:cTn id="21"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2F2A76CF-0215-8A48-84DD-8A51DD3214B2}"/>
              </a:ext>
            </a:extLst>
          </p:cNvPr>
          <p:cNvPicPr>
            <a:picLocks noChangeAspect="1"/>
          </p:cNvPicPr>
          <p:nvPr/>
        </p:nvPicPr>
        <p:blipFill>
          <a:blip r:embed="rId3"/>
          <a:stretch>
            <a:fillRect/>
          </a:stretch>
        </p:blipFill>
        <p:spPr>
          <a:xfrm>
            <a:off x="0" y="802"/>
            <a:ext cx="12192000" cy="6858000"/>
          </a:xfrm>
          <a:prstGeom prst="rect">
            <a:avLst/>
          </a:prstGeom>
        </p:spPr>
      </p:pic>
      <p:sp>
        <p:nvSpPr>
          <p:cNvPr id="14" name="副標題 2">
            <a:extLst>
              <a:ext uri="{FF2B5EF4-FFF2-40B4-BE49-F238E27FC236}">
                <a16:creationId xmlns:a16="http://schemas.microsoft.com/office/drawing/2014/main" id="{42B4BFBF-8F5B-0045-B224-5ACB25A4E668}"/>
              </a:ext>
            </a:extLst>
          </p:cNvPr>
          <p:cNvSpPr txBox="1">
            <a:spLocks/>
          </p:cNvSpPr>
          <p:nvPr/>
        </p:nvSpPr>
        <p:spPr>
          <a:xfrm>
            <a:off x="415925" y="6170511"/>
            <a:ext cx="11163300" cy="50724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634950">
              <a:lnSpc>
                <a:spcPts val="3520"/>
              </a:lnSpc>
              <a:spcBef>
                <a:spcPts val="400"/>
              </a:spcBef>
              <a:buClr>
                <a:srgbClr val="FF0000"/>
              </a:buClr>
              <a:buFont typeface="+mj-lt"/>
              <a:buAutoNum type="arabicPeriod"/>
            </a:pPr>
            <a:endParaRPr lang="zh-TW" altLang="en-US" sz="3200">
              <a:latin typeface="標楷體" panose="03000509000000000000" pitchFamily="65" charset="-120"/>
              <a:ea typeface="標楷體" panose="03000509000000000000" pitchFamily="65" charset="-120"/>
            </a:endParaRPr>
          </a:p>
        </p:txBody>
      </p:sp>
      <p:sp>
        <p:nvSpPr>
          <p:cNvPr id="15" name="矩形 14">
            <a:extLst>
              <a:ext uri="{FF2B5EF4-FFF2-40B4-BE49-F238E27FC236}">
                <a16:creationId xmlns:a16="http://schemas.microsoft.com/office/drawing/2014/main" id="{F1055018-B132-0E43-9E63-7351A04F8B9A}"/>
              </a:ext>
            </a:extLst>
          </p:cNvPr>
          <p:cNvSpPr/>
          <p:nvPr/>
        </p:nvSpPr>
        <p:spPr>
          <a:xfrm>
            <a:off x="260012" y="179435"/>
            <a:ext cx="2236510" cy="707886"/>
          </a:xfrm>
          <a:prstGeom prst="rect">
            <a:avLst/>
          </a:prstGeom>
          <a:noFill/>
        </p:spPr>
        <p:txBody>
          <a:bodyPr wrap="none" lIns="91440" tIns="45720" rIns="91440" bIns="45720">
            <a:spAutoFit/>
          </a:bodyPr>
          <a:lstStyle/>
          <a:p>
            <a:pPr algn="ctr"/>
            <a:r>
              <a:rPr kumimoji="1" lang="zh-CN" altLang="en-US" sz="4000" dirty="0">
                <a:solidFill>
                  <a:schemeClr val="accent5">
                    <a:lumMod val="75000"/>
                  </a:schemeClr>
                </a:solidFill>
                <a:latin typeface="標楷體" panose="03000509000000000000" pitchFamily="65" charset="-120"/>
                <a:ea typeface="標楷體" panose="03000509000000000000" pitchFamily="65" charset="-120"/>
              </a:rPr>
              <a:t>研究背景</a:t>
            </a:r>
            <a:endParaRPr lang="zh-TW" altLang="en-US" sz="4000"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1498DD39-7803-4C4A-8A6C-C75DF532BA0D}"/>
              </a:ext>
            </a:extLst>
          </p:cNvPr>
          <p:cNvSpPr>
            <a:spLocks noGrp="1"/>
          </p:cNvSpPr>
          <p:nvPr>
            <p:ph type="sldNum" sz="quarter" idx="12"/>
          </p:nvPr>
        </p:nvSpPr>
        <p:spPr/>
        <p:txBody>
          <a:bodyPr/>
          <a:lstStyle/>
          <a:p>
            <a:fld id="{1490CF33-D555-A345-BE28-C2DA5831FB31}" type="slidenum">
              <a:rPr kumimoji="1" lang="zh-TW" altLang="en-US" smtClean="0">
                <a:latin typeface="標楷體" panose="03000509000000000000" pitchFamily="65" charset="-120"/>
                <a:ea typeface="標楷體" panose="03000509000000000000" pitchFamily="65" charset="-120"/>
              </a:rPr>
              <a:t>4</a:t>
            </a:fld>
            <a:endParaRPr kumimoji="1"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8F64E00F-C21F-874A-B367-6689E2FB43CA}"/>
              </a:ext>
            </a:extLst>
          </p:cNvPr>
          <p:cNvPicPr>
            <a:picLocks noChangeAspect="1"/>
          </p:cNvPicPr>
          <p:nvPr/>
        </p:nvPicPr>
        <p:blipFill>
          <a:blip r:embed="rId4"/>
          <a:stretch>
            <a:fillRect/>
          </a:stretch>
        </p:blipFill>
        <p:spPr>
          <a:xfrm>
            <a:off x="4488455" y="4359729"/>
            <a:ext cx="3348540" cy="2239826"/>
          </a:xfrm>
          <a:prstGeom prst="rect">
            <a:avLst/>
          </a:prstGeom>
        </p:spPr>
      </p:pic>
      <p:pic>
        <p:nvPicPr>
          <p:cNvPr id="7" name="圖片 6">
            <a:extLst>
              <a:ext uri="{FF2B5EF4-FFF2-40B4-BE49-F238E27FC236}">
                <a16:creationId xmlns:a16="http://schemas.microsoft.com/office/drawing/2014/main" id="{66278FB6-54C7-324E-AAD1-DD0E5C9F33A9}"/>
              </a:ext>
            </a:extLst>
          </p:cNvPr>
          <p:cNvPicPr>
            <a:picLocks noChangeAspect="1"/>
          </p:cNvPicPr>
          <p:nvPr/>
        </p:nvPicPr>
        <p:blipFill>
          <a:blip r:embed="rId5"/>
          <a:stretch>
            <a:fillRect/>
          </a:stretch>
        </p:blipFill>
        <p:spPr>
          <a:xfrm>
            <a:off x="8042894" y="4376878"/>
            <a:ext cx="3310906" cy="2230263"/>
          </a:xfrm>
          <a:prstGeom prst="rect">
            <a:avLst/>
          </a:prstGeom>
        </p:spPr>
      </p:pic>
      <p:grpSp>
        <p:nvGrpSpPr>
          <p:cNvPr id="610" name="Group 4">
            <a:extLst>
              <a:ext uri="{FF2B5EF4-FFF2-40B4-BE49-F238E27FC236}">
                <a16:creationId xmlns:a16="http://schemas.microsoft.com/office/drawing/2014/main" id="{0393A518-773C-F74F-9799-315FA4AA6102}"/>
              </a:ext>
            </a:extLst>
          </p:cNvPr>
          <p:cNvGrpSpPr>
            <a:grpSpLocks noChangeAspect="1"/>
          </p:cNvGrpSpPr>
          <p:nvPr/>
        </p:nvGrpSpPr>
        <p:grpSpPr bwMode="auto">
          <a:xfrm>
            <a:off x="177782" y="2327314"/>
            <a:ext cx="3865897" cy="4868997"/>
            <a:chOff x="579" y="587"/>
            <a:chExt cx="2243" cy="2825"/>
          </a:xfrm>
          <a:solidFill>
            <a:srgbClr val="334353"/>
          </a:solidFill>
        </p:grpSpPr>
        <p:grpSp>
          <p:nvGrpSpPr>
            <p:cNvPr id="611" name="Group 205">
              <a:extLst>
                <a:ext uri="{FF2B5EF4-FFF2-40B4-BE49-F238E27FC236}">
                  <a16:creationId xmlns:a16="http://schemas.microsoft.com/office/drawing/2014/main" id="{4D52CC95-E847-9346-B485-21866EAF9884}"/>
                </a:ext>
              </a:extLst>
            </p:cNvPr>
            <p:cNvGrpSpPr>
              <a:grpSpLocks/>
            </p:cNvGrpSpPr>
            <p:nvPr/>
          </p:nvGrpSpPr>
          <p:grpSpPr bwMode="auto">
            <a:xfrm>
              <a:off x="579" y="597"/>
              <a:ext cx="2243" cy="2635"/>
              <a:chOff x="579" y="597"/>
              <a:chExt cx="2243" cy="2635"/>
            </a:xfrm>
            <a:grpFill/>
          </p:grpSpPr>
          <p:sp>
            <p:nvSpPr>
              <p:cNvPr id="996" name="Oval 5">
                <a:extLst>
                  <a:ext uri="{FF2B5EF4-FFF2-40B4-BE49-F238E27FC236}">
                    <a16:creationId xmlns:a16="http://schemas.microsoft.com/office/drawing/2014/main" id="{4850677B-10E4-E544-8C66-3EF9A63042EE}"/>
                  </a:ext>
                </a:extLst>
              </p:cNvPr>
              <p:cNvSpPr>
                <a:spLocks noChangeArrowheads="1"/>
              </p:cNvSpPr>
              <p:nvPr/>
            </p:nvSpPr>
            <p:spPr bwMode="auto">
              <a:xfrm>
                <a:off x="960" y="874"/>
                <a:ext cx="1033" cy="8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97" name="Freeform 6">
                <a:extLst>
                  <a:ext uri="{FF2B5EF4-FFF2-40B4-BE49-F238E27FC236}">
                    <a16:creationId xmlns:a16="http://schemas.microsoft.com/office/drawing/2014/main" id="{94EB91D9-8D49-D44D-A2BB-EEA4D670520B}"/>
                  </a:ext>
                </a:extLst>
              </p:cNvPr>
              <p:cNvSpPr>
                <a:spLocks/>
              </p:cNvSpPr>
              <p:nvPr/>
            </p:nvSpPr>
            <p:spPr bwMode="auto">
              <a:xfrm>
                <a:off x="1470" y="1568"/>
                <a:ext cx="476" cy="179"/>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98" name="Oval 7">
                <a:extLst>
                  <a:ext uri="{FF2B5EF4-FFF2-40B4-BE49-F238E27FC236}">
                    <a16:creationId xmlns:a16="http://schemas.microsoft.com/office/drawing/2014/main" id="{C81CE64F-46F1-C445-AC72-844C8129934D}"/>
                  </a:ext>
                </a:extLst>
              </p:cNvPr>
              <p:cNvSpPr>
                <a:spLocks noChangeArrowheads="1"/>
              </p:cNvSpPr>
              <p:nvPr/>
            </p:nvSpPr>
            <p:spPr bwMode="auto">
              <a:xfrm>
                <a:off x="1070" y="68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99" name="Freeform 8">
                <a:extLst>
                  <a:ext uri="{FF2B5EF4-FFF2-40B4-BE49-F238E27FC236}">
                    <a16:creationId xmlns:a16="http://schemas.microsoft.com/office/drawing/2014/main" id="{101EC3DB-A63C-F943-98D1-A3ED24A11A48}"/>
                  </a:ext>
                </a:extLst>
              </p:cNvPr>
              <p:cNvSpPr>
                <a:spLocks/>
              </p:cNvSpPr>
              <p:nvPr/>
            </p:nvSpPr>
            <p:spPr bwMode="auto">
              <a:xfrm>
                <a:off x="1047" y="731"/>
                <a:ext cx="81" cy="189"/>
              </a:xfrm>
              <a:custGeom>
                <a:avLst/>
                <a:gdLst>
                  <a:gd name="T0" fmla="*/ 28 w 56"/>
                  <a:gd name="T1" fmla="*/ 72 h 130"/>
                  <a:gd name="T2" fmla="*/ 33 w 56"/>
                  <a:gd name="T3" fmla="*/ 130 h 130"/>
                  <a:gd name="T4" fmla="*/ 44 w 56"/>
                  <a:gd name="T5" fmla="*/ 130 h 130"/>
                  <a:gd name="T6" fmla="*/ 44 w 56"/>
                  <a:gd name="T7" fmla="*/ 62 h 130"/>
                  <a:gd name="T8" fmla="*/ 52 w 56"/>
                  <a:gd name="T9" fmla="*/ 62 h 130"/>
                  <a:gd name="T10" fmla="*/ 54 w 56"/>
                  <a:gd name="T11" fmla="*/ 23 h 130"/>
                  <a:gd name="T12" fmla="*/ 44 w 56"/>
                  <a:gd name="T13" fmla="*/ 1 h 130"/>
                  <a:gd name="T14" fmla="*/ 36 w 56"/>
                  <a:gd name="T15" fmla="*/ 0 h 130"/>
                  <a:gd name="T16" fmla="*/ 28 w 56"/>
                  <a:gd name="T17" fmla="*/ 0 h 130"/>
                  <a:gd name="T18" fmla="*/ 20 w 56"/>
                  <a:gd name="T19" fmla="*/ 0 h 130"/>
                  <a:gd name="T20" fmla="*/ 13 w 56"/>
                  <a:gd name="T21" fmla="*/ 1 h 130"/>
                  <a:gd name="T22" fmla="*/ 2 w 56"/>
                  <a:gd name="T23" fmla="*/ 23 h 130"/>
                  <a:gd name="T24" fmla="*/ 5 w 56"/>
                  <a:gd name="T25" fmla="*/ 62 h 130"/>
                  <a:gd name="T26" fmla="*/ 13 w 56"/>
                  <a:gd name="T27" fmla="*/ 62 h 130"/>
                  <a:gd name="T28" fmla="*/ 13 w 56"/>
                  <a:gd name="T29" fmla="*/ 130 h 130"/>
                  <a:gd name="T30" fmla="*/ 23 w 56"/>
                  <a:gd name="T31" fmla="*/ 130 h 130"/>
                  <a:gd name="T32" fmla="*/ 28 w 56"/>
                  <a:gd name="T33" fmla="*/ 7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130">
                    <a:moveTo>
                      <a:pt x="28" y="72"/>
                    </a:moveTo>
                    <a:cubicBezTo>
                      <a:pt x="33" y="130"/>
                      <a:pt x="33" y="130"/>
                      <a:pt x="33" y="130"/>
                    </a:cubicBezTo>
                    <a:cubicBezTo>
                      <a:pt x="44" y="130"/>
                      <a:pt x="44" y="130"/>
                      <a:pt x="44" y="130"/>
                    </a:cubicBezTo>
                    <a:cubicBezTo>
                      <a:pt x="44" y="62"/>
                      <a:pt x="44" y="62"/>
                      <a:pt x="44" y="62"/>
                    </a:cubicBezTo>
                    <a:cubicBezTo>
                      <a:pt x="52" y="62"/>
                      <a:pt x="52" y="62"/>
                      <a:pt x="52" y="62"/>
                    </a:cubicBezTo>
                    <a:cubicBezTo>
                      <a:pt x="54" y="23"/>
                      <a:pt x="54" y="23"/>
                      <a:pt x="54" y="23"/>
                    </a:cubicBezTo>
                    <a:cubicBezTo>
                      <a:pt x="54" y="23"/>
                      <a:pt x="56" y="6"/>
                      <a:pt x="44" y="1"/>
                    </a:cubicBezTo>
                    <a:cubicBezTo>
                      <a:pt x="42" y="0"/>
                      <a:pt x="39" y="0"/>
                      <a:pt x="36" y="0"/>
                    </a:cubicBezTo>
                    <a:cubicBezTo>
                      <a:pt x="28" y="0"/>
                      <a:pt x="28" y="0"/>
                      <a:pt x="28" y="0"/>
                    </a:cubicBezTo>
                    <a:cubicBezTo>
                      <a:pt x="20" y="0"/>
                      <a:pt x="20" y="0"/>
                      <a:pt x="20" y="0"/>
                    </a:cubicBezTo>
                    <a:cubicBezTo>
                      <a:pt x="17" y="0"/>
                      <a:pt x="15" y="0"/>
                      <a:pt x="13" y="1"/>
                    </a:cubicBezTo>
                    <a:cubicBezTo>
                      <a:pt x="0" y="6"/>
                      <a:pt x="2" y="23"/>
                      <a:pt x="2" y="23"/>
                    </a:cubicBezTo>
                    <a:cubicBezTo>
                      <a:pt x="5" y="62"/>
                      <a:pt x="5" y="62"/>
                      <a:pt x="5" y="62"/>
                    </a:cubicBezTo>
                    <a:cubicBezTo>
                      <a:pt x="13" y="62"/>
                      <a:pt x="13" y="62"/>
                      <a:pt x="13" y="62"/>
                    </a:cubicBezTo>
                    <a:cubicBezTo>
                      <a:pt x="13" y="130"/>
                      <a:pt x="13" y="130"/>
                      <a:pt x="13" y="130"/>
                    </a:cubicBezTo>
                    <a:cubicBezTo>
                      <a:pt x="23" y="130"/>
                      <a:pt x="23" y="130"/>
                      <a:pt x="23" y="130"/>
                    </a:cubicBezTo>
                    <a:lnTo>
                      <a:pt x="2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00" name="Oval 9">
                <a:extLst>
                  <a:ext uri="{FF2B5EF4-FFF2-40B4-BE49-F238E27FC236}">
                    <a16:creationId xmlns:a16="http://schemas.microsoft.com/office/drawing/2014/main" id="{D0A9D2D1-65F3-0B40-9E5F-38ED76AC82C4}"/>
                  </a:ext>
                </a:extLst>
              </p:cNvPr>
              <p:cNvSpPr>
                <a:spLocks noChangeArrowheads="1"/>
              </p:cNvSpPr>
              <p:nvPr/>
            </p:nvSpPr>
            <p:spPr bwMode="auto">
              <a:xfrm>
                <a:off x="1108" y="2413"/>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01" name="Freeform 10">
                <a:extLst>
                  <a:ext uri="{FF2B5EF4-FFF2-40B4-BE49-F238E27FC236}">
                    <a16:creationId xmlns:a16="http://schemas.microsoft.com/office/drawing/2014/main" id="{181C0241-7526-E141-9976-8FC718A1FC23}"/>
                  </a:ext>
                </a:extLst>
              </p:cNvPr>
              <p:cNvSpPr>
                <a:spLocks/>
              </p:cNvSpPr>
              <p:nvPr/>
            </p:nvSpPr>
            <p:spPr bwMode="auto">
              <a:xfrm>
                <a:off x="1085" y="2457"/>
                <a:ext cx="81" cy="189"/>
              </a:xfrm>
              <a:custGeom>
                <a:avLst/>
                <a:gdLst>
                  <a:gd name="T0" fmla="*/ 28 w 56"/>
                  <a:gd name="T1" fmla="*/ 73 h 130"/>
                  <a:gd name="T2" fmla="*/ 33 w 56"/>
                  <a:gd name="T3" fmla="*/ 130 h 130"/>
                  <a:gd name="T4" fmla="*/ 44 w 56"/>
                  <a:gd name="T5" fmla="*/ 130 h 130"/>
                  <a:gd name="T6" fmla="*/ 44 w 56"/>
                  <a:gd name="T7" fmla="*/ 63 h 130"/>
                  <a:gd name="T8" fmla="*/ 52 w 56"/>
                  <a:gd name="T9" fmla="*/ 63 h 130"/>
                  <a:gd name="T10" fmla="*/ 54 w 56"/>
                  <a:gd name="T11" fmla="*/ 24 h 130"/>
                  <a:gd name="T12" fmla="*/ 44 w 56"/>
                  <a:gd name="T13" fmla="*/ 2 h 130"/>
                  <a:gd name="T14" fmla="*/ 36 w 56"/>
                  <a:gd name="T15" fmla="*/ 0 h 130"/>
                  <a:gd name="T16" fmla="*/ 28 w 56"/>
                  <a:gd name="T17" fmla="*/ 0 h 130"/>
                  <a:gd name="T18" fmla="*/ 20 w 56"/>
                  <a:gd name="T19" fmla="*/ 0 h 130"/>
                  <a:gd name="T20" fmla="*/ 13 w 56"/>
                  <a:gd name="T21" fmla="*/ 2 h 130"/>
                  <a:gd name="T22" fmla="*/ 2 w 56"/>
                  <a:gd name="T23" fmla="*/ 24 h 130"/>
                  <a:gd name="T24" fmla="*/ 5 w 56"/>
                  <a:gd name="T25" fmla="*/ 63 h 130"/>
                  <a:gd name="T26" fmla="*/ 13 w 56"/>
                  <a:gd name="T27" fmla="*/ 63 h 130"/>
                  <a:gd name="T28" fmla="*/ 13 w 56"/>
                  <a:gd name="T29" fmla="*/ 130 h 130"/>
                  <a:gd name="T30" fmla="*/ 23 w 56"/>
                  <a:gd name="T31" fmla="*/ 130 h 130"/>
                  <a:gd name="T32" fmla="*/ 28 w 56"/>
                  <a:gd name="T33" fmla="*/ 7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130">
                    <a:moveTo>
                      <a:pt x="28" y="73"/>
                    </a:moveTo>
                    <a:cubicBezTo>
                      <a:pt x="33" y="130"/>
                      <a:pt x="33" y="130"/>
                      <a:pt x="33" y="130"/>
                    </a:cubicBezTo>
                    <a:cubicBezTo>
                      <a:pt x="44" y="130"/>
                      <a:pt x="44" y="130"/>
                      <a:pt x="44" y="130"/>
                    </a:cubicBezTo>
                    <a:cubicBezTo>
                      <a:pt x="44" y="63"/>
                      <a:pt x="44" y="63"/>
                      <a:pt x="44" y="63"/>
                    </a:cubicBezTo>
                    <a:cubicBezTo>
                      <a:pt x="52" y="63"/>
                      <a:pt x="52" y="63"/>
                      <a:pt x="52" y="63"/>
                    </a:cubicBezTo>
                    <a:cubicBezTo>
                      <a:pt x="54" y="24"/>
                      <a:pt x="54" y="24"/>
                      <a:pt x="54" y="24"/>
                    </a:cubicBezTo>
                    <a:cubicBezTo>
                      <a:pt x="54" y="24"/>
                      <a:pt x="56" y="7"/>
                      <a:pt x="44" y="2"/>
                    </a:cubicBezTo>
                    <a:cubicBezTo>
                      <a:pt x="42" y="1"/>
                      <a:pt x="39" y="0"/>
                      <a:pt x="36" y="0"/>
                    </a:cubicBezTo>
                    <a:cubicBezTo>
                      <a:pt x="28" y="0"/>
                      <a:pt x="28" y="0"/>
                      <a:pt x="28" y="0"/>
                    </a:cubicBezTo>
                    <a:cubicBezTo>
                      <a:pt x="20" y="0"/>
                      <a:pt x="20" y="0"/>
                      <a:pt x="20" y="0"/>
                    </a:cubicBezTo>
                    <a:cubicBezTo>
                      <a:pt x="17" y="0"/>
                      <a:pt x="15" y="1"/>
                      <a:pt x="13" y="2"/>
                    </a:cubicBezTo>
                    <a:cubicBezTo>
                      <a:pt x="0" y="7"/>
                      <a:pt x="2" y="24"/>
                      <a:pt x="2" y="24"/>
                    </a:cubicBezTo>
                    <a:cubicBezTo>
                      <a:pt x="5" y="63"/>
                      <a:pt x="5" y="63"/>
                      <a:pt x="5" y="63"/>
                    </a:cubicBezTo>
                    <a:cubicBezTo>
                      <a:pt x="13" y="63"/>
                      <a:pt x="13" y="63"/>
                      <a:pt x="13" y="63"/>
                    </a:cubicBezTo>
                    <a:cubicBezTo>
                      <a:pt x="13" y="130"/>
                      <a:pt x="13" y="130"/>
                      <a:pt x="13" y="130"/>
                    </a:cubicBezTo>
                    <a:cubicBezTo>
                      <a:pt x="23" y="130"/>
                      <a:pt x="23" y="130"/>
                      <a:pt x="23" y="130"/>
                    </a:cubicBezTo>
                    <a:lnTo>
                      <a:pt x="28"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02" name="Oval 11">
                <a:extLst>
                  <a:ext uri="{FF2B5EF4-FFF2-40B4-BE49-F238E27FC236}">
                    <a16:creationId xmlns:a16="http://schemas.microsoft.com/office/drawing/2014/main" id="{CB96B680-43A0-5E4E-844A-153D7281282A}"/>
                  </a:ext>
                </a:extLst>
              </p:cNvPr>
              <p:cNvSpPr>
                <a:spLocks noChangeArrowheads="1"/>
              </p:cNvSpPr>
              <p:nvPr/>
            </p:nvSpPr>
            <p:spPr bwMode="auto">
              <a:xfrm>
                <a:off x="2281" y="1074"/>
                <a:ext cx="50" cy="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03" name="Freeform 12">
                <a:extLst>
                  <a:ext uri="{FF2B5EF4-FFF2-40B4-BE49-F238E27FC236}">
                    <a16:creationId xmlns:a16="http://schemas.microsoft.com/office/drawing/2014/main" id="{8933C03B-9241-0245-9E32-FAFEEB3C5F64}"/>
                  </a:ext>
                </a:extLst>
              </p:cNvPr>
              <p:cNvSpPr>
                <a:spLocks/>
              </p:cNvSpPr>
              <p:nvPr/>
            </p:nvSpPr>
            <p:spPr bwMode="auto">
              <a:xfrm>
                <a:off x="2247" y="1138"/>
                <a:ext cx="118" cy="276"/>
              </a:xfrm>
              <a:custGeom>
                <a:avLst/>
                <a:gdLst>
                  <a:gd name="T0" fmla="*/ 41 w 81"/>
                  <a:gd name="T1" fmla="*/ 106 h 190"/>
                  <a:gd name="T2" fmla="*/ 48 w 81"/>
                  <a:gd name="T3" fmla="*/ 190 h 190"/>
                  <a:gd name="T4" fmla="*/ 63 w 81"/>
                  <a:gd name="T5" fmla="*/ 190 h 190"/>
                  <a:gd name="T6" fmla="*/ 63 w 81"/>
                  <a:gd name="T7" fmla="*/ 91 h 190"/>
                  <a:gd name="T8" fmla="*/ 75 w 81"/>
                  <a:gd name="T9" fmla="*/ 91 h 190"/>
                  <a:gd name="T10" fmla="*/ 79 w 81"/>
                  <a:gd name="T11" fmla="*/ 34 h 190"/>
                  <a:gd name="T12" fmla="*/ 63 w 81"/>
                  <a:gd name="T13" fmla="*/ 2 h 190"/>
                  <a:gd name="T14" fmla="*/ 52 w 81"/>
                  <a:gd name="T15" fmla="*/ 0 h 190"/>
                  <a:gd name="T16" fmla="*/ 41 w 81"/>
                  <a:gd name="T17" fmla="*/ 0 h 190"/>
                  <a:gd name="T18" fmla="*/ 29 w 81"/>
                  <a:gd name="T19" fmla="*/ 0 h 190"/>
                  <a:gd name="T20" fmla="*/ 18 w 81"/>
                  <a:gd name="T21" fmla="*/ 2 h 190"/>
                  <a:gd name="T22" fmla="*/ 2 w 81"/>
                  <a:gd name="T23" fmla="*/ 34 h 190"/>
                  <a:gd name="T24" fmla="*/ 6 w 81"/>
                  <a:gd name="T25" fmla="*/ 91 h 190"/>
                  <a:gd name="T26" fmla="*/ 18 w 81"/>
                  <a:gd name="T27" fmla="*/ 91 h 190"/>
                  <a:gd name="T28" fmla="*/ 18 w 81"/>
                  <a:gd name="T29" fmla="*/ 190 h 190"/>
                  <a:gd name="T30" fmla="*/ 33 w 81"/>
                  <a:gd name="T31" fmla="*/ 190 h 190"/>
                  <a:gd name="T32" fmla="*/ 41 w 81"/>
                  <a:gd name="T33" fmla="*/ 10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190">
                    <a:moveTo>
                      <a:pt x="41" y="106"/>
                    </a:moveTo>
                    <a:cubicBezTo>
                      <a:pt x="48" y="190"/>
                      <a:pt x="48" y="190"/>
                      <a:pt x="48" y="190"/>
                    </a:cubicBezTo>
                    <a:cubicBezTo>
                      <a:pt x="63" y="190"/>
                      <a:pt x="63" y="190"/>
                      <a:pt x="63" y="190"/>
                    </a:cubicBezTo>
                    <a:cubicBezTo>
                      <a:pt x="63" y="91"/>
                      <a:pt x="63" y="91"/>
                      <a:pt x="63" y="91"/>
                    </a:cubicBezTo>
                    <a:cubicBezTo>
                      <a:pt x="75" y="91"/>
                      <a:pt x="75" y="91"/>
                      <a:pt x="75" y="91"/>
                    </a:cubicBezTo>
                    <a:cubicBezTo>
                      <a:pt x="79" y="34"/>
                      <a:pt x="79" y="34"/>
                      <a:pt x="79" y="34"/>
                    </a:cubicBezTo>
                    <a:cubicBezTo>
                      <a:pt x="79" y="34"/>
                      <a:pt x="81" y="9"/>
                      <a:pt x="63" y="2"/>
                    </a:cubicBezTo>
                    <a:cubicBezTo>
                      <a:pt x="60" y="1"/>
                      <a:pt x="56" y="0"/>
                      <a:pt x="52" y="0"/>
                    </a:cubicBezTo>
                    <a:cubicBezTo>
                      <a:pt x="41" y="0"/>
                      <a:pt x="41" y="0"/>
                      <a:pt x="41" y="0"/>
                    </a:cubicBezTo>
                    <a:cubicBezTo>
                      <a:pt x="29" y="0"/>
                      <a:pt x="29" y="0"/>
                      <a:pt x="29" y="0"/>
                    </a:cubicBezTo>
                    <a:cubicBezTo>
                      <a:pt x="25" y="0"/>
                      <a:pt x="21" y="1"/>
                      <a:pt x="18" y="2"/>
                    </a:cubicBezTo>
                    <a:cubicBezTo>
                      <a:pt x="0" y="9"/>
                      <a:pt x="2" y="34"/>
                      <a:pt x="2" y="34"/>
                    </a:cubicBezTo>
                    <a:cubicBezTo>
                      <a:pt x="6" y="91"/>
                      <a:pt x="6" y="91"/>
                      <a:pt x="6" y="91"/>
                    </a:cubicBezTo>
                    <a:cubicBezTo>
                      <a:pt x="18" y="91"/>
                      <a:pt x="18" y="91"/>
                      <a:pt x="18" y="91"/>
                    </a:cubicBezTo>
                    <a:cubicBezTo>
                      <a:pt x="18" y="190"/>
                      <a:pt x="18" y="190"/>
                      <a:pt x="18" y="190"/>
                    </a:cubicBezTo>
                    <a:cubicBezTo>
                      <a:pt x="33" y="190"/>
                      <a:pt x="33" y="190"/>
                      <a:pt x="33" y="190"/>
                    </a:cubicBezTo>
                    <a:lnTo>
                      <a:pt x="4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04" name="Oval 13">
                <a:extLst>
                  <a:ext uri="{FF2B5EF4-FFF2-40B4-BE49-F238E27FC236}">
                    <a16:creationId xmlns:a16="http://schemas.microsoft.com/office/drawing/2014/main" id="{D76248E1-8774-4D40-82A8-C716CB8C5DDB}"/>
                  </a:ext>
                </a:extLst>
              </p:cNvPr>
              <p:cNvSpPr>
                <a:spLocks noChangeArrowheads="1"/>
              </p:cNvSpPr>
              <p:nvPr/>
            </p:nvSpPr>
            <p:spPr bwMode="auto">
              <a:xfrm>
                <a:off x="2342" y="2039"/>
                <a:ext cx="46" cy="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05" name="Freeform 14">
                <a:extLst>
                  <a:ext uri="{FF2B5EF4-FFF2-40B4-BE49-F238E27FC236}">
                    <a16:creationId xmlns:a16="http://schemas.microsoft.com/office/drawing/2014/main" id="{A4BC3CC5-DF7E-5D4E-8B1E-674A967E5986}"/>
                  </a:ext>
                </a:extLst>
              </p:cNvPr>
              <p:cNvSpPr>
                <a:spLocks/>
              </p:cNvSpPr>
              <p:nvPr/>
            </p:nvSpPr>
            <p:spPr bwMode="auto">
              <a:xfrm>
                <a:off x="2311" y="2099"/>
                <a:ext cx="108" cy="250"/>
              </a:xfrm>
              <a:custGeom>
                <a:avLst/>
                <a:gdLst>
                  <a:gd name="T0" fmla="*/ 37 w 74"/>
                  <a:gd name="T1" fmla="*/ 96 h 172"/>
                  <a:gd name="T2" fmla="*/ 44 w 74"/>
                  <a:gd name="T3" fmla="*/ 172 h 172"/>
                  <a:gd name="T4" fmla="*/ 58 w 74"/>
                  <a:gd name="T5" fmla="*/ 172 h 172"/>
                  <a:gd name="T6" fmla="*/ 58 w 74"/>
                  <a:gd name="T7" fmla="*/ 82 h 172"/>
                  <a:gd name="T8" fmla="*/ 68 w 74"/>
                  <a:gd name="T9" fmla="*/ 82 h 172"/>
                  <a:gd name="T10" fmla="*/ 71 w 74"/>
                  <a:gd name="T11" fmla="*/ 31 h 172"/>
                  <a:gd name="T12" fmla="*/ 57 w 74"/>
                  <a:gd name="T13" fmla="*/ 2 h 172"/>
                  <a:gd name="T14" fmla="*/ 47 w 74"/>
                  <a:gd name="T15" fmla="*/ 0 h 172"/>
                  <a:gd name="T16" fmla="*/ 37 w 74"/>
                  <a:gd name="T17" fmla="*/ 0 h 172"/>
                  <a:gd name="T18" fmla="*/ 26 w 74"/>
                  <a:gd name="T19" fmla="*/ 0 h 172"/>
                  <a:gd name="T20" fmla="*/ 16 w 74"/>
                  <a:gd name="T21" fmla="*/ 2 h 172"/>
                  <a:gd name="T22" fmla="*/ 2 w 74"/>
                  <a:gd name="T23" fmla="*/ 31 h 172"/>
                  <a:gd name="T24" fmla="*/ 6 w 74"/>
                  <a:gd name="T25" fmla="*/ 82 h 172"/>
                  <a:gd name="T26" fmla="*/ 16 w 74"/>
                  <a:gd name="T27" fmla="*/ 82 h 172"/>
                  <a:gd name="T28" fmla="*/ 16 w 74"/>
                  <a:gd name="T29" fmla="*/ 172 h 172"/>
                  <a:gd name="T30" fmla="*/ 30 w 74"/>
                  <a:gd name="T31" fmla="*/ 172 h 172"/>
                  <a:gd name="T32" fmla="*/ 37 w 74"/>
                  <a:gd name="T33" fmla="*/ 9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172">
                    <a:moveTo>
                      <a:pt x="37" y="96"/>
                    </a:moveTo>
                    <a:cubicBezTo>
                      <a:pt x="44" y="172"/>
                      <a:pt x="44" y="172"/>
                      <a:pt x="44" y="172"/>
                    </a:cubicBezTo>
                    <a:cubicBezTo>
                      <a:pt x="58" y="172"/>
                      <a:pt x="58" y="172"/>
                      <a:pt x="58" y="172"/>
                    </a:cubicBezTo>
                    <a:cubicBezTo>
                      <a:pt x="58" y="82"/>
                      <a:pt x="58" y="82"/>
                      <a:pt x="58" y="82"/>
                    </a:cubicBezTo>
                    <a:cubicBezTo>
                      <a:pt x="68" y="82"/>
                      <a:pt x="68" y="82"/>
                      <a:pt x="68" y="82"/>
                    </a:cubicBezTo>
                    <a:cubicBezTo>
                      <a:pt x="71" y="31"/>
                      <a:pt x="71" y="31"/>
                      <a:pt x="71" y="31"/>
                    </a:cubicBezTo>
                    <a:cubicBezTo>
                      <a:pt x="71" y="31"/>
                      <a:pt x="74" y="8"/>
                      <a:pt x="57" y="2"/>
                    </a:cubicBezTo>
                    <a:cubicBezTo>
                      <a:pt x="55" y="0"/>
                      <a:pt x="51" y="0"/>
                      <a:pt x="47" y="0"/>
                    </a:cubicBezTo>
                    <a:cubicBezTo>
                      <a:pt x="37" y="0"/>
                      <a:pt x="37" y="0"/>
                      <a:pt x="37" y="0"/>
                    </a:cubicBezTo>
                    <a:cubicBezTo>
                      <a:pt x="26" y="0"/>
                      <a:pt x="26" y="0"/>
                      <a:pt x="26" y="0"/>
                    </a:cubicBezTo>
                    <a:cubicBezTo>
                      <a:pt x="22" y="0"/>
                      <a:pt x="19" y="0"/>
                      <a:pt x="16" y="2"/>
                    </a:cubicBezTo>
                    <a:cubicBezTo>
                      <a:pt x="0" y="8"/>
                      <a:pt x="2" y="31"/>
                      <a:pt x="2" y="31"/>
                    </a:cubicBezTo>
                    <a:cubicBezTo>
                      <a:pt x="6" y="82"/>
                      <a:pt x="6" y="82"/>
                      <a:pt x="6" y="82"/>
                    </a:cubicBezTo>
                    <a:cubicBezTo>
                      <a:pt x="16" y="82"/>
                      <a:pt x="16" y="82"/>
                      <a:pt x="16" y="82"/>
                    </a:cubicBezTo>
                    <a:cubicBezTo>
                      <a:pt x="16" y="172"/>
                      <a:pt x="16" y="172"/>
                      <a:pt x="16" y="172"/>
                    </a:cubicBezTo>
                    <a:cubicBezTo>
                      <a:pt x="30" y="172"/>
                      <a:pt x="30" y="172"/>
                      <a:pt x="30" y="172"/>
                    </a:cubicBezTo>
                    <a:lnTo>
                      <a:pt x="3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06" name="Oval 15">
                <a:extLst>
                  <a:ext uri="{FF2B5EF4-FFF2-40B4-BE49-F238E27FC236}">
                    <a16:creationId xmlns:a16="http://schemas.microsoft.com/office/drawing/2014/main" id="{BE10E199-F28D-FB4C-9B49-E687B712F8FE}"/>
                  </a:ext>
                </a:extLst>
              </p:cNvPr>
              <p:cNvSpPr>
                <a:spLocks noChangeArrowheads="1"/>
              </p:cNvSpPr>
              <p:nvPr/>
            </p:nvSpPr>
            <p:spPr bwMode="auto">
              <a:xfrm>
                <a:off x="1654" y="2276"/>
                <a:ext cx="52" cy="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07" name="Freeform 16">
                <a:extLst>
                  <a:ext uri="{FF2B5EF4-FFF2-40B4-BE49-F238E27FC236}">
                    <a16:creationId xmlns:a16="http://schemas.microsoft.com/office/drawing/2014/main" id="{38CD23FE-8B89-D94E-9E72-94EEA273901C}"/>
                  </a:ext>
                </a:extLst>
              </p:cNvPr>
              <p:cNvSpPr>
                <a:spLocks/>
              </p:cNvSpPr>
              <p:nvPr/>
            </p:nvSpPr>
            <p:spPr bwMode="auto">
              <a:xfrm>
                <a:off x="1619" y="2342"/>
                <a:ext cx="122" cy="282"/>
              </a:xfrm>
              <a:custGeom>
                <a:avLst/>
                <a:gdLst>
                  <a:gd name="T0" fmla="*/ 42 w 84"/>
                  <a:gd name="T1" fmla="*/ 109 h 194"/>
                  <a:gd name="T2" fmla="*/ 50 w 84"/>
                  <a:gd name="T3" fmla="*/ 194 h 194"/>
                  <a:gd name="T4" fmla="*/ 65 w 84"/>
                  <a:gd name="T5" fmla="*/ 194 h 194"/>
                  <a:gd name="T6" fmla="*/ 65 w 84"/>
                  <a:gd name="T7" fmla="*/ 93 h 194"/>
                  <a:gd name="T8" fmla="*/ 77 w 84"/>
                  <a:gd name="T9" fmla="*/ 93 h 194"/>
                  <a:gd name="T10" fmla="*/ 81 w 84"/>
                  <a:gd name="T11" fmla="*/ 35 h 194"/>
                  <a:gd name="T12" fmla="*/ 65 w 84"/>
                  <a:gd name="T13" fmla="*/ 2 h 194"/>
                  <a:gd name="T14" fmla="*/ 54 w 84"/>
                  <a:gd name="T15" fmla="*/ 0 h 194"/>
                  <a:gd name="T16" fmla="*/ 42 w 84"/>
                  <a:gd name="T17" fmla="*/ 0 h 194"/>
                  <a:gd name="T18" fmla="*/ 30 w 84"/>
                  <a:gd name="T19" fmla="*/ 0 h 194"/>
                  <a:gd name="T20" fmla="*/ 19 w 84"/>
                  <a:gd name="T21" fmla="*/ 2 h 194"/>
                  <a:gd name="T22" fmla="*/ 3 w 84"/>
                  <a:gd name="T23" fmla="*/ 35 h 194"/>
                  <a:gd name="T24" fmla="*/ 7 w 84"/>
                  <a:gd name="T25" fmla="*/ 93 h 194"/>
                  <a:gd name="T26" fmla="*/ 19 w 84"/>
                  <a:gd name="T27" fmla="*/ 93 h 194"/>
                  <a:gd name="T28" fmla="*/ 19 w 84"/>
                  <a:gd name="T29" fmla="*/ 194 h 194"/>
                  <a:gd name="T30" fmla="*/ 34 w 84"/>
                  <a:gd name="T31" fmla="*/ 194 h 194"/>
                  <a:gd name="T32" fmla="*/ 42 w 84"/>
                  <a:gd name="T33" fmla="*/ 10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94">
                    <a:moveTo>
                      <a:pt x="42" y="109"/>
                    </a:moveTo>
                    <a:cubicBezTo>
                      <a:pt x="50" y="194"/>
                      <a:pt x="50" y="194"/>
                      <a:pt x="50" y="194"/>
                    </a:cubicBezTo>
                    <a:cubicBezTo>
                      <a:pt x="65" y="194"/>
                      <a:pt x="65" y="194"/>
                      <a:pt x="65" y="194"/>
                    </a:cubicBezTo>
                    <a:cubicBezTo>
                      <a:pt x="65" y="93"/>
                      <a:pt x="65" y="93"/>
                      <a:pt x="65" y="93"/>
                    </a:cubicBezTo>
                    <a:cubicBezTo>
                      <a:pt x="77" y="93"/>
                      <a:pt x="77" y="93"/>
                      <a:pt x="77" y="93"/>
                    </a:cubicBezTo>
                    <a:cubicBezTo>
                      <a:pt x="81" y="35"/>
                      <a:pt x="81" y="35"/>
                      <a:pt x="81" y="35"/>
                    </a:cubicBezTo>
                    <a:cubicBezTo>
                      <a:pt x="81" y="35"/>
                      <a:pt x="84" y="9"/>
                      <a:pt x="65" y="2"/>
                    </a:cubicBezTo>
                    <a:cubicBezTo>
                      <a:pt x="62" y="1"/>
                      <a:pt x="58" y="0"/>
                      <a:pt x="54" y="0"/>
                    </a:cubicBezTo>
                    <a:cubicBezTo>
                      <a:pt x="42" y="0"/>
                      <a:pt x="42" y="0"/>
                      <a:pt x="42" y="0"/>
                    </a:cubicBezTo>
                    <a:cubicBezTo>
                      <a:pt x="30" y="0"/>
                      <a:pt x="30" y="0"/>
                      <a:pt x="30" y="0"/>
                    </a:cubicBezTo>
                    <a:cubicBezTo>
                      <a:pt x="26" y="0"/>
                      <a:pt x="22" y="1"/>
                      <a:pt x="19" y="2"/>
                    </a:cubicBezTo>
                    <a:cubicBezTo>
                      <a:pt x="0" y="9"/>
                      <a:pt x="3" y="35"/>
                      <a:pt x="3" y="35"/>
                    </a:cubicBezTo>
                    <a:cubicBezTo>
                      <a:pt x="7" y="93"/>
                      <a:pt x="7" y="93"/>
                      <a:pt x="7" y="93"/>
                    </a:cubicBezTo>
                    <a:cubicBezTo>
                      <a:pt x="19" y="93"/>
                      <a:pt x="19" y="93"/>
                      <a:pt x="19" y="93"/>
                    </a:cubicBezTo>
                    <a:cubicBezTo>
                      <a:pt x="19" y="194"/>
                      <a:pt x="19" y="194"/>
                      <a:pt x="19" y="194"/>
                    </a:cubicBezTo>
                    <a:cubicBezTo>
                      <a:pt x="34" y="194"/>
                      <a:pt x="34" y="194"/>
                      <a:pt x="34" y="194"/>
                    </a:cubicBezTo>
                    <a:lnTo>
                      <a:pt x="42"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08" name="Oval 17">
                <a:extLst>
                  <a:ext uri="{FF2B5EF4-FFF2-40B4-BE49-F238E27FC236}">
                    <a16:creationId xmlns:a16="http://schemas.microsoft.com/office/drawing/2014/main" id="{E0F7F801-FCBE-8642-AD8D-FD1C239D73E6}"/>
                  </a:ext>
                </a:extLst>
              </p:cNvPr>
              <p:cNvSpPr>
                <a:spLocks noChangeArrowheads="1"/>
              </p:cNvSpPr>
              <p:nvPr/>
            </p:nvSpPr>
            <p:spPr bwMode="auto">
              <a:xfrm>
                <a:off x="615" y="1446"/>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09" name="Freeform 18">
                <a:extLst>
                  <a:ext uri="{FF2B5EF4-FFF2-40B4-BE49-F238E27FC236}">
                    <a16:creationId xmlns:a16="http://schemas.microsoft.com/office/drawing/2014/main" id="{98ED71B1-9E8C-DD45-AB77-4685C336625D}"/>
                  </a:ext>
                </a:extLst>
              </p:cNvPr>
              <p:cNvSpPr>
                <a:spLocks/>
              </p:cNvSpPr>
              <p:nvPr/>
            </p:nvSpPr>
            <p:spPr bwMode="auto">
              <a:xfrm>
                <a:off x="579" y="1485"/>
                <a:ext cx="125" cy="191"/>
              </a:xfrm>
              <a:custGeom>
                <a:avLst/>
                <a:gdLst>
                  <a:gd name="T0" fmla="*/ 86 w 86"/>
                  <a:gd name="T1" fmla="*/ 49 h 131"/>
                  <a:gd name="T2" fmla="*/ 54 w 86"/>
                  <a:gd name="T3" fmla="*/ 9 h 131"/>
                  <a:gd name="T4" fmla="*/ 38 w 86"/>
                  <a:gd name="T5" fmla="*/ 1 h 131"/>
                  <a:gd name="T6" fmla="*/ 28 w 86"/>
                  <a:gd name="T7" fmla="*/ 5 h 131"/>
                  <a:gd name="T8" fmla="*/ 21 w 86"/>
                  <a:gd name="T9" fmla="*/ 29 h 131"/>
                  <a:gd name="T10" fmla="*/ 21 w 86"/>
                  <a:gd name="T11" fmla="*/ 30 h 131"/>
                  <a:gd name="T12" fmla="*/ 0 w 86"/>
                  <a:gd name="T13" fmla="*/ 58 h 131"/>
                  <a:gd name="T14" fmla="*/ 6 w 86"/>
                  <a:gd name="T15" fmla="*/ 63 h 131"/>
                  <a:gd name="T16" fmla="*/ 21 w 86"/>
                  <a:gd name="T17" fmla="*/ 48 h 131"/>
                  <a:gd name="T18" fmla="*/ 21 w 86"/>
                  <a:gd name="T19" fmla="*/ 63 h 131"/>
                  <a:gd name="T20" fmla="*/ 8 w 86"/>
                  <a:gd name="T21" fmla="*/ 128 h 131"/>
                  <a:gd name="T22" fmla="*/ 17 w 86"/>
                  <a:gd name="T23" fmla="*/ 131 h 131"/>
                  <a:gd name="T24" fmla="*/ 35 w 86"/>
                  <a:gd name="T25" fmla="*/ 85 h 131"/>
                  <a:gd name="T26" fmla="*/ 44 w 86"/>
                  <a:gd name="T27" fmla="*/ 104 h 131"/>
                  <a:gd name="T28" fmla="*/ 70 w 86"/>
                  <a:gd name="T29" fmla="*/ 130 h 131"/>
                  <a:gd name="T30" fmla="*/ 77 w 86"/>
                  <a:gd name="T31" fmla="*/ 123 h 131"/>
                  <a:gd name="T32" fmla="*/ 58 w 86"/>
                  <a:gd name="T33" fmla="*/ 99 h 131"/>
                  <a:gd name="T34" fmla="*/ 53 w 86"/>
                  <a:gd name="T35" fmla="*/ 62 h 131"/>
                  <a:gd name="T36" fmla="*/ 53 w 86"/>
                  <a:gd name="T37" fmla="*/ 27 h 131"/>
                  <a:gd name="T38" fmla="*/ 79 w 86"/>
                  <a:gd name="T39" fmla="*/ 55 h 131"/>
                  <a:gd name="T40" fmla="*/ 86 w 86"/>
                  <a:gd name="T41" fmla="*/ 4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131">
                    <a:moveTo>
                      <a:pt x="86" y="49"/>
                    </a:moveTo>
                    <a:cubicBezTo>
                      <a:pt x="86" y="49"/>
                      <a:pt x="68" y="24"/>
                      <a:pt x="54" y="9"/>
                    </a:cubicBezTo>
                    <a:cubicBezTo>
                      <a:pt x="46" y="0"/>
                      <a:pt x="38" y="1"/>
                      <a:pt x="38" y="1"/>
                    </a:cubicBezTo>
                    <a:cubicBezTo>
                      <a:pt x="37" y="1"/>
                      <a:pt x="32" y="1"/>
                      <a:pt x="28" y="5"/>
                    </a:cubicBezTo>
                    <a:cubicBezTo>
                      <a:pt x="23" y="10"/>
                      <a:pt x="21" y="18"/>
                      <a:pt x="21" y="29"/>
                    </a:cubicBezTo>
                    <a:cubicBezTo>
                      <a:pt x="21" y="29"/>
                      <a:pt x="21" y="29"/>
                      <a:pt x="21" y="30"/>
                    </a:cubicBezTo>
                    <a:cubicBezTo>
                      <a:pt x="0" y="58"/>
                      <a:pt x="0" y="58"/>
                      <a:pt x="0" y="58"/>
                    </a:cubicBezTo>
                    <a:cubicBezTo>
                      <a:pt x="6" y="63"/>
                      <a:pt x="6" y="63"/>
                      <a:pt x="6" y="63"/>
                    </a:cubicBezTo>
                    <a:cubicBezTo>
                      <a:pt x="21" y="48"/>
                      <a:pt x="21" y="48"/>
                      <a:pt x="21" y="48"/>
                    </a:cubicBezTo>
                    <a:cubicBezTo>
                      <a:pt x="21" y="56"/>
                      <a:pt x="21" y="63"/>
                      <a:pt x="21" y="63"/>
                    </a:cubicBezTo>
                    <a:cubicBezTo>
                      <a:pt x="8" y="128"/>
                      <a:pt x="8" y="128"/>
                      <a:pt x="8" y="128"/>
                    </a:cubicBezTo>
                    <a:cubicBezTo>
                      <a:pt x="17" y="131"/>
                      <a:pt x="17" y="131"/>
                      <a:pt x="17" y="131"/>
                    </a:cubicBezTo>
                    <a:cubicBezTo>
                      <a:pt x="35" y="85"/>
                      <a:pt x="35" y="85"/>
                      <a:pt x="35" y="85"/>
                    </a:cubicBezTo>
                    <a:cubicBezTo>
                      <a:pt x="44" y="104"/>
                      <a:pt x="44" y="104"/>
                      <a:pt x="44" y="104"/>
                    </a:cubicBezTo>
                    <a:cubicBezTo>
                      <a:pt x="70" y="130"/>
                      <a:pt x="70" y="130"/>
                      <a:pt x="70" y="130"/>
                    </a:cubicBezTo>
                    <a:cubicBezTo>
                      <a:pt x="77" y="123"/>
                      <a:pt x="77" y="123"/>
                      <a:pt x="77" y="123"/>
                    </a:cubicBezTo>
                    <a:cubicBezTo>
                      <a:pt x="77" y="123"/>
                      <a:pt x="58" y="99"/>
                      <a:pt x="58" y="99"/>
                    </a:cubicBezTo>
                    <a:cubicBezTo>
                      <a:pt x="58" y="98"/>
                      <a:pt x="53" y="62"/>
                      <a:pt x="53" y="62"/>
                    </a:cubicBezTo>
                    <a:cubicBezTo>
                      <a:pt x="53" y="27"/>
                      <a:pt x="53" y="27"/>
                      <a:pt x="53" y="27"/>
                    </a:cubicBezTo>
                    <a:cubicBezTo>
                      <a:pt x="79" y="55"/>
                      <a:pt x="79" y="55"/>
                      <a:pt x="79" y="55"/>
                    </a:cubicBezTo>
                    <a:lnTo>
                      <a:pt x="86"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10" name="Freeform 19">
                <a:extLst>
                  <a:ext uri="{FF2B5EF4-FFF2-40B4-BE49-F238E27FC236}">
                    <a16:creationId xmlns:a16="http://schemas.microsoft.com/office/drawing/2014/main" id="{F681CFB4-BFCC-7C48-B610-62C8367D280B}"/>
                  </a:ext>
                </a:extLst>
              </p:cNvPr>
              <p:cNvSpPr>
                <a:spLocks/>
              </p:cNvSpPr>
              <p:nvPr/>
            </p:nvSpPr>
            <p:spPr bwMode="auto">
              <a:xfrm>
                <a:off x="781" y="1660"/>
                <a:ext cx="14" cy="16"/>
              </a:xfrm>
              <a:custGeom>
                <a:avLst/>
                <a:gdLst>
                  <a:gd name="T0" fmla="*/ 2 w 10"/>
                  <a:gd name="T1" fmla="*/ 2 h 11"/>
                  <a:gd name="T2" fmla="*/ 1 w 10"/>
                  <a:gd name="T3" fmla="*/ 8 h 11"/>
                  <a:gd name="T4" fmla="*/ 8 w 10"/>
                  <a:gd name="T5" fmla="*/ 9 h 11"/>
                  <a:gd name="T6" fmla="*/ 9 w 10"/>
                  <a:gd name="T7" fmla="*/ 2 h 11"/>
                  <a:gd name="T8" fmla="*/ 2 w 10"/>
                  <a:gd name="T9" fmla="*/ 2 h 11"/>
                </a:gdLst>
                <a:ahLst/>
                <a:cxnLst>
                  <a:cxn ang="0">
                    <a:pos x="T0" y="T1"/>
                  </a:cxn>
                  <a:cxn ang="0">
                    <a:pos x="T2" y="T3"/>
                  </a:cxn>
                  <a:cxn ang="0">
                    <a:pos x="T4" y="T5"/>
                  </a:cxn>
                  <a:cxn ang="0">
                    <a:pos x="T6" y="T7"/>
                  </a:cxn>
                  <a:cxn ang="0">
                    <a:pos x="T8" y="T9"/>
                  </a:cxn>
                </a:cxnLst>
                <a:rect l="0" t="0" r="r" b="b"/>
                <a:pathLst>
                  <a:path w="10" h="11">
                    <a:moveTo>
                      <a:pt x="2" y="2"/>
                    </a:moveTo>
                    <a:cubicBezTo>
                      <a:pt x="0" y="3"/>
                      <a:pt x="0" y="6"/>
                      <a:pt x="1" y="8"/>
                    </a:cubicBezTo>
                    <a:cubicBezTo>
                      <a:pt x="3" y="10"/>
                      <a:pt x="6" y="11"/>
                      <a:pt x="8" y="9"/>
                    </a:cubicBezTo>
                    <a:cubicBezTo>
                      <a:pt x="10" y="8"/>
                      <a:pt x="10" y="5"/>
                      <a:pt x="9" y="2"/>
                    </a:cubicBezTo>
                    <a:cubicBezTo>
                      <a:pt x="7" y="0"/>
                      <a:pt x="4" y="0"/>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11" name="Freeform 20">
                <a:extLst>
                  <a:ext uri="{FF2B5EF4-FFF2-40B4-BE49-F238E27FC236}">
                    <a16:creationId xmlns:a16="http://schemas.microsoft.com/office/drawing/2014/main" id="{EAEA7CD9-AF0B-D94A-BB7D-6B9EC88E03D3}"/>
                  </a:ext>
                </a:extLst>
              </p:cNvPr>
              <p:cNvSpPr>
                <a:spLocks/>
              </p:cNvSpPr>
              <p:nvPr/>
            </p:nvSpPr>
            <p:spPr bwMode="auto">
              <a:xfrm>
                <a:off x="801" y="1644"/>
                <a:ext cx="15" cy="16"/>
              </a:xfrm>
              <a:custGeom>
                <a:avLst/>
                <a:gdLst>
                  <a:gd name="T0" fmla="*/ 2 w 10"/>
                  <a:gd name="T1" fmla="*/ 2 h 11"/>
                  <a:gd name="T2" fmla="*/ 1 w 10"/>
                  <a:gd name="T3" fmla="*/ 8 h 11"/>
                  <a:gd name="T4" fmla="*/ 8 w 10"/>
                  <a:gd name="T5" fmla="*/ 9 h 11"/>
                  <a:gd name="T6" fmla="*/ 9 w 10"/>
                  <a:gd name="T7" fmla="*/ 2 h 11"/>
                  <a:gd name="T8" fmla="*/ 2 w 10"/>
                  <a:gd name="T9" fmla="*/ 2 h 11"/>
                </a:gdLst>
                <a:ahLst/>
                <a:cxnLst>
                  <a:cxn ang="0">
                    <a:pos x="T0" y="T1"/>
                  </a:cxn>
                  <a:cxn ang="0">
                    <a:pos x="T2" y="T3"/>
                  </a:cxn>
                  <a:cxn ang="0">
                    <a:pos x="T4" y="T5"/>
                  </a:cxn>
                  <a:cxn ang="0">
                    <a:pos x="T6" y="T7"/>
                  </a:cxn>
                  <a:cxn ang="0">
                    <a:pos x="T8" y="T9"/>
                  </a:cxn>
                </a:cxnLst>
                <a:rect l="0" t="0" r="r" b="b"/>
                <a:pathLst>
                  <a:path w="10" h="11">
                    <a:moveTo>
                      <a:pt x="2" y="2"/>
                    </a:moveTo>
                    <a:cubicBezTo>
                      <a:pt x="0" y="3"/>
                      <a:pt x="0" y="6"/>
                      <a:pt x="1" y="8"/>
                    </a:cubicBezTo>
                    <a:cubicBezTo>
                      <a:pt x="3" y="10"/>
                      <a:pt x="6" y="11"/>
                      <a:pt x="8" y="9"/>
                    </a:cubicBezTo>
                    <a:cubicBezTo>
                      <a:pt x="10" y="7"/>
                      <a:pt x="10" y="4"/>
                      <a:pt x="9" y="2"/>
                    </a:cubicBezTo>
                    <a:cubicBezTo>
                      <a:pt x="7" y="0"/>
                      <a:pt x="4" y="0"/>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12" name="Freeform 21">
                <a:extLst>
                  <a:ext uri="{FF2B5EF4-FFF2-40B4-BE49-F238E27FC236}">
                    <a16:creationId xmlns:a16="http://schemas.microsoft.com/office/drawing/2014/main" id="{D0AB9C63-CCEA-E548-8F97-AC5F66B3B3CD}"/>
                  </a:ext>
                </a:extLst>
              </p:cNvPr>
              <p:cNvSpPr>
                <a:spLocks/>
              </p:cNvSpPr>
              <p:nvPr/>
            </p:nvSpPr>
            <p:spPr bwMode="auto">
              <a:xfrm>
                <a:off x="699" y="1565"/>
                <a:ext cx="105" cy="95"/>
              </a:xfrm>
              <a:custGeom>
                <a:avLst/>
                <a:gdLst>
                  <a:gd name="T0" fmla="*/ 66 w 105"/>
                  <a:gd name="T1" fmla="*/ 21 h 95"/>
                  <a:gd name="T2" fmla="*/ 40 w 105"/>
                  <a:gd name="T3" fmla="*/ 42 h 95"/>
                  <a:gd name="T4" fmla="*/ 5 w 105"/>
                  <a:gd name="T5" fmla="*/ 0 h 95"/>
                  <a:gd name="T6" fmla="*/ 0 w 105"/>
                  <a:gd name="T7" fmla="*/ 3 h 95"/>
                  <a:gd name="T8" fmla="*/ 75 w 105"/>
                  <a:gd name="T9" fmla="*/ 95 h 95"/>
                  <a:gd name="T10" fmla="*/ 79 w 105"/>
                  <a:gd name="T11" fmla="*/ 92 h 95"/>
                  <a:gd name="T12" fmla="*/ 105 w 105"/>
                  <a:gd name="T13" fmla="*/ 70 h 95"/>
                  <a:gd name="T14" fmla="*/ 66 w 105"/>
                  <a:gd name="T15" fmla="*/ 21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95">
                    <a:moveTo>
                      <a:pt x="66" y="21"/>
                    </a:moveTo>
                    <a:lnTo>
                      <a:pt x="40" y="42"/>
                    </a:lnTo>
                    <a:lnTo>
                      <a:pt x="5" y="0"/>
                    </a:lnTo>
                    <a:lnTo>
                      <a:pt x="0" y="3"/>
                    </a:lnTo>
                    <a:lnTo>
                      <a:pt x="75" y="95"/>
                    </a:lnTo>
                    <a:lnTo>
                      <a:pt x="79" y="92"/>
                    </a:lnTo>
                    <a:lnTo>
                      <a:pt x="105" y="70"/>
                    </a:lnTo>
                    <a:lnTo>
                      <a:pt x="66"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13" name="Oval 22">
                <a:extLst>
                  <a:ext uri="{FF2B5EF4-FFF2-40B4-BE49-F238E27FC236}">
                    <a16:creationId xmlns:a16="http://schemas.microsoft.com/office/drawing/2014/main" id="{C59C5369-D531-3E40-B2D7-F3EF917C9A51}"/>
                  </a:ext>
                </a:extLst>
              </p:cNvPr>
              <p:cNvSpPr>
                <a:spLocks noChangeArrowheads="1"/>
              </p:cNvSpPr>
              <p:nvPr/>
            </p:nvSpPr>
            <p:spPr bwMode="auto">
              <a:xfrm>
                <a:off x="2544" y="2225"/>
                <a:ext cx="41" cy="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14" name="Freeform 23">
                <a:extLst>
                  <a:ext uri="{FF2B5EF4-FFF2-40B4-BE49-F238E27FC236}">
                    <a16:creationId xmlns:a16="http://schemas.microsoft.com/office/drawing/2014/main" id="{199B86DB-43BA-134F-A6CE-AF0B1FAC9D63}"/>
                  </a:ext>
                </a:extLst>
              </p:cNvPr>
              <p:cNvSpPr>
                <a:spLocks noEditPoints="1"/>
              </p:cNvSpPr>
              <p:nvPr/>
            </p:nvSpPr>
            <p:spPr bwMode="auto">
              <a:xfrm>
                <a:off x="2471" y="2272"/>
                <a:ext cx="196" cy="221"/>
              </a:xfrm>
              <a:custGeom>
                <a:avLst/>
                <a:gdLst>
                  <a:gd name="T0" fmla="*/ 79 w 135"/>
                  <a:gd name="T1" fmla="*/ 82 h 152"/>
                  <a:gd name="T2" fmla="*/ 85 w 135"/>
                  <a:gd name="T3" fmla="*/ 75 h 152"/>
                  <a:gd name="T4" fmla="*/ 90 w 135"/>
                  <a:gd name="T5" fmla="*/ 72 h 152"/>
                  <a:gd name="T6" fmla="*/ 102 w 135"/>
                  <a:gd name="T7" fmla="*/ 69 h 152"/>
                  <a:gd name="T8" fmla="*/ 97 w 135"/>
                  <a:gd name="T9" fmla="*/ 77 h 152"/>
                  <a:gd name="T10" fmla="*/ 85 w 135"/>
                  <a:gd name="T11" fmla="*/ 78 h 152"/>
                  <a:gd name="T12" fmla="*/ 81 w 135"/>
                  <a:gd name="T13" fmla="*/ 82 h 152"/>
                  <a:gd name="T14" fmla="*/ 86 w 135"/>
                  <a:gd name="T15" fmla="*/ 117 h 152"/>
                  <a:gd name="T16" fmla="*/ 135 w 135"/>
                  <a:gd name="T17" fmla="*/ 113 h 152"/>
                  <a:gd name="T18" fmla="*/ 133 w 135"/>
                  <a:gd name="T19" fmla="*/ 78 h 152"/>
                  <a:gd name="T20" fmla="*/ 118 w 135"/>
                  <a:gd name="T21" fmla="*/ 77 h 152"/>
                  <a:gd name="T22" fmla="*/ 118 w 135"/>
                  <a:gd name="T23" fmla="*/ 75 h 152"/>
                  <a:gd name="T24" fmla="*/ 92 w 135"/>
                  <a:gd name="T25" fmla="*/ 10 h 152"/>
                  <a:gd name="T26" fmla="*/ 54 w 135"/>
                  <a:gd name="T27" fmla="*/ 8 h 152"/>
                  <a:gd name="T28" fmla="*/ 49 w 135"/>
                  <a:gd name="T29" fmla="*/ 0 h 152"/>
                  <a:gd name="T30" fmla="*/ 22 w 135"/>
                  <a:gd name="T31" fmla="*/ 16 h 152"/>
                  <a:gd name="T32" fmla="*/ 0 w 135"/>
                  <a:gd name="T33" fmla="*/ 7 h 152"/>
                  <a:gd name="T34" fmla="*/ 9 w 135"/>
                  <a:gd name="T35" fmla="*/ 44 h 152"/>
                  <a:gd name="T36" fmla="*/ 44 w 135"/>
                  <a:gd name="T37" fmla="*/ 57 h 152"/>
                  <a:gd name="T38" fmla="*/ 52 w 135"/>
                  <a:gd name="T39" fmla="*/ 73 h 152"/>
                  <a:gd name="T40" fmla="*/ 45 w 135"/>
                  <a:gd name="T41" fmla="*/ 152 h 152"/>
                  <a:gd name="T42" fmla="*/ 79 w 135"/>
                  <a:gd name="T43" fmla="*/ 121 h 152"/>
                  <a:gd name="T44" fmla="*/ 118 w 135"/>
                  <a:gd name="T45" fmla="*/ 144 h 152"/>
                  <a:gd name="T46" fmla="*/ 86 w 135"/>
                  <a:gd name="T47" fmla="*/ 120 h 152"/>
                  <a:gd name="T48" fmla="*/ 114 w 135"/>
                  <a:gd name="T49" fmla="*/ 75 h 152"/>
                  <a:gd name="T50" fmla="*/ 114 w 135"/>
                  <a:gd name="T51" fmla="*/ 78 h 152"/>
                  <a:gd name="T52" fmla="*/ 101 w 135"/>
                  <a:gd name="T53" fmla="*/ 77 h 152"/>
                  <a:gd name="T54" fmla="*/ 108 w 135"/>
                  <a:gd name="T55" fmla="*/ 72 h 152"/>
                  <a:gd name="T56" fmla="*/ 30 w 135"/>
                  <a:gd name="T57" fmla="*/ 52 h 152"/>
                  <a:gd name="T58" fmla="*/ 47 w 135"/>
                  <a:gd name="T59" fmla="*/ 4 h 152"/>
                  <a:gd name="T60" fmla="*/ 30 w 135"/>
                  <a:gd name="T61" fmla="*/ 52 h 152"/>
                  <a:gd name="T62" fmla="*/ 27 w 135"/>
                  <a:gd name="T63" fmla="*/ 51 h 152"/>
                  <a:gd name="T64" fmla="*/ 3 w 135"/>
                  <a:gd name="T65" fmla="*/ 1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52">
                    <a:moveTo>
                      <a:pt x="79" y="113"/>
                    </a:moveTo>
                    <a:cubicBezTo>
                      <a:pt x="79" y="82"/>
                      <a:pt x="79" y="82"/>
                      <a:pt x="79" y="82"/>
                    </a:cubicBezTo>
                    <a:cubicBezTo>
                      <a:pt x="79" y="80"/>
                      <a:pt x="79" y="78"/>
                      <a:pt x="81" y="77"/>
                    </a:cubicBezTo>
                    <a:cubicBezTo>
                      <a:pt x="82" y="76"/>
                      <a:pt x="84" y="75"/>
                      <a:pt x="85" y="75"/>
                    </a:cubicBezTo>
                    <a:cubicBezTo>
                      <a:pt x="85" y="75"/>
                      <a:pt x="87" y="75"/>
                      <a:pt x="91" y="75"/>
                    </a:cubicBezTo>
                    <a:cubicBezTo>
                      <a:pt x="90" y="73"/>
                      <a:pt x="90" y="72"/>
                      <a:pt x="90" y="72"/>
                    </a:cubicBezTo>
                    <a:cubicBezTo>
                      <a:pt x="89" y="34"/>
                      <a:pt x="89" y="34"/>
                      <a:pt x="89" y="34"/>
                    </a:cubicBezTo>
                    <a:cubicBezTo>
                      <a:pt x="102" y="69"/>
                      <a:pt x="102" y="69"/>
                      <a:pt x="102" y="69"/>
                    </a:cubicBezTo>
                    <a:cubicBezTo>
                      <a:pt x="100" y="71"/>
                      <a:pt x="98" y="73"/>
                      <a:pt x="97" y="75"/>
                    </a:cubicBezTo>
                    <a:cubicBezTo>
                      <a:pt x="97" y="76"/>
                      <a:pt x="97" y="76"/>
                      <a:pt x="97" y="77"/>
                    </a:cubicBezTo>
                    <a:cubicBezTo>
                      <a:pt x="97" y="78"/>
                      <a:pt x="97" y="78"/>
                      <a:pt x="97" y="78"/>
                    </a:cubicBezTo>
                    <a:cubicBezTo>
                      <a:pt x="90" y="78"/>
                      <a:pt x="85" y="78"/>
                      <a:pt x="85" y="78"/>
                    </a:cubicBezTo>
                    <a:cubicBezTo>
                      <a:pt x="84" y="78"/>
                      <a:pt x="83" y="78"/>
                      <a:pt x="83" y="79"/>
                    </a:cubicBezTo>
                    <a:cubicBezTo>
                      <a:pt x="82" y="80"/>
                      <a:pt x="81" y="81"/>
                      <a:pt x="81" y="82"/>
                    </a:cubicBezTo>
                    <a:cubicBezTo>
                      <a:pt x="82" y="113"/>
                      <a:pt x="82" y="113"/>
                      <a:pt x="82" y="113"/>
                    </a:cubicBezTo>
                    <a:cubicBezTo>
                      <a:pt x="82" y="115"/>
                      <a:pt x="84" y="117"/>
                      <a:pt x="86" y="117"/>
                    </a:cubicBezTo>
                    <a:cubicBezTo>
                      <a:pt x="131" y="117"/>
                      <a:pt x="131" y="117"/>
                      <a:pt x="131" y="117"/>
                    </a:cubicBezTo>
                    <a:cubicBezTo>
                      <a:pt x="133" y="117"/>
                      <a:pt x="135" y="115"/>
                      <a:pt x="135" y="113"/>
                    </a:cubicBezTo>
                    <a:cubicBezTo>
                      <a:pt x="134" y="81"/>
                      <a:pt x="134" y="81"/>
                      <a:pt x="134" y="81"/>
                    </a:cubicBezTo>
                    <a:cubicBezTo>
                      <a:pt x="134" y="80"/>
                      <a:pt x="134" y="79"/>
                      <a:pt x="133" y="78"/>
                    </a:cubicBezTo>
                    <a:cubicBezTo>
                      <a:pt x="132" y="78"/>
                      <a:pt x="131" y="77"/>
                      <a:pt x="130" y="77"/>
                    </a:cubicBezTo>
                    <a:cubicBezTo>
                      <a:pt x="130" y="77"/>
                      <a:pt x="125" y="77"/>
                      <a:pt x="118" y="77"/>
                    </a:cubicBezTo>
                    <a:cubicBezTo>
                      <a:pt x="119" y="77"/>
                      <a:pt x="119" y="77"/>
                      <a:pt x="119" y="77"/>
                    </a:cubicBezTo>
                    <a:cubicBezTo>
                      <a:pt x="119" y="76"/>
                      <a:pt x="118" y="75"/>
                      <a:pt x="118" y="75"/>
                    </a:cubicBezTo>
                    <a:cubicBezTo>
                      <a:pt x="117" y="72"/>
                      <a:pt x="115" y="69"/>
                      <a:pt x="111" y="68"/>
                    </a:cubicBezTo>
                    <a:cubicBezTo>
                      <a:pt x="110" y="60"/>
                      <a:pt x="106" y="26"/>
                      <a:pt x="92" y="10"/>
                    </a:cubicBezTo>
                    <a:cubicBezTo>
                      <a:pt x="84" y="0"/>
                      <a:pt x="73" y="1"/>
                      <a:pt x="72" y="1"/>
                    </a:cubicBezTo>
                    <a:cubicBezTo>
                      <a:pt x="71" y="1"/>
                      <a:pt x="61" y="0"/>
                      <a:pt x="54" y="8"/>
                    </a:cubicBezTo>
                    <a:cubicBezTo>
                      <a:pt x="54" y="8"/>
                      <a:pt x="52" y="9"/>
                      <a:pt x="51" y="11"/>
                    </a:cubicBezTo>
                    <a:cubicBezTo>
                      <a:pt x="49" y="0"/>
                      <a:pt x="49" y="0"/>
                      <a:pt x="49" y="0"/>
                    </a:cubicBezTo>
                    <a:cubicBezTo>
                      <a:pt x="47" y="1"/>
                      <a:pt x="47" y="1"/>
                      <a:pt x="47" y="1"/>
                    </a:cubicBezTo>
                    <a:cubicBezTo>
                      <a:pt x="47" y="1"/>
                      <a:pt x="32" y="8"/>
                      <a:pt x="22" y="16"/>
                    </a:cubicBezTo>
                    <a:cubicBezTo>
                      <a:pt x="19" y="14"/>
                      <a:pt x="10" y="9"/>
                      <a:pt x="2" y="7"/>
                    </a:cubicBezTo>
                    <a:cubicBezTo>
                      <a:pt x="0" y="7"/>
                      <a:pt x="0" y="7"/>
                      <a:pt x="0" y="7"/>
                    </a:cubicBezTo>
                    <a:cubicBezTo>
                      <a:pt x="8" y="44"/>
                      <a:pt x="8" y="44"/>
                      <a:pt x="8" y="44"/>
                    </a:cubicBezTo>
                    <a:cubicBezTo>
                      <a:pt x="9" y="44"/>
                      <a:pt x="9" y="44"/>
                      <a:pt x="9" y="44"/>
                    </a:cubicBezTo>
                    <a:cubicBezTo>
                      <a:pt x="9" y="44"/>
                      <a:pt x="17" y="46"/>
                      <a:pt x="26" y="53"/>
                    </a:cubicBezTo>
                    <a:cubicBezTo>
                      <a:pt x="35" y="70"/>
                      <a:pt x="44" y="57"/>
                      <a:pt x="44" y="57"/>
                    </a:cubicBezTo>
                    <a:cubicBezTo>
                      <a:pt x="46" y="55"/>
                      <a:pt x="51" y="45"/>
                      <a:pt x="51" y="45"/>
                    </a:cubicBezTo>
                    <a:cubicBezTo>
                      <a:pt x="51" y="54"/>
                      <a:pt x="52" y="73"/>
                      <a:pt x="52" y="73"/>
                    </a:cubicBezTo>
                    <a:cubicBezTo>
                      <a:pt x="34" y="148"/>
                      <a:pt x="34" y="148"/>
                      <a:pt x="34" y="148"/>
                    </a:cubicBezTo>
                    <a:cubicBezTo>
                      <a:pt x="45" y="152"/>
                      <a:pt x="45" y="152"/>
                      <a:pt x="45" y="152"/>
                    </a:cubicBezTo>
                    <a:cubicBezTo>
                      <a:pt x="45" y="152"/>
                      <a:pt x="67" y="100"/>
                      <a:pt x="69" y="96"/>
                    </a:cubicBezTo>
                    <a:cubicBezTo>
                      <a:pt x="70" y="100"/>
                      <a:pt x="79" y="121"/>
                      <a:pt x="79" y="121"/>
                    </a:cubicBezTo>
                    <a:cubicBezTo>
                      <a:pt x="109" y="152"/>
                      <a:pt x="109" y="152"/>
                      <a:pt x="109" y="152"/>
                    </a:cubicBezTo>
                    <a:cubicBezTo>
                      <a:pt x="118" y="144"/>
                      <a:pt x="118" y="144"/>
                      <a:pt x="118" y="144"/>
                    </a:cubicBezTo>
                    <a:cubicBezTo>
                      <a:pt x="118" y="144"/>
                      <a:pt x="106" y="128"/>
                      <a:pt x="99" y="120"/>
                    </a:cubicBezTo>
                    <a:cubicBezTo>
                      <a:pt x="86" y="120"/>
                      <a:pt x="86" y="120"/>
                      <a:pt x="86" y="120"/>
                    </a:cubicBezTo>
                    <a:cubicBezTo>
                      <a:pt x="82" y="120"/>
                      <a:pt x="79" y="117"/>
                      <a:pt x="79" y="113"/>
                    </a:cubicBezTo>
                    <a:close/>
                    <a:moveTo>
                      <a:pt x="114" y="75"/>
                    </a:moveTo>
                    <a:cubicBezTo>
                      <a:pt x="114" y="75"/>
                      <a:pt x="114" y="76"/>
                      <a:pt x="114" y="77"/>
                    </a:cubicBezTo>
                    <a:cubicBezTo>
                      <a:pt x="114" y="78"/>
                      <a:pt x="114" y="78"/>
                      <a:pt x="114" y="78"/>
                    </a:cubicBezTo>
                    <a:cubicBezTo>
                      <a:pt x="110" y="78"/>
                      <a:pt x="106" y="78"/>
                      <a:pt x="101" y="78"/>
                    </a:cubicBezTo>
                    <a:cubicBezTo>
                      <a:pt x="101" y="77"/>
                      <a:pt x="101" y="77"/>
                      <a:pt x="101" y="77"/>
                    </a:cubicBezTo>
                    <a:cubicBezTo>
                      <a:pt x="101" y="76"/>
                      <a:pt x="101" y="76"/>
                      <a:pt x="102" y="75"/>
                    </a:cubicBezTo>
                    <a:cubicBezTo>
                      <a:pt x="103" y="73"/>
                      <a:pt x="105" y="72"/>
                      <a:pt x="108" y="72"/>
                    </a:cubicBezTo>
                    <a:cubicBezTo>
                      <a:pt x="111" y="72"/>
                      <a:pt x="113" y="73"/>
                      <a:pt x="114" y="75"/>
                    </a:cubicBezTo>
                    <a:close/>
                    <a:moveTo>
                      <a:pt x="30" y="52"/>
                    </a:moveTo>
                    <a:cubicBezTo>
                      <a:pt x="24" y="18"/>
                      <a:pt x="24" y="18"/>
                      <a:pt x="24" y="18"/>
                    </a:cubicBezTo>
                    <a:cubicBezTo>
                      <a:pt x="31" y="12"/>
                      <a:pt x="43" y="6"/>
                      <a:pt x="47" y="4"/>
                    </a:cubicBezTo>
                    <a:cubicBezTo>
                      <a:pt x="47" y="7"/>
                      <a:pt x="51" y="35"/>
                      <a:pt x="52" y="37"/>
                    </a:cubicBezTo>
                    <a:cubicBezTo>
                      <a:pt x="40" y="43"/>
                      <a:pt x="33" y="49"/>
                      <a:pt x="30" y="52"/>
                    </a:cubicBezTo>
                    <a:close/>
                    <a:moveTo>
                      <a:pt x="21" y="18"/>
                    </a:moveTo>
                    <a:cubicBezTo>
                      <a:pt x="27" y="51"/>
                      <a:pt x="27" y="51"/>
                      <a:pt x="27" y="51"/>
                    </a:cubicBezTo>
                    <a:cubicBezTo>
                      <a:pt x="19" y="45"/>
                      <a:pt x="12" y="42"/>
                      <a:pt x="10" y="42"/>
                    </a:cubicBezTo>
                    <a:cubicBezTo>
                      <a:pt x="10" y="40"/>
                      <a:pt x="4" y="14"/>
                      <a:pt x="3" y="10"/>
                    </a:cubicBezTo>
                    <a:cubicBezTo>
                      <a:pt x="11" y="12"/>
                      <a:pt x="19" y="17"/>
                      <a:pt x="2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15" name="Freeform 24">
                <a:extLst>
                  <a:ext uri="{FF2B5EF4-FFF2-40B4-BE49-F238E27FC236}">
                    <a16:creationId xmlns:a16="http://schemas.microsoft.com/office/drawing/2014/main" id="{D487A777-E952-CE47-A367-E1BDF8A14FF7}"/>
                  </a:ext>
                </a:extLst>
              </p:cNvPr>
              <p:cNvSpPr>
                <a:spLocks/>
              </p:cNvSpPr>
              <p:nvPr/>
            </p:nvSpPr>
            <p:spPr bwMode="auto">
              <a:xfrm>
                <a:off x="2512" y="2295"/>
                <a:ext cx="10" cy="13"/>
              </a:xfrm>
              <a:custGeom>
                <a:avLst/>
                <a:gdLst>
                  <a:gd name="T0" fmla="*/ 4 w 10"/>
                  <a:gd name="T1" fmla="*/ 12 h 13"/>
                  <a:gd name="T2" fmla="*/ 3 w 10"/>
                  <a:gd name="T3" fmla="*/ 6 h 13"/>
                  <a:gd name="T4" fmla="*/ 4 w 10"/>
                  <a:gd name="T5" fmla="*/ 12 h 13"/>
                  <a:gd name="T6" fmla="*/ 7 w 10"/>
                  <a:gd name="T7" fmla="*/ 10 h 13"/>
                  <a:gd name="T8" fmla="*/ 7 w 10"/>
                  <a:gd name="T9" fmla="*/ 3 h 13"/>
                  <a:gd name="T10" fmla="*/ 9 w 10"/>
                  <a:gd name="T11" fmla="*/ 10 h 13"/>
                  <a:gd name="T12" fmla="*/ 10 w 10"/>
                  <a:gd name="T13" fmla="*/ 9 h 13"/>
                  <a:gd name="T14" fmla="*/ 9 w 10"/>
                  <a:gd name="T15" fmla="*/ 0 h 13"/>
                  <a:gd name="T16" fmla="*/ 6 w 10"/>
                  <a:gd name="T17" fmla="*/ 2 h 13"/>
                  <a:gd name="T18" fmla="*/ 6 w 10"/>
                  <a:gd name="T19" fmla="*/ 8 h 13"/>
                  <a:gd name="T20" fmla="*/ 3 w 10"/>
                  <a:gd name="T21" fmla="*/ 3 h 13"/>
                  <a:gd name="T22" fmla="*/ 0 w 10"/>
                  <a:gd name="T23" fmla="*/ 5 h 13"/>
                  <a:gd name="T24" fmla="*/ 1 w 10"/>
                  <a:gd name="T25" fmla="*/ 13 h 13"/>
                  <a:gd name="T26" fmla="*/ 4 w 10"/>
                  <a:gd name="T2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3">
                    <a:moveTo>
                      <a:pt x="4" y="12"/>
                    </a:moveTo>
                    <a:lnTo>
                      <a:pt x="3" y="6"/>
                    </a:lnTo>
                    <a:lnTo>
                      <a:pt x="4" y="12"/>
                    </a:lnTo>
                    <a:lnTo>
                      <a:pt x="7" y="10"/>
                    </a:lnTo>
                    <a:lnTo>
                      <a:pt x="7" y="3"/>
                    </a:lnTo>
                    <a:lnTo>
                      <a:pt x="9" y="10"/>
                    </a:lnTo>
                    <a:lnTo>
                      <a:pt x="10" y="9"/>
                    </a:lnTo>
                    <a:lnTo>
                      <a:pt x="9" y="0"/>
                    </a:lnTo>
                    <a:lnTo>
                      <a:pt x="6" y="2"/>
                    </a:lnTo>
                    <a:lnTo>
                      <a:pt x="6" y="8"/>
                    </a:lnTo>
                    <a:lnTo>
                      <a:pt x="3" y="3"/>
                    </a:lnTo>
                    <a:lnTo>
                      <a:pt x="0" y="5"/>
                    </a:lnTo>
                    <a:lnTo>
                      <a:pt x="1" y="13"/>
                    </a:ln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16" name="Freeform 25">
                <a:extLst>
                  <a:ext uri="{FF2B5EF4-FFF2-40B4-BE49-F238E27FC236}">
                    <a16:creationId xmlns:a16="http://schemas.microsoft.com/office/drawing/2014/main" id="{4D9B3B28-CF3A-CB4A-BEE7-9D1152FD39F1}"/>
                  </a:ext>
                </a:extLst>
              </p:cNvPr>
              <p:cNvSpPr>
                <a:spLocks noEditPoints="1"/>
              </p:cNvSpPr>
              <p:nvPr/>
            </p:nvSpPr>
            <p:spPr bwMode="auto">
              <a:xfrm>
                <a:off x="2522" y="2291"/>
                <a:ext cx="9" cy="12"/>
              </a:xfrm>
              <a:custGeom>
                <a:avLst/>
                <a:gdLst>
                  <a:gd name="T0" fmla="*/ 3 w 9"/>
                  <a:gd name="T1" fmla="*/ 9 h 12"/>
                  <a:gd name="T2" fmla="*/ 6 w 9"/>
                  <a:gd name="T3" fmla="*/ 7 h 12"/>
                  <a:gd name="T4" fmla="*/ 6 w 9"/>
                  <a:gd name="T5" fmla="*/ 9 h 12"/>
                  <a:gd name="T6" fmla="*/ 9 w 9"/>
                  <a:gd name="T7" fmla="*/ 7 h 12"/>
                  <a:gd name="T8" fmla="*/ 4 w 9"/>
                  <a:gd name="T9" fmla="*/ 0 h 12"/>
                  <a:gd name="T10" fmla="*/ 1 w 9"/>
                  <a:gd name="T11" fmla="*/ 1 h 12"/>
                  <a:gd name="T12" fmla="*/ 0 w 9"/>
                  <a:gd name="T13" fmla="*/ 12 h 12"/>
                  <a:gd name="T14" fmla="*/ 3 w 9"/>
                  <a:gd name="T15" fmla="*/ 12 h 12"/>
                  <a:gd name="T16" fmla="*/ 3 w 9"/>
                  <a:gd name="T17" fmla="*/ 9 h 12"/>
                  <a:gd name="T18" fmla="*/ 3 w 9"/>
                  <a:gd name="T19" fmla="*/ 3 h 12"/>
                  <a:gd name="T20" fmla="*/ 4 w 9"/>
                  <a:gd name="T21" fmla="*/ 6 h 12"/>
                  <a:gd name="T22" fmla="*/ 3 w 9"/>
                  <a:gd name="T23" fmla="*/ 7 h 12"/>
                  <a:gd name="T24" fmla="*/ 3 w 9"/>
                  <a:gd name="T25"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2">
                    <a:moveTo>
                      <a:pt x="3" y="9"/>
                    </a:moveTo>
                    <a:lnTo>
                      <a:pt x="6" y="7"/>
                    </a:lnTo>
                    <a:lnTo>
                      <a:pt x="6" y="9"/>
                    </a:lnTo>
                    <a:lnTo>
                      <a:pt x="9" y="7"/>
                    </a:lnTo>
                    <a:lnTo>
                      <a:pt x="4" y="0"/>
                    </a:lnTo>
                    <a:lnTo>
                      <a:pt x="1" y="1"/>
                    </a:lnTo>
                    <a:lnTo>
                      <a:pt x="0" y="12"/>
                    </a:lnTo>
                    <a:lnTo>
                      <a:pt x="3" y="12"/>
                    </a:lnTo>
                    <a:lnTo>
                      <a:pt x="3" y="9"/>
                    </a:lnTo>
                    <a:close/>
                    <a:moveTo>
                      <a:pt x="3" y="3"/>
                    </a:moveTo>
                    <a:lnTo>
                      <a:pt x="4" y="6"/>
                    </a:lnTo>
                    <a:lnTo>
                      <a:pt x="3" y="7"/>
                    </a:ln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17" name="Freeform 26">
                <a:extLst>
                  <a:ext uri="{FF2B5EF4-FFF2-40B4-BE49-F238E27FC236}">
                    <a16:creationId xmlns:a16="http://schemas.microsoft.com/office/drawing/2014/main" id="{E7C123E7-0351-2640-A357-45D12F5799CC}"/>
                  </a:ext>
                </a:extLst>
              </p:cNvPr>
              <p:cNvSpPr>
                <a:spLocks noEditPoints="1"/>
              </p:cNvSpPr>
              <p:nvPr/>
            </p:nvSpPr>
            <p:spPr bwMode="auto">
              <a:xfrm>
                <a:off x="2529" y="2287"/>
                <a:ext cx="8" cy="11"/>
              </a:xfrm>
              <a:custGeom>
                <a:avLst/>
                <a:gdLst>
                  <a:gd name="T0" fmla="*/ 3 w 5"/>
                  <a:gd name="T1" fmla="*/ 7 h 8"/>
                  <a:gd name="T2" fmla="*/ 3 w 5"/>
                  <a:gd name="T3" fmla="*/ 5 h 8"/>
                  <a:gd name="T4" fmla="*/ 3 w 5"/>
                  <a:gd name="T5" fmla="*/ 4 h 8"/>
                  <a:gd name="T6" fmla="*/ 5 w 5"/>
                  <a:gd name="T7" fmla="*/ 3 h 8"/>
                  <a:gd name="T8" fmla="*/ 5 w 5"/>
                  <a:gd name="T9" fmla="*/ 1 h 8"/>
                  <a:gd name="T10" fmla="*/ 4 w 5"/>
                  <a:gd name="T11" fmla="*/ 0 h 8"/>
                  <a:gd name="T12" fmla="*/ 3 w 5"/>
                  <a:gd name="T13" fmla="*/ 0 h 8"/>
                  <a:gd name="T14" fmla="*/ 0 w 5"/>
                  <a:gd name="T15" fmla="*/ 2 h 8"/>
                  <a:gd name="T16" fmla="*/ 1 w 5"/>
                  <a:gd name="T17" fmla="*/ 8 h 8"/>
                  <a:gd name="T18" fmla="*/ 3 w 5"/>
                  <a:gd name="T19" fmla="*/ 7 h 8"/>
                  <a:gd name="T20" fmla="*/ 3 w 5"/>
                  <a:gd name="T21" fmla="*/ 2 h 8"/>
                  <a:gd name="T22" fmla="*/ 3 w 5"/>
                  <a:gd name="T23" fmla="*/ 2 h 8"/>
                  <a:gd name="T24" fmla="*/ 3 w 5"/>
                  <a:gd name="T25" fmla="*/ 2 h 8"/>
                  <a:gd name="T26" fmla="*/ 3 w 5"/>
                  <a:gd name="T27" fmla="*/ 3 h 8"/>
                  <a:gd name="T28" fmla="*/ 3 w 5"/>
                  <a:gd name="T29" fmla="*/ 3 h 8"/>
                  <a:gd name="T30" fmla="*/ 2 w 5"/>
                  <a:gd name="T31" fmla="*/ 4 h 8"/>
                  <a:gd name="T32" fmla="*/ 2 w 5"/>
                  <a:gd name="T33" fmla="*/ 2 h 8"/>
                  <a:gd name="T34" fmla="*/ 3 w 5"/>
                  <a:gd name="T3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8">
                    <a:moveTo>
                      <a:pt x="3" y="7"/>
                    </a:moveTo>
                    <a:cubicBezTo>
                      <a:pt x="3" y="5"/>
                      <a:pt x="3" y="5"/>
                      <a:pt x="3" y="5"/>
                    </a:cubicBezTo>
                    <a:cubicBezTo>
                      <a:pt x="3" y="4"/>
                      <a:pt x="3" y="4"/>
                      <a:pt x="3" y="4"/>
                    </a:cubicBezTo>
                    <a:cubicBezTo>
                      <a:pt x="4" y="4"/>
                      <a:pt x="5" y="4"/>
                      <a:pt x="5" y="3"/>
                    </a:cubicBezTo>
                    <a:cubicBezTo>
                      <a:pt x="5" y="3"/>
                      <a:pt x="5" y="2"/>
                      <a:pt x="5" y="1"/>
                    </a:cubicBezTo>
                    <a:cubicBezTo>
                      <a:pt x="5" y="1"/>
                      <a:pt x="5" y="0"/>
                      <a:pt x="4" y="0"/>
                    </a:cubicBezTo>
                    <a:cubicBezTo>
                      <a:pt x="4" y="0"/>
                      <a:pt x="4" y="0"/>
                      <a:pt x="3" y="0"/>
                    </a:cubicBezTo>
                    <a:cubicBezTo>
                      <a:pt x="0" y="2"/>
                      <a:pt x="0" y="2"/>
                      <a:pt x="0" y="2"/>
                    </a:cubicBezTo>
                    <a:cubicBezTo>
                      <a:pt x="1" y="8"/>
                      <a:pt x="1" y="8"/>
                      <a:pt x="1" y="8"/>
                    </a:cubicBezTo>
                    <a:lnTo>
                      <a:pt x="3" y="7"/>
                    </a:lnTo>
                    <a:close/>
                    <a:moveTo>
                      <a:pt x="3" y="2"/>
                    </a:moveTo>
                    <a:cubicBezTo>
                      <a:pt x="3" y="2"/>
                      <a:pt x="3" y="2"/>
                      <a:pt x="3" y="2"/>
                    </a:cubicBezTo>
                    <a:cubicBezTo>
                      <a:pt x="3" y="2"/>
                      <a:pt x="3" y="2"/>
                      <a:pt x="3" y="2"/>
                    </a:cubicBezTo>
                    <a:cubicBezTo>
                      <a:pt x="3" y="3"/>
                      <a:pt x="3" y="3"/>
                      <a:pt x="3" y="3"/>
                    </a:cubicBezTo>
                    <a:cubicBezTo>
                      <a:pt x="3" y="3"/>
                      <a:pt x="3" y="3"/>
                      <a:pt x="3" y="3"/>
                    </a:cubicBezTo>
                    <a:cubicBezTo>
                      <a:pt x="2" y="4"/>
                      <a:pt x="2" y="4"/>
                      <a:pt x="2" y="4"/>
                    </a:cubicBezTo>
                    <a:cubicBezTo>
                      <a:pt x="2" y="2"/>
                      <a:pt x="2" y="2"/>
                      <a:pt x="2" y="2"/>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18" name="Rectangle 27">
                <a:extLst>
                  <a:ext uri="{FF2B5EF4-FFF2-40B4-BE49-F238E27FC236}">
                    <a16:creationId xmlns:a16="http://schemas.microsoft.com/office/drawing/2014/main" id="{741F22AD-EEB9-9B44-AAE2-A96D1F19630E}"/>
                  </a:ext>
                </a:extLst>
              </p:cNvPr>
              <p:cNvSpPr>
                <a:spLocks noChangeArrowheads="1"/>
              </p:cNvSpPr>
              <p:nvPr/>
            </p:nvSpPr>
            <p:spPr bwMode="auto">
              <a:xfrm>
                <a:off x="814" y="3150"/>
                <a:ext cx="34"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19" name="Rectangle 28">
                <a:extLst>
                  <a:ext uri="{FF2B5EF4-FFF2-40B4-BE49-F238E27FC236}">
                    <a16:creationId xmlns:a16="http://schemas.microsoft.com/office/drawing/2014/main" id="{86E6FDCF-6FE2-6A44-88DD-9F95DE78D18F}"/>
                  </a:ext>
                </a:extLst>
              </p:cNvPr>
              <p:cNvSpPr>
                <a:spLocks noChangeArrowheads="1"/>
              </p:cNvSpPr>
              <p:nvPr/>
            </p:nvSpPr>
            <p:spPr bwMode="auto">
              <a:xfrm>
                <a:off x="867" y="3117"/>
                <a:ext cx="33" cy="1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20" name="Rectangle 29">
                <a:extLst>
                  <a:ext uri="{FF2B5EF4-FFF2-40B4-BE49-F238E27FC236}">
                    <a16:creationId xmlns:a16="http://schemas.microsoft.com/office/drawing/2014/main" id="{860F1E0A-CAD9-6F47-84FD-C2A65497B5F5}"/>
                  </a:ext>
                </a:extLst>
              </p:cNvPr>
              <p:cNvSpPr>
                <a:spLocks noChangeArrowheads="1"/>
              </p:cNvSpPr>
              <p:nvPr/>
            </p:nvSpPr>
            <p:spPr bwMode="auto">
              <a:xfrm>
                <a:off x="919" y="3088"/>
                <a:ext cx="33"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21" name="Rectangle 30">
                <a:extLst>
                  <a:ext uri="{FF2B5EF4-FFF2-40B4-BE49-F238E27FC236}">
                    <a16:creationId xmlns:a16="http://schemas.microsoft.com/office/drawing/2014/main" id="{B02252B3-F0EC-7841-883E-F4DE63C6F144}"/>
                  </a:ext>
                </a:extLst>
              </p:cNvPr>
              <p:cNvSpPr>
                <a:spLocks noChangeArrowheads="1"/>
              </p:cNvSpPr>
              <p:nvPr/>
            </p:nvSpPr>
            <p:spPr bwMode="auto">
              <a:xfrm>
                <a:off x="1753" y="3097"/>
                <a:ext cx="24" cy="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22" name="Rectangle 31">
                <a:extLst>
                  <a:ext uri="{FF2B5EF4-FFF2-40B4-BE49-F238E27FC236}">
                    <a16:creationId xmlns:a16="http://schemas.microsoft.com/office/drawing/2014/main" id="{0B2443F6-3E94-5149-B6C5-B0E63D821763}"/>
                  </a:ext>
                </a:extLst>
              </p:cNvPr>
              <p:cNvSpPr>
                <a:spLocks noChangeArrowheads="1"/>
              </p:cNvSpPr>
              <p:nvPr/>
            </p:nvSpPr>
            <p:spPr bwMode="auto">
              <a:xfrm>
                <a:off x="1796" y="3060"/>
                <a:ext cx="26"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23" name="Rectangle 32">
                <a:extLst>
                  <a:ext uri="{FF2B5EF4-FFF2-40B4-BE49-F238E27FC236}">
                    <a16:creationId xmlns:a16="http://schemas.microsoft.com/office/drawing/2014/main" id="{0A3593FF-BF45-BC46-BB98-E3A96A395EE9}"/>
                  </a:ext>
                </a:extLst>
              </p:cNvPr>
              <p:cNvSpPr>
                <a:spLocks noChangeArrowheads="1"/>
              </p:cNvSpPr>
              <p:nvPr/>
            </p:nvSpPr>
            <p:spPr bwMode="auto">
              <a:xfrm>
                <a:off x="1841" y="3098"/>
                <a:ext cx="25" cy="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24" name="Rectangle 33">
                <a:extLst>
                  <a:ext uri="{FF2B5EF4-FFF2-40B4-BE49-F238E27FC236}">
                    <a16:creationId xmlns:a16="http://schemas.microsoft.com/office/drawing/2014/main" id="{CF4A9D41-887A-6541-8025-D0B744FBE1DB}"/>
                  </a:ext>
                </a:extLst>
              </p:cNvPr>
              <p:cNvSpPr>
                <a:spLocks noChangeArrowheads="1"/>
              </p:cNvSpPr>
              <p:nvPr/>
            </p:nvSpPr>
            <p:spPr bwMode="auto">
              <a:xfrm>
                <a:off x="1885" y="3098"/>
                <a:ext cx="26" cy="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25" name="Rectangle 34">
                <a:extLst>
                  <a:ext uri="{FF2B5EF4-FFF2-40B4-BE49-F238E27FC236}">
                    <a16:creationId xmlns:a16="http://schemas.microsoft.com/office/drawing/2014/main" id="{BC27F802-E269-A24B-AF24-687FF6B787CD}"/>
                  </a:ext>
                </a:extLst>
              </p:cNvPr>
              <p:cNvSpPr>
                <a:spLocks noChangeArrowheads="1"/>
              </p:cNvSpPr>
              <p:nvPr/>
            </p:nvSpPr>
            <p:spPr bwMode="auto">
              <a:xfrm>
                <a:off x="2094" y="2826"/>
                <a:ext cx="27" cy="1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26" name="Rectangle 35">
                <a:extLst>
                  <a:ext uri="{FF2B5EF4-FFF2-40B4-BE49-F238E27FC236}">
                    <a16:creationId xmlns:a16="http://schemas.microsoft.com/office/drawing/2014/main" id="{C3DFFD1B-4E44-2E4C-831D-040C09765413}"/>
                  </a:ext>
                </a:extLst>
              </p:cNvPr>
              <p:cNvSpPr>
                <a:spLocks noChangeArrowheads="1"/>
              </p:cNvSpPr>
              <p:nvPr/>
            </p:nvSpPr>
            <p:spPr bwMode="auto">
              <a:xfrm>
                <a:off x="2051" y="2852"/>
                <a:ext cx="24" cy="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27" name="Rectangle 36">
                <a:extLst>
                  <a:ext uri="{FF2B5EF4-FFF2-40B4-BE49-F238E27FC236}">
                    <a16:creationId xmlns:a16="http://schemas.microsoft.com/office/drawing/2014/main" id="{061983B9-E3B1-1E44-ADA5-5DCF19352A3B}"/>
                  </a:ext>
                </a:extLst>
              </p:cNvPr>
              <p:cNvSpPr>
                <a:spLocks noChangeArrowheads="1"/>
              </p:cNvSpPr>
              <p:nvPr/>
            </p:nvSpPr>
            <p:spPr bwMode="auto">
              <a:xfrm>
                <a:off x="2006" y="2867"/>
                <a:ext cx="26" cy="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28" name="Rectangle 37">
                <a:extLst>
                  <a:ext uri="{FF2B5EF4-FFF2-40B4-BE49-F238E27FC236}">
                    <a16:creationId xmlns:a16="http://schemas.microsoft.com/office/drawing/2014/main" id="{D1306864-4DE5-584C-9BC9-AB3ADDA3D3A3}"/>
                  </a:ext>
                </a:extLst>
              </p:cNvPr>
              <p:cNvSpPr>
                <a:spLocks noChangeArrowheads="1"/>
              </p:cNvSpPr>
              <p:nvPr/>
            </p:nvSpPr>
            <p:spPr bwMode="auto">
              <a:xfrm>
                <a:off x="1744" y="3200"/>
                <a:ext cx="182" cy="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29" name="Rectangle 38">
                <a:extLst>
                  <a:ext uri="{FF2B5EF4-FFF2-40B4-BE49-F238E27FC236}">
                    <a16:creationId xmlns:a16="http://schemas.microsoft.com/office/drawing/2014/main" id="{5687DFAD-CE52-EA48-A30A-900AF36913FB}"/>
                  </a:ext>
                </a:extLst>
              </p:cNvPr>
              <p:cNvSpPr>
                <a:spLocks noChangeArrowheads="1"/>
              </p:cNvSpPr>
              <p:nvPr/>
            </p:nvSpPr>
            <p:spPr bwMode="auto">
              <a:xfrm>
                <a:off x="2238" y="2407"/>
                <a:ext cx="25" cy="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30" name="Rectangle 39">
                <a:extLst>
                  <a:ext uri="{FF2B5EF4-FFF2-40B4-BE49-F238E27FC236}">
                    <a16:creationId xmlns:a16="http://schemas.microsoft.com/office/drawing/2014/main" id="{703063EA-C807-2649-B876-E571B93CB16A}"/>
                  </a:ext>
                </a:extLst>
              </p:cNvPr>
              <p:cNvSpPr>
                <a:spLocks noChangeArrowheads="1"/>
              </p:cNvSpPr>
              <p:nvPr/>
            </p:nvSpPr>
            <p:spPr bwMode="auto">
              <a:xfrm>
                <a:off x="2282" y="2371"/>
                <a:ext cx="25"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31" name="Rectangle 40">
                <a:extLst>
                  <a:ext uri="{FF2B5EF4-FFF2-40B4-BE49-F238E27FC236}">
                    <a16:creationId xmlns:a16="http://schemas.microsoft.com/office/drawing/2014/main" id="{5C6A5296-CE98-C54A-9375-133C86B0D8AD}"/>
                  </a:ext>
                </a:extLst>
              </p:cNvPr>
              <p:cNvSpPr>
                <a:spLocks noChangeArrowheads="1"/>
              </p:cNvSpPr>
              <p:nvPr/>
            </p:nvSpPr>
            <p:spPr bwMode="auto">
              <a:xfrm>
                <a:off x="2326" y="2409"/>
                <a:ext cx="26" cy="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32" name="Rectangle 41">
                <a:extLst>
                  <a:ext uri="{FF2B5EF4-FFF2-40B4-BE49-F238E27FC236}">
                    <a16:creationId xmlns:a16="http://schemas.microsoft.com/office/drawing/2014/main" id="{109521BC-42D5-6542-889D-E3BD171342A5}"/>
                  </a:ext>
                </a:extLst>
              </p:cNvPr>
              <p:cNvSpPr>
                <a:spLocks noChangeArrowheads="1"/>
              </p:cNvSpPr>
              <p:nvPr/>
            </p:nvSpPr>
            <p:spPr bwMode="auto">
              <a:xfrm>
                <a:off x="2596" y="1714"/>
                <a:ext cx="32" cy="1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33" name="Rectangle 42">
                <a:extLst>
                  <a:ext uri="{FF2B5EF4-FFF2-40B4-BE49-F238E27FC236}">
                    <a16:creationId xmlns:a16="http://schemas.microsoft.com/office/drawing/2014/main" id="{74EFB4BB-1B20-8043-B1CA-9C8F0C113A67}"/>
                  </a:ext>
                </a:extLst>
              </p:cNvPr>
              <p:cNvSpPr>
                <a:spLocks noChangeArrowheads="1"/>
              </p:cNvSpPr>
              <p:nvPr/>
            </p:nvSpPr>
            <p:spPr bwMode="auto">
              <a:xfrm>
                <a:off x="2651" y="1779"/>
                <a:ext cx="32"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34" name="Rectangle 43">
                <a:extLst>
                  <a:ext uri="{FF2B5EF4-FFF2-40B4-BE49-F238E27FC236}">
                    <a16:creationId xmlns:a16="http://schemas.microsoft.com/office/drawing/2014/main" id="{9129BA16-11BA-8045-9001-F3598821187E}"/>
                  </a:ext>
                </a:extLst>
              </p:cNvPr>
              <p:cNvSpPr>
                <a:spLocks noChangeArrowheads="1"/>
              </p:cNvSpPr>
              <p:nvPr/>
            </p:nvSpPr>
            <p:spPr bwMode="auto">
              <a:xfrm>
                <a:off x="2708" y="1817"/>
                <a:ext cx="32" cy="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35" name="Rectangle 44">
                <a:extLst>
                  <a:ext uri="{FF2B5EF4-FFF2-40B4-BE49-F238E27FC236}">
                    <a16:creationId xmlns:a16="http://schemas.microsoft.com/office/drawing/2014/main" id="{DF9B19AA-4F54-C04F-B913-EA8C7A526BA6}"/>
                  </a:ext>
                </a:extLst>
              </p:cNvPr>
              <p:cNvSpPr>
                <a:spLocks noChangeArrowheads="1"/>
              </p:cNvSpPr>
              <p:nvPr/>
            </p:nvSpPr>
            <p:spPr bwMode="auto">
              <a:xfrm>
                <a:off x="2531" y="1283"/>
                <a:ext cx="24"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36" name="Freeform 45">
                <a:extLst>
                  <a:ext uri="{FF2B5EF4-FFF2-40B4-BE49-F238E27FC236}">
                    <a16:creationId xmlns:a16="http://schemas.microsoft.com/office/drawing/2014/main" id="{4DDCDEA6-8141-F243-8548-F257F013637D}"/>
                  </a:ext>
                </a:extLst>
              </p:cNvPr>
              <p:cNvSpPr>
                <a:spLocks/>
              </p:cNvSpPr>
              <p:nvPr/>
            </p:nvSpPr>
            <p:spPr bwMode="auto">
              <a:xfrm>
                <a:off x="2487" y="1295"/>
                <a:ext cx="26" cy="87"/>
              </a:xfrm>
              <a:custGeom>
                <a:avLst/>
                <a:gdLst>
                  <a:gd name="T0" fmla="*/ 0 w 26"/>
                  <a:gd name="T1" fmla="*/ 87 h 87"/>
                  <a:gd name="T2" fmla="*/ 25 w 26"/>
                  <a:gd name="T3" fmla="*/ 87 h 87"/>
                  <a:gd name="T4" fmla="*/ 26 w 26"/>
                  <a:gd name="T5" fmla="*/ 0 h 87"/>
                  <a:gd name="T6" fmla="*/ 2 w 26"/>
                  <a:gd name="T7" fmla="*/ 0 h 87"/>
                  <a:gd name="T8" fmla="*/ 0 w 26"/>
                  <a:gd name="T9" fmla="*/ 87 h 87"/>
                </a:gdLst>
                <a:ahLst/>
                <a:cxnLst>
                  <a:cxn ang="0">
                    <a:pos x="T0" y="T1"/>
                  </a:cxn>
                  <a:cxn ang="0">
                    <a:pos x="T2" y="T3"/>
                  </a:cxn>
                  <a:cxn ang="0">
                    <a:pos x="T4" y="T5"/>
                  </a:cxn>
                  <a:cxn ang="0">
                    <a:pos x="T6" y="T7"/>
                  </a:cxn>
                  <a:cxn ang="0">
                    <a:pos x="T8" y="T9"/>
                  </a:cxn>
                </a:cxnLst>
                <a:rect l="0" t="0" r="r" b="b"/>
                <a:pathLst>
                  <a:path w="26" h="87">
                    <a:moveTo>
                      <a:pt x="0" y="87"/>
                    </a:moveTo>
                    <a:lnTo>
                      <a:pt x="25" y="87"/>
                    </a:lnTo>
                    <a:lnTo>
                      <a:pt x="26" y="0"/>
                    </a:lnTo>
                    <a:lnTo>
                      <a:pt x="2" y="0"/>
                    </a:lnTo>
                    <a:lnTo>
                      <a:pt x="0"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37" name="Freeform 46">
                <a:extLst>
                  <a:ext uri="{FF2B5EF4-FFF2-40B4-BE49-F238E27FC236}">
                    <a16:creationId xmlns:a16="http://schemas.microsoft.com/office/drawing/2014/main" id="{4052D13E-87D0-A149-A821-776D2CE2CAB7}"/>
                  </a:ext>
                </a:extLst>
              </p:cNvPr>
              <p:cNvSpPr>
                <a:spLocks/>
              </p:cNvSpPr>
              <p:nvPr/>
            </p:nvSpPr>
            <p:spPr bwMode="auto">
              <a:xfrm>
                <a:off x="2445" y="1312"/>
                <a:ext cx="25" cy="70"/>
              </a:xfrm>
              <a:custGeom>
                <a:avLst/>
                <a:gdLst>
                  <a:gd name="T0" fmla="*/ 0 w 25"/>
                  <a:gd name="T1" fmla="*/ 69 h 70"/>
                  <a:gd name="T2" fmla="*/ 25 w 25"/>
                  <a:gd name="T3" fmla="*/ 70 h 70"/>
                  <a:gd name="T4" fmla="*/ 25 w 25"/>
                  <a:gd name="T5" fmla="*/ 0 h 70"/>
                  <a:gd name="T6" fmla="*/ 0 w 25"/>
                  <a:gd name="T7" fmla="*/ 0 h 70"/>
                  <a:gd name="T8" fmla="*/ 0 w 25"/>
                  <a:gd name="T9" fmla="*/ 69 h 70"/>
                </a:gdLst>
                <a:ahLst/>
                <a:cxnLst>
                  <a:cxn ang="0">
                    <a:pos x="T0" y="T1"/>
                  </a:cxn>
                  <a:cxn ang="0">
                    <a:pos x="T2" y="T3"/>
                  </a:cxn>
                  <a:cxn ang="0">
                    <a:pos x="T4" y="T5"/>
                  </a:cxn>
                  <a:cxn ang="0">
                    <a:pos x="T6" y="T7"/>
                  </a:cxn>
                  <a:cxn ang="0">
                    <a:pos x="T8" y="T9"/>
                  </a:cxn>
                </a:cxnLst>
                <a:rect l="0" t="0" r="r" b="b"/>
                <a:pathLst>
                  <a:path w="25" h="70">
                    <a:moveTo>
                      <a:pt x="0" y="69"/>
                    </a:moveTo>
                    <a:lnTo>
                      <a:pt x="25" y="70"/>
                    </a:lnTo>
                    <a:lnTo>
                      <a:pt x="25" y="0"/>
                    </a:lnTo>
                    <a:lnTo>
                      <a:pt x="0" y="0"/>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38" name="Rectangle 47">
                <a:extLst>
                  <a:ext uri="{FF2B5EF4-FFF2-40B4-BE49-F238E27FC236}">
                    <a16:creationId xmlns:a16="http://schemas.microsoft.com/office/drawing/2014/main" id="{FC0E3028-90FD-4943-A010-3399A19102B2}"/>
                  </a:ext>
                </a:extLst>
              </p:cNvPr>
              <p:cNvSpPr>
                <a:spLocks noChangeArrowheads="1"/>
              </p:cNvSpPr>
              <p:nvPr/>
            </p:nvSpPr>
            <p:spPr bwMode="auto">
              <a:xfrm>
                <a:off x="2371" y="2409"/>
                <a:ext cx="24" cy="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39" name="Rectangle 48">
                <a:extLst>
                  <a:ext uri="{FF2B5EF4-FFF2-40B4-BE49-F238E27FC236}">
                    <a16:creationId xmlns:a16="http://schemas.microsoft.com/office/drawing/2014/main" id="{DD167853-AC85-7D4E-900B-BB17D47BAE72}"/>
                  </a:ext>
                </a:extLst>
              </p:cNvPr>
              <p:cNvSpPr>
                <a:spLocks noChangeArrowheads="1"/>
              </p:cNvSpPr>
              <p:nvPr/>
            </p:nvSpPr>
            <p:spPr bwMode="auto">
              <a:xfrm>
                <a:off x="2230" y="2510"/>
                <a:ext cx="180" cy="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40" name="Freeform 49">
                <a:extLst>
                  <a:ext uri="{FF2B5EF4-FFF2-40B4-BE49-F238E27FC236}">
                    <a16:creationId xmlns:a16="http://schemas.microsoft.com/office/drawing/2014/main" id="{89A08884-4016-4144-BC81-9AB4E2885DA4}"/>
                  </a:ext>
                </a:extLst>
              </p:cNvPr>
              <p:cNvSpPr>
                <a:spLocks noEditPoints="1"/>
              </p:cNvSpPr>
              <p:nvPr/>
            </p:nvSpPr>
            <p:spPr bwMode="auto">
              <a:xfrm>
                <a:off x="2395" y="2515"/>
                <a:ext cx="235" cy="234"/>
              </a:xfrm>
              <a:custGeom>
                <a:avLst/>
                <a:gdLst>
                  <a:gd name="T0" fmla="*/ 134 w 161"/>
                  <a:gd name="T1" fmla="*/ 46 h 161"/>
                  <a:gd name="T2" fmla="*/ 129 w 161"/>
                  <a:gd name="T3" fmla="*/ 40 h 161"/>
                  <a:gd name="T4" fmla="*/ 136 w 161"/>
                  <a:gd name="T5" fmla="*/ 23 h 161"/>
                  <a:gd name="T6" fmla="*/ 125 w 161"/>
                  <a:gd name="T7" fmla="*/ 13 h 161"/>
                  <a:gd name="T8" fmla="*/ 110 w 161"/>
                  <a:gd name="T9" fmla="*/ 24 h 161"/>
                  <a:gd name="T10" fmla="*/ 103 w 161"/>
                  <a:gd name="T11" fmla="*/ 21 h 161"/>
                  <a:gd name="T12" fmla="*/ 100 w 161"/>
                  <a:gd name="T13" fmla="*/ 3 h 161"/>
                  <a:gd name="T14" fmla="*/ 86 w 161"/>
                  <a:gd name="T15" fmla="*/ 0 h 161"/>
                  <a:gd name="T16" fmla="*/ 78 w 161"/>
                  <a:gd name="T17" fmla="*/ 17 h 161"/>
                  <a:gd name="T18" fmla="*/ 70 w 161"/>
                  <a:gd name="T19" fmla="*/ 18 h 161"/>
                  <a:gd name="T20" fmla="*/ 59 w 161"/>
                  <a:gd name="T21" fmla="*/ 4 h 161"/>
                  <a:gd name="T22" fmla="*/ 45 w 161"/>
                  <a:gd name="T23" fmla="*/ 8 h 161"/>
                  <a:gd name="T24" fmla="*/ 46 w 161"/>
                  <a:gd name="T25" fmla="*/ 27 h 161"/>
                  <a:gd name="T26" fmla="*/ 40 w 161"/>
                  <a:gd name="T27" fmla="*/ 32 h 161"/>
                  <a:gd name="T28" fmla="*/ 23 w 161"/>
                  <a:gd name="T29" fmla="*/ 25 h 161"/>
                  <a:gd name="T30" fmla="*/ 13 w 161"/>
                  <a:gd name="T31" fmla="*/ 36 h 161"/>
                  <a:gd name="T32" fmla="*/ 24 w 161"/>
                  <a:gd name="T33" fmla="*/ 51 h 161"/>
                  <a:gd name="T34" fmla="*/ 22 w 161"/>
                  <a:gd name="T35" fmla="*/ 59 h 161"/>
                  <a:gd name="T36" fmla="*/ 3 w 161"/>
                  <a:gd name="T37" fmla="*/ 61 h 161"/>
                  <a:gd name="T38" fmla="*/ 0 w 161"/>
                  <a:gd name="T39" fmla="*/ 76 h 161"/>
                  <a:gd name="T40" fmla="*/ 17 w 161"/>
                  <a:gd name="T41" fmla="*/ 83 h 161"/>
                  <a:gd name="T42" fmla="*/ 19 w 161"/>
                  <a:gd name="T43" fmla="*/ 91 h 161"/>
                  <a:gd name="T44" fmla="*/ 4 w 161"/>
                  <a:gd name="T45" fmla="*/ 103 h 161"/>
                  <a:gd name="T46" fmla="*/ 9 w 161"/>
                  <a:gd name="T47" fmla="*/ 117 h 161"/>
                  <a:gd name="T48" fmla="*/ 27 w 161"/>
                  <a:gd name="T49" fmla="*/ 115 h 161"/>
                  <a:gd name="T50" fmla="*/ 32 w 161"/>
                  <a:gd name="T51" fmla="*/ 121 h 161"/>
                  <a:gd name="T52" fmla="*/ 25 w 161"/>
                  <a:gd name="T53" fmla="*/ 138 h 161"/>
                  <a:gd name="T54" fmla="*/ 36 w 161"/>
                  <a:gd name="T55" fmla="*/ 148 h 161"/>
                  <a:gd name="T56" fmla="*/ 51 w 161"/>
                  <a:gd name="T57" fmla="*/ 137 h 161"/>
                  <a:gd name="T58" fmla="*/ 59 w 161"/>
                  <a:gd name="T59" fmla="*/ 140 h 161"/>
                  <a:gd name="T60" fmla="*/ 61 w 161"/>
                  <a:gd name="T61" fmla="*/ 158 h 161"/>
                  <a:gd name="T62" fmla="*/ 76 w 161"/>
                  <a:gd name="T63" fmla="*/ 161 h 161"/>
                  <a:gd name="T64" fmla="*/ 83 w 161"/>
                  <a:gd name="T65" fmla="*/ 144 h 161"/>
                  <a:gd name="T66" fmla="*/ 92 w 161"/>
                  <a:gd name="T67" fmla="*/ 143 h 161"/>
                  <a:gd name="T68" fmla="*/ 103 w 161"/>
                  <a:gd name="T69" fmla="*/ 157 h 161"/>
                  <a:gd name="T70" fmla="*/ 117 w 161"/>
                  <a:gd name="T71" fmla="*/ 152 h 161"/>
                  <a:gd name="T72" fmla="*/ 115 w 161"/>
                  <a:gd name="T73" fmla="*/ 134 h 161"/>
                  <a:gd name="T74" fmla="*/ 121 w 161"/>
                  <a:gd name="T75" fmla="*/ 129 h 161"/>
                  <a:gd name="T76" fmla="*/ 139 w 161"/>
                  <a:gd name="T77" fmla="*/ 136 h 161"/>
                  <a:gd name="T78" fmla="*/ 148 w 161"/>
                  <a:gd name="T79" fmla="*/ 125 h 161"/>
                  <a:gd name="T80" fmla="*/ 137 w 161"/>
                  <a:gd name="T81" fmla="*/ 110 h 161"/>
                  <a:gd name="T82" fmla="*/ 140 w 161"/>
                  <a:gd name="T83" fmla="*/ 102 h 161"/>
                  <a:gd name="T84" fmla="*/ 158 w 161"/>
                  <a:gd name="T85" fmla="*/ 100 h 161"/>
                  <a:gd name="T86" fmla="*/ 161 w 161"/>
                  <a:gd name="T87" fmla="*/ 85 h 161"/>
                  <a:gd name="T88" fmla="*/ 144 w 161"/>
                  <a:gd name="T89" fmla="*/ 78 h 161"/>
                  <a:gd name="T90" fmla="*/ 143 w 161"/>
                  <a:gd name="T91" fmla="*/ 70 h 161"/>
                  <a:gd name="T92" fmla="*/ 158 w 161"/>
                  <a:gd name="T93" fmla="*/ 58 h 161"/>
                  <a:gd name="T94" fmla="*/ 153 w 161"/>
                  <a:gd name="T95" fmla="*/ 44 h 161"/>
                  <a:gd name="T96" fmla="*/ 88 w 161"/>
                  <a:gd name="T97" fmla="*/ 104 h 161"/>
                  <a:gd name="T98" fmla="*/ 68 w 161"/>
                  <a:gd name="T99" fmla="*/ 54 h 161"/>
                  <a:gd name="T100" fmla="*/ 88 w 161"/>
                  <a:gd name="T101" fmla="*/ 10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1" h="161">
                    <a:moveTo>
                      <a:pt x="152" y="44"/>
                    </a:moveTo>
                    <a:cubicBezTo>
                      <a:pt x="134" y="46"/>
                      <a:pt x="134" y="46"/>
                      <a:pt x="134" y="46"/>
                    </a:cubicBezTo>
                    <a:cubicBezTo>
                      <a:pt x="133" y="46"/>
                      <a:pt x="133" y="46"/>
                      <a:pt x="133" y="46"/>
                    </a:cubicBezTo>
                    <a:cubicBezTo>
                      <a:pt x="129" y="40"/>
                      <a:pt x="129" y="40"/>
                      <a:pt x="129" y="40"/>
                    </a:cubicBezTo>
                    <a:cubicBezTo>
                      <a:pt x="129" y="39"/>
                      <a:pt x="129" y="39"/>
                      <a:pt x="129" y="39"/>
                    </a:cubicBezTo>
                    <a:cubicBezTo>
                      <a:pt x="136" y="23"/>
                      <a:pt x="136" y="23"/>
                      <a:pt x="136" y="23"/>
                    </a:cubicBezTo>
                    <a:cubicBezTo>
                      <a:pt x="136" y="22"/>
                      <a:pt x="136" y="22"/>
                      <a:pt x="136" y="22"/>
                    </a:cubicBezTo>
                    <a:cubicBezTo>
                      <a:pt x="125" y="13"/>
                      <a:pt x="125" y="13"/>
                      <a:pt x="125" y="13"/>
                    </a:cubicBezTo>
                    <a:cubicBezTo>
                      <a:pt x="124" y="13"/>
                      <a:pt x="124" y="13"/>
                      <a:pt x="124" y="13"/>
                    </a:cubicBezTo>
                    <a:cubicBezTo>
                      <a:pt x="110" y="24"/>
                      <a:pt x="110" y="24"/>
                      <a:pt x="110" y="24"/>
                    </a:cubicBezTo>
                    <a:cubicBezTo>
                      <a:pt x="109" y="24"/>
                      <a:pt x="109" y="24"/>
                      <a:pt x="109" y="24"/>
                    </a:cubicBezTo>
                    <a:cubicBezTo>
                      <a:pt x="103" y="21"/>
                      <a:pt x="103" y="21"/>
                      <a:pt x="103" y="21"/>
                    </a:cubicBezTo>
                    <a:cubicBezTo>
                      <a:pt x="102" y="20"/>
                      <a:pt x="102" y="20"/>
                      <a:pt x="102" y="20"/>
                    </a:cubicBezTo>
                    <a:cubicBezTo>
                      <a:pt x="100" y="3"/>
                      <a:pt x="100" y="3"/>
                      <a:pt x="100" y="3"/>
                    </a:cubicBezTo>
                    <a:cubicBezTo>
                      <a:pt x="99" y="2"/>
                      <a:pt x="99" y="2"/>
                      <a:pt x="99" y="2"/>
                    </a:cubicBezTo>
                    <a:cubicBezTo>
                      <a:pt x="86" y="0"/>
                      <a:pt x="86" y="0"/>
                      <a:pt x="86" y="0"/>
                    </a:cubicBezTo>
                    <a:cubicBezTo>
                      <a:pt x="85" y="1"/>
                      <a:pt x="85" y="1"/>
                      <a:pt x="85" y="1"/>
                    </a:cubicBezTo>
                    <a:cubicBezTo>
                      <a:pt x="78" y="17"/>
                      <a:pt x="78" y="17"/>
                      <a:pt x="78" y="17"/>
                    </a:cubicBezTo>
                    <a:cubicBezTo>
                      <a:pt x="77" y="18"/>
                      <a:pt x="77" y="18"/>
                      <a:pt x="77" y="18"/>
                    </a:cubicBezTo>
                    <a:cubicBezTo>
                      <a:pt x="70" y="18"/>
                      <a:pt x="70" y="18"/>
                      <a:pt x="70" y="18"/>
                    </a:cubicBezTo>
                    <a:cubicBezTo>
                      <a:pt x="69" y="18"/>
                      <a:pt x="69" y="18"/>
                      <a:pt x="69" y="18"/>
                    </a:cubicBezTo>
                    <a:cubicBezTo>
                      <a:pt x="59" y="4"/>
                      <a:pt x="59" y="4"/>
                      <a:pt x="59" y="4"/>
                    </a:cubicBezTo>
                    <a:cubicBezTo>
                      <a:pt x="58" y="3"/>
                      <a:pt x="58" y="3"/>
                      <a:pt x="58" y="3"/>
                    </a:cubicBezTo>
                    <a:cubicBezTo>
                      <a:pt x="45" y="8"/>
                      <a:pt x="45" y="8"/>
                      <a:pt x="45" y="8"/>
                    </a:cubicBezTo>
                    <a:cubicBezTo>
                      <a:pt x="44" y="9"/>
                      <a:pt x="44" y="9"/>
                      <a:pt x="44" y="9"/>
                    </a:cubicBezTo>
                    <a:cubicBezTo>
                      <a:pt x="46" y="27"/>
                      <a:pt x="46" y="27"/>
                      <a:pt x="46" y="27"/>
                    </a:cubicBezTo>
                    <a:cubicBezTo>
                      <a:pt x="46" y="28"/>
                      <a:pt x="46" y="28"/>
                      <a:pt x="46" y="28"/>
                    </a:cubicBezTo>
                    <a:cubicBezTo>
                      <a:pt x="40" y="32"/>
                      <a:pt x="40" y="32"/>
                      <a:pt x="40" y="32"/>
                    </a:cubicBezTo>
                    <a:cubicBezTo>
                      <a:pt x="39" y="32"/>
                      <a:pt x="39" y="32"/>
                      <a:pt x="39" y="32"/>
                    </a:cubicBezTo>
                    <a:cubicBezTo>
                      <a:pt x="23" y="25"/>
                      <a:pt x="23" y="25"/>
                      <a:pt x="23" y="25"/>
                    </a:cubicBezTo>
                    <a:cubicBezTo>
                      <a:pt x="22" y="25"/>
                      <a:pt x="22" y="25"/>
                      <a:pt x="22" y="25"/>
                    </a:cubicBezTo>
                    <a:cubicBezTo>
                      <a:pt x="13" y="36"/>
                      <a:pt x="13" y="36"/>
                      <a:pt x="13" y="36"/>
                    </a:cubicBezTo>
                    <a:cubicBezTo>
                      <a:pt x="13" y="37"/>
                      <a:pt x="13" y="37"/>
                      <a:pt x="13" y="37"/>
                    </a:cubicBezTo>
                    <a:cubicBezTo>
                      <a:pt x="24" y="51"/>
                      <a:pt x="24" y="51"/>
                      <a:pt x="24" y="51"/>
                    </a:cubicBezTo>
                    <a:cubicBezTo>
                      <a:pt x="24" y="52"/>
                      <a:pt x="24" y="52"/>
                      <a:pt x="24" y="52"/>
                    </a:cubicBezTo>
                    <a:cubicBezTo>
                      <a:pt x="22" y="59"/>
                      <a:pt x="22" y="59"/>
                      <a:pt x="22" y="59"/>
                    </a:cubicBezTo>
                    <a:cubicBezTo>
                      <a:pt x="21" y="59"/>
                      <a:pt x="21" y="59"/>
                      <a:pt x="21" y="59"/>
                    </a:cubicBezTo>
                    <a:cubicBezTo>
                      <a:pt x="3" y="61"/>
                      <a:pt x="3" y="61"/>
                      <a:pt x="3" y="61"/>
                    </a:cubicBezTo>
                    <a:cubicBezTo>
                      <a:pt x="2" y="62"/>
                      <a:pt x="2" y="62"/>
                      <a:pt x="2" y="62"/>
                    </a:cubicBezTo>
                    <a:cubicBezTo>
                      <a:pt x="0" y="76"/>
                      <a:pt x="0" y="76"/>
                      <a:pt x="0" y="76"/>
                    </a:cubicBezTo>
                    <a:cubicBezTo>
                      <a:pt x="1" y="77"/>
                      <a:pt x="1" y="77"/>
                      <a:pt x="1" y="77"/>
                    </a:cubicBezTo>
                    <a:cubicBezTo>
                      <a:pt x="17" y="83"/>
                      <a:pt x="17" y="83"/>
                      <a:pt x="17" y="83"/>
                    </a:cubicBezTo>
                    <a:cubicBezTo>
                      <a:pt x="18" y="84"/>
                      <a:pt x="18" y="84"/>
                      <a:pt x="18" y="84"/>
                    </a:cubicBezTo>
                    <a:cubicBezTo>
                      <a:pt x="19" y="91"/>
                      <a:pt x="19" y="91"/>
                      <a:pt x="19" y="91"/>
                    </a:cubicBezTo>
                    <a:cubicBezTo>
                      <a:pt x="18" y="92"/>
                      <a:pt x="18" y="92"/>
                      <a:pt x="18" y="92"/>
                    </a:cubicBezTo>
                    <a:cubicBezTo>
                      <a:pt x="4" y="103"/>
                      <a:pt x="4" y="103"/>
                      <a:pt x="4" y="103"/>
                    </a:cubicBezTo>
                    <a:cubicBezTo>
                      <a:pt x="4" y="104"/>
                      <a:pt x="4" y="104"/>
                      <a:pt x="4" y="104"/>
                    </a:cubicBezTo>
                    <a:cubicBezTo>
                      <a:pt x="9" y="117"/>
                      <a:pt x="9" y="117"/>
                      <a:pt x="9" y="117"/>
                    </a:cubicBezTo>
                    <a:cubicBezTo>
                      <a:pt x="10" y="117"/>
                      <a:pt x="10" y="117"/>
                      <a:pt x="10" y="117"/>
                    </a:cubicBezTo>
                    <a:cubicBezTo>
                      <a:pt x="27" y="115"/>
                      <a:pt x="27" y="115"/>
                      <a:pt x="27" y="115"/>
                    </a:cubicBezTo>
                    <a:cubicBezTo>
                      <a:pt x="28" y="115"/>
                      <a:pt x="28" y="115"/>
                      <a:pt x="28" y="115"/>
                    </a:cubicBezTo>
                    <a:cubicBezTo>
                      <a:pt x="32" y="121"/>
                      <a:pt x="32" y="121"/>
                      <a:pt x="32" y="121"/>
                    </a:cubicBezTo>
                    <a:cubicBezTo>
                      <a:pt x="33" y="122"/>
                      <a:pt x="33" y="122"/>
                      <a:pt x="33" y="122"/>
                    </a:cubicBezTo>
                    <a:cubicBezTo>
                      <a:pt x="25" y="138"/>
                      <a:pt x="25" y="138"/>
                      <a:pt x="25" y="138"/>
                    </a:cubicBezTo>
                    <a:cubicBezTo>
                      <a:pt x="26" y="139"/>
                      <a:pt x="26" y="139"/>
                      <a:pt x="26" y="139"/>
                    </a:cubicBezTo>
                    <a:cubicBezTo>
                      <a:pt x="36" y="148"/>
                      <a:pt x="36" y="148"/>
                      <a:pt x="36" y="148"/>
                    </a:cubicBezTo>
                    <a:cubicBezTo>
                      <a:pt x="37" y="148"/>
                      <a:pt x="37" y="148"/>
                      <a:pt x="37" y="148"/>
                    </a:cubicBezTo>
                    <a:cubicBezTo>
                      <a:pt x="51" y="137"/>
                      <a:pt x="51" y="137"/>
                      <a:pt x="51" y="137"/>
                    </a:cubicBezTo>
                    <a:cubicBezTo>
                      <a:pt x="53" y="137"/>
                      <a:pt x="53" y="137"/>
                      <a:pt x="53" y="137"/>
                    </a:cubicBezTo>
                    <a:cubicBezTo>
                      <a:pt x="59" y="140"/>
                      <a:pt x="59" y="140"/>
                      <a:pt x="59" y="140"/>
                    </a:cubicBezTo>
                    <a:cubicBezTo>
                      <a:pt x="60" y="141"/>
                      <a:pt x="60" y="141"/>
                      <a:pt x="60" y="141"/>
                    </a:cubicBezTo>
                    <a:cubicBezTo>
                      <a:pt x="61" y="158"/>
                      <a:pt x="61" y="158"/>
                      <a:pt x="61" y="158"/>
                    </a:cubicBezTo>
                    <a:cubicBezTo>
                      <a:pt x="62" y="159"/>
                      <a:pt x="62" y="159"/>
                      <a:pt x="62" y="159"/>
                    </a:cubicBezTo>
                    <a:cubicBezTo>
                      <a:pt x="76" y="161"/>
                      <a:pt x="76" y="161"/>
                      <a:pt x="76" y="161"/>
                    </a:cubicBezTo>
                    <a:cubicBezTo>
                      <a:pt x="77" y="160"/>
                      <a:pt x="77" y="160"/>
                      <a:pt x="77" y="160"/>
                    </a:cubicBezTo>
                    <a:cubicBezTo>
                      <a:pt x="83" y="144"/>
                      <a:pt x="83" y="144"/>
                      <a:pt x="83" y="144"/>
                    </a:cubicBezTo>
                    <a:cubicBezTo>
                      <a:pt x="84" y="143"/>
                      <a:pt x="84" y="143"/>
                      <a:pt x="84" y="143"/>
                    </a:cubicBezTo>
                    <a:cubicBezTo>
                      <a:pt x="92" y="143"/>
                      <a:pt x="92" y="143"/>
                      <a:pt x="92" y="143"/>
                    </a:cubicBezTo>
                    <a:cubicBezTo>
                      <a:pt x="92" y="143"/>
                      <a:pt x="92" y="143"/>
                      <a:pt x="93" y="143"/>
                    </a:cubicBezTo>
                    <a:cubicBezTo>
                      <a:pt x="103" y="157"/>
                      <a:pt x="103" y="157"/>
                      <a:pt x="103" y="157"/>
                    </a:cubicBezTo>
                    <a:cubicBezTo>
                      <a:pt x="104" y="158"/>
                      <a:pt x="104" y="158"/>
                      <a:pt x="104" y="158"/>
                    </a:cubicBezTo>
                    <a:cubicBezTo>
                      <a:pt x="117" y="152"/>
                      <a:pt x="117" y="152"/>
                      <a:pt x="117" y="152"/>
                    </a:cubicBezTo>
                    <a:cubicBezTo>
                      <a:pt x="117" y="152"/>
                      <a:pt x="117" y="152"/>
                      <a:pt x="117" y="152"/>
                    </a:cubicBezTo>
                    <a:cubicBezTo>
                      <a:pt x="115" y="134"/>
                      <a:pt x="115" y="134"/>
                      <a:pt x="115" y="134"/>
                    </a:cubicBezTo>
                    <a:cubicBezTo>
                      <a:pt x="115" y="133"/>
                      <a:pt x="115" y="133"/>
                      <a:pt x="115" y="133"/>
                    </a:cubicBezTo>
                    <a:cubicBezTo>
                      <a:pt x="121" y="129"/>
                      <a:pt x="121" y="129"/>
                      <a:pt x="121" y="129"/>
                    </a:cubicBezTo>
                    <a:cubicBezTo>
                      <a:pt x="122" y="129"/>
                      <a:pt x="122" y="129"/>
                      <a:pt x="122" y="129"/>
                    </a:cubicBezTo>
                    <a:cubicBezTo>
                      <a:pt x="139" y="136"/>
                      <a:pt x="139" y="136"/>
                      <a:pt x="139" y="136"/>
                    </a:cubicBezTo>
                    <a:cubicBezTo>
                      <a:pt x="140" y="136"/>
                      <a:pt x="140" y="136"/>
                      <a:pt x="140" y="136"/>
                    </a:cubicBezTo>
                    <a:cubicBezTo>
                      <a:pt x="148" y="125"/>
                      <a:pt x="148" y="125"/>
                      <a:pt x="148" y="125"/>
                    </a:cubicBezTo>
                    <a:cubicBezTo>
                      <a:pt x="148" y="124"/>
                      <a:pt x="148" y="124"/>
                      <a:pt x="148" y="124"/>
                    </a:cubicBezTo>
                    <a:cubicBezTo>
                      <a:pt x="137" y="110"/>
                      <a:pt x="137" y="110"/>
                      <a:pt x="137" y="110"/>
                    </a:cubicBezTo>
                    <a:cubicBezTo>
                      <a:pt x="137" y="109"/>
                      <a:pt x="137" y="109"/>
                      <a:pt x="137" y="109"/>
                    </a:cubicBezTo>
                    <a:cubicBezTo>
                      <a:pt x="140" y="102"/>
                      <a:pt x="140" y="102"/>
                      <a:pt x="140" y="102"/>
                    </a:cubicBezTo>
                    <a:cubicBezTo>
                      <a:pt x="141" y="102"/>
                      <a:pt x="141" y="102"/>
                      <a:pt x="141" y="102"/>
                    </a:cubicBezTo>
                    <a:cubicBezTo>
                      <a:pt x="158" y="100"/>
                      <a:pt x="158" y="100"/>
                      <a:pt x="158" y="100"/>
                    </a:cubicBezTo>
                    <a:cubicBezTo>
                      <a:pt x="159" y="100"/>
                      <a:pt x="159" y="99"/>
                      <a:pt x="159" y="99"/>
                    </a:cubicBezTo>
                    <a:cubicBezTo>
                      <a:pt x="161" y="85"/>
                      <a:pt x="161" y="85"/>
                      <a:pt x="161" y="85"/>
                    </a:cubicBezTo>
                    <a:cubicBezTo>
                      <a:pt x="161" y="84"/>
                      <a:pt x="161" y="84"/>
                      <a:pt x="161" y="84"/>
                    </a:cubicBezTo>
                    <a:cubicBezTo>
                      <a:pt x="144" y="78"/>
                      <a:pt x="144" y="78"/>
                      <a:pt x="144" y="78"/>
                    </a:cubicBezTo>
                    <a:cubicBezTo>
                      <a:pt x="144" y="77"/>
                      <a:pt x="144" y="77"/>
                      <a:pt x="144" y="77"/>
                    </a:cubicBezTo>
                    <a:cubicBezTo>
                      <a:pt x="143" y="70"/>
                      <a:pt x="143" y="70"/>
                      <a:pt x="143" y="70"/>
                    </a:cubicBezTo>
                    <a:cubicBezTo>
                      <a:pt x="143" y="69"/>
                      <a:pt x="143" y="69"/>
                      <a:pt x="143" y="69"/>
                    </a:cubicBezTo>
                    <a:cubicBezTo>
                      <a:pt x="158" y="58"/>
                      <a:pt x="158" y="58"/>
                      <a:pt x="158" y="58"/>
                    </a:cubicBezTo>
                    <a:cubicBezTo>
                      <a:pt x="158" y="57"/>
                      <a:pt x="158" y="57"/>
                      <a:pt x="158" y="57"/>
                    </a:cubicBezTo>
                    <a:cubicBezTo>
                      <a:pt x="153" y="44"/>
                      <a:pt x="153" y="44"/>
                      <a:pt x="153" y="44"/>
                    </a:cubicBezTo>
                    <a:lnTo>
                      <a:pt x="152" y="44"/>
                    </a:lnTo>
                    <a:close/>
                    <a:moveTo>
                      <a:pt x="88" y="104"/>
                    </a:moveTo>
                    <a:cubicBezTo>
                      <a:pt x="74" y="109"/>
                      <a:pt x="59" y="103"/>
                      <a:pt x="53" y="89"/>
                    </a:cubicBezTo>
                    <a:cubicBezTo>
                      <a:pt x="48" y="75"/>
                      <a:pt x="55" y="60"/>
                      <a:pt x="68" y="54"/>
                    </a:cubicBezTo>
                    <a:cubicBezTo>
                      <a:pt x="82" y="49"/>
                      <a:pt x="98" y="56"/>
                      <a:pt x="103" y="69"/>
                    </a:cubicBezTo>
                    <a:cubicBezTo>
                      <a:pt x="109" y="83"/>
                      <a:pt x="102" y="99"/>
                      <a:pt x="88"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41" name="Freeform 50">
                <a:extLst>
                  <a:ext uri="{FF2B5EF4-FFF2-40B4-BE49-F238E27FC236}">
                    <a16:creationId xmlns:a16="http://schemas.microsoft.com/office/drawing/2014/main" id="{53199555-489E-6748-BEFF-84482F8AACA4}"/>
                  </a:ext>
                </a:extLst>
              </p:cNvPr>
              <p:cNvSpPr>
                <a:spLocks noEditPoints="1"/>
              </p:cNvSpPr>
              <p:nvPr/>
            </p:nvSpPr>
            <p:spPr bwMode="auto">
              <a:xfrm>
                <a:off x="2017" y="2955"/>
                <a:ext cx="117" cy="117"/>
              </a:xfrm>
              <a:custGeom>
                <a:avLst/>
                <a:gdLst>
                  <a:gd name="T0" fmla="*/ 67 w 80"/>
                  <a:gd name="T1" fmla="*/ 23 h 80"/>
                  <a:gd name="T2" fmla="*/ 64 w 80"/>
                  <a:gd name="T3" fmla="*/ 20 h 80"/>
                  <a:gd name="T4" fmla="*/ 68 w 80"/>
                  <a:gd name="T5" fmla="*/ 11 h 80"/>
                  <a:gd name="T6" fmla="*/ 62 w 80"/>
                  <a:gd name="T7" fmla="*/ 6 h 80"/>
                  <a:gd name="T8" fmla="*/ 55 w 80"/>
                  <a:gd name="T9" fmla="*/ 12 h 80"/>
                  <a:gd name="T10" fmla="*/ 51 w 80"/>
                  <a:gd name="T11" fmla="*/ 10 h 80"/>
                  <a:gd name="T12" fmla="*/ 50 w 80"/>
                  <a:gd name="T13" fmla="*/ 1 h 80"/>
                  <a:gd name="T14" fmla="*/ 43 w 80"/>
                  <a:gd name="T15" fmla="*/ 0 h 80"/>
                  <a:gd name="T16" fmla="*/ 39 w 80"/>
                  <a:gd name="T17" fmla="*/ 8 h 80"/>
                  <a:gd name="T18" fmla="*/ 35 w 80"/>
                  <a:gd name="T19" fmla="*/ 9 h 80"/>
                  <a:gd name="T20" fmla="*/ 29 w 80"/>
                  <a:gd name="T21" fmla="*/ 2 h 80"/>
                  <a:gd name="T22" fmla="*/ 22 w 80"/>
                  <a:gd name="T23" fmla="*/ 4 h 80"/>
                  <a:gd name="T24" fmla="*/ 23 w 80"/>
                  <a:gd name="T25" fmla="*/ 13 h 80"/>
                  <a:gd name="T26" fmla="*/ 20 w 80"/>
                  <a:gd name="T27" fmla="*/ 16 h 80"/>
                  <a:gd name="T28" fmla="*/ 11 w 80"/>
                  <a:gd name="T29" fmla="*/ 12 h 80"/>
                  <a:gd name="T30" fmla="*/ 7 w 80"/>
                  <a:gd name="T31" fmla="*/ 18 h 80"/>
                  <a:gd name="T32" fmla="*/ 12 w 80"/>
                  <a:gd name="T33" fmla="*/ 25 h 80"/>
                  <a:gd name="T34" fmla="*/ 11 w 80"/>
                  <a:gd name="T35" fmla="*/ 29 h 80"/>
                  <a:gd name="T36" fmla="*/ 2 w 80"/>
                  <a:gd name="T37" fmla="*/ 30 h 80"/>
                  <a:gd name="T38" fmla="*/ 0 w 80"/>
                  <a:gd name="T39" fmla="*/ 37 h 80"/>
                  <a:gd name="T40" fmla="*/ 9 w 80"/>
                  <a:gd name="T41" fmla="*/ 41 h 80"/>
                  <a:gd name="T42" fmla="*/ 9 w 80"/>
                  <a:gd name="T43" fmla="*/ 45 h 80"/>
                  <a:gd name="T44" fmla="*/ 2 w 80"/>
                  <a:gd name="T45" fmla="*/ 51 h 80"/>
                  <a:gd name="T46" fmla="*/ 4 w 80"/>
                  <a:gd name="T47" fmla="*/ 58 h 80"/>
                  <a:gd name="T48" fmla="*/ 14 w 80"/>
                  <a:gd name="T49" fmla="*/ 57 h 80"/>
                  <a:gd name="T50" fmla="*/ 16 w 80"/>
                  <a:gd name="T51" fmla="*/ 60 h 80"/>
                  <a:gd name="T52" fmla="*/ 13 w 80"/>
                  <a:gd name="T53" fmla="*/ 68 h 80"/>
                  <a:gd name="T54" fmla="*/ 18 w 80"/>
                  <a:gd name="T55" fmla="*/ 73 h 80"/>
                  <a:gd name="T56" fmla="*/ 26 w 80"/>
                  <a:gd name="T57" fmla="*/ 68 h 80"/>
                  <a:gd name="T58" fmla="*/ 29 w 80"/>
                  <a:gd name="T59" fmla="*/ 69 h 80"/>
                  <a:gd name="T60" fmla="*/ 31 w 80"/>
                  <a:gd name="T61" fmla="*/ 78 h 80"/>
                  <a:gd name="T62" fmla="*/ 38 w 80"/>
                  <a:gd name="T63" fmla="*/ 80 h 80"/>
                  <a:gd name="T64" fmla="*/ 42 w 80"/>
                  <a:gd name="T65" fmla="*/ 71 h 80"/>
                  <a:gd name="T66" fmla="*/ 46 w 80"/>
                  <a:gd name="T67" fmla="*/ 71 h 80"/>
                  <a:gd name="T68" fmla="*/ 51 w 80"/>
                  <a:gd name="T69" fmla="*/ 78 h 80"/>
                  <a:gd name="T70" fmla="*/ 58 w 80"/>
                  <a:gd name="T71" fmla="*/ 76 h 80"/>
                  <a:gd name="T72" fmla="*/ 57 w 80"/>
                  <a:gd name="T73" fmla="*/ 67 h 80"/>
                  <a:gd name="T74" fmla="*/ 60 w 80"/>
                  <a:gd name="T75" fmla="*/ 64 h 80"/>
                  <a:gd name="T76" fmla="*/ 69 w 80"/>
                  <a:gd name="T77" fmla="*/ 67 h 80"/>
                  <a:gd name="T78" fmla="*/ 74 w 80"/>
                  <a:gd name="T79" fmla="*/ 62 h 80"/>
                  <a:gd name="T80" fmla="*/ 68 w 80"/>
                  <a:gd name="T81" fmla="*/ 54 h 80"/>
                  <a:gd name="T82" fmla="*/ 70 w 80"/>
                  <a:gd name="T83" fmla="*/ 51 h 80"/>
                  <a:gd name="T84" fmla="*/ 79 w 80"/>
                  <a:gd name="T85" fmla="*/ 49 h 80"/>
                  <a:gd name="T86" fmla="*/ 80 w 80"/>
                  <a:gd name="T87" fmla="*/ 42 h 80"/>
                  <a:gd name="T88" fmla="*/ 72 w 80"/>
                  <a:gd name="T89" fmla="*/ 38 h 80"/>
                  <a:gd name="T90" fmla="*/ 71 w 80"/>
                  <a:gd name="T91" fmla="*/ 34 h 80"/>
                  <a:gd name="T92" fmla="*/ 79 w 80"/>
                  <a:gd name="T93" fmla="*/ 29 h 80"/>
                  <a:gd name="T94" fmla="*/ 76 w 80"/>
                  <a:gd name="T95" fmla="*/ 22 h 80"/>
                  <a:gd name="T96" fmla="*/ 27 w 80"/>
                  <a:gd name="T97" fmla="*/ 44 h 80"/>
                  <a:gd name="T98" fmla="*/ 51 w 80"/>
                  <a:gd name="T99" fmla="*/ 3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 h="80">
                    <a:moveTo>
                      <a:pt x="76" y="22"/>
                    </a:moveTo>
                    <a:cubicBezTo>
                      <a:pt x="67" y="23"/>
                      <a:pt x="67" y="23"/>
                      <a:pt x="67" y="23"/>
                    </a:cubicBezTo>
                    <a:cubicBezTo>
                      <a:pt x="66" y="23"/>
                      <a:pt x="66" y="23"/>
                      <a:pt x="66" y="23"/>
                    </a:cubicBezTo>
                    <a:cubicBezTo>
                      <a:pt x="64" y="20"/>
                      <a:pt x="64" y="20"/>
                      <a:pt x="64" y="20"/>
                    </a:cubicBezTo>
                    <a:cubicBezTo>
                      <a:pt x="64" y="19"/>
                      <a:pt x="64" y="19"/>
                      <a:pt x="64" y="19"/>
                    </a:cubicBezTo>
                    <a:cubicBezTo>
                      <a:pt x="68" y="11"/>
                      <a:pt x="68" y="11"/>
                      <a:pt x="68" y="11"/>
                    </a:cubicBezTo>
                    <a:cubicBezTo>
                      <a:pt x="68" y="11"/>
                      <a:pt x="68" y="11"/>
                      <a:pt x="68" y="11"/>
                    </a:cubicBezTo>
                    <a:cubicBezTo>
                      <a:pt x="62" y="6"/>
                      <a:pt x="62" y="6"/>
                      <a:pt x="62" y="6"/>
                    </a:cubicBezTo>
                    <a:cubicBezTo>
                      <a:pt x="62" y="6"/>
                      <a:pt x="62" y="6"/>
                      <a:pt x="62" y="6"/>
                    </a:cubicBezTo>
                    <a:cubicBezTo>
                      <a:pt x="55" y="12"/>
                      <a:pt x="55" y="12"/>
                      <a:pt x="55" y="12"/>
                    </a:cubicBezTo>
                    <a:cubicBezTo>
                      <a:pt x="54" y="12"/>
                      <a:pt x="54" y="12"/>
                      <a:pt x="54" y="12"/>
                    </a:cubicBezTo>
                    <a:cubicBezTo>
                      <a:pt x="51" y="10"/>
                      <a:pt x="51" y="10"/>
                      <a:pt x="51" y="10"/>
                    </a:cubicBezTo>
                    <a:cubicBezTo>
                      <a:pt x="51" y="10"/>
                      <a:pt x="51" y="10"/>
                      <a:pt x="51" y="10"/>
                    </a:cubicBezTo>
                    <a:cubicBezTo>
                      <a:pt x="50" y="1"/>
                      <a:pt x="50" y="1"/>
                      <a:pt x="50" y="1"/>
                    </a:cubicBezTo>
                    <a:cubicBezTo>
                      <a:pt x="50" y="1"/>
                      <a:pt x="50" y="1"/>
                      <a:pt x="50" y="1"/>
                    </a:cubicBezTo>
                    <a:cubicBezTo>
                      <a:pt x="43" y="0"/>
                      <a:pt x="43" y="0"/>
                      <a:pt x="43" y="0"/>
                    </a:cubicBezTo>
                    <a:cubicBezTo>
                      <a:pt x="42" y="0"/>
                      <a:pt x="42" y="0"/>
                      <a:pt x="42" y="0"/>
                    </a:cubicBezTo>
                    <a:cubicBezTo>
                      <a:pt x="39" y="8"/>
                      <a:pt x="39" y="8"/>
                      <a:pt x="39" y="8"/>
                    </a:cubicBezTo>
                    <a:cubicBezTo>
                      <a:pt x="38" y="8"/>
                      <a:pt x="38" y="8"/>
                      <a:pt x="38" y="8"/>
                    </a:cubicBezTo>
                    <a:cubicBezTo>
                      <a:pt x="35" y="9"/>
                      <a:pt x="35" y="9"/>
                      <a:pt x="35" y="9"/>
                    </a:cubicBezTo>
                    <a:cubicBezTo>
                      <a:pt x="34" y="9"/>
                      <a:pt x="34" y="9"/>
                      <a:pt x="34" y="9"/>
                    </a:cubicBezTo>
                    <a:cubicBezTo>
                      <a:pt x="29" y="2"/>
                      <a:pt x="29" y="2"/>
                      <a:pt x="29" y="2"/>
                    </a:cubicBezTo>
                    <a:cubicBezTo>
                      <a:pt x="29" y="1"/>
                      <a:pt x="29" y="1"/>
                      <a:pt x="29" y="1"/>
                    </a:cubicBezTo>
                    <a:cubicBezTo>
                      <a:pt x="22" y="4"/>
                      <a:pt x="22" y="4"/>
                      <a:pt x="22" y="4"/>
                    </a:cubicBezTo>
                    <a:cubicBezTo>
                      <a:pt x="22" y="4"/>
                      <a:pt x="22" y="4"/>
                      <a:pt x="22" y="4"/>
                    </a:cubicBezTo>
                    <a:cubicBezTo>
                      <a:pt x="23" y="13"/>
                      <a:pt x="23" y="13"/>
                      <a:pt x="23" y="13"/>
                    </a:cubicBezTo>
                    <a:cubicBezTo>
                      <a:pt x="23" y="14"/>
                      <a:pt x="23" y="14"/>
                      <a:pt x="23" y="14"/>
                    </a:cubicBezTo>
                    <a:cubicBezTo>
                      <a:pt x="20" y="16"/>
                      <a:pt x="20" y="16"/>
                      <a:pt x="20" y="16"/>
                    </a:cubicBezTo>
                    <a:cubicBezTo>
                      <a:pt x="20" y="16"/>
                      <a:pt x="20" y="16"/>
                      <a:pt x="20" y="16"/>
                    </a:cubicBezTo>
                    <a:cubicBezTo>
                      <a:pt x="11" y="12"/>
                      <a:pt x="11" y="12"/>
                      <a:pt x="11" y="12"/>
                    </a:cubicBezTo>
                    <a:cubicBezTo>
                      <a:pt x="11" y="12"/>
                      <a:pt x="11" y="12"/>
                      <a:pt x="11" y="12"/>
                    </a:cubicBezTo>
                    <a:cubicBezTo>
                      <a:pt x="7" y="18"/>
                      <a:pt x="7" y="18"/>
                      <a:pt x="7" y="18"/>
                    </a:cubicBezTo>
                    <a:cubicBezTo>
                      <a:pt x="7" y="18"/>
                      <a:pt x="7" y="18"/>
                      <a:pt x="7" y="18"/>
                    </a:cubicBezTo>
                    <a:cubicBezTo>
                      <a:pt x="12" y="25"/>
                      <a:pt x="12" y="25"/>
                      <a:pt x="12" y="25"/>
                    </a:cubicBezTo>
                    <a:cubicBezTo>
                      <a:pt x="12" y="26"/>
                      <a:pt x="12" y="26"/>
                      <a:pt x="12" y="26"/>
                    </a:cubicBezTo>
                    <a:cubicBezTo>
                      <a:pt x="11" y="29"/>
                      <a:pt x="11" y="29"/>
                      <a:pt x="11" y="29"/>
                    </a:cubicBezTo>
                    <a:cubicBezTo>
                      <a:pt x="10" y="29"/>
                      <a:pt x="10" y="29"/>
                      <a:pt x="10" y="29"/>
                    </a:cubicBezTo>
                    <a:cubicBezTo>
                      <a:pt x="2" y="30"/>
                      <a:pt x="2" y="30"/>
                      <a:pt x="2" y="30"/>
                    </a:cubicBezTo>
                    <a:cubicBezTo>
                      <a:pt x="1" y="31"/>
                      <a:pt x="1" y="31"/>
                      <a:pt x="1" y="31"/>
                    </a:cubicBezTo>
                    <a:cubicBezTo>
                      <a:pt x="0" y="37"/>
                      <a:pt x="0" y="37"/>
                      <a:pt x="0" y="37"/>
                    </a:cubicBezTo>
                    <a:cubicBezTo>
                      <a:pt x="0" y="38"/>
                      <a:pt x="0" y="38"/>
                      <a:pt x="0" y="38"/>
                    </a:cubicBezTo>
                    <a:cubicBezTo>
                      <a:pt x="9" y="41"/>
                      <a:pt x="9" y="41"/>
                      <a:pt x="9" y="41"/>
                    </a:cubicBezTo>
                    <a:cubicBezTo>
                      <a:pt x="9" y="42"/>
                      <a:pt x="9" y="42"/>
                      <a:pt x="9" y="42"/>
                    </a:cubicBezTo>
                    <a:cubicBezTo>
                      <a:pt x="9" y="45"/>
                      <a:pt x="9" y="45"/>
                      <a:pt x="9" y="45"/>
                    </a:cubicBezTo>
                    <a:cubicBezTo>
                      <a:pt x="9" y="46"/>
                      <a:pt x="9" y="46"/>
                      <a:pt x="9" y="46"/>
                    </a:cubicBezTo>
                    <a:cubicBezTo>
                      <a:pt x="2" y="51"/>
                      <a:pt x="2" y="51"/>
                      <a:pt x="2" y="51"/>
                    </a:cubicBezTo>
                    <a:cubicBezTo>
                      <a:pt x="2" y="51"/>
                      <a:pt x="2" y="51"/>
                      <a:pt x="2" y="51"/>
                    </a:cubicBezTo>
                    <a:cubicBezTo>
                      <a:pt x="4" y="58"/>
                      <a:pt x="4" y="58"/>
                      <a:pt x="4" y="58"/>
                    </a:cubicBezTo>
                    <a:cubicBezTo>
                      <a:pt x="5" y="58"/>
                      <a:pt x="5" y="58"/>
                      <a:pt x="5" y="58"/>
                    </a:cubicBezTo>
                    <a:cubicBezTo>
                      <a:pt x="14" y="57"/>
                      <a:pt x="14" y="57"/>
                      <a:pt x="14" y="57"/>
                    </a:cubicBezTo>
                    <a:cubicBezTo>
                      <a:pt x="14" y="57"/>
                      <a:pt x="14" y="57"/>
                      <a:pt x="14" y="57"/>
                    </a:cubicBezTo>
                    <a:cubicBezTo>
                      <a:pt x="16" y="60"/>
                      <a:pt x="16" y="60"/>
                      <a:pt x="16" y="60"/>
                    </a:cubicBezTo>
                    <a:cubicBezTo>
                      <a:pt x="16" y="60"/>
                      <a:pt x="16" y="60"/>
                      <a:pt x="16" y="60"/>
                    </a:cubicBezTo>
                    <a:cubicBezTo>
                      <a:pt x="13" y="68"/>
                      <a:pt x="13" y="68"/>
                      <a:pt x="13" y="68"/>
                    </a:cubicBezTo>
                    <a:cubicBezTo>
                      <a:pt x="13" y="69"/>
                      <a:pt x="13" y="69"/>
                      <a:pt x="13" y="69"/>
                    </a:cubicBezTo>
                    <a:cubicBezTo>
                      <a:pt x="18" y="73"/>
                      <a:pt x="18" y="73"/>
                      <a:pt x="18" y="73"/>
                    </a:cubicBezTo>
                    <a:cubicBezTo>
                      <a:pt x="19" y="73"/>
                      <a:pt x="19" y="73"/>
                      <a:pt x="19" y="73"/>
                    </a:cubicBezTo>
                    <a:cubicBezTo>
                      <a:pt x="26" y="68"/>
                      <a:pt x="26" y="68"/>
                      <a:pt x="26" y="68"/>
                    </a:cubicBezTo>
                    <a:cubicBezTo>
                      <a:pt x="26" y="68"/>
                      <a:pt x="26" y="68"/>
                      <a:pt x="26" y="68"/>
                    </a:cubicBezTo>
                    <a:cubicBezTo>
                      <a:pt x="29" y="69"/>
                      <a:pt x="29" y="69"/>
                      <a:pt x="29" y="69"/>
                    </a:cubicBezTo>
                    <a:cubicBezTo>
                      <a:pt x="30" y="70"/>
                      <a:pt x="30" y="70"/>
                      <a:pt x="30" y="70"/>
                    </a:cubicBezTo>
                    <a:cubicBezTo>
                      <a:pt x="31" y="78"/>
                      <a:pt x="31" y="78"/>
                      <a:pt x="31" y="78"/>
                    </a:cubicBezTo>
                    <a:cubicBezTo>
                      <a:pt x="31" y="79"/>
                      <a:pt x="31" y="79"/>
                      <a:pt x="31" y="79"/>
                    </a:cubicBezTo>
                    <a:cubicBezTo>
                      <a:pt x="38" y="80"/>
                      <a:pt x="38" y="80"/>
                      <a:pt x="38" y="80"/>
                    </a:cubicBezTo>
                    <a:cubicBezTo>
                      <a:pt x="38" y="80"/>
                      <a:pt x="38" y="80"/>
                      <a:pt x="38" y="80"/>
                    </a:cubicBezTo>
                    <a:cubicBezTo>
                      <a:pt x="42" y="71"/>
                      <a:pt x="42" y="71"/>
                      <a:pt x="42" y="71"/>
                    </a:cubicBezTo>
                    <a:cubicBezTo>
                      <a:pt x="42" y="71"/>
                      <a:pt x="42" y="71"/>
                      <a:pt x="42" y="71"/>
                    </a:cubicBezTo>
                    <a:cubicBezTo>
                      <a:pt x="46" y="71"/>
                      <a:pt x="46" y="71"/>
                      <a:pt x="46" y="71"/>
                    </a:cubicBezTo>
                    <a:cubicBezTo>
                      <a:pt x="46" y="71"/>
                      <a:pt x="46" y="71"/>
                      <a:pt x="46" y="71"/>
                    </a:cubicBezTo>
                    <a:cubicBezTo>
                      <a:pt x="51" y="78"/>
                      <a:pt x="51" y="78"/>
                      <a:pt x="51" y="78"/>
                    </a:cubicBezTo>
                    <a:cubicBezTo>
                      <a:pt x="52" y="78"/>
                      <a:pt x="52" y="78"/>
                      <a:pt x="52" y="78"/>
                    </a:cubicBezTo>
                    <a:cubicBezTo>
                      <a:pt x="58" y="76"/>
                      <a:pt x="58" y="76"/>
                      <a:pt x="58" y="76"/>
                    </a:cubicBezTo>
                    <a:cubicBezTo>
                      <a:pt x="58" y="75"/>
                      <a:pt x="58" y="75"/>
                      <a:pt x="58" y="75"/>
                    </a:cubicBezTo>
                    <a:cubicBezTo>
                      <a:pt x="57" y="67"/>
                      <a:pt x="57" y="67"/>
                      <a:pt x="57" y="67"/>
                    </a:cubicBezTo>
                    <a:cubicBezTo>
                      <a:pt x="58" y="66"/>
                      <a:pt x="58" y="66"/>
                      <a:pt x="58" y="66"/>
                    </a:cubicBezTo>
                    <a:cubicBezTo>
                      <a:pt x="60" y="64"/>
                      <a:pt x="60" y="64"/>
                      <a:pt x="60" y="64"/>
                    </a:cubicBezTo>
                    <a:cubicBezTo>
                      <a:pt x="61" y="64"/>
                      <a:pt x="61" y="64"/>
                      <a:pt x="61" y="64"/>
                    </a:cubicBezTo>
                    <a:cubicBezTo>
                      <a:pt x="69" y="67"/>
                      <a:pt x="69" y="67"/>
                      <a:pt x="69" y="67"/>
                    </a:cubicBezTo>
                    <a:cubicBezTo>
                      <a:pt x="70" y="67"/>
                      <a:pt x="70" y="67"/>
                      <a:pt x="70" y="67"/>
                    </a:cubicBezTo>
                    <a:cubicBezTo>
                      <a:pt x="74" y="62"/>
                      <a:pt x="74" y="62"/>
                      <a:pt x="74" y="62"/>
                    </a:cubicBezTo>
                    <a:cubicBezTo>
                      <a:pt x="74" y="61"/>
                      <a:pt x="74" y="61"/>
                      <a:pt x="74" y="61"/>
                    </a:cubicBezTo>
                    <a:cubicBezTo>
                      <a:pt x="68" y="54"/>
                      <a:pt x="68" y="54"/>
                      <a:pt x="68" y="54"/>
                    </a:cubicBezTo>
                    <a:cubicBezTo>
                      <a:pt x="68" y="54"/>
                      <a:pt x="68" y="54"/>
                      <a:pt x="68" y="54"/>
                    </a:cubicBezTo>
                    <a:cubicBezTo>
                      <a:pt x="70" y="51"/>
                      <a:pt x="70" y="51"/>
                      <a:pt x="70" y="51"/>
                    </a:cubicBezTo>
                    <a:cubicBezTo>
                      <a:pt x="70" y="50"/>
                      <a:pt x="70" y="50"/>
                      <a:pt x="70" y="50"/>
                    </a:cubicBezTo>
                    <a:cubicBezTo>
                      <a:pt x="79" y="49"/>
                      <a:pt x="79" y="49"/>
                      <a:pt x="79" y="49"/>
                    </a:cubicBezTo>
                    <a:cubicBezTo>
                      <a:pt x="79" y="49"/>
                      <a:pt x="79" y="49"/>
                      <a:pt x="79" y="49"/>
                    </a:cubicBezTo>
                    <a:cubicBezTo>
                      <a:pt x="80" y="42"/>
                      <a:pt x="80" y="42"/>
                      <a:pt x="80" y="42"/>
                    </a:cubicBezTo>
                    <a:cubicBezTo>
                      <a:pt x="80" y="42"/>
                      <a:pt x="80" y="42"/>
                      <a:pt x="80" y="42"/>
                    </a:cubicBezTo>
                    <a:cubicBezTo>
                      <a:pt x="72" y="38"/>
                      <a:pt x="72" y="38"/>
                      <a:pt x="72" y="38"/>
                    </a:cubicBezTo>
                    <a:cubicBezTo>
                      <a:pt x="72" y="38"/>
                      <a:pt x="72" y="38"/>
                      <a:pt x="72" y="38"/>
                    </a:cubicBezTo>
                    <a:cubicBezTo>
                      <a:pt x="71" y="34"/>
                      <a:pt x="71" y="34"/>
                      <a:pt x="71" y="34"/>
                    </a:cubicBezTo>
                    <a:cubicBezTo>
                      <a:pt x="71" y="34"/>
                      <a:pt x="71" y="34"/>
                      <a:pt x="71" y="34"/>
                    </a:cubicBezTo>
                    <a:cubicBezTo>
                      <a:pt x="79" y="29"/>
                      <a:pt x="79" y="29"/>
                      <a:pt x="79" y="29"/>
                    </a:cubicBezTo>
                    <a:cubicBezTo>
                      <a:pt x="79" y="28"/>
                      <a:pt x="79" y="28"/>
                      <a:pt x="79" y="28"/>
                    </a:cubicBezTo>
                    <a:cubicBezTo>
                      <a:pt x="76" y="22"/>
                      <a:pt x="76" y="22"/>
                      <a:pt x="76" y="22"/>
                    </a:cubicBezTo>
                    <a:close/>
                    <a:moveTo>
                      <a:pt x="44" y="52"/>
                    </a:moveTo>
                    <a:cubicBezTo>
                      <a:pt x="37" y="54"/>
                      <a:pt x="29" y="51"/>
                      <a:pt x="27" y="44"/>
                    </a:cubicBezTo>
                    <a:cubicBezTo>
                      <a:pt x="24" y="37"/>
                      <a:pt x="27" y="30"/>
                      <a:pt x="34" y="27"/>
                    </a:cubicBezTo>
                    <a:cubicBezTo>
                      <a:pt x="41" y="24"/>
                      <a:pt x="49" y="27"/>
                      <a:pt x="51" y="34"/>
                    </a:cubicBezTo>
                    <a:cubicBezTo>
                      <a:pt x="54" y="41"/>
                      <a:pt x="51" y="49"/>
                      <a:pt x="4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42" name="Freeform 51">
                <a:extLst>
                  <a:ext uri="{FF2B5EF4-FFF2-40B4-BE49-F238E27FC236}">
                    <a16:creationId xmlns:a16="http://schemas.microsoft.com/office/drawing/2014/main" id="{10D9F509-FCD0-1548-ADBA-D80E5AE13C1D}"/>
                  </a:ext>
                </a:extLst>
              </p:cNvPr>
              <p:cNvSpPr>
                <a:spLocks noEditPoints="1"/>
              </p:cNvSpPr>
              <p:nvPr/>
            </p:nvSpPr>
            <p:spPr bwMode="auto">
              <a:xfrm>
                <a:off x="2065" y="2474"/>
                <a:ext cx="138" cy="137"/>
              </a:xfrm>
              <a:custGeom>
                <a:avLst/>
                <a:gdLst>
                  <a:gd name="T0" fmla="*/ 79 w 95"/>
                  <a:gd name="T1" fmla="*/ 27 h 94"/>
                  <a:gd name="T2" fmla="*/ 76 w 95"/>
                  <a:gd name="T3" fmla="*/ 23 h 94"/>
                  <a:gd name="T4" fmla="*/ 80 w 95"/>
                  <a:gd name="T5" fmla="*/ 13 h 94"/>
                  <a:gd name="T6" fmla="*/ 73 w 95"/>
                  <a:gd name="T7" fmla="*/ 7 h 94"/>
                  <a:gd name="T8" fmla="*/ 65 w 95"/>
                  <a:gd name="T9" fmla="*/ 14 h 94"/>
                  <a:gd name="T10" fmla="*/ 60 w 95"/>
                  <a:gd name="T11" fmla="*/ 12 h 94"/>
                  <a:gd name="T12" fmla="*/ 59 w 95"/>
                  <a:gd name="T13" fmla="*/ 1 h 94"/>
                  <a:gd name="T14" fmla="*/ 50 w 95"/>
                  <a:gd name="T15" fmla="*/ 0 h 94"/>
                  <a:gd name="T16" fmla="*/ 46 w 95"/>
                  <a:gd name="T17" fmla="*/ 9 h 94"/>
                  <a:gd name="T18" fmla="*/ 41 w 95"/>
                  <a:gd name="T19" fmla="*/ 10 h 94"/>
                  <a:gd name="T20" fmla="*/ 34 w 95"/>
                  <a:gd name="T21" fmla="*/ 2 h 94"/>
                  <a:gd name="T22" fmla="*/ 26 w 95"/>
                  <a:gd name="T23" fmla="*/ 4 h 94"/>
                  <a:gd name="T24" fmla="*/ 27 w 95"/>
                  <a:gd name="T25" fmla="*/ 15 h 94"/>
                  <a:gd name="T26" fmla="*/ 23 w 95"/>
                  <a:gd name="T27" fmla="*/ 18 h 94"/>
                  <a:gd name="T28" fmla="*/ 13 w 95"/>
                  <a:gd name="T29" fmla="*/ 14 h 94"/>
                  <a:gd name="T30" fmla="*/ 8 w 95"/>
                  <a:gd name="T31" fmla="*/ 21 h 94"/>
                  <a:gd name="T32" fmla="*/ 14 w 95"/>
                  <a:gd name="T33" fmla="*/ 30 h 94"/>
                  <a:gd name="T34" fmla="*/ 12 w 95"/>
                  <a:gd name="T35" fmla="*/ 34 h 94"/>
                  <a:gd name="T36" fmla="*/ 2 w 95"/>
                  <a:gd name="T37" fmla="*/ 35 h 94"/>
                  <a:gd name="T38" fmla="*/ 0 w 95"/>
                  <a:gd name="T39" fmla="*/ 44 h 94"/>
                  <a:gd name="T40" fmla="*/ 10 w 95"/>
                  <a:gd name="T41" fmla="*/ 48 h 94"/>
                  <a:gd name="T42" fmla="*/ 11 w 95"/>
                  <a:gd name="T43" fmla="*/ 53 h 94"/>
                  <a:gd name="T44" fmla="*/ 2 w 95"/>
                  <a:gd name="T45" fmla="*/ 60 h 94"/>
                  <a:gd name="T46" fmla="*/ 5 w 95"/>
                  <a:gd name="T47" fmla="*/ 68 h 94"/>
                  <a:gd name="T48" fmla="*/ 16 w 95"/>
                  <a:gd name="T49" fmla="*/ 67 h 94"/>
                  <a:gd name="T50" fmla="*/ 19 w 95"/>
                  <a:gd name="T51" fmla="*/ 71 h 94"/>
                  <a:gd name="T52" fmla="*/ 15 w 95"/>
                  <a:gd name="T53" fmla="*/ 81 h 94"/>
                  <a:gd name="T54" fmla="*/ 21 w 95"/>
                  <a:gd name="T55" fmla="*/ 86 h 94"/>
                  <a:gd name="T56" fmla="*/ 30 w 95"/>
                  <a:gd name="T57" fmla="*/ 80 h 94"/>
                  <a:gd name="T58" fmla="*/ 34 w 95"/>
                  <a:gd name="T59" fmla="*/ 82 h 94"/>
                  <a:gd name="T60" fmla="*/ 36 w 95"/>
                  <a:gd name="T61" fmla="*/ 93 h 94"/>
                  <a:gd name="T62" fmla="*/ 44 w 95"/>
                  <a:gd name="T63" fmla="*/ 94 h 94"/>
                  <a:gd name="T64" fmla="*/ 49 w 95"/>
                  <a:gd name="T65" fmla="*/ 84 h 94"/>
                  <a:gd name="T66" fmla="*/ 54 w 95"/>
                  <a:gd name="T67" fmla="*/ 83 h 94"/>
                  <a:gd name="T68" fmla="*/ 60 w 95"/>
                  <a:gd name="T69" fmla="*/ 92 h 94"/>
                  <a:gd name="T70" fmla="*/ 68 w 95"/>
                  <a:gd name="T71" fmla="*/ 89 h 94"/>
                  <a:gd name="T72" fmla="*/ 67 w 95"/>
                  <a:gd name="T73" fmla="*/ 78 h 94"/>
                  <a:gd name="T74" fmla="*/ 71 w 95"/>
                  <a:gd name="T75" fmla="*/ 75 h 94"/>
                  <a:gd name="T76" fmla="*/ 81 w 95"/>
                  <a:gd name="T77" fmla="*/ 79 h 94"/>
                  <a:gd name="T78" fmla="*/ 87 w 95"/>
                  <a:gd name="T79" fmla="*/ 73 h 94"/>
                  <a:gd name="T80" fmla="*/ 81 w 95"/>
                  <a:gd name="T81" fmla="*/ 64 h 94"/>
                  <a:gd name="T82" fmla="*/ 82 w 95"/>
                  <a:gd name="T83" fmla="*/ 60 h 94"/>
                  <a:gd name="T84" fmla="*/ 93 w 95"/>
                  <a:gd name="T85" fmla="*/ 58 h 94"/>
                  <a:gd name="T86" fmla="*/ 95 w 95"/>
                  <a:gd name="T87" fmla="*/ 50 h 94"/>
                  <a:gd name="T88" fmla="*/ 85 w 95"/>
                  <a:gd name="T89" fmla="*/ 45 h 94"/>
                  <a:gd name="T90" fmla="*/ 84 w 95"/>
                  <a:gd name="T91" fmla="*/ 40 h 94"/>
                  <a:gd name="T92" fmla="*/ 93 w 95"/>
                  <a:gd name="T93" fmla="*/ 34 h 94"/>
                  <a:gd name="T94" fmla="*/ 90 w 95"/>
                  <a:gd name="T95" fmla="*/ 26 h 94"/>
                  <a:gd name="T96" fmla="*/ 52 w 95"/>
                  <a:gd name="T97" fmla="*/ 61 h 94"/>
                  <a:gd name="T98" fmla="*/ 40 w 95"/>
                  <a:gd name="T99" fmla="*/ 31 h 94"/>
                  <a:gd name="T100" fmla="*/ 52 w 95"/>
                  <a:gd name="T101" fmla="*/ 6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94">
                    <a:moveTo>
                      <a:pt x="89" y="25"/>
                    </a:moveTo>
                    <a:cubicBezTo>
                      <a:pt x="79" y="27"/>
                      <a:pt x="79" y="27"/>
                      <a:pt x="79" y="27"/>
                    </a:cubicBezTo>
                    <a:cubicBezTo>
                      <a:pt x="78" y="26"/>
                      <a:pt x="78" y="26"/>
                      <a:pt x="78" y="26"/>
                    </a:cubicBezTo>
                    <a:cubicBezTo>
                      <a:pt x="76" y="23"/>
                      <a:pt x="76" y="23"/>
                      <a:pt x="76" y="23"/>
                    </a:cubicBezTo>
                    <a:cubicBezTo>
                      <a:pt x="76" y="22"/>
                      <a:pt x="76" y="22"/>
                      <a:pt x="76" y="22"/>
                    </a:cubicBezTo>
                    <a:cubicBezTo>
                      <a:pt x="80" y="13"/>
                      <a:pt x="80" y="13"/>
                      <a:pt x="80" y="13"/>
                    </a:cubicBezTo>
                    <a:cubicBezTo>
                      <a:pt x="80" y="12"/>
                      <a:pt x="80" y="12"/>
                      <a:pt x="80" y="12"/>
                    </a:cubicBezTo>
                    <a:cubicBezTo>
                      <a:pt x="73" y="7"/>
                      <a:pt x="73" y="7"/>
                      <a:pt x="73" y="7"/>
                    </a:cubicBezTo>
                    <a:cubicBezTo>
                      <a:pt x="73" y="7"/>
                      <a:pt x="73" y="7"/>
                      <a:pt x="73" y="7"/>
                    </a:cubicBezTo>
                    <a:cubicBezTo>
                      <a:pt x="65" y="14"/>
                      <a:pt x="65" y="14"/>
                      <a:pt x="65" y="14"/>
                    </a:cubicBezTo>
                    <a:cubicBezTo>
                      <a:pt x="64" y="14"/>
                      <a:pt x="64" y="14"/>
                      <a:pt x="64" y="14"/>
                    </a:cubicBezTo>
                    <a:cubicBezTo>
                      <a:pt x="60" y="12"/>
                      <a:pt x="60" y="12"/>
                      <a:pt x="60" y="12"/>
                    </a:cubicBezTo>
                    <a:cubicBezTo>
                      <a:pt x="60" y="11"/>
                      <a:pt x="60" y="11"/>
                      <a:pt x="60" y="11"/>
                    </a:cubicBezTo>
                    <a:cubicBezTo>
                      <a:pt x="59" y="1"/>
                      <a:pt x="59" y="1"/>
                      <a:pt x="59" y="1"/>
                    </a:cubicBezTo>
                    <a:cubicBezTo>
                      <a:pt x="58" y="1"/>
                      <a:pt x="58" y="1"/>
                      <a:pt x="58" y="1"/>
                    </a:cubicBezTo>
                    <a:cubicBezTo>
                      <a:pt x="50" y="0"/>
                      <a:pt x="50" y="0"/>
                      <a:pt x="50" y="0"/>
                    </a:cubicBezTo>
                    <a:cubicBezTo>
                      <a:pt x="50" y="0"/>
                      <a:pt x="50" y="0"/>
                      <a:pt x="50" y="0"/>
                    </a:cubicBezTo>
                    <a:cubicBezTo>
                      <a:pt x="46" y="9"/>
                      <a:pt x="46" y="9"/>
                      <a:pt x="46" y="9"/>
                    </a:cubicBezTo>
                    <a:cubicBezTo>
                      <a:pt x="45" y="10"/>
                      <a:pt x="45" y="10"/>
                      <a:pt x="45" y="10"/>
                    </a:cubicBezTo>
                    <a:cubicBezTo>
                      <a:pt x="41" y="10"/>
                      <a:pt x="41" y="10"/>
                      <a:pt x="41" y="10"/>
                    </a:cubicBezTo>
                    <a:cubicBezTo>
                      <a:pt x="40" y="10"/>
                      <a:pt x="40" y="10"/>
                      <a:pt x="40" y="10"/>
                    </a:cubicBezTo>
                    <a:cubicBezTo>
                      <a:pt x="34" y="2"/>
                      <a:pt x="34" y="2"/>
                      <a:pt x="34" y="2"/>
                    </a:cubicBezTo>
                    <a:cubicBezTo>
                      <a:pt x="34" y="1"/>
                      <a:pt x="34" y="1"/>
                      <a:pt x="34" y="1"/>
                    </a:cubicBezTo>
                    <a:cubicBezTo>
                      <a:pt x="26" y="4"/>
                      <a:pt x="26" y="4"/>
                      <a:pt x="26" y="4"/>
                    </a:cubicBezTo>
                    <a:cubicBezTo>
                      <a:pt x="26" y="5"/>
                      <a:pt x="26" y="5"/>
                      <a:pt x="26" y="5"/>
                    </a:cubicBezTo>
                    <a:cubicBezTo>
                      <a:pt x="27" y="15"/>
                      <a:pt x="27" y="15"/>
                      <a:pt x="27" y="15"/>
                    </a:cubicBezTo>
                    <a:cubicBezTo>
                      <a:pt x="27" y="16"/>
                      <a:pt x="27" y="16"/>
                      <a:pt x="27" y="16"/>
                    </a:cubicBezTo>
                    <a:cubicBezTo>
                      <a:pt x="23" y="18"/>
                      <a:pt x="23" y="18"/>
                      <a:pt x="23" y="18"/>
                    </a:cubicBezTo>
                    <a:cubicBezTo>
                      <a:pt x="23" y="18"/>
                      <a:pt x="23" y="18"/>
                      <a:pt x="23" y="18"/>
                    </a:cubicBezTo>
                    <a:cubicBezTo>
                      <a:pt x="13" y="14"/>
                      <a:pt x="13" y="14"/>
                      <a:pt x="13" y="14"/>
                    </a:cubicBezTo>
                    <a:cubicBezTo>
                      <a:pt x="13" y="14"/>
                      <a:pt x="13" y="14"/>
                      <a:pt x="13" y="14"/>
                    </a:cubicBezTo>
                    <a:cubicBezTo>
                      <a:pt x="8" y="21"/>
                      <a:pt x="8" y="21"/>
                      <a:pt x="8" y="21"/>
                    </a:cubicBezTo>
                    <a:cubicBezTo>
                      <a:pt x="8" y="21"/>
                      <a:pt x="8" y="21"/>
                      <a:pt x="8" y="21"/>
                    </a:cubicBezTo>
                    <a:cubicBezTo>
                      <a:pt x="14" y="30"/>
                      <a:pt x="14" y="30"/>
                      <a:pt x="14" y="30"/>
                    </a:cubicBezTo>
                    <a:cubicBezTo>
                      <a:pt x="14" y="30"/>
                      <a:pt x="14" y="30"/>
                      <a:pt x="14" y="30"/>
                    </a:cubicBezTo>
                    <a:cubicBezTo>
                      <a:pt x="12" y="34"/>
                      <a:pt x="12" y="34"/>
                      <a:pt x="12" y="34"/>
                    </a:cubicBezTo>
                    <a:cubicBezTo>
                      <a:pt x="12" y="34"/>
                      <a:pt x="12" y="34"/>
                      <a:pt x="12" y="34"/>
                    </a:cubicBezTo>
                    <a:cubicBezTo>
                      <a:pt x="2" y="35"/>
                      <a:pt x="2" y="35"/>
                      <a:pt x="2" y="35"/>
                    </a:cubicBezTo>
                    <a:cubicBezTo>
                      <a:pt x="1" y="36"/>
                      <a:pt x="1" y="36"/>
                      <a:pt x="1" y="36"/>
                    </a:cubicBezTo>
                    <a:cubicBezTo>
                      <a:pt x="0" y="44"/>
                      <a:pt x="0" y="44"/>
                      <a:pt x="0" y="44"/>
                    </a:cubicBezTo>
                    <a:cubicBezTo>
                      <a:pt x="0" y="45"/>
                      <a:pt x="0" y="45"/>
                      <a:pt x="0" y="45"/>
                    </a:cubicBezTo>
                    <a:cubicBezTo>
                      <a:pt x="10" y="48"/>
                      <a:pt x="10" y="48"/>
                      <a:pt x="10" y="48"/>
                    </a:cubicBezTo>
                    <a:cubicBezTo>
                      <a:pt x="10" y="49"/>
                      <a:pt x="10" y="49"/>
                      <a:pt x="10" y="49"/>
                    </a:cubicBezTo>
                    <a:cubicBezTo>
                      <a:pt x="11" y="53"/>
                      <a:pt x="11" y="53"/>
                      <a:pt x="11" y="53"/>
                    </a:cubicBezTo>
                    <a:cubicBezTo>
                      <a:pt x="10" y="54"/>
                      <a:pt x="10" y="54"/>
                      <a:pt x="10" y="54"/>
                    </a:cubicBezTo>
                    <a:cubicBezTo>
                      <a:pt x="2" y="60"/>
                      <a:pt x="2" y="60"/>
                      <a:pt x="2" y="60"/>
                    </a:cubicBezTo>
                    <a:cubicBezTo>
                      <a:pt x="2" y="60"/>
                      <a:pt x="2" y="60"/>
                      <a:pt x="2" y="60"/>
                    </a:cubicBezTo>
                    <a:cubicBezTo>
                      <a:pt x="5" y="68"/>
                      <a:pt x="5" y="68"/>
                      <a:pt x="5" y="68"/>
                    </a:cubicBezTo>
                    <a:cubicBezTo>
                      <a:pt x="5" y="68"/>
                      <a:pt x="5" y="68"/>
                      <a:pt x="5" y="68"/>
                    </a:cubicBezTo>
                    <a:cubicBezTo>
                      <a:pt x="16" y="67"/>
                      <a:pt x="16" y="67"/>
                      <a:pt x="16" y="67"/>
                    </a:cubicBezTo>
                    <a:cubicBezTo>
                      <a:pt x="16" y="67"/>
                      <a:pt x="16" y="67"/>
                      <a:pt x="16" y="67"/>
                    </a:cubicBezTo>
                    <a:cubicBezTo>
                      <a:pt x="19" y="71"/>
                      <a:pt x="19" y="71"/>
                      <a:pt x="19" y="71"/>
                    </a:cubicBezTo>
                    <a:cubicBezTo>
                      <a:pt x="19" y="71"/>
                      <a:pt x="19" y="71"/>
                      <a:pt x="19" y="71"/>
                    </a:cubicBezTo>
                    <a:cubicBezTo>
                      <a:pt x="15" y="81"/>
                      <a:pt x="15" y="81"/>
                      <a:pt x="15" y="81"/>
                    </a:cubicBezTo>
                    <a:cubicBezTo>
                      <a:pt x="15" y="81"/>
                      <a:pt x="15" y="81"/>
                      <a:pt x="15" y="81"/>
                    </a:cubicBezTo>
                    <a:cubicBezTo>
                      <a:pt x="21" y="86"/>
                      <a:pt x="21" y="86"/>
                      <a:pt x="21" y="86"/>
                    </a:cubicBezTo>
                    <a:cubicBezTo>
                      <a:pt x="22" y="86"/>
                      <a:pt x="22" y="86"/>
                      <a:pt x="22" y="86"/>
                    </a:cubicBezTo>
                    <a:cubicBezTo>
                      <a:pt x="30" y="80"/>
                      <a:pt x="30" y="80"/>
                      <a:pt x="30" y="80"/>
                    </a:cubicBezTo>
                    <a:cubicBezTo>
                      <a:pt x="31" y="80"/>
                      <a:pt x="31" y="80"/>
                      <a:pt x="31" y="80"/>
                    </a:cubicBezTo>
                    <a:cubicBezTo>
                      <a:pt x="34" y="82"/>
                      <a:pt x="34" y="82"/>
                      <a:pt x="34" y="82"/>
                    </a:cubicBezTo>
                    <a:cubicBezTo>
                      <a:pt x="35" y="82"/>
                      <a:pt x="35" y="82"/>
                      <a:pt x="35" y="82"/>
                    </a:cubicBezTo>
                    <a:cubicBezTo>
                      <a:pt x="36" y="93"/>
                      <a:pt x="36" y="93"/>
                      <a:pt x="36" y="93"/>
                    </a:cubicBezTo>
                    <a:cubicBezTo>
                      <a:pt x="36" y="93"/>
                      <a:pt x="36" y="93"/>
                      <a:pt x="36" y="93"/>
                    </a:cubicBezTo>
                    <a:cubicBezTo>
                      <a:pt x="44" y="94"/>
                      <a:pt x="44" y="94"/>
                      <a:pt x="44" y="94"/>
                    </a:cubicBezTo>
                    <a:cubicBezTo>
                      <a:pt x="45" y="94"/>
                      <a:pt x="45" y="94"/>
                      <a:pt x="45" y="94"/>
                    </a:cubicBezTo>
                    <a:cubicBezTo>
                      <a:pt x="49" y="84"/>
                      <a:pt x="49" y="84"/>
                      <a:pt x="49" y="84"/>
                    </a:cubicBezTo>
                    <a:cubicBezTo>
                      <a:pt x="49" y="84"/>
                      <a:pt x="49" y="84"/>
                      <a:pt x="49" y="84"/>
                    </a:cubicBezTo>
                    <a:cubicBezTo>
                      <a:pt x="54" y="83"/>
                      <a:pt x="54" y="83"/>
                      <a:pt x="54" y="83"/>
                    </a:cubicBezTo>
                    <a:cubicBezTo>
                      <a:pt x="54" y="84"/>
                      <a:pt x="54" y="84"/>
                      <a:pt x="54" y="84"/>
                    </a:cubicBezTo>
                    <a:cubicBezTo>
                      <a:pt x="60" y="92"/>
                      <a:pt x="60" y="92"/>
                      <a:pt x="60" y="92"/>
                    </a:cubicBezTo>
                    <a:cubicBezTo>
                      <a:pt x="61" y="92"/>
                      <a:pt x="61" y="92"/>
                      <a:pt x="61" y="92"/>
                    </a:cubicBezTo>
                    <a:cubicBezTo>
                      <a:pt x="68" y="89"/>
                      <a:pt x="68" y="89"/>
                      <a:pt x="68" y="89"/>
                    </a:cubicBezTo>
                    <a:cubicBezTo>
                      <a:pt x="69" y="89"/>
                      <a:pt x="69" y="89"/>
                      <a:pt x="69" y="89"/>
                    </a:cubicBezTo>
                    <a:cubicBezTo>
                      <a:pt x="67" y="78"/>
                      <a:pt x="67" y="78"/>
                      <a:pt x="67" y="78"/>
                    </a:cubicBezTo>
                    <a:cubicBezTo>
                      <a:pt x="68" y="78"/>
                      <a:pt x="68" y="78"/>
                      <a:pt x="68" y="78"/>
                    </a:cubicBezTo>
                    <a:cubicBezTo>
                      <a:pt x="71" y="75"/>
                      <a:pt x="71" y="75"/>
                      <a:pt x="71" y="75"/>
                    </a:cubicBezTo>
                    <a:cubicBezTo>
                      <a:pt x="72" y="75"/>
                      <a:pt x="72" y="75"/>
                      <a:pt x="72" y="75"/>
                    </a:cubicBezTo>
                    <a:cubicBezTo>
                      <a:pt x="81" y="79"/>
                      <a:pt x="81" y="79"/>
                      <a:pt x="81" y="79"/>
                    </a:cubicBezTo>
                    <a:cubicBezTo>
                      <a:pt x="82" y="79"/>
                      <a:pt x="82" y="79"/>
                      <a:pt x="82" y="79"/>
                    </a:cubicBezTo>
                    <a:cubicBezTo>
                      <a:pt x="87" y="73"/>
                      <a:pt x="87" y="73"/>
                      <a:pt x="87" y="73"/>
                    </a:cubicBezTo>
                    <a:cubicBezTo>
                      <a:pt x="87" y="72"/>
                      <a:pt x="87" y="72"/>
                      <a:pt x="87" y="72"/>
                    </a:cubicBezTo>
                    <a:cubicBezTo>
                      <a:pt x="81" y="64"/>
                      <a:pt x="81" y="64"/>
                      <a:pt x="81" y="64"/>
                    </a:cubicBezTo>
                    <a:cubicBezTo>
                      <a:pt x="81" y="63"/>
                      <a:pt x="81" y="63"/>
                      <a:pt x="81" y="63"/>
                    </a:cubicBezTo>
                    <a:cubicBezTo>
                      <a:pt x="82" y="60"/>
                      <a:pt x="82" y="60"/>
                      <a:pt x="82" y="60"/>
                    </a:cubicBezTo>
                    <a:cubicBezTo>
                      <a:pt x="83" y="59"/>
                      <a:pt x="83" y="59"/>
                      <a:pt x="83" y="59"/>
                    </a:cubicBezTo>
                    <a:cubicBezTo>
                      <a:pt x="93" y="58"/>
                      <a:pt x="93" y="58"/>
                      <a:pt x="93" y="58"/>
                    </a:cubicBezTo>
                    <a:cubicBezTo>
                      <a:pt x="93" y="58"/>
                      <a:pt x="93" y="58"/>
                      <a:pt x="93" y="58"/>
                    </a:cubicBezTo>
                    <a:cubicBezTo>
                      <a:pt x="95" y="50"/>
                      <a:pt x="95" y="50"/>
                      <a:pt x="95" y="50"/>
                    </a:cubicBezTo>
                    <a:cubicBezTo>
                      <a:pt x="94" y="49"/>
                      <a:pt x="94" y="49"/>
                      <a:pt x="94" y="49"/>
                    </a:cubicBezTo>
                    <a:cubicBezTo>
                      <a:pt x="85" y="45"/>
                      <a:pt x="85" y="45"/>
                      <a:pt x="85" y="45"/>
                    </a:cubicBezTo>
                    <a:cubicBezTo>
                      <a:pt x="84" y="45"/>
                      <a:pt x="84" y="45"/>
                      <a:pt x="84" y="45"/>
                    </a:cubicBezTo>
                    <a:cubicBezTo>
                      <a:pt x="84" y="40"/>
                      <a:pt x="84" y="40"/>
                      <a:pt x="84" y="40"/>
                    </a:cubicBezTo>
                    <a:cubicBezTo>
                      <a:pt x="84" y="40"/>
                      <a:pt x="84" y="40"/>
                      <a:pt x="84" y="40"/>
                    </a:cubicBezTo>
                    <a:cubicBezTo>
                      <a:pt x="93" y="34"/>
                      <a:pt x="93" y="34"/>
                      <a:pt x="93" y="34"/>
                    </a:cubicBezTo>
                    <a:cubicBezTo>
                      <a:pt x="93" y="33"/>
                      <a:pt x="93" y="33"/>
                      <a:pt x="93" y="33"/>
                    </a:cubicBezTo>
                    <a:cubicBezTo>
                      <a:pt x="90" y="26"/>
                      <a:pt x="90" y="26"/>
                      <a:pt x="90" y="26"/>
                    </a:cubicBezTo>
                    <a:lnTo>
                      <a:pt x="89" y="25"/>
                    </a:lnTo>
                    <a:close/>
                    <a:moveTo>
                      <a:pt x="52" y="61"/>
                    </a:moveTo>
                    <a:cubicBezTo>
                      <a:pt x="44" y="64"/>
                      <a:pt x="34" y="60"/>
                      <a:pt x="31" y="52"/>
                    </a:cubicBezTo>
                    <a:cubicBezTo>
                      <a:pt x="28" y="44"/>
                      <a:pt x="32" y="35"/>
                      <a:pt x="40" y="31"/>
                    </a:cubicBezTo>
                    <a:cubicBezTo>
                      <a:pt x="48" y="28"/>
                      <a:pt x="57" y="32"/>
                      <a:pt x="60" y="40"/>
                    </a:cubicBezTo>
                    <a:cubicBezTo>
                      <a:pt x="64" y="48"/>
                      <a:pt x="60" y="57"/>
                      <a:pt x="52"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43" name="Freeform 52">
                <a:extLst>
                  <a:ext uri="{FF2B5EF4-FFF2-40B4-BE49-F238E27FC236}">
                    <a16:creationId xmlns:a16="http://schemas.microsoft.com/office/drawing/2014/main" id="{D12C01A3-09AF-6247-91D9-E538E78331B6}"/>
                  </a:ext>
                </a:extLst>
              </p:cNvPr>
              <p:cNvSpPr>
                <a:spLocks noEditPoints="1"/>
              </p:cNvSpPr>
              <p:nvPr/>
            </p:nvSpPr>
            <p:spPr bwMode="auto">
              <a:xfrm>
                <a:off x="1114" y="2833"/>
                <a:ext cx="99" cy="99"/>
              </a:xfrm>
              <a:custGeom>
                <a:avLst/>
                <a:gdLst>
                  <a:gd name="T0" fmla="*/ 57 w 68"/>
                  <a:gd name="T1" fmla="*/ 20 h 68"/>
                  <a:gd name="T2" fmla="*/ 55 w 68"/>
                  <a:gd name="T3" fmla="*/ 17 h 68"/>
                  <a:gd name="T4" fmla="*/ 58 w 68"/>
                  <a:gd name="T5" fmla="*/ 10 h 68"/>
                  <a:gd name="T6" fmla="*/ 53 w 68"/>
                  <a:gd name="T7" fmla="*/ 6 h 68"/>
                  <a:gd name="T8" fmla="*/ 47 w 68"/>
                  <a:gd name="T9" fmla="*/ 11 h 68"/>
                  <a:gd name="T10" fmla="*/ 44 w 68"/>
                  <a:gd name="T11" fmla="*/ 9 h 68"/>
                  <a:gd name="T12" fmla="*/ 43 w 68"/>
                  <a:gd name="T13" fmla="*/ 2 h 68"/>
                  <a:gd name="T14" fmla="*/ 37 w 68"/>
                  <a:gd name="T15" fmla="*/ 0 h 68"/>
                  <a:gd name="T16" fmla="*/ 33 w 68"/>
                  <a:gd name="T17" fmla="*/ 8 h 68"/>
                  <a:gd name="T18" fmla="*/ 30 w 68"/>
                  <a:gd name="T19" fmla="*/ 8 h 68"/>
                  <a:gd name="T20" fmla="*/ 25 w 68"/>
                  <a:gd name="T21" fmla="*/ 2 h 68"/>
                  <a:gd name="T22" fmla="*/ 19 w 68"/>
                  <a:gd name="T23" fmla="*/ 4 h 68"/>
                  <a:gd name="T24" fmla="*/ 20 w 68"/>
                  <a:gd name="T25" fmla="*/ 12 h 68"/>
                  <a:gd name="T26" fmla="*/ 17 w 68"/>
                  <a:gd name="T27" fmla="*/ 14 h 68"/>
                  <a:gd name="T28" fmla="*/ 10 w 68"/>
                  <a:gd name="T29" fmla="*/ 11 h 68"/>
                  <a:gd name="T30" fmla="*/ 6 w 68"/>
                  <a:gd name="T31" fmla="*/ 16 h 68"/>
                  <a:gd name="T32" fmla="*/ 11 w 68"/>
                  <a:gd name="T33" fmla="*/ 22 h 68"/>
                  <a:gd name="T34" fmla="*/ 9 w 68"/>
                  <a:gd name="T35" fmla="*/ 25 h 68"/>
                  <a:gd name="T36" fmla="*/ 2 w 68"/>
                  <a:gd name="T37" fmla="*/ 26 h 68"/>
                  <a:gd name="T38" fmla="*/ 0 w 68"/>
                  <a:gd name="T39" fmla="*/ 32 h 68"/>
                  <a:gd name="T40" fmla="*/ 8 w 68"/>
                  <a:gd name="T41" fmla="*/ 36 h 68"/>
                  <a:gd name="T42" fmla="*/ 8 w 68"/>
                  <a:gd name="T43" fmla="*/ 39 h 68"/>
                  <a:gd name="T44" fmla="*/ 2 w 68"/>
                  <a:gd name="T45" fmla="*/ 44 h 68"/>
                  <a:gd name="T46" fmla="*/ 4 w 68"/>
                  <a:gd name="T47" fmla="*/ 50 h 68"/>
                  <a:gd name="T48" fmla="*/ 12 w 68"/>
                  <a:gd name="T49" fmla="*/ 49 h 68"/>
                  <a:gd name="T50" fmla="*/ 14 w 68"/>
                  <a:gd name="T51" fmla="*/ 52 h 68"/>
                  <a:gd name="T52" fmla="*/ 11 w 68"/>
                  <a:gd name="T53" fmla="*/ 59 h 68"/>
                  <a:gd name="T54" fmla="*/ 16 w 68"/>
                  <a:gd name="T55" fmla="*/ 63 h 68"/>
                  <a:gd name="T56" fmla="*/ 22 w 68"/>
                  <a:gd name="T57" fmla="*/ 58 h 68"/>
                  <a:gd name="T58" fmla="*/ 25 w 68"/>
                  <a:gd name="T59" fmla="*/ 59 h 68"/>
                  <a:gd name="T60" fmla="*/ 26 w 68"/>
                  <a:gd name="T61" fmla="*/ 67 h 68"/>
                  <a:gd name="T62" fmla="*/ 32 w 68"/>
                  <a:gd name="T63" fmla="*/ 68 h 68"/>
                  <a:gd name="T64" fmla="*/ 36 w 68"/>
                  <a:gd name="T65" fmla="*/ 61 h 68"/>
                  <a:gd name="T66" fmla="*/ 39 w 68"/>
                  <a:gd name="T67" fmla="*/ 61 h 68"/>
                  <a:gd name="T68" fmla="*/ 44 w 68"/>
                  <a:gd name="T69" fmla="*/ 67 h 68"/>
                  <a:gd name="T70" fmla="*/ 50 w 68"/>
                  <a:gd name="T71" fmla="*/ 65 h 68"/>
                  <a:gd name="T72" fmla="*/ 49 w 68"/>
                  <a:gd name="T73" fmla="*/ 57 h 68"/>
                  <a:gd name="T74" fmla="*/ 52 w 68"/>
                  <a:gd name="T75" fmla="*/ 55 h 68"/>
                  <a:gd name="T76" fmla="*/ 59 w 68"/>
                  <a:gd name="T77" fmla="*/ 58 h 68"/>
                  <a:gd name="T78" fmla="*/ 63 w 68"/>
                  <a:gd name="T79" fmla="*/ 53 h 68"/>
                  <a:gd name="T80" fmla="*/ 58 w 68"/>
                  <a:gd name="T81" fmla="*/ 47 h 68"/>
                  <a:gd name="T82" fmla="*/ 60 w 68"/>
                  <a:gd name="T83" fmla="*/ 44 h 68"/>
                  <a:gd name="T84" fmla="*/ 67 w 68"/>
                  <a:gd name="T85" fmla="*/ 43 h 68"/>
                  <a:gd name="T86" fmla="*/ 68 w 68"/>
                  <a:gd name="T87" fmla="*/ 37 h 68"/>
                  <a:gd name="T88" fmla="*/ 61 w 68"/>
                  <a:gd name="T89" fmla="*/ 33 h 68"/>
                  <a:gd name="T90" fmla="*/ 61 w 68"/>
                  <a:gd name="T91" fmla="*/ 30 h 68"/>
                  <a:gd name="T92" fmla="*/ 67 w 68"/>
                  <a:gd name="T93" fmla="*/ 25 h 68"/>
                  <a:gd name="T94" fmla="*/ 65 w 68"/>
                  <a:gd name="T95" fmla="*/ 19 h 68"/>
                  <a:gd name="T96" fmla="*/ 23 w 68"/>
                  <a:gd name="T97" fmla="*/ 38 h 68"/>
                  <a:gd name="T98" fmla="*/ 44 w 68"/>
                  <a:gd name="T99" fmla="*/ 3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 h="68">
                    <a:moveTo>
                      <a:pt x="65" y="19"/>
                    </a:moveTo>
                    <a:cubicBezTo>
                      <a:pt x="57" y="20"/>
                      <a:pt x="57" y="20"/>
                      <a:pt x="57" y="20"/>
                    </a:cubicBezTo>
                    <a:cubicBezTo>
                      <a:pt x="57" y="20"/>
                      <a:pt x="57" y="20"/>
                      <a:pt x="57" y="20"/>
                    </a:cubicBezTo>
                    <a:cubicBezTo>
                      <a:pt x="55" y="17"/>
                      <a:pt x="55" y="17"/>
                      <a:pt x="55" y="17"/>
                    </a:cubicBezTo>
                    <a:cubicBezTo>
                      <a:pt x="55" y="17"/>
                      <a:pt x="55" y="17"/>
                      <a:pt x="55" y="17"/>
                    </a:cubicBezTo>
                    <a:cubicBezTo>
                      <a:pt x="58" y="10"/>
                      <a:pt x="58" y="10"/>
                      <a:pt x="58" y="10"/>
                    </a:cubicBezTo>
                    <a:cubicBezTo>
                      <a:pt x="58" y="10"/>
                      <a:pt x="58" y="10"/>
                      <a:pt x="58" y="10"/>
                    </a:cubicBezTo>
                    <a:cubicBezTo>
                      <a:pt x="53" y="6"/>
                      <a:pt x="53" y="6"/>
                      <a:pt x="53" y="6"/>
                    </a:cubicBezTo>
                    <a:cubicBezTo>
                      <a:pt x="53" y="6"/>
                      <a:pt x="53" y="6"/>
                      <a:pt x="53" y="6"/>
                    </a:cubicBezTo>
                    <a:cubicBezTo>
                      <a:pt x="47" y="11"/>
                      <a:pt x="47" y="11"/>
                      <a:pt x="47" y="11"/>
                    </a:cubicBezTo>
                    <a:cubicBezTo>
                      <a:pt x="46" y="11"/>
                      <a:pt x="46" y="11"/>
                      <a:pt x="46" y="11"/>
                    </a:cubicBezTo>
                    <a:cubicBezTo>
                      <a:pt x="44" y="9"/>
                      <a:pt x="44" y="9"/>
                      <a:pt x="44" y="9"/>
                    </a:cubicBezTo>
                    <a:cubicBezTo>
                      <a:pt x="43" y="9"/>
                      <a:pt x="43" y="9"/>
                      <a:pt x="43" y="9"/>
                    </a:cubicBezTo>
                    <a:cubicBezTo>
                      <a:pt x="43" y="2"/>
                      <a:pt x="43" y="2"/>
                      <a:pt x="43" y="2"/>
                    </a:cubicBezTo>
                    <a:cubicBezTo>
                      <a:pt x="42" y="1"/>
                      <a:pt x="42" y="1"/>
                      <a:pt x="42" y="1"/>
                    </a:cubicBezTo>
                    <a:cubicBezTo>
                      <a:pt x="37" y="0"/>
                      <a:pt x="37" y="0"/>
                      <a:pt x="37" y="0"/>
                    </a:cubicBezTo>
                    <a:cubicBezTo>
                      <a:pt x="36" y="1"/>
                      <a:pt x="36" y="1"/>
                      <a:pt x="36" y="1"/>
                    </a:cubicBezTo>
                    <a:cubicBezTo>
                      <a:pt x="33" y="8"/>
                      <a:pt x="33" y="8"/>
                      <a:pt x="33" y="8"/>
                    </a:cubicBezTo>
                    <a:cubicBezTo>
                      <a:pt x="33" y="8"/>
                      <a:pt x="33" y="8"/>
                      <a:pt x="33" y="8"/>
                    </a:cubicBezTo>
                    <a:cubicBezTo>
                      <a:pt x="30" y="8"/>
                      <a:pt x="30" y="8"/>
                      <a:pt x="30" y="8"/>
                    </a:cubicBezTo>
                    <a:cubicBezTo>
                      <a:pt x="29" y="8"/>
                      <a:pt x="29" y="8"/>
                      <a:pt x="29" y="8"/>
                    </a:cubicBezTo>
                    <a:cubicBezTo>
                      <a:pt x="25" y="2"/>
                      <a:pt x="25" y="2"/>
                      <a:pt x="25" y="2"/>
                    </a:cubicBezTo>
                    <a:cubicBezTo>
                      <a:pt x="25" y="2"/>
                      <a:pt x="25" y="2"/>
                      <a:pt x="25" y="2"/>
                    </a:cubicBezTo>
                    <a:cubicBezTo>
                      <a:pt x="19" y="4"/>
                      <a:pt x="19" y="4"/>
                      <a:pt x="19" y="4"/>
                    </a:cubicBezTo>
                    <a:cubicBezTo>
                      <a:pt x="19" y="4"/>
                      <a:pt x="19" y="4"/>
                      <a:pt x="19" y="4"/>
                    </a:cubicBezTo>
                    <a:cubicBezTo>
                      <a:pt x="20" y="12"/>
                      <a:pt x="20" y="12"/>
                      <a:pt x="20" y="12"/>
                    </a:cubicBezTo>
                    <a:cubicBezTo>
                      <a:pt x="20" y="12"/>
                      <a:pt x="20" y="12"/>
                      <a:pt x="20" y="12"/>
                    </a:cubicBezTo>
                    <a:cubicBezTo>
                      <a:pt x="17" y="14"/>
                      <a:pt x="17" y="14"/>
                      <a:pt x="17" y="14"/>
                    </a:cubicBezTo>
                    <a:cubicBezTo>
                      <a:pt x="17" y="14"/>
                      <a:pt x="17" y="14"/>
                      <a:pt x="17" y="14"/>
                    </a:cubicBezTo>
                    <a:cubicBezTo>
                      <a:pt x="10" y="11"/>
                      <a:pt x="10" y="11"/>
                      <a:pt x="10" y="11"/>
                    </a:cubicBezTo>
                    <a:cubicBezTo>
                      <a:pt x="10" y="11"/>
                      <a:pt x="10" y="11"/>
                      <a:pt x="10" y="11"/>
                    </a:cubicBezTo>
                    <a:cubicBezTo>
                      <a:pt x="6" y="16"/>
                      <a:pt x="6" y="16"/>
                      <a:pt x="6" y="16"/>
                    </a:cubicBezTo>
                    <a:cubicBezTo>
                      <a:pt x="6" y="16"/>
                      <a:pt x="6" y="16"/>
                      <a:pt x="6" y="16"/>
                    </a:cubicBezTo>
                    <a:cubicBezTo>
                      <a:pt x="11" y="22"/>
                      <a:pt x="11" y="22"/>
                      <a:pt x="11" y="22"/>
                    </a:cubicBezTo>
                    <a:cubicBezTo>
                      <a:pt x="11" y="23"/>
                      <a:pt x="11" y="23"/>
                      <a:pt x="11" y="23"/>
                    </a:cubicBezTo>
                    <a:cubicBezTo>
                      <a:pt x="9" y="25"/>
                      <a:pt x="9" y="25"/>
                      <a:pt x="9" y="25"/>
                    </a:cubicBezTo>
                    <a:cubicBezTo>
                      <a:pt x="9" y="26"/>
                      <a:pt x="9" y="26"/>
                      <a:pt x="9" y="26"/>
                    </a:cubicBezTo>
                    <a:cubicBezTo>
                      <a:pt x="2" y="26"/>
                      <a:pt x="2" y="26"/>
                      <a:pt x="2" y="26"/>
                    </a:cubicBezTo>
                    <a:cubicBezTo>
                      <a:pt x="1" y="27"/>
                      <a:pt x="1" y="27"/>
                      <a:pt x="1" y="27"/>
                    </a:cubicBezTo>
                    <a:cubicBezTo>
                      <a:pt x="0" y="32"/>
                      <a:pt x="0" y="32"/>
                      <a:pt x="0" y="32"/>
                    </a:cubicBezTo>
                    <a:cubicBezTo>
                      <a:pt x="1" y="33"/>
                      <a:pt x="1" y="33"/>
                      <a:pt x="1" y="33"/>
                    </a:cubicBezTo>
                    <a:cubicBezTo>
                      <a:pt x="8" y="36"/>
                      <a:pt x="8" y="36"/>
                      <a:pt x="8" y="36"/>
                    </a:cubicBezTo>
                    <a:cubicBezTo>
                      <a:pt x="8" y="36"/>
                      <a:pt x="8" y="36"/>
                      <a:pt x="8" y="36"/>
                    </a:cubicBezTo>
                    <a:cubicBezTo>
                      <a:pt x="8" y="39"/>
                      <a:pt x="8" y="39"/>
                      <a:pt x="8" y="39"/>
                    </a:cubicBezTo>
                    <a:cubicBezTo>
                      <a:pt x="8" y="39"/>
                      <a:pt x="8" y="39"/>
                      <a:pt x="8" y="39"/>
                    </a:cubicBezTo>
                    <a:cubicBezTo>
                      <a:pt x="2" y="44"/>
                      <a:pt x="2" y="44"/>
                      <a:pt x="2" y="44"/>
                    </a:cubicBezTo>
                    <a:cubicBezTo>
                      <a:pt x="2" y="44"/>
                      <a:pt x="2" y="44"/>
                      <a:pt x="2" y="44"/>
                    </a:cubicBezTo>
                    <a:cubicBezTo>
                      <a:pt x="4" y="50"/>
                      <a:pt x="4" y="50"/>
                      <a:pt x="4" y="50"/>
                    </a:cubicBezTo>
                    <a:cubicBezTo>
                      <a:pt x="4" y="50"/>
                      <a:pt x="4" y="50"/>
                      <a:pt x="4" y="50"/>
                    </a:cubicBezTo>
                    <a:cubicBezTo>
                      <a:pt x="12" y="49"/>
                      <a:pt x="12" y="49"/>
                      <a:pt x="12" y="49"/>
                    </a:cubicBezTo>
                    <a:cubicBezTo>
                      <a:pt x="12" y="49"/>
                      <a:pt x="12" y="49"/>
                      <a:pt x="12" y="49"/>
                    </a:cubicBezTo>
                    <a:cubicBezTo>
                      <a:pt x="14" y="52"/>
                      <a:pt x="14" y="52"/>
                      <a:pt x="14" y="52"/>
                    </a:cubicBezTo>
                    <a:cubicBezTo>
                      <a:pt x="14" y="52"/>
                      <a:pt x="14" y="52"/>
                      <a:pt x="14" y="52"/>
                    </a:cubicBezTo>
                    <a:cubicBezTo>
                      <a:pt x="11" y="59"/>
                      <a:pt x="11" y="59"/>
                      <a:pt x="11" y="59"/>
                    </a:cubicBezTo>
                    <a:cubicBezTo>
                      <a:pt x="11" y="59"/>
                      <a:pt x="11" y="59"/>
                      <a:pt x="11" y="59"/>
                    </a:cubicBezTo>
                    <a:cubicBezTo>
                      <a:pt x="16" y="63"/>
                      <a:pt x="16" y="63"/>
                      <a:pt x="16" y="63"/>
                    </a:cubicBezTo>
                    <a:cubicBezTo>
                      <a:pt x="16" y="63"/>
                      <a:pt x="16" y="63"/>
                      <a:pt x="16" y="63"/>
                    </a:cubicBezTo>
                    <a:cubicBezTo>
                      <a:pt x="22" y="58"/>
                      <a:pt x="22" y="58"/>
                      <a:pt x="22" y="58"/>
                    </a:cubicBezTo>
                    <a:cubicBezTo>
                      <a:pt x="23" y="58"/>
                      <a:pt x="23" y="58"/>
                      <a:pt x="23" y="58"/>
                    </a:cubicBezTo>
                    <a:cubicBezTo>
                      <a:pt x="25" y="59"/>
                      <a:pt x="25" y="59"/>
                      <a:pt x="25" y="59"/>
                    </a:cubicBezTo>
                    <a:cubicBezTo>
                      <a:pt x="26" y="60"/>
                      <a:pt x="26" y="60"/>
                      <a:pt x="26" y="60"/>
                    </a:cubicBezTo>
                    <a:cubicBezTo>
                      <a:pt x="26" y="67"/>
                      <a:pt x="26" y="67"/>
                      <a:pt x="26" y="67"/>
                    </a:cubicBezTo>
                    <a:cubicBezTo>
                      <a:pt x="27" y="68"/>
                      <a:pt x="27" y="68"/>
                      <a:pt x="27" y="68"/>
                    </a:cubicBezTo>
                    <a:cubicBezTo>
                      <a:pt x="32" y="68"/>
                      <a:pt x="32" y="68"/>
                      <a:pt x="32" y="68"/>
                    </a:cubicBezTo>
                    <a:cubicBezTo>
                      <a:pt x="33" y="68"/>
                      <a:pt x="33" y="68"/>
                      <a:pt x="33" y="68"/>
                    </a:cubicBezTo>
                    <a:cubicBezTo>
                      <a:pt x="36" y="61"/>
                      <a:pt x="36" y="61"/>
                      <a:pt x="36" y="61"/>
                    </a:cubicBezTo>
                    <a:cubicBezTo>
                      <a:pt x="36" y="61"/>
                      <a:pt x="36" y="61"/>
                      <a:pt x="36" y="61"/>
                    </a:cubicBezTo>
                    <a:cubicBezTo>
                      <a:pt x="39" y="61"/>
                      <a:pt x="39" y="61"/>
                      <a:pt x="39" y="61"/>
                    </a:cubicBezTo>
                    <a:cubicBezTo>
                      <a:pt x="39" y="61"/>
                      <a:pt x="39" y="61"/>
                      <a:pt x="39" y="61"/>
                    </a:cubicBezTo>
                    <a:cubicBezTo>
                      <a:pt x="44" y="67"/>
                      <a:pt x="44" y="67"/>
                      <a:pt x="44" y="67"/>
                    </a:cubicBezTo>
                    <a:cubicBezTo>
                      <a:pt x="44" y="67"/>
                      <a:pt x="44" y="67"/>
                      <a:pt x="44" y="67"/>
                    </a:cubicBezTo>
                    <a:cubicBezTo>
                      <a:pt x="50" y="65"/>
                      <a:pt x="50" y="65"/>
                      <a:pt x="50" y="65"/>
                    </a:cubicBezTo>
                    <a:cubicBezTo>
                      <a:pt x="50" y="65"/>
                      <a:pt x="50" y="65"/>
                      <a:pt x="50" y="65"/>
                    </a:cubicBezTo>
                    <a:cubicBezTo>
                      <a:pt x="49" y="57"/>
                      <a:pt x="49" y="57"/>
                      <a:pt x="49" y="57"/>
                    </a:cubicBezTo>
                    <a:cubicBezTo>
                      <a:pt x="49" y="57"/>
                      <a:pt x="49" y="57"/>
                      <a:pt x="49" y="57"/>
                    </a:cubicBezTo>
                    <a:cubicBezTo>
                      <a:pt x="52" y="55"/>
                      <a:pt x="52" y="55"/>
                      <a:pt x="52" y="55"/>
                    </a:cubicBezTo>
                    <a:cubicBezTo>
                      <a:pt x="52" y="55"/>
                      <a:pt x="52" y="55"/>
                      <a:pt x="52" y="55"/>
                    </a:cubicBezTo>
                    <a:cubicBezTo>
                      <a:pt x="59" y="58"/>
                      <a:pt x="59" y="58"/>
                      <a:pt x="59" y="58"/>
                    </a:cubicBezTo>
                    <a:cubicBezTo>
                      <a:pt x="59" y="58"/>
                      <a:pt x="59" y="58"/>
                      <a:pt x="59" y="58"/>
                    </a:cubicBezTo>
                    <a:cubicBezTo>
                      <a:pt x="63" y="53"/>
                      <a:pt x="63" y="53"/>
                      <a:pt x="63" y="53"/>
                    </a:cubicBezTo>
                    <a:cubicBezTo>
                      <a:pt x="63" y="53"/>
                      <a:pt x="63" y="53"/>
                      <a:pt x="63" y="53"/>
                    </a:cubicBezTo>
                    <a:cubicBezTo>
                      <a:pt x="58" y="47"/>
                      <a:pt x="58" y="47"/>
                      <a:pt x="58" y="47"/>
                    </a:cubicBezTo>
                    <a:cubicBezTo>
                      <a:pt x="58" y="46"/>
                      <a:pt x="58" y="46"/>
                      <a:pt x="58" y="46"/>
                    </a:cubicBezTo>
                    <a:cubicBezTo>
                      <a:pt x="60" y="44"/>
                      <a:pt x="60" y="44"/>
                      <a:pt x="60" y="44"/>
                    </a:cubicBezTo>
                    <a:cubicBezTo>
                      <a:pt x="60" y="43"/>
                      <a:pt x="60" y="43"/>
                      <a:pt x="60" y="43"/>
                    </a:cubicBezTo>
                    <a:cubicBezTo>
                      <a:pt x="67" y="43"/>
                      <a:pt x="67" y="43"/>
                      <a:pt x="67" y="43"/>
                    </a:cubicBezTo>
                    <a:cubicBezTo>
                      <a:pt x="68" y="42"/>
                      <a:pt x="68" y="42"/>
                      <a:pt x="68" y="42"/>
                    </a:cubicBezTo>
                    <a:cubicBezTo>
                      <a:pt x="68" y="37"/>
                      <a:pt x="68" y="37"/>
                      <a:pt x="68" y="37"/>
                    </a:cubicBezTo>
                    <a:cubicBezTo>
                      <a:pt x="68" y="36"/>
                      <a:pt x="68" y="36"/>
                      <a:pt x="68" y="36"/>
                    </a:cubicBezTo>
                    <a:cubicBezTo>
                      <a:pt x="61" y="33"/>
                      <a:pt x="61" y="33"/>
                      <a:pt x="61" y="33"/>
                    </a:cubicBezTo>
                    <a:cubicBezTo>
                      <a:pt x="61" y="33"/>
                      <a:pt x="61" y="33"/>
                      <a:pt x="61" y="33"/>
                    </a:cubicBezTo>
                    <a:cubicBezTo>
                      <a:pt x="61" y="30"/>
                      <a:pt x="61" y="30"/>
                      <a:pt x="61" y="30"/>
                    </a:cubicBezTo>
                    <a:cubicBezTo>
                      <a:pt x="61" y="29"/>
                      <a:pt x="61" y="29"/>
                      <a:pt x="61" y="29"/>
                    </a:cubicBezTo>
                    <a:cubicBezTo>
                      <a:pt x="67" y="25"/>
                      <a:pt x="67" y="25"/>
                      <a:pt x="67" y="25"/>
                    </a:cubicBezTo>
                    <a:cubicBezTo>
                      <a:pt x="67" y="25"/>
                      <a:pt x="67" y="25"/>
                      <a:pt x="67" y="25"/>
                    </a:cubicBezTo>
                    <a:cubicBezTo>
                      <a:pt x="65" y="19"/>
                      <a:pt x="65" y="19"/>
                      <a:pt x="65" y="19"/>
                    </a:cubicBezTo>
                    <a:close/>
                    <a:moveTo>
                      <a:pt x="38" y="44"/>
                    </a:moveTo>
                    <a:cubicBezTo>
                      <a:pt x="32" y="47"/>
                      <a:pt x="25" y="44"/>
                      <a:pt x="23" y="38"/>
                    </a:cubicBezTo>
                    <a:cubicBezTo>
                      <a:pt x="21" y="32"/>
                      <a:pt x="23" y="26"/>
                      <a:pt x="29" y="23"/>
                    </a:cubicBezTo>
                    <a:cubicBezTo>
                      <a:pt x="35" y="21"/>
                      <a:pt x="42" y="24"/>
                      <a:pt x="44" y="30"/>
                    </a:cubicBezTo>
                    <a:cubicBezTo>
                      <a:pt x="46" y="36"/>
                      <a:pt x="43" y="42"/>
                      <a:pt x="3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44" name="Freeform 53">
                <a:extLst>
                  <a:ext uri="{FF2B5EF4-FFF2-40B4-BE49-F238E27FC236}">
                    <a16:creationId xmlns:a16="http://schemas.microsoft.com/office/drawing/2014/main" id="{B0836C4F-866D-1A4A-8A3F-21AECAC87EA3}"/>
                  </a:ext>
                </a:extLst>
              </p:cNvPr>
              <p:cNvSpPr>
                <a:spLocks noEditPoints="1"/>
              </p:cNvSpPr>
              <p:nvPr/>
            </p:nvSpPr>
            <p:spPr bwMode="auto">
              <a:xfrm>
                <a:off x="875" y="2182"/>
                <a:ext cx="111" cy="110"/>
              </a:xfrm>
              <a:custGeom>
                <a:avLst/>
                <a:gdLst>
                  <a:gd name="T0" fmla="*/ 63 w 76"/>
                  <a:gd name="T1" fmla="*/ 22 h 76"/>
                  <a:gd name="T2" fmla="*/ 61 w 76"/>
                  <a:gd name="T3" fmla="*/ 19 h 76"/>
                  <a:gd name="T4" fmla="*/ 64 w 76"/>
                  <a:gd name="T5" fmla="*/ 11 h 76"/>
                  <a:gd name="T6" fmla="*/ 59 w 76"/>
                  <a:gd name="T7" fmla="*/ 6 h 76"/>
                  <a:gd name="T8" fmla="*/ 52 w 76"/>
                  <a:gd name="T9" fmla="*/ 11 h 76"/>
                  <a:gd name="T10" fmla="*/ 48 w 76"/>
                  <a:gd name="T11" fmla="*/ 10 h 76"/>
                  <a:gd name="T12" fmla="*/ 47 w 76"/>
                  <a:gd name="T13" fmla="*/ 1 h 76"/>
                  <a:gd name="T14" fmla="*/ 40 w 76"/>
                  <a:gd name="T15" fmla="*/ 0 h 76"/>
                  <a:gd name="T16" fmla="*/ 37 w 76"/>
                  <a:gd name="T17" fmla="*/ 8 h 76"/>
                  <a:gd name="T18" fmla="*/ 33 w 76"/>
                  <a:gd name="T19" fmla="*/ 9 h 76"/>
                  <a:gd name="T20" fmla="*/ 27 w 76"/>
                  <a:gd name="T21" fmla="*/ 2 h 76"/>
                  <a:gd name="T22" fmla="*/ 21 w 76"/>
                  <a:gd name="T23" fmla="*/ 4 h 76"/>
                  <a:gd name="T24" fmla="*/ 22 w 76"/>
                  <a:gd name="T25" fmla="*/ 13 h 76"/>
                  <a:gd name="T26" fmla="*/ 19 w 76"/>
                  <a:gd name="T27" fmla="*/ 15 h 76"/>
                  <a:gd name="T28" fmla="*/ 11 w 76"/>
                  <a:gd name="T29" fmla="*/ 12 h 76"/>
                  <a:gd name="T30" fmla="*/ 6 w 76"/>
                  <a:gd name="T31" fmla="*/ 17 h 76"/>
                  <a:gd name="T32" fmla="*/ 11 w 76"/>
                  <a:gd name="T33" fmla="*/ 24 h 76"/>
                  <a:gd name="T34" fmla="*/ 10 w 76"/>
                  <a:gd name="T35" fmla="*/ 28 h 76"/>
                  <a:gd name="T36" fmla="*/ 1 w 76"/>
                  <a:gd name="T37" fmla="*/ 29 h 76"/>
                  <a:gd name="T38" fmla="*/ 0 w 76"/>
                  <a:gd name="T39" fmla="*/ 36 h 76"/>
                  <a:gd name="T40" fmla="*/ 8 w 76"/>
                  <a:gd name="T41" fmla="*/ 39 h 76"/>
                  <a:gd name="T42" fmla="*/ 9 w 76"/>
                  <a:gd name="T43" fmla="*/ 43 h 76"/>
                  <a:gd name="T44" fmla="*/ 2 w 76"/>
                  <a:gd name="T45" fmla="*/ 49 h 76"/>
                  <a:gd name="T46" fmla="*/ 4 w 76"/>
                  <a:gd name="T47" fmla="*/ 55 h 76"/>
                  <a:gd name="T48" fmla="*/ 13 w 76"/>
                  <a:gd name="T49" fmla="*/ 54 h 76"/>
                  <a:gd name="T50" fmla="*/ 15 w 76"/>
                  <a:gd name="T51" fmla="*/ 57 h 76"/>
                  <a:gd name="T52" fmla="*/ 12 w 76"/>
                  <a:gd name="T53" fmla="*/ 65 h 76"/>
                  <a:gd name="T54" fmla="*/ 17 w 76"/>
                  <a:gd name="T55" fmla="*/ 70 h 76"/>
                  <a:gd name="T56" fmla="*/ 24 w 76"/>
                  <a:gd name="T57" fmla="*/ 65 h 76"/>
                  <a:gd name="T58" fmla="*/ 28 w 76"/>
                  <a:gd name="T59" fmla="*/ 66 h 76"/>
                  <a:gd name="T60" fmla="*/ 29 w 76"/>
                  <a:gd name="T61" fmla="*/ 75 h 76"/>
                  <a:gd name="T62" fmla="*/ 36 w 76"/>
                  <a:gd name="T63" fmla="*/ 76 h 76"/>
                  <a:gd name="T64" fmla="*/ 39 w 76"/>
                  <a:gd name="T65" fmla="*/ 68 h 76"/>
                  <a:gd name="T66" fmla="*/ 43 w 76"/>
                  <a:gd name="T67" fmla="*/ 67 h 76"/>
                  <a:gd name="T68" fmla="*/ 48 w 76"/>
                  <a:gd name="T69" fmla="*/ 74 h 76"/>
                  <a:gd name="T70" fmla="*/ 55 w 76"/>
                  <a:gd name="T71" fmla="*/ 72 h 76"/>
                  <a:gd name="T72" fmla="*/ 54 w 76"/>
                  <a:gd name="T73" fmla="*/ 63 h 76"/>
                  <a:gd name="T74" fmla="*/ 57 w 76"/>
                  <a:gd name="T75" fmla="*/ 61 h 76"/>
                  <a:gd name="T76" fmla="*/ 65 w 76"/>
                  <a:gd name="T77" fmla="*/ 64 h 76"/>
                  <a:gd name="T78" fmla="*/ 70 w 76"/>
                  <a:gd name="T79" fmla="*/ 59 h 76"/>
                  <a:gd name="T80" fmla="*/ 65 w 76"/>
                  <a:gd name="T81" fmla="*/ 52 h 76"/>
                  <a:gd name="T82" fmla="*/ 66 w 76"/>
                  <a:gd name="T83" fmla="*/ 48 h 76"/>
                  <a:gd name="T84" fmla="*/ 75 w 76"/>
                  <a:gd name="T85" fmla="*/ 47 h 76"/>
                  <a:gd name="T86" fmla="*/ 76 w 76"/>
                  <a:gd name="T87" fmla="*/ 40 h 76"/>
                  <a:gd name="T88" fmla="*/ 68 w 76"/>
                  <a:gd name="T89" fmla="*/ 37 h 76"/>
                  <a:gd name="T90" fmla="*/ 67 w 76"/>
                  <a:gd name="T91" fmla="*/ 33 h 76"/>
                  <a:gd name="T92" fmla="*/ 74 w 76"/>
                  <a:gd name="T93" fmla="*/ 28 h 76"/>
                  <a:gd name="T94" fmla="*/ 72 w 76"/>
                  <a:gd name="T95" fmla="*/ 21 h 76"/>
                  <a:gd name="T96" fmla="*/ 25 w 76"/>
                  <a:gd name="T97" fmla="*/ 42 h 76"/>
                  <a:gd name="T98" fmla="*/ 48 w 76"/>
                  <a:gd name="T99" fmla="*/ 3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6" h="76">
                    <a:moveTo>
                      <a:pt x="72" y="21"/>
                    </a:moveTo>
                    <a:cubicBezTo>
                      <a:pt x="63" y="22"/>
                      <a:pt x="63" y="22"/>
                      <a:pt x="63" y="22"/>
                    </a:cubicBezTo>
                    <a:cubicBezTo>
                      <a:pt x="63" y="22"/>
                      <a:pt x="63" y="22"/>
                      <a:pt x="63" y="22"/>
                    </a:cubicBezTo>
                    <a:cubicBezTo>
                      <a:pt x="61" y="19"/>
                      <a:pt x="61" y="19"/>
                      <a:pt x="61" y="19"/>
                    </a:cubicBezTo>
                    <a:cubicBezTo>
                      <a:pt x="61" y="18"/>
                      <a:pt x="61" y="18"/>
                      <a:pt x="61" y="18"/>
                    </a:cubicBezTo>
                    <a:cubicBezTo>
                      <a:pt x="64" y="11"/>
                      <a:pt x="64" y="11"/>
                      <a:pt x="64" y="11"/>
                    </a:cubicBezTo>
                    <a:cubicBezTo>
                      <a:pt x="64" y="10"/>
                      <a:pt x="64" y="10"/>
                      <a:pt x="64" y="10"/>
                    </a:cubicBezTo>
                    <a:cubicBezTo>
                      <a:pt x="59" y="6"/>
                      <a:pt x="59" y="6"/>
                      <a:pt x="59" y="6"/>
                    </a:cubicBezTo>
                    <a:cubicBezTo>
                      <a:pt x="58" y="6"/>
                      <a:pt x="58" y="6"/>
                      <a:pt x="58" y="6"/>
                    </a:cubicBezTo>
                    <a:cubicBezTo>
                      <a:pt x="52" y="11"/>
                      <a:pt x="52" y="11"/>
                      <a:pt x="52" y="11"/>
                    </a:cubicBezTo>
                    <a:cubicBezTo>
                      <a:pt x="51" y="11"/>
                      <a:pt x="51" y="11"/>
                      <a:pt x="51" y="11"/>
                    </a:cubicBezTo>
                    <a:cubicBezTo>
                      <a:pt x="48" y="10"/>
                      <a:pt x="48" y="10"/>
                      <a:pt x="48" y="10"/>
                    </a:cubicBezTo>
                    <a:cubicBezTo>
                      <a:pt x="48" y="10"/>
                      <a:pt x="48" y="10"/>
                      <a:pt x="48" y="10"/>
                    </a:cubicBezTo>
                    <a:cubicBezTo>
                      <a:pt x="47" y="1"/>
                      <a:pt x="47" y="1"/>
                      <a:pt x="47" y="1"/>
                    </a:cubicBezTo>
                    <a:cubicBezTo>
                      <a:pt x="47" y="1"/>
                      <a:pt x="47" y="1"/>
                      <a:pt x="47" y="1"/>
                    </a:cubicBezTo>
                    <a:cubicBezTo>
                      <a:pt x="40" y="0"/>
                      <a:pt x="40" y="0"/>
                      <a:pt x="40" y="0"/>
                    </a:cubicBezTo>
                    <a:cubicBezTo>
                      <a:pt x="40" y="0"/>
                      <a:pt x="40" y="0"/>
                      <a:pt x="40" y="0"/>
                    </a:cubicBezTo>
                    <a:cubicBezTo>
                      <a:pt x="37" y="8"/>
                      <a:pt x="37" y="8"/>
                      <a:pt x="37" y="8"/>
                    </a:cubicBezTo>
                    <a:cubicBezTo>
                      <a:pt x="36" y="8"/>
                      <a:pt x="36" y="8"/>
                      <a:pt x="36" y="8"/>
                    </a:cubicBezTo>
                    <a:cubicBezTo>
                      <a:pt x="33" y="9"/>
                      <a:pt x="33" y="9"/>
                      <a:pt x="33" y="9"/>
                    </a:cubicBezTo>
                    <a:cubicBezTo>
                      <a:pt x="32" y="9"/>
                      <a:pt x="32" y="9"/>
                      <a:pt x="32" y="9"/>
                    </a:cubicBezTo>
                    <a:cubicBezTo>
                      <a:pt x="27" y="2"/>
                      <a:pt x="27" y="2"/>
                      <a:pt x="27" y="2"/>
                    </a:cubicBezTo>
                    <a:cubicBezTo>
                      <a:pt x="27" y="2"/>
                      <a:pt x="27" y="2"/>
                      <a:pt x="27" y="2"/>
                    </a:cubicBezTo>
                    <a:cubicBezTo>
                      <a:pt x="21" y="4"/>
                      <a:pt x="21" y="4"/>
                      <a:pt x="21" y="4"/>
                    </a:cubicBezTo>
                    <a:cubicBezTo>
                      <a:pt x="21" y="5"/>
                      <a:pt x="21" y="5"/>
                      <a:pt x="21" y="5"/>
                    </a:cubicBezTo>
                    <a:cubicBezTo>
                      <a:pt x="22" y="13"/>
                      <a:pt x="22" y="13"/>
                      <a:pt x="22" y="13"/>
                    </a:cubicBezTo>
                    <a:cubicBezTo>
                      <a:pt x="21" y="13"/>
                      <a:pt x="21" y="13"/>
                      <a:pt x="21" y="13"/>
                    </a:cubicBezTo>
                    <a:cubicBezTo>
                      <a:pt x="19" y="15"/>
                      <a:pt x="19" y="15"/>
                      <a:pt x="19" y="15"/>
                    </a:cubicBezTo>
                    <a:cubicBezTo>
                      <a:pt x="18" y="15"/>
                      <a:pt x="18" y="15"/>
                      <a:pt x="18" y="15"/>
                    </a:cubicBezTo>
                    <a:cubicBezTo>
                      <a:pt x="11" y="12"/>
                      <a:pt x="11" y="12"/>
                      <a:pt x="11" y="12"/>
                    </a:cubicBezTo>
                    <a:cubicBezTo>
                      <a:pt x="10" y="12"/>
                      <a:pt x="10" y="12"/>
                      <a:pt x="10" y="12"/>
                    </a:cubicBezTo>
                    <a:cubicBezTo>
                      <a:pt x="6" y="17"/>
                      <a:pt x="6" y="17"/>
                      <a:pt x="6" y="17"/>
                    </a:cubicBezTo>
                    <a:cubicBezTo>
                      <a:pt x="6" y="18"/>
                      <a:pt x="6" y="18"/>
                      <a:pt x="6" y="18"/>
                    </a:cubicBezTo>
                    <a:cubicBezTo>
                      <a:pt x="11" y="24"/>
                      <a:pt x="11" y="24"/>
                      <a:pt x="11" y="24"/>
                    </a:cubicBezTo>
                    <a:cubicBezTo>
                      <a:pt x="11" y="25"/>
                      <a:pt x="11" y="25"/>
                      <a:pt x="11" y="25"/>
                    </a:cubicBezTo>
                    <a:cubicBezTo>
                      <a:pt x="10" y="28"/>
                      <a:pt x="10" y="28"/>
                      <a:pt x="10" y="28"/>
                    </a:cubicBezTo>
                    <a:cubicBezTo>
                      <a:pt x="9" y="28"/>
                      <a:pt x="9" y="28"/>
                      <a:pt x="9" y="28"/>
                    </a:cubicBezTo>
                    <a:cubicBezTo>
                      <a:pt x="1" y="29"/>
                      <a:pt x="1" y="29"/>
                      <a:pt x="1" y="29"/>
                    </a:cubicBezTo>
                    <a:cubicBezTo>
                      <a:pt x="1" y="29"/>
                      <a:pt x="1" y="29"/>
                      <a:pt x="1" y="29"/>
                    </a:cubicBezTo>
                    <a:cubicBezTo>
                      <a:pt x="0" y="36"/>
                      <a:pt x="0" y="36"/>
                      <a:pt x="0" y="36"/>
                    </a:cubicBezTo>
                    <a:cubicBezTo>
                      <a:pt x="0" y="36"/>
                      <a:pt x="0" y="36"/>
                      <a:pt x="0" y="36"/>
                    </a:cubicBezTo>
                    <a:cubicBezTo>
                      <a:pt x="8" y="39"/>
                      <a:pt x="8" y="39"/>
                      <a:pt x="8" y="39"/>
                    </a:cubicBezTo>
                    <a:cubicBezTo>
                      <a:pt x="8" y="40"/>
                      <a:pt x="8" y="40"/>
                      <a:pt x="8" y="40"/>
                    </a:cubicBezTo>
                    <a:cubicBezTo>
                      <a:pt x="9" y="43"/>
                      <a:pt x="9" y="43"/>
                      <a:pt x="9" y="43"/>
                    </a:cubicBezTo>
                    <a:cubicBezTo>
                      <a:pt x="8" y="44"/>
                      <a:pt x="8" y="44"/>
                      <a:pt x="8" y="44"/>
                    </a:cubicBezTo>
                    <a:cubicBezTo>
                      <a:pt x="2" y="49"/>
                      <a:pt x="2" y="49"/>
                      <a:pt x="2" y="49"/>
                    </a:cubicBezTo>
                    <a:cubicBezTo>
                      <a:pt x="1" y="49"/>
                      <a:pt x="1" y="49"/>
                      <a:pt x="1" y="49"/>
                    </a:cubicBezTo>
                    <a:cubicBezTo>
                      <a:pt x="4" y="55"/>
                      <a:pt x="4" y="55"/>
                      <a:pt x="4" y="55"/>
                    </a:cubicBezTo>
                    <a:cubicBezTo>
                      <a:pt x="4" y="55"/>
                      <a:pt x="4" y="55"/>
                      <a:pt x="4" y="55"/>
                    </a:cubicBezTo>
                    <a:cubicBezTo>
                      <a:pt x="13" y="54"/>
                      <a:pt x="13" y="54"/>
                      <a:pt x="13" y="54"/>
                    </a:cubicBezTo>
                    <a:cubicBezTo>
                      <a:pt x="13" y="55"/>
                      <a:pt x="13" y="55"/>
                      <a:pt x="13" y="55"/>
                    </a:cubicBezTo>
                    <a:cubicBezTo>
                      <a:pt x="15" y="57"/>
                      <a:pt x="15" y="57"/>
                      <a:pt x="15" y="57"/>
                    </a:cubicBezTo>
                    <a:cubicBezTo>
                      <a:pt x="15" y="58"/>
                      <a:pt x="15" y="58"/>
                      <a:pt x="15" y="58"/>
                    </a:cubicBezTo>
                    <a:cubicBezTo>
                      <a:pt x="12" y="65"/>
                      <a:pt x="12" y="65"/>
                      <a:pt x="12" y="65"/>
                    </a:cubicBezTo>
                    <a:cubicBezTo>
                      <a:pt x="12" y="66"/>
                      <a:pt x="12" y="66"/>
                      <a:pt x="12" y="66"/>
                    </a:cubicBezTo>
                    <a:cubicBezTo>
                      <a:pt x="17" y="70"/>
                      <a:pt x="17" y="70"/>
                      <a:pt x="17" y="70"/>
                    </a:cubicBezTo>
                    <a:cubicBezTo>
                      <a:pt x="17" y="70"/>
                      <a:pt x="17" y="70"/>
                      <a:pt x="17" y="70"/>
                    </a:cubicBezTo>
                    <a:cubicBezTo>
                      <a:pt x="24" y="65"/>
                      <a:pt x="24" y="65"/>
                      <a:pt x="24" y="65"/>
                    </a:cubicBezTo>
                    <a:cubicBezTo>
                      <a:pt x="25" y="65"/>
                      <a:pt x="25" y="65"/>
                      <a:pt x="25" y="65"/>
                    </a:cubicBezTo>
                    <a:cubicBezTo>
                      <a:pt x="28" y="66"/>
                      <a:pt x="28" y="66"/>
                      <a:pt x="28" y="66"/>
                    </a:cubicBezTo>
                    <a:cubicBezTo>
                      <a:pt x="28" y="67"/>
                      <a:pt x="28" y="67"/>
                      <a:pt x="28" y="67"/>
                    </a:cubicBezTo>
                    <a:cubicBezTo>
                      <a:pt x="29" y="75"/>
                      <a:pt x="29" y="75"/>
                      <a:pt x="29" y="75"/>
                    </a:cubicBezTo>
                    <a:cubicBezTo>
                      <a:pt x="29" y="75"/>
                      <a:pt x="29" y="75"/>
                      <a:pt x="29" y="75"/>
                    </a:cubicBezTo>
                    <a:cubicBezTo>
                      <a:pt x="36" y="76"/>
                      <a:pt x="36" y="76"/>
                      <a:pt x="36" y="76"/>
                    </a:cubicBezTo>
                    <a:cubicBezTo>
                      <a:pt x="36" y="76"/>
                      <a:pt x="36" y="76"/>
                      <a:pt x="36" y="76"/>
                    </a:cubicBezTo>
                    <a:cubicBezTo>
                      <a:pt x="39" y="68"/>
                      <a:pt x="39" y="68"/>
                      <a:pt x="39" y="68"/>
                    </a:cubicBezTo>
                    <a:cubicBezTo>
                      <a:pt x="40" y="68"/>
                      <a:pt x="40" y="68"/>
                      <a:pt x="40" y="68"/>
                    </a:cubicBezTo>
                    <a:cubicBezTo>
                      <a:pt x="43" y="67"/>
                      <a:pt x="43" y="67"/>
                      <a:pt x="43" y="67"/>
                    </a:cubicBezTo>
                    <a:cubicBezTo>
                      <a:pt x="43" y="68"/>
                      <a:pt x="43" y="68"/>
                      <a:pt x="43" y="68"/>
                    </a:cubicBezTo>
                    <a:cubicBezTo>
                      <a:pt x="48" y="74"/>
                      <a:pt x="48" y="74"/>
                      <a:pt x="48" y="74"/>
                    </a:cubicBezTo>
                    <a:cubicBezTo>
                      <a:pt x="49" y="75"/>
                      <a:pt x="49" y="75"/>
                      <a:pt x="49" y="75"/>
                    </a:cubicBezTo>
                    <a:cubicBezTo>
                      <a:pt x="55" y="72"/>
                      <a:pt x="55" y="72"/>
                      <a:pt x="55" y="72"/>
                    </a:cubicBezTo>
                    <a:cubicBezTo>
                      <a:pt x="55" y="72"/>
                      <a:pt x="55" y="72"/>
                      <a:pt x="55" y="72"/>
                    </a:cubicBezTo>
                    <a:cubicBezTo>
                      <a:pt x="54" y="63"/>
                      <a:pt x="54" y="63"/>
                      <a:pt x="54" y="63"/>
                    </a:cubicBezTo>
                    <a:cubicBezTo>
                      <a:pt x="54" y="63"/>
                      <a:pt x="54" y="63"/>
                      <a:pt x="54" y="63"/>
                    </a:cubicBezTo>
                    <a:cubicBezTo>
                      <a:pt x="57" y="61"/>
                      <a:pt x="57" y="61"/>
                      <a:pt x="57" y="61"/>
                    </a:cubicBezTo>
                    <a:cubicBezTo>
                      <a:pt x="58" y="61"/>
                      <a:pt x="58" y="61"/>
                      <a:pt x="58" y="61"/>
                    </a:cubicBezTo>
                    <a:cubicBezTo>
                      <a:pt x="65" y="64"/>
                      <a:pt x="65" y="64"/>
                      <a:pt x="65" y="64"/>
                    </a:cubicBezTo>
                    <a:cubicBezTo>
                      <a:pt x="66" y="64"/>
                      <a:pt x="66" y="64"/>
                      <a:pt x="66" y="64"/>
                    </a:cubicBezTo>
                    <a:cubicBezTo>
                      <a:pt x="70" y="59"/>
                      <a:pt x="70" y="59"/>
                      <a:pt x="70" y="59"/>
                    </a:cubicBezTo>
                    <a:cubicBezTo>
                      <a:pt x="70" y="59"/>
                      <a:pt x="70" y="59"/>
                      <a:pt x="70" y="59"/>
                    </a:cubicBezTo>
                    <a:cubicBezTo>
                      <a:pt x="65" y="52"/>
                      <a:pt x="65" y="52"/>
                      <a:pt x="65" y="52"/>
                    </a:cubicBezTo>
                    <a:cubicBezTo>
                      <a:pt x="65" y="51"/>
                      <a:pt x="65" y="51"/>
                      <a:pt x="65" y="51"/>
                    </a:cubicBezTo>
                    <a:cubicBezTo>
                      <a:pt x="66" y="48"/>
                      <a:pt x="66" y="48"/>
                      <a:pt x="66" y="48"/>
                    </a:cubicBezTo>
                    <a:cubicBezTo>
                      <a:pt x="66" y="48"/>
                      <a:pt x="66" y="48"/>
                      <a:pt x="66" y="48"/>
                    </a:cubicBezTo>
                    <a:cubicBezTo>
                      <a:pt x="75" y="47"/>
                      <a:pt x="75" y="47"/>
                      <a:pt x="75" y="47"/>
                    </a:cubicBezTo>
                    <a:cubicBezTo>
                      <a:pt x="75" y="47"/>
                      <a:pt x="75" y="47"/>
                      <a:pt x="75" y="47"/>
                    </a:cubicBezTo>
                    <a:cubicBezTo>
                      <a:pt x="76" y="40"/>
                      <a:pt x="76" y="40"/>
                      <a:pt x="76" y="40"/>
                    </a:cubicBezTo>
                    <a:cubicBezTo>
                      <a:pt x="76" y="40"/>
                      <a:pt x="76" y="40"/>
                      <a:pt x="76" y="40"/>
                    </a:cubicBezTo>
                    <a:cubicBezTo>
                      <a:pt x="68" y="37"/>
                      <a:pt x="68" y="37"/>
                      <a:pt x="68" y="37"/>
                    </a:cubicBezTo>
                    <a:cubicBezTo>
                      <a:pt x="68" y="36"/>
                      <a:pt x="68" y="36"/>
                      <a:pt x="68" y="36"/>
                    </a:cubicBezTo>
                    <a:cubicBezTo>
                      <a:pt x="67" y="33"/>
                      <a:pt x="67" y="33"/>
                      <a:pt x="67" y="33"/>
                    </a:cubicBezTo>
                    <a:cubicBezTo>
                      <a:pt x="67" y="33"/>
                      <a:pt x="67" y="33"/>
                      <a:pt x="67" y="33"/>
                    </a:cubicBezTo>
                    <a:cubicBezTo>
                      <a:pt x="74" y="28"/>
                      <a:pt x="74" y="28"/>
                      <a:pt x="74" y="28"/>
                    </a:cubicBezTo>
                    <a:cubicBezTo>
                      <a:pt x="74" y="27"/>
                      <a:pt x="74" y="27"/>
                      <a:pt x="74" y="27"/>
                    </a:cubicBezTo>
                    <a:cubicBezTo>
                      <a:pt x="72" y="21"/>
                      <a:pt x="72" y="21"/>
                      <a:pt x="72" y="21"/>
                    </a:cubicBezTo>
                    <a:close/>
                    <a:moveTo>
                      <a:pt x="41" y="49"/>
                    </a:moveTo>
                    <a:cubicBezTo>
                      <a:pt x="35" y="52"/>
                      <a:pt x="28" y="49"/>
                      <a:pt x="25" y="42"/>
                    </a:cubicBezTo>
                    <a:cubicBezTo>
                      <a:pt x="22" y="36"/>
                      <a:pt x="26" y="28"/>
                      <a:pt x="32" y="26"/>
                    </a:cubicBezTo>
                    <a:cubicBezTo>
                      <a:pt x="39" y="23"/>
                      <a:pt x="46" y="26"/>
                      <a:pt x="48" y="33"/>
                    </a:cubicBezTo>
                    <a:cubicBezTo>
                      <a:pt x="51" y="39"/>
                      <a:pt x="48" y="47"/>
                      <a:pt x="4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45" name="Freeform 54">
                <a:extLst>
                  <a:ext uri="{FF2B5EF4-FFF2-40B4-BE49-F238E27FC236}">
                    <a16:creationId xmlns:a16="http://schemas.microsoft.com/office/drawing/2014/main" id="{E9AF3495-64DE-7A4A-97D1-F7F033057097}"/>
                  </a:ext>
                </a:extLst>
              </p:cNvPr>
              <p:cNvSpPr>
                <a:spLocks noEditPoints="1"/>
              </p:cNvSpPr>
              <p:nvPr/>
            </p:nvSpPr>
            <p:spPr bwMode="auto">
              <a:xfrm>
                <a:off x="1102" y="2961"/>
                <a:ext cx="99" cy="99"/>
              </a:xfrm>
              <a:custGeom>
                <a:avLst/>
                <a:gdLst>
                  <a:gd name="T0" fmla="*/ 57 w 68"/>
                  <a:gd name="T1" fmla="*/ 19 h 68"/>
                  <a:gd name="T2" fmla="*/ 55 w 68"/>
                  <a:gd name="T3" fmla="*/ 17 h 68"/>
                  <a:gd name="T4" fmla="*/ 58 w 68"/>
                  <a:gd name="T5" fmla="*/ 9 h 68"/>
                  <a:gd name="T6" fmla="*/ 53 w 68"/>
                  <a:gd name="T7" fmla="*/ 5 h 68"/>
                  <a:gd name="T8" fmla="*/ 47 w 68"/>
                  <a:gd name="T9" fmla="*/ 10 h 68"/>
                  <a:gd name="T10" fmla="*/ 44 w 68"/>
                  <a:gd name="T11" fmla="*/ 9 h 68"/>
                  <a:gd name="T12" fmla="*/ 43 w 68"/>
                  <a:gd name="T13" fmla="*/ 1 h 68"/>
                  <a:gd name="T14" fmla="*/ 36 w 68"/>
                  <a:gd name="T15" fmla="*/ 0 h 68"/>
                  <a:gd name="T16" fmla="*/ 33 w 68"/>
                  <a:gd name="T17" fmla="*/ 7 h 68"/>
                  <a:gd name="T18" fmla="*/ 30 w 68"/>
                  <a:gd name="T19" fmla="*/ 7 h 68"/>
                  <a:gd name="T20" fmla="*/ 25 w 68"/>
                  <a:gd name="T21" fmla="*/ 1 h 68"/>
                  <a:gd name="T22" fmla="*/ 19 w 68"/>
                  <a:gd name="T23" fmla="*/ 3 h 68"/>
                  <a:gd name="T24" fmla="*/ 20 w 68"/>
                  <a:gd name="T25" fmla="*/ 11 h 68"/>
                  <a:gd name="T26" fmla="*/ 17 w 68"/>
                  <a:gd name="T27" fmla="*/ 13 h 68"/>
                  <a:gd name="T28" fmla="*/ 10 w 68"/>
                  <a:gd name="T29" fmla="*/ 10 h 68"/>
                  <a:gd name="T30" fmla="*/ 6 w 68"/>
                  <a:gd name="T31" fmla="*/ 15 h 68"/>
                  <a:gd name="T32" fmla="*/ 10 w 68"/>
                  <a:gd name="T33" fmla="*/ 21 h 68"/>
                  <a:gd name="T34" fmla="*/ 9 w 68"/>
                  <a:gd name="T35" fmla="*/ 25 h 68"/>
                  <a:gd name="T36" fmla="*/ 2 w 68"/>
                  <a:gd name="T37" fmla="*/ 26 h 68"/>
                  <a:gd name="T38" fmla="*/ 0 w 68"/>
                  <a:gd name="T39" fmla="*/ 32 h 68"/>
                  <a:gd name="T40" fmla="*/ 7 w 68"/>
                  <a:gd name="T41" fmla="*/ 35 h 68"/>
                  <a:gd name="T42" fmla="*/ 8 w 68"/>
                  <a:gd name="T43" fmla="*/ 38 h 68"/>
                  <a:gd name="T44" fmla="*/ 2 w 68"/>
                  <a:gd name="T45" fmla="*/ 43 h 68"/>
                  <a:gd name="T46" fmla="*/ 4 w 68"/>
                  <a:gd name="T47" fmla="*/ 49 h 68"/>
                  <a:gd name="T48" fmla="*/ 12 w 68"/>
                  <a:gd name="T49" fmla="*/ 48 h 68"/>
                  <a:gd name="T50" fmla="*/ 14 w 68"/>
                  <a:gd name="T51" fmla="*/ 51 h 68"/>
                  <a:gd name="T52" fmla="*/ 11 w 68"/>
                  <a:gd name="T53" fmla="*/ 58 h 68"/>
                  <a:gd name="T54" fmla="*/ 16 w 68"/>
                  <a:gd name="T55" fmla="*/ 62 h 68"/>
                  <a:gd name="T56" fmla="*/ 22 w 68"/>
                  <a:gd name="T57" fmla="*/ 58 h 68"/>
                  <a:gd name="T58" fmla="*/ 25 w 68"/>
                  <a:gd name="T59" fmla="*/ 59 h 68"/>
                  <a:gd name="T60" fmla="*/ 26 w 68"/>
                  <a:gd name="T61" fmla="*/ 67 h 68"/>
                  <a:gd name="T62" fmla="*/ 32 w 68"/>
                  <a:gd name="T63" fmla="*/ 68 h 68"/>
                  <a:gd name="T64" fmla="*/ 36 w 68"/>
                  <a:gd name="T65" fmla="*/ 61 h 68"/>
                  <a:gd name="T66" fmla="*/ 39 w 68"/>
                  <a:gd name="T67" fmla="*/ 60 h 68"/>
                  <a:gd name="T68" fmla="*/ 44 w 68"/>
                  <a:gd name="T69" fmla="*/ 66 h 68"/>
                  <a:gd name="T70" fmla="*/ 50 w 68"/>
                  <a:gd name="T71" fmla="*/ 64 h 68"/>
                  <a:gd name="T72" fmla="*/ 49 w 68"/>
                  <a:gd name="T73" fmla="*/ 56 h 68"/>
                  <a:gd name="T74" fmla="*/ 52 w 68"/>
                  <a:gd name="T75" fmla="*/ 54 h 68"/>
                  <a:gd name="T76" fmla="*/ 59 w 68"/>
                  <a:gd name="T77" fmla="*/ 57 h 68"/>
                  <a:gd name="T78" fmla="*/ 63 w 68"/>
                  <a:gd name="T79" fmla="*/ 52 h 68"/>
                  <a:gd name="T80" fmla="*/ 58 w 68"/>
                  <a:gd name="T81" fmla="*/ 46 h 68"/>
                  <a:gd name="T82" fmla="*/ 59 w 68"/>
                  <a:gd name="T83" fmla="*/ 43 h 68"/>
                  <a:gd name="T84" fmla="*/ 67 w 68"/>
                  <a:gd name="T85" fmla="*/ 42 h 68"/>
                  <a:gd name="T86" fmla="*/ 68 w 68"/>
                  <a:gd name="T87" fmla="*/ 36 h 68"/>
                  <a:gd name="T88" fmla="*/ 61 w 68"/>
                  <a:gd name="T89" fmla="*/ 33 h 68"/>
                  <a:gd name="T90" fmla="*/ 61 w 68"/>
                  <a:gd name="T91" fmla="*/ 29 h 68"/>
                  <a:gd name="T92" fmla="*/ 67 w 68"/>
                  <a:gd name="T93" fmla="*/ 24 h 68"/>
                  <a:gd name="T94" fmla="*/ 65 w 68"/>
                  <a:gd name="T95" fmla="*/ 19 h 68"/>
                  <a:gd name="T96" fmla="*/ 37 w 68"/>
                  <a:gd name="T97" fmla="*/ 44 h 68"/>
                  <a:gd name="T98" fmla="*/ 29 w 68"/>
                  <a:gd name="T99" fmla="*/ 23 h 68"/>
                  <a:gd name="T100" fmla="*/ 37 w 68"/>
                  <a:gd name="T101" fmla="*/ 4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8" h="68">
                    <a:moveTo>
                      <a:pt x="64" y="18"/>
                    </a:moveTo>
                    <a:cubicBezTo>
                      <a:pt x="57" y="19"/>
                      <a:pt x="57" y="19"/>
                      <a:pt x="57" y="19"/>
                    </a:cubicBezTo>
                    <a:cubicBezTo>
                      <a:pt x="57" y="19"/>
                      <a:pt x="57" y="19"/>
                      <a:pt x="57" y="19"/>
                    </a:cubicBezTo>
                    <a:cubicBezTo>
                      <a:pt x="55" y="17"/>
                      <a:pt x="55" y="17"/>
                      <a:pt x="55" y="17"/>
                    </a:cubicBezTo>
                    <a:cubicBezTo>
                      <a:pt x="55" y="16"/>
                      <a:pt x="55" y="16"/>
                      <a:pt x="55" y="16"/>
                    </a:cubicBezTo>
                    <a:cubicBezTo>
                      <a:pt x="58" y="9"/>
                      <a:pt x="58" y="9"/>
                      <a:pt x="58" y="9"/>
                    </a:cubicBezTo>
                    <a:cubicBezTo>
                      <a:pt x="58" y="9"/>
                      <a:pt x="58" y="9"/>
                      <a:pt x="58" y="9"/>
                    </a:cubicBezTo>
                    <a:cubicBezTo>
                      <a:pt x="53" y="5"/>
                      <a:pt x="53" y="5"/>
                      <a:pt x="53" y="5"/>
                    </a:cubicBezTo>
                    <a:cubicBezTo>
                      <a:pt x="53" y="5"/>
                      <a:pt x="53" y="5"/>
                      <a:pt x="53" y="5"/>
                    </a:cubicBezTo>
                    <a:cubicBezTo>
                      <a:pt x="47" y="10"/>
                      <a:pt x="47" y="10"/>
                      <a:pt x="47" y="10"/>
                    </a:cubicBezTo>
                    <a:cubicBezTo>
                      <a:pt x="46" y="10"/>
                      <a:pt x="46" y="10"/>
                      <a:pt x="46" y="10"/>
                    </a:cubicBezTo>
                    <a:cubicBezTo>
                      <a:pt x="44" y="9"/>
                      <a:pt x="44" y="9"/>
                      <a:pt x="44" y="9"/>
                    </a:cubicBezTo>
                    <a:cubicBezTo>
                      <a:pt x="43" y="8"/>
                      <a:pt x="43" y="8"/>
                      <a:pt x="43" y="8"/>
                    </a:cubicBezTo>
                    <a:cubicBezTo>
                      <a:pt x="43" y="1"/>
                      <a:pt x="43" y="1"/>
                      <a:pt x="43" y="1"/>
                    </a:cubicBezTo>
                    <a:cubicBezTo>
                      <a:pt x="42" y="1"/>
                      <a:pt x="42" y="1"/>
                      <a:pt x="42" y="1"/>
                    </a:cubicBezTo>
                    <a:cubicBezTo>
                      <a:pt x="36" y="0"/>
                      <a:pt x="36" y="0"/>
                      <a:pt x="36" y="0"/>
                    </a:cubicBezTo>
                    <a:cubicBezTo>
                      <a:pt x="36" y="0"/>
                      <a:pt x="36" y="0"/>
                      <a:pt x="36" y="0"/>
                    </a:cubicBezTo>
                    <a:cubicBezTo>
                      <a:pt x="33" y="7"/>
                      <a:pt x="33" y="7"/>
                      <a:pt x="33" y="7"/>
                    </a:cubicBezTo>
                    <a:cubicBezTo>
                      <a:pt x="33" y="7"/>
                      <a:pt x="33" y="7"/>
                      <a:pt x="33" y="7"/>
                    </a:cubicBezTo>
                    <a:cubicBezTo>
                      <a:pt x="30" y="7"/>
                      <a:pt x="30" y="7"/>
                      <a:pt x="30" y="7"/>
                    </a:cubicBezTo>
                    <a:cubicBezTo>
                      <a:pt x="29" y="7"/>
                      <a:pt x="29" y="7"/>
                      <a:pt x="29" y="7"/>
                    </a:cubicBezTo>
                    <a:cubicBezTo>
                      <a:pt x="25" y="1"/>
                      <a:pt x="25" y="1"/>
                      <a:pt x="25" y="1"/>
                    </a:cubicBezTo>
                    <a:cubicBezTo>
                      <a:pt x="25" y="1"/>
                      <a:pt x="25" y="1"/>
                      <a:pt x="25" y="1"/>
                    </a:cubicBezTo>
                    <a:cubicBezTo>
                      <a:pt x="19" y="3"/>
                      <a:pt x="19" y="3"/>
                      <a:pt x="19" y="3"/>
                    </a:cubicBezTo>
                    <a:cubicBezTo>
                      <a:pt x="19" y="4"/>
                      <a:pt x="19" y="4"/>
                      <a:pt x="19" y="4"/>
                    </a:cubicBezTo>
                    <a:cubicBezTo>
                      <a:pt x="20" y="11"/>
                      <a:pt x="20" y="11"/>
                      <a:pt x="20" y="11"/>
                    </a:cubicBezTo>
                    <a:cubicBezTo>
                      <a:pt x="20" y="11"/>
                      <a:pt x="20" y="11"/>
                      <a:pt x="20" y="11"/>
                    </a:cubicBezTo>
                    <a:cubicBezTo>
                      <a:pt x="17" y="13"/>
                      <a:pt x="17" y="13"/>
                      <a:pt x="17" y="13"/>
                    </a:cubicBezTo>
                    <a:cubicBezTo>
                      <a:pt x="17" y="13"/>
                      <a:pt x="17" y="13"/>
                      <a:pt x="17" y="13"/>
                    </a:cubicBezTo>
                    <a:cubicBezTo>
                      <a:pt x="10" y="10"/>
                      <a:pt x="10" y="10"/>
                      <a:pt x="10" y="10"/>
                    </a:cubicBezTo>
                    <a:cubicBezTo>
                      <a:pt x="10" y="10"/>
                      <a:pt x="10" y="10"/>
                      <a:pt x="10" y="10"/>
                    </a:cubicBezTo>
                    <a:cubicBezTo>
                      <a:pt x="6" y="15"/>
                      <a:pt x="6" y="15"/>
                      <a:pt x="6" y="15"/>
                    </a:cubicBezTo>
                    <a:cubicBezTo>
                      <a:pt x="6" y="16"/>
                      <a:pt x="6" y="16"/>
                      <a:pt x="6" y="16"/>
                    </a:cubicBezTo>
                    <a:cubicBezTo>
                      <a:pt x="10" y="21"/>
                      <a:pt x="10" y="21"/>
                      <a:pt x="10" y="21"/>
                    </a:cubicBezTo>
                    <a:cubicBezTo>
                      <a:pt x="10" y="22"/>
                      <a:pt x="10" y="22"/>
                      <a:pt x="10" y="22"/>
                    </a:cubicBezTo>
                    <a:cubicBezTo>
                      <a:pt x="9" y="25"/>
                      <a:pt x="9" y="25"/>
                      <a:pt x="9" y="25"/>
                    </a:cubicBezTo>
                    <a:cubicBezTo>
                      <a:pt x="9" y="25"/>
                      <a:pt x="9" y="25"/>
                      <a:pt x="9" y="25"/>
                    </a:cubicBezTo>
                    <a:cubicBezTo>
                      <a:pt x="2" y="26"/>
                      <a:pt x="2" y="26"/>
                      <a:pt x="2" y="26"/>
                    </a:cubicBezTo>
                    <a:cubicBezTo>
                      <a:pt x="1" y="26"/>
                      <a:pt x="1" y="26"/>
                      <a:pt x="1" y="26"/>
                    </a:cubicBezTo>
                    <a:cubicBezTo>
                      <a:pt x="0" y="32"/>
                      <a:pt x="0" y="32"/>
                      <a:pt x="0" y="32"/>
                    </a:cubicBezTo>
                    <a:cubicBezTo>
                      <a:pt x="1" y="32"/>
                      <a:pt x="1" y="32"/>
                      <a:pt x="1" y="32"/>
                    </a:cubicBezTo>
                    <a:cubicBezTo>
                      <a:pt x="7" y="35"/>
                      <a:pt x="7" y="35"/>
                      <a:pt x="7" y="35"/>
                    </a:cubicBezTo>
                    <a:cubicBezTo>
                      <a:pt x="8" y="35"/>
                      <a:pt x="8" y="35"/>
                      <a:pt x="8" y="35"/>
                    </a:cubicBezTo>
                    <a:cubicBezTo>
                      <a:pt x="8" y="38"/>
                      <a:pt x="8" y="38"/>
                      <a:pt x="8" y="38"/>
                    </a:cubicBezTo>
                    <a:cubicBezTo>
                      <a:pt x="8" y="39"/>
                      <a:pt x="8" y="39"/>
                      <a:pt x="8" y="39"/>
                    </a:cubicBezTo>
                    <a:cubicBezTo>
                      <a:pt x="2" y="43"/>
                      <a:pt x="2" y="43"/>
                      <a:pt x="2" y="43"/>
                    </a:cubicBezTo>
                    <a:cubicBezTo>
                      <a:pt x="2" y="44"/>
                      <a:pt x="2" y="44"/>
                      <a:pt x="2" y="44"/>
                    </a:cubicBezTo>
                    <a:cubicBezTo>
                      <a:pt x="4" y="49"/>
                      <a:pt x="4" y="49"/>
                      <a:pt x="4" y="49"/>
                    </a:cubicBezTo>
                    <a:cubicBezTo>
                      <a:pt x="4" y="49"/>
                      <a:pt x="4" y="49"/>
                      <a:pt x="4" y="49"/>
                    </a:cubicBezTo>
                    <a:cubicBezTo>
                      <a:pt x="12" y="48"/>
                      <a:pt x="12" y="48"/>
                      <a:pt x="12" y="48"/>
                    </a:cubicBezTo>
                    <a:cubicBezTo>
                      <a:pt x="12" y="48"/>
                      <a:pt x="12" y="48"/>
                      <a:pt x="12" y="48"/>
                    </a:cubicBezTo>
                    <a:cubicBezTo>
                      <a:pt x="14" y="51"/>
                      <a:pt x="14" y="51"/>
                      <a:pt x="14" y="51"/>
                    </a:cubicBezTo>
                    <a:cubicBezTo>
                      <a:pt x="14" y="51"/>
                      <a:pt x="14" y="51"/>
                      <a:pt x="14" y="51"/>
                    </a:cubicBezTo>
                    <a:cubicBezTo>
                      <a:pt x="11" y="58"/>
                      <a:pt x="11" y="58"/>
                      <a:pt x="11" y="58"/>
                    </a:cubicBezTo>
                    <a:cubicBezTo>
                      <a:pt x="11" y="59"/>
                      <a:pt x="11" y="59"/>
                      <a:pt x="11" y="59"/>
                    </a:cubicBezTo>
                    <a:cubicBezTo>
                      <a:pt x="16" y="62"/>
                      <a:pt x="16" y="62"/>
                      <a:pt x="16" y="62"/>
                    </a:cubicBezTo>
                    <a:cubicBezTo>
                      <a:pt x="16" y="62"/>
                      <a:pt x="16" y="62"/>
                      <a:pt x="16" y="62"/>
                    </a:cubicBezTo>
                    <a:cubicBezTo>
                      <a:pt x="22" y="58"/>
                      <a:pt x="22" y="58"/>
                      <a:pt x="22" y="58"/>
                    </a:cubicBezTo>
                    <a:cubicBezTo>
                      <a:pt x="22" y="58"/>
                      <a:pt x="22" y="58"/>
                      <a:pt x="22" y="58"/>
                    </a:cubicBezTo>
                    <a:cubicBezTo>
                      <a:pt x="25" y="59"/>
                      <a:pt x="25" y="59"/>
                      <a:pt x="25" y="59"/>
                    </a:cubicBezTo>
                    <a:cubicBezTo>
                      <a:pt x="25" y="59"/>
                      <a:pt x="25" y="59"/>
                      <a:pt x="25" y="59"/>
                    </a:cubicBezTo>
                    <a:cubicBezTo>
                      <a:pt x="26" y="67"/>
                      <a:pt x="26" y="67"/>
                      <a:pt x="26" y="67"/>
                    </a:cubicBezTo>
                    <a:cubicBezTo>
                      <a:pt x="26" y="67"/>
                      <a:pt x="26" y="67"/>
                      <a:pt x="26" y="67"/>
                    </a:cubicBezTo>
                    <a:cubicBezTo>
                      <a:pt x="32" y="68"/>
                      <a:pt x="32" y="68"/>
                      <a:pt x="32" y="68"/>
                    </a:cubicBezTo>
                    <a:cubicBezTo>
                      <a:pt x="33" y="68"/>
                      <a:pt x="33" y="68"/>
                      <a:pt x="33" y="68"/>
                    </a:cubicBezTo>
                    <a:cubicBezTo>
                      <a:pt x="36" y="61"/>
                      <a:pt x="36" y="61"/>
                      <a:pt x="36" y="61"/>
                    </a:cubicBezTo>
                    <a:cubicBezTo>
                      <a:pt x="36" y="60"/>
                      <a:pt x="36" y="60"/>
                      <a:pt x="36" y="60"/>
                    </a:cubicBezTo>
                    <a:cubicBezTo>
                      <a:pt x="39" y="60"/>
                      <a:pt x="39" y="60"/>
                      <a:pt x="39" y="60"/>
                    </a:cubicBezTo>
                    <a:cubicBezTo>
                      <a:pt x="39" y="60"/>
                      <a:pt x="39" y="60"/>
                      <a:pt x="39" y="60"/>
                    </a:cubicBezTo>
                    <a:cubicBezTo>
                      <a:pt x="44" y="66"/>
                      <a:pt x="44" y="66"/>
                      <a:pt x="44" y="66"/>
                    </a:cubicBezTo>
                    <a:cubicBezTo>
                      <a:pt x="44" y="66"/>
                      <a:pt x="44" y="66"/>
                      <a:pt x="44" y="66"/>
                    </a:cubicBezTo>
                    <a:cubicBezTo>
                      <a:pt x="50" y="64"/>
                      <a:pt x="50" y="64"/>
                      <a:pt x="50" y="64"/>
                    </a:cubicBezTo>
                    <a:cubicBezTo>
                      <a:pt x="50" y="64"/>
                      <a:pt x="50" y="64"/>
                      <a:pt x="50" y="64"/>
                    </a:cubicBezTo>
                    <a:cubicBezTo>
                      <a:pt x="49" y="56"/>
                      <a:pt x="49" y="56"/>
                      <a:pt x="49" y="56"/>
                    </a:cubicBezTo>
                    <a:cubicBezTo>
                      <a:pt x="49" y="56"/>
                      <a:pt x="49" y="56"/>
                      <a:pt x="49" y="56"/>
                    </a:cubicBezTo>
                    <a:cubicBezTo>
                      <a:pt x="52" y="54"/>
                      <a:pt x="52" y="54"/>
                      <a:pt x="52" y="54"/>
                    </a:cubicBezTo>
                    <a:cubicBezTo>
                      <a:pt x="52" y="54"/>
                      <a:pt x="52" y="54"/>
                      <a:pt x="52" y="54"/>
                    </a:cubicBezTo>
                    <a:cubicBezTo>
                      <a:pt x="59" y="57"/>
                      <a:pt x="59" y="57"/>
                      <a:pt x="59" y="57"/>
                    </a:cubicBezTo>
                    <a:cubicBezTo>
                      <a:pt x="59" y="57"/>
                      <a:pt x="59" y="57"/>
                      <a:pt x="59" y="57"/>
                    </a:cubicBezTo>
                    <a:cubicBezTo>
                      <a:pt x="63" y="52"/>
                      <a:pt x="63" y="52"/>
                      <a:pt x="63" y="52"/>
                    </a:cubicBezTo>
                    <a:cubicBezTo>
                      <a:pt x="63" y="52"/>
                      <a:pt x="63" y="52"/>
                      <a:pt x="63" y="52"/>
                    </a:cubicBezTo>
                    <a:cubicBezTo>
                      <a:pt x="58" y="46"/>
                      <a:pt x="58" y="46"/>
                      <a:pt x="58" y="46"/>
                    </a:cubicBezTo>
                    <a:cubicBezTo>
                      <a:pt x="58" y="46"/>
                      <a:pt x="58" y="46"/>
                      <a:pt x="58" y="46"/>
                    </a:cubicBezTo>
                    <a:cubicBezTo>
                      <a:pt x="59" y="43"/>
                      <a:pt x="59" y="43"/>
                      <a:pt x="59" y="43"/>
                    </a:cubicBezTo>
                    <a:cubicBezTo>
                      <a:pt x="60" y="43"/>
                      <a:pt x="60" y="43"/>
                      <a:pt x="60" y="43"/>
                    </a:cubicBezTo>
                    <a:cubicBezTo>
                      <a:pt x="67" y="42"/>
                      <a:pt x="67" y="42"/>
                      <a:pt x="67" y="42"/>
                    </a:cubicBezTo>
                    <a:cubicBezTo>
                      <a:pt x="68" y="42"/>
                      <a:pt x="68" y="42"/>
                      <a:pt x="68" y="42"/>
                    </a:cubicBezTo>
                    <a:cubicBezTo>
                      <a:pt x="68" y="36"/>
                      <a:pt x="68" y="36"/>
                      <a:pt x="68" y="36"/>
                    </a:cubicBezTo>
                    <a:cubicBezTo>
                      <a:pt x="68" y="35"/>
                      <a:pt x="68" y="35"/>
                      <a:pt x="68" y="35"/>
                    </a:cubicBezTo>
                    <a:cubicBezTo>
                      <a:pt x="61" y="33"/>
                      <a:pt x="61" y="33"/>
                      <a:pt x="61" y="33"/>
                    </a:cubicBezTo>
                    <a:cubicBezTo>
                      <a:pt x="61" y="32"/>
                      <a:pt x="61" y="32"/>
                      <a:pt x="61" y="32"/>
                    </a:cubicBezTo>
                    <a:cubicBezTo>
                      <a:pt x="61" y="29"/>
                      <a:pt x="61" y="29"/>
                      <a:pt x="61" y="29"/>
                    </a:cubicBezTo>
                    <a:cubicBezTo>
                      <a:pt x="61" y="29"/>
                      <a:pt x="61" y="29"/>
                      <a:pt x="61" y="29"/>
                    </a:cubicBezTo>
                    <a:cubicBezTo>
                      <a:pt x="67" y="24"/>
                      <a:pt x="67" y="24"/>
                      <a:pt x="67" y="24"/>
                    </a:cubicBezTo>
                    <a:cubicBezTo>
                      <a:pt x="67" y="24"/>
                      <a:pt x="67" y="24"/>
                      <a:pt x="67" y="24"/>
                    </a:cubicBezTo>
                    <a:cubicBezTo>
                      <a:pt x="65" y="19"/>
                      <a:pt x="65" y="19"/>
                      <a:pt x="65" y="19"/>
                    </a:cubicBezTo>
                    <a:lnTo>
                      <a:pt x="64" y="18"/>
                    </a:lnTo>
                    <a:close/>
                    <a:moveTo>
                      <a:pt x="37" y="44"/>
                    </a:moveTo>
                    <a:cubicBezTo>
                      <a:pt x="32" y="46"/>
                      <a:pt x="25" y="43"/>
                      <a:pt x="23" y="37"/>
                    </a:cubicBezTo>
                    <a:cubicBezTo>
                      <a:pt x="21" y="32"/>
                      <a:pt x="23" y="25"/>
                      <a:pt x="29" y="23"/>
                    </a:cubicBezTo>
                    <a:cubicBezTo>
                      <a:pt x="35" y="20"/>
                      <a:pt x="42" y="23"/>
                      <a:pt x="44" y="29"/>
                    </a:cubicBezTo>
                    <a:cubicBezTo>
                      <a:pt x="46" y="35"/>
                      <a:pt x="43" y="41"/>
                      <a:pt x="37"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46" name="Freeform 55">
                <a:extLst>
                  <a:ext uri="{FF2B5EF4-FFF2-40B4-BE49-F238E27FC236}">
                    <a16:creationId xmlns:a16="http://schemas.microsoft.com/office/drawing/2014/main" id="{475C9BF6-AE0B-E44F-814C-3BBED0C7CBF3}"/>
                  </a:ext>
                </a:extLst>
              </p:cNvPr>
              <p:cNvSpPr>
                <a:spLocks noEditPoints="1"/>
              </p:cNvSpPr>
              <p:nvPr/>
            </p:nvSpPr>
            <p:spPr bwMode="auto">
              <a:xfrm>
                <a:off x="2080" y="2057"/>
                <a:ext cx="222" cy="222"/>
              </a:xfrm>
              <a:custGeom>
                <a:avLst/>
                <a:gdLst>
                  <a:gd name="T0" fmla="*/ 128 w 153"/>
                  <a:gd name="T1" fmla="*/ 44 h 153"/>
                  <a:gd name="T2" fmla="*/ 123 w 153"/>
                  <a:gd name="T3" fmla="*/ 38 h 153"/>
                  <a:gd name="T4" fmla="*/ 130 w 153"/>
                  <a:gd name="T5" fmla="*/ 21 h 153"/>
                  <a:gd name="T6" fmla="*/ 119 w 153"/>
                  <a:gd name="T7" fmla="*/ 12 h 153"/>
                  <a:gd name="T8" fmla="*/ 105 w 153"/>
                  <a:gd name="T9" fmla="*/ 22 h 153"/>
                  <a:gd name="T10" fmla="*/ 98 w 153"/>
                  <a:gd name="T11" fmla="*/ 20 h 153"/>
                  <a:gd name="T12" fmla="*/ 95 w 153"/>
                  <a:gd name="T13" fmla="*/ 2 h 153"/>
                  <a:gd name="T14" fmla="*/ 82 w 153"/>
                  <a:gd name="T15" fmla="*/ 0 h 153"/>
                  <a:gd name="T16" fmla="*/ 74 w 153"/>
                  <a:gd name="T17" fmla="*/ 16 h 153"/>
                  <a:gd name="T18" fmla="*/ 66 w 153"/>
                  <a:gd name="T19" fmla="*/ 17 h 153"/>
                  <a:gd name="T20" fmla="*/ 56 w 153"/>
                  <a:gd name="T21" fmla="*/ 3 h 153"/>
                  <a:gd name="T22" fmla="*/ 43 w 153"/>
                  <a:gd name="T23" fmla="*/ 8 h 153"/>
                  <a:gd name="T24" fmla="*/ 44 w 153"/>
                  <a:gd name="T25" fmla="*/ 25 h 153"/>
                  <a:gd name="T26" fmla="*/ 38 w 153"/>
                  <a:gd name="T27" fmla="*/ 30 h 153"/>
                  <a:gd name="T28" fmla="*/ 22 w 153"/>
                  <a:gd name="T29" fmla="*/ 23 h 153"/>
                  <a:gd name="T30" fmla="*/ 13 w 153"/>
                  <a:gd name="T31" fmla="*/ 34 h 153"/>
                  <a:gd name="T32" fmla="*/ 23 w 153"/>
                  <a:gd name="T33" fmla="*/ 48 h 153"/>
                  <a:gd name="T34" fmla="*/ 20 w 153"/>
                  <a:gd name="T35" fmla="*/ 55 h 153"/>
                  <a:gd name="T36" fmla="*/ 3 w 153"/>
                  <a:gd name="T37" fmla="*/ 58 h 153"/>
                  <a:gd name="T38" fmla="*/ 0 w 153"/>
                  <a:gd name="T39" fmla="*/ 71 h 153"/>
                  <a:gd name="T40" fmla="*/ 16 w 153"/>
                  <a:gd name="T41" fmla="*/ 79 h 153"/>
                  <a:gd name="T42" fmla="*/ 18 w 153"/>
                  <a:gd name="T43" fmla="*/ 86 h 153"/>
                  <a:gd name="T44" fmla="*/ 4 w 153"/>
                  <a:gd name="T45" fmla="*/ 97 h 153"/>
                  <a:gd name="T46" fmla="*/ 8 w 153"/>
                  <a:gd name="T47" fmla="*/ 110 h 153"/>
                  <a:gd name="T48" fmla="*/ 26 w 153"/>
                  <a:gd name="T49" fmla="*/ 109 h 153"/>
                  <a:gd name="T50" fmla="*/ 31 w 153"/>
                  <a:gd name="T51" fmla="*/ 115 h 153"/>
                  <a:gd name="T52" fmla="*/ 24 w 153"/>
                  <a:gd name="T53" fmla="*/ 131 h 153"/>
                  <a:gd name="T54" fmla="*/ 35 w 153"/>
                  <a:gd name="T55" fmla="*/ 140 h 153"/>
                  <a:gd name="T56" fmla="*/ 49 w 153"/>
                  <a:gd name="T57" fmla="*/ 130 h 153"/>
                  <a:gd name="T58" fmla="*/ 56 w 153"/>
                  <a:gd name="T59" fmla="*/ 132 h 153"/>
                  <a:gd name="T60" fmla="*/ 58 w 153"/>
                  <a:gd name="T61" fmla="*/ 150 h 153"/>
                  <a:gd name="T62" fmla="*/ 72 w 153"/>
                  <a:gd name="T63" fmla="*/ 153 h 153"/>
                  <a:gd name="T64" fmla="*/ 79 w 153"/>
                  <a:gd name="T65" fmla="*/ 137 h 153"/>
                  <a:gd name="T66" fmla="*/ 87 w 153"/>
                  <a:gd name="T67" fmla="*/ 135 h 153"/>
                  <a:gd name="T68" fmla="*/ 98 w 153"/>
                  <a:gd name="T69" fmla="*/ 149 h 153"/>
                  <a:gd name="T70" fmla="*/ 111 w 153"/>
                  <a:gd name="T71" fmla="*/ 145 h 153"/>
                  <a:gd name="T72" fmla="*/ 109 w 153"/>
                  <a:gd name="T73" fmla="*/ 127 h 153"/>
                  <a:gd name="T74" fmla="*/ 115 w 153"/>
                  <a:gd name="T75" fmla="*/ 122 h 153"/>
                  <a:gd name="T76" fmla="*/ 132 w 153"/>
                  <a:gd name="T77" fmla="*/ 129 h 153"/>
                  <a:gd name="T78" fmla="*/ 141 w 153"/>
                  <a:gd name="T79" fmla="*/ 118 h 153"/>
                  <a:gd name="T80" fmla="*/ 131 w 153"/>
                  <a:gd name="T81" fmla="*/ 104 h 153"/>
                  <a:gd name="T82" fmla="*/ 133 w 153"/>
                  <a:gd name="T83" fmla="*/ 97 h 153"/>
                  <a:gd name="T84" fmla="*/ 151 w 153"/>
                  <a:gd name="T85" fmla="*/ 94 h 153"/>
                  <a:gd name="T86" fmla="*/ 153 w 153"/>
                  <a:gd name="T87" fmla="*/ 81 h 153"/>
                  <a:gd name="T88" fmla="*/ 137 w 153"/>
                  <a:gd name="T89" fmla="*/ 73 h 153"/>
                  <a:gd name="T90" fmla="*/ 136 w 153"/>
                  <a:gd name="T91" fmla="*/ 66 h 153"/>
                  <a:gd name="T92" fmla="*/ 150 w 153"/>
                  <a:gd name="T93" fmla="*/ 55 h 153"/>
                  <a:gd name="T94" fmla="*/ 145 w 153"/>
                  <a:gd name="T95" fmla="*/ 42 h 153"/>
                  <a:gd name="T96" fmla="*/ 84 w 153"/>
                  <a:gd name="T97" fmla="*/ 98 h 153"/>
                  <a:gd name="T98" fmla="*/ 65 w 153"/>
                  <a:gd name="T99" fmla="*/ 51 h 153"/>
                  <a:gd name="T100" fmla="*/ 84 w 153"/>
                  <a:gd name="T101" fmla="*/ 9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3" h="153">
                    <a:moveTo>
                      <a:pt x="144" y="41"/>
                    </a:moveTo>
                    <a:cubicBezTo>
                      <a:pt x="128" y="44"/>
                      <a:pt x="128" y="44"/>
                      <a:pt x="128" y="44"/>
                    </a:cubicBezTo>
                    <a:cubicBezTo>
                      <a:pt x="127" y="43"/>
                      <a:pt x="127" y="43"/>
                      <a:pt x="127" y="43"/>
                    </a:cubicBezTo>
                    <a:cubicBezTo>
                      <a:pt x="123" y="38"/>
                      <a:pt x="123" y="38"/>
                      <a:pt x="123" y="38"/>
                    </a:cubicBezTo>
                    <a:cubicBezTo>
                      <a:pt x="123" y="37"/>
                      <a:pt x="123" y="37"/>
                      <a:pt x="123" y="37"/>
                    </a:cubicBezTo>
                    <a:cubicBezTo>
                      <a:pt x="130" y="21"/>
                      <a:pt x="130" y="21"/>
                      <a:pt x="130" y="21"/>
                    </a:cubicBezTo>
                    <a:cubicBezTo>
                      <a:pt x="129" y="20"/>
                      <a:pt x="129" y="20"/>
                      <a:pt x="129" y="20"/>
                    </a:cubicBezTo>
                    <a:cubicBezTo>
                      <a:pt x="119" y="12"/>
                      <a:pt x="119" y="12"/>
                      <a:pt x="119" y="12"/>
                    </a:cubicBezTo>
                    <a:cubicBezTo>
                      <a:pt x="118" y="12"/>
                      <a:pt x="118" y="12"/>
                      <a:pt x="118" y="12"/>
                    </a:cubicBezTo>
                    <a:cubicBezTo>
                      <a:pt x="105" y="22"/>
                      <a:pt x="105" y="22"/>
                      <a:pt x="105" y="22"/>
                    </a:cubicBezTo>
                    <a:cubicBezTo>
                      <a:pt x="104" y="22"/>
                      <a:pt x="104" y="22"/>
                      <a:pt x="104" y="22"/>
                    </a:cubicBezTo>
                    <a:cubicBezTo>
                      <a:pt x="98" y="20"/>
                      <a:pt x="98" y="20"/>
                      <a:pt x="98" y="20"/>
                    </a:cubicBezTo>
                    <a:cubicBezTo>
                      <a:pt x="97" y="19"/>
                      <a:pt x="97" y="19"/>
                      <a:pt x="97" y="19"/>
                    </a:cubicBezTo>
                    <a:cubicBezTo>
                      <a:pt x="95" y="2"/>
                      <a:pt x="95" y="2"/>
                      <a:pt x="95" y="2"/>
                    </a:cubicBezTo>
                    <a:cubicBezTo>
                      <a:pt x="95" y="2"/>
                      <a:pt x="95" y="2"/>
                      <a:pt x="95" y="2"/>
                    </a:cubicBezTo>
                    <a:cubicBezTo>
                      <a:pt x="82" y="0"/>
                      <a:pt x="82" y="0"/>
                      <a:pt x="82" y="0"/>
                    </a:cubicBezTo>
                    <a:cubicBezTo>
                      <a:pt x="81" y="0"/>
                      <a:pt x="81" y="0"/>
                      <a:pt x="81" y="0"/>
                    </a:cubicBezTo>
                    <a:cubicBezTo>
                      <a:pt x="74" y="16"/>
                      <a:pt x="74" y="16"/>
                      <a:pt x="74" y="16"/>
                    </a:cubicBezTo>
                    <a:cubicBezTo>
                      <a:pt x="73" y="16"/>
                      <a:pt x="73" y="16"/>
                      <a:pt x="73" y="16"/>
                    </a:cubicBezTo>
                    <a:cubicBezTo>
                      <a:pt x="66" y="17"/>
                      <a:pt x="66" y="17"/>
                      <a:pt x="66" y="17"/>
                    </a:cubicBezTo>
                    <a:cubicBezTo>
                      <a:pt x="66" y="17"/>
                      <a:pt x="66" y="17"/>
                      <a:pt x="66" y="17"/>
                    </a:cubicBezTo>
                    <a:cubicBezTo>
                      <a:pt x="56" y="3"/>
                      <a:pt x="56" y="3"/>
                      <a:pt x="56" y="3"/>
                    </a:cubicBezTo>
                    <a:cubicBezTo>
                      <a:pt x="55" y="3"/>
                      <a:pt x="55" y="3"/>
                      <a:pt x="55" y="3"/>
                    </a:cubicBezTo>
                    <a:cubicBezTo>
                      <a:pt x="43" y="8"/>
                      <a:pt x="43" y="8"/>
                      <a:pt x="43" y="8"/>
                    </a:cubicBezTo>
                    <a:cubicBezTo>
                      <a:pt x="42" y="8"/>
                      <a:pt x="42" y="8"/>
                      <a:pt x="42" y="8"/>
                    </a:cubicBezTo>
                    <a:cubicBezTo>
                      <a:pt x="44" y="25"/>
                      <a:pt x="44" y="25"/>
                      <a:pt x="44" y="25"/>
                    </a:cubicBezTo>
                    <a:cubicBezTo>
                      <a:pt x="44" y="26"/>
                      <a:pt x="44" y="26"/>
                      <a:pt x="44" y="26"/>
                    </a:cubicBezTo>
                    <a:cubicBezTo>
                      <a:pt x="38" y="30"/>
                      <a:pt x="38" y="30"/>
                      <a:pt x="38" y="30"/>
                    </a:cubicBezTo>
                    <a:cubicBezTo>
                      <a:pt x="37" y="30"/>
                      <a:pt x="37" y="30"/>
                      <a:pt x="37" y="30"/>
                    </a:cubicBezTo>
                    <a:cubicBezTo>
                      <a:pt x="22" y="23"/>
                      <a:pt x="22" y="23"/>
                      <a:pt x="22" y="23"/>
                    </a:cubicBezTo>
                    <a:cubicBezTo>
                      <a:pt x="21" y="24"/>
                      <a:pt x="21" y="24"/>
                      <a:pt x="21" y="24"/>
                    </a:cubicBezTo>
                    <a:cubicBezTo>
                      <a:pt x="13" y="34"/>
                      <a:pt x="13" y="34"/>
                      <a:pt x="13" y="34"/>
                    </a:cubicBezTo>
                    <a:cubicBezTo>
                      <a:pt x="13" y="35"/>
                      <a:pt x="13" y="35"/>
                      <a:pt x="13" y="35"/>
                    </a:cubicBezTo>
                    <a:cubicBezTo>
                      <a:pt x="23" y="48"/>
                      <a:pt x="23" y="48"/>
                      <a:pt x="23" y="48"/>
                    </a:cubicBezTo>
                    <a:cubicBezTo>
                      <a:pt x="23" y="49"/>
                      <a:pt x="23" y="49"/>
                      <a:pt x="23" y="49"/>
                    </a:cubicBezTo>
                    <a:cubicBezTo>
                      <a:pt x="20" y="55"/>
                      <a:pt x="20" y="55"/>
                      <a:pt x="20" y="55"/>
                    </a:cubicBezTo>
                    <a:cubicBezTo>
                      <a:pt x="20" y="56"/>
                      <a:pt x="20" y="56"/>
                      <a:pt x="20" y="56"/>
                    </a:cubicBezTo>
                    <a:cubicBezTo>
                      <a:pt x="3" y="58"/>
                      <a:pt x="3" y="58"/>
                      <a:pt x="3" y="58"/>
                    </a:cubicBezTo>
                    <a:cubicBezTo>
                      <a:pt x="2" y="58"/>
                      <a:pt x="2" y="58"/>
                      <a:pt x="2" y="58"/>
                    </a:cubicBezTo>
                    <a:cubicBezTo>
                      <a:pt x="0" y="71"/>
                      <a:pt x="0" y="71"/>
                      <a:pt x="0" y="71"/>
                    </a:cubicBezTo>
                    <a:cubicBezTo>
                      <a:pt x="1" y="72"/>
                      <a:pt x="1" y="72"/>
                      <a:pt x="1" y="72"/>
                    </a:cubicBezTo>
                    <a:cubicBezTo>
                      <a:pt x="16" y="79"/>
                      <a:pt x="16" y="79"/>
                      <a:pt x="16" y="79"/>
                    </a:cubicBezTo>
                    <a:cubicBezTo>
                      <a:pt x="17" y="80"/>
                      <a:pt x="17" y="80"/>
                      <a:pt x="17" y="80"/>
                    </a:cubicBezTo>
                    <a:cubicBezTo>
                      <a:pt x="18" y="86"/>
                      <a:pt x="18" y="86"/>
                      <a:pt x="18" y="86"/>
                    </a:cubicBezTo>
                    <a:cubicBezTo>
                      <a:pt x="17" y="87"/>
                      <a:pt x="17" y="87"/>
                      <a:pt x="17" y="87"/>
                    </a:cubicBezTo>
                    <a:cubicBezTo>
                      <a:pt x="4" y="97"/>
                      <a:pt x="4" y="97"/>
                      <a:pt x="4" y="97"/>
                    </a:cubicBezTo>
                    <a:cubicBezTo>
                      <a:pt x="3" y="98"/>
                      <a:pt x="3" y="98"/>
                      <a:pt x="3" y="98"/>
                    </a:cubicBezTo>
                    <a:cubicBezTo>
                      <a:pt x="8" y="110"/>
                      <a:pt x="8" y="110"/>
                      <a:pt x="8" y="110"/>
                    </a:cubicBezTo>
                    <a:cubicBezTo>
                      <a:pt x="9" y="111"/>
                      <a:pt x="9" y="111"/>
                      <a:pt x="9" y="111"/>
                    </a:cubicBezTo>
                    <a:cubicBezTo>
                      <a:pt x="26" y="109"/>
                      <a:pt x="26" y="109"/>
                      <a:pt x="26" y="109"/>
                    </a:cubicBezTo>
                    <a:cubicBezTo>
                      <a:pt x="27" y="109"/>
                      <a:pt x="27" y="109"/>
                      <a:pt x="27" y="109"/>
                    </a:cubicBezTo>
                    <a:cubicBezTo>
                      <a:pt x="31" y="115"/>
                      <a:pt x="31" y="115"/>
                      <a:pt x="31" y="115"/>
                    </a:cubicBezTo>
                    <a:cubicBezTo>
                      <a:pt x="31" y="116"/>
                      <a:pt x="31" y="116"/>
                      <a:pt x="31" y="116"/>
                    </a:cubicBezTo>
                    <a:cubicBezTo>
                      <a:pt x="24" y="131"/>
                      <a:pt x="24" y="131"/>
                      <a:pt x="24" y="131"/>
                    </a:cubicBezTo>
                    <a:cubicBezTo>
                      <a:pt x="24" y="132"/>
                      <a:pt x="24" y="132"/>
                      <a:pt x="24" y="132"/>
                    </a:cubicBezTo>
                    <a:cubicBezTo>
                      <a:pt x="35" y="140"/>
                      <a:pt x="35" y="140"/>
                      <a:pt x="35" y="140"/>
                    </a:cubicBezTo>
                    <a:cubicBezTo>
                      <a:pt x="36" y="140"/>
                      <a:pt x="36" y="140"/>
                      <a:pt x="36" y="140"/>
                    </a:cubicBezTo>
                    <a:cubicBezTo>
                      <a:pt x="49" y="130"/>
                      <a:pt x="49" y="130"/>
                      <a:pt x="49" y="130"/>
                    </a:cubicBezTo>
                    <a:cubicBezTo>
                      <a:pt x="50" y="130"/>
                      <a:pt x="50" y="130"/>
                      <a:pt x="50" y="130"/>
                    </a:cubicBezTo>
                    <a:cubicBezTo>
                      <a:pt x="56" y="132"/>
                      <a:pt x="56" y="132"/>
                      <a:pt x="56" y="132"/>
                    </a:cubicBezTo>
                    <a:cubicBezTo>
                      <a:pt x="57" y="133"/>
                      <a:pt x="57" y="133"/>
                      <a:pt x="57" y="133"/>
                    </a:cubicBezTo>
                    <a:cubicBezTo>
                      <a:pt x="58" y="150"/>
                      <a:pt x="58" y="150"/>
                      <a:pt x="58" y="150"/>
                    </a:cubicBezTo>
                    <a:cubicBezTo>
                      <a:pt x="59" y="151"/>
                      <a:pt x="59" y="151"/>
                      <a:pt x="59" y="151"/>
                    </a:cubicBezTo>
                    <a:cubicBezTo>
                      <a:pt x="72" y="153"/>
                      <a:pt x="72" y="153"/>
                      <a:pt x="72" y="153"/>
                    </a:cubicBezTo>
                    <a:cubicBezTo>
                      <a:pt x="73" y="152"/>
                      <a:pt x="73" y="152"/>
                      <a:pt x="73" y="152"/>
                    </a:cubicBezTo>
                    <a:cubicBezTo>
                      <a:pt x="79" y="137"/>
                      <a:pt x="79" y="137"/>
                      <a:pt x="79" y="137"/>
                    </a:cubicBezTo>
                    <a:cubicBezTo>
                      <a:pt x="80" y="136"/>
                      <a:pt x="80" y="136"/>
                      <a:pt x="80" y="136"/>
                    </a:cubicBezTo>
                    <a:cubicBezTo>
                      <a:pt x="87" y="135"/>
                      <a:pt x="87" y="135"/>
                      <a:pt x="87" y="135"/>
                    </a:cubicBezTo>
                    <a:cubicBezTo>
                      <a:pt x="88" y="136"/>
                      <a:pt x="88" y="136"/>
                      <a:pt x="88" y="136"/>
                    </a:cubicBezTo>
                    <a:cubicBezTo>
                      <a:pt x="98" y="149"/>
                      <a:pt x="98" y="149"/>
                      <a:pt x="98" y="149"/>
                    </a:cubicBezTo>
                    <a:cubicBezTo>
                      <a:pt x="99" y="149"/>
                      <a:pt x="99" y="149"/>
                      <a:pt x="99" y="149"/>
                    </a:cubicBezTo>
                    <a:cubicBezTo>
                      <a:pt x="111" y="145"/>
                      <a:pt x="111" y="145"/>
                      <a:pt x="111" y="145"/>
                    </a:cubicBezTo>
                    <a:cubicBezTo>
                      <a:pt x="112" y="144"/>
                      <a:pt x="112" y="144"/>
                      <a:pt x="112" y="144"/>
                    </a:cubicBezTo>
                    <a:cubicBezTo>
                      <a:pt x="109" y="127"/>
                      <a:pt x="109" y="127"/>
                      <a:pt x="109" y="127"/>
                    </a:cubicBezTo>
                    <a:cubicBezTo>
                      <a:pt x="110" y="126"/>
                      <a:pt x="110" y="126"/>
                      <a:pt x="110" y="126"/>
                    </a:cubicBezTo>
                    <a:cubicBezTo>
                      <a:pt x="115" y="122"/>
                      <a:pt x="115" y="122"/>
                      <a:pt x="115" y="122"/>
                    </a:cubicBezTo>
                    <a:cubicBezTo>
                      <a:pt x="116" y="122"/>
                      <a:pt x="116" y="122"/>
                      <a:pt x="116" y="122"/>
                    </a:cubicBezTo>
                    <a:cubicBezTo>
                      <a:pt x="132" y="129"/>
                      <a:pt x="132" y="129"/>
                      <a:pt x="132" y="129"/>
                    </a:cubicBezTo>
                    <a:cubicBezTo>
                      <a:pt x="133" y="128"/>
                      <a:pt x="133" y="128"/>
                      <a:pt x="133" y="128"/>
                    </a:cubicBezTo>
                    <a:cubicBezTo>
                      <a:pt x="141" y="118"/>
                      <a:pt x="141" y="118"/>
                      <a:pt x="141" y="118"/>
                    </a:cubicBezTo>
                    <a:cubicBezTo>
                      <a:pt x="141" y="117"/>
                      <a:pt x="141" y="117"/>
                      <a:pt x="141" y="117"/>
                    </a:cubicBezTo>
                    <a:cubicBezTo>
                      <a:pt x="131" y="104"/>
                      <a:pt x="131" y="104"/>
                      <a:pt x="131" y="104"/>
                    </a:cubicBezTo>
                    <a:cubicBezTo>
                      <a:pt x="130" y="103"/>
                      <a:pt x="130" y="103"/>
                      <a:pt x="130" y="103"/>
                    </a:cubicBezTo>
                    <a:cubicBezTo>
                      <a:pt x="133" y="97"/>
                      <a:pt x="133" y="97"/>
                      <a:pt x="133" y="97"/>
                    </a:cubicBezTo>
                    <a:cubicBezTo>
                      <a:pt x="134" y="96"/>
                      <a:pt x="134" y="96"/>
                      <a:pt x="134" y="96"/>
                    </a:cubicBezTo>
                    <a:cubicBezTo>
                      <a:pt x="151" y="94"/>
                      <a:pt x="151" y="94"/>
                      <a:pt x="151" y="94"/>
                    </a:cubicBezTo>
                    <a:cubicBezTo>
                      <a:pt x="151" y="94"/>
                      <a:pt x="151" y="94"/>
                      <a:pt x="151" y="94"/>
                    </a:cubicBezTo>
                    <a:cubicBezTo>
                      <a:pt x="153" y="81"/>
                      <a:pt x="153" y="81"/>
                      <a:pt x="153" y="81"/>
                    </a:cubicBezTo>
                    <a:cubicBezTo>
                      <a:pt x="153" y="80"/>
                      <a:pt x="153" y="80"/>
                      <a:pt x="153" y="80"/>
                    </a:cubicBezTo>
                    <a:cubicBezTo>
                      <a:pt x="137" y="73"/>
                      <a:pt x="137" y="73"/>
                      <a:pt x="137" y="73"/>
                    </a:cubicBezTo>
                    <a:cubicBezTo>
                      <a:pt x="137" y="73"/>
                      <a:pt x="137" y="73"/>
                      <a:pt x="137" y="73"/>
                    </a:cubicBezTo>
                    <a:cubicBezTo>
                      <a:pt x="136" y="66"/>
                      <a:pt x="136" y="66"/>
                      <a:pt x="136" y="66"/>
                    </a:cubicBezTo>
                    <a:cubicBezTo>
                      <a:pt x="136" y="65"/>
                      <a:pt x="136" y="65"/>
                      <a:pt x="136" y="65"/>
                    </a:cubicBezTo>
                    <a:cubicBezTo>
                      <a:pt x="150" y="55"/>
                      <a:pt x="150" y="55"/>
                      <a:pt x="150" y="55"/>
                    </a:cubicBezTo>
                    <a:cubicBezTo>
                      <a:pt x="150" y="54"/>
                      <a:pt x="150" y="54"/>
                      <a:pt x="150" y="54"/>
                    </a:cubicBezTo>
                    <a:cubicBezTo>
                      <a:pt x="145" y="42"/>
                      <a:pt x="145" y="42"/>
                      <a:pt x="145" y="42"/>
                    </a:cubicBezTo>
                    <a:lnTo>
                      <a:pt x="144" y="41"/>
                    </a:lnTo>
                    <a:close/>
                    <a:moveTo>
                      <a:pt x="84" y="98"/>
                    </a:moveTo>
                    <a:cubicBezTo>
                      <a:pt x="71" y="104"/>
                      <a:pt x="56" y="97"/>
                      <a:pt x="51" y="84"/>
                    </a:cubicBezTo>
                    <a:cubicBezTo>
                      <a:pt x="46" y="71"/>
                      <a:pt x="52" y="56"/>
                      <a:pt x="65" y="51"/>
                    </a:cubicBezTo>
                    <a:cubicBezTo>
                      <a:pt x="78" y="46"/>
                      <a:pt x="93" y="53"/>
                      <a:pt x="98" y="66"/>
                    </a:cubicBezTo>
                    <a:cubicBezTo>
                      <a:pt x="103" y="79"/>
                      <a:pt x="97" y="93"/>
                      <a:pt x="84"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47" name="Freeform 56">
                <a:extLst>
                  <a:ext uri="{FF2B5EF4-FFF2-40B4-BE49-F238E27FC236}">
                    <a16:creationId xmlns:a16="http://schemas.microsoft.com/office/drawing/2014/main" id="{9165F45C-2EA2-254F-AF10-FDC4BD432258}"/>
                  </a:ext>
                </a:extLst>
              </p:cNvPr>
              <p:cNvSpPr>
                <a:spLocks noEditPoints="1"/>
              </p:cNvSpPr>
              <p:nvPr/>
            </p:nvSpPr>
            <p:spPr bwMode="auto">
              <a:xfrm>
                <a:off x="1239" y="1703"/>
                <a:ext cx="131" cy="133"/>
              </a:xfrm>
              <a:custGeom>
                <a:avLst/>
                <a:gdLst>
                  <a:gd name="T0" fmla="*/ 75 w 90"/>
                  <a:gd name="T1" fmla="*/ 26 h 91"/>
                  <a:gd name="T2" fmla="*/ 72 w 90"/>
                  <a:gd name="T3" fmla="*/ 23 h 91"/>
                  <a:gd name="T4" fmla="*/ 76 w 90"/>
                  <a:gd name="T5" fmla="*/ 13 h 91"/>
                  <a:gd name="T6" fmla="*/ 70 w 90"/>
                  <a:gd name="T7" fmla="*/ 8 h 91"/>
                  <a:gd name="T8" fmla="*/ 62 w 90"/>
                  <a:gd name="T9" fmla="*/ 14 h 91"/>
                  <a:gd name="T10" fmla="*/ 57 w 90"/>
                  <a:gd name="T11" fmla="*/ 12 h 91"/>
                  <a:gd name="T12" fmla="*/ 56 w 90"/>
                  <a:gd name="T13" fmla="*/ 2 h 91"/>
                  <a:gd name="T14" fmla="*/ 48 w 90"/>
                  <a:gd name="T15" fmla="*/ 0 h 91"/>
                  <a:gd name="T16" fmla="*/ 44 w 90"/>
                  <a:gd name="T17" fmla="*/ 10 h 91"/>
                  <a:gd name="T18" fmla="*/ 39 w 90"/>
                  <a:gd name="T19" fmla="*/ 11 h 91"/>
                  <a:gd name="T20" fmla="*/ 33 w 90"/>
                  <a:gd name="T21" fmla="*/ 2 h 91"/>
                  <a:gd name="T22" fmla="*/ 25 w 90"/>
                  <a:gd name="T23" fmla="*/ 5 h 91"/>
                  <a:gd name="T24" fmla="*/ 26 w 90"/>
                  <a:gd name="T25" fmla="*/ 15 h 91"/>
                  <a:gd name="T26" fmla="*/ 22 w 90"/>
                  <a:gd name="T27" fmla="*/ 18 h 91"/>
                  <a:gd name="T28" fmla="*/ 13 w 90"/>
                  <a:gd name="T29" fmla="*/ 14 h 91"/>
                  <a:gd name="T30" fmla="*/ 7 w 90"/>
                  <a:gd name="T31" fmla="*/ 21 h 91"/>
                  <a:gd name="T32" fmla="*/ 13 w 90"/>
                  <a:gd name="T33" fmla="*/ 29 h 91"/>
                  <a:gd name="T34" fmla="*/ 12 w 90"/>
                  <a:gd name="T35" fmla="*/ 33 h 91"/>
                  <a:gd name="T36" fmla="*/ 2 w 90"/>
                  <a:gd name="T37" fmla="*/ 35 h 91"/>
                  <a:gd name="T38" fmla="*/ 0 w 90"/>
                  <a:gd name="T39" fmla="*/ 43 h 91"/>
                  <a:gd name="T40" fmla="*/ 9 w 90"/>
                  <a:gd name="T41" fmla="*/ 47 h 91"/>
                  <a:gd name="T42" fmla="*/ 10 w 90"/>
                  <a:gd name="T43" fmla="*/ 52 h 91"/>
                  <a:gd name="T44" fmla="*/ 2 w 90"/>
                  <a:gd name="T45" fmla="*/ 58 h 91"/>
                  <a:gd name="T46" fmla="*/ 5 w 90"/>
                  <a:gd name="T47" fmla="*/ 66 h 91"/>
                  <a:gd name="T48" fmla="*/ 15 w 90"/>
                  <a:gd name="T49" fmla="*/ 65 h 91"/>
                  <a:gd name="T50" fmla="*/ 18 w 90"/>
                  <a:gd name="T51" fmla="*/ 68 h 91"/>
                  <a:gd name="T52" fmla="*/ 14 w 90"/>
                  <a:gd name="T53" fmla="*/ 78 h 91"/>
                  <a:gd name="T54" fmla="*/ 20 w 90"/>
                  <a:gd name="T55" fmla="*/ 83 h 91"/>
                  <a:gd name="T56" fmla="*/ 29 w 90"/>
                  <a:gd name="T57" fmla="*/ 77 h 91"/>
                  <a:gd name="T58" fmla="*/ 33 w 90"/>
                  <a:gd name="T59" fmla="*/ 79 h 91"/>
                  <a:gd name="T60" fmla="*/ 34 w 90"/>
                  <a:gd name="T61" fmla="*/ 89 h 91"/>
                  <a:gd name="T62" fmla="*/ 42 w 90"/>
                  <a:gd name="T63" fmla="*/ 91 h 91"/>
                  <a:gd name="T64" fmla="*/ 47 w 90"/>
                  <a:gd name="T65" fmla="*/ 81 h 91"/>
                  <a:gd name="T66" fmla="*/ 51 w 90"/>
                  <a:gd name="T67" fmla="*/ 80 h 91"/>
                  <a:gd name="T68" fmla="*/ 58 w 90"/>
                  <a:gd name="T69" fmla="*/ 89 h 91"/>
                  <a:gd name="T70" fmla="*/ 65 w 90"/>
                  <a:gd name="T71" fmla="*/ 86 h 91"/>
                  <a:gd name="T72" fmla="*/ 64 w 90"/>
                  <a:gd name="T73" fmla="*/ 76 h 91"/>
                  <a:gd name="T74" fmla="*/ 68 w 90"/>
                  <a:gd name="T75" fmla="*/ 73 h 91"/>
                  <a:gd name="T76" fmla="*/ 78 w 90"/>
                  <a:gd name="T77" fmla="*/ 77 h 91"/>
                  <a:gd name="T78" fmla="*/ 83 w 90"/>
                  <a:gd name="T79" fmla="*/ 70 h 91"/>
                  <a:gd name="T80" fmla="*/ 77 w 90"/>
                  <a:gd name="T81" fmla="*/ 62 h 91"/>
                  <a:gd name="T82" fmla="*/ 78 w 90"/>
                  <a:gd name="T83" fmla="*/ 58 h 91"/>
                  <a:gd name="T84" fmla="*/ 89 w 90"/>
                  <a:gd name="T85" fmla="*/ 56 h 91"/>
                  <a:gd name="T86" fmla="*/ 90 w 90"/>
                  <a:gd name="T87" fmla="*/ 48 h 91"/>
                  <a:gd name="T88" fmla="*/ 81 w 90"/>
                  <a:gd name="T89" fmla="*/ 44 h 91"/>
                  <a:gd name="T90" fmla="*/ 80 w 90"/>
                  <a:gd name="T91" fmla="*/ 39 h 91"/>
                  <a:gd name="T92" fmla="*/ 88 w 90"/>
                  <a:gd name="T93" fmla="*/ 33 h 91"/>
                  <a:gd name="T94" fmla="*/ 86 w 90"/>
                  <a:gd name="T95" fmla="*/ 25 h 91"/>
                  <a:gd name="T96" fmla="*/ 49 w 90"/>
                  <a:gd name="T97" fmla="*/ 59 h 91"/>
                  <a:gd name="T98" fmla="*/ 38 w 90"/>
                  <a:gd name="T99" fmla="*/ 31 h 91"/>
                  <a:gd name="T100" fmla="*/ 49 w 90"/>
                  <a:gd name="T101" fmla="*/ 5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91">
                    <a:moveTo>
                      <a:pt x="85" y="25"/>
                    </a:moveTo>
                    <a:cubicBezTo>
                      <a:pt x="75" y="26"/>
                      <a:pt x="75" y="26"/>
                      <a:pt x="75" y="26"/>
                    </a:cubicBezTo>
                    <a:cubicBezTo>
                      <a:pt x="75" y="26"/>
                      <a:pt x="75" y="26"/>
                      <a:pt x="75" y="26"/>
                    </a:cubicBezTo>
                    <a:cubicBezTo>
                      <a:pt x="72" y="23"/>
                      <a:pt x="72" y="23"/>
                      <a:pt x="72" y="23"/>
                    </a:cubicBezTo>
                    <a:cubicBezTo>
                      <a:pt x="72" y="22"/>
                      <a:pt x="72" y="22"/>
                      <a:pt x="72" y="22"/>
                    </a:cubicBezTo>
                    <a:cubicBezTo>
                      <a:pt x="76" y="13"/>
                      <a:pt x="76" y="13"/>
                      <a:pt x="76" y="13"/>
                    </a:cubicBezTo>
                    <a:cubicBezTo>
                      <a:pt x="76" y="13"/>
                      <a:pt x="76" y="13"/>
                      <a:pt x="76" y="13"/>
                    </a:cubicBezTo>
                    <a:cubicBezTo>
                      <a:pt x="70" y="8"/>
                      <a:pt x="70" y="8"/>
                      <a:pt x="70" y="8"/>
                    </a:cubicBezTo>
                    <a:cubicBezTo>
                      <a:pt x="70" y="8"/>
                      <a:pt x="70" y="8"/>
                      <a:pt x="70" y="8"/>
                    </a:cubicBezTo>
                    <a:cubicBezTo>
                      <a:pt x="62" y="14"/>
                      <a:pt x="62" y="14"/>
                      <a:pt x="62" y="14"/>
                    </a:cubicBezTo>
                    <a:cubicBezTo>
                      <a:pt x="61" y="14"/>
                      <a:pt x="61" y="14"/>
                      <a:pt x="61" y="14"/>
                    </a:cubicBezTo>
                    <a:cubicBezTo>
                      <a:pt x="57" y="12"/>
                      <a:pt x="57" y="12"/>
                      <a:pt x="57" y="12"/>
                    </a:cubicBezTo>
                    <a:cubicBezTo>
                      <a:pt x="57" y="12"/>
                      <a:pt x="57" y="12"/>
                      <a:pt x="57" y="12"/>
                    </a:cubicBezTo>
                    <a:cubicBezTo>
                      <a:pt x="56" y="2"/>
                      <a:pt x="56" y="2"/>
                      <a:pt x="56" y="2"/>
                    </a:cubicBezTo>
                    <a:cubicBezTo>
                      <a:pt x="56" y="1"/>
                      <a:pt x="56" y="1"/>
                      <a:pt x="56" y="1"/>
                    </a:cubicBezTo>
                    <a:cubicBezTo>
                      <a:pt x="48" y="0"/>
                      <a:pt x="48" y="0"/>
                      <a:pt x="48" y="0"/>
                    </a:cubicBezTo>
                    <a:cubicBezTo>
                      <a:pt x="48" y="1"/>
                      <a:pt x="48" y="1"/>
                      <a:pt x="48" y="1"/>
                    </a:cubicBezTo>
                    <a:cubicBezTo>
                      <a:pt x="44" y="10"/>
                      <a:pt x="44" y="10"/>
                      <a:pt x="44" y="10"/>
                    </a:cubicBezTo>
                    <a:cubicBezTo>
                      <a:pt x="43" y="10"/>
                      <a:pt x="43" y="10"/>
                      <a:pt x="43" y="10"/>
                    </a:cubicBezTo>
                    <a:cubicBezTo>
                      <a:pt x="39" y="11"/>
                      <a:pt x="39" y="11"/>
                      <a:pt x="39" y="11"/>
                    </a:cubicBezTo>
                    <a:cubicBezTo>
                      <a:pt x="39" y="10"/>
                      <a:pt x="39" y="10"/>
                      <a:pt x="39" y="10"/>
                    </a:cubicBezTo>
                    <a:cubicBezTo>
                      <a:pt x="33" y="2"/>
                      <a:pt x="33" y="2"/>
                      <a:pt x="33" y="2"/>
                    </a:cubicBezTo>
                    <a:cubicBezTo>
                      <a:pt x="32" y="2"/>
                      <a:pt x="32" y="2"/>
                      <a:pt x="32" y="2"/>
                    </a:cubicBezTo>
                    <a:cubicBezTo>
                      <a:pt x="25" y="5"/>
                      <a:pt x="25" y="5"/>
                      <a:pt x="25" y="5"/>
                    </a:cubicBezTo>
                    <a:cubicBezTo>
                      <a:pt x="25" y="5"/>
                      <a:pt x="25" y="5"/>
                      <a:pt x="25" y="5"/>
                    </a:cubicBezTo>
                    <a:cubicBezTo>
                      <a:pt x="26" y="15"/>
                      <a:pt x="26" y="15"/>
                      <a:pt x="26" y="15"/>
                    </a:cubicBezTo>
                    <a:cubicBezTo>
                      <a:pt x="26" y="16"/>
                      <a:pt x="26" y="16"/>
                      <a:pt x="26" y="16"/>
                    </a:cubicBezTo>
                    <a:cubicBezTo>
                      <a:pt x="22" y="18"/>
                      <a:pt x="22" y="18"/>
                      <a:pt x="22" y="18"/>
                    </a:cubicBezTo>
                    <a:cubicBezTo>
                      <a:pt x="22" y="18"/>
                      <a:pt x="22" y="18"/>
                      <a:pt x="22" y="18"/>
                    </a:cubicBezTo>
                    <a:cubicBezTo>
                      <a:pt x="13" y="14"/>
                      <a:pt x="13" y="14"/>
                      <a:pt x="13" y="14"/>
                    </a:cubicBezTo>
                    <a:cubicBezTo>
                      <a:pt x="12" y="15"/>
                      <a:pt x="12" y="15"/>
                      <a:pt x="12" y="15"/>
                    </a:cubicBezTo>
                    <a:cubicBezTo>
                      <a:pt x="7" y="21"/>
                      <a:pt x="7" y="21"/>
                      <a:pt x="7" y="21"/>
                    </a:cubicBezTo>
                    <a:cubicBezTo>
                      <a:pt x="7" y="21"/>
                      <a:pt x="7" y="21"/>
                      <a:pt x="7" y="21"/>
                    </a:cubicBezTo>
                    <a:cubicBezTo>
                      <a:pt x="13" y="29"/>
                      <a:pt x="13" y="29"/>
                      <a:pt x="13" y="29"/>
                    </a:cubicBezTo>
                    <a:cubicBezTo>
                      <a:pt x="13" y="30"/>
                      <a:pt x="13" y="30"/>
                      <a:pt x="13" y="30"/>
                    </a:cubicBezTo>
                    <a:cubicBezTo>
                      <a:pt x="12" y="33"/>
                      <a:pt x="12" y="33"/>
                      <a:pt x="12" y="33"/>
                    </a:cubicBezTo>
                    <a:cubicBezTo>
                      <a:pt x="11" y="34"/>
                      <a:pt x="11" y="34"/>
                      <a:pt x="11" y="34"/>
                    </a:cubicBezTo>
                    <a:cubicBezTo>
                      <a:pt x="2" y="35"/>
                      <a:pt x="2" y="35"/>
                      <a:pt x="2" y="35"/>
                    </a:cubicBezTo>
                    <a:cubicBezTo>
                      <a:pt x="1" y="35"/>
                      <a:pt x="1" y="35"/>
                      <a:pt x="1" y="35"/>
                    </a:cubicBezTo>
                    <a:cubicBezTo>
                      <a:pt x="0" y="43"/>
                      <a:pt x="0" y="43"/>
                      <a:pt x="0" y="43"/>
                    </a:cubicBezTo>
                    <a:cubicBezTo>
                      <a:pt x="0" y="43"/>
                      <a:pt x="0" y="43"/>
                      <a:pt x="0" y="43"/>
                    </a:cubicBezTo>
                    <a:cubicBezTo>
                      <a:pt x="9" y="47"/>
                      <a:pt x="9" y="47"/>
                      <a:pt x="9" y="47"/>
                    </a:cubicBezTo>
                    <a:cubicBezTo>
                      <a:pt x="10" y="48"/>
                      <a:pt x="10" y="48"/>
                      <a:pt x="10" y="48"/>
                    </a:cubicBezTo>
                    <a:cubicBezTo>
                      <a:pt x="10" y="52"/>
                      <a:pt x="10" y="52"/>
                      <a:pt x="10" y="52"/>
                    </a:cubicBezTo>
                    <a:cubicBezTo>
                      <a:pt x="10" y="52"/>
                      <a:pt x="10" y="52"/>
                      <a:pt x="10" y="52"/>
                    </a:cubicBezTo>
                    <a:cubicBezTo>
                      <a:pt x="2" y="58"/>
                      <a:pt x="2" y="58"/>
                      <a:pt x="2" y="58"/>
                    </a:cubicBezTo>
                    <a:cubicBezTo>
                      <a:pt x="2" y="58"/>
                      <a:pt x="2" y="58"/>
                      <a:pt x="2" y="58"/>
                    </a:cubicBezTo>
                    <a:cubicBezTo>
                      <a:pt x="5" y="66"/>
                      <a:pt x="5" y="66"/>
                      <a:pt x="5" y="66"/>
                    </a:cubicBezTo>
                    <a:cubicBezTo>
                      <a:pt x="5" y="66"/>
                      <a:pt x="5" y="66"/>
                      <a:pt x="5" y="66"/>
                    </a:cubicBezTo>
                    <a:cubicBezTo>
                      <a:pt x="15" y="65"/>
                      <a:pt x="15" y="65"/>
                      <a:pt x="15" y="65"/>
                    </a:cubicBezTo>
                    <a:cubicBezTo>
                      <a:pt x="16" y="65"/>
                      <a:pt x="16" y="65"/>
                      <a:pt x="16" y="65"/>
                    </a:cubicBezTo>
                    <a:cubicBezTo>
                      <a:pt x="18" y="68"/>
                      <a:pt x="18" y="68"/>
                      <a:pt x="18" y="68"/>
                    </a:cubicBezTo>
                    <a:cubicBezTo>
                      <a:pt x="18" y="69"/>
                      <a:pt x="18" y="69"/>
                      <a:pt x="18" y="69"/>
                    </a:cubicBezTo>
                    <a:cubicBezTo>
                      <a:pt x="14" y="78"/>
                      <a:pt x="14" y="78"/>
                      <a:pt x="14" y="78"/>
                    </a:cubicBezTo>
                    <a:cubicBezTo>
                      <a:pt x="14" y="78"/>
                      <a:pt x="14" y="78"/>
                      <a:pt x="14" y="78"/>
                    </a:cubicBezTo>
                    <a:cubicBezTo>
                      <a:pt x="20" y="83"/>
                      <a:pt x="20" y="83"/>
                      <a:pt x="20" y="83"/>
                    </a:cubicBezTo>
                    <a:cubicBezTo>
                      <a:pt x="21" y="83"/>
                      <a:pt x="21" y="83"/>
                      <a:pt x="21" y="83"/>
                    </a:cubicBezTo>
                    <a:cubicBezTo>
                      <a:pt x="29" y="77"/>
                      <a:pt x="29" y="77"/>
                      <a:pt x="29" y="77"/>
                    </a:cubicBezTo>
                    <a:cubicBezTo>
                      <a:pt x="29" y="77"/>
                      <a:pt x="29" y="77"/>
                      <a:pt x="29" y="77"/>
                    </a:cubicBezTo>
                    <a:cubicBezTo>
                      <a:pt x="33" y="79"/>
                      <a:pt x="33" y="79"/>
                      <a:pt x="33" y="79"/>
                    </a:cubicBezTo>
                    <a:cubicBezTo>
                      <a:pt x="33" y="79"/>
                      <a:pt x="33" y="79"/>
                      <a:pt x="33" y="79"/>
                    </a:cubicBezTo>
                    <a:cubicBezTo>
                      <a:pt x="34" y="89"/>
                      <a:pt x="34" y="89"/>
                      <a:pt x="34" y="89"/>
                    </a:cubicBezTo>
                    <a:cubicBezTo>
                      <a:pt x="35" y="89"/>
                      <a:pt x="35" y="89"/>
                      <a:pt x="35" y="89"/>
                    </a:cubicBezTo>
                    <a:cubicBezTo>
                      <a:pt x="42" y="91"/>
                      <a:pt x="42" y="91"/>
                      <a:pt x="42" y="91"/>
                    </a:cubicBezTo>
                    <a:cubicBezTo>
                      <a:pt x="43" y="90"/>
                      <a:pt x="43" y="90"/>
                      <a:pt x="43" y="90"/>
                    </a:cubicBezTo>
                    <a:cubicBezTo>
                      <a:pt x="47" y="81"/>
                      <a:pt x="47" y="81"/>
                      <a:pt x="47" y="81"/>
                    </a:cubicBezTo>
                    <a:cubicBezTo>
                      <a:pt x="47" y="81"/>
                      <a:pt x="47" y="81"/>
                      <a:pt x="47" y="81"/>
                    </a:cubicBezTo>
                    <a:cubicBezTo>
                      <a:pt x="51" y="80"/>
                      <a:pt x="51" y="80"/>
                      <a:pt x="51" y="80"/>
                    </a:cubicBezTo>
                    <a:cubicBezTo>
                      <a:pt x="52" y="81"/>
                      <a:pt x="52" y="81"/>
                      <a:pt x="52" y="81"/>
                    </a:cubicBezTo>
                    <a:cubicBezTo>
                      <a:pt x="58" y="89"/>
                      <a:pt x="58" y="89"/>
                      <a:pt x="58" y="89"/>
                    </a:cubicBezTo>
                    <a:cubicBezTo>
                      <a:pt x="58" y="89"/>
                      <a:pt x="58" y="89"/>
                      <a:pt x="58" y="89"/>
                    </a:cubicBezTo>
                    <a:cubicBezTo>
                      <a:pt x="65" y="86"/>
                      <a:pt x="65" y="86"/>
                      <a:pt x="65" y="86"/>
                    </a:cubicBezTo>
                    <a:cubicBezTo>
                      <a:pt x="66" y="85"/>
                      <a:pt x="66" y="85"/>
                      <a:pt x="66" y="85"/>
                    </a:cubicBezTo>
                    <a:cubicBezTo>
                      <a:pt x="64" y="76"/>
                      <a:pt x="64" y="76"/>
                      <a:pt x="64" y="76"/>
                    </a:cubicBezTo>
                    <a:cubicBezTo>
                      <a:pt x="65" y="75"/>
                      <a:pt x="65" y="75"/>
                      <a:pt x="65" y="75"/>
                    </a:cubicBezTo>
                    <a:cubicBezTo>
                      <a:pt x="68" y="73"/>
                      <a:pt x="68" y="73"/>
                      <a:pt x="68" y="73"/>
                    </a:cubicBezTo>
                    <a:cubicBezTo>
                      <a:pt x="69" y="72"/>
                      <a:pt x="69" y="72"/>
                      <a:pt x="69" y="72"/>
                    </a:cubicBezTo>
                    <a:cubicBezTo>
                      <a:pt x="78" y="77"/>
                      <a:pt x="78" y="77"/>
                      <a:pt x="78" y="77"/>
                    </a:cubicBezTo>
                    <a:cubicBezTo>
                      <a:pt x="78" y="76"/>
                      <a:pt x="78" y="76"/>
                      <a:pt x="78" y="76"/>
                    </a:cubicBezTo>
                    <a:cubicBezTo>
                      <a:pt x="83" y="70"/>
                      <a:pt x="83" y="70"/>
                      <a:pt x="83" y="70"/>
                    </a:cubicBezTo>
                    <a:cubicBezTo>
                      <a:pt x="83" y="70"/>
                      <a:pt x="83" y="70"/>
                      <a:pt x="83" y="70"/>
                    </a:cubicBezTo>
                    <a:cubicBezTo>
                      <a:pt x="77" y="62"/>
                      <a:pt x="77" y="62"/>
                      <a:pt x="77" y="62"/>
                    </a:cubicBezTo>
                    <a:cubicBezTo>
                      <a:pt x="77" y="61"/>
                      <a:pt x="77" y="61"/>
                      <a:pt x="77" y="61"/>
                    </a:cubicBezTo>
                    <a:cubicBezTo>
                      <a:pt x="78" y="58"/>
                      <a:pt x="78" y="58"/>
                      <a:pt x="78" y="58"/>
                    </a:cubicBezTo>
                    <a:cubicBezTo>
                      <a:pt x="79" y="57"/>
                      <a:pt x="79" y="57"/>
                      <a:pt x="79" y="57"/>
                    </a:cubicBezTo>
                    <a:cubicBezTo>
                      <a:pt x="89" y="56"/>
                      <a:pt x="89" y="56"/>
                      <a:pt x="89" y="56"/>
                    </a:cubicBezTo>
                    <a:cubicBezTo>
                      <a:pt x="89" y="56"/>
                      <a:pt x="89" y="56"/>
                      <a:pt x="89" y="56"/>
                    </a:cubicBezTo>
                    <a:cubicBezTo>
                      <a:pt x="90" y="48"/>
                      <a:pt x="90" y="48"/>
                      <a:pt x="90" y="48"/>
                    </a:cubicBezTo>
                    <a:cubicBezTo>
                      <a:pt x="90" y="48"/>
                      <a:pt x="90" y="48"/>
                      <a:pt x="90" y="48"/>
                    </a:cubicBezTo>
                    <a:cubicBezTo>
                      <a:pt x="81" y="44"/>
                      <a:pt x="81" y="44"/>
                      <a:pt x="81" y="44"/>
                    </a:cubicBezTo>
                    <a:cubicBezTo>
                      <a:pt x="81" y="43"/>
                      <a:pt x="81" y="43"/>
                      <a:pt x="81" y="43"/>
                    </a:cubicBezTo>
                    <a:cubicBezTo>
                      <a:pt x="80" y="39"/>
                      <a:pt x="80" y="39"/>
                      <a:pt x="80" y="39"/>
                    </a:cubicBezTo>
                    <a:cubicBezTo>
                      <a:pt x="80" y="39"/>
                      <a:pt x="80" y="39"/>
                      <a:pt x="80" y="39"/>
                    </a:cubicBezTo>
                    <a:cubicBezTo>
                      <a:pt x="88" y="33"/>
                      <a:pt x="88" y="33"/>
                      <a:pt x="88" y="33"/>
                    </a:cubicBezTo>
                    <a:cubicBezTo>
                      <a:pt x="89" y="32"/>
                      <a:pt x="89" y="32"/>
                      <a:pt x="89" y="32"/>
                    </a:cubicBezTo>
                    <a:cubicBezTo>
                      <a:pt x="86" y="25"/>
                      <a:pt x="86" y="25"/>
                      <a:pt x="86" y="25"/>
                    </a:cubicBezTo>
                    <a:lnTo>
                      <a:pt x="85" y="25"/>
                    </a:lnTo>
                    <a:close/>
                    <a:moveTo>
                      <a:pt x="49" y="59"/>
                    </a:moveTo>
                    <a:cubicBezTo>
                      <a:pt x="42" y="62"/>
                      <a:pt x="33" y="58"/>
                      <a:pt x="30" y="50"/>
                    </a:cubicBezTo>
                    <a:cubicBezTo>
                      <a:pt x="27" y="43"/>
                      <a:pt x="31" y="34"/>
                      <a:pt x="38" y="31"/>
                    </a:cubicBezTo>
                    <a:cubicBezTo>
                      <a:pt x="46" y="28"/>
                      <a:pt x="55" y="32"/>
                      <a:pt x="58" y="39"/>
                    </a:cubicBezTo>
                    <a:cubicBezTo>
                      <a:pt x="61" y="47"/>
                      <a:pt x="57" y="5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48" name="Freeform 57">
                <a:extLst>
                  <a:ext uri="{FF2B5EF4-FFF2-40B4-BE49-F238E27FC236}">
                    <a16:creationId xmlns:a16="http://schemas.microsoft.com/office/drawing/2014/main" id="{E127AF9D-1F87-2041-A1A4-85034D2DA0DF}"/>
                  </a:ext>
                </a:extLst>
              </p:cNvPr>
              <p:cNvSpPr>
                <a:spLocks noEditPoints="1"/>
              </p:cNvSpPr>
              <p:nvPr/>
            </p:nvSpPr>
            <p:spPr bwMode="auto">
              <a:xfrm>
                <a:off x="2611" y="2208"/>
                <a:ext cx="70" cy="70"/>
              </a:xfrm>
              <a:custGeom>
                <a:avLst/>
                <a:gdLst>
                  <a:gd name="T0" fmla="*/ 40 w 48"/>
                  <a:gd name="T1" fmla="*/ 14 h 48"/>
                  <a:gd name="T2" fmla="*/ 38 w 48"/>
                  <a:gd name="T3" fmla="*/ 12 h 48"/>
                  <a:gd name="T4" fmla="*/ 40 w 48"/>
                  <a:gd name="T5" fmla="*/ 7 h 48"/>
                  <a:gd name="T6" fmla="*/ 37 w 48"/>
                  <a:gd name="T7" fmla="*/ 4 h 48"/>
                  <a:gd name="T8" fmla="*/ 33 w 48"/>
                  <a:gd name="T9" fmla="*/ 7 h 48"/>
                  <a:gd name="T10" fmla="*/ 30 w 48"/>
                  <a:gd name="T11" fmla="*/ 7 h 48"/>
                  <a:gd name="T12" fmla="*/ 30 w 48"/>
                  <a:gd name="T13" fmla="*/ 1 h 48"/>
                  <a:gd name="T14" fmla="*/ 25 w 48"/>
                  <a:gd name="T15" fmla="*/ 0 h 48"/>
                  <a:gd name="T16" fmla="*/ 23 w 48"/>
                  <a:gd name="T17" fmla="*/ 5 h 48"/>
                  <a:gd name="T18" fmla="*/ 21 w 48"/>
                  <a:gd name="T19" fmla="*/ 6 h 48"/>
                  <a:gd name="T20" fmla="*/ 17 w 48"/>
                  <a:gd name="T21" fmla="*/ 1 h 48"/>
                  <a:gd name="T22" fmla="*/ 13 w 48"/>
                  <a:gd name="T23" fmla="*/ 3 h 48"/>
                  <a:gd name="T24" fmla="*/ 14 w 48"/>
                  <a:gd name="T25" fmla="*/ 8 h 48"/>
                  <a:gd name="T26" fmla="*/ 12 w 48"/>
                  <a:gd name="T27" fmla="*/ 10 h 48"/>
                  <a:gd name="T28" fmla="*/ 7 w 48"/>
                  <a:gd name="T29" fmla="*/ 8 h 48"/>
                  <a:gd name="T30" fmla="*/ 4 w 48"/>
                  <a:gd name="T31" fmla="*/ 11 h 48"/>
                  <a:gd name="T32" fmla="*/ 7 w 48"/>
                  <a:gd name="T33" fmla="*/ 15 h 48"/>
                  <a:gd name="T34" fmla="*/ 6 w 48"/>
                  <a:gd name="T35" fmla="*/ 18 h 48"/>
                  <a:gd name="T36" fmla="*/ 1 w 48"/>
                  <a:gd name="T37" fmla="*/ 18 h 48"/>
                  <a:gd name="T38" fmla="*/ 0 w 48"/>
                  <a:gd name="T39" fmla="*/ 23 h 48"/>
                  <a:gd name="T40" fmla="*/ 5 w 48"/>
                  <a:gd name="T41" fmla="*/ 25 h 48"/>
                  <a:gd name="T42" fmla="*/ 6 w 48"/>
                  <a:gd name="T43" fmla="*/ 27 h 48"/>
                  <a:gd name="T44" fmla="*/ 1 w 48"/>
                  <a:gd name="T45" fmla="*/ 31 h 48"/>
                  <a:gd name="T46" fmla="*/ 3 w 48"/>
                  <a:gd name="T47" fmla="*/ 35 h 48"/>
                  <a:gd name="T48" fmla="*/ 8 w 48"/>
                  <a:gd name="T49" fmla="*/ 34 h 48"/>
                  <a:gd name="T50" fmla="*/ 10 w 48"/>
                  <a:gd name="T51" fmla="*/ 36 h 48"/>
                  <a:gd name="T52" fmla="*/ 8 w 48"/>
                  <a:gd name="T53" fmla="*/ 41 h 48"/>
                  <a:gd name="T54" fmla="*/ 11 w 48"/>
                  <a:gd name="T55" fmla="*/ 44 h 48"/>
                  <a:gd name="T56" fmla="*/ 15 w 48"/>
                  <a:gd name="T57" fmla="*/ 41 h 48"/>
                  <a:gd name="T58" fmla="*/ 17 w 48"/>
                  <a:gd name="T59" fmla="*/ 42 h 48"/>
                  <a:gd name="T60" fmla="*/ 18 w 48"/>
                  <a:gd name="T61" fmla="*/ 47 h 48"/>
                  <a:gd name="T62" fmla="*/ 22 w 48"/>
                  <a:gd name="T63" fmla="*/ 48 h 48"/>
                  <a:gd name="T64" fmla="*/ 25 w 48"/>
                  <a:gd name="T65" fmla="*/ 43 h 48"/>
                  <a:gd name="T66" fmla="*/ 27 w 48"/>
                  <a:gd name="T67" fmla="*/ 42 h 48"/>
                  <a:gd name="T68" fmla="*/ 30 w 48"/>
                  <a:gd name="T69" fmla="*/ 47 h 48"/>
                  <a:gd name="T70" fmla="*/ 35 w 48"/>
                  <a:gd name="T71" fmla="*/ 45 h 48"/>
                  <a:gd name="T72" fmla="*/ 34 w 48"/>
                  <a:gd name="T73" fmla="*/ 40 h 48"/>
                  <a:gd name="T74" fmla="*/ 36 w 48"/>
                  <a:gd name="T75" fmla="*/ 38 h 48"/>
                  <a:gd name="T76" fmla="*/ 41 w 48"/>
                  <a:gd name="T77" fmla="*/ 40 h 48"/>
                  <a:gd name="T78" fmla="*/ 44 w 48"/>
                  <a:gd name="T79" fmla="*/ 37 h 48"/>
                  <a:gd name="T80" fmla="*/ 41 w 48"/>
                  <a:gd name="T81" fmla="*/ 33 h 48"/>
                  <a:gd name="T82" fmla="*/ 41 w 48"/>
                  <a:gd name="T83" fmla="*/ 30 h 48"/>
                  <a:gd name="T84" fmla="*/ 47 w 48"/>
                  <a:gd name="T85" fmla="*/ 30 h 48"/>
                  <a:gd name="T86" fmla="*/ 48 w 48"/>
                  <a:gd name="T87" fmla="*/ 25 h 48"/>
                  <a:gd name="T88" fmla="*/ 43 w 48"/>
                  <a:gd name="T89" fmla="*/ 23 h 48"/>
                  <a:gd name="T90" fmla="*/ 42 w 48"/>
                  <a:gd name="T91" fmla="*/ 21 h 48"/>
                  <a:gd name="T92" fmla="*/ 47 w 48"/>
                  <a:gd name="T93" fmla="*/ 18 h 48"/>
                  <a:gd name="T94" fmla="*/ 45 w 48"/>
                  <a:gd name="T95" fmla="*/ 13 h 48"/>
                  <a:gd name="T96" fmla="*/ 16 w 48"/>
                  <a:gd name="T97" fmla="*/ 27 h 48"/>
                  <a:gd name="T98" fmla="*/ 31 w 48"/>
                  <a:gd name="T99"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 h="48">
                    <a:moveTo>
                      <a:pt x="45" y="13"/>
                    </a:moveTo>
                    <a:cubicBezTo>
                      <a:pt x="40" y="14"/>
                      <a:pt x="40" y="14"/>
                      <a:pt x="40" y="14"/>
                    </a:cubicBezTo>
                    <a:cubicBezTo>
                      <a:pt x="39" y="14"/>
                      <a:pt x="39" y="14"/>
                      <a:pt x="39" y="14"/>
                    </a:cubicBezTo>
                    <a:cubicBezTo>
                      <a:pt x="38" y="12"/>
                      <a:pt x="38" y="12"/>
                      <a:pt x="38" y="12"/>
                    </a:cubicBezTo>
                    <a:cubicBezTo>
                      <a:pt x="38" y="12"/>
                      <a:pt x="38" y="12"/>
                      <a:pt x="38" y="12"/>
                    </a:cubicBezTo>
                    <a:cubicBezTo>
                      <a:pt x="40" y="7"/>
                      <a:pt x="40" y="7"/>
                      <a:pt x="40" y="7"/>
                    </a:cubicBezTo>
                    <a:cubicBezTo>
                      <a:pt x="40" y="7"/>
                      <a:pt x="40" y="7"/>
                      <a:pt x="40" y="7"/>
                    </a:cubicBezTo>
                    <a:cubicBezTo>
                      <a:pt x="37" y="4"/>
                      <a:pt x="37" y="4"/>
                      <a:pt x="37" y="4"/>
                    </a:cubicBezTo>
                    <a:cubicBezTo>
                      <a:pt x="37" y="4"/>
                      <a:pt x="37" y="4"/>
                      <a:pt x="37" y="4"/>
                    </a:cubicBezTo>
                    <a:cubicBezTo>
                      <a:pt x="33" y="7"/>
                      <a:pt x="33" y="7"/>
                      <a:pt x="33" y="7"/>
                    </a:cubicBezTo>
                    <a:cubicBezTo>
                      <a:pt x="32" y="7"/>
                      <a:pt x="32" y="7"/>
                      <a:pt x="32" y="7"/>
                    </a:cubicBezTo>
                    <a:cubicBezTo>
                      <a:pt x="30" y="7"/>
                      <a:pt x="30" y="7"/>
                      <a:pt x="30" y="7"/>
                    </a:cubicBezTo>
                    <a:cubicBezTo>
                      <a:pt x="30" y="6"/>
                      <a:pt x="30" y="6"/>
                      <a:pt x="30" y="6"/>
                    </a:cubicBezTo>
                    <a:cubicBezTo>
                      <a:pt x="30" y="1"/>
                      <a:pt x="30" y="1"/>
                      <a:pt x="30" y="1"/>
                    </a:cubicBezTo>
                    <a:cubicBezTo>
                      <a:pt x="29" y="1"/>
                      <a:pt x="29" y="1"/>
                      <a:pt x="29" y="1"/>
                    </a:cubicBezTo>
                    <a:cubicBezTo>
                      <a:pt x="25" y="0"/>
                      <a:pt x="25" y="0"/>
                      <a:pt x="25" y="0"/>
                    </a:cubicBezTo>
                    <a:cubicBezTo>
                      <a:pt x="25" y="0"/>
                      <a:pt x="25" y="0"/>
                      <a:pt x="25" y="0"/>
                    </a:cubicBezTo>
                    <a:cubicBezTo>
                      <a:pt x="23" y="5"/>
                      <a:pt x="23" y="5"/>
                      <a:pt x="23" y="5"/>
                    </a:cubicBezTo>
                    <a:cubicBezTo>
                      <a:pt x="23" y="5"/>
                      <a:pt x="23" y="5"/>
                      <a:pt x="23" y="5"/>
                    </a:cubicBezTo>
                    <a:cubicBezTo>
                      <a:pt x="21" y="6"/>
                      <a:pt x="21" y="6"/>
                      <a:pt x="21" y="6"/>
                    </a:cubicBezTo>
                    <a:cubicBezTo>
                      <a:pt x="20" y="6"/>
                      <a:pt x="20" y="6"/>
                      <a:pt x="20" y="6"/>
                    </a:cubicBezTo>
                    <a:cubicBezTo>
                      <a:pt x="17" y="1"/>
                      <a:pt x="17" y="1"/>
                      <a:pt x="17" y="1"/>
                    </a:cubicBezTo>
                    <a:cubicBezTo>
                      <a:pt x="17" y="1"/>
                      <a:pt x="17" y="1"/>
                      <a:pt x="17" y="1"/>
                    </a:cubicBezTo>
                    <a:cubicBezTo>
                      <a:pt x="13" y="3"/>
                      <a:pt x="13" y="3"/>
                      <a:pt x="13" y="3"/>
                    </a:cubicBezTo>
                    <a:cubicBezTo>
                      <a:pt x="13" y="3"/>
                      <a:pt x="13" y="3"/>
                      <a:pt x="13" y="3"/>
                    </a:cubicBezTo>
                    <a:cubicBezTo>
                      <a:pt x="14" y="8"/>
                      <a:pt x="14" y="8"/>
                      <a:pt x="14" y="8"/>
                    </a:cubicBezTo>
                    <a:cubicBezTo>
                      <a:pt x="14" y="9"/>
                      <a:pt x="14" y="9"/>
                      <a:pt x="14" y="9"/>
                    </a:cubicBezTo>
                    <a:cubicBezTo>
                      <a:pt x="12" y="10"/>
                      <a:pt x="12" y="10"/>
                      <a:pt x="12" y="10"/>
                    </a:cubicBezTo>
                    <a:cubicBezTo>
                      <a:pt x="12" y="10"/>
                      <a:pt x="12" y="10"/>
                      <a:pt x="12" y="10"/>
                    </a:cubicBezTo>
                    <a:cubicBezTo>
                      <a:pt x="7" y="8"/>
                      <a:pt x="7" y="8"/>
                      <a:pt x="7" y="8"/>
                    </a:cubicBezTo>
                    <a:cubicBezTo>
                      <a:pt x="7" y="8"/>
                      <a:pt x="7" y="8"/>
                      <a:pt x="7" y="8"/>
                    </a:cubicBezTo>
                    <a:cubicBezTo>
                      <a:pt x="4" y="11"/>
                      <a:pt x="4" y="11"/>
                      <a:pt x="4" y="11"/>
                    </a:cubicBezTo>
                    <a:cubicBezTo>
                      <a:pt x="4" y="11"/>
                      <a:pt x="4" y="11"/>
                      <a:pt x="4" y="11"/>
                    </a:cubicBezTo>
                    <a:cubicBezTo>
                      <a:pt x="7" y="15"/>
                      <a:pt x="7" y="15"/>
                      <a:pt x="7" y="15"/>
                    </a:cubicBezTo>
                    <a:cubicBezTo>
                      <a:pt x="7" y="16"/>
                      <a:pt x="7" y="16"/>
                      <a:pt x="7" y="16"/>
                    </a:cubicBezTo>
                    <a:cubicBezTo>
                      <a:pt x="6" y="18"/>
                      <a:pt x="6" y="18"/>
                      <a:pt x="6" y="18"/>
                    </a:cubicBezTo>
                    <a:cubicBezTo>
                      <a:pt x="6" y="18"/>
                      <a:pt x="6" y="18"/>
                      <a:pt x="6" y="18"/>
                    </a:cubicBezTo>
                    <a:cubicBezTo>
                      <a:pt x="1" y="18"/>
                      <a:pt x="1" y="18"/>
                      <a:pt x="1" y="18"/>
                    </a:cubicBezTo>
                    <a:cubicBezTo>
                      <a:pt x="1" y="19"/>
                      <a:pt x="1" y="19"/>
                      <a:pt x="1" y="19"/>
                    </a:cubicBezTo>
                    <a:cubicBezTo>
                      <a:pt x="0" y="23"/>
                      <a:pt x="0" y="23"/>
                      <a:pt x="0" y="23"/>
                    </a:cubicBezTo>
                    <a:cubicBezTo>
                      <a:pt x="0" y="23"/>
                      <a:pt x="0" y="23"/>
                      <a:pt x="0" y="23"/>
                    </a:cubicBezTo>
                    <a:cubicBezTo>
                      <a:pt x="5" y="25"/>
                      <a:pt x="5" y="25"/>
                      <a:pt x="5" y="25"/>
                    </a:cubicBezTo>
                    <a:cubicBezTo>
                      <a:pt x="5" y="25"/>
                      <a:pt x="5" y="25"/>
                      <a:pt x="5" y="25"/>
                    </a:cubicBezTo>
                    <a:cubicBezTo>
                      <a:pt x="6" y="27"/>
                      <a:pt x="6" y="27"/>
                      <a:pt x="6" y="27"/>
                    </a:cubicBezTo>
                    <a:cubicBezTo>
                      <a:pt x="5" y="28"/>
                      <a:pt x="5" y="28"/>
                      <a:pt x="5" y="28"/>
                    </a:cubicBezTo>
                    <a:cubicBezTo>
                      <a:pt x="1" y="31"/>
                      <a:pt x="1" y="31"/>
                      <a:pt x="1" y="31"/>
                    </a:cubicBezTo>
                    <a:cubicBezTo>
                      <a:pt x="1" y="31"/>
                      <a:pt x="1" y="31"/>
                      <a:pt x="1" y="31"/>
                    </a:cubicBezTo>
                    <a:cubicBezTo>
                      <a:pt x="3" y="35"/>
                      <a:pt x="3" y="35"/>
                      <a:pt x="3" y="35"/>
                    </a:cubicBezTo>
                    <a:cubicBezTo>
                      <a:pt x="3" y="35"/>
                      <a:pt x="3" y="35"/>
                      <a:pt x="3" y="35"/>
                    </a:cubicBezTo>
                    <a:cubicBezTo>
                      <a:pt x="8" y="34"/>
                      <a:pt x="8" y="34"/>
                      <a:pt x="8" y="34"/>
                    </a:cubicBezTo>
                    <a:cubicBezTo>
                      <a:pt x="8" y="34"/>
                      <a:pt x="8" y="34"/>
                      <a:pt x="8" y="34"/>
                    </a:cubicBezTo>
                    <a:cubicBezTo>
                      <a:pt x="10" y="36"/>
                      <a:pt x="10" y="36"/>
                      <a:pt x="10" y="36"/>
                    </a:cubicBezTo>
                    <a:cubicBezTo>
                      <a:pt x="10" y="36"/>
                      <a:pt x="10" y="36"/>
                      <a:pt x="10" y="36"/>
                    </a:cubicBezTo>
                    <a:cubicBezTo>
                      <a:pt x="8" y="41"/>
                      <a:pt x="8" y="41"/>
                      <a:pt x="8" y="41"/>
                    </a:cubicBezTo>
                    <a:cubicBezTo>
                      <a:pt x="8" y="41"/>
                      <a:pt x="8" y="41"/>
                      <a:pt x="8" y="41"/>
                    </a:cubicBezTo>
                    <a:cubicBezTo>
                      <a:pt x="11" y="44"/>
                      <a:pt x="11" y="44"/>
                      <a:pt x="11" y="44"/>
                    </a:cubicBezTo>
                    <a:cubicBezTo>
                      <a:pt x="11" y="44"/>
                      <a:pt x="11" y="44"/>
                      <a:pt x="11" y="44"/>
                    </a:cubicBezTo>
                    <a:cubicBezTo>
                      <a:pt x="15" y="41"/>
                      <a:pt x="15" y="41"/>
                      <a:pt x="15" y="41"/>
                    </a:cubicBezTo>
                    <a:cubicBezTo>
                      <a:pt x="16" y="41"/>
                      <a:pt x="16" y="41"/>
                      <a:pt x="16" y="41"/>
                    </a:cubicBezTo>
                    <a:cubicBezTo>
                      <a:pt x="17" y="42"/>
                      <a:pt x="17" y="42"/>
                      <a:pt x="17" y="42"/>
                    </a:cubicBezTo>
                    <a:cubicBezTo>
                      <a:pt x="18" y="42"/>
                      <a:pt x="18" y="42"/>
                      <a:pt x="18" y="42"/>
                    </a:cubicBezTo>
                    <a:cubicBezTo>
                      <a:pt x="18" y="47"/>
                      <a:pt x="18" y="47"/>
                      <a:pt x="18" y="47"/>
                    </a:cubicBezTo>
                    <a:cubicBezTo>
                      <a:pt x="18" y="47"/>
                      <a:pt x="18" y="47"/>
                      <a:pt x="18" y="47"/>
                    </a:cubicBezTo>
                    <a:cubicBezTo>
                      <a:pt x="22" y="48"/>
                      <a:pt x="22" y="48"/>
                      <a:pt x="22" y="48"/>
                    </a:cubicBezTo>
                    <a:cubicBezTo>
                      <a:pt x="23" y="48"/>
                      <a:pt x="23" y="48"/>
                      <a:pt x="23" y="48"/>
                    </a:cubicBezTo>
                    <a:cubicBezTo>
                      <a:pt x="25" y="43"/>
                      <a:pt x="25" y="43"/>
                      <a:pt x="25" y="43"/>
                    </a:cubicBezTo>
                    <a:cubicBezTo>
                      <a:pt x="25" y="43"/>
                      <a:pt x="25" y="43"/>
                      <a:pt x="25" y="43"/>
                    </a:cubicBezTo>
                    <a:cubicBezTo>
                      <a:pt x="27" y="42"/>
                      <a:pt x="27" y="42"/>
                      <a:pt x="27" y="42"/>
                    </a:cubicBezTo>
                    <a:cubicBezTo>
                      <a:pt x="27" y="43"/>
                      <a:pt x="27" y="43"/>
                      <a:pt x="27" y="43"/>
                    </a:cubicBezTo>
                    <a:cubicBezTo>
                      <a:pt x="30" y="47"/>
                      <a:pt x="30" y="47"/>
                      <a:pt x="30" y="47"/>
                    </a:cubicBezTo>
                    <a:cubicBezTo>
                      <a:pt x="31" y="47"/>
                      <a:pt x="31" y="47"/>
                      <a:pt x="31" y="47"/>
                    </a:cubicBezTo>
                    <a:cubicBezTo>
                      <a:pt x="35" y="45"/>
                      <a:pt x="35" y="45"/>
                      <a:pt x="35" y="45"/>
                    </a:cubicBezTo>
                    <a:cubicBezTo>
                      <a:pt x="35" y="45"/>
                      <a:pt x="35" y="45"/>
                      <a:pt x="35" y="45"/>
                    </a:cubicBezTo>
                    <a:cubicBezTo>
                      <a:pt x="34" y="40"/>
                      <a:pt x="34" y="40"/>
                      <a:pt x="34" y="40"/>
                    </a:cubicBezTo>
                    <a:cubicBezTo>
                      <a:pt x="34" y="40"/>
                      <a:pt x="34" y="40"/>
                      <a:pt x="34" y="40"/>
                    </a:cubicBezTo>
                    <a:cubicBezTo>
                      <a:pt x="36" y="38"/>
                      <a:pt x="36" y="38"/>
                      <a:pt x="36" y="38"/>
                    </a:cubicBezTo>
                    <a:cubicBezTo>
                      <a:pt x="36" y="38"/>
                      <a:pt x="36" y="38"/>
                      <a:pt x="36" y="38"/>
                    </a:cubicBezTo>
                    <a:cubicBezTo>
                      <a:pt x="41" y="40"/>
                      <a:pt x="41" y="40"/>
                      <a:pt x="41" y="40"/>
                    </a:cubicBezTo>
                    <a:cubicBezTo>
                      <a:pt x="41" y="40"/>
                      <a:pt x="41" y="40"/>
                      <a:pt x="41" y="40"/>
                    </a:cubicBezTo>
                    <a:cubicBezTo>
                      <a:pt x="44" y="37"/>
                      <a:pt x="44" y="37"/>
                      <a:pt x="44" y="37"/>
                    </a:cubicBezTo>
                    <a:cubicBezTo>
                      <a:pt x="44" y="37"/>
                      <a:pt x="44" y="37"/>
                      <a:pt x="44" y="37"/>
                    </a:cubicBezTo>
                    <a:cubicBezTo>
                      <a:pt x="41" y="33"/>
                      <a:pt x="41" y="33"/>
                      <a:pt x="41" y="33"/>
                    </a:cubicBezTo>
                    <a:cubicBezTo>
                      <a:pt x="41" y="32"/>
                      <a:pt x="41" y="32"/>
                      <a:pt x="41" y="32"/>
                    </a:cubicBezTo>
                    <a:cubicBezTo>
                      <a:pt x="41" y="30"/>
                      <a:pt x="41" y="30"/>
                      <a:pt x="41" y="30"/>
                    </a:cubicBezTo>
                    <a:cubicBezTo>
                      <a:pt x="42" y="30"/>
                      <a:pt x="42" y="30"/>
                      <a:pt x="42" y="30"/>
                    </a:cubicBezTo>
                    <a:cubicBezTo>
                      <a:pt x="47" y="30"/>
                      <a:pt x="47" y="30"/>
                      <a:pt x="47" y="30"/>
                    </a:cubicBezTo>
                    <a:cubicBezTo>
                      <a:pt x="47" y="30"/>
                      <a:pt x="47" y="30"/>
                      <a:pt x="47" y="30"/>
                    </a:cubicBezTo>
                    <a:cubicBezTo>
                      <a:pt x="48" y="25"/>
                      <a:pt x="48" y="25"/>
                      <a:pt x="48" y="25"/>
                    </a:cubicBezTo>
                    <a:cubicBezTo>
                      <a:pt x="48" y="25"/>
                      <a:pt x="48" y="25"/>
                      <a:pt x="48" y="25"/>
                    </a:cubicBezTo>
                    <a:cubicBezTo>
                      <a:pt x="43" y="23"/>
                      <a:pt x="43" y="23"/>
                      <a:pt x="43" y="23"/>
                    </a:cubicBezTo>
                    <a:cubicBezTo>
                      <a:pt x="43" y="23"/>
                      <a:pt x="43" y="23"/>
                      <a:pt x="43" y="23"/>
                    </a:cubicBezTo>
                    <a:cubicBezTo>
                      <a:pt x="42" y="21"/>
                      <a:pt x="42" y="21"/>
                      <a:pt x="42" y="21"/>
                    </a:cubicBezTo>
                    <a:cubicBezTo>
                      <a:pt x="42" y="21"/>
                      <a:pt x="42" y="21"/>
                      <a:pt x="42" y="21"/>
                    </a:cubicBezTo>
                    <a:cubicBezTo>
                      <a:pt x="47" y="18"/>
                      <a:pt x="47" y="18"/>
                      <a:pt x="47" y="18"/>
                    </a:cubicBezTo>
                    <a:cubicBezTo>
                      <a:pt x="47" y="17"/>
                      <a:pt x="47" y="17"/>
                      <a:pt x="47" y="17"/>
                    </a:cubicBezTo>
                    <a:cubicBezTo>
                      <a:pt x="45" y="13"/>
                      <a:pt x="45" y="13"/>
                      <a:pt x="45" y="13"/>
                    </a:cubicBezTo>
                    <a:close/>
                    <a:moveTo>
                      <a:pt x="26" y="31"/>
                    </a:moveTo>
                    <a:cubicBezTo>
                      <a:pt x="22" y="33"/>
                      <a:pt x="17" y="31"/>
                      <a:pt x="16" y="27"/>
                    </a:cubicBezTo>
                    <a:cubicBezTo>
                      <a:pt x="14" y="23"/>
                      <a:pt x="16" y="18"/>
                      <a:pt x="20" y="16"/>
                    </a:cubicBezTo>
                    <a:cubicBezTo>
                      <a:pt x="24" y="15"/>
                      <a:pt x="29" y="17"/>
                      <a:pt x="31" y="21"/>
                    </a:cubicBezTo>
                    <a:cubicBezTo>
                      <a:pt x="32" y="25"/>
                      <a:pt x="30" y="29"/>
                      <a:pt x="26"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49" name="Freeform 58">
                <a:extLst>
                  <a:ext uri="{FF2B5EF4-FFF2-40B4-BE49-F238E27FC236}">
                    <a16:creationId xmlns:a16="http://schemas.microsoft.com/office/drawing/2014/main" id="{B3BB60C3-FA61-DE43-9AB3-0F1A4CEBB058}"/>
                  </a:ext>
                </a:extLst>
              </p:cNvPr>
              <p:cNvSpPr>
                <a:spLocks noEditPoints="1"/>
              </p:cNvSpPr>
              <p:nvPr/>
            </p:nvSpPr>
            <p:spPr bwMode="auto">
              <a:xfrm>
                <a:off x="810" y="1523"/>
                <a:ext cx="131" cy="131"/>
              </a:xfrm>
              <a:custGeom>
                <a:avLst/>
                <a:gdLst>
                  <a:gd name="T0" fmla="*/ 75 w 90"/>
                  <a:gd name="T1" fmla="*/ 26 h 90"/>
                  <a:gd name="T2" fmla="*/ 72 w 90"/>
                  <a:gd name="T3" fmla="*/ 22 h 90"/>
                  <a:gd name="T4" fmla="*/ 76 w 90"/>
                  <a:gd name="T5" fmla="*/ 13 h 90"/>
                  <a:gd name="T6" fmla="*/ 70 w 90"/>
                  <a:gd name="T7" fmla="*/ 7 h 90"/>
                  <a:gd name="T8" fmla="*/ 61 w 90"/>
                  <a:gd name="T9" fmla="*/ 13 h 90"/>
                  <a:gd name="T10" fmla="*/ 57 w 90"/>
                  <a:gd name="T11" fmla="*/ 12 h 90"/>
                  <a:gd name="T12" fmla="*/ 56 w 90"/>
                  <a:gd name="T13" fmla="*/ 2 h 90"/>
                  <a:gd name="T14" fmla="*/ 48 w 90"/>
                  <a:gd name="T15" fmla="*/ 0 h 90"/>
                  <a:gd name="T16" fmla="*/ 43 w 90"/>
                  <a:gd name="T17" fmla="*/ 9 h 90"/>
                  <a:gd name="T18" fmla="*/ 39 w 90"/>
                  <a:gd name="T19" fmla="*/ 10 h 90"/>
                  <a:gd name="T20" fmla="*/ 32 w 90"/>
                  <a:gd name="T21" fmla="*/ 2 h 90"/>
                  <a:gd name="T22" fmla="*/ 25 w 90"/>
                  <a:gd name="T23" fmla="*/ 5 h 90"/>
                  <a:gd name="T24" fmla="*/ 26 w 90"/>
                  <a:gd name="T25" fmla="*/ 15 h 90"/>
                  <a:gd name="T26" fmla="*/ 22 w 90"/>
                  <a:gd name="T27" fmla="*/ 18 h 90"/>
                  <a:gd name="T28" fmla="*/ 12 w 90"/>
                  <a:gd name="T29" fmla="*/ 14 h 90"/>
                  <a:gd name="T30" fmla="*/ 7 w 90"/>
                  <a:gd name="T31" fmla="*/ 20 h 90"/>
                  <a:gd name="T32" fmla="*/ 13 w 90"/>
                  <a:gd name="T33" fmla="*/ 29 h 90"/>
                  <a:gd name="T34" fmla="*/ 12 w 90"/>
                  <a:gd name="T35" fmla="*/ 33 h 90"/>
                  <a:gd name="T36" fmla="*/ 1 w 90"/>
                  <a:gd name="T37" fmla="*/ 34 h 90"/>
                  <a:gd name="T38" fmla="*/ 0 w 90"/>
                  <a:gd name="T39" fmla="*/ 42 h 90"/>
                  <a:gd name="T40" fmla="*/ 9 w 90"/>
                  <a:gd name="T41" fmla="*/ 47 h 90"/>
                  <a:gd name="T42" fmla="*/ 10 w 90"/>
                  <a:gd name="T43" fmla="*/ 51 h 90"/>
                  <a:gd name="T44" fmla="*/ 2 w 90"/>
                  <a:gd name="T45" fmla="*/ 58 h 90"/>
                  <a:gd name="T46" fmla="*/ 4 w 90"/>
                  <a:gd name="T47" fmla="*/ 65 h 90"/>
                  <a:gd name="T48" fmla="*/ 15 w 90"/>
                  <a:gd name="T49" fmla="*/ 64 h 90"/>
                  <a:gd name="T50" fmla="*/ 18 w 90"/>
                  <a:gd name="T51" fmla="*/ 68 h 90"/>
                  <a:gd name="T52" fmla="*/ 14 w 90"/>
                  <a:gd name="T53" fmla="*/ 77 h 90"/>
                  <a:gd name="T54" fmla="*/ 20 w 90"/>
                  <a:gd name="T55" fmla="*/ 83 h 90"/>
                  <a:gd name="T56" fmla="*/ 28 w 90"/>
                  <a:gd name="T57" fmla="*/ 77 h 90"/>
                  <a:gd name="T58" fmla="*/ 33 w 90"/>
                  <a:gd name="T59" fmla="*/ 78 h 90"/>
                  <a:gd name="T60" fmla="*/ 34 w 90"/>
                  <a:gd name="T61" fmla="*/ 89 h 90"/>
                  <a:gd name="T62" fmla="*/ 42 w 90"/>
                  <a:gd name="T63" fmla="*/ 90 h 90"/>
                  <a:gd name="T64" fmla="*/ 46 w 90"/>
                  <a:gd name="T65" fmla="*/ 81 h 90"/>
                  <a:gd name="T66" fmla="*/ 51 w 90"/>
                  <a:gd name="T67" fmla="*/ 80 h 90"/>
                  <a:gd name="T68" fmla="*/ 57 w 90"/>
                  <a:gd name="T69" fmla="*/ 88 h 90"/>
                  <a:gd name="T70" fmla="*/ 65 w 90"/>
                  <a:gd name="T71" fmla="*/ 86 h 90"/>
                  <a:gd name="T72" fmla="*/ 64 w 90"/>
                  <a:gd name="T73" fmla="*/ 75 h 90"/>
                  <a:gd name="T74" fmla="*/ 68 w 90"/>
                  <a:gd name="T75" fmla="*/ 72 h 90"/>
                  <a:gd name="T76" fmla="*/ 77 w 90"/>
                  <a:gd name="T77" fmla="*/ 76 h 90"/>
                  <a:gd name="T78" fmla="*/ 83 w 90"/>
                  <a:gd name="T79" fmla="*/ 70 h 90"/>
                  <a:gd name="T80" fmla="*/ 77 w 90"/>
                  <a:gd name="T81" fmla="*/ 61 h 90"/>
                  <a:gd name="T82" fmla="*/ 78 w 90"/>
                  <a:gd name="T83" fmla="*/ 57 h 90"/>
                  <a:gd name="T84" fmla="*/ 88 w 90"/>
                  <a:gd name="T85" fmla="*/ 56 h 90"/>
                  <a:gd name="T86" fmla="*/ 90 w 90"/>
                  <a:gd name="T87" fmla="*/ 48 h 90"/>
                  <a:gd name="T88" fmla="*/ 81 w 90"/>
                  <a:gd name="T89" fmla="*/ 44 h 90"/>
                  <a:gd name="T90" fmla="*/ 80 w 90"/>
                  <a:gd name="T91" fmla="*/ 39 h 90"/>
                  <a:gd name="T92" fmla="*/ 88 w 90"/>
                  <a:gd name="T93" fmla="*/ 33 h 90"/>
                  <a:gd name="T94" fmla="*/ 85 w 90"/>
                  <a:gd name="T95" fmla="*/ 25 h 90"/>
                  <a:gd name="T96" fmla="*/ 30 w 90"/>
                  <a:gd name="T97" fmla="*/ 50 h 90"/>
                  <a:gd name="T98" fmla="*/ 57 w 90"/>
                  <a:gd name="T99"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 h="90">
                    <a:moveTo>
                      <a:pt x="85" y="25"/>
                    </a:moveTo>
                    <a:cubicBezTo>
                      <a:pt x="75" y="26"/>
                      <a:pt x="75" y="26"/>
                      <a:pt x="75" y="26"/>
                    </a:cubicBezTo>
                    <a:cubicBezTo>
                      <a:pt x="74" y="26"/>
                      <a:pt x="74" y="26"/>
                      <a:pt x="74" y="26"/>
                    </a:cubicBezTo>
                    <a:cubicBezTo>
                      <a:pt x="72" y="22"/>
                      <a:pt x="72" y="22"/>
                      <a:pt x="72" y="22"/>
                    </a:cubicBezTo>
                    <a:cubicBezTo>
                      <a:pt x="72" y="22"/>
                      <a:pt x="72" y="22"/>
                      <a:pt x="72" y="22"/>
                    </a:cubicBezTo>
                    <a:cubicBezTo>
                      <a:pt x="76" y="13"/>
                      <a:pt x="76" y="13"/>
                      <a:pt x="76" y="13"/>
                    </a:cubicBezTo>
                    <a:cubicBezTo>
                      <a:pt x="76" y="12"/>
                      <a:pt x="76" y="12"/>
                      <a:pt x="76" y="12"/>
                    </a:cubicBezTo>
                    <a:cubicBezTo>
                      <a:pt x="70" y="7"/>
                      <a:pt x="70" y="7"/>
                      <a:pt x="70" y="7"/>
                    </a:cubicBezTo>
                    <a:cubicBezTo>
                      <a:pt x="69" y="7"/>
                      <a:pt x="69" y="7"/>
                      <a:pt x="69" y="7"/>
                    </a:cubicBezTo>
                    <a:cubicBezTo>
                      <a:pt x="61" y="13"/>
                      <a:pt x="61" y="13"/>
                      <a:pt x="61" y="13"/>
                    </a:cubicBezTo>
                    <a:cubicBezTo>
                      <a:pt x="61" y="13"/>
                      <a:pt x="61" y="13"/>
                      <a:pt x="61" y="13"/>
                    </a:cubicBezTo>
                    <a:cubicBezTo>
                      <a:pt x="57" y="12"/>
                      <a:pt x="57" y="12"/>
                      <a:pt x="57" y="12"/>
                    </a:cubicBezTo>
                    <a:cubicBezTo>
                      <a:pt x="57" y="11"/>
                      <a:pt x="57" y="11"/>
                      <a:pt x="57" y="11"/>
                    </a:cubicBezTo>
                    <a:cubicBezTo>
                      <a:pt x="56" y="2"/>
                      <a:pt x="56" y="2"/>
                      <a:pt x="56" y="2"/>
                    </a:cubicBezTo>
                    <a:cubicBezTo>
                      <a:pt x="55" y="1"/>
                      <a:pt x="55" y="1"/>
                      <a:pt x="55" y="1"/>
                    </a:cubicBezTo>
                    <a:cubicBezTo>
                      <a:pt x="48" y="0"/>
                      <a:pt x="48" y="0"/>
                      <a:pt x="48" y="0"/>
                    </a:cubicBezTo>
                    <a:cubicBezTo>
                      <a:pt x="47" y="0"/>
                      <a:pt x="47" y="0"/>
                      <a:pt x="47" y="0"/>
                    </a:cubicBezTo>
                    <a:cubicBezTo>
                      <a:pt x="43" y="9"/>
                      <a:pt x="43" y="9"/>
                      <a:pt x="43" y="9"/>
                    </a:cubicBezTo>
                    <a:cubicBezTo>
                      <a:pt x="43" y="10"/>
                      <a:pt x="43" y="10"/>
                      <a:pt x="43" y="10"/>
                    </a:cubicBezTo>
                    <a:cubicBezTo>
                      <a:pt x="39" y="10"/>
                      <a:pt x="39" y="10"/>
                      <a:pt x="39" y="10"/>
                    </a:cubicBezTo>
                    <a:cubicBezTo>
                      <a:pt x="38" y="10"/>
                      <a:pt x="38" y="10"/>
                      <a:pt x="38" y="10"/>
                    </a:cubicBezTo>
                    <a:cubicBezTo>
                      <a:pt x="32" y="2"/>
                      <a:pt x="32" y="2"/>
                      <a:pt x="32" y="2"/>
                    </a:cubicBezTo>
                    <a:cubicBezTo>
                      <a:pt x="32" y="2"/>
                      <a:pt x="32" y="2"/>
                      <a:pt x="32" y="2"/>
                    </a:cubicBezTo>
                    <a:cubicBezTo>
                      <a:pt x="25" y="5"/>
                      <a:pt x="25" y="5"/>
                      <a:pt x="25" y="5"/>
                    </a:cubicBezTo>
                    <a:cubicBezTo>
                      <a:pt x="24" y="5"/>
                      <a:pt x="24" y="5"/>
                      <a:pt x="24" y="5"/>
                    </a:cubicBezTo>
                    <a:cubicBezTo>
                      <a:pt x="26" y="15"/>
                      <a:pt x="26" y="15"/>
                      <a:pt x="26" y="15"/>
                    </a:cubicBezTo>
                    <a:cubicBezTo>
                      <a:pt x="25" y="16"/>
                      <a:pt x="25" y="16"/>
                      <a:pt x="25" y="16"/>
                    </a:cubicBezTo>
                    <a:cubicBezTo>
                      <a:pt x="22" y="18"/>
                      <a:pt x="22" y="18"/>
                      <a:pt x="22" y="18"/>
                    </a:cubicBezTo>
                    <a:cubicBezTo>
                      <a:pt x="21" y="18"/>
                      <a:pt x="21" y="18"/>
                      <a:pt x="21" y="18"/>
                    </a:cubicBezTo>
                    <a:cubicBezTo>
                      <a:pt x="12" y="14"/>
                      <a:pt x="12" y="14"/>
                      <a:pt x="12" y="14"/>
                    </a:cubicBezTo>
                    <a:cubicBezTo>
                      <a:pt x="12" y="14"/>
                      <a:pt x="12" y="14"/>
                      <a:pt x="12" y="14"/>
                    </a:cubicBezTo>
                    <a:cubicBezTo>
                      <a:pt x="7" y="20"/>
                      <a:pt x="7" y="20"/>
                      <a:pt x="7" y="20"/>
                    </a:cubicBezTo>
                    <a:cubicBezTo>
                      <a:pt x="7" y="21"/>
                      <a:pt x="7" y="21"/>
                      <a:pt x="7" y="21"/>
                    </a:cubicBezTo>
                    <a:cubicBezTo>
                      <a:pt x="13" y="29"/>
                      <a:pt x="13" y="29"/>
                      <a:pt x="13" y="29"/>
                    </a:cubicBezTo>
                    <a:cubicBezTo>
                      <a:pt x="13" y="29"/>
                      <a:pt x="13" y="29"/>
                      <a:pt x="13" y="29"/>
                    </a:cubicBezTo>
                    <a:cubicBezTo>
                      <a:pt x="12" y="33"/>
                      <a:pt x="12" y="33"/>
                      <a:pt x="12" y="33"/>
                    </a:cubicBezTo>
                    <a:cubicBezTo>
                      <a:pt x="11" y="33"/>
                      <a:pt x="11" y="33"/>
                      <a:pt x="11" y="33"/>
                    </a:cubicBezTo>
                    <a:cubicBezTo>
                      <a:pt x="1" y="34"/>
                      <a:pt x="1" y="34"/>
                      <a:pt x="1" y="34"/>
                    </a:cubicBezTo>
                    <a:cubicBezTo>
                      <a:pt x="1" y="35"/>
                      <a:pt x="1" y="35"/>
                      <a:pt x="1" y="35"/>
                    </a:cubicBezTo>
                    <a:cubicBezTo>
                      <a:pt x="0" y="42"/>
                      <a:pt x="0" y="42"/>
                      <a:pt x="0" y="42"/>
                    </a:cubicBezTo>
                    <a:cubicBezTo>
                      <a:pt x="0" y="43"/>
                      <a:pt x="0" y="43"/>
                      <a:pt x="0" y="43"/>
                    </a:cubicBezTo>
                    <a:cubicBezTo>
                      <a:pt x="9" y="47"/>
                      <a:pt x="9" y="47"/>
                      <a:pt x="9" y="47"/>
                    </a:cubicBezTo>
                    <a:cubicBezTo>
                      <a:pt x="10" y="47"/>
                      <a:pt x="10" y="47"/>
                      <a:pt x="10" y="47"/>
                    </a:cubicBezTo>
                    <a:cubicBezTo>
                      <a:pt x="10" y="51"/>
                      <a:pt x="10" y="51"/>
                      <a:pt x="10" y="51"/>
                    </a:cubicBezTo>
                    <a:cubicBezTo>
                      <a:pt x="10" y="52"/>
                      <a:pt x="10" y="52"/>
                      <a:pt x="10" y="52"/>
                    </a:cubicBezTo>
                    <a:cubicBezTo>
                      <a:pt x="2" y="58"/>
                      <a:pt x="2" y="58"/>
                      <a:pt x="2" y="58"/>
                    </a:cubicBezTo>
                    <a:cubicBezTo>
                      <a:pt x="2" y="58"/>
                      <a:pt x="2" y="58"/>
                      <a:pt x="2" y="58"/>
                    </a:cubicBezTo>
                    <a:cubicBezTo>
                      <a:pt x="4" y="65"/>
                      <a:pt x="4" y="65"/>
                      <a:pt x="4" y="65"/>
                    </a:cubicBezTo>
                    <a:cubicBezTo>
                      <a:pt x="5" y="66"/>
                      <a:pt x="5" y="66"/>
                      <a:pt x="5" y="66"/>
                    </a:cubicBezTo>
                    <a:cubicBezTo>
                      <a:pt x="15" y="64"/>
                      <a:pt x="15" y="64"/>
                      <a:pt x="15" y="64"/>
                    </a:cubicBezTo>
                    <a:cubicBezTo>
                      <a:pt x="15" y="65"/>
                      <a:pt x="15" y="65"/>
                      <a:pt x="15" y="65"/>
                    </a:cubicBezTo>
                    <a:cubicBezTo>
                      <a:pt x="18" y="68"/>
                      <a:pt x="18" y="68"/>
                      <a:pt x="18" y="68"/>
                    </a:cubicBezTo>
                    <a:cubicBezTo>
                      <a:pt x="18" y="68"/>
                      <a:pt x="18" y="68"/>
                      <a:pt x="18" y="68"/>
                    </a:cubicBezTo>
                    <a:cubicBezTo>
                      <a:pt x="14" y="77"/>
                      <a:pt x="14" y="77"/>
                      <a:pt x="14" y="77"/>
                    </a:cubicBezTo>
                    <a:cubicBezTo>
                      <a:pt x="14" y="78"/>
                      <a:pt x="14" y="78"/>
                      <a:pt x="14" y="78"/>
                    </a:cubicBezTo>
                    <a:cubicBezTo>
                      <a:pt x="20" y="83"/>
                      <a:pt x="20" y="83"/>
                      <a:pt x="20" y="83"/>
                    </a:cubicBezTo>
                    <a:cubicBezTo>
                      <a:pt x="21" y="83"/>
                      <a:pt x="21" y="83"/>
                      <a:pt x="21" y="83"/>
                    </a:cubicBezTo>
                    <a:cubicBezTo>
                      <a:pt x="28" y="77"/>
                      <a:pt x="28" y="77"/>
                      <a:pt x="28" y="77"/>
                    </a:cubicBezTo>
                    <a:cubicBezTo>
                      <a:pt x="29" y="77"/>
                      <a:pt x="29" y="77"/>
                      <a:pt x="29" y="77"/>
                    </a:cubicBezTo>
                    <a:cubicBezTo>
                      <a:pt x="33" y="78"/>
                      <a:pt x="33" y="78"/>
                      <a:pt x="33" y="78"/>
                    </a:cubicBezTo>
                    <a:cubicBezTo>
                      <a:pt x="33" y="79"/>
                      <a:pt x="33" y="79"/>
                      <a:pt x="33" y="79"/>
                    </a:cubicBezTo>
                    <a:cubicBezTo>
                      <a:pt x="34" y="89"/>
                      <a:pt x="34" y="89"/>
                      <a:pt x="34" y="89"/>
                    </a:cubicBezTo>
                    <a:cubicBezTo>
                      <a:pt x="34" y="89"/>
                      <a:pt x="34" y="89"/>
                      <a:pt x="34" y="89"/>
                    </a:cubicBezTo>
                    <a:cubicBezTo>
                      <a:pt x="42" y="90"/>
                      <a:pt x="42" y="90"/>
                      <a:pt x="42" y="90"/>
                    </a:cubicBezTo>
                    <a:cubicBezTo>
                      <a:pt x="43" y="90"/>
                      <a:pt x="43" y="90"/>
                      <a:pt x="43" y="90"/>
                    </a:cubicBezTo>
                    <a:cubicBezTo>
                      <a:pt x="46" y="81"/>
                      <a:pt x="46" y="81"/>
                      <a:pt x="46" y="81"/>
                    </a:cubicBezTo>
                    <a:cubicBezTo>
                      <a:pt x="47" y="80"/>
                      <a:pt x="47" y="80"/>
                      <a:pt x="47" y="80"/>
                    </a:cubicBezTo>
                    <a:cubicBezTo>
                      <a:pt x="51" y="80"/>
                      <a:pt x="51" y="80"/>
                      <a:pt x="51" y="80"/>
                    </a:cubicBezTo>
                    <a:cubicBezTo>
                      <a:pt x="52" y="80"/>
                      <a:pt x="52" y="80"/>
                      <a:pt x="52" y="80"/>
                    </a:cubicBezTo>
                    <a:cubicBezTo>
                      <a:pt x="57" y="88"/>
                      <a:pt x="57" y="88"/>
                      <a:pt x="57" y="88"/>
                    </a:cubicBezTo>
                    <a:cubicBezTo>
                      <a:pt x="58" y="88"/>
                      <a:pt x="58" y="88"/>
                      <a:pt x="58" y="88"/>
                    </a:cubicBezTo>
                    <a:cubicBezTo>
                      <a:pt x="65" y="86"/>
                      <a:pt x="65" y="86"/>
                      <a:pt x="65" y="86"/>
                    </a:cubicBezTo>
                    <a:cubicBezTo>
                      <a:pt x="65" y="85"/>
                      <a:pt x="65" y="85"/>
                      <a:pt x="65" y="85"/>
                    </a:cubicBezTo>
                    <a:cubicBezTo>
                      <a:pt x="64" y="75"/>
                      <a:pt x="64" y="75"/>
                      <a:pt x="64" y="75"/>
                    </a:cubicBezTo>
                    <a:cubicBezTo>
                      <a:pt x="64" y="75"/>
                      <a:pt x="64" y="75"/>
                      <a:pt x="64" y="75"/>
                    </a:cubicBezTo>
                    <a:cubicBezTo>
                      <a:pt x="68" y="72"/>
                      <a:pt x="68" y="72"/>
                      <a:pt x="68" y="72"/>
                    </a:cubicBezTo>
                    <a:cubicBezTo>
                      <a:pt x="68" y="72"/>
                      <a:pt x="68" y="72"/>
                      <a:pt x="68" y="72"/>
                    </a:cubicBezTo>
                    <a:cubicBezTo>
                      <a:pt x="77" y="76"/>
                      <a:pt x="77" y="76"/>
                      <a:pt x="77" y="76"/>
                    </a:cubicBezTo>
                    <a:cubicBezTo>
                      <a:pt x="78" y="76"/>
                      <a:pt x="78" y="76"/>
                      <a:pt x="78" y="76"/>
                    </a:cubicBezTo>
                    <a:cubicBezTo>
                      <a:pt x="83" y="70"/>
                      <a:pt x="83" y="70"/>
                      <a:pt x="83" y="70"/>
                    </a:cubicBezTo>
                    <a:cubicBezTo>
                      <a:pt x="83" y="69"/>
                      <a:pt x="83" y="69"/>
                      <a:pt x="83" y="69"/>
                    </a:cubicBezTo>
                    <a:cubicBezTo>
                      <a:pt x="77" y="61"/>
                      <a:pt x="77" y="61"/>
                      <a:pt x="77" y="61"/>
                    </a:cubicBezTo>
                    <a:cubicBezTo>
                      <a:pt x="77" y="61"/>
                      <a:pt x="77" y="61"/>
                      <a:pt x="77" y="61"/>
                    </a:cubicBezTo>
                    <a:cubicBezTo>
                      <a:pt x="78" y="57"/>
                      <a:pt x="78" y="57"/>
                      <a:pt x="78" y="57"/>
                    </a:cubicBezTo>
                    <a:cubicBezTo>
                      <a:pt x="79" y="57"/>
                      <a:pt x="79" y="57"/>
                      <a:pt x="79" y="57"/>
                    </a:cubicBezTo>
                    <a:cubicBezTo>
                      <a:pt x="88" y="56"/>
                      <a:pt x="88" y="56"/>
                      <a:pt x="88" y="56"/>
                    </a:cubicBezTo>
                    <a:cubicBezTo>
                      <a:pt x="89" y="56"/>
                      <a:pt x="89" y="56"/>
                      <a:pt x="89" y="56"/>
                    </a:cubicBezTo>
                    <a:cubicBezTo>
                      <a:pt x="90" y="48"/>
                      <a:pt x="90" y="48"/>
                      <a:pt x="90" y="48"/>
                    </a:cubicBezTo>
                    <a:cubicBezTo>
                      <a:pt x="90" y="47"/>
                      <a:pt x="90" y="47"/>
                      <a:pt x="90" y="47"/>
                    </a:cubicBezTo>
                    <a:cubicBezTo>
                      <a:pt x="81" y="44"/>
                      <a:pt x="81" y="44"/>
                      <a:pt x="81" y="44"/>
                    </a:cubicBezTo>
                    <a:cubicBezTo>
                      <a:pt x="80" y="43"/>
                      <a:pt x="80" y="43"/>
                      <a:pt x="80" y="43"/>
                    </a:cubicBezTo>
                    <a:cubicBezTo>
                      <a:pt x="80" y="39"/>
                      <a:pt x="80" y="39"/>
                      <a:pt x="80" y="39"/>
                    </a:cubicBezTo>
                    <a:cubicBezTo>
                      <a:pt x="80" y="38"/>
                      <a:pt x="80" y="38"/>
                      <a:pt x="80" y="38"/>
                    </a:cubicBezTo>
                    <a:cubicBezTo>
                      <a:pt x="88" y="33"/>
                      <a:pt x="88" y="33"/>
                      <a:pt x="88" y="33"/>
                    </a:cubicBezTo>
                    <a:cubicBezTo>
                      <a:pt x="88" y="32"/>
                      <a:pt x="88" y="32"/>
                      <a:pt x="88" y="32"/>
                    </a:cubicBezTo>
                    <a:cubicBezTo>
                      <a:pt x="85" y="25"/>
                      <a:pt x="85" y="25"/>
                      <a:pt x="85" y="25"/>
                    </a:cubicBezTo>
                    <a:close/>
                    <a:moveTo>
                      <a:pt x="49" y="58"/>
                    </a:moveTo>
                    <a:cubicBezTo>
                      <a:pt x="41" y="61"/>
                      <a:pt x="33" y="58"/>
                      <a:pt x="30" y="50"/>
                    </a:cubicBezTo>
                    <a:cubicBezTo>
                      <a:pt x="27" y="42"/>
                      <a:pt x="30" y="33"/>
                      <a:pt x="38" y="30"/>
                    </a:cubicBezTo>
                    <a:cubicBezTo>
                      <a:pt x="46" y="27"/>
                      <a:pt x="54" y="31"/>
                      <a:pt x="57" y="39"/>
                    </a:cubicBezTo>
                    <a:cubicBezTo>
                      <a:pt x="60" y="47"/>
                      <a:pt x="57" y="55"/>
                      <a:pt x="4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50" name="Freeform 59">
                <a:extLst>
                  <a:ext uri="{FF2B5EF4-FFF2-40B4-BE49-F238E27FC236}">
                    <a16:creationId xmlns:a16="http://schemas.microsoft.com/office/drawing/2014/main" id="{B3DE4CB2-0EC9-A94E-9C82-E4271F41BAEA}"/>
                  </a:ext>
                </a:extLst>
              </p:cNvPr>
              <p:cNvSpPr>
                <a:spLocks noEditPoints="1"/>
              </p:cNvSpPr>
              <p:nvPr/>
            </p:nvSpPr>
            <p:spPr bwMode="auto">
              <a:xfrm>
                <a:off x="813" y="2170"/>
                <a:ext cx="58" cy="58"/>
              </a:xfrm>
              <a:custGeom>
                <a:avLst/>
                <a:gdLst>
                  <a:gd name="T0" fmla="*/ 33 w 40"/>
                  <a:gd name="T1" fmla="*/ 12 h 40"/>
                  <a:gd name="T2" fmla="*/ 32 w 40"/>
                  <a:gd name="T3" fmla="*/ 10 h 40"/>
                  <a:gd name="T4" fmla="*/ 34 w 40"/>
                  <a:gd name="T5" fmla="*/ 6 h 40"/>
                  <a:gd name="T6" fmla="*/ 31 w 40"/>
                  <a:gd name="T7" fmla="*/ 4 h 40"/>
                  <a:gd name="T8" fmla="*/ 27 w 40"/>
                  <a:gd name="T9" fmla="*/ 6 h 40"/>
                  <a:gd name="T10" fmla="*/ 25 w 40"/>
                  <a:gd name="T11" fmla="*/ 6 h 40"/>
                  <a:gd name="T12" fmla="*/ 25 w 40"/>
                  <a:gd name="T13" fmla="*/ 1 h 40"/>
                  <a:gd name="T14" fmla="*/ 21 w 40"/>
                  <a:gd name="T15" fmla="*/ 0 h 40"/>
                  <a:gd name="T16" fmla="*/ 19 w 40"/>
                  <a:gd name="T17" fmla="*/ 4 h 40"/>
                  <a:gd name="T18" fmla="*/ 17 w 40"/>
                  <a:gd name="T19" fmla="*/ 5 h 40"/>
                  <a:gd name="T20" fmla="*/ 15 w 40"/>
                  <a:gd name="T21" fmla="*/ 1 h 40"/>
                  <a:gd name="T22" fmla="*/ 11 w 40"/>
                  <a:gd name="T23" fmla="*/ 2 h 40"/>
                  <a:gd name="T24" fmla="*/ 12 w 40"/>
                  <a:gd name="T25" fmla="*/ 7 h 40"/>
                  <a:gd name="T26" fmla="*/ 10 w 40"/>
                  <a:gd name="T27" fmla="*/ 8 h 40"/>
                  <a:gd name="T28" fmla="*/ 6 w 40"/>
                  <a:gd name="T29" fmla="*/ 7 h 40"/>
                  <a:gd name="T30" fmla="*/ 3 w 40"/>
                  <a:gd name="T31" fmla="*/ 9 h 40"/>
                  <a:gd name="T32" fmla="*/ 6 w 40"/>
                  <a:gd name="T33" fmla="*/ 13 h 40"/>
                  <a:gd name="T34" fmla="*/ 5 w 40"/>
                  <a:gd name="T35" fmla="*/ 15 h 40"/>
                  <a:gd name="T36" fmla="*/ 1 w 40"/>
                  <a:gd name="T37" fmla="*/ 15 h 40"/>
                  <a:gd name="T38" fmla="*/ 0 w 40"/>
                  <a:gd name="T39" fmla="*/ 19 h 40"/>
                  <a:gd name="T40" fmla="*/ 4 w 40"/>
                  <a:gd name="T41" fmla="*/ 21 h 40"/>
                  <a:gd name="T42" fmla="*/ 5 w 40"/>
                  <a:gd name="T43" fmla="*/ 23 h 40"/>
                  <a:gd name="T44" fmla="*/ 1 w 40"/>
                  <a:gd name="T45" fmla="*/ 26 h 40"/>
                  <a:gd name="T46" fmla="*/ 2 w 40"/>
                  <a:gd name="T47" fmla="*/ 29 h 40"/>
                  <a:gd name="T48" fmla="*/ 7 w 40"/>
                  <a:gd name="T49" fmla="*/ 29 h 40"/>
                  <a:gd name="T50" fmla="*/ 8 w 40"/>
                  <a:gd name="T51" fmla="*/ 30 h 40"/>
                  <a:gd name="T52" fmla="*/ 6 w 40"/>
                  <a:gd name="T53" fmla="*/ 35 h 40"/>
                  <a:gd name="T54" fmla="*/ 9 w 40"/>
                  <a:gd name="T55" fmla="*/ 37 h 40"/>
                  <a:gd name="T56" fmla="*/ 13 w 40"/>
                  <a:gd name="T57" fmla="*/ 34 h 40"/>
                  <a:gd name="T58" fmla="*/ 15 w 40"/>
                  <a:gd name="T59" fmla="*/ 35 h 40"/>
                  <a:gd name="T60" fmla="*/ 15 w 40"/>
                  <a:gd name="T61" fmla="*/ 39 h 40"/>
                  <a:gd name="T62" fmla="*/ 19 w 40"/>
                  <a:gd name="T63" fmla="*/ 40 h 40"/>
                  <a:gd name="T64" fmla="*/ 21 w 40"/>
                  <a:gd name="T65" fmla="*/ 36 h 40"/>
                  <a:gd name="T66" fmla="*/ 23 w 40"/>
                  <a:gd name="T67" fmla="*/ 36 h 40"/>
                  <a:gd name="T68" fmla="*/ 25 w 40"/>
                  <a:gd name="T69" fmla="*/ 39 h 40"/>
                  <a:gd name="T70" fmla="*/ 29 w 40"/>
                  <a:gd name="T71" fmla="*/ 38 h 40"/>
                  <a:gd name="T72" fmla="*/ 28 w 40"/>
                  <a:gd name="T73" fmla="*/ 34 h 40"/>
                  <a:gd name="T74" fmla="*/ 30 w 40"/>
                  <a:gd name="T75" fmla="*/ 32 h 40"/>
                  <a:gd name="T76" fmla="*/ 34 w 40"/>
                  <a:gd name="T77" fmla="*/ 34 h 40"/>
                  <a:gd name="T78" fmla="*/ 37 w 40"/>
                  <a:gd name="T79" fmla="*/ 31 h 40"/>
                  <a:gd name="T80" fmla="*/ 34 w 40"/>
                  <a:gd name="T81" fmla="*/ 27 h 40"/>
                  <a:gd name="T82" fmla="*/ 35 w 40"/>
                  <a:gd name="T83" fmla="*/ 26 h 40"/>
                  <a:gd name="T84" fmla="*/ 39 w 40"/>
                  <a:gd name="T85" fmla="*/ 25 h 40"/>
                  <a:gd name="T86" fmla="*/ 40 w 40"/>
                  <a:gd name="T87" fmla="*/ 21 h 40"/>
                  <a:gd name="T88" fmla="*/ 36 w 40"/>
                  <a:gd name="T89" fmla="*/ 20 h 40"/>
                  <a:gd name="T90" fmla="*/ 35 w 40"/>
                  <a:gd name="T91" fmla="*/ 18 h 40"/>
                  <a:gd name="T92" fmla="*/ 39 w 40"/>
                  <a:gd name="T93" fmla="*/ 15 h 40"/>
                  <a:gd name="T94" fmla="*/ 38 w 40"/>
                  <a:gd name="T95" fmla="*/ 11 h 40"/>
                  <a:gd name="T96" fmla="*/ 13 w 40"/>
                  <a:gd name="T97" fmla="*/ 22 h 40"/>
                  <a:gd name="T98" fmla="*/ 26 w 40"/>
                  <a:gd name="T99"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 h="40">
                    <a:moveTo>
                      <a:pt x="38" y="11"/>
                    </a:moveTo>
                    <a:cubicBezTo>
                      <a:pt x="33" y="12"/>
                      <a:pt x="33" y="12"/>
                      <a:pt x="33" y="12"/>
                    </a:cubicBezTo>
                    <a:cubicBezTo>
                      <a:pt x="33" y="12"/>
                      <a:pt x="33" y="12"/>
                      <a:pt x="33" y="12"/>
                    </a:cubicBezTo>
                    <a:cubicBezTo>
                      <a:pt x="32" y="10"/>
                      <a:pt x="32" y="10"/>
                      <a:pt x="32" y="10"/>
                    </a:cubicBezTo>
                    <a:cubicBezTo>
                      <a:pt x="32" y="10"/>
                      <a:pt x="32" y="10"/>
                      <a:pt x="32" y="10"/>
                    </a:cubicBezTo>
                    <a:cubicBezTo>
                      <a:pt x="34" y="6"/>
                      <a:pt x="34" y="6"/>
                      <a:pt x="34" y="6"/>
                    </a:cubicBezTo>
                    <a:cubicBezTo>
                      <a:pt x="34" y="6"/>
                      <a:pt x="34" y="6"/>
                      <a:pt x="34" y="6"/>
                    </a:cubicBezTo>
                    <a:cubicBezTo>
                      <a:pt x="31" y="4"/>
                      <a:pt x="31" y="4"/>
                      <a:pt x="31" y="4"/>
                    </a:cubicBezTo>
                    <a:cubicBezTo>
                      <a:pt x="31" y="4"/>
                      <a:pt x="31" y="4"/>
                      <a:pt x="31" y="4"/>
                    </a:cubicBezTo>
                    <a:cubicBezTo>
                      <a:pt x="27" y="6"/>
                      <a:pt x="27" y="6"/>
                      <a:pt x="27" y="6"/>
                    </a:cubicBezTo>
                    <a:cubicBezTo>
                      <a:pt x="27" y="6"/>
                      <a:pt x="27" y="6"/>
                      <a:pt x="27" y="6"/>
                    </a:cubicBezTo>
                    <a:cubicBezTo>
                      <a:pt x="25" y="6"/>
                      <a:pt x="25" y="6"/>
                      <a:pt x="25" y="6"/>
                    </a:cubicBezTo>
                    <a:cubicBezTo>
                      <a:pt x="25" y="5"/>
                      <a:pt x="25" y="5"/>
                      <a:pt x="25" y="5"/>
                    </a:cubicBezTo>
                    <a:cubicBezTo>
                      <a:pt x="25" y="1"/>
                      <a:pt x="25" y="1"/>
                      <a:pt x="25" y="1"/>
                    </a:cubicBezTo>
                    <a:cubicBezTo>
                      <a:pt x="25" y="1"/>
                      <a:pt x="25" y="1"/>
                      <a:pt x="25" y="1"/>
                    </a:cubicBezTo>
                    <a:cubicBezTo>
                      <a:pt x="21" y="0"/>
                      <a:pt x="21" y="0"/>
                      <a:pt x="21" y="0"/>
                    </a:cubicBezTo>
                    <a:cubicBezTo>
                      <a:pt x="21" y="0"/>
                      <a:pt x="21" y="0"/>
                      <a:pt x="21" y="0"/>
                    </a:cubicBezTo>
                    <a:cubicBezTo>
                      <a:pt x="19" y="4"/>
                      <a:pt x="19" y="4"/>
                      <a:pt x="19" y="4"/>
                    </a:cubicBezTo>
                    <a:cubicBezTo>
                      <a:pt x="19" y="5"/>
                      <a:pt x="19" y="5"/>
                      <a:pt x="19" y="5"/>
                    </a:cubicBezTo>
                    <a:cubicBezTo>
                      <a:pt x="17" y="5"/>
                      <a:pt x="17" y="5"/>
                      <a:pt x="17" y="5"/>
                    </a:cubicBezTo>
                    <a:cubicBezTo>
                      <a:pt x="17" y="5"/>
                      <a:pt x="17" y="5"/>
                      <a:pt x="17" y="5"/>
                    </a:cubicBezTo>
                    <a:cubicBezTo>
                      <a:pt x="15" y="1"/>
                      <a:pt x="15" y="1"/>
                      <a:pt x="15" y="1"/>
                    </a:cubicBezTo>
                    <a:cubicBezTo>
                      <a:pt x="14" y="1"/>
                      <a:pt x="14" y="1"/>
                      <a:pt x="14" y="1"/>
                    </a:cubicBezTo>
                    <a:cubicBezTo>
                      <a:pt x="11" y="2"/>
                      <a:pt x="11" y="2"/>
                      <a:pt x="11" y="2"/>
                    </a:cubicBezTo>
                    <a:cubicBezTo>
                      <a:pt x="11" y="3"/>
                      <a:pt x="11" y="3"/>
                      <a:pt x="11" y="3"/>
                    </a:cubicBezTo>
                    <a:cubicBezTo>
                      <a:pt x="12" y="7"/>
                      <a:pt x="12" y="7"/>
                      <a:pt x="12" y="7"/>
                    </a:cubicBezTo>
                    <a:cubicBezTo>
                      <a:pt x="11" y="7"/>
                      <a:pt x="11" y="7"/>
                      <a:pt x="11" y="7"/>
                    </a:cubicBezTo>
                    <a:cubicBezTo>
                      <a:pt x="10" y="8"/>
                      <a:pt x="10" y="8"/>
                      <a:pt x="10" y="8"/>
                    </a:cubicBezTo>
                    <a:cubicBezTo>
                      <a:pt x="10" y="8"/>
                      <a:pt x="10" y="8"/>
                      <a:pt x="10" y="8"/>
                    </a:cubicBezTo>
                    <a:cubicBezTo>
                      <a:pt x="6" y="7"/>
                      <a:pt x="6" y="7"/>
                      <a:pt x="6" y="7"/>
                    </a:cubicBezTo>
                    <a:cubicBezTo>
                      <a:pt x="5" y="7"/>
                      <a:pt x="5" y="7"/>
                      <a:pt x="5" y="7"/>
                    </a:cubicBezTo>
                    <a:cubicBezTo>
                      <a:pt x="3" y="9"/>
                      <a:pt x="3" y="9"/>
                      <a:pt x="3" y="9"/>
                    </a:cubicBezTo>
                    <a:cubicBezTo>
                      <a:pt x="3" y="10"/>
                      <a:pt x="3" y="10"/>
                      <a:pt x="3" y="10"/>
                    </a:cubicBezTo>
                    <a:cubicBezTo>
                      <a:pt x="6" y="13"/>
                      <a:pt x="6" y="13"/>
                      <a:pt x="6" y="13"/>
                    </a:cubicBezTo>
                    <a:cubicBezTo>
                      <a:pt x="6" y="13"/>
                      <a:pt x="6" y="13"/>
                      <a:pt x="6" y="13"/>
                    </a:cubicBezTo>
                    <a:cubicBezTo>
                      <a:pt x="5" y="15"/>
                      <a:pt x="5" y="15"/>
                      <a:pt x="5" y="15"/>
                    </a:cubicBezTo>
                    <a:cubicBezTo>
                      <a:pt x="5" y="15"/>
                      <a:pt x="5" y="15"/>
                      <a:pt x="5" y="15"/>
                    </a:cubicBezTo>
                    <a:cubicBezTo>
                      <a:pt x="1" y="15"/>
                      <a:pt x="1" y="15"/>
                      <a:pt x="1" y="15"/>
                    </a:cubicBezTo>
                    <a:cubicBezTo>
                      <a:pt x="1" y="16"/>
                      <a:pt x="1" y="16"/>
                      <a:pt x="1" y="16"/>
                    </a:cubicBezTo>
                    <a:cubicBezTo>
                      <a:pt x="0" y="19"/>
                      <a:pt x="0" y="19"/>
                      <a:pt x="0" y="19"/>
                    </a:cubicBezTo>
                    <a:cubicBezTo>
                      <a:pt x="0" y="19"/>
                      <a:pt x="0" y="19"/>
                      <a:pt x="0" y="19"/>
                    </a:cubicBezTo>
                    <a:cubicBezTo>
                      <a:pt x="4" y="21"/>
                      <a:pt x="4" y="21"/>
                      <a:pt x="4" y="21"/>
                    </a:cubicBezTo>
                    <a:cubicBezTo>
                      <a:pt x="4" y="21"/>
                      <a:pt x="4" y="21"/>
                      <a:pt x="4" y="21"/>
                    </a:cubicBezTo>
                    <a:cubicBezTo>
                      <a:pt x="5" y="23"/>
                      <a:pt x="5" y="23"/>
                      <a:pt x="5" y="23"/>
                    </a:cubicBezTo>
                    <a:cubicBezTo>
                      <a:pt x="5" y="23"/>
                      <a:pt x="5" y="23"/>
                      <a:pt x="5" y="23"/>
                    </a:cubicBezTo>
                    <a:cubicBezTo>
                      <a:pt x="1" y="26"/>
                      <a:pt x="1" y="26"/>
                      <a:pt x="1" y="26"/>
                    </a:cubicBezTo>
                    <a:cubicBezTo>
                      <a:pt x="1" y="26"/>
                      <a:pt x="1" y="26"/>
                      <a:pt x="1" y="26"/>
                    </a:cubicBezTo>
                    <a:cubicBezTo>
                      <a:pt x="2" y="29"/>
                      <a:pt x="2" y="29"/>
                      <a:pt x="2" y="29"/>
                    </a:cubicBezTo>
                    <a:cubicBezTo>
                      <a:pt x="2" y="29"/>
                      <a:pt x="2" y="29"/>
                      <a:pt x="2" y="29"/>
                    </a:cubicBezTo>
                    <a:cubicBezTo>
                      <a:pt x="7" y="29"/>
                      <a:pt x="7" y="29"/>
                      <a:pt x="7" y="29"/>
                    </a:cubicBezTo>
                    <a:cubicBezTo>
                      <a:pt x="7" y="29"/>
                      <a:pt x="7" y="29"/>
                      <a:pt x="7" y="29"/>
                    </a:cubicBezTo>
                    <a:cubicBezTo>
                      <a:pt x="8" y="30"/>
                      <a:pt x="8" y="30"/>
                      <a:pt x="8" y="30"/>
                    </a:cubicBezTo>
                    <a:cubicBezTo>
                      <a:pt x="8" y="31"/>
                      <a:pt x="8" y="31"/>
                      <a:pt x="8" y="31"/>
                    </a:cubicBezTo>
                    <a:cubicBezTo>
                      <a:pt x="6" y="35"/>
                      <a:pt x="6" y="35"/>
                      <a:pt x="6" y="35"/>
                    </a:cubicBezTo>
                    <a:cubicBezTo>
                      <a:pt x="6" y="35"/>
                      <a:pt x="6" y="35"/>
                      <a:pt x="6" y="35"/>
                    </a:cubicBezTo>
                    <a:cubicBezTo>
                      <a:pt x="9" y="37"/>
                      <a:pt x="9" y="37"/>
                      <a:pt x="9" y="37"/>
                    </a:cubicBezTo>
                    <a:cubicBezTo>
                      <a:pt x="9" y="37"/>
                      <a:pt x="9" y="37"/>
                      <a:pt x="9" y="37"/>
                    </a:cubicBezTo>
                    <a:cubicBezTo>
                      <a:pt x="13" y="34"/>
                      <a:pt x="13" y="34"/>
                      <a:pt x="13" y="34"/>
                    </a:cubicBezTo>
                    <a:cubicBezTo>
                      <a:pt x="13" y="34"/>
                      <a:pt x="13" y="34"/>
                      <a:pt x="13" y="34"/>
                    </a:cubicBezTo>
                    <a:cubicBezTo>
                      <a:pt x="15" y="35"/>
                      <a:pt x="15" y="35"/>
                      <a:pt x="15" y="35"/>
                    </a:cubicBezTo>
                    <a:cubicBezTo>
                      <a:pt x="15" y="35"/>
                      <a:pt x="15" y="35"/>
                      <a:pt x="15" y="35"/>
                    </a:cubicBezTo>
                    <a:cubicBezTo>
                      <a:pt x="15" y="39"/>
                      <a:pt x="15" y="39"/>
                      <a:pt x="15" y="39"/>
                    </a:cubicBezTo>
                    <a:cubicBezTo>
                      <a:pt x="15" y="40"/>
                      <a:pt x="15" y="40"/>
                      <a:pt x="15" y="40"/>
                    </a:cubicBezTo>
                    <a:cubicBezTo>
                      <a:pt x="19" y="40"/>
                      <a:pt x="19" y="40"/>
                      <a:pt x="19" y="40"/>
                    </a:cubicBezTo>
                    <a:cubicBezTo>
                      <a:pt x="19" y="40"/>
                      <a:pt x="19" y="40"/>
                      <a:pt x="19" y="40"/>
                    </a:cubicBezTo>
                    <a:cubicBezTo>
                      <a:pt x="21" y="36"/>
                      <a:pt x="21" y="36"/>
                      <a:pt x="21" y="36"/>
                    </a:cubicBezTo>
                    <a:cubicBezTo>
                      <a:pt x="21" y="36"/>
                      <a:pt x="21" y="36"/>
                      <a:pt x="21" y="36"/>
                    </a:cubicBezTo>
                    <a:cubicBezTo>
                      <a:pt x="23" y="36"/>
                      <a:pt x="23" y="36"/>
                      <a:pt x="23" y="36"/>
                    </a:cubicBezTo>
                    <a:cubicBezTo>
                      <a:pt x="23" y="36"/>
                      <a:pt x="23" y="36"/>
                      <a:pt x="23" y="36"/>
                    </a:cubicBezTo>
                    <a:cubicBezTo>
                      <a:pt x="25" y="39"/>
                      <a:pt x="25" y="39"/>
                      <a:pt x="25" y="39"/>
                    </a:cubicBezTo>
                    <a:cubicBezTo>
                      <a:pt x="26" y="39"/>
                      <a:pt x="26" y="39"/>
                      <a:pt x="26" y="39"/>
                    </a:cubicBezTo>
                    <a:cubicBezTo>
                      <a:pt x="29" y="38"/>
                      <a:pt x="29" y="38"/>
                      <a:pt x="29" y="38"/>
                    </a:cubicBezTo>
                    <a:cubicBezTo>
                      <a:pt x="29" y="38"/>
                      <a:pt x="29" y="38"/>
                      <a:pt x="29" y="38"/>
                    </a:cubicBezTo>
                    <a:cubicBezTo>
                      <a:pt x="28" y="34"/>
                      <a:pt x="28" y="34"/>
                      <a:pt x="28" y="34"/>
                    </a:cubicBezTo>
                    <a:cubicBezTo>
                      <a:pt x="29" y="33"/>
                      <a:pt x="29" y="33"/>
                      <a:pt x="29" y="33"/>
                    </a:cubicBezTo>
                    <a:cubicBezTo>
                      <a:pt x="30" y="32"/>
                      <a:pt x="30" y="32"/>
                      <a:pt x="30" y="32"/>
                    </a:cubicBezTo>
                    <a:cubicBezTo>
                      <a:pt x="30" y="32"/>
                      <a:pt x="30" y="32"/>
                      <a:pt x="30" y="32"/>
                    </a:cubicBezTo>
                    <a:cubicBezTo>
                      <a:pt x="34" y="34"/>
                      <a:pt x="34" y="34"/>
                      <a:pt x="34" y="34"/>
                    </a:cubicBezTo>
                    <a:cubicBezTo>
                      <a:pt x="35" y="34"/>
                      <a:pt x="35" y="34"/>
                      <a:pt x="35" y="34"/>
                    </a:cubicBezTo>
                    <a:cubicBezTo>
                      <a:pt x="37" y="31"/>
                      <a:pt x="37" y="31"/>
                      <a:pt x="37" y="31"/>
                    </a:cubicBezTo>
                    <a:cubicBezTo>
                      <a:pt x="37" y="31"/>
                      <a:pt x="37" y="31"/>
                      <a:pt x="37" y="31"/>
                    </a:cubicBezTo>
                    <a:cubicBezTo>
                      <a:pt x="34" y="27"/>
                      <a:pt x="34" y="27"/>
                      <a:pt x="34" y="27"/>
                    </a:cubicBezTo>
                    <a:cubicBezTo>
                      <a:pt x="34" y="27"/>
                      <a:pt x="34" y="27"/>
                      <a:pt x="34" y="27"/>
                    </a:cubicBezTo>
                    <a:cubicBezTo>
                      <a:pt x="35" y="26"/>
                      <a:pt x="35" y="26"/>
                      <a:pt x="35" y="26"/>
                    </a:cubicBezTo>
                    <a:cubicBezTo>
                      <a:pt x="35" y="25"/>
                      <a:pt x="35" y="25"/>
                      <a:pt x="35" y="25"/>
                    </a:cubicBezTo>
                    <a:cubicBezTo>
                      <a:pt x="39" y="25"/>
                      <a:pt x="39" y="25"/>
                      <a:pt x="39" y="25"/>
                    </a:cubicBezTo>
                    <a:cubicBezTo>
                      <a:pt x="39" y="25"/>
                      <a:pt x="39" y="25"/>
                      <a:pt x="39" y="25"/>
                    </a:cubicBezTo>
                    <a:cubicBezTo>
                      <a:pt x="40" y="21"/>
                      <a:pt x="40" y="21"/>
                      <a:pt x="40" y="21"/>
                    </a:cubicBezTo>
                    <a:cubicBezTo>
                      <a:pt x="40" y="21"/>
                      <a:pt x="40" y="21"/>
                      <a:pt x="40" y="21"/>
                    </a:cubicBezTo>
                    <a:cubicBezTo>
                      <a:pt x="36" y="20"/>
                      <a:pt x="36" y="20"/>
                      <a:pt x="36" y="20"/>
                    </a:cubicBezTo>
                    <a:cubicBezTo>
                      <a:pt x="36" y="19"/>
                      <a:pt x="36" y="19"/>
                      <a:pt x="36" y="19"/>
                    </a:cubicBezTo>
                    <a:cubicBezTo>
                      <a:pt x="35" y="18"/>
                      <a:pt x="35" y="18"/>
                      <a:pt x="35" y="18"/>
                    </a:cubicBezTo>
                    <a:cubicBezTo>
                      <a:pt x="35" y="17"/>
                      <a:pt x="35" y="17"/>
                      <a:pt x="35" y="17"/>
                    </a:cubicBezTo>
                    <a:cubicBezTo>
                      <a:pt x="39" y="15"/>
                      <a:pt x="39" y="15"/>
                      <a:pt x="39" y="15"/>
                    </a:cubicBezTo>
                    <a:cubicBezTo>
                      <a:pt x="39" y="15"/>
                      <a:pt x="39" y="15"/>
                      <a:pt x="39" y="15"/>
                    </a:cubicBezTo>
                    <a:cubicBezTo>
                      <a:pt x="38" y="11"/>
                      <a:pt x="38" y="11"/>
                      <a:pt x="38" y="11"/>
                    </a:cubicBezTo>
                    <a:close/>
                    <a:moveTo>
                      <a:pt x="22" y="26"/>
                    </a:moveTo>
                    <a:cubicBezTo>
                      <a:pt x="18" y="27"/>
                      <a:pt x="15" y="26"/>
                      <a:pt x="13" y="22"/>
                    </a:cubicBezTo>
                    <a:cubicBezTo>
                      <a:pt x="12" y="19"/>
                      <a:pt x="14" y="15"/>
                      <a:pt x="17" y="14"/>
                    </a:cubicBezTo>
                    <a:cubicBezTo>
                      <a:pt x="20" y="12"/>
                      <a:pt x="24" y="14"/>
                      <a:pt x="26" y="17"/>
                    </a:cubicBezTo>
                    <a:cubicBezTo>
                      <a:pt x="27" y="21"/>
                      <a:pt x="25" y="25"/>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51" name="Freeform 60">
                <a:extLst>
                  <a:ext uri="{FF2B5EF4-FFF2-40B4-BE49-F238E27FC236}">
                    <a16:creationId xmlns:a16="http://schemas.microsoft.com/office/drawing/2014/main" id="{08EC9CEF-98C8-BC4C-88FE-80CB1821F474}"/>
                  </a:ext>
                </a:extLst>
              </p:cNvPr>
              <p:cNvSpPr>
                <a:spLocks noEditPoints="1"/>
              </p:cNvSpPr>
              <p:nvPr/>
            </p:nvSpPr>
            <p:spPr bwMode="auto">
              <a:xfrm>
                <a:off x="2182" y="1299"/>
                <a:ext cx="67" cy="67"/>
              </a:xfrm>
              <a:custGeom>
                <a:avLst/>
                <a:gdLst>
                  <a:gd name="T0" fmla="*/ 38 w 46"/>
                  <a:gd name="T1" fmla="*/ 13 h 46"/>
                  <a:gd name="T2" fmla="*/ 37 w 46"/>
                  <a:gd name="T3" fmla="*/ 11 h 46"/>
                  <a:gd name="T4" fmla="*/ 39 w 46"/>
                  <a:gd name="T5" fmla="*/ 7 h 46"/>
                  <a:gd name="T6" fmla="*/ 36 w 46"/>
                  <a:gd name="T7" fmla="*/ 4 h 46"/>
                  <a:gd name="T8" fmla="*/ 31 w 46"/>
                  <a:gd name="T9" fmla="*/ 7 h 46"/>
                  <a:gd name="T10" fmla="*/ 29 w 46"/>
                  <a:gd name="T11" fmla="*/ 6 h 46"/>
                  <a:gd name="T12" fmla="*/ 29 w 46"/>
                  <a:gd name="T13" fmla="*/ 1 h 46"/>
                  <a:gd name="T14" fmla="*/ 25 w 46"/>
                  <a:gd name="T15" fmla="*/ 0 h 46"/>
                  <a:gd name="T16" fmla="*/ 22 w 46"/>
                  <a:gd name="T17" fmla="*/ 5 h 46"/>
                  <a:gd name="T18" fmla="*/ 20 w 46"/>
                  <a:gd name="T19" fmla="*/ 5 h 46"/>
                  <a:gd name="T20" fmla="*/ 17 w 46"/>
                  <a:gd name="T21" fmla="*/ 1 h 46"/>
                  <a:gd name="T22" fmla="*/ 13 w 46"/>
                  <a:gd name="T23" fmla="*/ 2 h 46"/>
                  <a:gd name="T24" fmla="*/ 13 w 46"/>
                  <a:gd name="T25" fmla="*/ 8 h 46"/>
                  <a:gd name="T26" fmla="*/ 11 w 46"/>
                  <a:gd name="T27" fmla="*/ 9 h 46"/>
                  <a:gd name="T28" fmla="*/ 7 w 46"/>
                  <a:gd name="T29" fmla="*/ 7 h 46"/>
                  <a:gd name="T30" fmla="*/ 4 w 46"/>
                  <a:gd name="T31" fmla="*/ 10 h 46"/>
                  <a:gd name="T32" fmla="*/ 7 w 46"/>
                  <a:gd name="T33" fmla="*/ 15 h 46"/>
                  <a:gd name="T34" fmla="*/ 6 w 46"/>
                  <a:gd name="T35" fmla="*/ 17 h 46"/>
                  <a:gd name="T36" fmla="*/ 1 w 46"/>
                  <a:gd name="T37" fmla="*/ 18 h 46"/>
                  <a:gd name="T38" fmla="*/ 0 w 46"/>
                  <a:gd name="T39" fmla="*/ 22 h 46"/>
                  <a:gd name="T40" fmla="*/ 5 w 46"/>
                  <a:gd name="T41" fmla="*/ 24 h 46"/>
                  <a:gd name="T42" fmla="*/ 5 w 46"/>
                  <a:gd name="T43" fmla="*/ 26 h 46"/>
                  <a:gd name="T44" fmla="*/ 1 w 46"/>
                  <a:gd name="T45" fmla="*/ 29 h 46"/>
                  <a:gd name="T46" fmla="*/ 2 w 46"/>
                  <a:gd name="T47" fmla="*/ 33 h 46"/>
                  <a:gd name="T48" fmla="*/ 8 w 46"/>
                  <a:gd name="T49" fmla="*/ 33 h 46"/>
                  <a:gd name="T50" fmla="*/ 9 w 46"/>
                  <a:gd name="T51" fmla="*/ 35 h 46"/>
                  <a:gd name="T52" fmla="*/ 7 w 46"/>
                  <a:gd name="T53" fmla="*/ 40 h 46"/>
                  <a:gd name="T54" fmla="*/ 10 w 46"/>
                  <a:gd name="T55" fmla="*/ 42 h 46"/>
                  <a:gd name="T56" fmla="*/ 15 w 46"/>
                  <a:gd name="T57" fmla="*/ 39 h 46"/>
                  <a:gd name="T58" fmla="*/ 17 w 46"/>
                  <a:gd name="T59" fmla="*/ 40 h 46"/>
                  <a:gd name="T60" fmla="*/ 18 w 46"/>
                  <a:gd name="T61" fmla="*/ 45 h 46"/>
                  <a:gd name="T62" fmla="*/ 22 w 46"/>
                  <a:gd name="T63" fmla="*/ 46 h 46"/>
                  <a:gd name="T64" fmla="*/ 24 w 46"/>
                  <a:gd name="T65" fmla="*/ 41 h 46"/>
                  <a:gd name="T66" fmla="*/ 26 w 46"/>
                  <a:gd name="T67" fmla="*/ 41 h 46"/>
                  <a:gd name="T68" fmla="*/ 29 w 46"/>
                  <a:gd name="T69" fmla="*/ 45 h 46"/>
                  <a:gd name="T70" fmla="*/ 33 w 46"/>
                  <a:gd name="T71" fmla="*/ 44 h 46"/>
                  <a:gd name="T72" fmla="*/ 33 w 46"/>
                  <a:gd name="T73" fmla="*/ 38 h 46"/>
                  <a:gd name="T74" fmla="*/ 35 w 46"/>
                  <a:gd name="T75" fmla="*/ 37 h 46"/>
                  <a:gd name="T76" fmla="*/ 40 w 46"/>
                  <a:gd name="T77" fmla="*/ 39 h 46"/>
                  <a:gd name="T78" fmla="*/ 42 w 46"/>
                  <a:gd name="T79" fmla="*/ 36 h 46"/>
                  <a:gd name="T80" fmla="*/ 39 w 46"/>
                  <a:gd name="T81" fmla="*/ 31 h 46"/>
                  <a:gd name="T82" fmla="*/ 40 w 46"/>
                  <a:gd name="T83" fmla="*/ 29 h 46"/>
                  <a:gd name="T84" fmla="*/ 45 w 46"/>
                  <a:gd name="T85" fmla="*/ 29 h 46"/>
                  <a:gd name="T86" fmla="*/ 46 w 46"/>
                  <a:gd name="T87" fmla="*/ 24 h 46"/>
                  <a:gd name="T88" fmla="*/ 41 w 46"/>
                  <a:gd name="T89" fmla="*/ 22 h 46"/>
                  <a:gd name="T90" fmla="*/ 41 w 46"/>
                  <a:gd name="T91" fmla="*/ 20 h 46"/>
                  <a:gd name="T92" fmla="*/ 45 w 46"/>
                  <a:gd name="T93" fmla="*/ 17 h 46"/>
                  <a:gd name="T94" fmla="*/ 44 w 46"/>
                  <a:gd name="T95" fmla="*/ 13 h 46"/>
                  <a:gd name="T96" fmla="*/ 25 w 46"/>
                  <a:gd name="T97" fmla="*/ 30 h 46"/>
                  <a:gd name="T98" fmla="*/ 20 w 46"/>
                  <a:gd name="T99" fmla="*/ 16 h 46"/>
                  <a:gd name="T100" fmla="*/ 25 w 46"/>
                  <a:gd name="T101"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 h="46">
                    <a:moveTo>
                      <a:pt x="43" y="13"/>
                    </a:moveTo>
                    <a:cubicBezTo>
                      <a:pt x="38" y="13"/>
                      <a:pt x="38" y="13"/>
                      <a:pt x="38" y="13"/>
                    </a:cubicBezTo>
                    <a:cubicBezTo>
                      <a:pt x="38" y="13"/>
                      <a:pt x="38" y="13"/>
                      <a:pt x="38" y="13"/>
                    </a:cubicBezTo>
                    <a:cubicBezTo>
                      <a:pt x="37" y="11"/>
                      <a:pt x="37" y="11"/>
                      <a:pt x="37" y="11"/>
                    </a:cubicBezTo>
                    <a:cubicBezTo>
                      <a:pt x="37" y="11"/>
                      <a:pt x="37" y="11"/>
                      <a:pt x="37" y="11"/>
                    </a:cubicBezTo>
                    <a:cubicBezTo>
                      <a:pt x="39" y="7"/>
                      <a:pt x="39" y="7"/>
                      <a:pt x="39" y="7"/>
                    </a:cubicBezTo>
                    <a:cubicBezTo>
                      <a:pt x="39" y="6"/>
                      <a:pt x="39" y="6"/>
                      <a:pt x="39" y="6"/>
                    </a:cubicBezTo>
                    <a:cubicBezTo>
                      <a:pt x="36" y="4"/>
                      <a:pt x="36" y="4"/>
                      <a:pt x="36" y="4"/>
                    </a:cubicBezTo>
                    <a:cubicBezTo>
                      <a:pt x="35" y="4"/>
                      <a:pt x="35" y="4"/>
                      <a:pt x="35" y="4"/>
                    </a:cubicBezTo>
                    <a:cubicBezTo>
                      <a:pt x="31" y="7"/>
                      <a:pt x="31" y="7"/>
                      <a:pt x="31" y="7"/>
                    </a:cubicBezTo>
                    <a:cubicBezTo>
                      <a:pt x="31" y="7"/>
                      <a:pt x="31" y="7"/>
                      <a:pt x="31" y="7"/>
                    </a:cubicBezTo>
                    <a:cubicBezTo>
                      <a:pt x="29" y="6"/>
                      <a:pt x="29" y="6"/>
                      <a:pt x="29" y="6"/>
                    </a:cubicBezTo>
                    <a:cubicBezTo>
                      <a:pt x="29" y="6"/>
                      <a:pt x="29" y="6"/>
                      <a:pt x="29" y="6"/>
                    </a:cubicBezTo>
                    <a:cubicBezTo>
                      <a:pt x="29" y="1"/>
                      <a:pt x="29" y="1"/>
                      <a:pt x="29" y="1"/>
                    </a:cubicBezTo>
                    <a:cubicBezTo>
                      <a:pt x="28" y="1"/>
                      <a:pt x="28" y="1"/>
                      <a:pt x="28" y="1"/>
                    </a:cubicBezTo>
                    <a:cubicBezTo>
                      <a:pt x="25" y="0"/>
                      <a:pt x="25" y="0"/>
                      <a:pt x="25" y="0"/>
                    </a:cubicBezTo>
                    <a:cubicBezTo>
                      <a:pt x="24" y="0"/>
                      <a:pt x="24" y="0"/>
                      <a:pt x="24" y="0"/>
                    </a:cubicBezTo>
                    <a:cubicBezTo>
                      <a:pt x="22" y="5"/>
                      <a:pt x="22" y="5"/>
                      <a:pt x="22" y="5"/>
                    </a:cubicBezTo>
                    <a:cubicBezTo>
                      <a:pt x="22" y="5"/>
                      <a:pt x="22" y="5"/>
                      <a:pt x="22" y="5"/>
                    </a:cubicBezTo>
                    <a:cubicBezTo>
                      <a:pt x="20" y="5"/>
                      <a:pt x="20" y="5"/>
                      <a:pt x="20" y="5"/>
                    </a:cubicBezTo>
                    <a:cubicBezTo>
                      <a:pt x="20" y="5"/>
                      <a:pt x="20" y="5"/>
                      <a:pt x="20" y="5"/>
                    </a:cubicBezTo>
                    <a:cubicBezTo>
                      <a:pt x="17" y="1"/>
                      <a:pt x="17" y="1"/>
                      <a:pt x="17" y="1"/>
                    </a:cubicBezTo>
                    <a:cubicBezTo>
                      <a:pt x="16" y="1"/>
                      <a:pt x="16" y="1"/>
                      <a:pt x="16" y="1"/>
                    </a:cubicBezTo>
                    <a:cubicBezTo>
                      <a:pt x="13" y="2"/>
                      <a:pt x="13" y="2"/>
                      <a:pt x="13" y="2"/>
                    </a:cubicBezTo>
                    <a:cubicBezTo>
                      <a:pt x="13" y="3"/>
                      <a:pt x="13" y="3"/>
                      <a:pt x="13" y="3"/>
                    </a:cubicBezTo>
                    <a:cubicBezTo>
                      <a:pt x="13" y="8"/>
                      <a:pt x="13" y="8"/>
                      <a:pt x="13" y="8"/>
                    </a:cubicBezTo>
                    <a:cubicBezTo>
                      <a:pt x="13" y="8"/>
                      <a:pt x="13" y="8"/>
                      <a:pt x="13" y="8"/>
                    </a:cubicBezTo>
                    <a:cubicBezTo>
                      <a:pt x="11" y="9"/>
                      <a:pt x="11" y="9"/>
                      <a:pt x="11" y="9"/>
                    </a:cubicBezTo>
                    <a:cubicBezTo>
                      <a:pt x="11" y="9"/>
                      <a:pt x="11" y="9"/>
                      <a:pt x="11" y="9"/>
                    </a:cubicBezTo>
                    <a:cubicBezTo>
                      <a:pt x="7" y="7"/>
                      <a:pt x="7" y="7"/>
                      <a:pt x="7" y="7"/>
                    </a:cubicBezTo>
                    <a:cubicBezTo>
                      <a:pt x="6" y="7"/>
                      <a:pt x="6" y="7"/>
                      <a:pt x="6" y="7"/>
                    </a:cubicBezTo>
                    <a:cubicBezTo>
                      <a:pt x="4" y="10"/>
                      <a:pt x="4" y="10"/>
                      <a:pt x="4" y="10"/>
                    </a:cubicBezTo>
                    <a:cubicBezTo>
                      <a:pt x="4" y="11"/>
                      <a:pt x="4" y="11"/>
                      <a:pt x="4" y="11"/>
                    </a:cubicBezTo>
                    <a:cubicBezTo>
                      <a:pt x="7" y="15"/>
                      <a:pt x="7" y="15"/>
                      <a:pt x="7" y="15"/>
                    </a:cubicBezTo>
                    <a:cubicBezTo>
                      <a:pt x="7" y="15"/>
                      <a:pt x="7" y="15"/>
                      <a:pt x="7" y="15"/>
                    </a:cubicBezTo>
                    <a:cubicBezTo>
                      <a:pt x="6" y="17"/>
                      <a:pt x="6" y="17"/>
                      <a:pt x="6" y="17"/>
                    </a:cubicBezTo>
                    <a:cubicBezTo>
                      <a:pt x="6" y="17"/>
                      <a:pt x="6" y="17"/>
                      <a:pt x="6" y="17"/>
                    </a:cubicBezTo>
                    <a:cubicBezTo>
                      <a:pt x="1" y="18"/>
                      <a:pt x="1" y="18"/>
                      <a:pt x="1" y="18"/>
                    </a:cubicBezTo>
                    <a:cubicBezTo>
                      <a:pt x="1" y="18"/>
                      <a:pt x="1" y="18"/>
                      <a:pt x="1" y="18"/>
                    </a:cubicBezTo>
                    <a:cubicBezTo>
                      <a:pt x="0" y="22"/>
                      <a:pt x="0" y="22"/>
                      <a:pt x="0" y="22"/>
                    </a:cubicBezTo>
                    <a:cubicBezTo>
                      <a:pt x="0" y="22"/>
                      <a:pt x="0" y="22"/>
                      <a:pt x="0" y="22"/>
                    </a:cubicBezTo>
                    <a:cubicBezTo>
                      <a:pt x="5" y="24"/>
                      <a:pt x="5" y="24"/>
                      <a:pt x="5" y="24"/>
                    </a:cubicBezTo>
                    <a:cubicBezTo>
                      <a:pt x="5" y="24"/>
                      <a:pt x="5" y="24"/>
                      <a:pt x="5" y="24"/>
                    </a:cubicBezTo>
                    <a:cubicBezTo>
                      <a:pt x="5" y="26"/>
                      <a:pt x="5" y="26"/>
                      <a:pt x="5" y="26"/>
                    </a:cubicBezTo>
                    <a:cubicBezTo>
                      <a:pt x="5" y="26"/>
                      <a:pt x="5" y="26"/>
                      <a:pt x="5" y="26"/>
                    </a:cubicBezTo>
                    <a:cubicBezTo>
                      <a:pt x="1" y="29"/>
                      <a:pt x="1" y="29"/>
                      <a:pt x="1" y="29"/>
                    </a:cubicBezTo>
                    <a:cubicBezTo>
                      <a:pt x="1" y="30"/>
                      <a:pt x="1" y="30"/>
                      <a:pt x="1" y="30"/>
                    </a:cubicBezTo>
                    <a:cubicBezTo>
                      <a:pt x="2" y="33"/>
                      <a:pt x="2" y="33"/>
                      <a:pt x="2" y="33"/>
                    </a:cubicBezTo>
                    <a:cubicBezTo>
                      <a:pt x="3" y="34"/>
                      <a:pt x="3" y="34"/>
                      <a:pt x="3" y="34"/>
                    </a:cubicBezTo>
                    <a:cubicBezTo>
                      <a:pt x="8" y="33"/>
                      <a:pt x="8" y="33"/>
                      <a:pt x="8" y="33"/>
                    </a:cubicBezTo>
                    <a:cubicBezTo>
                      <a:pt x="8" y="33"/>
                      <a:pt x="8" y="33"/>
                      <a:pt x="8" y="33"/>
                    </a:cubicBezTo>
                    <a:cubicBezTo>
                      <a:pt x="9" y="35"/>
                      <a:pt x="9" y="35"/>
                      <a:pt x="9" y="35"/>
                    </a:cubicBezTo>
                    <a:cubicBezTo>
                      <a:pt x="9" y="35"/>
                      <a:pt x="9" y="35"/>
                      <a:pt x="9" y="35"/>
                    </a:cubicBezTo>
                    <a:cubicBezTo>
                      <a:pt x="7" y="40"/>
                      <a:pt x="7" y="40"/>
                      <a:pt x="7" y="40"/>
                    </a:cubicBezTo>
                    <a:cubicBezTo>
                      <a:pt x="7" y="40"/>
                      <a:pt x="7" y="40"/>
                      <a:pt x="7" y="40"/>
                    </a:cubicBezTo>
                    <a:cubicBezTo>
                      <a:pt x="10" y="42"/>
                      <a:pt x="10" y="42"/>
                      <a:pt x="10" y="42"/>
                    </a:cubicBezTo>
                    <a:cubicBezTo>
                      <a:pt x="11" y="42"/>
                      <a:pt x="11" y="42"/>
                      <a:pt x="11" y="42"/>
                    </a:cubicBezTo>
                    <a:cubicBezTo>
                      <a:pt x="15" y="39"/>
                      <a:pt x="15" y="39"/>
                      <a:pt x="15" y="39"/>
                    </a:cubicBezTo>
                    <a:cubicBezTo>
                      <a:pt x="15" y="39"/>
                      <a:pt x="15" y="39"/>
                      <a:pt x="15" y="39"/>
                    </a:cubicBezTo>
                    <a:cubicBezTo>
                      <a:pt x="17" y="40"/>
                      <a:pt x="17" y="40"/>
                      <a:pt x="17" y="40"/>
                    </a:cubicBezTo>
                    <a:cubicBezTo>
                      <a:pt x="17" y="40"/>
                      <a:pt x="17" y="40"/>
                      <a:pt x="17" y="40"/>
                    </a:cubicBezTo>
                    <a:cubicBezTo>
                      <a:pt x="18" y="45"/>
                      <a:pt x="18" y="45"/>
                      <a:pt x="18" y="45"/>
                    </a:cubicBezTo>
                    <a:cubicBezTo>
                      <a:pt x="18" y="45"/>
                      <a:pt x="18" y="45"/>
                      <a:pt x="18" y="45"/>
                    </a:cubicBezTo>
                    <a:cubicBezTo>
                      <a:pt x="22" y="46"/>
                      <a:pt x="22" y="46"/>
                      <a:pt x="22" y="46"/>
                    </a:cubicBezTo>
                    <a:cubicBezTo>
                      <a:pt x="22" y="46"/>
                      <a:pt x="22" y="46"/>
                      <a:pt x="22" y="46"/>
                    </a:cubicBezTo>
                    <a:cubicBezTo>
                      <a:pt x="24" y="41"/>
                      <a:pt x="24" y="41"/>
                      <a:pt x="24" y="41"/>
                    </a:cubicBezTo>
                    <a:cubicBezTo>
                      <a:pt x="24" y="41"/>
                      <a:pt x="24" y="41"/>
                      <a:pt x="24" y="41"/>
                    </a:cubicBezTo>
                    <a:cubicBezTo>
                      <a:pt x="26" y="41"/>
                      <a:pt x="26" y="41"/>
                      <a:pt x="26" y="41"/>
                    </a:cubicBezTo>
                    <a:cubicBezTo>
                      <a:pt x="26" y="41"/>
                      <a:pt x="26" y="41"/>
                      <a:pt x="26" y="41"/>
                    </a:cubicBezTo>
                    <a:cubicBezTo>
                      <a:pt x="29" y="45"/>
                      <a:pt x="29" y="45"/>
                      <a:pt x="29" y="45"/>
                    </a:cubicBezTo>
                    <a:cubicBezTo>
                      <a:pt x="30" y="45"/>
                      <a:pt x="30" y="45"/>
                      <a:pt x="30" y="45"/>
                    </a:cubicBezTo>
                    <a:cubicBezTo>
                      <a:pt x="33" y="44"/>
                      <a:pt x="33" y="44"/>
                      <a:pt x="33" y="44"/>
                    </a:cubicBezTo>
                    <a:cubicBezTo>
                      <a:pt x="34" y="43"/>
                      <a:pt x="34" y="43"/>
                      <a:pt x="34" y="43"/>
                    </a:cubicBezTo>
                    <a:cubicBezTo>
                      <a:pt x="33" y="38"/>
                      <a:pt x="33" y="38"/>
                      <a:pt x="33" y="38"/>
                    </a:cubicBezTo>
                    <a:cubicBezTo>
                      <a:pt x="33" y="38"/>
                      <a:pt x="33" y="38"/>
                      <a:pt x="33" y="38"/>
                    </a:cubicBezTo>
                    <a:cubicBezTo>
                      <a:pt x="35" y="37"/>
                      <a:pt x="35" y="37"/>
                      <a:pt x="35" y="37"/>
                    </a:cubicBezTo>
                    <a:cubicBezTo>
                      <a:pt x="35" y="37"/>
                      <a:pt x="35" y="37"/>
                      <a:pt x="35" y="37"/>
                    </a:cubicBezTo>
                    <a:cubicBezTo>
                      <a:pt x="40" y="39"/>
                      <a:pt x="40" y="39"/>
                      <a:pt x="40" y="39"/>
                    </a:cubicBezTo>
                    <a:cubicBezTo>
                      <a:pt x="40" y="39"/>
                      <a:pt x="40" y="39"/>
                      <a:pt x="40" y="39"/>
                    </a:cubicBezTo>
                    <a:cubicBezTo>
                      <a:pt x="42" y="36"/>
                      <a:pt x="42" y="36"/>
                      <a:pt x="42" y="36"/>
                    </a:cubicBezTo>
                    <a:cubicBezTo>
                      <a:pt x="42" y="35"/>
                      <a:pt x="42" y="35"/>
                      <a:pt x="42" y="35"/>
                    </a:cubicBezTo>
                    <a:cubicBezTo>
                      <a:pt x="39" y="31"/>
                      <a:pt x="39" y="31"/>
                      <a:pt x="39" y="31"/>
                    </a:cubicBezTo>
                    <a:cubicBezTo>
                      <a:pt x="39" y="31"/>
                      <a:pt x="39" y="31"/>
                      <a:pt x="39" y="31"/>
                    </a:cubicBezTo>
                    <a:cubicBezTo>
                      <a:pt x="40" y="29"/>
                      <a:pt x="40" y="29"/>
                      <a:pt x="40" y="29"/>
                    </a:cubicBezTo>
                    <a:cubicBezTo>
                      <a:pt x="40" y="29"/>
                      <a:pt x="40" y="29"/>
                      <a:pt x="40" y="29"/>
                    </a:cubicBezTo>
                    <a:cubicBezTo>
                      <a:pt x="45" y="29"/>
                      <a:pt x="45" y="29"/>
                      <a:pt x="45" y="29"/>
                    </a:cubicBezTo>
                    <a:cubicBezTo>
                      <a:pt x="46" y="28"/>
                      <a:pt x="46" y="28"/>
                      <a:pt x="46" y="28"/>
                    </a:cubicBezTo>
                    <a:cubicBezTo>
                      <a:pt x="46" y="24"/>
                      <a:pt x="46" y="24"/>
                      <a:pt x="46" y="24"/>
                    </a:cubicBezTo>
                    <a:cubicBezTo>
                      <a:pt x="46" y="24"/>
                      <a:pt x="46" y="24"/>
                      <a:pt x="46" y="24"/>
                    </a:cubicBezTo>
                    <a:cubicBezTo>
                      <a:pt x="41" y="22"/>
                      <a:pt x="41" y="22"/>
                      <a:pt x="41" y="22"/>
                    </a:cubicBezTo>
                    <a:cubicBezTo>
                      <a:pt x="41" y="22"/>
                      <a:pt x="41" y="22"/>
                      <a:pt x="41" y="22"/>
                    </a:cubicBezTo>
                    <a:cubicBezTo>
                      <a:pt x="41" y="20"/>
                      <a:pt x="41" y="20"/>
                      <a:pt x="41" y="20"/>
                    </a:cubicBezTo>
                    <a:cubicBezTo>
                      <a:pt x="41" y="20"/>
                      <a:pt x="41" y="20"/>
                      <a:pt x="41" y="20"/>
                    </a:cubicBezTo>
                    <a:cubicBezTo>
                      <a:pt x="45" y="17"/>
                      <a:pt x="45" y="17"/>
                      <a:pt x="45" y="17"/>
                    </a:cubicBezTo>
                    <a:cubicBezTo>
                      <a:pt x="45" y="16"/>
                      <a:pt x="45" y="16"/>
                      <a:pt x="45" y="16"/>
                    </a:cubicBezTo>
                    <a:cubicBezTo>
                      <a:pt x="44" y="13"/>
                      <a:pt x="44" y="13"/>
                      <a:pt x="44" y="13"/>
                    </a:cubicBezTo>
                    <a:lnTo>
                      <a:pt x="43" y="13"/>
                    </a:lnTo>
                    <a:close/>
                    <a:moveTo>
                      <a:pt x="25" y="30"/>
                    </a:moveTo>
                    <a:cubicBezTo>
                      <a:pt x="21" y="31"/>
                      <a:pt x="17" y="29"/>
                      <a:pt x="15" y="26"/>
                    </a:cubicBezTo>
                    <a:cubicBezTo>
                      <a:pt x="14" y="22"/>
                      <a:pt x="16" y="17"/>
                      <a:pt x="20" y="16"/>
                    </a:cubicBezTo>
                    <a:cubicBezTo>
                      <a:pt x="23" y="14"/>
                      <a:pt x="28" y="16"/>
                      <a:pt x="29" y="20"/>
                    </a:cubicBezTo>
                    <a:cubicBezTo>
                      <a:pt x="31" y="24"/>
                      <a:pt x="29" y="28"/>
                      <a:pt x="2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52" name="Freeform 61">
                <a:extLst>
                  <a:ext uri="{FF2B5EF4-FFF2-40B4-BE49-F238E27FC236}">
                    <a16:creationId xmlns:a16="http://schemas.microsoft.com/office/drawing/2014/main" id="{9EB917D3-52C9-F345-A0A2-37A42F6E3EBF}"/>
                  </a:ext>
                </a:extLst>
              </p:cNvPr>
              <p:cNvSpPr>
                <a:spLocks noEditPoints="1"/>
              </p:cNvSpPr>
              <p:nvPr/>
            </p:nvSpPr>
            <p:spPr bwMode="auto">
              <a:xfrm>
                <a:off x="2279" y="1559"/>
                <a:ext cx="183" cy="184"/>
              </a:xfrm>
              <a:custGeom>
                <a:avLst/>
                <a:gdLst>
                  <a:gd name="T0" fmla="*/ 105 w 126"/>
                  <a:gd name="T1" fmla="*/ 36 h 126"/>
                  <a:gd name="T2" fmla="*/ 101 w 126"/>
                  <a:gd name="T3" fmla="*/ 31 h 126"/>
                  <a:gd name="T4" fmla="*/ 106 w 126"/>
                  <a:gd name="T5" fmla="*/ 18 h 126"/>
                  <a:gd name="T6" fmla="*/ 98 w 126"/>
                  <a:gd name="T7" fmla="*/ 10 h 126"/>
                  <a:gd name="T8" fmla="*/ 86 w 126"/>
                  <a:gd name="T9" fmla="*/ 19 h 126"/>
                  <a:gd name="T10" fmla="*/ 80 w 126"/>
                  <a:gd name="T11" fmla="*/ 17 h 126"/>
                  <a:gd name="T12" fmla="*/ 78 w 126"/>
                  <a:gd name="T13" fmla="*/ 2 h 126"/>
                  <a:gd name="T14" fmla="*/ 67 w 126"/>
                  <a:gd name="T15" fmla="*/ 0 h 126"/>
                  <a:gd name="T16" fmla="*/ 61 w 126"/>
                  <a:gd name="T17" fmla="*/ 13 h 126"/>
                  <a:gd name="T18" fmla="*/ 54 w 126"/>
                  <a:gd name="T19" fmla="*/ 14 h 126"/>
                  <a:gd name="T20" fmla="*/ 45 w 126"/>
                  <a:gd name="T21" fmla="*/ 3 h 126"/>
                  <a:gd name="T22" fmla="*/ 34 w 126"/>
                  <a:gd name="T23" fmla="*/ 7 h 126"/>
                  <a:gd name="T24" fmla="*/ 36 w 126"/>
                  <a:gd name="T25" fmla="*/ 21 h 126"/>
                  <a:gd name="T26" fmla="*/ 31 w 126"/>
                  <a:gd name="T27" fmla="*/ 25 h 126"/>
                  <a:gd name="T28" fmla="*/ 17 w 126"/>
                  <a:gd name="T29" fmla="*/ 20 h 126"/>
                  <a:gd name="T30" fmla="*/ 10 w 126"/>
                  <a:gd name="T31" fmla="*/ 29 h 126"/>
                  <a:gd name="T32" fmla="*/ 18 w 126"/>
                  <a:gd name="T33" fmla="*/ 40 h 126"/>
                  <a:gd name="T34" fmla="*/ 16 w 126"/>
                  <a:gd name="T35" fmla="*/ 46 h 126"/>
                  <a:gd name="T36" fmla="*/ 2 w 126"/>
                  <a:gd name="T37" fmla="*/ 48 h 126"/>
                  <a:gd name="T38" fmla="*/ 0 w 126"/>
                  <a:gd name="T39" fmla="*/ 59 h 126"/>
                  <a:gd name="T40" fmla="*/ 13 w 126"/>
                  <a:gd name="T41" fmla="*/ 65 h 126"/>
                  <a:gd name="T42" fmla="*/ 14 w 126"/>
                  <a:gd name="T43" fmla="*/ 72 h 126"/>
                  <a:gd name="T44" fmla="*/ 2 w 126"/>
                  <a:gd name="T45" fmla="*/ 81 h 126"/>
                  <a:gd name="T46" fmla="*/ 6 w 126"/>
                  <a:gd name="T47" fmla="*/ 92 h 126"/>
                  <a:gd name="T48" fmla="*/ 21 w 126"/>
                  <a:gd name="T49" fmla="*/ 90 h 126"/>
                  <a:gd name="T50" fmla="*/ 25 w 126"/>
                  <a:gd name="T51" fmla="*/ 95 h 126"/>
                  <a:gd name="T52" fmla="*/ 19 w 126"/>
                  <a:gd name="T53" fmla="*/ 109 h 126"/>
                  <a:gd name="T54" fmla="*/ 28 w 126"/>
                  <a:gd name="T55" fmla="*/ 116 h 126"/>
                  <a:gd name="T56" fmla="*/ 40 w 126"/>
                  <a:gd name="T57" fmla="*/ 108 h 126"/>
                  <a:gd name="T58" fmla="*/ 46 w 126"/>
                  <a:gd name="T59" fmla="*/ 110 h 126"/>
                  <a:gd name="T60" fmla="*/ 48 w 126"/>
                  <a:gd name="T61" fmla="*/ 124 h 126"/>
                  <a:gd name="T62" fmla="*/ 59 w 126"/>
                  <a:gd name="T63" fmla="*/ 126 h 126"/>
                  <a:gd name="T64" fmla="*/ 65 w 126"/>
                  <a:gd name="T65" fmla="*/ 113 h 126"/>
                  <a:gd name="T66" fmla="*/ 71 w 126"/>
                  <a:gd name="T67" fmla="*/ 112 h 126"/>
                  <a:gd name="T68" fmla="*/ 80 w 126"/>
                  <a:gd name="T69" fmla="*/ 124 h 126"/>
                  <a:gd name="T70" fmla="*/ 91 w 126"/>
                  <a:gd name="T71" fmla="*/ 120 h 126"/>
                  <a:gd name="T72" fmla="*/ 90 w 126"/>
                  <a:gd name="T73" fmla="*/ 105 h 126"/>
                  <a:gd name="T74" fmla="*/ 95 w 126"/>
                  <a:gd name="T75" fmla="*/ 101 h 126"/>
                  <a:gd name="T76" fmla="*/ 108 w 126"/>
                  <a:gd name="T77" fmla="*/ 107 h 126"/>
                  <a:gd name="T78" fmla="*/ 116 w 126"/>
                  <a:gd name="T79" fmla="*/ 98 h 126"/>
                  <a:gd name="T80" fmla="*/ 107 w 126"/>
                  <a:gd name="T81" fmla="*/ 86 h 126"/>
                  <a:gd name="T82" fmla="*/ 109 w 126"/>
                  <a:gd name="T83" fmla="*/ 80 h 126"/>
                  <a:gd name="T84" fmla="*/ 124 w 126"/>
                  <a:gd name="T85" fmla="*/ 78 h 126"/>
                  <a:gd name="T86" fmla="*/ 126 w 126"/>
                  <a:gd name="T87" fmla="*/ 67 h 126"/>
                  <a:gd name="T88" fmla="*/ 113 w 126"/>
                  <a:gd name="T89" fmla="*/ 61 h 126"/>
                  <a:gd name="T90" fmla="*/ 112 w 126"/>
                  <a:gd name="T91" fmla="*/ 55 h 126"/>
                  <a:gd name="T92" fmla="*/ 123 w 126"/>
                  <a:gd name="T93" fmla="*/ 46 h 126"/>
                  <a:gd name="T94" fmla="*/ 119 w 126"/>
                  <a:gd name="T95" fmla="*/ 35 h 126"/>
                  <a:gd name="T96" fmla="*/ 41 w 126"/>
                  <a:gd name="T97" fmla="*/ 70 h 126"/>
                  <a:gd name="T98" fmla="*/ 80 w 126"/>
                  <a:gd name="T99" fmla="*/ 5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6" h="126">
                    <a:moveTo>
                      <a:pt x="119" y="35"/>
                    </a:moveTo>
                    <a:cubicBezTo>
                      <a:pt x="105" y="36"/>
                      <a:pt x="105" y="36"/>
                      <a:pt x="105" y="36"/>
                    </a:cubicBezTo>
                    <a:cubicBezTo>
                      <a:pt x="104" y="36"/>
                      <a:pt x="104" y="36"/>
                      <a:pt x="104" y="36"/>
                    </a:cubicBezTo>
                    <a:cubicBezTo>
                      <a:pt x="101" y="31"/>
                      <a:pt x="101" y="31"/>
                      <a:pt x="101" y="31"/>
                    </a:cubicBezTo>
                    <a:cubicBezTo>
                      <a:pt x="101" y="31"/>
                      <a:pt x="101" y="31"/>
                      <a:pt x="101" y="31"/>
                    </a:cubicBezTo>
                    <a:cubicBezTo>
                      <a:pt x="106" y="18"/>
                      <a:pt x="106" y="18"/>
                      <a:pt x="106" y="18"/>
                    </a:cubicBezTo>
                    <a:cubicBezTo>
                      <a:pt x="106" y="17"/>
                      <a:pt x="106" y="17"/>
                      <a:pt x="106" y="17"/>
                    </a:cubicBezTo>
                    <a:cubicBezTo>
                      <a:pt x="98" y="10"/>
                      <a:pt x="98" y="10"/>
                      <a:pt x="98" y="10"/>
                    </a:cubicBezTo>
                    <a:cubicBezTo>
                      <a:pt x="97" y="10"/>
                      <a:pt x="97" y="10"/>
                      <a:pt x="97" y="10"/>
                    </a:cubicBezTo>
                    <a:cubicBezTo>
                      <a:pt x="86" y="19"/>
                      <a:pt x="86" y="19"/>
                      <a:pt x="86" y="19"/>
                    </a:cubicBezTo>
                    <a:cubicBezTo>
                      <a:pt x="85" y="19"/>
                      <a:pt x="85" y="19"/>
                      <a:pt x="85" y="19"/>
                    </a:cubicBezTo>
                    <a:cubicBezTo>
                      <a:pt x="80" y="17"/>
                      <a:pt x="80" y="17"/>
                      <a:pt x="80" y="17"/>
                    </a:cubicBezTo>
                    <a:cubicBezTo>
                      <a:pt x="79" y="16"/>
                      <a:pt x="79" y="16"/>
                      <a:pt x="79" y="16"/>
                    </a:cubicBezTo>
                    <a:cubicBezTo>
                      <a:pt x="78" y="2"/>
                      <a:pt x="78" y="2"/>
                      <a:pt x="78" y="2"/>
                    </a:cubicBezTo>
                    <a:cubicBezTo>
                      <a:pt x="77" y="2"/>
                      <a:pt x="77" y="2"/>
                      <a:pt x="77" y="2"/>
                    </a:cubicBezTo>
                    <a:cubicBezTo>
                      <a:pt x="67" y="0"/>
                      <a:pt x="67" y="0"/>
                      <a:pt x="67" y="0"/>
                    </a:cubicBezTo>
                    <a:cubicBezTo>
                      <a:pt x="66" y="1"/>
                      <a:pt x="66" y="1"/>
                      <a:pt x="66" y="1"/>
                    </a:cubicBezTo>
                    <a:cubicBezTo>
                      <a:pt x="61" y="13"/>
                      <a:pt x="61" y="13"/>
                      <a:pt x="61" y="13"/>
                    </a:cubicBezTo>
                    <a:cubicBezTo>
                      <a:pt x="60" y="14"/>
                      <a:pt x="60" y="14"/>
                      <a:pt x="60" y="14"/>
                    </a:cubicBezTo>
                    <a:cubicBezTo>
                      <a:pt x="54" y="14"/>
                      <a:pt x="54" y="14"/>
                      <a:pt x="54" y="14"/>
                    </a:cubicBezTo>
                    <a:cubicBezTo>
                      <a:pt x="53" y="14"/>
                      <a:pt x="53" y="14"/>
                      <a:pt x="53" y="14"/>
                    </a:cubicBezTo>
                    <a:cubicBezTo>
                      <a:pt x="45" y="3"/>
                      <a:pt x="45" y="3"/>
                      <a:pt x="45" y="3"/>
                    </a:cubicBezTo>
                    <a:cubicBezTo>
                      <a:pt x="45" y="3"/>
                      <a:pt x="45" y="3"/>
                      <a:pt x="45" y="3"/>
                    </a:cubicBezTo>
                    <a:cubicBezTo>
                      <a:pt x="34" y="7"/>
                      <a:pt x="34" y="7"/>
                      <a:pt x="34" y="7"/>
                    </a:cubicBezTo>
                    <a:cubicBezTo>
                      <a:pt x="34" y="7"/>
                      <a:pt x="34" y="7"/>
                      <a:pt x="34" y="7"/>
                    </a:cubicBezTo>
                    <a:cubicBezTo>
                      <a:pt x="36" y="21"/>
                      <a:pt x="36" y="21"/>
                      <a:pt x="36" y="21"/>
                    </a:cubicBezTo>
                    <a:cubicBezTo>
                      <a:pt x="35" y="22"/>
                      <a:pt x="35" y="22"/>
                      <a:pt x="35" y="22"/>
                    </a:cubicBezTo>
                    <a:cubicBezTo>
                      <a:pt x="31" y="25"/>
                      <a:pt x="31" y="25"/>
                      <a:pt x="31" y="25"/>
                    </a:cubicBezTo>
                    <a:cubicBezTo>
                      <a:pt x="30" y="25"/>
                      <a:pt x="30" y="25"/>
                      <a:pt x="30" y="25"/>
                    </a:cubicBezTo>
                    <a:cubicBezTo>
                      <a:pt x="17" y="20"/>
                      <a:pt x="17" y="20"/>
                      <a:pt x="17" y="20"/>
                    </a:cubicBezTo>
                    <a:cubicBezTo>
                      <a:pt x="17" y="20"/>
                      <a:pt x="17" y="20"/>
                      <a:pt x="17" y="20"/>
                    </a:cubicBezTo>
                    <a:cubicBezTo>
                      <a:pt x="10" y="29"/>
                      <a:pt x="10" y="29"/>
                      <a:pt x="10" y="29"/>
                    </a:cubicBezTo>
                    <a:cubicBezTo>
                      <a:pt x="10" y="29"/>
                      <a:pt x="10" y="29"/>
                      <a:pt x="10" y="29"/>
                    </a:cubicBezTo>
                    <a:cubicBezTo>
                      <a:pt x="18" y="40"/>
                      <a:pt x="18" y="40"/>
                      <a:pt x="18" y="40"/>
                    </a:cubicBezTo>
                    <a:cubicBezTo>
                      <a:pt x="18" y="41"/>
                      <a:pt x="18" y="41"/>
                      <a:pt x="18" y="41"/>
                    </a:cubicBezTo>
                    <a:cubicBezTo>
                      <a:pt x="16" y="46"/>
                      <a:pt x="16" y="46"/>
                      <a:pt x="16" y="46"/>
                    </a:cubicBezTo>
                    <a:cubicBezTo>
                      <a:pt x="16" y="47"/>
                      <a:pt x="16" y="47"/>
                      <a:pt x="16" y="47"/>
                    </a:cubicBezTo>
                    <a:cubicBezTo>
                      <a:pt x="2" y="48"/>
                      <a:pt x="2" y="48"/>
                      <a:pt x="2" y="48"/>
                    </a:cubicBezTo>
                    <a:cubicBezTo>
                      <a:pt x="1" y="49"/>
                      <a:pt x="1" y="49"/>
                      <a:pt x="1" y="49"/>
                    </a:cubicBezTo>
                    <a:cubicBezTo>
                      <a:pt x="0" y="59"/>
                      <a:pt x="0" y="59"/>
                      <a:pt x="0" y="59"/>
                    </a:cubicBezTo>
                    <a:cubicBezTo>
                      <a:pt x="0" y="60"/>
                      <a:pt x="0" y="60"/>
                      <a:pt x="0" y="60"/>
                    </a:cubicBezTo>
                    <a:cubicBezTo>
                      <a:pt x="13" y="65"/>
                      <a:pt x="13" y="65"/>
                      <a:pt x="13" y="65"/>
                    </a:cubicBezTo>
                    <a:cubicBezTo>
                      <a:pt x="13" y="66"/>
                      <a:pt x="13" y="66"/>
                      <a:pt x="13" y="66"/>
                    </a:cubicBezTo>
                    <a:cubicBezTo>
                      <a:pt x="14" y="72"/>
                      <a:pt x="14" y="72"/>
                      <a:pt x="14" y="72"/>
                    </a:cubicBezTo>
                    <a:cubicBezTo>
                      <a:pt x="14" y="73"/>
                      <a:pt x="14" y="73"/>
                      <a:pt x="14" y="73"/>
                    </a:cubicBezTo>
                    <a:cubicBezTo>
                      <a:pt x="2" y="81"/>
                      <a:pt x="2" y="81"/>
                      <a:pt x="2" y="81"/>
                    </a:cubicBezTo>
                    <a:cubicBezTo>
                      <a:pt x="2" y="81"/>
                      <a:pt x="2" y="81"/>
                      <a:pt x="2" y="81"/>
                    </a:cubicBezTo>
                    <a:cubicBezTo>
                      <a:pt x="6" y="92"/>
                      <a:pt x="6" y="92"/>
                      <a:pt x="6" y="92"/>
                    </a:cubicBezTo>
                    <a:cubicBezTo>
                      <a:pt x="7" y="92"/>
                      <a:pt x="7" y="92"/>
                      <a:pt x="7" y="92"/>
                    </a:cubicBezTo>
                    <a:cubicBezTo>
                      <a:pt x="21" y="90"/>
                      <a:pt x="21" y="90"/>
                      <a:pt x="21" y="90"/>
                    </a:cubicBezTo>
                    <a:cubicBezTo>
                      <a:pt x="21" y="91"/>
                      <a:pt x="21" y="91"/>
                      <a:pt x="21" y="91"/>
                    </a:cubicBezTo>
                    <a:cubicBezTo>
                      <a:pt x="25" y="95"/>
                      <a:pt x="25" y="95"/>
                      <a:pt x="25" y="95"/>
                    </a:cubicBezTo>
                    <a:cubicBezTo>
                      <a:pt x="25" y="96"/>
                      <a:pt x="25" y="96"/>
                      <a:pt x="25" y="96"/>
                    </a:cubicBezTo>
                    <a:cubicBezTo>
                      <a:pt x="19" y="109"/>
                      <a:pt x="19" y="109"/>
                      <a:pt x="19" y="109"/>
                    </a:cubicBezTo>
                    <a:cubicBezTo>
                      <a:pt x="19" y="109"/>
                      <a:pt x="19" y="109"/>
                      <a:pt x="19" y="109"/>
                    </a:cubicBezTo>
                    <a:cubicBezTo>
                      <a:pt x="28" y="116"/>
                      <a:pt x="28" y="116"/>
                      <a:pt x="28" y="116"/>
                    </a:cubicBezTo>
                    <a:cubicBezTo>
                      <a:pt x="29" y="116"/>
                      <a:pt x="29" y="116"/>
                      <a:pt x="29" y="116"/>
                    </a:cubicBezTo>
                    <a:cubicBezTo>
                      <a:pt x="40" y="108"/>
                      <a:pt x="40" y="108"/>
                      <a:pt x="40" y="108"/>
                    </a:cubicBezTo>
                    <a:cubicBezTo>
                      <a:pt x="41" y="108"/>
                      <a:pt x="41" y="108"/>
                      <a:pt x="41" y="108"/>
                    </a:cubicBezTo>
                    <a:cubicBezTo>
                      <a:pt x="46" y="110"/>
                      <a:pt x="46" y="110"/>
                      <a:pt x="46" y="110"/>
                    </a:cubicBezTo>
                    <a:cubicBezTo>
                      <a:pt x="46" y="110"/>
                      <a:pt x="46" y="110"/>
                      <a:pt x="46" y="110"/>
                    </a:cubicBezTo>
                    <a:cubicBezTo>
                      <a:pt x="48" y="124"/>
                      <a:pt x="48" y="124"/>
                      <a:pt x="48" y="124"/>
                    </a:cubicBezTo>
                    <a:cubicBezTo>
                      <a:pt x="48" y="125"/>
                      <a:pt x="48" y="125"/>
                      <a:pt x="48" y="125"/>
                    </a:cubicBezTo>
                    <a:cubicBezTo>
                      <a:pt x="59" y="126"/>
                      <a:pt x="59" y="126"/>
                      <a:pt x="59" y="126"/>
                    </a:cubicBezTo>
                    <a:cubicBezTo>
                      <a:pt x="60" y="126"/>
                      <a:pt x="60" y="126"/>
                      <a:pt x="60" y="126"/>
                    </a:cubicBezTo>
                    <a:cubicBezTo>
                      <a:pt x="65" y="113"/>
                      <a:pt x="65" y="113"/>
                      <a:pt x="65" y="113"/>
                    </a:cubicBezTo>
                    <a:cubicBezTo>
                      <a:pt x="66" y="113"/>
                      <a:pt x="66" y="113"/>
                      <a:pt x="66" y="113"/>
                    </a:cubicBezTo>
                    <a:cubicBezTo>
                      <a:pt x="71" y="112"/>
                      <a:pt x="71" y="112"/>
                      <a:pt x="71" y="112"/>
                    </a:cubicBezTo>
                    <a:cubicBezTo>
                      <a:pt x="72" y="112"/>
                      <a:pt x="72" y="112"/>
                      <a:pt x="72" y="112"/>
                    </a:cubicBezTo>
                    <a:cubicBezTo>
                      <a:pt x="80" y="124"/>
                      <a:pt x="80" y="124"/>
                      <a:pt x="80" y="124"/>
                    </a:cubicBezTo>
                    <a:cubicBezTo>
                      <a:pt x="81" y="124"/>
                      <a:pt x="81" y="124"/>
                      <a:pt x="81" y="124"/>
                    </a:cubicBezTo>
                    <a:cubicBezTo>
                      <a:pt x="91" y="120"/>
                      <a:pt x="91" y="120"/>
                      <a:pt x="91" y="120"/>
                    </a:cubicBezTo>
                    <a:cubicBezTo>
                      <a:pt x="91" y="119"/>
                      <a:pt x="91" y="119"/>
                      <a:pt x="91" y="119"/>
                    </a:cubicBezTo>
                    <a:cubicBezTo>
                      <a:pt x="90" y="105"/>
                      <a:pt x="90" y="105"/>
                      <a:pt x="90" y="105"/>
                    </a:cubicBezTo>
                    <a:cubicBezTo>
                      <a:pt x="90" y="105"/>
                      <a:pt x="90" y="105"/>
                      <a:pt x="90" y="105"/>
                    </a:cubicBezTo>
                    <a:cubicBezTo>
                      <a:pt x="95" y="101"/>
                      <a:pt x="95" y="101"/>
                      <a:pt x="95" y="101"/>
                    </a:cubicBezTo>
                    <a:cubicBezTo>
                      <a:pt x="95" y="101"/>
                      <a:pt x="95" y="101"/>
                      <a:pt x="95" y="101"/>
                    </a:cubicBezTo>
                    <a:cubicBezTo>
                      <a:pt x="108" y="107"/>
                      <a:pt x="108" y="107"/>
                      <a:pt x="108" y="107"/>
                    </a:cubicBezTo>
                    <a:cubicBezTo>
                      <a:pt x="109" y="107"/>
                      <a:pt x="109" y="107"/>
                      <a:pt x="109" y="107"/>
                    </a:cubicBezTo>
                    <a:cubicBezTo>
                      <a:pt x="116" y="98"/>
                      <a:pt x="116" y="98"/>
                      <a:pt x="116" y="98"/>
                    </a:cubicBezTo>
                    <a:cubicBezTo>
                      <a:pt x="116" y="97"/>
                      <a:pt x="116" y="97"/>
                      <a:pt x="116" y="97"/>
                    </a:cubicBezTo>
                    <a:cubicBezTo>
                      <a:pt x="107" y="86"/>
                      <a:pt x="107" y="86"/>
                      <a:pt x="107" y="86"/>
                    </a:cubicBezTo>
                    <a:cubicBezTo>
                      <a:pt x="107" y="85"/>
                      <a:pt x="107" y="85"/>
                      <a:pt x="107" y="85"/>
                    </a:cubicBezTo>
                    <a:cubicBezTo>
                      <a:pt x="109" y="80"/>
                      <a:pt x="109" y="80"/>
                      <a:pt x="109" y="80"/>
                    </a:cubicBezTo>
                    <a:cubicBezTo>
                      <a:pt x="110" y="80"/>
                      <a:pt x="110" y="80"/>
                      <a:pt x="110" y="80"/>
                    </a:cubicBezTo>
                    <a:cubicBezTo>
                      <a:pt x="124" y="78"/>
                      <a:pt x="124" y="78"/>
                      <a:pt x="124" y="78"/>
                    </a:cubicBezTo>
                    <a:cubicBezTo>
                      <a:pt x="124" y="78"/>
                      <a:pt x="124" y="78"/>
                      <a:pt x="124" y="78"/>
                    </a:cubicBezTo>
                    <a:cubicBezTo>
                      <a:pt x="126" y="67"/>
                      <a:pt x="126" y="67"/>
                      <a:pt x="126" y="67"/>
                    </a:cubicBezTo>
                    <a:cubicBezTo>
                      <a:pt x="126" y="66"/>
                      <a:pt x="126" y="66"/>
                      <a:pt x="126" y="66"/>
                    </a:cubicBezTo>
                    <a:cubicBezTo>
                      <a:pt x="113" y="61"/>
                      <a:pt x="113" y="61"/>
                      <a:pt x="113" y="61"/>
                    </a:cubicBezTo>
                    <a:cubicBezTo>
                      <a:pt x="112" y="60"/>
                      <a:pt x="112" y="60"/>
                      <a:pt x="112" y="60"/>
                    </a:cubicBezTo>
                    <a:cubicBezTo>
                      <a:pt x="112" y="55"/>
                      <a:pt x="112" y="55"/>
                      <a:pt x="112" y="55"/>
                    </a:cubicBezTo>
                    <a:cubicBezTo>
                      <a:pt x="112" y="54"/>
                      <a:pt x="112" y="54"/>
                      <a:pt x="112" y="54"/>
                    </a:cubicBezTo>
                    <a:cubicBezTo>
                      <a:pt x="123" y="46"/>
                      <a:pt x="123" y="46"/>
                      <a:pt x="123" y="46"/>
                    </a:cubicBezTo>
                    <a:cubicBezTo>
                      <a:pt x="123" y="45"/>
                      <a:pt x="123" y="45"/>
                      <a:pt x="123" y="45"/>
                    </a:cubicBezTo>
                    <a:cubicBezTo>
                      <a:pt x="119" y="35"/>
                      <a:pt x="119" y="35"/>
                      <a:pt x="119" y="35"/>
                    </a:cubicBezTo>
                    <a:close/>
                    <a:moveTo>
                      <a:pt x="69" y="82"/>
                    </a:moveTo>
                    <a:cubicBezTo>
                      <a:pt x="58" y="86"/>
                      <a:pt x="46" y="81"/>
                      <a:pt x="41" y="70"/>
                    </a:cubicBezTo>
                    <a:cubicBezTo>
                      <a:pt x="37" y="59"/>
                      <a:pt x="42" y="47"/>
                      <a:pt x="53" y="43"/>
                    </a:cubicBezTo>
                    <a:cubicBezTo>
                      <a:pt x="64" y="38"/>
                      <a:pt x="76" y="44"/>
                      <a:pt x="80" y="55"/>
                    </a:cubicBezTo>
                    <a:cubicBezTo>
                      <a:pt x="85" y="65"/>
                      <a:pt x="79" y="78"/>
                      <a:pt x="69"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53" name="Freeform 62">
                <a:extLst>
                  <a:ext uri="{FF2B5EF4-FFF2-40B4-BE49-F238E27FC236}">
                    <a16:creationId xmlns:a16="http://schemas.microsoft.com/office/drawing/2014/main" id="{1EE94ECE-B7F2-6744-A935-CB8B2AF383FD}"/>
                  </a:ext>
                </a:extLst>
              </p:cNvPr>
              <p:cNvSpPr>
                <a:spLocks noEditPoints="1"/>
              </p:cNvSpPr>
              <p:nvPr/>
            </p:nvSpPr>
            <p:spPr bwMode="auto">
              <a:xfrm>
                <a:off x="1464" y="2020"/>
                <a:ext cx="233" cy="235"/>
              </a:xfrm>
              <a:custGeom>
                <a:avLst/>
                <a:gdLst>
                  <a:gd name="T0" fmla="*/ 134 w 160"/>
                  <a:gd name="T1" fmla="*/ 47 h 161"/>
                  <a:gd name="T2" fmla="*/ 128 w 160"/>
                  <a:gd name="T3" fmla="*/ 40 h 161"/>
                  <a:gd name="T4" fmla="*/ 135 w 160"/>
                  <a:gd name="T5" fmla="*/ 23 h 161"/>
                  <a:gd name="T6" fmla="*/ 124 w 160"/>
                  <a:gd name="T7" fmla="*/ 14 h 161"/>
                  <a:gd name="T8" fmla="*/ 109 w 160"/>
                  <a:gd name="T9" fmla="*/ 24 h 161"/>
                  <a:gd name="T10" fmla="*/ 102 w 160"/>
                  <a:gd name="T11" fmla="*/ 22 h 161"/>
                  <a:gd name="T12" fmla="*/ 99 w 160"/>
                  <a:gd name="T13" fmla="*/ 3 h 161"/>
                  <a:gd name="T14" fmla="*/ 85 w 160"/>
                  <a:gd name="T15" fmla="*/ 0 h 161"/>
                  <a:gd name="T16" fmla="*/ 77 w 160"/>
                  <a:gd name="T17" fmla="*/ 17 h 161"/>
                  <a:gd name="T18" fmla="*/ 69 w 160"/>
                  <a:gd name="T19" fmla="*/ 19 h 161"/>
                  <a:gd name="T20" fmla="*/ 58 w 160"/>
                  <a:gd name="T21" fmla="*/ 4 h 161"/>
                  <a:gd name="T22" fmla="*/ 44 w 160"/>
                  <a:gd name="T23" fmla="*/ 9 h 161"/>
                  <a:gd name="T24" fmla="*/ 46 w 160"/>
                  <a:gd name="T25" fmla="*/ 27 h 161"/>
                  <a:gd name="T26" fmla="*/ 39 w 160"/>
                  <a:gd name="T27" fmla="*/ 33 h 161"/>
                  <a:gd name="T28" fmla="*/ 22 w 160"/>
                  <a:gd name="T29" fmla="*/ 26 h 161"/>
                  <a:gd name="T30" fmla="*/ 13 w 160"/>
                  <a:gd name="T31" fmla="*/ 37 h 161"/>
                  <a:gd name="T32" fmla="*/ 23 w 160"/>
                  <a:gd name="T33" fmla="*/ 52 h 161"/>
                  <a:gd name="T34" fmla="*/ 21 w 160"/>
                  <a:gd name="T35" fmla="*/ 59 h 161"/>
                  <a:gd name="T36" fmla="*/ 2 w 160"/>
                  <a:gd name="T37" fmla="*/ 62 h 161"/>
                  <a:gd name="T38" fmla="*/ 0 w 160"/>
                  <a:gd name="T39" fmla="*/ 76 h 161"/>
                  <a:gd name="T40" fmla="*/ 16 w 160"/>
                  <a:gd name="T41" fmla="*/ 84 h 161"/>
                  <a:gd name="T42" fmla="*/ 18 w 160"/>
                  <a:gd name="T43" fmla="*/ 92 h 161"/>
                  <a:gd name="T44" fmla="*/ 3 w 160"/>
                  <a:gd name="T45" fmla="*/ 103 h 161"/>
                  <a:gd name="T46" fmla="*/ 8 w 160"/>
                  <a:gd name="T47" fmla="*/ 117 h 161"/>
                  <a:gd name="T48" fmla="*/ 26 w 160"/>
                  <a:gd name="T49" fmla="*/ 115 h 161"/>
                  <a:gd name="T50" fmla="*/ 32 w 160"/>
                  <a:gd name="T51" fmla="*/ 121 h 161"/>
                  <a:gd name="T52" fmla="*/ 25 w 160"/>
                  <a:gd name="T53" fmla="*/ 138 h 161"/>
                  <a:gd name="T54" fmla="*/ 36 w 160"/>
                  <a:gd name="T55" fmla="*/ 148 h 161"/>
                  <a:gd name="T56" fmla="*/ 51 w 160"/>
                  <a:gd name="T57" fmla="*/ 137 h 161"/>
                  <a:gd name="T58" fmla="*/ 58 w 160"/>
                  <a:gd name="T59" fmla="*/ 140 h 161"/>
                  <a:gd name="T60" fmla="*/ 61 w 160"/>
                  <a:gd name="T61" fmla="*/ 158 h 161"/>
                  <a:gd name="T62" fmla="*/ 75 w 160"/>
                  <a:gd name="T63" fmla="*/ 161 h 161"/>
                  <a:gd name="T64" fmla="*/ 83 w 160"/>
                  <a:gd name="T65" fmla="*/ 144 h 161"/>
                  <a:gd name="T66" fmla="*/ 91 w 160"/>
                  <a:gd name="T67" fmla="*/ 143 h 161"/>
                  <a:gd name="T68" fmla="*/ 102 w 160"/>
                  <a:gd name="T69" fmla="*/ 158 h 161"/>
                  <a:gd name="T70" fmla="*/ 116 w 160"/>
                  <a:gd name="T71" fmla="*/ 153 h 161"/>
                  <a:gd name="T72" fmla="*/ 114 w 160"/>
                  <a:gd name="T73" fmla="*/ 135 h 161"/>
                  <a:gd name="T74" fmla="*/ 121 w 160"/>
                  <a:gd name="T75" fmla="*/ 129 h 161"/>
                  <a:gd name="T76" fmla="*/ 138 w 160"/>
                  <a:gd name="T77" fmla="*/ 136 h 161"/>
                  <a:gd name="T78" fmla="*/ 147 w 160"/>
                  <a:gd name="T79" fmla="*/ 125 h 161"/>
                  <a:gd name="T80" fmla="*/ 137 w 160"/>
                  <a:gd name="T81" fmla="*/ 110 h 161"/>
                  <a:gd name="T82" fmla="*/ 139 w 160"/>
                  <a:gd name="T83" fmla="*/ 103 h 161"/>
                  <a:gd name="T84" fmla="*/ 158 w 160"/>
                  <a:gd name="T85" fmla="*/ 100 h 161"/>
                  <a:gd name="T86" fmla="*/ 160 w 160"/>
                  <a:gd name="T87" fmla="*/ 86 h 161"/>
                  <a:gd name="T88" fmla="*/ 144 w 160"/>
                  <a:gd name="T89" fmla="*/ 78 h 161"/>
                  <a:gd name="T90" fmla="*/ 142 w 160"/>
                  <a:gd name="T91" fmla="*/ 70 h 161"/>
                  <a:gd name="T92" fmla="*/ 157 w 160"/>
                  <a:gd name="T93" fmla="*/ 59 h 161"/>
                  <a:gd name="T94" fmla="*/ 152 w 160"/>
                  <a:gd name="T95" fmla="*/ 45 h 161"/>
                  <a:gd name="T96" fmla="*/ 87 w 160"/>
                  <a:gd name="T97" fmla="*/ 104 h 161"/>
                  <a:gd name="T98" fmla="*/ 68 w 160"/>
                  <a:gd name="T99" fmla="*/ 55 h 161"/>
                  <a:gd name="T100" fmla="*/ 87 w 160"/>
                  <a:gd name="T101" fmla="*/ 10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0" h="161">
                    <a:moveTo>
                      <a:pt x="151" y="44"/>
                    </a:moveTo>
                    <a:cubicBezTo>
                      <a:pt x="134" y="47"/>
                      <a:pt x="134" y="47"/>
                      <a:pt x="134" y="47"/>
                    </a:cubicBezTo>
                    <a:cubicBezTo>
                      <a:pt x="133" y="46"/>
                      <a:pt x="133" y="46"/>
                      <a:pt x="133" y="46"/>
                    </a:cubicBezTo>
                    <a:cubicBezTo>
                      <a:pt x="128" y="40"/>
                      <a:pt x="128" y="40"/>
                      <a:pt x="128" y="40"/>
                    </a:cubicBezTo>
                    <a:cubicBezTo>
                      <a:pt x="128" y="39"/>
                      <a:pt x="128" y="39"/>
                      <a:pt x="128" y="39"/>
                    </a:cubicBezTo>
                    <a:cubicBezTo>
                      <a:pt x="135" y="23"/>
                      <a:pt x="135" y="23"/>
                      <a:pt x="135" y="23"/>
                    </a:cubicBezTo>
                    <a:cubicBezTo>
                      <a:pt x="135" y="22"/>
                      <a:pt x="135" y="22"/>
                      <a:pt x="135" y="22"/>
                    </a:cubicBezTo>
                    <a:cubicBezTo>
                      <a:pt x="124" y="14"/>
                      <a:pt x="124" y="14"/>
                      <a:pt x="124" y="14"/>
                    </a:cubicBezTo>
                    <a:cubicBezTo>
                      <a:pt x="123" y="14"/>
                      <a:pt x="123" y="14"/>
                      <a:pt x="123" y="14"/>
                    </a:cubicBezTo>
                    <a:cubicBezTo>
                      <a:pt x="109" y="24"/>
                      <a:pt x="109" y="24"/>
                      <a:pt x="109" y="24"/>
                    </a:cubicBezTo>
                    <a:cubicBezTo>
                      <a:pt x="108" y="24"/>
                      <a:pt x="108" y="24"/>
                      <a:pt x="108" y="24"/>
                    </a:cubicBezTo>
                    <a:cubicBezTo>
                      <a:pt x="102" y="22"/>
                      <a:pt x="102" y="22"/>
                      <a:pt x="102" y="22"/>
                    </a:cubicBezTo>
                    <a:cubicBezTo>
                      <a:pt x="101" y="21"/>
                      <a:pt x="101" y="21"/>
                      <a:pt x="101" y="21"/>
                    </a:cubicBezTo>
                    <a:cubicBezTo>
                      <a:pt x="99" y="3"/>
                      <a:pt x="99" y="3"/>
                      <a:pt x="99" y="3"/>
                    </a:cubicBezTo>
                    <a:cubicBezTo>
                      <a:pt x="99" y="3"/>
                      <a:pt x="99" y="3"/>
                      <a:pt x="99" y="3"/>
                    </a:cubicBezTo>
                    <a:cubicBezTo>
                      <a:pt x="85" y="0"/>
                      <a:pt x="85" y="0"/>
                      <a:pt x="85" y="0"/>
                    </a:cubicBezTo>
                    <a:cubicBezTo>
                      <a:pt x="84" y="1"/>
                      <a:pt x="84" y="1"/>
                      <a:pt x="84" y="1"/>
                    </a:cubicBezTo>
                    <a:cubicBezTo>
                      <a:pt x="77" y="17"/>
                      <a:pt x="77" y="17"/>
                      <a:pt x="77" y="17"/>
                    </a:cubicBezTo>
                    <a:cubicBezTo>
                      <a:pt x="76" y="18"/>
                      <a:pt x="76" y="18"/>
                      <a:pt x="76" y="18"/>
                    </a:cubicBezTo>
                    <a:cubicBezTo>
                      <a:pt x="69" y="19"/>
                      <a:pt x="69" y="19"/>
                      <a:pt x="69" y="19"/>
                    </a:cubicBezTo>
                    <a:cubicBezTo>
                      <a:pt x="68" y="18"/>
                      <a:pt x="68" y="18"/>
                      <a:pt x="68" y="18"/>
                    </a:cubicBezTo>
                    <a:cubicBezTo>
                      <a:pt x="58" y="4"/>
                      <a:pt x="58" y="4"/>
                      <a:pt x="58" y="4"/>
                    </a:cubicBezTo>
                    <a:cubicBezTo>
                      <a:pt x="57" y="4"/>
                      <a:pt x="57" y="4"/>
                      <a:pt x="57" y="4"/>
                    </a:cubicBezTo>
                    <a:cubicBezTo>
                      <a:pt x="44" y="9"/>
                      <a:pt x="44" y="9"/>
                      <a:pt x="44" y="9"/>
                    </a:cubicBezTo>
                    <a:cubicBezTo>
                      <a:pt x="43" y="10"/>
                      <a:pt x="43" y="10"/>
                      <a:pt x="43" y="10"/>
                    </a:cubicBezTo>
                    <a:cubicBezTo>
                      <a:pt x="46" y="27"/>
                      <a:pt x="46" y="27"/>
                      <a:pt x="46" y="27"/>
                    </a:cubicBezTo>
                    <a:cubicBezTo>
                      <a:pt x="45" y="28"/>
                      <a:pt x="45" y="28"/>
                      <a:pt x="45" y="28"/>
                    </a:cubicBezTo>
                    <a:cubicBezTo>
                      <a:pt x="39" y="33"/>
                      <a:pt x="39" y="33"/>
                      <a:pt x="39" y="33"/>
                    </a:cubicBezTo>
                    <a:cubicBezTo>
                      <a:pt x="38" y="33"/>
                      <a:pt x="38" y="33"/>
                      <a:pt x="38" y="33"/>
                    </a:cubicBezTo>
                    <a:cubicBezTo>
                      <a:pt x="22" y="26"/>
                      <a:pt x="22" y="26"/>
                      <a:pt x="22" y="26"/>
                    </a:cubicBezTo>
                    <a:cubicBezTo>
                      <a:pt x="21" y="26"/>
                      <a:pt x="21" y="26"/>
                      <a:pt x="21" y="26"/>
                    </a:cubicBezTo>
                    <a:cubicBezTo>
                      <a:pt x="13" y="37"/>
                      <a:pt x="13" y="37"/>
                      <a:pt x="13" y="37"/>
                    </a:cubicBezTo>
                    <a:cubicBezTo>
                      <a:pt x="13" y="38"/>
                      <a:pt x="13" y="38"/>
                      <a:pt x="13" y="38"/>
                    </a:cubicBezTo>
                    <a:cubicBezTo>
                      <a:pt x="23" y="52"/>
                      <a:pt x="23" y="52"/>
                      <a:pt x="23" y="52"/>
                    </a:cubicBezTo>
                    <a:cubicBezTo>
                      <a:pt x="24" y="53"/>
                      <a:pt x="24" y="53"/>
                      <a:pt x="24" y="53"/>
                    </a:cubicBezTo>
                    <a:cubicBezTo>
                      <a:pt x="21" y="59"/>
                      <a:pt x="21" y="59"/>
                      <a:pt x="21" y="59"/>
                    </a:cubicBezTo>
                    <a:cubicBezTo>
                      <a:pt x="21" y="59"/>
                      <a:pt x="20" y="60"/>
                      <a:pt x="20" y="60"/>
                    </a:cubicBezTo>
                    <a:cubicBezTo>
                      <a:pt x="2" y="62"/>
                      <a:pt x="2" y="62"/>
                      <a:pt x="2" y="62"/>
                    </a:cubicBezTo>
                    <a:cubicBezTo>
                      <a:pt x="2" y="62"/>
                      <a:pt x="2" y="62"/>
                      <a:pt x="2" y="62"/>
                    </a:cubicBezTo>
                    <a:cubicBezTo>
                      <a:pt x="0" y="76"/>
                      <a:pt x="0" y="76"/>
                      <a:pt x="0" y="76"/>
                    </a:cubicBezTo>
                    <a:cubicBezTo>
                      <a:pt x="0" y="77"/>
                      <a:pt x="0" y="77"/>
                      <a:pt x="0" y="77"/>
                    </a:cubicBezTo>
                    <a:cubicBezTo>
                      <a:pt x="16" y="84"/>
                      <a:pt x="16" y="84"/>
                      <a:pt x="16" y="84"/>
                    </a:cubicBezTo>
                    <a:cubicBezTo>
                      <a:pt x="17" y="85"/>
                      <a:pt x="17" y="85"/>
                      <a:pt x="17" y="85"/>
                    </a:cubicBezTo>
                    <a:cubicBezTo>
                      <a:pt x="18" y="92"/>
                      <a:pt x="18" y="92"/>
                      <a:pt x="18" y="92"/>
                    </a:cubicBezTo>
                    <a:cubicBezTo>
                      <a:pt x="17" y="93"/>
                      <a:pt x="17" y="93"/>
                      <a:pt x="17" y="93"/>
                    </a:cubicBezTo>
                    <a:cubicBezTo>
                      <a:pt x="3" y="103"/>
                      <a:pt x="3" y="103"/>
                      <a:pt x="3" y="103"/>
                    </a:cubicBezTo>
                    <a:cubicBezTo>
                      <a:pt x="3" y="104"/>
                      <a:pt x="3" y="104"/>
                      <a:pt x="3" y="104"/>
                    </a:cubicBezTo>
                    <a:cubicBezTo>
                      <a:pt x="8" y="117"/>
                      <a:pt x="8" y="117"/>
                      <a:pt x="8" y="117"/>
                    </a:cubicBezTo>
                    <a:cubicBezTo>
                      <a:pt x="9" y="117"/>
                      <a:pt x="9" y="117"/>
                      <a:pt x="9" y="117"/>
                    </a:cubicBezTo>
                    <a:cubicBezTo>
                      <a:pt x="26" y="115"/>
                      <a:pt x="26" y="115"/>
                      <a:pt x="26" y="115"/>
                    </a:cubicBezTo>
                    <a:cubicBezTo>
                      <a:pt x="27" y="116"/>
                      <a:pt x="27" y="116"/>
                      <a:pt x="27" y="116"/>
                    </a:cubicBezTo>
                    <a:cubicBezTo>
                      <a:pt x="32" y="121"/>
                      <a:pt x="32" y="121"/>
                      <a:pt x="32" y="121"/>
                    </a:cubicBezTo>
                    <a:cubicBezTo>
                      <a:pt x="32" y="122"/>
                      <a:pt x="32" y="122"/>
                      <a:pt x="32" y="122"/>
                    </a:cubicBezTo>
                    <a:cubicBezTo>
                      <a:pt x="25" y="138"/>
                      <a:pt x="25" y="138"/>
                      <a:pt x="25" y="138"/>
                    </a:cubicBezTo>
                    <a:cubicBezTo>
                      <a:pt x="25" y="139"/>
                      <a:pt x="25" y="139"/>
                      <a:pt x="25" y="139"/>
                    </a:cubicBezTo>
                    <a:cubicBezTo>
                      <a:pt x="36" y="148"/>
                      <a:pt x="36" y="148"/>
                      <a:pt x="36" y="148"/>
                    </a:cubicBezTo>
                    <a:cubicBezTo>
                      <a:pt x="37" y="148"/>
                      <a:pt x="37" y="148"/>
                      <a:pt x="37" y="148"/>
                    </a:cubicBezTo>
                    <a:cubicBezTo>
                      <a:pt x="51" y="137"/>
                      <a:pt x="51" y="137"/>
                      <a:pt x="51" y="137"/>
                    </a:cubicBezTo>
                    <a:cubicBezTo>
                      <a:pt x="52" y="137"/>
                      <a:pt x="52" y="137"/>
                      <a:pt x="52" y="137"/>
                    </a:cubicBezTo>
                    <a:cubicBezTo>
                      <a:pt x="58" y="140"/>
                      <a:pt x="58" y="140"/>
                      <a:pt x="58" y="140"/>
                    </a:cubicBezTo>
                    <a:cubicBezTo>
                      <a:pt x="59" y="141"/>
                      <a:pt x="59" y="141"/>
                      <a:pt x="59" y="141"/>
                    </a:cubicBezTo>
                    <a:cubicBezTo>
                      <a:pt x="61" y="158"/>
                      <a:pt x="61" y="158"/>
                      <a:pt x="61" y="158"/>
                    </a:cubicBezTo>
                    <a:cubicBezTo>
                      <a:pt x="61" y="159"/>
                      <a:pt x="61" y="159"/>
                      <a:pt x="61" y="159"/>
                    </a:cubicBezTo>
                    <a:cubicBezTo>
                      <a:pt x="75" y="161"/>
                      <a:pt x="75" y="161"/>
                      <a:pt x="75" y="161"/>
                    </a:cubicBezTo>
                    <a:cubicBezTo>
                      <a:pt x="76" y="161"/>
                      <a:pt x="76" y="161"/>
                      <a:pt x="76" y="161"/>
                    </a:cubicBezTo>
                    <a:cubicBezTo>
                      <a:pt x="83" y="144"/>
                      <a:pt x="83" y="144"/>
                      <a:pt x="83" y="144"/>
                    </a:cubicBezTo>
                    <a:cubicBezTo>
                      <a:pt x="84" y="144"/>
                      <a:pt x="84" y="144"/>
                      <a:pt x="84" y="144"/>
                    </a:cubicBezTo>
                    <a:cubicBezTo>
                      <a:pt x="91" y="143"/>
                      <a:pt x="91" y="143"/>
                      <a:pt x="91" y="143"/>
                    </a:cubicBezTo>
                    <a:cubicBezTo>
                      <a:pt x="91" y="143"/>
                      <a:pt x="92" y="143"/>
                      <a:pt x="92" y="143"/>
                    </a:cubicBezTo>
                    <a:cubicBezTo>
                      <a:pt x="102" y="158"/>
                      <a:pt x="102" y="158"/>
                      <a:pt x="102" y="158"/>
                    </a:cubicBezTo>
                    <a:cubicBezTo>
                      <a:pt x="103" y="158"/>
                      <a:pt x="103" y="158"/>
                      <a:pt x="103" y="158"/>
                    </a:cubicBezTo>
                    <a:cubicBezTo>
                      <a:pt x="116" y="153"/>
                      <a:pt x="116" y="153"/>
                      <a:pt x="116" y="153"/>
                    </a:cubicBezTo>
                    <a:cubicBezTo>
                      <a:pt x="117" y="152"/>
                      <a:pt x="117" y="152"/>
                      <a:pt x="117" y="152"/>
                    </a:cubicBezTo>
                    <a:cubicBezTo>
                      <a:pt x="114" y="135"/>
                      <a:pt x="114" y="135"/>
                      <a:pt x="114" y="135"/>
                    </a:cubicBezTo>
                    <a:cubicBezTo>
                      <a:pt x="115" y="133"/>
                      <a:pt x="115" y="133"/>
                      <a:pt x="115" y="133"/>
                    </a:cubicBezTo>
                    <a:cubicBezTo>
                      <a:pt x="121" y="129"/>
                      <a:pt x="121" y="129"/>
                      <a:pt x="121" y="129"/>
                    </a:cubicBezTo>
                    <a:cubicBezTo>
                      <a:pt x="122" y="129"/>
                      <a:pt x="122" y="129"/>
                      <a:pt x="122" y="129"/>
                    </a:cubicBezTo>
                    <a:cubicBezTo>
                      <a:pt x="138" y="136"/>
                      <a:pt x="138" y="136"/>
                      <a:pt x="138" y="136"/>
                    </a:cubicBezTo>
                    <a:cubicBezTo>
                      <a:pt x="139" y="136"/>
                      <a:pt x="139" y="136"/>
                      <a:pt x="139" y="136"/>
                    </a:cubicBezTo>
                    <a:cubicBezTo>
                      <a:pt x="147" y="125"/>
                      <a:pt x="147" y="125"/>
                      <a:pt x="147" y="125"/>
                    </a:cubicBezTo>
                    <a:cubicBezTo>
                      <a:pt x="147" y="124"/>
                      <a:pt x="147" y="124"/>
                      <a:pt x="147" y="124"/>
                    </a:cubicBezTo>
                    <a:cubicBezTo>
                      <a:pt x="137" y="110"/>
                      <a:pt x="137" y="110"/>
                      <a:pt x="137" y="110"/>
                    </a:cubicBezTo>
                    <a:cubicBezTo>
                      <a:pt x="136" y="109"/>
                      <a:pt x="136" y="109"/>
                      <a:pt x="136" y="109"/>
                    </a:cubicBezTo>
                    <a:cubicBezTo>
                      <a:pt x="139" y="103"/>
                      <a:pt x="139" y="103"/>
                      <a:pt x="139" y="103"/>
                    </a:cubicBezTo>
                    <a:cubicBezTo>
                      <a:pt x="140" y="102"/>
                      <a:pt x="140" y="102"/>
                      <a:pt x="140" y="102"/>
                    </a:cubicBezTo>
                    <a:cubicBezTo>
                      <a:pt x="158" y="100"/>
                      <a:pt x="158" y="100"/>
                      <a:pt x="158" y="100"/>
                    </a:cubicBezTo>
                    <a:cubicBezTo>
                      <a:pt x="158" y="100"/>
                      <a:pt x="158" y="100"/>
                      <a:pt x="158" y="99"/>
                    </a:cubicBezTo>
                    <a:cubicBezTo>
                      <a:pt x="160" y="86"/>
                      <a:pt x="160" y="86"/>
                      <a:pt x="160" y="86"/>
                    </a:cubicBezTo>
                    <a:cubicBezTo>
                      <a:pt x="160" y="85"/>
                      <a:pt x="160" y="85"/>
                      <a:pt x="160" y="85"/>
                    </a:cubicBezTo>
                    <a:cubicBezTo>
                      <a:pt x="144" y="78"/>
                      <a:pt x="144" y="78"/>
                      <a:pt x="144" y="78"/>
                    </a:cubicBezTo>
                    <a:cubicBezTo>
                      <a:pt x="143" y="77"/>
                      <a:pt x="143" y="77"/>
                      <a:pt x="143" y="77"/>
                    </a:cubicBezTo>
                    <a:cubicBezTo>
                      <a:pt x="142" y="70"/>
                      <a:pt x="142" y="70"/>
                      <a:pt x="142" y="70"/>
                    </a:cubicBezTo>
                    <a:cubicBezTo>
                      <a:pt x="143" y="69"/>
                      <a:pt x="143" y="69"/>
                      <a:pt x="143" y="69"/>
                    </a:cubicBezTo>
                    <a:cubicBezTo>
                      <a:pt x="157" y="59"/>
                      <a:pt x="157" y="59"/>
                      <a:pt x="157" y="59"/>
                    </a:cubicBezTo>
                    <a:cubicBezTo>
                      <a:pt x="157" y="58"/>
                      <a:pt x="157" y="58"/>
                      <a:pt x="157" y="58"/>
                    </a:cubicBezTo>
                    <a:cubicBezTo>
                      <a:pt x="152" y="45"/>
                      <a:pt x="152" y="45"/>
                      <a:pt x="152" y="45"/>
                    </a:cubicBezTo>
                    <a:lnTo>
                      <a:pt x="151" y="44"/>
                    </a:lnTo>
                    <a:close/>
                    <a:moveTo>
                      <a:pt x="87" y="104"/>
                    </a:moveTo>
                    <a:cubicBezTo>
                      <a:pt x="74" y="110"/>
                      <a:pt x="58" y="103"/>
                      <a:pt x="53" y="89"/>
                    </a:cubicBezTo>
                    <a:cubicBezTo>
                      <a:pt x="47" y="76"/>
                      <a:pt x="54" y="60"/>
                      <a:pt x="68" y="55"/>
                    </a:cubicBezTo>
                    <a:cubicBezTo>
                      <a:pt x="81" y="49"/>
                      <a:pt x="97" y="56"/>
                      <a:pt x="102" y="70"/>
                    </a:cubicBezTo>
                    <a:cubicBezTo>
                      <a:pt x="108" y="83"/>
                      <a:pt x="101" y="99"/>
                      <a:pt x="87"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54" name="Freeform 63">
                <a:extLst>
                  <a:ext uri="{FF2B5EF4-FFF2-40B4-BE49-F238E27FC236}">
                    <a16:creationId xmlns:a16="http://schemas.microsoft.com/office/drawing/2014/main" id="{989C03C6-A51F-2144-BC17-C9F126A4475D}"/>
                  </a:ext>
                </a:extLst>
              </p:cNvPr>
              <p:cNvSpPr>
                <a:spLocks/>
              </p:cNvSpPr>
              <p:nvPr/>
            </p:nvSpPr>
            <p:spPr bwMode="auto">
              <a:xfrm>
                <a:off x="1952" y="3065"/>
                <a:ext cx="233" cy="152"/>
              </a:xfrm>
              <a:custGeom>
                <a:avLst/>
                <a:gdLst>
                  <a:gd name="T0" fmla="*/ 2 w 160"/>
                  <a:gd name="T1" fmla="*/ 5 h 105"/>
                  <a:gd name="T2" fmla="*/ 4 w 160"/>
                  <a:gd name="T3" fmla="*/ 1 h 105"/>
                  <a:gd name="T4" fmla="*/ 8 w 160"/>
                  <a:gd name="T5" fmla="*/ 0 h 105"/>
                  <a:gd name="T6" fmla="*/ 15 w 160"/>
                  <a:gd name="T7" fmla="*/ 0 h 105"/>
                  <a:gd name="T8" fmla="*/ 34 w 160"/>
                  <a:gd name="T9" fmla="*/ 2 h 105"/>
                  <a:gd name="T10" fmla="*/ 36 w 160"/>
                  <a:gd name="T11" fmla="*/ 2 h 105"/>
                  <a:gd name="T12" fmla="*/ 36 w 160"/>
                  <a:gd name="T13" fmla="*/ 2 h 105"/>
                  <a:gd name="T14" fmla="*/ 39 w 160"/>
                  <a:gd name="T15" fmla="*/ 8 h 105"/>
                  <a:gd name="T16" fmla="*/ 35 w 160"/>
                  <a:gd name="T17" fmla="*/ 13 h 105"/>
                  <a:gd name="T18" fmla="*/ 33 w 160"/>
                  <a:gd name="T19" fmla="*/ 13 h 105"/>
                  <a:gd name="T20" fmla="*/ 27 w 160"/>
                  <a:gd name="T21" fmla="*/ 12 h 105"/>
                  <a:gd name="T22" fmla="*/ 23 w 160"/>
                  <a:gd name="T23" fmla="*/ 12 h 105"/>
                  <a:gd name="T24" fmla="*/ 29 w 160"/>
                  <a:gd name="T25" fmla="*/ 17 h 105"/>
                  <a:gd name="T26" fmla="*/ 40 w 160"/>
                  <a:gd name="T27" fmla="*/ 28 h 105"/>
                  <a:gd name="T28" fmla="*/ 46 w 160"/>
                  <a:gd name="T29" fmla="*/ 34 h 105"/>
                  <a:gd name="T30" fmla="*/ 54 w 160"/>
                  <a:gd name="T31" fmla="*/ 41 h 105"/>
                  <a:gd name="T32" fmla="*/ 59 w 160"/>
                  <a:gd name="T33" fmla="*/ 45 h 105"/>
                  <a:gd name="T34" fmla="*/ 65 w 160"/>
                  <a:gd name="T35" fmla="*/ 40 h 105"/>
                  <a:gd name="T36" fmla="*/ 67 w 160"/>
                  <a:gd name="T37" fmla="*/ 38 h 105"/>
                  <a:gd name="T38" fmla="*/ 74 w 160"/>
                  <a:gd name="T39" fmla="*/ 32 h 105"/>
                  <a:gd name="T40" fmla="*/ 75 w 160"/>
                  <a:gd name="T41" fmla="*/ 31 h 105"/>
                  <a:gd name="T42" fmla="*/ 83 w 160"/>
                  <a:gd name="T43" fmla="*/ 31 h 105"/>
                  <a:gd name="T44" fmla="*/ 89 w 160"/>
                  <a:gd name="T45" fmla="*/ 36 h 105"/>
                  <a:gd name="T46" fmla="*/ 95 w 160"/>
                  <a:gd name="T47" fmla="*/ 41 h 105"/>
                  <a:gd name="T48" fmla="*/ 99 w 160"/>
                  <a:gd name="T49" fmla="*/ 44 h 105"/>
                  <a:gd name="T50" fmla="*/ 101 w 160"/>
                  <a:gd name="T51" fmla="*/ 46 h 105"/>
                  <a:gd name="T52" fmla="*/ 121 w 160"/>
                  <a:gd name="T53" fmla="*/ 64 h 105"/>
                  <a:gd name="T54" fmla="*/ 122 w 160"/>
                  <a:gd name="T55" fmla="*/ 64 h 105"/>
                  <a:gd name="T56" fmla="*/ 128 w 160"/>
                  <a:gd name="T57" fmla="*/ 69 h 105"/>
                  <a:gd name="T58" fmla="*/ 154 w 160"/>
                  <a:gd name="T59" fmla="*/ 92 h 105"/>
                  <a:gd name="T60" fmla="*/ 157 w 160"/>
                  <a:gd name="T61" fmla="*/ 95 h 105"/>
                  <a:gd name="T62" fmla="*/ 158 w 160"/>
                  <a:gd name="T63" fmla="*/ 103 h 105"/>
                  <a:gd name="T64" fmla="*/ 152 w 160"/>
                  <a:gd name="T65" fmla="*/ 104 h 105"/>
                  <a:gd name="T66" fmla="*/ 150 w 160"/>
                  <a:gd name="T67" fmla="*/ 103 h 105"/>
                  <a:gd name="T68" fmla="*/ 127 w 160"/>
                  <a:gd name="T69" fmla="*/ 83 h 105"/>
                  <a:gd name="T70" fmla="*/ 121 w 160"/>
                  <a:gd name="T71" fmla="*/ 78 h 105"/>
                  <a:gd name="T72" fmla="*/ 120 w 160"/>
                  <a:gd name="T73" fmla="*/ 78 h 105"/>
                  <a:gd name="T74" fmla="*/ 100 w 160"/>
                  <a:gd name="T75" fmla="*/ 61 h 105"/>
                  <a:gd name="T76" fmla="*/ 98 w 160"/>
                  <a:gd name="T77" fmla="*/ 59 h 105"/>
                  <a:gd name="T78" fmla="*/ 94 w 160"/>
                  <a:gd name="T79" fmla="*/ 55 h 105"/>
                  <a:gd name="T80" fmla="*/ 88 w 160"/>
                  <a:gd name="T81" fmla="*/ 50 h 105"/>
                  <a:gd name="T82" fmla="*/ 79 w 160"/>
                  <a:gd name="T83" fmla="*/ 42 h 105"/>
                  <a:gd name="T84" fmla="*/ 73 w 160"/>
                  <a:gd name="T85" fmla="*/ 48 h 105"/>
                  <a:gd name="T86" fmla="*/ 66 w 160"/>
                  <a:gd name="T87" fmla="*/ 54 h 105"/>
                  <a:gd name="T88" fmla="*/ 64 w 160"/>
                  <a:gd name="T89" fmla="*/ 56 h 105"/>
                  <a:gd name="T90" fmla="*/ 63 w 160"/>
                  <a:gd name="T91" fmla="*/ 57 h 105"/>
                  <a:gd name="T92" fmla="*/ 55 w 160"/>
                  <a:gd name="T93" fmla="*/ 57 h 105"/>
                  <a:gd name="T94" fmla="*/ 53 w 160"/>
                  <a:gd name="T95" fmla="*/ 55 h 105"/>
                  <a:gd name="T96" fmla="*/ 45 w 160"/>
                  <a:gd name="T97" fmla="*/ 48 h 105"/>
                  <a:gd name="T98" fmla="*/ 39 w 160"/>
                  <a:gd name="T99" fmla="*/ 42 h 105"/>
                  <a:gd name="T100" fmla="*/ 31 w 160"/>
                  <a:gd name="T101" fmla="*/ 35 h 105"/>
                  <a:gd name="T102" fmla="*/ 13 w 160"/>
                  <a:gd name="T103" fmla="*/ 18 h 105"/>
                  <a:gd name="T104" fmla="*/ 13 w 160"/>
                  <a:gd name="T105" fmla="*/ 18 h 105"/>
                  <a:gd name="T106" fmla="*/ 12 w 160"/>
                  <a:gd name="T107" fmla="*/ 30 h 105"/>
                  <a:gd name="T108" fmla="*/ 6 w 160"/>
                  <a:gd name="T109" fmla="*/ 36 h 105"/>
                  <a:gd name="T110" fmla="*/ 1 w 160"/>
                  <a:gd name="T111" fmla="*/ 30 h 105"/>
                  <a:gd name="T112" fmla="*/ 2 w 160"/>
                  <a:gd name="T113" fmla="*/ 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 h="105">
                    <a:moveTo>
                      <a:pt x="2" y="5"/>
                    </a:moveTo>
                    <a:cubicBezTo>
                      <a:pt x="2" y="4"/>
                      <a:pt x="3" y="2"/>
                      <a:pt x="4" y="1"/>
                    </a:cubicBezTo>
                    <a:cubicBezTo>
                      <a:pt x="5" y="0"/>
                      <a:pt x="7" y="0"/>
                      <a:pt x="8" y="0"/>
                    </a:cubicBezTo>
                    <a:cubicBezTo>
                      <a:pt x="15" y="0"/>
                      <a:pt x="15" y="0"/>
                      <a:pt x="15" y="0"/>
                    </a:cubicBezTo>
                    <a:cubicBezTo>
                      <a:pt x="34" y="2"/>
                      <a:pt x="34" y="2"/>
                      <a:pt x="34" y="2"/>
                    </a:cubicBezTo>
                    <a:cubicBezTo>
                      <a:pt x="35" y="2"/>
                      <a:pt x="35" y="2"/>
                      <a:pt x="36" y="2"/>
                    </a:cubicBezTo>
                    <a:cubicBezTo>
                      <a:pt x="36" y="2"/>
                      <a:pt x="36" y="2"/>
                      <a:pt x="36" y="2"/>
                    </a:cubicBezTo>
                    <a:cubicBezTo>
                      <a:pt x="38" y="3"/>
                      <a:pt x="39" y="5"/>
                      <a:pt x="39" y="8"/>
                    </a:cubicBezTo>
                    <a:cubicBezTo>
                      <a:pt x="39" y="10"/>
                      <a:pt x="37" y="12"/>
                      <a:pt x="35" y="13"/>
                    </a:cubicBezTo>
                    <a:cubicBezTo>
                      <a:pt x="35" y="13"/>
                      <a:pt x="34" y="13"/>
                      <a:pt x="33" y="13"/>
                    </a:cubicBezTo>
                    <a:cubicBezTo>
                      <a:pt x="27" y="12"/>
                      <a:pt x="27" y="12"/>
                      <a:pt x="27" y="12"/>
                    </a:cubicBezTo>
                    <a:cubicBezTo>
                      <a:pt x="23" y="12"/>
                      <a:pt x="23" y="12"/>
                      <a:pt x="23" y="12"/>
                    </a:cubicBezTo>
                    <a:cubicBezTo>
                      <a:pt x="29" y="17"/>
                      <a:pt x="29" y="17"/>
                      <a:pt x="29" y="17"/>
                    </a:cubicBezTo>
                    <a:cubicBezTo>
                      <a:pt x="40" y="28"/>
                      <a:pt x="40" y="28"/>
                      <a:pt x="40" y="28"/>
                    </a:cubicBezTo>
                    <a:cubicBezTo>
                      <a:pt x="46" y="34"/>
                      <a:pt x="46" y="34"/>
                      <a:pt x="46" y="34"/>
                    </a:cubicBezTo>
                    <a:cubicBezTo>
                      <a:pt x="54" y="41"/>
                      <a:pt x="54" y="41"/>
                      <a:pt x="54" y="41"/>
                    </a:cubicBezTo>
                    <a:cubicBezTo>
                      <a:pt x="59" y="45"/>
                      <a:pt x="59" y="45"/>
                      <a:pt x="59" y="45"/>
                    </a:cubicBezTo>
                    <a:cubicBezTo>
                      <a:pt x="65" y="40"/>
                      <a:pt x="65" y="40"/>
                      <a:pt x="65" y="40"/>
                    </a:cubicBezTo>
                    <a:cubicBezTo>
                      <a:pt x="67" y="38"/>
                      <a:pt x="67" y="38"/>
                      <a:pt x="67" y="38"/>
                    </a:cubicBezTo>
                    <a:cubicBezTo>
                      <a:pt x="74" y="32"/>
                      <a:pt x="74" y="32"/>
                      <a:pt x="74" y="32"/>
                    </a:cubicBezTo>
                    <a:cubicBezTo>
                      <a:pt x="75" y="31"/>
                      <a:pt x="75" y="31"/>
                      <a:pt x="75" y="31"/>
                    </a:cubicBezTo>
                    <a:cubicBezTo>
                      <a:pt x="77" y="29"/>
                      <a:pt x="81" y="29"/>
                      <a:pt x="83" y="31"/>
                    </a:cubicBezTo>
                    <a:cubicBezTo>
                      <a:pt x="89" y="36"/>
                      <a:pt x="89" y="36"/>
                      <a:pt x="89" y="36"/>
                    </a:cubicBezTo>
                    <a:cubicBezTo>
                      <a:pt x="95" y="41"/>
                      <a:pt x="95" y="41"/>
                      <a:pt x="95" y="41"/>
                    </a:cubicBezTo>
                    <a:cubicBezTo>
                      <a:pt x="99" y="44"/>
                      <a:pt x="99" y="44"/>
                      <a:pt x="99" y="44"/>
                    </a:cubicBezTo>
                    <a:cubicBezTo>
                      <a:pt x="101" y="46"/>
                      <a:pt x="101" y="46"/>
                      <a:pt x="101" y="46"/>
                    </a:cubicBezTo>
                    <a:cubicBezTo>
                      <a:pt x="121" y="64"/>
                      <a:pt x="121" y="64"/>
                      <a:pt x="121" y="64"/>
                    </a:cubicBezTo>
                    <a:cubicBezTo>
                      <a:pt x="122" y="64"/>
                      <a:pt x="122" y="64"/>
                      <a:pt x="122" y="64"/>
                    </a:cubicBezTo>
                    <a:cubicBezTo>
                      <a:pt x="128" y="69"/>
                      <a:pt x="128" y="69"/>
                      <a:pt x="128" y="69"/>
                    </a:cubicBezTo>
                    <a:cubicBezTo>
                      <a:pt x="154" y="92"/>
                      <a:pt x="154" y="92"/>
                      <a:pt x="154" y="92"/>
                    </a:cubicBezTo>
                    <a:cubicBezTo>
                      <a:pt x="157" y="95"/>
                      <a:pt x="157" y="95"/>
                      <a:pt x="157" y="95"/>
                    </a:cubicBezTo>
                    <a:cubicBezTo>
                      <a:pt x="160" y="97"/>
                      <a:pt x="160" y="100"/>
                      <a:pt x="158" y="103"/>
                    </a:cubicBezTo>
                    <a:cubicBezTo>
                      <a:pt x="156" y="104"/>
                      <a:pt x="154" y="105"/>
                      <a:pt x="152" y="104"/>
                    </a:cubicBezTo>
                    <a:cubicBezTo>
                      <a:pt x="151" y="104"/>
                      <a:pt x="150" y="104"/>
                      <a:pt x="150" y="103"/>
                    </a:cubicBezTo>
                    <a:cubicBezTo>
                      <a:pt x="127" y="83"/>
                      <a:pt x="127" y="83"/>
                      <a:pt x="127" y="83"/>
                    </a:cubicBezTo>
                    <a:cubicBezTo>
                      <a:pt x="121" y="78"/>
                      <a:pt x="121" y="78"/>
                      <a:pt x="121" y="78"/>
                    </a:cubicBezTo>
                    <a:cubicBezTo>
                      <a:pt x="120" y="78"/>
                      <a:pt x="120" y="78"/>
                      <a:pt x="120" y="78"/>
                    </a:cubicBezTo>
                    <a:cubicBezTo>
                      <a:pt x="100" y="61"/>
                      <a:pt x="100" y="61"/>
                      <a:pt x="100" y="61"/>
                    </a:cubicBezTo>
                    <a:cubicBezTo>
                      <a:pt x="98" y="59"/>
                      <a:pt x="98" y="59"/>
                      <a:pt x="98" y="59"/>
                    </a:cubicBezTo>
                    <a:cubicBezTo>
                      <a:pt x="94" y="55"/>
                      <a:pt x="94" y="55"/>
                      <a:pt x="94" y="55"/>
                    </a:cubicBezTo>
                    <a:cubicBezTo>
                      <a:pt x="88" y="50"/>
                      <a:pt x="88" y="50"/>
                      <a:pt x="88" y="50"/>
                    </a:cubicBezTo>
                    <a:cubicBezTo>
                      <a:pt x="79" y="42"/>
                      <a:pt x="79" y="42"/>
                      <a:pt x="79" y="42"/>
                    </a:cubicBezTo>
                    <a:cubicBezTo>
                      <a:pt x="73" y="48"/>
                      <a:pt x="73" y="48"/>
                      <a:pt x="73" y="48"/>
                    </a:cubicBezTo>
                    <a:cubicBezTo>
                      <a:pt x="66" y="54"/>
                      <a:pt x="66" y="54"/>
                      <a:pt x="66" y="54"/>
                    </a:cubicBezTo>
                    <a:cubicBezTo>
                      <a:pt x="64" y="56"/>
                      <a:pt x="64" y="56"/>
                      <a:pt x="64" y="56"/>
                    </a:cubicBezTo>
                    <a:cubicBezTo>
                      <a:pt x="63" y="57"/>
                      <a:pt x="63" y="57"/>
                      <a:pt x="63" y="57"/>
                    </a:cubicBezTo>
                    <a:cubicBezTo>
                      <a:pt x="61" y="59"/>
                      <a:pt x="57" y="59"/>
                      <a:pt x="55" y="57"/>
                    </a:cubicBezTo>
                    <a:cubicBezTo>
                      <a:pt x="53" y="55"/>
                      <a:pt x="53" y="55"/>
                      <a:pt x="53" y="55"/>
                    </a:cubicBezTo>
                    <a:cubicBezTo>
                      <a:pt x="45" y="48"/>
                      <a:pt x="45" y="48"/>
                      <a:pt x="45" y="48"/>
                    </a:cubicBezTo>
                    <a:cubicBezTo>
                      <a:pt x="39" y="42"/>
                      <a:pt x="39" y="42"/>
                      <a:pt x="39" y="42"/>
                    </a:cubicBezTo>
                    <a:cubicBezTo>
                      <a:pt x="31" y="35"/>
                      <a:pt x="31" y="35"/>
                      <a:pt x="31" y="35"/>
                    </a:cubicBezTo>
                    <a:cubicBezTo>
                      <a:pt x="13" y="18"/>
                      <a:pt x="13" y="18"/>
                      <a:pt x="13" y="18"/>
                    </a:cubicBezTo>
                    <a:cubicBezTo>
                      <a:pt x="13" y="18"/>
                      <a:pt x="13" y="18"/>
                      <a:pt x="13" y="18"/>
                    </a:cubicBezTo>
                    <a:cubicBezTo>
                      <a:pt x="12" y="30"/>
                      <a:pt x="12" y="30"/>
                      <a:pt x="12" y="30"/>
                    </a:cubicBezTo>
                    <a:cubicBezTo>
                      <a:pt x="12" y="34"/>
                      <a:pt x="9" y="36"/>
                      <a:pt x="6" y="36"/>
                    </a:cubicBezTo>
                    <a:cubicBezTo>
                      <a:pt x="3" y="35"/>
                      <a:pt x="0" y="33"/>
                      <a:pt x="1" y="30"/>
                    </a:cubicBezTo>
                    <a:lnTo>
                      <a:pt x="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55" name="Freeform 64">
                <a:extLst>
                  <a:ext uri="{FF2B5EF4-FFF2-40B4-BE49-F238E27FC236}">
                    <a16:creationId xmlns:a16="http://schemas.microsoft.com/office/drawing/2014/main" id="{B58083AF-CD7B-384C-B823-987D4420EFF7}"/>
                  </a:ext>
                </a:extLst>
              </p:cNvPr>
              <p:cNvSpPr>
                <a:spLocks/>
              </p:cNvSpPr>
              <p:nvPr/>
            </p:nvSpPr>
            <p:spPr bwMode="auto">
              <a:xfrm>
                <a:off x="1963" y="3107"/>
                <a:ext cx="192" cy="115"/>
              </a:xfrm>
              <a:custGeom>
                <a:avLst/>
                <a:gdLst>
                  <a:gd name="T0" fmla="*/ 0 w 192"/>
                  <a:gd name="T1" fmla="*/ 115 h 115"/>
                  <a:gd name="T2" fmla="*/ 192 w 192"/>
                  <a:gd name="T3" fmla="*/ 115 h 115"/>
                  <a:gd name="T4" fmla="*/ 107 w 192"/>
                  <a:gd name="T5" fmla="*/ 58 h 115"/>
                  <a:gd name="T6" fmla="*/ 79 w 192"/>
                  <a:gd name="T7" fmla="*/ 67 h 115"/>
                  <a:gd name="T8" fmla="*/ 0 w 192"/>
                  <a:gd name="T9" fmla="*/ 0 h 115"/>
                  <a:gd name="T10" fmla="*/ 0 w 192"/>
                  <a:gd name="T11" fmla="*/ 115 h 115"/>
                </a:gdLst>
                <a:ahLst/>
                <a:cxnLst>
                  <a:cxn ang="0">
                    <a:pos x="T0" y="T1"/>
                  </a:cxn>
                  <a:cxn ang="0">
                    <a:pos x="T2" y="T3"/>
                  </a:cxn>
                  <a:cxn ang="0">
                    <a:pos x="T4" y="T5"/>
                  </a:cxn>
                  <a:cxn ang="0">
                    <a:pos x="T6" y="T7"/>
                  </a:cxn>
                  <a:cxn ang="0">
                    <a:pos x="T8" y="T9"/>
                  </a:cxn>
                  <a:cxn ang="0">
                    <a:pos x="T10" y="T11"/>
                  </a:cxn>
                </a:cxnLst>
                <a:rect l="0" t="0" r="r" b="b"/>
                <a:pathLst>
                  <a:path w="192" h="115">
                    <a:moveTo>
                      <a:pt x="0" y="115"/>
                    </a:moveTo>
                    <a:lnTo>
                      <a:pt x="192" y="115"/>
                    </a:lnTo>
                    <a:lnTo>
                      <a:pt x="107" y="58"/>
                    </a:lnTo>
                    <a:lnTo>
                      <a:pt x="79" y="67"/>
                    </a:lnTo>
                    <a:lnTo>
                      <a:pt x="0"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56" name="Freeform 65">
                <a:extLst>
                  <a:ext uri="{FF2B5EF4-FFF2-40B4-BE49-F238E27FC236}">
                    <a16:creationId xmlns:a16="http://schemas.microsoft.com/office/drawing/2014/main" id="{0FFD17D8-040B-4441-9A8E-A4F68E6DC3C2}"/>
                  </a:ext>
                </a:extLst>
              </p:cNvPr>
              <p:cNvSpPr>
                <a:spLocks/>
              </p:cNvSpPr>
              <p:nvPr/>
            </p:nvSpPr>
            <p:spPr bwMode="auto">
              <a:xfrm>
                <a:off x="2062" y="1853"/>
                <a:ext cx="259" cy="172"/>
              </a:xfrm>
              <a:custGeom>
                <a:avLst/>
                <a:gdLst>
                  <a:gd name="T0" fmla="*/ 2 w 178"/>
                  <a:gd name="T1" fmla="*/ 6 h 118"/>
                  <a:gd name="T2" fmla="*/ 4 w 178"/>
                  <a:gd name="T3" fmla="*/ 1 h 118"/>
                  <a:gd name="T4" fmla="*/ 8 w 178"/>
                  <a:gd name="T5" fmla="*/ 0 h 118"/>
                  <a:gd name="T6" fmla="*/ 15 w 178"/>
                  <a:gd name="T7" fmla="*/ 0 h 118"/>
                  <a:gd name="T8" fmla="*/ 37 w 178"/>
                  <a:gd name="T9" fmla="*/ 2 h 118"/>
                  <a:gd name="T10" fmla="*/ 40 w 178"/>
                  <a:gd name="T11" fmla="*/ 2 h 118"/>
                  <a:gd name="T12" fmla="*/ 40 w 178"/>
                  <a:gd name="T13" fmla="*/ 3 h 118"/>
                  <a:gd name="T14" fmla="*/ 43 w 178"/>
                  <a:gd name="T15" fmla="*/ 9 h 118"/>
                  <a:gd name="T16" fmla="*/ 39 w 178"/>
                  <a:gd name="T17" fmla="*/ 14 h 118"/>
                  <a:gd name="T18" fmla="*/ 37 w 178"/>
                  <a:gd name="T19" fmla="*/ 14 h 118"/>
                  <a:gd name="T20" fmla="*/ 29 w 178"/>
                  <a:gd name="T21" fmla="*/ 14 h 118"/>
                  <a:gd name="T22" fmla="*/ 25 w 178"/>
                  <a:gd name="T23" fmla="*/ 14 h 118"/>
                  <a:gd name="T24" fmla="*/ 32 w 178"/>
                  <a:gd name="T25" fmla="*/ 19 h 118"/>
                  <a:gd name="T26" fmla="*/ 44 w 178"/>
                  <a:gd name="T27" fmla="*/ 31 h 118"/>
                  <a:gd name="T28" fmla="*/ 51 w 178"/>
                  <a:gd name="T29" fmla="*/ 38 h 118"/>
                  <a:gd name="T30" fmla="*/ 60 w 178"/>
                  <a:gd name="T31" fmla="*/ 46 h 118"/>
                  <a:gd name="T32" fmla="*/ 65 w 178"/>
                  <a:gd name="T33" fmla="*/ 51 h 118"/>
                  <a:gd name="T34" fmla="*/ 72 w 178"/>
                  <a:gd name="T35" fmla="*/ 45 h 118"/>
                  <a:gd name="T36" fmla="*/ 75 w 178"/>
                  <a:gd name="T37" fmla="*/ 43 h 118"/>
                  <a:gd name="T38" fmla="*/ 82 w 178"/>
                  <a:gd name="T39" fmla="*/ 36 h 118"/>
                  <a:gd name="T40" fmla="*/ 84 w 178"/>
                  <a:gd name="T41" fmla="*/ 34 h 118"/>
                  <a:gd name="T42" fmla="*/ 92 w 178"/>
                  <a:gd name="T43" fmla="*/ 34 h 118"/>
                  <a:gd name="T44" fmla="*/ 99 w 178"/>
                  <a:gd name="T45" fmla="*/ 40 h 118"/>
                  <a:gd name="T46" fmla="*/ 106 w 178"/>
                  <a:gd name="T47" fmla="*/ 46 h 118"/>
                  <a:gd name="T48" fmla="*/ 110 w 178"/>
                  <a:gd name="T49" fmla="*/ 50 h 118"/>
                  <a:gd name="T50" fmla="*/ 113 w 178"/>
                  <a:gd name="T51" fmla="*/ 52 h 118"/>
                  <a:gd name="T52" fmla="*/ 135 w 178"/>
                  <a:gd name="T53" fmla="*/ 71 h 118"/>
                  <a:gd name="T54" fmla="*/ 136 w 178"/>
                  <a:gd name="T55" fmla="*/ 72 h 118"/>
                  <a:gd name="T56" fmla="*/ 143 w 178"/>
                  <a:gd name="T57" fmla="*/ 78 h 118"/>
                  <a:gd name="T58" fmla="*/ 172 w 178"/>
                  <a:gd name="T59" fmla="*/ 103 h 118"/>
                  <a:gd name="T60" fmla="*/ 176 w 178"/>
                  <a:gd name="T61" fmla="*/ 106 h 118"/>
                  <a:gd name="T62" fmla="*/ 176 w 178"/>
                  <a:gd name="T63" fmla="*/ 115 h 118"/>
                  <a:gd name="T64" fmla="*/ 170 w 178"/>
                  <a:gd name="T65" fmla="*/ 117 h 118"/>
                  <a:gd name="T66" fmla="*/ 167 w 178"/>
                  <a:gd name="T67" fmla="*/ 116 h 118"/>
                  <a:gd name="T68" fmla="*/ 141 w 178"/>
                  <a:gd name="T69" fmla="*/ 94 h 118"/>
                  <a:gd name="T70" fmla="*/ 135 w 178"/>
                  <a:gd name="T71" fmla="*/ 88 h 118"/>
                  <a:gd name="T72" fmla="*/ 134 w 178"/>
                  <a:gd name="T73" fmla="*/ 87 h 118"/>
                  <a:gd name="T74" fmla="*/ 112 w 178"/>
                  <a:gd name="T75" fmla="*/ 68 h 118"/>
                  <a:gd name="T76" fmla="*/ 109 w 178"/>
                  <a:gd name="T77" fmla="*/ 66 h 118"/>
                  <a:gd name="T78" fmla="*/ 105 w 178"/>
                  <a:gd name="T79" fmla="*/ 62 h 118"/>
                  <a:gd name="T80" fmla="*/ 98 w 178"/>
                  <a:gd name="T81" fmla="*/ 56 h 118"/>
                  <a:gd name="T82" fmla="*/ 88 w 178"/>
                  <a:gd name="T83" fmla="*/ 47 h 118"/>
                  <a:gd name="T84" fmla="*/ 81 w 178"/>
                  <a:gd name="T85" fmla="*/ 54 h 118"/>
                  <a:gd name="T86" fmla="*/ 73 w 178"/>
                  <a:gd name="T87" fmla="*/ 60 h 118"/>
                  <a:gd name="T88" fmla="*/ 71 w 178"/>
                  <a:gd name="T89" fmla="*/ 63 h 118"/>
                  <a:gd name="T90" fmla="*/ 69 w 178"/>
                  <a:gd name="T91" fmla="*/ 64 h 118"/>
                  <a:gd name="T92" fmla="*/ 61 w 178"/>
                  <a:gd name="T93" fmla="*/ 64 h 118"/>
                  <a:gd name="T94" fmla="*/ 59 w 178"/>
                  <a:gd name="T95" fmla="*/ 62 h 118"/>
                  <a:gd name="T96" fmla="*/ 50 w 178"/>
                  <a:gd name="T97" fmla="*/ 54 h 118"/>
                  <a:gd name="T98" fmla="*/ 43 w 178"/>
                  <a:gd name="T99" fmla="*/ 47 h 118"/>
                  <a:gd name="T100" fmla="*/ 34 w 178"/>
                  <a:gd name="T101" fmla="*/ 39 h 118"/>
                  <a:gd name="T102" fmla="*/ 14 w 178"/>
                  <a:gd name="T103" fmla="*/ 20 h 118"/>
                  <a:gd name="T104" fmla="*/ 13 w 178"/>
                  <a:gd name="T105" fmla="*/ 20 h 118"/>
                  <a:gd name="T106" fmla="*/ 12 w 178"/>
                  <a:gd name="T107" fmla="*/ 34 h 118"/>
                  <a:gd name="T108" fmla="*/ 6 w 178"/>
                  <a:gd name="T109" fmla="*/ 40 h 118"/>
                  <a:gd name="T110" fmla="*/ 0 w 178"/>
                  <a:gd name="T111" fmla="*/ 33 h 118"/>
                  <a:gd name="T112" fmla="*/ 2 w 178"/>
                  <a:gd name="T113" fmla="*/ 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18">
                    <a:moveTo>
                      <a:pt x="2" y="6"/>
                    </a:moveTo>
                    <a:cubicBezTo>
                      <a:pt x="2" y="4"/>
                      <a:pt x="3" y="2"/>
                      <a:pt x="4" y="1"/>
                    </a:cubicBezTo>
                    <a:cubicBezTo>
                      <a:pt x="5" y="0"/>
                      <a:pt x="7" y="0"/>
                      <a:pt x="8" y="0"/>
                    </a:cubicBezTo>
                    <a:cubicBezTo>
                      <a:pt x="15" y="0"/>
                      <a:pt x="15" y="0"/>
                      <a:pt x="15" y="0"/>
                    </a:cubicBezTo>
                    <a:cubicBezTo>
                      <a:pt x="37" y="2"/>
                      <a:pt x="37" y="2"/>
                      <a:pt x="37" y="2"/>
                    </a:cubicBezTo>
                    <a:cubicBezTo>
                      <a:pt x="38" y="2"/>
                      <a:pt x="39" y="2"/>
                      <a:pt x="40" y="2"/>
                    </a:cubicBezTo>
                    <a:cubicBezTo>
                      <a:pt x="40" y="3"/>
                      <a:pt x="40" y="3"/>
                      <a:pt x="40" y="3"/>
                    </a:cubicBezTo>
                    <a:cubicBezTo>
                      <a:pt x="42" y="4"/>
                      <a:pt x="43" y="6"/>
                      <a:pt x="43" y="9"/>
                    </a:cubicBezTo>
                    <a:cubicBezTo>
                      <a:pt x="43" y="11"/>
                      <a:pt x="41" y="13"/>
                      <a:pt x="39" y="14"/>
                    </a:cubicBezTo>
                    <a:cubicBezTo>
                      <a:pt x="38" y="14"/>
                      <a:pt x="37" y="14"/>
                      <a:pt x="37" y="14"/>
                    </a:cubicBezTo>
                    <a:cubicBezTo>
                      <a:pt x="29" y="14"/>
                      <a:pt x="29" y="14"/>
                      <a:pt x="29" y="14"/>
                    </a:cubicBezTo>
                    <a:cubicBezTo>
                      <a:pt x="25" y="14"/>
                      <a:pt x="25" y="14"/>
                      <a:pt x="25" y="14"/>
                    </a:cubicBezTo>
                    <a:cubicBezTo>
                      <a:pt x="32" y="19"/>
                      <a:pt x="32" y="19"/>
                      <a:pt x="32" y="19"/>
                    </a:cubicBezTo>
                    <a:cubicBezTo>
                      <a:pt x="44" y="31"/>
                      <a:pt x="44" y="31"/>
                      <a:pt x="44" y="31"/>
                    </a:cubicBezTo>
                    <a:cubicBezTo>
                      <a:pt x="51" y="38"/>
                      <a:pt x="51" y="38"/>
                      <a:pt x="51" y="38"/>
                    </a:cubicBezTo>
                    <a:cubicBezTo>
                      <a:pt x="60" y="46"/>
                      <a:pt x="60" y="46"/>
                      <a:pt x="60" y="46"/>
                    </a:cubicBezTo>
                    <a:cubicBezTo>
                      <a:pt x="65" y="51"/>
                      <a:pt x="65" y="51"/>
                      <a:pt x="65" y="51"/>
                    </a:cubicBezTo>
                    <a:cubicBezTo>
                      <a:pt x="72" y="45"/>
                      <a:pt x="72" y="45"/>
                      <a:pt x="72" y="45"/>
                    </a:cubicBezTo>
                    <a:cubicBezTo>
                      <a:pt x="75" y="43"/>
                      <a:pt x="75" y="43"/>
                      <a:pt x="75" y="43"/>
                    </a:cubicBezTo>
                    <a:cubicBezTo>
                      <a:pt x="82" y="36"/>
                      <a:pt x="82" y="36"/>
                      <a:pt x="82" y="36"/>
                    </a:cubicBezTo>
                    <a:cubicBezTo>
                      <a:pt x="84" y="34"/>
                      <a:pt x="84" y="34"/>
                      <a:pt x="84" y="34"/>
                    </a:cubicBezTo>
                    <a:cubicBezTo>
                      <a:pt x="86" y="32"/>
                      <a:pt x="90" y="32"/>
                      <a:pt x="92" y="34"/>
                    </a:cubicBezTo>
                    <a:cubicBezTo>
                      <a:pt x="99" y="40"/>
                      <a:pt x="99" y="40"/>
                      <a:pt x="99" y="40"/>
                    </a:cubicBezTo>
                    <a:cubicBezTo>
                      <a:pt x="106" y="46"/>
                      <a:pt x="106" y="46"/>
                      <a:pt x="106" y="46"/>
                    </a:cubicBezTo>
                    <a:cubicBezTo>
                      <a:pt x="110" y="50"/>
                      <a:pt x="110" y="50"/>
                      <a:pt x="110" y="50"/>
                    </a:cubicBezTo>
                    <a:cubicBezTo>
                      <a:pt x="113" y="52"/>
                      <a:pt x="113" y="52"/>
                      <a:pt x="113" y="52"/>
                    </a:cubicBezTo>
                    <a:cubicBezTo>
                      <a:pt x="135" y="71"/>
                      <a:pt x="135" y="71"/>
                      <a:pt x="135" y="71"/>
                    </a:cubicBezTo>
                    <a:cubicBezTo>
                      <a:pt x="136" y="72"/>
                      <a:pt x="136" y="72"/>
                      <a:pt x="136" y="72"/>
                    </a:cubicBezTo>
                    <a:cubicBezTo>
                      <a:pt x="143" y="78"/>
                      <a:pt x="143" y="78"/>
                      <a:pt x="143" y="78"/>
                    </a:cubicBezTo>
                    <a:cubicBezTo>
                      <a:pt x="172" y="103"/>
                      <a:pt x="172" y="103"/>
                      <a:pt x="172" y="103"/>
                    </a:cubicBezTo>
                    <a:cubicBezTo>
                      <a:pt x="176" y="106"/>
                      <a:pt x="176" y="106"/>
                      <a:pt x="176" y="106"/>
                    </a:cubicBezTo>
                    <a:cubicBezTo>
                      <a:pt x="178" y="108"/>
                      <a:pt x="178" y="112"/>
                      <a:pt x="176" y="115"/>
                    </a:cubicBezTo>
                    <a:cubicBezTo>
                      <a:pt x="175" y="117"/>
                      <a:pt x="172" y="118"/>
                      <a:pt x="170" y="117"/>
                    </a:cubicBezTo>
                    <a:cubicBezTo>
                      <a:pt x="169" y="117"/>
                      <a:pt x="168" y="116"/>
                      <a:pt x="167" y="116"/>
                    </a:cubicBezTo>
                    <a:cubicBezTo>
                      <a:pt x="141" y="94"/>
                      <a:pt x="141" y="94"/>
                      <a:pt x="141" y="94"/>
                    </a:cubicBezTo>
                    <a:cubicBezTo>
                      <a:pt x="135" y="88"/>
                      <a:pt x="135" y="88"/>
                      <a:pt x="135" y="88"/>
                    </a:cubicBezTo>
                    <a:cubicBezTo>
                      <a:pt x="134" y="87"/>
                      <a:pt x="134" y="87"/>
                      <a:pt x="134" y="87"/>
                    </a:cubicBezTo>
                    <a:cubicBezTo>
                      <a:pt x="112" y="68"/>
                      <a:pt x="112" y="68"/>
                      <a:pt x="112" y="68"/>
                    </a:cubicBezTo>
                    <a:cubicBezTo>
                      <a:pt x="109" y="66"/>
                      <a:pt x="109" y="66"/>
                      <a:pt x="109" y="66"/>
                    </a:cubicBezTo>
                    <a:cubicBezTo>
                      <a:pt x="105" y="62"/>
                      <a:pt x="105" y="62"/>
                      <a:pt x="105" y="62"/>
                    </a:cubicBezTo>
                    <a:cubicBezTo>
                      <a:pt x="98" y="56"/>
                      <a:pt x="98" y="56"/>
                      <a:pt x="98" y="56"/>
                    </a:cubicBezTo>
                    <a:cubicBezTo>
                      <a:pt x="88" y="47"/>
                      <a:pt x="88" y="47"/>
                      <a:pt x="88" y="47"/>
                    </a:cubicBezTo>
                    <a:cubicBezTo>
                      <a:pt x="81" y="54"/>
                      <a:pt x="81" y="54"/>
                      <a:pt x="81" y="54"/>
                    </a:cubicBezTo>
                    <a:cubicBezTo>
                      <a:pt x="73" y="60"/>
                      <a:pt x="73" y="60"/>
                      <a:pt x="73" y="60"/>
                    </a:cubicBezTo>
                    <a:cubicBezTo>
                      <a:pt x="71" y="63"/>
                      <a:pt x="71" y="63"/>
                      <a:pt x="71" y="63"/>
                    </a:cubicBezTo>
                    <a:cubicBezTo>
                      <a:pt x="69" y="64"/>
                      <a:pt x="69" y="64"/>
                      <a:pt x="69" y="64"/>
                    </a:cubicBezTo>
                    <a:cubicBezTo>
                      <a:pt x="67" y="66"/>
                      <a:pt x="63" y="66"/>
                      <a:pt x="61" y="64"/>
                    </a:cubicBezTo>
                    <a:cubicBezTo>
                      <a:pt x="59" y="62"/>
                      <a:pt x="59" y="62"/>
                      <a:pt x="59" y="62"/>
                    </a:cubicBezTo>
                    <a:cubicBezTo>
                      <a:pt x="50" y="54"/>
                      <a:pt x="50" y="54"/>
                      <a:pt x="50" y="54"/>
                    </a:cubicBezTo>
                    <a:cubicBezTo>
                      <a:pt x="43" y="47"/>
                      <a:pt x="43" y="47"/>
                      <a:pt x="43" y="47"/>
                    </a:cubicBezTo>
                    <a:cubicBezTo>
                      <a:pt x="34" y="39"/>
                      <a:pt x="34" y="39"/>
                      <a:pt x="34" y="39"/>
                    </a:cubicBezTo>
                    <a:cubicBezTo>
                      <a:pt x="14" y="20"/>
                      <a:pt x="14" y="20"/>
                      <a:pt x="14" y="20"/>
                    </a:cubicBezTo>
                    <a:cubicBezTo>
                      <a:pt x="13" y="20"/>
                      <a:pt x="13" y="20"/>
                      <a:pt x="13" y="20"/>
                    </a:cubicBezTo>
                    <a:cubicBezTo>
                      <a:pt x="12" y="34"/>
                      <a:pt x="12" y="34"/>
                      <a:pt x="12" y="34"/>
                    </a:cubicBezTo>
                    <a:cubicBezTo>
                      <a:pt x="12" y="38"/>
                      <a:pt x="9" y="40"/>
                      <a:pt x="6" y="40"/>
                    </a:cubicBezTo>
                    <a:cubicBezTo>
                      <a:pt x="2" y="40"/>
                      <a:pt x="0" y="37"/>
                      <a:pt x="0" y="33"/>
                    </a:cubicBezTo>
                    <a:lnTo>
                      <a:pt x="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57" name="Freeform 66">
                <a:extLst>
                  <a:ext uri="{FF2B5EF4-FFF2-40B4-BE49-F238E27FC236}">
                    <a16:creationId xmlns:a16="http://schemas.microsoft.com/office/drawing/2014/main" id="{6A21648D-BA2E-704D-9B9F-5A28B4EFA5DE}"/>
                  </a:ext>
                </a:extLst>
              </p:cNvPr>
              <p:cNvSpPr>
                <a:spLocks/>
              </p:cNvSpPr>
              <p:nvPr/>
            </p:nvSpPr>
            <p:spPr bwMode="auto">
              <a:xfrm>
                <a:off x="2074" y="1901"/>
                <a:ext cx="215" cy="130"/>
              </a:xfrm>
              <a:custGeom>
                <a:avLst/>
                <a:gdLst>
                  <a:gd name="T0" fmla="*/ 0 w 215"/>
                  <a:gd name="T1" fmla="*/ 130 h 130"/>
                  <a:gd name="T2" fmla="*/ 215 w 215"/>
                  <a:gd name="T3" fmla="*/ 130 h 130"/>
                  <a:gd name="T4" fmla="*/ 121 w 215"/>
                  <a:gd name="T5" fmla="*/ 64 h 130"/>
                  <a:gd name="T6" fmla="*/ 87 w 215"/>
                  <a:gd name="T7" fmla="*/ 74 h 130"/>
                  <a:gd name="T8" fmla="*/ 0 w 215"/>
                  <a:gd name="T9" fmla="*/ 0 h 130"/>
                  <a:gd name="T10" fmla="*/ 0 w 215"/>
                  <a:gd name="T11" fmla="*/ 130 h 130"/>
                </a:gdLst>
                <a:ahLst/>
                <a:cxnLst>
                  <a:cxn ang="0">
                    <a:pos x="T0" y="T1"/>
                  </a:cxn>
                  <a:cxn ang="0">
                    <a:pos x="T2" y="T3"/>
                  </a:cxn>
                  <a:cxn ang="0">
                    <a:pos x="T4" y="T5"/>
                  </a:cxn>
                  <a:cxn ang="0">
                    <a:pos x="T6" y="T7"/>
                  </a:cxn>
                  <a:cxn ang="0">
                    <a:pos x="T8" y="T9"/>
                  </a:cxn>
                  <a:cxn ang="0">
                    <a:pos x="T10" y="T11"/>
                  </a:cxn>
                </a:cxnLst>
                <a:rect l="0" t="0" r="r" b="b"/>
                <a:pathLst>
                  <a:path w="215" h="130">
                    <a:moveTo>
                      <a:pt x="0" y="130"/>
                    </a:moveTo>
                    <a:lnTo>
                      <a:pt x="215" y="130"/>
                    </a:lnTo>
                    <a:lnTo>
                      <a:pt x="121" y="64"/>
                    </a:lnTo>
                    <a:lnTo>
                      <a:pt x="87" y="74"/>
                    </a:lnTo>
                    <a:lnTo>
                      <a:pt x="0" y="0"/>
                    </a:lnTo>
                    <a:lnTo>
                      <a:pt x="0"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58" name="Freeform 67">
                <a:extLst>
                  <a:ext uri="{FF2B5EF4-FFF2-40B4-BE49-F238E27FC236}">
                    <a16:creationId xmlns:a16="http://schemas.microsoft.com/office/drawing/2014/main" id="{A3834615-6388-8246-BE7B-9C9BC18B0023}"/>
                  </a:ext>
                </a:extLst>
              </p:cNvPr>
              <p:cNvSpPr>
                <a:spLocks/>
              </p:cNvSpPr>
              <p:nvPr/>
            </p:nvSpPr>
            <p:spPr bwMode="auto">
              <a:xfrm>
                <a:off x="670" y="1382"/>
                <a:ext cx="125" cy="55"/>
              </a:xfrm>
              <a:custGeom>
                <a:avLst/>
                <a:gdLst>
                  <a:gd name="T0" fmla="*/ 86 w 86"/>
                  <a:gd name="T1" fmla="*/ 30 h 38"/>
                  <a:gd name="T2" fmla="*/ 78 w 86"/>
                  <a:gd name="T3" fmla="*/ 38 h 38"/>
                  <a:gd name="T4" fmla="*/ 8 w 86"/>
                  <a:gd name="T5" fmla="*/ 38 h 38"/>
                  <a:gd name="T6" fmla="*/ 0 w 86"/>
                  <a:gd name="T7" fmla="*/ 30 h 38"/>
                  <a:gd name="T8" fmla="*/ 0 w 86"/>
                  <a:gd name="T9" fmla="*/ 8 h 38"/>
                  <a:gd name="T10" fmla="*/ 8 w 86"/>
                  <a:gd name="T11" fmla="*/ 0 h 38"/>
                  <a:gd name="T12" fmla="*/ 78 w 86"/>
                  <a:gd name="T13" fmla="*/ 0 h 38"/>
                  <a:gd name="T14" fmla="*/ 86 w 86"/>
                  <a:gd name="T15" fmla="*/ 8 h 38"/>
                  <a:gd name="T16" fmla="*/ 86 w 86"/>
                  <a:gd name="T17"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38">
                    <a:moveTo>
                      <a:pt x="86" y="30"/>
                    </a:moveTo>
                    <a:cubicBezTo>
                      <a:pt x="86" y="35"/>
                      <a:pt x="82" y="38"/>
                      <a:pt x="78" y="38"/>
                    </a:cubicBezTo>
                    <a:cubicBezTo>
                      <a:pt x="8" y="38"/>
                      <a:pt x="8" y="38"/>
                      <a:pt x="8" y="38"/>
                    </a:cubicBezTo>
                    <a:cubicBezTo>
                      <a:pt x="4" y="38"/>
                      <a:pt x="0" y="35"/>
                      <a:pt x="0" y="30"/>
                    </a:cubicBezTo>
                    <a:cubicBezTo>
                      <a:pt x="0" y="8"/>
                      <a:pt x="0" y="8"/>
                      <a:pt x="0" y="8"/>
                    </a:cubicBezTo>
                    <a:cubicBezTo>
                      <a:pt x="0" y="3"/>
                      <a:pt x="4" y="0"/>
                      <a:pt x="8" y="0"/>
                    </a:cubicBezTo>
                    <a:cubicBezTo>
                      <a:pt x="78" y="0"/>
                      <a:pt x="78" y="0"/>
                      <a:pt x="78" y="0"/>
                    </a:cubicBezTo>
                    <a:cubicBezTo>
                      <a:pt x="82" y="0"/>
                      <a:pt x="86" y="3"/>
                      <a:pt x="86" y="8"/>
                    </a:cubicBezTo>
                    <a:lnTo>
                      <a:pt x="8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59" name="Freeform 68">
                <a:extLst>
                  <a:ext uri="{FF2B5EF4-FFF2-40B4-BE49-F238E27FC236}">
                    <a16:creationId xmlns:a16="http://schemas.microsoft.com/office/drawing/2014/main" id="{E489520F-F01A-5448-9EA5-854204A6CA37}"/>
                  </a:ext>
                </a:extLst>
              </p:cNvPr>
              <p:cNvSpPr>
                <a:spLocks/>
              </p:cNvSpPr>
              <p:nvPr/>
            </p:nvSpPr>
            <p:spPr bwMode="auto">
              <a:xfrm>
                <a:off x="718" y="1424"/>
                <a:ext cx="29" cy="125"/>
              </a:xfrm>
              <a:custGeom>
                <a:avLst/>
                <a:gdLst>
                  <a:gd name="T0" fmla="*/ 4 w 20"/>
                  <a:gd name="T1" fmla="*/ 86 h 86"/>
                  <a:gd name="T2" fmla="*/ 0 w 20"/>
                  <a:gd name="T3" fmla="*/ 78 h 86"/>
                  <a:gd name="T4" fmla="*/ 0 w 20"/>
                  <a:gd name="T5" fmla="*/ 8 h 86"/>
                  <a:gd name="T6" fmla="*/ 4 w 20"/>
                  <a:gd name="T7" fmla="*/ 0 h 86"/>
                  <a:gd name="T8" fmla="*/ 16 w 20"/>
                  <a:gd name="T9" fmla="*/ 0 h 86"/>
                  <a:gd name="T10" fmla="*/ 20 w 20"/>
                  <a:gd name="T11" fmla="*/ 8 h 86"/>
                  <a:gd name="T12" fmla="*/ 20 w 20"/>
                  <a:gd name="T13" fmla="*/ 78 h 86"/>
                  <a:gd name="T14" fmla="*/ 16 w 20"/>
                  <a:gd name="T15" fmla="*/ 86 h 86"/>
                  <a:gd name="T16" fmla="*/ 4 w 20"/>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86">
                    <a:moveTo>
                      <a:pt x="4" y="86"/>
                    </a:moveTo>
                    <a:cubicBezTo>
                      <a:pt x="2" y="86"/>
                      <a:pt x="0" y="82"/>
                      <a:pt x="0" y="78"/>
                    </a:cubicBezTo>
                    <a:cubicBezTo>
                      <a:pt x="0" y="8"/>
                      <a:pt x="0" y="8"/>
                      <a:pt x="0" y="8"/>
                    </a:cubicBezTo>
                    <a:cubicBezTo>
                      <a:pt x="0" y="4"/>
                      <a:pt x="2" y="0"/>
                      <a:pt x="4" y="0"/>
                    </a:cubicBezTo>
                    <a:cubicBezTo>
                      <a:pt x="16" y="0"/>
                      <a:pt x="16" y="0"/>
                      <a:pt x="16" y="0"/>
                    </a:cubicBezTo>
                    <a:cubicBezTo>
                      <a:pt x="18" y="0"/>
                      <a:pt x="20" y="4"/>
                      <a:pt x="20" y="8"/>
                    </a:cubicBezTo>
                    <a:cubicBezTo>
                      <a:pt x="20" y="78"/>
                      <a:pt x="20" y="78"/>
                      <a:pt x="20" y="78"/>
                    </a:cubicBezTo>
                    <a:cubicBezTo>
                      <a:pt x="20" y="82"/>
                      <a:pt x="18" y="86"/>
                      <a:pt x="16" y="86"/>
                    </a:cubicBezTo>
                    <a:lnTo>
                      <a:pt x="4"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60" name="Freeform 69">
                <a:extLst>
                  <a:ext uri="{FF2B5EF4-FFF2-40B4-BE49-F238E27FC236}">
                    <a16:creationId xmlns:a16="http://schemas.microsoft.com/office/drawing/2014/main" id="{DB97FEF7-8497-0449-B43F-C8E98BBC1858}"/>
                  </a:ext>
                </a:extLst>
              </p:cNvPr>
              <p:cNvSpPr>
                <a:spLocks/>
              </p:cNvSpPr>
              <p:nvPr/>
            </p:nvSpPr>
            <p:spPr bwMode="auto">
              <a:xfrm>
                <a:off x="2426" y="2381"/>
                <a:ext cx="90" cy="41"/>
              </a:xfrm>
              <a:custGeom>
                <a:avLst/>
                <a:gdLst>
                  <a:gd name="T0" fmla="*/ 62 w 62"/>
                  <a:gd name="T1" fmla="*/ 22 h 28"/>
                  <a:gd name="T2" fmla="*/ 56 w 62"/>
                  <a:gd name="T3" fmla="*/ 28 h 28"/>
                  <a:gd name="T4" fmla="*/ 6 w 62"/>
                  <a:gd name="T5" fmla="*/ 28 h 28"/>
                  <a:gd name="T6" fmla="*/ 0 w 62"/>
                  <a:gd name="T7" fmla="*/ 22 h 28"/>
                  <a:gd name="T8" fmla="*/ 0 w 62"/>
                  <a:gd name="T9" fmla="*/ 5 h 28"/>
                  <a:gd name="T10" fmla="*/ 6 w 62"/>
                  <a:gd name="T11" fmla="*/ 0 h 28"/>
                  <a:gd name="T12" fmla="*/ 56 w 62"/>
                  <a:gd name="T13" fmla="*/ 0 h 28"/>
                  <a:gd name="T14" fmla="*/ 62 w 62"/>
                  <a:gd name="T15" fmla="*/ 5 h 28"/>
                  <a:gd name="T16" fmla="*/ 62 w 62"/>
                  <a:gd name="T17"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8">
                    <a:moveTo>
                      <a:pt x="62" y="22"/>
                    </a:moveTo>
                    <a:cubicBezTo>
                      <a:pt x="62" y="25"/>
                      <a:pt x="59" y="28"/>
                      <a:pt x="56" y="28"/>
                    </a:cubicBezTo>
                    <a:cubicBezTo>
                      <a:pt x="6" y="28"/>
                      <a:pt x="6" y="28"/>
                      <a:pt x="6" y="28"/>
                    </a:cubicBezTo>
                    <a:cubicBezTo>
                      <a:pt x="2" y="28"/>
                      <a:pt x="0" y="25"/>
                      <a:pt x="0" y="22"/>
                    </a:cubicBezTo>
                    <a:cubicBezTo>
                      <a:pt x="0" y="5"/>
                      <a:pt x="0" y="5"/>
                      <a:pt x="0" y="5"/>
                    </a:cubicBezTo>
                    <a:cubicBezTo>
                      <a:pt x="0" y="2"/>
                      <a:pt x="2" y="0"/>
                      <a:pt x="6" y="0"/>
                    </a:cubicBezTo>
                    <a:cubicBezTo>
                      <a:pt x="56" y="0"/>
                      <a:pt x="56" y="0"/>
                      <a:pt x="56" y="0"/>
                    </a:cubicBezTo>
                    <a:cubicBezTo>
                      <a:pt x="59" y="0"/>
                      <a:pt x="62" y="2"/>
                      <a:pt x="62" y="5"/>
                    </a:cubicBezTo>
                    <a:lnTo>
                      <a:pt x="6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61" name="Freeform 70">
                <a:extLst>
                  <a:ext uri="{FF2B5EF4-FFF2-40B4-BE49-F238E27FC236}">
                    <a16:creationId xmlns:a16="http://schemas.microsoft.com/office/drawing/2014/main" id="{1C4910E8-2E12-D54E-9BD1-8B1376A57936}"/>
                  </a:ext>
                </a:extLst>
              </p:cNvPr>
              <p:cNvSpPr>
                <a:spLocks/>
              </p:cNvSpPr>
              <p:nvPr/>
            </p:nvSpPr>
            <p:spPr bwMode="auto">
              <a:xfrm>
                <a:off x="2461" y="2412"/>
                <a:ext cx="20" cy="90"/>
              </a:xfrm>
              <a:custGeom>
                <a:avLst/>
                <a:gdLst>
                  <a:gd name="T0" fmla="*/ 3 w 14"/>
                  <a:gd name="T1" fmla="*/ 62 h 62"/>
                  <a:gd name="T2" fmla="*/ 0 w 14"/>
                  <a:gd name="T3" fmla="*/ 56 h 62"/>
                  <a:gd name="T4" fmla="*/ 0 w 14"/>
                  <a:gd name="T5" fmla="*/ 6 h 62"/>
                  <a:gd name="T6" fmla="*/ 3 w 14"/>
                  <a:gd name="T7" fmla="*/ 0 h 62"/>
                  <a:gd name="T8" fmla="*/ 11 w 14"/>
                  <a:gd name="T9" fmla="*/ 0 h 62"/>
                  <a:gd name="T10" fmla="*/ 14 w 14"/>
                  <a:gd name="T11" fmla="*/ 6 h 62"/>
                  <a:gd name="T12" fmla="*/ 14 w 14"/>
                  <a:gd name="T13" fmla="*/ 56 h 62"/>
                  <a:gd name="T14" fmla="*/ 11 w 14"/>
                  <a:gd name="T15" fmla="*/ 62 h 62"/>
                  <a:gd name="T16" fmla="*/ 3 w 14"/>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62">
                    <a:moveTo>
                      <a:pt x="3" y="62"/>
                    </a:moveTo>
                    <a:cubicBezTo>
                      <a:pt x="1" y="62"/>
                      <a:pt x="0" y="59"/>
                      <a:pt x="0" y="56"/>
                    </a:cubicBezTo>
                    <a:cubicBezTo>
                      <a:pt x="0" y="6"/>
                      <a:pt x="0" y="6"/>
                      <a:pt x="0" y="6"/>
                    </a:cubicBezTo>
                    <a:cubicBezTo>
                      <a:pt x="0" y="3"/>
                      <a:pt x="1" y="0"/>
                      <a:pt x="3" y="0"/>
                    </a:cubicBezTo>
                    <a:cubicBezTo>
                      <a:pt x="11" y="0"/>
                      <a:pt x="11" y="0"/>
                      <a:pt x="11" y="0"/>
                    </a:cubicBezTo>
                    <a:cubicBezTo>
                      <a:pt x="12" y="0"/>
                      <a:pt x="14" y="3"/>
                      <a:pt x="14" y="6"/>
                    </a:cubicBezTo>
                    <a:cubicBezTo>
                      <a:pt x="14" y="56"/>
                      <a:pt x="14" y="56"/>
                      <a:pt x="14" y="56"/>
                    </a:cubicBezTo>
                    <a:cubicBezTo>
                      <a:pt x="14" y="59"/>
                      <a:pt x="12" y="62"/>
                      <a:pt x="11" y="62"/>
                    </a:cubicBezTo>
                    <a:lnTo>
                      <a:pt x="3"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62" name="Freeform 71">
                <a:extLst>
                  <a:ext uri="{FF2B5EF4-FFF2-40B4-BE49-F238E27FC236}">
                    <a16:creationId xmlns:a16="http://schemas.microsoft.com/office/drawing/2014/main" id="{546C9406-1560-4844-9F92-D0BAC7C5BC08}"/>
                  </a:ext>
                </a:extLst>
              </p:cNvPr>
              <p:cNvSpPr>
                <a:spLocks/>
              </p:cNvSpPr>
              <p:nvPr/>
            </p:nvSpPr>
            <p:spPr bwMode="auto">
              <a:xfrm>
                <a:off x="2006" y="678"/>
                <a:ext cx="136" cy="61"/>
              </a:xfrm>
              <a:custGeom>
                <a:avLst/>
                <a:gdLst>
                  <a:gd name="T0" fmla="*/ 94 w 94"/>
                  <a:gd name="T1" fmla="*/ 33 h 42"/>
                  <a:gd name="T2" fmla="*/ 85 w 94"/>
                  <a:gd name="T3" fmla="*/ 42 h 42"/>
                  <a:gd name="T4" fmla="*/ 9 w 94"/>
                  <a:gd name="T5" fmla="*/ 42 h 42"/>
                  <a:gd name="T6" fmla="*/ 0 w 94"/>
                  <a:gd name="T7" fmla="*/ 33 h 42"/>
                  <a:gd name="T8" fmla="*/ 0 w 94"/>
                  <a:gd name="T9" fmla="*/ 9 h 42"/>
                  <a:gd name="T10" fmla="*/ 9 w 94"/>
                  <a:gd name="T11" fmla="*/ 0 h 42"/>
                  <a:gd name="T12" fmla="*/ 85 w 94"/>
                  <a:gd name="T13" fmla="*/ 0 h 42"/>
                  <a:gd name="T14" fmla="*/ 94 w 94"/>
                  <a:gd name="T15" fmla="*/ 9 h 42"/>
                  <a:gd name="T16" fmla="*/ 94 w 94"/>
                  <a:gd name="T17"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42">
                    <a:moveTo>
                      <a:pt x="94" y="33"/>
                    </a:moveTo>
                    <a:cubicBezTo>
                      <a:pt x="94" y="38"/>
                      <a:pt x="90" y="42"/>
                      <a:pt x="85" y="42"/>
                    </a:cubicBezTo>
                    <a:cubicBezTo>
                      <a:pt x="9" y="42"/>
                      <a:pt x="9" y="42"/>
                      <a:pt x="9" y="42"/>
                    </a:cubicBezTo>
                    <a:cubicBezTo>
                      <a:pt x="4" y="42"/>
                      <a:pt x="0" y="38"/>
                      <a:pt x="0" y="33"/>
                    </a:cubicBezTo>
                    <a:cubicBezTo>
                      <a:pt x="0" y="9"/>
                      <a:pt x="0" y="9"/>
                      <a:pt x="0" y="9"/>
                    </a:cubicBezTo>
                    <a:cubicBezTo>
                      <a:pt x="0" y="4"/>
                      <a:pt x="4" y="0"/>
                      <a:pt x="9" y="0"/>
                    </a:cubicBezTo>
                    <a:cubicBezTo>
                      <a:pt x="85" y="0"/>
                      <a:pt x="85" y="0"/>
                      <a:pt x="85" y="0"/>
                    </a:cubicBezTo>
                    <a:cubicBezTo>
                      <a:pt x="90" y="0"/>
                      <a:pt x="94" y="4"/>
                      <a:pt x="94" y="9"/>
                    </a:cubicBezTo>
                    <a:lnTo>
                      <a:pt x="9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63" name="Freeform 72">
                <a:extLst>
                  <a:ext uri="{FF2B5EF4-FFF2-40B4-BE49-F238E27FC236}">
                    <a16:creationId xmlns:a16="http://schemas.microsoft.com/office/drawing/2014/main" id="{D2CF6936-75EC-0E44-8C29-4DD45FDB8E83}"/>
                  </a:ext>
                </a:extLst>
              </p:cNvPr>
              <p:cNvSpPr>
                <a:spLocks/>
              </p:cNvSpPr>
              <p:nvPr/>
            </p:nvSpPr>
            <p:spPr bwMode="auto">
              <a:xfrm>
                <a:off x="2059" y="725"/>
                <a:ext cx="31" cy="136"/>
              </a:xfrm>
              <a:custGeom>
                <a:avLst/>
                <a:gdLst>
                  <a:gd name="T0" fmla="*/ 4 w 21"/>
                  <a:gd name="T1" fmla="*/ 94 h 94"/>
                  <a:gd name="T2" fmla="*/ 0 w 21"/>
                  <a:gd name="T3" fmla="*/ 85 h 94"/>
                  <a:gd name="T4" fmla="*/ 0 w 21"/>
                  <a:gd name="T5" fmla="*/ 9 h 94"/>
                  <a:gd name="T6" fmla="*/ 4 w 21"/>
                  <a:gd name="T7" fmla="*/ 0 h 94"/>
                  <a:gd name="T8" fmla="*/ 16 w 21"/>
                  <a:gd name="T9" fmla="*/ 0 h 94"/>
                  <a:gd name="T10" fmla="*/ 21 w 21"/>
                  <a:gd name="T11" fmla="*/ 9 h 94"/>
                  <a:gd name="T12" fmla="*/ 21 w 21"/>
                  <a:gd name="T13" fmla="*/ 85 h 94"/>
                  <a:gd name="T14" fmla="*/ 16 w 21"/>
                  <a:gd name="T15" fmla="*/ 94 h 94"/>
                  <a:gd name="T16" fmla="*/ 4 w 21"/>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94">
                    <a:moveTo>
                      <a:pt x="4" y="94"/>
                    </a:moveTo>
                    <a:cubicBezTo>
                      <a:pt x="1" y="94"/>
                      <a:pt x="0" y="90"/>
                      <a:pt x="0" y="85"/>
                    </a:cubicBezTo>
                    <a:cubicBezTo>
                      <a:pt x="0" y="9"/>
                      <a:pt x="0" y="9"/>
                      <a:pt x="0" y="9"/>
                    </a:cubicBezTo>
                    <a:cubicBezTo>
                      <a:pt x="0" y="4"/>
                      <a:pt x="1" y="0"/>
                      <a:pt x="4" y="0"/>
                    </a:cubicBezTo>
                    <a:cubicBezTo>
                      <a:pt x="16" y="0"/>
                      <a:pt x="16" y="0"/>
                      <a:pt x="16" y="0"/>
                    </a:cubicBezTo>
                    <a:cubicBezTo>
                      <a:pt x="19" y="0"/>
                      <a:pt x="21" y="4"/>
                      <a:pt x="21" y="9"/>
                    </a:cubicBezTo>
                    <a:cubicBezTo>
                      <a:pt x="21" y="85"/>
                      <a:pt x="21" y="85"/>
                      <a:pt x="21" y="85"/>
                    </a:cubicBezTo>
                    <a:cubicBezTo>
                      <a:pt x="21" y="90"/>
                      <a:pt x="19" y="94"/>
                      <a:pt x="16" y="94"/>
                    </a:cubicBezTo>
                    <a:lnTo>
                      <a:pt x="4"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64" name="Freeform 73">
                <a:extLst>
                  <a:ext uri="{FF2B5EF4-FFF2-40B4-BE49-F238E27FC236}">
                    <a16:creationId xmlns:a16="http://schemas.microsoft.com/office/drawing/2014/main" id="{F5E91B69-F4D1-A84B-9971-B0B0C1C5F8A4}"/>
                  </a:ext>
                </a:extLst>
              </p:cNvPr>
              <p:cNvSpPr>
                <a:spLocks noEditPoints="1"/>
              </p:cNvSpPr>
              <p:nvPr/>
            </p:nvSpPr>
            <p:spPr bwMode="auto">
              <a:xfrm>
                <a:off x="1364" y="597"/>
                <a:ext cx="247" cy="247"/>
              </a:xfrm>
              <a:custGeom>
                <a:avLst/>
                <a:gdLst>
                  <a:gd name="T0" fmla="*/ 1 w 170"/>
                  <a:gd name="T1" fmla="*/ 87 h 170"/>
                  <a:gd name="T2" fmla="*/ 169 w 170"/>
                  <a:gd name="T3" fmla="*/ 83 h 170"/>
                  <a:gd name="T4" fmla="*/ 140 w 170"/>
                  <a:gd name="T5" fmla="*/ 131 h 170"/>
                  <a:gd name="T6" fmla="*/ 125 w 170"/>
                  <a:gd name="T7" fmla="*/ 123 h 170"/>
                  <a:gd name="T8" fmla="*/ 133 w 170"/>
                  <a:gd name="T9" fmla="*/ 139 h 170"/>
                  <a:gd name="T10" fmla="*/ 114 w 170"/>
                  <a:gd name="T11" fmla="*/ 141 h 170"/>
                  <a:gd name="T12" fmla="*/ 107 w 170"/>
                  <a:gd name="T13" fmla="*/ 144 h 170"/>
                  <a:gd name="T14" fmla="*/ 92 w 170"/>
                  <a:gd name="T15" fmla="*/ 156 h 170"/>
                  <a:gd name="T16" fmla="*/ 86 w 170"/>
                  <a:gd name="T17" fmla="*/ 140 h 170"/>
                  <a:gd name="T18" fmla="*/ 81 w 170"/>
                  <a:gd name="T19" fmla="*/ 157 h 170"/>
                  <a:gd name="T20" fmla="*/ 66 w 170"/>
                  <a:gd name="T21" fmla="*/ 145 h 170"/>
                  <a:gd name="T22" fmla="*/ 59 w 170"/>
                  <a:gd name="T23" fmla="*/ 142 h 170"/>
                  <a:gd name="T24" fmla="*/ 40 w 170"/>
                  <a:gd name="T25" fmla="*/ 141 h 170"/>
                  <a:gd name="T26" fmla="*/ 47 w 170"/>
                  <a:gd name="T27" fmla="*/ 125 h 170"/>
                  <a:gd name="T28" fmla="*/ 32 w 170"/>
                  <a:gd name="T29" fmla="*/ 133 h 170"/>
                  <a:gd name="T30" fmla="*/ 29 w 170"/>
                  <a:gd name="T31" fmla="*/ 114 h 170"/>
                  <a:gd name="T32" fmla="*/ 26 w 170"/>
                  <a:gd name="T33" fmla="*/ 107 h 170"/>
                  <a:gd name="T34" fmla="*/ 14 w 170"/>
                  <a:gd name="T35" fmla="*/ 93 h 170"/>
                  <a:gd name="T36" fmla="*/ 30 w 170"/>
                  <a:gd name="T37" fmla="*/ 87 h 170"/>
                  <a:gd name="T38" fmla="*/ 14 w 170"/>
                  <a:gd name="T39" fmla="*/ 81 h 170"/>
                  <a:gd name="T40" fmla="*/ 25 w 170"/>
                  <a:gd name="T41" fmla="*/ 67 h 170"/>
                  <a:gd name="T42" fmla="*/ 28 w 170"/>
                  <a:gd name="T43" fmla="*/ 60 h 170"/>
                  <a:gd name="T44" fmla="*/ 30 w 170"/>
                  <a:gd name="T45" fmla="*/ 40 h 170"/>
                  <a:gd name="T46" fmla="*/ 45 w 170"/>
                  <a:gd name="T47" fmla="*/ 47 h 170"/>
                  <a:gd name="T48" fmla="*/ 37 w 170"/>
                  <a:gd name="T49" fmla="*/ 32 h 170"/>
                  <a:gd name="T50" fmla="*/ 56 w 170"/>
                  <a:gd name="T51" fmla="*/ 30 h 170"/>
                  <a:gd name="T52" fmla="*/ 63 w 170"/>
                  <a:gd name="T53" fmla="*/ 27 h 170"/>
                  <a:gd name="T54" fmla="*/ 78 w 170"/>
                  <a:gd name="T55" fmla="*/ 14 h 170"/>
                  <a:gd name="T56" fmla="*/ 84 w 170"/>
                  <a:gd name="T57" fmla="*/ 30 h 170"/>
                  <a:gd name="T58" fmla="*/ 89 w 170"/>
                  <a:gd name="T59" fmla="*/ 14 h 170"/>
                  <a:gd name="T60" fmla="*/ 104 w 170"/>
                  <a:gd name="T61" fmla="*/ 26 h 170"/>
                  <a:gd name="T62" fmla="*/ 111 w 170"/>
                  <a:gd name="T63" fmla="*/ 29 h 170"/>
                  <a:gd name="T64" fmla="*/ 130 w 170"/>
                  <a:gd name="T65" fmla="*/ 30 h 170"/>
                  <a:gd name="T66" fmla="*/ 123 w 170"/>
                  <a:gd name="T67" fmla="*/ 46 h 170"/>
                  <a:gd name="T68" fmla="*/ 138 w 170"/>
                  <a:gd name="T69" fmla="*/ 38 h 170"/>
                  <a:gd name="T70" fmla="*/ 141 w 170"/>
                  <a:gd name="T71" fmla="*/ 57 h 170"/>
                  <a:gd name="T72" fmla="*/ 144 w 170"/>
                  <a:gd name="T73" fmla="*/ 65 h 170"/>
                  <a:gd name="T74" fmla="*/ 156 w 170"/>
                  <a:gd name="T75" fmla="*/ 78 h 170"/>
                  <a:gd name="T76" fmla="*/ 140 w 170"/>
                  <a:gd name="T77" fmla="*/ 84 h 170"/>
                  <a:gd name="T78" fmla="*/ 157 w 170"/>
                  <a:gd name="T79" fmla="*/ 89 h 170"/>
                  <a:gd name="T80" fmla="*/ 145 w 170"/>
                  <a:gd name="T81" fmla="*/ 104 h 170"/>
                  <a:gd name="T82" fmla="*/ 142 w 170"/>
                  <a:gd name="T83" fmla="*/ 112 h 170"/>
                  <a:gd name="T84" fmla="*/ 140 w 170"/>
                  <a:gd name="T85" fmla="*/ 131 h 170"/>
                  <a:gd name="T86" fmla="*/ 85 w 170"/>
                  <a:gd name="T87" fmla="*/ 97 h 170"/>
                  <a:gd name="T88" fmla="*/ 81 w 170"/>
                  <a:gd name="T89" fmla="*/ 73 h 170"/>
                  <a:gd name="T90" fmla="*/ 84 w 170"/>
                  <a:gd name="T91" fmla="*/ 35 h 170"/>
                  <a:gd name="T92" fmla="*/ 89 w 170"/>
                  <a:gd name="T93" fmla="*/ 73 h 170"/>
                  <a:gd name="T94" fmla="*/ 85 w 170"/>
                  <a:gd name="T95" fmla="*/ 103 h 170"/>
                  <a:gd name="T96" fmla="*/ 92 w 170"/>
                  <a:gd name="T97" fmla="*/ 126 h 170"/>
                  <a:gd name="T98" fmla="*/ 79 w 170"/>
                  <a:gd name="T99" fmla="*/ 127 h 170"/>
                  <a:gd name="T100" fmla="*/ 85 w 170"/>
                  <a:gd name="T101" fmla="*/ 10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70">
                    <a:moveTo>
                      <a:pt x="83" y="1"/>
                    </a:moveTo>
                    <a:cubicBezTo>
                      <a:pt x="37" y="2"/>
                      <a:pt x="0" y="41"/>
                      <a:pt x="1" y="87"/>
                    </a:cubicBezTo>
                    <a:cubicBezTo>
                      <a:pt x="2" y="134"/>
                      <a:pt x="40" y="170"/>
                      <a:pt x="87" y="169"/>
                    </a:cubicBezTo>
                    <a:cubicBezTo>
                      <a:pt x="133" y="168"/>
                      <a:pt x="170" y="130"/>
                      <a:pt x="169" y="83"/>
                    </a:cubicBezTo>
                    <a:cubicBezTo>
                      <a:pt x="168" y="37"/>
                      <a:pt x="130" y="0"/>
                      <a:pt x="83" y="1"/>
                    </a:cubicBezTo>
                    <a:close/>
                    <a:moveTo>
                      <a:pt x="140" y="131"/>
                    </a:moveTo>
                    <a:cubicBezTo>
                      <a:pt x="133" y="123"/>
                      <a:pt x="133" y="123"/>
                      <a:pt x="133" y="123"/>
                    </a:cubicBezTo>
                    <a:cubicBezTo>
                      <a:pt x="131" y="121"/>
                      <a:pt x="127" y="121"/>
                      <a:pt x="125" y="123"/>
                    </a:cubicBezTo>
                    <a:cubicBezTo>
                      <a:pt x="123" y="126"/>
                      <a:pt x="123" y="129"/>
                      <a:pt x="125" y="131"/>
                    </a:cubicBezTo>
                    <a:cubicBezTo>
                      <a:pt x="133" y="139"/>
                      <a:pt x="133" y="139"/>
                      <a:pt x="133" y="139"/>
                    </a:cubicBezTo>
                    <a:cubicBezTo>
                      <a:pt x="128" y="143"/>
                      <a:pt x="123" y="146"/>
                      <a:pt x="117" y="149"/>
                    </a:cubicBezTo>
                    <a:cubicBezTo>
                      <a:pt x="114" y="141"/>
                      <a:pt x="114" y="141"/>
                      <a:pt x="114" y="141"/>
                    </a:cubicBezTo>
                    <a:cubicBezTo>
                      <a:pt x="113" y="139"/>
                      <a:pt x="111" y="138"/>
                      <a:pt x="109" y="139"/>
                    </a:cubicBezTo>
                    <a:cubicBezTo>
                      <a:pt x="107" y="140"/>
                      <a:pt x="106" y="142"/>
                      <a:pt x="107" y="144"/>
                    </a:cubicBezTo>
                    <a:cubicBezTo>
                      <a:pt x="110" y="152"/>
                      <a:pt x="110" y="152"/>
                      <a:pt x="110" y="152"/>
                    </a:cubicBezTo>
                    <a:cubicBezTo>
                      <a:pt x="105" y="154"/>
                      <a:pt x="99" y="156"/>
                      <a:pt x="92" y="156"/>
                    </a:cubicBezTo>
                    <a:cubicBezTo>
                      <a:pt x="92" y="146"/>
                      <a:pt x="92" y="146"/>
                      <a:pt x="92" y="146"/>
                    </a:cubicBezTo>
                    <a:cubicBezTo>
                      <a:pt x="92" y="143"/>
                      <a:pt x="89" y="140"/>
                      <a:pt x="86" y="140"/>
                    </a:cubicBezTo>
                    <a:cubicBezTo>
                      <a:pt x="83" y="141"/>
                      <a:pt x="81" y="143"/>
                      <a:pt x="81" y="146"/>
                    </a:cubicBezTo>
                    <a:cubicBezTo>
                      <a:pt x="81" y="157"/>
                      <a:pt x="81" y="157"/>
                      <a:pt x="81" y="157"/>
                    </a:cubicBezTo>
                    <a:cubicBezTo>
                      <a:pt x="75" y="156"/>
                      <a:pt x="69" y="155"/>
                      <a:pt x="63" y="153"/>
                    </a:cubicBezTo>
                    <a:cubicBezTo>
                      <a:pt x="66" y="145"/>
                      <a:pt x="66" y="145"/>
                      <a:pt x="66" y="145"/>
                    </a:cubicBezTo>
                    <a:cubicBezTo>
                      <a:pt x="67" y="143"/>
                      <a:pt x="66" y="141"/>
                      <a:pt x="64" y="140"/>
                    </a:cubicBezTo>
                    <a:cubicBezTo>
                      <a:pt x="62" y="139"/>
                      <a:pt x="60" y="140"/>
                      <a:pt x="59" y="142"/>
                    </a:cubicBezTo>
                    <a:cubicBezTo>
                      <a:pt x="56" y="151"/>
                      <a:pt x="56" y="151"/>
                      <a:pt x="56" y="151"/>
                    </a:cubicBezTo>
                    <a:cubicBezTo>
                      <a:pt x="50" y="148"/>
                      <a:pt x="45" y="145"/>
                      <a:pt x="40" y="141"/>
                    </a:cubicBezTo>
                    <a:cubicBezTo>
                      <a:pt x="47" y="133"/>
                      <a:pt x="47" y="133"/>
                      <a:pt x="47" y="133"/>
                    </a:cubicBezTo>
                    <a:cubicBezTo>
                      <a:pt x="49" y="131"/>
                      <a:pt x="49" y="127"/>
                      <a:pt x="47" y="125"/>
                    </a:cubicBezTo>
                    <a:cubicBezTo>
                      <a:pt x="45" y="123"/>
                      <a:pt x="41" y="123"/>
                      <a:pt x="39" y="125"/>
                    </a:cubicBezTo>
                    <a:cubicBezTo>
                      <a:pt x="32" y="133"/>
                      <a:pt x="32" y="133"/>
                      <a:pt x="32" y="133"/>
                    </a:cubicBezTo>
                    <a:cubicBezTo>
                      <a:pt x="27" y="128"/>
                      <a:pt x="24" y="123"/>
                      <a:pt x="21" y="118"/>
                    </a:cubicBezTo>
                    <a:cubicBezTo>
                      <a:pt x="29" y="114"/>
                      <a:pt x="29" y="114"/>
                      <a:pt x="29" y="114"/>
                    </a:cubicBezTo>
                    <a:cubicBezTo>
                      <a:pt x="31" y="113"/>
                      <a:pt x="32" y="111"/>
                      <a:pt x="31" y="109"/>
                    </a:cubicBezTo>
                    <a:cubicBezTo>
                      <a:pt x="30" y="107"/>
                      <a:pt x="28" y="106"/>
                      <a:pt x="26" y="107"/>
                    </a:cubicBezTo>
                    <a:cubicBezTo>
                      <a:pt x="18" y="110"/>
                      <a:pt x="18" y="110"/>
                      <a:pt x="18" y="110"/>
                    </a:cubicBezTo>
                    <a:cubicBezTo>
                      <a:pt x="16" y="105"/>
                      <a:pt x="14" y="99"/>
                      <a:pt x="14" y="93"/>
                    </a:cubicBezTo>
                    <a:cubicBezTo>
                      <a:pt x="24" y="92"/>
                      <a:pt x="24" y="92"/>
                      <a:pt x="24" y="92"/>
                    </a:cubicBezTo>
                    <a:cubicBezTo>
                      <a:pt x="27" y="92"/>
                      <a:pt x="30" y="90"/>
                      <a:pt x="30" y="87"/>
                    </a:cubicBezTo>
                    <a:cubicBezTo>
                      <a:pt x="30" y="83"/>
                      <a:pt x="27" y="81"/>
                      <a:pt x="24" y="81"/>
                    </a:cubicBezTo>
                    <a:cubicBezTo>
                      <a:pt x="14" y="81"/>
                      <a:pt x="14" y="81"/>
                      <a:pt x="14" y="81"/>
                    </a:cubicBezTo>
                    <a:cubicBezTo>
                      <a:pt x="14" y="75"/>
                      <a:pt x="15" y="69"/>
                      <a:pt x="17" y="64"/>
                    </a:cubicBezTo>
                    <a:cubicBezTo>
                      <a:pt x="25" y="67"/>
                      <a:pt x="25" y="67"/>
                      <a:pt x="25" y="67"/>
                    </a:cubicBezTo>
                    <a:cubicBezTo>
                      <a:pt x="27" y="68"/>
                      <a:pt x="30" y="67"/>
                      <a:pt x="30" y="65"/>
                    </a:cubicBezTo>
                    <a:cubicBezTo>
                      <a:pt x="31" y="63"/>
                      <a:pt x="30" y="61"/>
                      <a:pt x="28" y="60"/>
                    </a:cubicBezTo>
                    <a:cubicBezTo>
                      <a:pt x="19" y="57"/>
                      <a:pt x="19" y="57"/>
                      <a:pt x="19" y="57"/>
                    </a:cubicBezTo>
                    <a:cubicBezTo>
                      <a:pt x="22" y="51"/>
                      <a:pt x="25" y="45"/>
                      <a:pt x="30" y="40"/>
                    </a:cubicBezTo>
                    <a:cubicBezTo>
                      <a:pt x="37" y="47"/>
                      <a:pt x="37" y="47"/>
                      <a:pt x="37" y="47"/>
                    </a:cubicBezTo>
                    <a:cubicBezTo>
                      <a:pt x="39" y="50"/>
                      <a:pt x="43" y="50"/>
                      <a:pt x="45" y="47"/>
                    </a:cubicBezTo>
                    <a:cubicBezTo>
                      <a:pt x="47" y="45"/>
                      <a:pt x="47" y="41"/>
                      <a:pt x="45" y="39"/>
                    </a:cubicBezTo>
                    <a:cubicBezTo>
                      <a:pt x="37" y="32"/>
                      <a:pt x="37" y="32"/>
                      <a:pt x="37" y="32"/>
                    </a:cubicBezTo>
                    <a:cubicBezTo>
                      <a:pt x="42" y="28"/>
                      <a:pt x="47" y="24"/>
                      <a:pt x="52" y="22"/>
                    </a:cubicBezTo>
                    <a:cubicBezTo>
                      <a:pt x="56" y="30"/>
                      <a:pt x="56" y="30"/>
                      <a:pt x="56" y="30"/>
                    </a:cubicBezTo>
                    <a:cubicBezTo>
                      <a:pt x="57" y="32"/>
                      <a:pt x="59" y="33"/>
                      <a:pt x="61" y="32"/>
                    </a:cubicBezTo>
                    <a:cubicBezTo>
                      <a:pt x="63" y="31"/>
                      <a:pt x="64" y="29"/>
                      <a:pt x="63" y="27"/>
                    </a:cubicBezTo>
                    <a:cubicBezTo>
                      <a:pt x="60" y="18"/>
                      <a:pt x="60" y="18"/>
                      <a:pt x="60" y="18"/>
                    </a:cubicBezTo>
                    <a:cubicBezTo>
                      <a:pt x="65" y="16"/>
                      <a:pt x="71" y="15"/>
                      <a:pt x="78" y="14"/>
                    </a:cubicBezTo>
                    <a:cubicBezTo>
                      <a:pt x="78" y="25"/>
                      <a:pt x="78" y="25"/>
                      <a:pt x="78" y="25"/>
                    </a:cubicBezTo>
                    <a:cubicBezTo>
                      <a:pt x="78" y="28"/>
                      <a:pt x="81" y="30"/>
                      <a:pt x="84" y="30"/>
                    </a:cubicBezTo>
                    <a:cubicBezTo>
                      <a:pt x="87" y="30"/>
                      <a:pt x="89" y="28"/>
                      <a:pt x="89" y="24"/>
                    </a:cubicBezTo>
                    <a:cubicBezTo>
                      <a:pt x="89" y="14"/>
                      <a:pt x="89" y="14"/>
                      <a:pt x="89" y="14"/>
                    </a:cubicBezTo>
                    <a:cubicBezTo>
                      <a:pt x="96" y="14"/>
                      <a:pt x="102" y="15"/>
                      <a:pt x="107" y="17"/>
                    </a:cubicBezTo>
                    <a:cubicBezTo>
                      <a:pt x="104" y="26"/>
                      <a:pt x="104" y="26"/>
                      <a:pt x="104" y="26"/>
                    </a:cubicBezTo>
                    <a:cubicBezTo>
                      <a:pt x="103" y="28"/>
                      <a:pt x="104" y="30"/>
                      <a:pt x="106" y="31"/>
                    </a:cubicBezTo>
                    <a:cubicBezTo>
                      <a:pt x="108" y="32"/>
                      <a:pt x="111" y="31"/>
                      <a:pt x="111" y="29"/>
                    </a:cubicBezTo>
                    <a:cubicBezTo>
                      <a:pt x="115" y="20"/>
                      <a:pt x="115" y="20"/>
                      <a:pt x="115" y="20"/>
                    </a:cubicBezTo>
                    <a:cubicBezTo>
                      <a:pt x="120" y="23"/>
                      <a:pt x="126" y="26"/>
                      <a:pt x="130" y="30"/>
                    </a:cubicBezTo>
                    <a:cubicBezTo>
                      <a:pt x="123" y="38"/>
                      <a:pt x="123" y="38"/>
                      <a:pt x="123" y="38"/>
                    </a:cubicBezTo>
                    <a:cubicBezTo>
                      <a:pt x="121" y="40"/>
                      <a:pt x="121" y="43"/>
                      <a:pt x="123" y="46"/>
                    </a:cubicBezTo>
                    <a:cubicBezTo>
                      <a:pt x="125" y="48"/>
                      <a:pt x="129" y="48"/>
                      <a:pt x="131" y="45"/>
                    </a:cubicBezTo>
                    <a:cubicBezTo>
                      <a:pt x="138" y="38"/>
                      <a:pt x="138" y="38"/>
                      <a:pt x="138" y="38"/>
                    </a:cubicBezTo>
                    <a:cubicBezTo>
                      <a:pt x="143" y="43"/>
                      <a:pt x="146" y="48"/>
                      <a:pt x="149" y="54"/>
                    </a:cubicBezTo>
                    <a:cubicBezTo>
                      <a:pt x="141" y="57"/>
                      <a:pt x="141" y="57"/>
                      <a:pt x="141" y="57"/>
                    </a:cubicBezTo>
                    <a:cubicBezTo>
                      <a:pt x="139" y="58"/>
                      <a:pt x="138" y="61"/>
                      <a:pt x="139" y="63"/>
                    </a:cubicBezTo>
                    <a:cubicBezTo>
                      <a:pt x="140" y="64"/>
                      <a:pt x="142" y="65"/>
                      <a:pt x="144" y="65"/>
                    </a:cubicBezTo>
                    <a:cubicBezTo>
                      <a:pt x="152" y="61"/>
                      <a:pt x="152" y="61"/>
                      <a:pt x="152" y="61"/>
                    </a:cubicBezTo>
                    <a:cubicBezTo>
                      <a:pt x="154" y="66"/>
                      <a:pt x="156" y="72"/>
                      <a:pt x="156" y="78"/>
                    </a:cubicBezTo>
                    <a:cubicBezTo>
                      <a:pt x="146" y="78"/>
                      <a:pt x="146" y="78"/>
                      <a:pt x="146" y="78"/>
                    </a:cubicBezTo>
                    <a:cubicBezTo>
                      <a:pt x="143" y="78"/>
                      <a:pt x="140" y="81"/>
                      <a:pt x="140" y="84"/>
                    </a:cubicBezTo>
                    <a:cubicBezTo>
                      <a:pt x="140" y="87"/>
                      <a:pt x="143" y="90"/>
                      <a:pt x="146" y="90"/>
                    </a:cubicBezTo>
                    <a:cubicBezTo>
                      <a:pt x="157" y="89"/>
                      <a:pt x="157" y="89"/>
                      <a:pt x="157" y="89"/>
                    </a:cubicBezTo>
                    <a:cubicBezTo>
                      <a:pt x="156" y="96"/>
                      <a:pt x="155" y="102"/>
                      <a:pt x="153" y="107"/>
                    </a:cubicBezTo>
                    <a:cubicBezTo>
                      <a:pt x="145" y="104"/>
                      <a:pt x="145" y="104"/>
                      <a:pt x="145" y="104"/>
                    </a:cubicBezTo>
                    <a:cubicBezTo>
                      <a:pt x="143" y="104"/>
                      <a:pt x="141" y="105"/>
                      <a:pt x="140" y="107"/>
                    </a:cubicBezTo>
                    <a:cubicBezTo>
                      <a:pt x="139" y="109"/>
                      <a:pt x="140" y="111"/>
                      <a:pt x="142" y="112"/>
                    </a:cubicBezTo>
                    <a:cubicBezTo>
                      <a:pt x="150" y="115"/>
                      <a:pt x="150" y="115"/>
                      <a:pt x="150" y="115"/>
                    </a:cubicBezTo>
                    <a:cubicBezTo>
                      <a:pt x="148" y="120"/>
                      <a:pt x="144" y="126"/>
                      <a:pt x="140" y="131"/>
                    </a:cubicBezTo>
                    <a:close/>
                    <a:moveTo>
                      <a:pt x="97" y="84"/>
                    </a:moveTo>
                    <a:cubicBezTo>
                      <a:pt x="97" y="91"/>
                      <a:pt x="92" y="97"/>
                      <a:pt x="85" y="97"/>
                    </a:cubicBezTo>
                    <a:cubicBezTo>
                      <a:pt x="78" y="97"/>
                      <a:pt x="73" y="92"/>
                      <a:pt x="73" y="85"/>
                    </a:cubicBezTo>
                    <a:cubicBezTo>
                      <a:pt x="73" y="80"/>
                      <a:pt x="76" y="75"/>
                      <a:pt x="81" y="73"/>
                    </a:cubicBezTo>
                    <a:cubicBezTo>
                      <a:pt x="80" y="40"/>
                      <a:pt x="80" y="40"/>
                      <a:pt x="80" y="40"/>
                    </a:cubicBezTo>
                    <a:cubicBezTo>
                      <a:pt x="80" y="37"/>
                      <a:pt x="82" y="35"/>
                      <a:pt x="84" y="35"/>
                    </a:cubicBezTo>
                    <a:cubicBezTo>
                      <a:pt x="86" y="35"/>
                      <a:pt x="88" y="37"/>
                      <a:pt x="88" y="40"/>
                    </a:cubicBezTo>
                    <a:cubicBezTo>
                      <a:pt x="89" y="73"/>
                      <a:pt x="89" y="73"/>
                      <a:pt x="89" y="73"/>
                    </a:cubicBezTo>
                    <a:cubicBezTo>
                      <a:pt x="94" y="75"/>
                      <a:pt x="97" y="79"/>
                      <a:pt x="97" y="84"/>
                    </a:cubicBezTo>
                    <a:close/>
                    <a:moveTo>
                      <a:pt x="85" y="103"/>
                    </a:moveTo>
                    <a:cubicBezTo>
                      <a:pt x="87" y="103"/>
                      <a:pt x="89" y="103"/>
                      <a:pt x="91" y="102"/>
                    </a:cubicBezTo>
                    <a:cubicBezTo>
                      <a:pt x="92" y="126"/>
                      <a:pt x="92" y="126"/>
                      <a:pt x="92" y="126"/>
                    </a:cubicBezTo>
                    <a:cubicBezTo>
                      <a:pt x="92" y="130"/>
                      <a:pt x="89" y="133"/>
                      <a:pt x="85" y="133"/>
                    </a:cubicBezTo>
                    <a:cubicBezTo>
                      <a:pt x="82" y="133"/>
                      <a:pt x="79" y="130"/>
                      <a:pt x="79" y="127"/>
                    </a:cubicBezTo>
                    <a:cubicBezTo>
                      <a:pt x="78" y="102"/>
                      <a:pt x="78" y="102"/>
                      <a:pt x="78" y="102"/>
                    </a:cubicBezTo>
                    <a:cubicBezTo>
                      <a:pt x="80" y="103"/>
                      <a:pt x="82" y="103"/>
                      <a:pt x="8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65" name="Freeform 74">
                <a:extLst>
                  <a:ext uri="{FF2B5EF4-FFF2-40B4-BE49-F238E27FC236}">
                    <a16:creationId xmlns:a16="http://schemas.microsoft.com/office/drawing/2014/main" id="{EA30EAAA-3C50-EA49-B1AB-5FF040537A75}"/>
                  </a:ext>
                </a:extLst>
              </p:cNvPr>
              <p:cNvSpPr>
                <a:spLocks noEditPoints="1"/>
              </p:cNvSpPr>
              <p:nvPr/>
            </p:nvSpPr>
            <p:spPr bwMode="auto">
              <a:xfrm>
                <a:off x="1287" y="1855"/>
                <a:ext cx="221" cy="221"/>
              </a:xfrm>
              <a:custGeom>
                <a:avLst/>
                <a:gdLst>
                  <a:gd name="T0" fmla="*/ 1 w 152"/>
                  <a:gd name="T1" fmla="*/ 78 h 152"/>
                  <a:gd name="T2" fmla="*/ 151 w 152"/>
                  <a:gd name="T3" fmla="*/ 74 h 152"/>
                  <a:gd name="T4" fmla="*/ 125 w 152"/>
                  <a:gd name="T5" fmla="*/ 116 h 152"/>
                  <a:gd name="T6" fmla="*/ 112 w 152"/>
                  <a:gd name="T7" fmla="*/ 110 h 152"/>
                  <a:gd name="T8" fmla="*/ 118 w 152"/>
                  <a:gd name="T9" fmla="*/ 124 h 152"/>
                  <a:gd name="T10" fmla="*/ 102 w 152"/>
                  <a:gd name="T11" fmla="*/ 126 h 152"/>
                  <a:gd name="T12" fmla="*/ 95 w 152"/>
                  <a:gd name="T13" fmla="*/ 129 h 152"/>
                  <a:gd name="T14" fmla="*/ 83 w 152"/>
                  <a:gd name="T15" fmla="*/ 139 h 152"/>
                  <a:gd name="T16" fmla="*/ 77 w 152"/>
                  <a:gd name="T17" fmla="*/ 125 h 152"/>
                  <a:gd name="T18" fmla="*/ 72 w 152"/>
                  <a:gd name="T19" fmla="*/ 140 h 152"/>
                  <a:gd name="T20" fmla="*/ 59 w 152"/>
                  <a:gd name="T21" fmla="*/ 129 h 152"/>
                  <a:gd name="T22" fmla="*/ 53 w 152"/>
                  <a:gd name="T23" fmla="*/ 127 h 152"/>
                  <a:gd name="T24" fmla="*/ 36 w 152"/>
                  <a:gd name="T25" fmla="*/ 125 h 152"/>
                  <a:gd name="T26" fmla="*/ 42 w 152"/>
                  <a:gd name="T27" fmla="*/ 112 h 152"/>
                  <a:gd name="T28" fmla="*/ 29 w 152"/>
                  <a:gd name="T29" fmla="*/ 118 h 152"/>
                  <a:gd name="T30" fmla="*/ 27 w 152"/>
                  <a:gd name="T31" fmla="*/ 102 h 152"/>
                  <a:gd name="T32" fmla="*/ 24 w 152"/>
                  <a:gd name="T33" fmla="*/ 95 h 152"/>
                  <a:gd name="T34" fmla="*/ 13 w 152"/>
                  <a:gd name="T35" fmla="*/ 83 h 152"/>
                  <a:gd name="T36" fmla="*/ 27 w 152"/>
                  <a:gd name="T37" fmla="*/ 77 h 152"/>
                  <a:gd name="T38" fmla="*/ 13 w 152"/>
                  <a:gd name="T39" fmla="*/ 72 h 152"/>
                  <a:gd name="T40" fmla="*/ 23 w 152"/>
                  <a:gd name="T41" fmla="*/ 60 h 152"/>
                  <a:gd name="T42" fmla="*/ 25 w 152"/>
                  <a:gd name="T43" fmla="*/ 54 h 152"/>
                  <a:gd name="T44" fmla="*/ 27 w 152"/>
                  <a:gd name="T45" fmla="*/ 36 h 152"/>
                  <a:gd name="T46" fmla="*/ 41 w 152"/>
                  <a:gd name="T47" fmla="*/ 42 h 152"/>
                  <a:gd name="T48" fmla="*/ 34 w 152"/>
                  <a:gd name="T49" fmla="*/ 29 h 152"/>
                  <a:gd name="T50" fmla="*/ 51 w 152"/>
                  <a:gd name="T51" fmla="*/ 27 h 152"/>
                  <a:gd name="T52" fmla="*/ 57 w 152"/>
                  <a:gd name="T53" fmla="*/ 24 h 152"/>
                  <a:gd name="T54" fmla="*/ 70 w 152"/>
                  <a:gd name="T55" fmla="*/ 13 h 152"/>
                  <a:gd name="T56" fmla="*/ 75 w 152"/>
                  <a:gd name="T57" fmla="*/ 27 h 152"/>
                  <a:gd name="T58" fmla="*/ 80 w 152"/>
                  <a:gd name="T59" fmla="*/ 13 h 152"/>
                  <a:gd name="T60" fmla="*/ 93 w 152"/>
                  <a:gd name="T61" fmla="*/ 24 h 152"/>
                  <a:gd name="T62" fmla="*/ 99 w 152"/>
                  <a:gd name="T63" fmla="*/ 26 h 152"/>
                  <a:gd name="T64" fmla="*/ 116 w 152"/>
                  <a:gd name="T65" fmla="*/ 27 h 152"/>
                  <a:gd name="T66" fmla="*/ 110 w 152"/>
                  <a:gd name="T67" fmla="*/ 41 h 152"/>
                  <a:gd name="T68" fmla="*/ 124 w 152"/>
                  <a:gd name="T69" fmla="*/ 34 h 152"/>
                  <a:gd name="T70" fmla="*/ 126 w 152"/>
                  <a:gd name="T71" fmla="*/ 51 h 152"/>
                  <a:gd name="T72" fmla="*/ 128 w 152"/>
                  <a:gd name="T73" fmla="*/ 58 h 152"/>
                  <a:gd name="T74" fmla="*/ 139 w 152"/>
                  <a:gd name="T75" fmla="*/ 70 h 152"/>
                  <a:gd name="T76" fmla="*/ 125 w 152"/>
                  <a:gd name="T77" fmla="*/ 75 h 152"/>
                  <a:gd name="T78" fmla="*/ 140 w 152"/>
                  <a:gd name="T79" fmla="*/ 80 h 152"/>
                  <a:gd name="T80" fmla="*/ 129 w 152"/>
                  <a:gd name="T81" fmla="*/ 93 h 152"/>
                  <a:gd name="T82" fmla="*/ 127 w 152"/>
                  <a:gd name="T83" fmla="*/ 99 h 152"/>
                  <a:gd name="T84" fmla="*/ 125 w 152"/>
                  <a:gd name="T85" fmla="*/ 116 h 152"/>
                  <a:gd name="T86" fmla="*/ 76 w 152"/>
                  <a:gd name="T87" fmla="*/ 86 h 152"/>
                  <a:gd name="T88" fmla="*/ 72 w 152"/>
                  <a:gd name="T89" fmla="*/ 65 h 152"/>
                  <a:gd name="T90" fmla="*/ 75 w 152"/>
                  <a:gd name="T91" fmla="*/ 32 h 152"/>
                  <a:gd name="T92" fmla="*/ 80 w 152"/>
                  <a:gd name="T93" fmla="*/ 65 h 152"/>
                  <a:gd name="T94" fmla="*/ 76 w 152"/>
                  <a:gd name="T95" fmla="*/ 92 h 152"/>
                  <a:gd name="T96" fmla="*/ 82 w 152"/>
                  <a:gd name="T97" fmla="*/ 113 h 152"/>
                  <a:gd name="T98" fmla="*/ 70 w 152"/>
                  <a:gd name="T99" fmla="*/ 113 h 152"/>
                  <a:gd name="T100" fmla="*/ 76 w 152"/>
                  <a:gd name="T101" fmla="*/ 9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2" h="152">
                    <a:moveTo>
                      <a:pt x="74" y="1"/>
                    </a:moveTo>
                    <a:cubicBezTo>
                      <a:pt x="33" y="2"/>
                      <a:pt x="0" y="37"/>
                      <a:pt x="1" y="78"/>
                    </a:cubicBezTo>
                    <a:cubicBezTo>
                      <a:pt x="2" y="119"/>
                      <a:pt x="36" y="152"/>
                      <a:pt x="78" y="151"/>
                    </a:cubicBezTo>
                    <a:cubicBezTo>
                      <a:pt x="119" y="150"/>
                      <a:pt x="152" y="116"/>
                      <a:pt x="151" y="74"/>
                    </a:cubicBezTo>
                    <a:cubicBezTo>
                      <a:pt x="150" y="33"/>
                      <a:pt x="116" y="0"/>
                      <a:pt x="74" y="1"/>
                    </a:cubicBezTo>
                    <a:close/>
                    <a:moveTo>
                      <a:pt x="125" y="116"/>
                    </a:moveTo>
                    <a:cubicBezTo>
                      <a:pt x="119" y="110"/>
                      <a:pt x="119" y="110"/>
                      <a:pt x="119" y="110"/>
                    </a:cubicBezTo>
                    <a:cubicBezTo>
                      <a:pt x="117" y="108"/>
                      <a:pt x="113" y="108"/>
                      <a:pt x="112" y="110"/>
                    </a:cubicBezTo>
                    <a:cubicBezTo>
                      <a:pt x="110" y="112"/>
                      <a:pt x="110" y="115"/>
                      <a:pt x="112" y="117"/>
                    </a:cubicBezTo>
                    <a:cubicBezTo>
                      <a:pt x="118" y="124"/>
                      <a:pt x="118" y="124"/>
                      <a:pt x="118" y="124"/>
                    </a:cubicBezTo>
                    <a:cubicBezTo>
                      <a:pt x="114" y="127"/>
                      <a:pt x="110" y="130"/>
                      <a:pt x="105" y="133"/>
                    </a:cubicBezTo>
                    <a:cubicBezTo>
                      <a:pt x="102" y="126"/>
                      <a:pt x="102" y="126"/>
                      <a:pt x="102" y="126"/>
                    </a:cubicBezTo>
                    <a:cubicBezTo>
                      <a:pt x="101" y="124"/>
                      <a:pt x="99" y="123"/>
                      <a:pt x="97" y="124"/>
                    </a:cubicBezTo>
                    <a:cubicBezTo>
                      <a:pt x="95" y="125"/>
                      <a:pt x="95" y="127"/>
                      <a:pt x="95" y="129"/>
                    </a:cubicBezTo>
                    <a:cubicBezTo>
                      <a:pt x="98" y="136"/>
                      <a:pt x="98" y="136"/>
                      <a:pt x="98" y="136"/>
                    </a:cubicBezTo>
                    <a:cubicBezTo>
                      <a:pt x="93" y="138"/>
                      <a:pt x="88" y="139"/>
                      <a:pt x="83" y="139"/>
                    </a:cubicBezTo>
                    <a:cubicBezTo>
                      <a:pt x="82" y="130"/>
                      <a:pt x="82" y="130"/>
                      <a:pt x="82" y="130"/>
                    </a:cubicBezTo>
                    <a:cubicBezTo>
                      <a:pt x="82" y="127"/>
                      <a:pt x="80" y="125"/>
                      <a:pt x="77" y="125"/>
                    </a:cubicBezTo>
                    <a:cubicBezTo>
                      <a:pt x="74" y="125"/>
                      <a:pt x="72" y="128"/>
                      <a:pt x="72" y="130"/>
                    </a:cubicBezTo>
                    <a:cubicBezTo>
                      <a:pt x="72" y="140"/>
                      <a:pt x="72" y="140"/>
                      <a:pt x="72" y="140"/>
                    </a:cubicBezTo>
                    <a:cubicBezTo>
                      <a:pt x="67" y="139"/>
                      <a:pt x="61" y="138"/>
                      <a:pt x="56" y="137"/>
                    </a:cubicBezTo>
                    <a:cubicBezTo>
                      <a:pt x="59" y="129"/>
                      <a:pt x="59" y="129"/>
                      <a:pt x="59" y="129"/>
                    </a:cubicBezTo>
                    <a:cubicBezTo>
                      <a:pt x="60" y="128"/>
                      <a:pt x="59" y="126"/>
                      <a:pt x="57" y="125"/>
                    </a:cubicBezTo>
                    <a:cubicBezTo>
                      <a:pt x="55" y="124"/>
                      <a:pt x="53" y="125"/>
                      <a:pt x="53" y="127"/>
                    </a:cubicBezTo>
                    <a:cubicBezTo>
                      <a:pt x="50" y="134"/>
                      <a:pt x="50" y="134"/>
                      <a:pt x="50" y="134"/>
                    </a:cubicBezTo>
                    <a:cubicBezTo>
                      <a:pt x="45" y="132"/>
                      <a:pt x="40" y="129"/>
                      <a:pt x="36" y="125"/>
                    </a:cubicBezTo>
                    <a:cubicBezTo>
                      <a:pt x="42" y="119"/>
                      <a:pt x="42" y="119"/>
                      <a:pt x="42" y="119"/>
                    </a:cubicBezTo>
                    <a:cubicBezTo>
                      <a:pt x="44" y="117"/>
                      <a:pt x="44" y="113"/>
                      <a:pt x="42" y="112"/>
                    </a:cubicBezTo>
                    <a:cubicBezTo>
                      <a:pt x="40" y="110"/>
                      <a:pt x="37" y="110"/>
                      <a:pt x="35" y="112"/>
                    </a:cubicBezTo>
                    <a:cubicBezTo>
                      <a:pt x="29" y="118"/>
                      <a:pt x="29" y="118"/>
                      <a:pt x="29" y="118"/>
                    </a:cubicBezTo>
                    <a:cubicBezTo>
                      <a:pt x="25" y="114"/>
                      <a:pt x="22" y="110"/>
                      <a:pt x="19" y="105"/>
                    </a:cubicBezTo>
                    <a:cubicBezTo>
                      <a:pt x="27" y="102"/>
                      <a:pt x="27" y="102"/>
                      <a:pt x="27" y="102"/>
                    </a:cubicBezTo>
                    <a:cubicBezTo>
                      <a:pt x="28" y="101"/>
                      <a:pt x="29" y="99"/>
                      <a:pt x="28" y="97"/>
                    </a:cubicBezTo>
                    <a:cubicBezTo>
                      <a:pt x="28" y="95"/>
                      <a:pt x="25" y="95"/>
                      <a:pt x="24" y="95"/>
                    </a:cubicBezTo>
                    <a:cubicBezTo>
                      <a:pt x="17" y="98"/>
                      <a:pt x="17" y="98"/>
                      <a:pt x="17" y="98"/>
                    </a:cubicBezTo>
                    <a:cubicBezTo>
                      <a:pt x="15" y="93"/>
                      <a:pt x="13" y="88"/>
                      <a:pt x="13" y="83"/>
                    </a:cubicBezTo>
                    <a:cubicBezTo>
                      <a:pt x="22" y="82"/>
                      <a:pt x="22" y="82"/>
                      <a:pt x="22" y="82"/>
                    </a:cubicBezTo>
                    <a:cubicBezTo>
                      <a:pt x="25" y="82"/>
                      <a:pt x="27" y="80"/>
                      <a:pt x="27" y="77"/>
                    </a:cubicBezTo>
                    <a:cubicBezTo>
                      <a:pt x="27" y="74"/>
                      <a:pt x="25" y="72"/>
                      <a:pt x="22" y="72"/>
                    </a:cubicBezTo>
                    <a:cubicBezTo>
                      <a:pt x="13" y="72"/>
                      <a:pt x="13" y="72"/>
                      <a:pt x="13" y="72"/>
                    </a:cubicBezTo>
                    <a:cubicBezTo>
                      <a:pt x="13" y="67"/>
                      <a:pt x="14" y="62"/>
                      <a:pt x="15" y="57"/>
                    </a:cubicBezTo>
                    <a:cubicBezTo>
                      <a:pt x="23" y="60"/>
                      <a:pt x="23" y="60"/>
                      <a:pt x="23" y="60"/>
                    </a:cubicBezTo>
                    <a:cubicBezTo>
                      <a:pt x="25" y="61"/>
                      <a:pt x="27" y="60"/>
                      <a:pt x="27" y="58"/>
                    </a:cubicBezTo>
                    <a:cubicBezTo>
                      <a:pt x="28" y="56"/>
                      <a:pt x="27" y="54"/>
                      <a:pt x="25" y="54"/>
                    </a:cubicBezTo>
                    <a:cubicBezTo>
                      <a:pt x="18" y="51"/>
                      <a:pt x="18" y="51"/>
                      <a:pt x="18" y="51"/>
                    </a:cubicBezTo>
                    <a:cubicBezTo>
                      <a:pt x="20" y="45"/>
                      <a:pt x="23" y="40"/>
                      <a:pt x="27" y="36"/>
                    </a:cubicBezTo>
                    <a:cubicBezTo>
                      <a:pt x="34" y="42"/>
                      <a:pt x="34" y="42"/>
                      <a:pt x="34" y="42"/>
                    </a:cubicBezTo>
                    <a:cubicBezTo>
                      <a:pt x="36" y="44"/>
                      <a:pt x="39" y="44"/>
                      <a:pt x="41" y="42"/>
                    </a:cubicBezTo>
                    <a:cubicBezTo>
                      <a:pt x="43" y="40"/>
                      <a:pt x="43" y="37"/>
                      <a:pt x="41" y="35"/>
                    </a:cubicBezTo>
                    <a:cubicBezTo>
                      <a:pt x="34" y="29"/>
                      <a:pt x="34" y="29"/>
                      <a:pt x="34" y="29"/>
                    </a:cubicBezTo>
                    <a:cubicBezTo>
                      <a:pt x="38" y="25"/>
                      <a:pt x="42" y="22"/>
                      <a:pt x="47" y="20"/>
                    </a:cubicBezTo>
                    <a:cubicBezTo>
                      <a:pt x="51" y="27"/>
                      <a:pt x="51" y="27"/>
                      <a:pt x="51" y="27"/>
                    </a:cubicBezTo>
                    <a:cubicBezTo>
                      <a:pt x="51" y="29"/>
                      <a:pt x="53" y="30"/>
                      <a:pt x="55" y="29"/>
                    </a:cubicBezTo>
                    <a:cubicBezTo>
                      <a:pt x="57" y="28"/>
                      <a:pt x="58" y="26"/>
                      <a:pt x="57" y="24"/>
                    </a:cubicBezTo>
                    <a:cubicBezTo>
                      <a:pt x="53" y="17"/>
                      <a:pt x="53" y="17"/>
                      <a:pt x="53" y="17"/>
                    </a:cubicBezTo>
                    <a:cubicBezTo>
                      <a:pt x="59" y="15"/>
                      <a:pt x="64" y="13"/>
                      <a:pt x="70" y="13"/>
                    </a:cubicBezTo>
                    <a:cubicBezTo>
                      <a:pt x="70" y="22"/>
                      <a:pt x="70" y="22"/>
                      <a:pt x="70" y="22"/>
                    </a:cubicBezTo>
                    <a:cubicBezTo>
                      <a:pt x="70" y="25"/>
                      <a:pt x="72" y="27"/>
                      <a:pt x="75" y="27"/>
                    </a:cubicBezTo>
                    <a:cubicBezTo>
                      <a:pt x="78" y="27"/>
                      <a:pt x="80" y="25"/>
                      <a:pt x="80" y="22"/>
                    </a:cubicBezTo>
                    <a:cubicBezTo>
                      <a:pt x="80" y="13"/>
                      <a:pt x="80" y="13"/>
                      <a:pt x="80" y="13"/>
                    </a:cubicBezTo>
                    <a:cubicBezTo>
                      <a:pt x="85" y="13"/>
                      <a:pt x="91" y="14"/>
                      <a:pt x="96" y="16"/>
                    </a:cubicBezTo>
                    <a:cubicBezTo>
                      <a:pt x="93" y="24"/>
                      <a:pt x="93" y="24"/>
                      <a:pt x="93" y="24"/>
                    </a:cubicBezTo>
                    <a:cubicBezTo>
                      <a:pt x="92" y="25"/>
                      <a:pt x="93" y="27"/>
                      <a:pt x="95" y="28"/>
                    </a:cubicBezTo>
                    <a:cubicBezTo>
                      <a:pt x="97" y="29"/>
                      <a:pt x="99" y="28"/>
                      <a:pt x="99" y="26"/>
                    </a:cubicBezTo>
                    <a:cubicBezTo>
                      <a:pt x="102" y="18"/>
                      <a:pt x="102" y="18"/>
                      <a:pt x="102" y="18"/>
                    </a:cubicBezTo>
                    <a:cubicBezTo>
                      <a:pt x="107" y="21"/>
                      <a:pt x="112" y="23"/>
                      <a:pt x="116" y="27"/>
                    </a:cubicBezTo>
                    <a:cubicBezTo>
                      <a:pt x="110" y="34"/>
                      <a:pt x="110" y="34"/>
                      <a:pt x="110" y="34"/>
                    </a:cubicBezTo>
                    <a:cubicBezTo>
                      <a:pt x="108" y="36"/>
                      <a:pt x="108" y="39"/>
                      <a:pt x="110" y="41"/>
                    </a:cubicBezTo>
                    <a:cubicBezTo>
                      <a:pt x="112" y="43"/>
                      <a:pt x="115" y="43"/>
                      <a:pt x="117" y="41"/>
                    </a:cubicBezTo>
                    <a:cubicBezTo>
                      <a:pt x="124" y="34"/>
                      <a:pt x="124" y="34"/>
                      <a:pt x="124" y="34"/>
                    </a:cubicBezTo>
                    <a:cubicBezTo>
                      <a:pt x="127" y="38"/>
                      <a:pt x="131" y="43"/>
                      <a:pt x="133" y="48"/>
                    </a:cubicBezTo>
                    <a:cubicBezTo>
                      <a:pt x="126" y="51"/>
                      <a:pt x="126" y="51"/>
                      <a:pt x="126" y="51"/>
                    </a:cubicBezTo>
                    <a:cubicBezTo>
                      <a:pt x="124" y="52"/>
                      <a:pt x="123" y="54"/>
                      <a:pt x="124" y="56"/>
                    </a:cubicBezTo>
                    <a:cubicBezTo>
                      <a:pt x="125" y="58"/>
                      <a:pt x="127" y="58"/>
                      <a:pt x="128" y="58"/>
                    </a:cubicBezTo>
                    <a:cubicBezTo>
                      <a:pt x="136" y="54"/>
                      <a:pt x="136" y="54"/>
                      <a:pt x="136" y="54"/>
                    </a:cubicBezTo>
                    <a:cubicBezTo>
                      <a:pt x="138" y="59"/>
                      <a:pt x="139" y="64"/>
                      <a:pt x="139" y="70"/>
                    </a:cubicBezTo>
                    <a:cubicBezTo>
                      <a:pt x="130" y="70"/>
                      <a:pt x="130" y="70"/>
                      <a:pt x="130" y="70"/>
                    </a:cubicBezTo>
                    <a:cubicBezTo>
                      <a:pt x="127" y="70"/>
                      <a:pt x="125" y="72"/>
                      <a:pt x="125" y="75"/>
                    </a:cubicBezTo>
                    <a:cubicBezTo>
                      <a:pt x="125" y="78"/>
                      <a:pt x="128" y="80"/>
                      <a:pt x="130" y="80"/>
                    </a:cubicBezTo>
                    <a:cubicBezTo>
                      <a:pt x="140" y="80"/>
                      <a:pt x="140" y="80"/>
                      <a:pt x="140" y="80"/>
                    </a:cubicBezTo>
                    <a:cubicBezTo>
                      <a:pt x="139" y="85"/>
                      <a:pt x="138" y="91"/>
                      <a:pt x="137" y="96"/>
                    </a:cubicBezTo>
                    <a:cubicBezTo>
                      <a:pt x="129" y="93"/>
                      <a:pt x="129" y="93"/>
                      <a:pt x="129" y="93"/>
                    </a:cubicBezTo>
                    <a:cubicBezTo>
                      <a:pt x="127" y="92"/>
                      <a:pt x="125" y="93"/>
                      <a:pt x="125" y="95"/>
                    </a:cubicBezTo>
                    <a:cubicBezTo>
                      <a:pt x="124" y="97"/>
                      <a:pt x="125" y="99"/>
                      <a:pt x="127" y="99"/>
                    </a:cubicBezTo>
                    <a:cubicBezTo>
                      <a:pt x="134" y="102"/>
                      <a:pt x="134" y="102"/>
                      <a:pt x="134" y="102"/>
                    </a:cubicBezTo>
                    <a:cubicBezTo>
                      <a:pt x="132" y="107"/>
                      <a:pt x="129" y="112"/>
                      <a:pt x="125" y="116"/>
                    </a:cubicBezTo>
                    <a:close/>
                    <a:moveTo>
                      <a:pt x="87" y="75"/>
                    </a:moveTo>
                    <a:cubicBezTo>
                      <a:pt x="87" y="81"/>
                      <a:pt x="82" y="86"/>
                      <a:pt x="76" y="86"/>
                    </a:cubicBezTo>
                    <a:cubicBezTo>
                      <a:pt x="70" y="86"/>
                      <a:pt x="65" y="82"/>
                      <a:pt x="65" y="76"/>
                    </a:cubicBezTo>
                    <a:cubicBezTo>
                      <a:pt x="65" y="71"/>
                      <a:pt x="68" y="67"/>
                      <a:pt x="72" y="65"/>
                    </a:cubicBezTo>
                    <a:cubicBezTo>
                      <a:pt x="71" y="36"/>
                      <a:pt x="71" y="36"/>
                      <a:pt x="71" y="36"/>
                    </a:cubicBezTo>
                    <a:cubicBezTo>
                      <a:pt x="71" y="34"/>
                      <a:pt x="73" y="32"/>
                      <a:pt x="75" y="32"/>
                    </a:cubicBezTo>
                    <a:cubicBezTo>
                      <a:pt x="77" y="32"/>
                      <a:pt x="79" y="33"/>
                      <a:pt x="79" y="35"/>
                    </a:cubicBezTo>
                    <a:cubicBezTo>
                      <a:pt x="80" y="65"/>
                      <a:pt x="80" y="65"/>
                      <a:pt x="80" y="65"/>
                    </a:cubicBezTo>
                    <a:cubicBezTo>
                      <a:pt x="84" y="67"/>
                      <a:pt x="87" y="70"/>
                      <a:pt x="87" y="75"/>
                    </a:cubicBezTo>
                    <a:close/>
                    <a:moveTo>
                      <a:pt x="76" y="92"/>
                    </a:moveTo>
                    <a:cubicBezTo>
                      <a:pt x="78" y="92"/>
                      <a:pt x="80" y="92"/>
                      <a:pt x="82" y="91"/>
                    </a:cubicBezTo>
                    <a:cubicBezTo>
                      <a:pt x="82" y="113"/>
                      <a:pt x="82" y="113"/>
                      <a:pt x="82" y="113"/>
                    </a:cubicBezTo>
                    <a:cubicBezTo>
                      <a:pt x="82" y="116"/>
                      <a:pt x="80" y="119"/>
                      <a:pt x="76" y="119"/>
                    </a:cubicBezTo>
                    <a:cubicBezTo>
                      <a:pt x="73" y="119"/>
                      <a:pt x="70" y="116"/>
                      <a:pt x="70" y="113"/>
                    </a:cubicBezTo>
                    <a:cubicBezTo>
                      <a:pt x="70" y="91"/>
                      <a:pt x="70" y="91"/>
                      <a:pt x="70" y="91"/>
                    </a:cubicBezTo>
                    <a:cubicBezTo>
                      <a:pt x="72" y="92"/>
                      <a:pt x="74" y="92"/>
                      <a:pt x="76"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66" name="Freeform 75">
                <a:extLst>
                  <a:ext uri="{FF2B5EF4-FFF2-40B4-BE49-F238E27FC236}">
                    <a16:creationId xmlns:a16="http://schemas.microsoft.com/office/drawing/2014/main" id="{3522443D-D51F-8F4C-BB5E-D1FC714ABA9E}"/>
                  </a:ext>
                </a:extLst>
              </p:cNvPr>
              <p:cNvSpPr>
                <a:spLocks/>
              </p:cNvSpPr>
              <p:nvPr/>
            </p:nvSpPr>
            <p:spPr bwMode="auto">
              <a:xfrm>
                <a:off x="2061" y="2652"/>
                <a:ext cx="68" cy="127"/>
              </a:xfrm>
              <a:custGeom>
                <a:avLst/>
                <a:gdLst>
                  <a:gd name="T0" fmla="*/ 47 w 47"/>
                  <a:gd name="T1" fmla="*/ 60 h 88"/>
                  <a:gd name="T2" fmla="*/ 45 w 47"/>
                  <a:gd name="T3" fmla="*/ 68 h 88"/>
                  <a:gd name="T4" fmla="*/ 42 w 47"/>
                  <a:gd name="T5" fmla="*/ 73 h 88"/>
                  <a:gd name="T6" fmla="*/ 36 w 47"/>
                  <a:gd name="T7" fmla="*/ 77 h 88"/>
                  <a:gd name="T8" fmla="*/ 30 w 47"/>
                  <a:gd name="T9" fmla="*/ 79 h 88"/>
                  <a:gd name="T10" fmla="*/ 30 w 47"/>
                  <a:gd name="T11" fmla="*/ 85 h 88"/>
                  <a:gd name="T12" fmla="*/ 29 w 47"/>
                  <a:gd name="T13" fmla="*/ 88 h 88"/>
                  <a:gd name="T14" fmla="*/ 27 w 47"/>
                  <a:gd name="T15" fmla="*/ 88 h 88"/>
                  <a:gd name="T16" fmla="*/ 20 w 47"/>
                  <a:gd name="T17" fmla="*/ 88 h 88"/>
                  <a:gd name="T18" fmla="*/ 17 w 47"/>
                  <a:gd name="T19" fmla="*/ 88 h 88"/>
                  <a:gd name="T20" fmla="*/ 17 w 47"/>
                  <a:gd name="T21" fmla="*/ 84 h 88"/>
                  <a:gd name="T22" fmla="*/ 17 w 47"/>
                  <a:gd name="T23" fmla="*/ 80 h 88"/>
                  <a:gd name="T24" fmla="*/ 6 w 47"/>
                  <a:gd name="T25" fmla="*/ 79 h 88"/>
                  <a:gd name="T26" fmla="*/ 0 w 47"/>
                  <a:gd name="T27" fmla="*/ 76 h 88"/>
                  <a:gd name="T28" fmla="*/ 0 w 47"/>
                  <a:gd name="T29" fmla="*/ 74 h 88"/>
                  <a:gd name="T30" fmla="*/ 0 w 47"/>
                  <a:gd name="T31" fmla="*/ 70 h 88"/>
                  <a:gd name="T32" fmla="*/ 1 w 47"/>
                  <a:gd name="T33" fmla="*/ 67 h 88"/>
                  <a:gd name="T34" fmla="*/ 3 w 47"/>
                  <a:gd name="T35" fmla="*/ 66 h 88"/>
                  <a:gd name="T36" fmla="*/ 4 w 47"/>
                  <a:gd name="T37" fmla="*/ 66 h 88"/>
                  <a:gd name="T38" fmla="*/ 4 w 47"/>
                  <a:gd name="T39" fmla="*/ 66 h 88"/>
                  <a:gd name="T40" fmla="*/ 10 w 47"/>
                  <a:gd name="T41" fmla="*/ 68 h 88"/>
                  <a:gd name="T42" fmla="*/ 19 w 47"/>
                  <a:gd name="T43" fmla="*/ 69 h 88"/>
                  <a:gd name="T44" fmla="*/ 29 w 47"/>
                  <a:gd name="T45" fmla="*/ 67 h 88"/>
                  <a:gd name="T46" fmla="*/ 33 w 47"/>
                  <a:gd name="T47" fmla="*/ 61 h 88"/>
                  <a:gd name="T48" fmla="*/ 30 w 47"/>
                  <a:gd name="T49" fmla="*/ 54 h 88"/>
                  <a:gd name="T50" fmla="*/ 20 w 47"/>
                  <a:gd name="T51" fmla="*/ 49 h 88"/>
                  <a:gd name="T52" fmla="*/ 13 w 47"/>
                  <a:gd name="T53" fmla="*/ 46 h 88"/>
                  <a:gd name="T54" fmla="*/ 7 w 47"/>
                  <a:gd name="T55" fmla="*/ 41 h 88"/>
                  <a:gd name="T56" fmla="*/ 3 w 47"/>
                  <a:gd name="T57" fmla="*/ 36 h 88"/>
                  <a:gd name="T58" fmla="*/ 1 w 47"/>
                  <a:gd name="T59" fmla="*/ 28 h 88"/>
                  <a:gd name="T60" fmla="*/ 6 w 47"/>
                  <a:gd name="T61" fmla="*/ 16 h 88"/>
                  <a:gd name="T62" fmla="*/ 19 w 47"/>
                  <a:gd name="T63" fmla="*/ 10 h 88"/>
                  <a:gd name="T64" fmla="*/ 19 w 47"/>
                  <a:gd name="T65" fmla="*/ 4 h 88"/>
                  <a:gd name="T66" fmla="*/ 19 w 47"/>
                  <a:gd name="T67" fmla="*/ 1 h 88"/>
                  <a:gd name="T68" fmla="*/ 23 w 47"/>
                  <a:gd name="T69" fmla="*/ 0 h 88"/>
                  <a:gd name="T70" fmla="*/ 29 w 47"/>
                  <a:gd name="T71" fmla="*/ 0 h 88"/>
                  <a:gd name="T72" fmla="*/ 32 w 47"/>
                  <a:gd name="T73" fmla="*/ 1 h 88"/>
                  <a:gd name="T74" fmla="*/ 32 w 47"/>
                  <a:gd name="T75" fmla="*/ 4 h 88"/>
                  <a:gd name="T76" fmla="*/ 32 w 47"/>
                  <a:gd name="T77" fmla="*/ 9 h 88"/>
                  <a:gd name="T78" fmla="*/ 38 w 47"/>
                  <a:gd name="T79" fmla="*/ 10 h 88"/>
                  <a:gd name="T80" fmla="*/ 42 w 47"/>
                  <a:gd name="T81" fmla="*/ 11 h 88"/>
                  <a:gd name="T82" fmla="*/ 43 w 47"/>
                  <a:gd name="T83" fmla="*/ 13 h 88"/>
                  <a:gd name="T84" fmla="*/ 42 w 47"/>
                  <a:gd name="T85" fmla="*/ 17 h 88"/>
                  <a:gd name="T86" fmla="*/ 41 w 47"/>
                  <a:gd name="T87" fmla="*/ 20 h 88"/>
                  <a:gd name="T88" fmla="*/ 39 w 47"/>
                  <a:gd name="T89" fmla="*/ 22 h 88"/>
                  <a:gd name="T90" fmla="*/ 34 w 47"/>
                  <a:gd name="T91" fmla="*/ 20 h 88"/>
                  <a:gd name="T92" fmla="*/ 27 w 47"/>
                  <a:gd name="T93" fmla="*/ 20 h 88"/>
                  <a:gd name="T94" fmla="*/ 18 w 47"/>
                  <a:gd name="T95" fmla="*/ 22 h 88"/>
                  <a:gd name="T96" fmla="*/ 15 w 47"/>
                  <a:gd name="T97" fmla="*/ 28 h 88"/>
                  <a:gd name="T98" fmla="*/ 18 w 47"/>
                  <a:gd name="T99" fmla="*/ 33 h 88"/>
                  <a:gd name="T100" fmla="*/ 27 w 47"/>
                  <a:gd name="T101" fmla="*/ 38 h 88"/>
                  <a:gd name="T102" fmla="*/ 41 w 47"/>
                  <a:gd name="T103" fmla="*/ 47 h 88"/>
                  <a:gd name="T104" fmla="*/ 47 w 47"/>
                  <a:gd name="T105" fmla="*/ 6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 h="88">
                    <a:moveTo>
                      <a:pt x="47" y="60"/>
                    </a:moveTo>
                    <a:cubicBezTo>
                      <a:pt x="47" y="63"/>
                      <a:pt x="46" y="66"/>
                      <a:pt x="45" y="68"/>
                    </a:cubicBezTo>
                    <a:cubicBezTo>
                      <a:pt x="44" y="70"/>
                      <a:pt x="43" y="72"/>
                      <a:pt x="42" y="73"/>
                    </a:cubicBezTo>
                    <a:cubicBezTo>
                      <a:pt x="40" y="75"/>
                      <a:pt x="38" y="76"/>
                      <a:pt x="36" y="77"/>
                    </a:cubicBezTo>
                    <a:cubicBezTo>
                      <a:pt x="34" y="78"/>
                      <a:pt x="32" y="79"/>
                      <a:pt x="30" y="79"/>
                    </a:cubicBezTo>
                    <a:cubicBezTo>
                      <a:pt x="30" y="85"/>
                      <a:pt x="30" y="85"/>
                      <a:pt x="30" y="85"/>
                    </a:cubicBezTo>
                    <a:cubicBezTo>
                      <a:pt x="30" y="86"/>
                      <a:pt x="30" y="87"/>
                      <a:pt x="29" y="88"/>
                    </a:cubicBezTo>
                    <a:cubicBezTo>
                      <a:pt x="29" y="88"/>
                      <a:pt x="28" y="88"/>
                      <a:pt x="27" y="88"/>
                    </a:cubicBezTo>
                    <a:cubicBezTo>
                      <a:pt x="20" y="88"/>
                      <a:pt x="20" y="88"/>
                      <a:pt x="20" y="88"/>
                    </a:cubicBezTo>
                    <a:cubicBezTo>
                      <a:pt x="19" y="88"/>
                      <a:pt x="18" y="88"/>
                      <a:pt x="17" y="88"/>
                    </a:cubicBezTo>
                    <a:cubicBezTo>
                      <a:pt x="17" y="87"/>
                      <a:pt x="17" y="86"/>
                      <a:pt x="17" y="84"/>
                    </a:cubicBezTo>
                    <a:cubicBezTo>
                      <a:pt x="17" y="80"/>
                      <a:pt x="17" y="80"/>
                      <a:pt x="17" y="80"/>
                    </a:cubicBezTo>
                    <a:cubicBezTo>
                      <a:pt x="12" y="80"/>
                      <a:pt x="9" y="80"/>
                      <a:pt x="6" y="79"/>
                    </a:cubicBezTo>
                    <a:cubicBezTo>
                      <a:pt x="3" y="78"/>
                      <a:pt x="1" y="77"/>
                      <a:pt x="0" y="76"/>
                    </a:cubicBezTo>
                    <a:cubicBezTo>
                      <a:pt x="0" y="76"/>
                      <a:pt x="0" y="75"/>
                      <a:pt x="0" y="74"/>
                    </a:cubicBezTo>
                    <a:cubicBezTo>
                      <a:pt x="0" y="73"/>
                      <a:pt x="0" y="72"/>
                      <a:pt x="0" y="70"/>
                    </a:cubicBezTo>
                    <a:cubicBezTo>
                      <a:pt x="1" y="69"/>
                      <a:pt x="1" y="68"/>
                      <a:pt x="1" y="67"/>
                    </a:cubicBezTo>
                    <a:cubicBezTo>
                      <a:pt x="2" y="66"/>
                      <a:pt x="2" y="65"/>
                      <a:pt x="3" y="66"/>
                    </a:cubicBezTo>
                    <a:cubicBezTo>
                      <a:pt x="4" y="66"/>
                      <a:pt x="4" y="66"/>
                      <a:pt x="4" y="66"/>
                    </a:cubicBezTo>
                    <a:cubicBezTo>
                      <a:pt x="4" y="66"/>
                      <a:pt x="4" y="66"/>
                      <a:pt x="4" y="66"/>
                    </a:cubicBezTo>
                    <a:cubicBezTo>
                      <a:pt x="6" y="67"/>
                      <a:pt x="8" y="67"/>
                      <a:pt x="10" y="68"/>
                    </a:cubicBezTo>
                    <a:cubicBezTo>
                      <a:pt x="12" y="68"/>
                      <a:pt x="15" y="69"/>
                      <a:pt x="19" y="69"/>
                    </a:cubicBezTo>
                    <a:cubicBezTo>
                      <a:pt x="23" y="69"/>
                      <a:pt x="26" y="68"/>
                      <a:pt x="29" y="67"/>
                    </a:cubicBezTo>
                    <a:cubicBezTo>
                      <a:pt x="31" y="66"/>
                      <a:pt x="33" y="64"/>
                      <a:pt x="33" y="61"/>
                    </a:cubicBezTo>
                    <a:cubicBezTo>
                      <a:pt x="33" y="58"/>
                      <a:pt x="32" y="56"/>
                      <a:pt x="30" y="54"/>
                    </a:cubicBezTo>
                    <a:cubicBezTo>
                      <a:pt x="28" y="52"/>
                      <a:pt x="25" y="51"/>
                      <a:pt x="20" y="49"/>
                    </a:cubicBezTo>
                    <a:cubicBezTo>
                      <a:pt x="18" y="48"/>
                      <a:pt x="15" y="47"/>
                      <a:pt x="13" y="46"/>
                    </a:cubicBezTo>
                    <a:cubicBezTo>
                      <a:pt x="11" y="44"/>
                      <a:pt x="9" y="43"/>
                      <a:pt x="7" y="41"/>
                    </a:cubicBezTo>
                    <a:cubicBezTo>
                      <a:pt x="5" y="40"/>
                      <a:pt x="4" y="38"/>
                      <a:pt x="3" y="36"/>
                    </a:cubicBezTo>
                    <a:cubicBezTo>
                      <a:pt x="2" y="33"/>
                      <a:pt x="1" y="31"/>
                      <a:pt x="1" y="28"/>
                    </a:cubicBezTo>
                    <a:cubicBezTo>
                      <a:pt x="1" y="23"/>
                      <a:pt x="3" y="20"/>
                      <a:pt x="6" y="16"/>
                    </a:cubicBezTo>
                    <a:cubicBezTo>
                      <a:pt x="9" y="13"/>
                      <a:pt x="13" y="11"/>
                      <a:pt x="19" y="10"/>
                    </a:cubicBezTo>
                    <a:cubicBezTo>
                      <a:pt x="19" y="4"/>
                      <a:pt x="19" y="4"/>
                      <a:pt x="19" y="4"/>
                    </a:cubicBezTo>
                    <a:cubicBezTo>
                      <a:pt x="19" y="3"/>
                      <a:pt x="19" y="2"/>
                      <a:pt x="19" y="1"/>
                    </a:cubicBezTo>
                    <a:cubicBezTo>
                      <a:pt x="20" y="1"/>
                      <a:pt x="21" y="0"/>
                      <a:pt x="23" y="0"/>
                    </a:cubicBezTo>
                    <a:cubicBezTo>
                      <a:pt x="29" y="0"/>
                      <a:pt x="29" y="0"/>
                      <a:pt x="29" y="0"/>
                    </a:cubicBezTo>
                    <a:cubicBezTo>
                      <a:pt x="30" y="0"/>
                      <a:pt x="31" y="1"/>
                      <a:pt x="32" y="1"/>
                    </a:cubicBezTo>
                    <a:cubicBezTo>
                      <a:pt x="32" y="2"/>
                      <a:pt x="32" y="3"/>
                      <a:pt x="32" y="4"/>
                    </a:cubicBezTo>
                    <a:cubicBezTo>
                      <a:pt x="32" y="9"/>
                      <a:pt x="32" y="9"/>
                      <a:pt x="32" y="9"/>
                    </a:cubicBezTo>
                    <a:cubicBezTo>
                      <a:pt x="35" y="9"/>
                      <a:pt x="37" y="10"/>
                      <a:pt x="38" y="10"/>
                    </a:cubicBezTo>
                    <a:cubicBezTo>
                      <a:pt x="40" y="11"/>
                      <a:pt x="41" y="11"/>
                      <a:pt x="42" y="11"/>
                    </a:cubicBezTo>
                    <a:cubicBezTo>
                      <a:pt x="43" y="11"/>
                      <a:pt x="43" y="12"/>
                      <a:pt x="43" y="13"/>
                    </a:cubicBezTo>
                    <a:cubicBezTo>
                      <a:pt x="43" y="14"/>
                      <a:pt x="43" y="16"/>
                      <a:pt x="42" y="17"/>
                    </a:cubicBezTo>
                    <a:cubicBezTo>
                      <a:pt x="42" y="18"/>
                      <a:pt x="42" y="19"/>
                      <a:pt x="41" y="20"/>
                    </a:cubicBezTo>
                    <a:cubicBezTo>
                      <a:pt x="40" y="21"/>
                      <a:pt x="40" y="22"/>
                      <a:pt x="39" y="22"/>
                    </a:cubicBezTo>
                    <a:cubicBezTo>
                      <a:pt x="38" y="21"/>
                      <a:pt x="36" y="21"/>
                      <a:pt x="34" y="20"/>
                    </a:cubicBezTo>
                    <a:cubicBezTo>
                      <a:pt x="32" y="20"/>
                      <a:pt x="29" y="20"/>
                      <a:pt x="27" y="20"/>
                    </a:cubicBezTo>
                    <a:cubicBezTo>
                      <a:pt x="22" y="20"/>
                      <a:pt x="19" y="20"/>
                      <a:pt x="18" y="22"/>
                    </a:cubicBezTo>
                    <a:cubicBezTo>
                      <a:pt x="16" y="23"/>
                      <a:pt x="15" y="25"/>
                      <a:pt x="15" y="28"/>
                    </a:cubicBezTo>
                    <a:cubicBezTo>
                      <a:pt x="15" y="30"/>
                      <a:pt x="16" y="32"/>
                      <a:pt x="18" y="33"/>
                    </a:cubicBezTo>
                    <a:cubicBezTo>
                      <a:pt x="20" y="35"/>
                      <a:pt x="23" y="36"/>
                      <a:pt x="27" y="38"/>
                    </a:cubicBezTo>
                    <a:cubicBezTo>
                      <a:pt x="33" y="40"/>
                      <a:pt x="38" y="43"/>
                      <a:pt x="41" y="47"/>
                    </a:cubicBezTo>
                    <a:cubicBezTo>
                      <a:pt x="45" y="50"/>
                      <a:pt x="47" y="55"/>
                      <a:pt x="47"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67" name="Oval 76">
                <a:extLst>
                  <a:ext uri="{FF2B5EF4-FFF2-40B4-BE49-F238E27FC236}">
                    <a16:creationId xmlns:a16="http://schemas.microsoft.com/office/drawing/2014/main" id="{7E3DEAE1-274E-DF4E-8031-D09D9039FDA5}"/>
                  </a:ext>
                </a:extLst>
              </p:cNvPr>
              <p:cNvSpPr>
                <a:spLocks noChangeArrowheads="1"/>
              </p:cNvSpPr>
              <p:nvPr/>
            </p:nvSpPr>
            <p:spPr bwMode="auto">
              <a:xfrm>
                <a:off x="2007" y="2628"/>
                <a:ext cx="176" cy="176"/>
              </a:xfrm>
              <a:prstGeom prst="ellipse">
                <a:avLst/>
              </a:prstGeom>
              <a:grpFill/>
              <a:ln w="26988" cap="flat">
                <a:noFill/>
                <a:prstDash val="solid"/>
                <a:miter lim="800000"/>
                <a:headEnd/>
                <a:tailEnd/>
              </a:ln>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68" name="Freeform 77">
                <a:extLst>
                  <a:ext uri="{FF2B5EF4-FFF2-40B4-BE49-F238E27FC236}">
                    <a16:creationId xmlns:a16="http://schemas.microsoft.com/office/drawing/2014/main" id="{2C0676AD-A97C-D14E-A996-BFBF22D7CB82}"/>
                  </a:ext>
                </a:extLst>
              </p:cNvPr>
              <p:cNvSpPr>
                <a:spLocks/>
              </p:cNvSpPr>
              <p:nvPr/>
            </p:nvSpPr>
            <p:spPr bwMode="auto">
              <a:xfrm>
                <a:off x="1248" y="2413"/>
                <a:ext cx="43" cy="81"/>
              </a:xfrm>
              <a:custGeom>
                <a:avLst/>
                <a:gdLst>
                  <a:gd name="T0" fmla="*/ 30 w 30"/>
                  <a:gd name="T1" fmla="*/ 38 h 56"/>
                  <a:gd name="T2" fmla="*/ 29 w 30"/>
                  <a:gd name="T3" fmla="*/ 43 h 56"/>
                  <a:gd name="T4" fmla="*/ 27 w 30"/>
                  <a:gd name="T5" fmla="*/ 46 h 56"/>
                  <a:gd name="T6" fmla="*/ 24 w 30"/>
                  <a:gd name="T7" fmla="*/ 49 h 56"/>
                  <a:gd name="T8" fmla="*/ 20 w 30"/>
                  <a:gd name="T9" fmla="*/ 50 h 56"/>
                  <a:gd name="T10" fmla="*/ 20 w 30"/>
                  <a:gd name="T11" fmla="*/ 54 h 56"/>
                  <a:gd name="T12" fmla="*/ 19 w 30"/>
                  <a:gd name="T13" fmla="*/ 55 h 56"/>
                  <a:gd name="T14" fmla="*/ 18 w 30"/>
                  <a:gd name="T15" fmla="*/ 56 h 56"/>
                  <a:gd name="T16" fmla="*/ 13 w 30"/>
                  <a:gd name="T17" fmla="*/ 56 h 56"/>
                  <a:gd name="T18" fmla="*/ 12 w 30"/>
                  <a:gd name="T19" fmla="*/ 55 h 56"/>
                  <a:gd name="T20" fmla="*/ 11 w 30"/>
                  <a:gd name="T21" fmla="*/ 53 h 56"/>
                  <a:gd name="T22" fmla="*/ 11 w 30"/>
                  <a:gd name="T23" fmla="*/ 51 h 56"/>
                  <a:gd name="T24" fmla="*/ 4 w 30"/>
                  <a:gd name="T25" fmla="*/ 50 h 56"/>
                  <a:gd name="T26" fmla="*/ 1 w 30"/>
                  <a:gd name="T27" fmla="*/ 48 h 56"/>
                  <a:gd name="T28" fmla="*/ 0 w 30"/>
                  <a:gd name="T29" fmla="*/ 47 h 56"/>
                  <a:gd name="T30" fmla="*/ 1 w 30"/>
                  <a:gd name="T31" fmla="*/ 44 h 56"/>
                  <a:gd name="T32" fmla="*/ 2 w 30"/>
                  <a:gd name="T33" fmla="*/ 42 h 56"/>
                  <a:gd name="T34" fmla="*/ 2 w 30"/>
                  <a:gd name="T35" fmla="*/ 41 h 56"/>
                  <a:gd name="T36" fmla="*/ 3 w 30"/>
                  <a:gd name="T37" fmla="*/ 42 h 56"/>
                  <a:gd name="T38" fmla="*/ 3 w 30"/>
                  <a:gd name="T39" fmla="*/ 42 h 56"/>
                  <a:gd name="T40" fmla="*/ 7 w 30"/>
                  <a:gd name="T41" fmla="*/ 43 h 56"/>
                  <a:gd name="T42" fmla="*/ 13 w 30"/>
                  <a:gd name="T43" fmla="*/ 43 h 56"/>
                  <a:gd name="T44" fmla="*/ 19 w 30"/>
                  <a:gd name="T45" fmla="*/ 42 h 56"/>
                  <a:gd name="T46" fmla="*/ 21 w 30"/>
                  <a:gd name="T47" fmla="*/ 38 h 56"/>
                  <a:gd name="T48" fmla="*/ 20 w 30"/>
                  <a:gd name="T49" fmla="*/ 34 h 56"/>
                  <a:gd name="T50" fmla="*/ 14 w 30"/>
                  <a:gd name="T51" fmla="*/ 31 h 56"/>
                  <a:gd name="T52" fmla="*/ 9 w 30"/>
                  <a:gd name="T53" fmla="*/ 29 h 56"/>
                  <a:gd name="T54" fmla="*/ 5 w 30"/>
                  <a:gd name="T55" fmla="*/ 26 h 56"/>
                  <a:gd name="T56" fmla="*/ 2 w 30"/>
                  <a:gd name="T57" fmla="*/ 22 h 56"/>
                  <a:gd name="T58" fmla="*/ 1 w 30"/>
                  <a:gd name="T59" fmla="*/ 17 h 56"/>
                  <a:gd name="T60" fmla="*/ 4 w 30"/>
                  <a:gd name="T61" fmla="*/ 10 h 56"/>
                  <a:gd name="T62" fmla="*/ 13 w 30"/>
                  <a:gd name="T63" fmla="*/ 6 h 56"/>
                  <a:gd name="T64" fmla="*/ 13 w 30"/>
                  <a:gd name="T65" fmla="*/ 2 h 56"/>
                  <a:gd name="T66" fmla="*/ 13 w 30"/>
                  <a:gd name="T67" fmla="*/ 0 h 56"/>
                  <a:gd name="T68" fmla="*/ 15 w 30"/>
                  <a:gd name="T69" fmla="*/ 0 h 56"/>
                  <a:gd name="T70" fmla="*/ 19 w 30"/>
                  <a:gd name="T71" fmla="*/ 0 h 56"/>
                  <a:gd name="T72" fmla="*/ 21 w 30"/>
                  <a:gd name="T73" fmla="*/ 0 h 56"/>
                  <a:gd name="T74" fmla="*/ 21 w 30"/>
                  <a:gd name="T75" fmla="*/ 2 h 56"/>
                  <a:gd name="T76" fmla="*/ 21 w 30"/>
                  <a:gd name="T77" fmla="*/ 5 h 56"/>
                  <a:gd name="T78" fmla="*/ 25 w 30"/>
                  <a:gd name="T79" fmla="*/ 6 h 56"/>
                  <a:gd name="T80" fmla="*/ 27 w 30"/>
                  <a:gd name="T81" fmla="*/ 7 h 56"/>
                  <a:gd name="T82" fmla="*/ 28 w 30"/>
                  <a:gd name="T83" fmla="*/ 8 h 56"/>
                  <a:gd name="T84" fmla="*/ 28 w 30"/>
                  <a:gd name="T85" fmla="*/ 10 h 56"/>
                  <a:gd name="T86" fmla="*/ 27 w 30"/>
                  <a:gd name="T87" fmla="*/ 13 h 56"/>
                  <a:gd name="T88" fmla="*/ 26 w 30"/>
                  <a:gd name="T89" fmla="*/ 13 h 56"/>
                  <a:gd name="T90" fmla="*/ 22 w 30"/>
                  <a:gd name="T91" fmla="*/ 13 h 56"/>
                  <a:gd name="T92" fmla="*/ 18 w 30"/>
                  <a:gd name="T93" fmla="*/ 12 h 56"/>
                  <a:gd name="T94" fmla="*/ 12 w 30"/>
                  <a:gd name="T95" fmla="*/ 13 h 56"/>
                  <a:gd name="T96" fmla="*/ 10 w 30"/>
                  <a:gd name="T97" fmla="*/ 17 h 56"/>
                  <a:gd name="T98" fmla="*/ 12 w 30"/>
                  <a:gd name="T99" fmla="*/ 21 h 56"/>
                  <a:gd name="T100" fmla="*/ 18 w 30"/>
                  <a:gd name="T101" fmla="*/ 24 h 56"/>
                  <a:gd name="T102" fmla="*/ 27 w 30"/>
                  <a:gd name="T103" fmla="*/ 29 h 56"/>
                  <a:gd name="T104" fmla="*/ 30 w 30"/>
                  <a:gd name="T105" fmla="*/ 3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 h="56">
                    <a:moveTo>
                      <a:pt x="30" y="38"/>
                    </a:moveTo>
                    <a:cubicBezTo>
                      <a:pt x="30" y="40"/>
                      <a:pt x="30" y="41"/>
                      <a:pt x="29" y="43"/>
                    </a:cubicBezTo>
                    <a:cubicBezTo>
                      <a:pt x="29" y="44"/>
                      <a:pt x="28" y="45"/>
                      <a:pt x="27" y="46"/>
                    </a:cubicBezTo>
                    <a:cubicBezTo>
                      <a:pt x="26" y="47"/>
                      <a:pt x="25" y="48"/>
                      <a:pt x="24" y="49"/>
                    </a:cubicBezTo>
                    <a:cubicBezTo>
                      <a:pt x="23" y="49"/>
                      <a:pt x="21" y="50"/>
                      <a:pt x="20" y="50"/>
                    </a:cubicBezTo>
                    <a:cubicBezTo>
                      <a:pt x="20" y="54"/>
                      <a:pt x="20" y="54"/>
                      <a:pt x="20" y="54"/>
                    </a:cubicBezTo>
                    <a:cubicBezTo>
                      <a:pt x="20" y="55"/>
                      <a:pt x="19" y="55"/>
                      <a:pt x="19" y="55"/>
                    </a:cubicBezTo>
                    <a:cubicBezTo>
                      <a:pt x="19" y="56"/>
                      <a:pt x="19" y="56"/>
                      <a:pt x="18" y="56"/>
                    </a:cubicBezTo>
                    <a:cubicBezTo>
                      <a:pt x="13" y="56"/>
                      <a:pt x="13" y="56"/>
                      <a:pt x="13" y="56"/>
                    </a:cubicBezTo>
                    <a:cubicBezTo>
                      <a:pt x="13" y="56"/>
                      <a:pt x="12" y="56"/>
                      <a:pt x="12" y="55"/>
                    </a:cubicBezTo>
                    <a:cubicBezTo>
                      <a:pt x="11" y="55"/>
                      <a:pt x="11" y="54"/>
                      <a:pt x="11" y="53"/>
                    </a:cubicBezTo>
                    <a:cubicBezTo>
                      <a:pt x="11" y="51"/>
                      <a:pt x="11" y="51"/>
                      <a:pt x="11" y="51"/>
                    </a:cubicBezTo>
                    <a:cubicBezTo>
                      <a:pt x="8" y="51"/>
                      <a:pt x="6" y="50"/>
                      <a:pt x="4" y="50"/>
                    </a:cubicBezTo>
                    <a:cubicBezTo>
                      <a:pt x="3" y="49"/>
                      <a:pt x="1" y="49"/>
                      <a:pt x="1" y="48"/>
                    </a:cubicBezTo>
                    <a:cubicBezTo>
                      <a:pt x="1" y="48"/>
                      <a:pt x="0" y="48"/>
                      <a:pt x="0" y="47"/>
                    </a:cubicBezTo>
                    <a:cubicBezTo>
                      <a:pt x="1" y="46"/>
                      <a:pt x="1" y="45"/>
                      <a:pt x="1" y="44"/>
                    </a:cubicBezTo>
                    <a:cubicBezTo>
                      <a:pt x="1" y="44"/>
                      <a:pt x="1" y="43"/>
                      <a:pt x="2" y="42"/>
                    </a:cubicBezTo>
                    <a:cubicBezTo>
                      <a:pt x="2" y="42"/>
                      <a:pt x="2" y="41"/>
                      <a:pt x="2" y="41"/>
                    </a:cubicBezTo>
                    <a:cubicBezTo>
                      <a:pt x="3" y="42"/>
                      <a:pt x="3" y="42"/>
                      <a:pt x="3" y="42"/>
                    </a:cubicBezTo>
                    <a:cubicBezTo>
                      <a:pt x="3" y="42"/>
                      <a:pt x="3" y="42"/>
                      <a:pt x="3" y="42"/>
                    </a:cubicBezTo>
                    <a:cubicBezTo>
                      <a:pt x="4" y="42"/>
                      <a:pt x="5" y="42"/>
                      <a:pt x="7" y="43"/>
                    </a:cubicBezTo>
                    <a:cubicBezTo>
                      <a:pt x="8" y="43"/>
                      <a:pt x="10" y="43"/>
                      <a:pt x="13" y="43"/>
                    </a:cubicBezTo>
                    <a:cubicBezTo>
                      <a:pt x="15" y="43"/>
                      <a:pt x="17" y="43"/>
                      <a:pt x="19" y="42"/>
                    </a:cubicBezTo>
                    <a:cubicBezTo>
                      <a:pt x="21" y="42"/>
                      <a:pt x="21" y="40"/>
                      <a:pt x="21" y="38"/>
                    </a:cubicBezTo>
                    <a:cubicBezTo>
                      <a:pt x="21" y="37"/>
                      <a:pt x="21" y="35"/>
                      <a:pt x="20" y="34"/>
                    </a:cubicBezTo>
                    <a:cubicBezTo>
                      <a:pt x="19" y="33"/>
                      <a:pt x="17" y="32"/>
                      <a:pt x="14" y="31"/>
                    </a:cubicBezTo>
                    <a:cubicBezTo>
                      <a:pt x="12" y="30"/>
                      <a:pt x="10" y="29"/>
                      <a:pt x="9" y="29"/>
                    </a:cubicBezTo>
                    <a:cubicBezTo>
                      <a:pt x="8" y="28"/>
                      <a:pt x="6" y="27"/>
                      <a:pt x="5" y="26"/>
                    </a:cubicBezTo>
                    <a:cubicBezTo>
                      <a:pt x="4" y="25"/>
                      <a:pt x="3" y="24"/>
                      <a:pt x="2" y="22"/>
                    </a:cubicBezTo>
                    <a:cubicBezTo>
                      <a:pt x="2" y="21"/>
                      <a:pt x="1" y="19"/>
                      <a:pt x="1" y="17"/>
                    </a:cubicBezTo>
                    <a:cubicBezTo>
                      <a:pt x="1" y="15"/>
                      <a:pt x="2" y="12"/>
                      <a:pt x="4" y="10"/>
                    </a:cubicBezTo>
                    <a:cubicBezTo>
                      <a:pt x="6" y="8"/>
                      <a:pt x="9" y="6"/>
                      <a:pt x="13" y="6"/>
                    </a:cubicBezTo>
                    <a:cubicBezTo>
                      <a:pt x="13" y="2"/>
                      <a:pt x="13" y="2"/>
                      <a:pt x="13" y="2"/>
                    </a:cubicBezTo>
                    <a:cubicBezTo>
                      <a:pt x="13" y="1"/>
                      <a:pt x="13" y="1"/>
                      <a:pt x="13" y="0"/>
                    </a:cubicBezTo>
                    <a:cubicBezTo>
                      <a:pt x="13" y="0"/>
                      <a:pt x="14" y="0"/>
                      <a:pt x="15" y="0"/>
                    </a:cubicBezTo>
                    <a:cubicBezTo>
                      <a:pt x="19" y="0"/>
                      <a:pt x="19" y="0"/>
                      <a:pt x="19" y="0"/>
                    </a:cubicBezTo>
                    <a:cubicBezTo>
                      <a:pt x="20" y="0"/>
                      <a:pt x="21" y="0"/>
                      <a:pt x="21" y="0"/>
                    </a:cubicBezTo>
                    <a:cubicBezTo>
                      <a:pt x="21" y="1"/>
                      <a:pt x="21" y="1"/>
                      <a:pt x="21" y="2"/>
                    </a:cubicBezTo>
                    <a:cubicBezTo>
                      <a:pt x="21" y="5"/>
                      <a:pt x="21" y="5"/>
                      <a:pt x="21" y="5"/>
                    </a:cubicBezTo>
                    <a:cubicBezTo>
                      <a:pt x="23" y="6"/>
                      <a:pt x="24" y="6"/>
                      <a:pt x="25" y="6"/>
                    </a:cubicBezTo>
                    <a:cubicBezTo>
                      <a:pt x="26" y="6"/>
                      <a:pt x="27" y="6"/>
                      <a:pt x="27" y="7"/>
                    </a:cubicBezTo>
                    <a:cubicBezTo>
                      <a:pt x="28" y="7"/>
                      <a:pt x="28" y="7"/>
                      <a:pt x="28" y="8"/>
                    </a:cubicBezTo>
                    <a:cubicBezTo>
                      <a:pt x="28" y="9"/>
                      <a:pt x="28" y="10"/>
                      <a:pt x="28" y="10"/>
                    </a:cubicBezTo>
                    <a:cubicBezTo>
                      <a:pt x="27" y="11"/>
                      <a:pt x="27" y="12"/>
                      <a:pt x="27" y="13"/>
                    </a:cubicBezTo>
                    <a:cubicBezTo>
                      <a:pt x="26" y="13"/>
                      <a:pt x="26" y="13"/>
                      <a:pt x="26" y="13"/>
                    </a:cubicBezTo>
                    <a:cubicBezTo>
                      <a:pt x="25" y="13"/>
                      <a:pt x="24" y="13"/>
                      <a:pt x="22" y="13"/>
                    </a:cubicBezTo>
                    <a:cubicBezTo>
                      <a:pt x="21" y="12"/>
                      <a:pt x="19" y="12"/>
                      <a:pt x="18" y="12"/>
                    </a:cubicBezTo>
                    <a:cubicBezTo>
                      <a:pt x="15" y="12"/>
                      <a:pt x="13" y="13"/>
                      <a:pt x="12" y="13"/>
                    </a:cubicBezTo>
                    <a:cubicBezTo>
                      <a:pt x="11" y="14"/>
                      <a:pt x="10" y="16"/>
                      <a:pt x="10" y="17"/>
                    </a:cubicBezTo>
                    <a:cubicBezTo>
                      <a:pt x="10" y="19"/>
                      <a:pt x="11" y="20"/>
                      <a:pt x="12" y="21"/>
                    </a:cubicBezTo>
                    <a:cubicBezTo>
                      <a:pt x="13" y="22"/>
                      <a:pt x="15" y="23"/>
                      <a:pt x="18" y="24"/>
                    </a:cubicBezTo>
                    <a:cubicBezTo>
                      <a:pt x="22" y="25"/>
                      <a:pt x="25" y="27"/>
                      <a:pt x="27" y="29"/>
                    </a:cubicBezTo>
                    <a:cubicBezTo>
                      <a:pt x="29" y="32"/>
                      <a:pt x="30" y="35"/>
                      <a:pt x="3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69" name="Freeform 78">
                <a:extLst>
                  <a:ext uri="{FF2B5EF4-FFF2-40B4-BE49-F238E27FC236}">
                    <a16:creationId xmlns:a16="http://schemas.microsoft.com/office/drawing/2014/main" id="{81DB5D7A-5F27-C449-A408-8347F8167287}"/>
                  </a:ext>
                </a:extLst>
              </p:cNvPr>
              <p:cNvSpPr>
                <a:spLocks noEditPoints="1"/>
              </p:cNvSpPr>
              <p:nvPr/>
            </p:nvSpPr>
            <p:spPr bwMode="auto">
              <a:xfrm>
                <a:off x="1185" y="2371"/>
                <a:ext cx="166" cy="166"/>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96 h 114"/>
                  <a:gd name="T12" fmla="*/ 18 w 114"/>
                  <a:gd name="T13" fmla="*/ 57 h 114"/>
                  <a:gd name="T14" fmla="*/ 57 w 114"/>
                  <a:gd name="T15" fmla="*/ 17 h 114"/>
                  <a:gd name="T16" fmla="*/ 96 w 114"/>
                  <a:gd name="T17" fmla="*/ 57 h 114"/>
                  <a:gd name="T18" fmla="*/ 57 w 114"/>
                  <a:gd name="T19"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6" y="0"/>
                      <a:pt x="0" y="26"/>
                      <a:pt x="0" y="57"/>
                    </a:cubicBezTo>
                    <a:cubicBezTo>
                      <a:pt x="0" y="88"/>
                      <a:pt x="26" y="114"/>
                      <a:pt x="57" y="114"/>
                    </a:cubicBezTo>
                    <a:cubicBezTo>
                      <a:pt x="88" y="114"/>
                      <a:pt x="114" y="88"/>
                      <a:pt x="114" y="57"/>
                    </a:cubicBezTo>
                    <a:cubicBezTo>
                      <a:pt x="114" y="26"/>
                      <a:pt x="88" y="0"/>
                      <a:pt x="57" y="0"/>
                    </a:cubicBezTo>
                    <a:close/>
                    <a:moveTo>
                      <a:pt x="57" y="96"/>
                    </a:moveTo>
                    <a:cubicBezTo>
                      <a:pt x="35" y="96"/>
                      <a:pt x="18" y="79"/>
                      <a:pt x="18" y="57"/>
                    </a:cubicBezTo>
                    <a:cubicBezTo>
                      <a:pt x="18" y="35"/>
                      <a:pt x="35" y="17"/>
                      <a:pt x="57" y="17"/>
                    </a:cubicBezTo>
                    <a:cubicBezTo>
                      <a:pt x="79" y="17"/>
                      <a:pt x="96" y="35"/>
                      <a:pt x="96" y="57"/>
                    </a:cubicBezTo>
                    <a:cubicBezTo>
                      <a:pt x="96" y="79"/>
                      <a:pt x="79" y="96"/>
                      <a:pt x="57"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70" name="Rectangle 79">
                <a:extLst>
                  <a:ext uri="{FF2B5EF4-FFF2-40B4-BE49-F238E27FC236}">
                    <a16:creationId xmlns:a16="http://schemas.microsoft.com/office/drawing/2014/main" id="{DD37F004-08BD-804A-96A2-B484CCFC3D53}"/>
                  </a:ext>
                </a:extLst>
              </p:cNvPr>
              <p:cNvSpPr>
                <a:spLocks noChangeArrowheads="1"/>
              </p:cNvSpPr>
              <p:nvPr/>
            </p:nvSpPr>
            <p:spPr bwMode="auto">
              <a:xfrm>
                <a:off x="1249" y="2524"/>
                <a:ext cx="38" cy="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71" name="Freeform 80">
                <a:extLst>
                  <a:ext uri="{FF2B5EF4-FFF2-40B4-BE49-F238E27FC236}">
                    <a16:creationId xmlns:a16="http://schemas.microsoft.com/office/drawing/2014/main" id="{E37E5152-CCE3-3A42-B561-64366D00937B}"/>
                  </a:ext>
                </a:extLst>
              </p:cNvPr>
              <p:cNvSpPr>
                <a:spLocks/>
              </p:cNvSpPr>
              <p:nvPr/>
            </p:nvSpPr>
            <p:spPr bwMode="auto">
              <a:xfrm>
                <a:off x="931" y="857"/>
                <a:ext cx="39" cy="73"/>
              </a:xfrm>
              <a:custGeom>
                <a:avLst/>
                <a:gdLst>
                  <a:gd name="T0" fmla="*/ 27 w 27"/>
                  <a:gd name="T1" fmla="*/ 34 h 50"/>
                  <a:gd name="T2" fmla="*/ 26 w 27"/>
                  <a:gd name="T3" fmla="*/ 38 h 50"/>
                  <a:gd name="T4" fmla="*/ 24 w 27"/>
                  <a:gd name="T5" fmla="*/ 42 h 50"/>
                  <a:gd name="T6" fmla="*/ 21 w 27"/>
                  <a:gd name="T7" fmla="*/ 44 h 50"/>
                  <a:gd name="T8" fmla="*/ 17 w 27"/>
                  <a:gd name="T9" fmla="*/ 45 h 50"/>
                  <a:gd name="T10" fmla="*/ 17 w 27"/>
                  <a:gd name="T11" fmla="*/ 48 h 50"/>
                  <a:gd name="T12" fmla="*/ 17 w 27"/>
                  <a:gd name="T13" fmla="*/ 50 h 50"/>
                  <a:gd name="T14" fmla="*/ 15 w 27"/>
                  <a:gd name="T15" fmla="*/ 50 h 50"/>
                  <a:gd name="T16" fmla="*/ 11 w 27"/>
                  <a:gd name="T17" fmla="*/ 50 h 50"/>
                  <a:gd name="T18" fmla="*/ 10 w 27"/>
                  <a:gd name="T19" fmla="*/ 50 h 50"/>
                  <a:gd name="T20" fmla="*/ 9 w 27"/>
                  <a:gd name="T21" fmla="*/ 48 h 50"/>
                  <a:gd name="T22" fmla="*/ 9 w 27"/>
                  <a:gd name="T23" fmla="*/ 46 h 50"/>
                  <a:gd name="T24" fmla="*/ 3 w 27"/>
                  <a:gd name="T25" fmla="*/ 45 h 50"/>
                  <a:gd name="T26" fmla="*/ 0 w 27"/>
                  <a:gd name="T27" fmla="*/ 43 h 50"/>
                  <a:gd name="T28" fmla="*/ 0 w 27"/>
                  <a:gd name="T29" fmla="*/ 42 h 50"/>
                  <a:gd name="T30" fmla="*/ 0 w 27"/>
                  <a:gd name="T31" fmla="*/ 40 h 50"/>
                  <a:gd name="T32" fmla="*/ 1 w 27"/>
                  <a:gd name="T33" fmla="*/ 38 h 50"/>
                  <a:gd name="T34" fmla="*/ 1 w 27"/>
                  <a:gd name="T35" fmla="*/ 37 h 50"/>
                  <a:gd name="T36" fmla="*/ 2 w 27"/>
                  <a:gd name="T37" fmla="*/ 37 h 50"/>
                  <a:gd name="T38" fmla="*/ 2 w 27"/>
                  <a:gd name="T39" fmla="*/ 38 h 50"/>
                  <a:gd name="T40" fmla="*/ 6 w 27"/>
                  <a:gd name="T41" fmla="*/ 39 h 50"/>
                  <a:gd name="T42" fmla="*/ 11 w 27"/>
                  <a:gd name="T43" fmla="*/ 39 h 50"/>
                  <a:gd name="T44" fmla="*/ 16 w 27"/>
                  <a:gd name="T45" fmla="*/ 38 h 50"/>
                  <a:gd name="T46" fmla="*/ 19 w 27"/>
                  <a:gd name="T47" fmla="*/ 34 h 50"/>
                  <a:gd name="T48" fmla="*/ 17 w 27"/>
                  <a:gd name="T49" fmla="*/ 31 h 50"/>
                  <a:gd name="T50" fmla="*/ 12 w 27"/>
                  <a:gd name="T51" fmla="*/ 28 h 50"/>
                  <a:gd name="T52" fmla="*/ 7 w 27"/>
                  <a:gd name="T53" fmla="*/ 26 h 50"/>
                  <a:gd name="T54" fmla="*/ 4 w 27"/>
                  <a:gd name="T55" fmla="*/ 23 h 50"/>
                  <a:gd name="T56" fmla="*/ 2 w 27"/>
                  <a:gd name="T57" fmla="*/ 20 h 50"/>
                  <a:gd name="T58" fmla="*/ 1 w 27"/>
                  <a:gd name="T59" fmla="*/ 15 h 50"/>
                  <a:gd name="T60" fmla="*/ 3 w 27"/>
                  <a:gd name="T61" fmla="*/ 9 h 50"/>
                  <a:gd name="T62" fmla="*/ 11 w 27"/>
                  <a:gd name="T63" fmla="*/ 5 h 50"/>
                  <a:gd name="T64" fmla="*/ 11 w 27"/>
                  <a:gd name="T65" fmla="*/ 2 h 50"/>
                  <a:gd name="T66" fmla="*/ 11 w 27"/>
                  <a:gd name="T67" fmla="*/ 0 h 50"/>
                  <a:gd name="T68" fmla="*/ 13 w 27"/>
                  <a:gd name="T69" fmla="*/ 0 h 50"/>
                  <a:gd name="T70" fmla="*/ 17 w 27"/>
                  <a:gd name="T71" fmla="*/ 0 h 50"/>
                  <a:gd name="T72" fmla="*/ 18 w 27"/>
                  <a:gd name="T73" fmla="*/ 0 h 50"/>
                  <a:gd name="T74" fmla="*/ 18 w 27"/>
                  <a:gd name="T75" fmla="*/ 2 h 50"/>
                  <a:gd name="T76" fmla="*/ 18 w 27"/>
                  <a:gd name="T77" fmla="*/ 5 h 50"/>
                  <a:gd name="T78" fmla="*/ 22 w 27"/>
                  <a:gd name="T79" fmla="*/ 5 h 50"/>
                  <a:gd name="T80" fmla="*/ 24 w 27"/>
                  <a:gd name="T81" fmla="*/ 6 h 50"/>
                  <a:gd name="T82" fmla="*/ 24 w 27"/>
                  <a:gd name="T83" fmla="*/ 7 h 50"/>
                  <a:gd name="T84" fmla="*/ 24 w 27"/>
                  <a:gd name="T85" fmla="*/ 9 h 50"/>
                  <a:gd name="T86" fmla="*/ 23 w 27"/>
                  <a:gd name="T87" fmla="*/ 11 h 50"/>
                  <a:gd name="T88" fmla="*/ 22 w 27"/>
                  <a:gd name="T89" fmla="*/ 12 h 50"/>
                  <a:gd name="T90" fmla="*/ 19 w 27"/>
                  <a:gd name="T91" fmla="*/ 11 h 50"/>
                  <a:gd name="T92" fmla="*/ 15 w 27"/>
                  <a:gd name="T93" fmla="*/ 11 h 50"/>
                  <a:gd name="T94" fmla="*/ 10 w 27"/>
                  <a:gd name="T95" fmla="*/ 12 h 50"/>
                  <a:gd name="T96" fmla="*/ 9 w 27"/>
                  <a:gd name="T97" fmla="*/ 15 h 50"/>
                  <a:gd name="T98" fmla="*/ 10 w 27"/>
                  <a:gd name="T99" fmla="*/ 19 h 50"/>
                  <a:gd name="T100" fmla="*/ 15 w 27"/>
                  <a:gd name="T101" fmla="*/ 21 h 50"/>
                  <a:gd name="T102" fmla="*/ 24 w 27"/>
                  <a:gd name="T103" fmla="*/ 26 h 50"/>
                  <a:gd name="T104" fmla="*/ 27 w 27"/>
                  <a:gd name="T105"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 h="50">
                    <a:moveTo>
                      <a:pt x="27" y="34"/>
                    </a:moveTo>
                    <a:cubicBezTo>
                      <a:pt x="27" y="36"/>
                      <a:pt x="26" y="37"/>
                      <a:pt x="26" y="38"/>
                    </a:cubicBezTo>
                    <a:cubicBezTo>
                      <a:pt x="25" y="40"/>
                      <a:pt x="25" y="41"/>
                      <a:pt x="24" y="42"/>
                    </a:cubicBezTo>
                    <a:cubicBezTo>
                      <a:pt x="23" y="43"/>
                      <a:pt x="22" y="43"/>
                      <a:pt x="21" y="44"/>
                    </a:cubicBezTo>
                    <a:cubicBezTo>
                      <a:pt x="20" y="44"/>
                      <a:pt x="18" y="45"/>
                      <a:pt x="17" y="45"/>
                    </a:cubicBezTo>
                    <a:cubicBezTo>
                      <a:pt x="17" y="48"/>
                      <a:pt x="17" y="48"/>
                      <a:pt x="17" y="48"/>
                    </a:cubicBezTo>
                    <a:cubicBezTo>
                      <a:pt x="17" y="49"/>
                      <a:pt x="17" y="50"/>
                      <a:pt x="17" y="50"/>
                    </a:cubicBezTo>
                    <a:cubicBezTo>
                      <a:pt x="16" y="50"/>
                      <a:pt x="16" y="50"/>
                      <a:pt x="15" y="50"/>
                    </a:cubicBezTo>
                    <a:cubicBezTo>
                      <a:pt x="11" y="50"/>
                      <a:pt x="11" y="50"/>
                      <a:pt x="11" y="50"/>
                    </a:cubicBezTo>
                    <a:cubicBezTo>
                      <a:pt x="11" y="50"/>
                      <a:pt x="10" y="50"/>
                      <a:pt x="10" y="50"/>
                    </a:cubicBezTo>
                    <a:cubicBezTo>
                      <a:pt x="10" y="50"/>
                      <a:pt x="9" y="49"/>
                      <a:pt x="9" y="48"/>
                    </a:cubicBezTo>
                    <a:cubicBezTo>
                      <a:pt x="9" y="46"/>
                      <a:pt x="9" y="46"/>
                      <a:pt x="9" y="46"/>
                    </a:cubicBezTo>
                    <a:cubicBezTo>
                      <a:pt x="7" y="46"/>
                      <a:pt x="5" y="45"/>
                      <a:pt x="3" y="45"/>
                    </a:cubicBezTo>
                    <a:cubicBezTo>
                      <a:pt x="2" y="44"/>
                      <a:pt x="1" y="44"/>
                      <a:pt x="0" y="43"/>
                    </a:cubicBezTo>
                    <a:cubicBezTo>
                      <a:pt x="0" y="43"/>
                      <a:pt x="0" y="43"/>
                      <a:pt x="0" y="42"/>
                    </a:cubicBezTo>
                    <a:cubicBezTo>
                      <a:pt x="0" y="41"/>
                      <a:pt x="0" y="41"/>
                      <a:pt x="0" y="40"/>
                    </a:cubicBezTo>
                    <a:cubicBezTo>
                      <a:pt x="0" y="39"/>
                      <a:pt x="0" y="39"/>
                      <a:pt x="1" y="38"/>
                    </a:cubicBezTo>
                    <a:cubicBezTo>
                      <a:pt x="1" y="37"/>
                      <a:pt x="1" y="37"/>
                      <a:pt x="1" y="37"/>
                    </a:cubicBezTo>
                    <a:cubicBezTo>
                      <a:pt x="2" y="37"/>
                      <a:pt x="2" y="37"/>
                      <a:pt x="2" y="37"/>
                    </a:cubicBezTo>
                    <a:cubicBezTo>
                      <a:pt x="2" y="38"/>
                      <a:pt x="2" y="38"/>
                      <a:pt x="2" y="38"/>
                    </a:cubicBezTo>
                    <a:cubicBezTo>
                      <a:pt x="3" y="38"/>
                      <a:pt x="4" y="38"/>
                      <a:pt x="6" y="39"/>
                    </a:cubicBezTo>
                    <a:cubicBezTo>
                      <a:pt x="7" y="39"/>
                      <a:pt x="8" y="39"/>
                      <a:pt x="11" y="39"/>
                    </a:cubicBezTo>
                    <a:cubicBezTo>
                      <a:pt x="13" y="39"/>
                      <a:pt x="15" y="39"/>
                      <a:pt x="16" y="38"/>
                    </a:cubicBezTo>
                    <a:cubicBezTo>
                      <a:pt x="18" y="37"/>
                      <a:pt x="19" y="36"/>
                      <a:pt x="19" y="34"/>
                    </a:cubicBezTo>
                    <a:cubicBezTo>
                      <a:pt x="19" y="33"/>
                      <a:pt x="18" y="32"/>
                      <a:pt x="17" y="31"/>
                    </a:cubicBezTo>
                    <a:cubicBezTo>
                      <a:pt x="16" y="30"/>
                      <a:pt x="14" y="29"/>
                      <a:pt x="12" y="28"/>
                    </a:cubicBezTo>
                    <a:cubicBezTo>
                      <a:pt x="10" y="27"/>
                      <a:pt x="9" y="26"/>
                      <a:pt x="7" y="26"/>
                    </a:cubicBezTo>
                    <a:cubicBezTo>
                      <a:pt x="6" y="25"/>
                      <a:pt x="5" y="24"/>
                      <a:pt x="4" y="23"/>
                    </a:cubicBezTo>
                    <a:cubicBezTo>
                      <a:pt x="3" y="22"/>
                      <a:pt x="2" y="21"/>
                      <a:pt x="2" y="20"/>
                    </a:cubicBezTo>
                    <a:cubicBezTo>
                      <a:pt x="1" y="19"/>
                      <a:pt x="1" y="17"/>
                      <a:pt x="1" y="15"/>
                    </a:cubicBezTo>
                    <a:cubicBezTo>
                      <a:pt x="1" y="13"/>
                      <a:pt x="1" y="11"/>
                      <a:pt x="3" y="9"/>
                    </a:cubicBezTo>
                    <a:cubicBezTo>
                      <a:pt x="5" y="7"/>
                      <a:pt x="7" y="6"/>
                      <a:pt x="11" y="5"/>
                    </a:cubicBezTo>
                    <a:cubicBezTo>
                      <a:pt x="11" y="2"/>
                      <a:pt x="11" y="2"/>
                      <a:pt x="11" y="2"/>
                    </a:cubicBezTo>
                    <a:cubicBezTo>
                      <a:pt x="11" y="1"/>
                      <a:pt x="11" y="1"/>
                      <a:pt x="11" y="0"/>
                    </a:cubicBezTo>
                    <a:cubicBezTo>
                      <a:pt x="11" y="0"/>
                      <a:pt x="12" y="0"/>
                      <a:pt x="13" y="0"/>
                    </a:cubicBezTo>
                    <a:cubicBezTo>
                      <a:pt x="17" y="0"/>
                      <a:pt x="17" y="0"/>
                      <a:pt x="17" y="0"/>
                    </a:cubicBezTo>
                    <a:cubicBezTo>
                      <a:pt x="17" y="0"/>
                      <a:pt x="18" y="0"/>
                      <a:pt x="18" y="0"/>
                    </a:cubicBezTo>
                    <a:cubicBezTo>
                      <a:pt x="18" y="0"/>
                      <a:pt x="18" y="1"/>
                      <a:pt x="18" y="2"/>
                    </a:cubicBezTo>
                    <a:cubicBezTo>
                      <a:pt x="18" y="5"/>
                      <a:pt x="18" y="5"/>
                      <a:pt x="18" y="5"/>
                    </a:cubicBezTo>
                    <a:cubicBezTo>
                      <a:pt x="20" y="5"/>
                      <a:pt x="21" y="5"/>
                      <a:pt x="22" y="5"/>
                    </a:cubicBezTo>
                    <a:cubicBezTo>
                      <a:pt x="23" y="6"/>
                      <a:pt x="23" y="6"/>
                      <a:pt x="24" y="6"/>
                    </a:cubicBezTo>
                    <a:cubicBezTo>
                      <a:pt x="24" y="6"/>
                      <a:pt x="24" y="6"/>
                      <a:pt x="24" y="7"/>
                    </a:cubicBezTo>
                    <a:cubicBezTo>
                      <a:pt x="24" y="8"/>
                      <a:pt x="24" y="8"/>
                      <a:pt x="24" y="9"/>
                    </a:cubicBezTo>
                    <a:cubicBezTo>
                      <a:pt x="24" y="10"/>
                      <a:pt x="24" y="11"/>
                      <a:pt x="23" y="11"/>
                    </a:cubicBezTo>
                    <a:cubicBezTo>
                      <a:pt x="23" y="12"/>
                      <a:pt x="23" y="12"/>
                      <a:pt x="22" y="12"/>
                    </a:cubicBezTo>
                    <a:cubicBezTo>
                      <a:pt x="22" y="12"/>
                      <a:pt x="21" y="12"/>
                      <a:pt x="19" y="11"/>
                    </a:cubicBezTo>
                    <a:cubicBezTo>
                      <a:pt x="18" y="11"/>
                      <a:pt x="17" y="11"/>
                      <a:pt x="15" y="11"/>
                    </a:cubicBezTo>
                    <a:cubicBezTo>
                      <a:pt x="13" y="11"/>
                      <a:pt x="11" y="11"/>
                      <a:pt x="10" y="12"/>
                    </a:cubicBezTo>
                    <a:cubicBezTo>
                      <a:pt x="9" y="13"/>
                      <a:pt x="9" y="14"/>
                      <a:pt x="9" y="15"/>
                    </a:cubicBezTo>
                    <a:cubicBezTo>
                      <a:pt x="9" y="17"/>
                      <a:pt x="9" y="18"/>
                      <a:pt x="10" y="19"/>
                    </a:cubicBezTo>
                    <a:cubicBezTo>
                      <a:pt x="11" y="19"/>
                      <a:pt x="13" y="20"/>
                      <a:pt x="15" y="21"/>
                    </a:cubicBezTo>
                    <a:cubicBezTo>
                      <a:pt x="19" y="23"/>
                      <a:pt x="22" y="24"/>
                      <a:pt x="24" y="26"/>
                    </a:cubicBezTo>
                    <a:cubicBezTo>
                      <a:pt x="26" y="28"/>
                      <a:pt x="27" y="31"/>
                      <a:pt x="2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72" name="Freeform 81">
                <a:extLst>
                  <a:ext uri="{FF2B5EF4-FFF2-40B4-BE49-F238E27FC236}">
                    <a16:creationId xmlns:a16="http://schemas.microsoft.com/office/drawing/2014/main" id="{AD60B5F9-13F8-D44B-96DB-1B9FC2A5349E}"/>
                  </a:ext>
                </a:extLst>
              </p:cNvPr>
              <p:cNvSpPr>
                <a:spLocks noEditPoints="1"/>
              </p:cNvSpPr>
              <p:nvPr/>
            </p:nvSpPr>
            <p:spPr bwMode="auto">
              <a:xfrm>
                <a:off x="874" y="819"/>
                <a:ext cx="148" cy="149"/>
              </a:xfrm>
              <a:custGeom>
                <a:avLst/>
                <a:gdLst>
                  <a:gd name="T0" fmla="*/ 51 w 102"/>
                  <a:gd name="T1" fmla="*/ 0 h 102"/>
                  <a:gd name="T2" fmla="*/ 0 w 102"/>
                  <a:gd name="T3" fmla="*/ 51 h 102"/>
                  <a:gd name="T4" fmla="*/ 51 w 102"/>
                  <a:gd name="T5" fmla="*/ 102 h 102"/>
                  <a:gd name="T6" fmla="*/ 102 w 102"/>
                  <a:gd name="T7" fmla="*/ 51 h 102"/>
                  <a:gd name="T8" fmla="*/ 51 w 102"/>
                  <a:gd name="T9" fmla="*/ 0 h 102"/>
                  <a:gd name="T10" fmla="*/ 51 w 102"/>
                  <a:gd name="T11" fmla="*/ 87 h 102"/>
                  <a:gd name="T12" fmla="*/ 15 w 102"/>
                  <a:gd name="T13" fmla="*/ 51 h 102"/>
                  <a:gd name="T14" fmla="*/ 51 w 102"/>
                  <a:gd name="T15" fmla="*/ 16 h 102"/>
                  <a:gd name="T16" fmla="*/ 86 w 102"/>
                  <a:gd name="T17" fmla="*/ 51 h 102"/>
                  <a:gd name="T18" fmla="*/ 51 w 102"/>
                  <a:gd name="T19"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51" y="0"/>
                    </a:moveTo>
                    <a:cubicBezTo>
                      <a:pt x="23" y="0"/>
                      <a:pt x="0" y="23"/>
                      <a:pt x="0" y="51"/>
                    </a:cubicBezTo>
                    <a:cubicBezTo>
                      <a:pt x="0" y="79"/>
                      <a:pt x="23" y="102"/>
                      <a:pt x="51" y="102"/>
                    </a:cubicBezTo>
                    <a:cubicBezTo>
                      <a:pt x="79" y="102"/>
                      <a:pt x="102" y="79"/>
                      <a:pt x="102" y="51"/>
                    </a:cubicBezTo>
                    <a:cubicBezTo>
                      <a:pt x="102" y="23"/>
                      <a:pt x="79" y="0"/>
                      <a:pt x="51" y="0"/>
                    </a:cubicBezTo>
                    <a:close/>
                    <a:moveTo>
                      <a:pt x="51" y="87"/>
                    </a:moveTo>
                    <a:cubicBezTo>
                      <a:pt x="31" y="87"/>
                      <a:pt x="15" y="71"/>
                      <a:pt x="15" y="51"/>
                    </a:cubicBezTo>
                    <a:cubicBezTo>
                      <a:pt x="15" y="31"/>
                      <a:pt x="31" y="16"/>
                      <a:pt x="51" y="16"/>
                    </a:cubicBezTo>
                    <a:cubicBezTo>
                      <a:pt x="71" y="16"/>
                      <a:pt x="86" y="31"/>
                      <a:pt x="86" y="51"/>
                    </a:cubicBezTo>
                    <a:cubicBezTo>
                      <a:pt x="86" y="71"/>
                      <a:pt x="71" y="87"/>
                      <a:pt x="51"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73" name="Rectangle 82">
                <a:extLst>
                  <a:ext uri="{FF2B5EF4-FFF2-40B4-BE49-F238E27FC236}">
                    <a16:creationId xmlns:a16="http://schemas.microsoft.com/office/drawing/2014/main" id="{27CBB3BB-268F-A147-B96A-15F0E068DE2B}"/>
                  </a:ext>
                </a:extLst>
              </p:cNvPr>
              <p:cNvSpPr>
                <a:spLocks noChangeArrowheads="1"/>
              </p:cNvSpPr>
              <p:nvPr/>
            </p:nvSpPr>
            <p:spPr bwMode="auto">
              <a:xfrm>
                <a:off x="931" y="956"/>
                <a:ext cx="33" cy="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74" name="Freeform 83">
                <a:extLst>
                  <a:ext uri="{FF2B5EF4-FFF2-40B4-BE49-F238E27FC236}">
                    <a16:creationId xmlns:a16="http://schemas.microsoft.com/office/drawing/2014/main" id="{F0D6371E-4626-8442-99EE-90DBD1C0D583}"/>
                  </a:ext>
                </a:extLst>
              </p:cNvPr>
              <p:cNvSpPr>
                <a:spLocks noEditPoints="1"/>
              </p:cNvSpPr>
              <p:nvPr/>
            </p:nvSpPr>
            <p:spPr bwMode="auto">
              <a:xfrm>
                <a:off x="2257" y="1799"/>
                <a:ext cx="76" cy="76"/>
              </a:xfrm>
              <a:custGeom>
                <a:avLst/>
                <a:gdLst>
                  <a:gd name="T0" fmla="*/ 52 w 52"/>
                  <a:gd name="T1" fmla="*/ 26 h 52"/>
                  <a:gd name="T2" fmla="*/ 26 w 52"/>
                  <a:gd name="T3" fmla="*/ 0 h 52"/>
                  <a:gd name="T4" fmla="*/ 0 w 52"/>
                  <a:gd name="T5" fmla="*/ 26 h 52"/>
                  <a:gd name="T6" fmla="*/ 26 w 52"/>
                  <a:gd name="T7" fmla="*/ 52 h 52"/>
                  <a:gd name="T8" fmla="*/ 52 w 52"/>
                  <a:gd name="T9" fmla="*/ 26 h 52"/>
                  <a:gd name="T10" fmla="*/ 44 w 52"/>
                  <a:gd name="T11" fmla="*/ 26 h 52"/>
                  <a:gd name="T12" fmla="*/ 26 w 52"/>
                  <a:gd name="T13" fmla="*/ 44 h 52"/>
                  <a:gd name="T14" fmla="*/ 8 w 52"/>
                  <a:gd name="T15" fmla="*/ 26 h 52"/>
                  <a:gd name="T16" fmla="*/ 26 w 52"/>
                  <a:gd name="T17" fmla="*/ 8 h 52"/>
                  <a:gd name="T18" fmla="*/ 44 w 52"/>
                  <a:gd name="T19"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52" y="26"/>
                    </a:moveTo>
                    <a:cubicBezTo>
                      <a:pt x="52" y="12"/>
                      <a:pt x="40" y="0"/>
                      <a:pt x="26" y="0"/>
                    </a:cubicBezTo>
                    <a:cubicBezTo>
                      <a:pt x="11" y="0"/>
                      <a:pt x="0" y="12"/>
                      <a:pt x="0" y="26"/>
                    </a:cubicBezTo>
                    <a:cubicBezTo>
                      <a:pt x="0" y="40"/>
                      <a:pt x="11" y="52"/>
                      <a:pt x="26" y="52"/>
                    </a:cubicBezTo>
                    <a:cubicBezTo>
                      <a:pt x="40" y="52"/>
                      <a:pt x="52" y="40"/>
                      <a:pt x="52" y="26"/>
                    </a:cubicBezTo>
                    <a:close/>
                    <a:moveTo>
                      <a:pt x="44" y="26"/>
                    </a:moveTo>
                    <a:cubicBezTo>
                      <a:pt x="44" y="36"/>
                      <a:pt x="36" y="44"/>
                      <a:pt x="26" y="44"/>
                    </a:cubicBezTo>
                    <a:cubicBezTo>
                      <a:pt x="16" y="44"/>
                      <a:pt x="8" y="36"/>
                      <a:pt x="8" y="26"/>
                    </a:cubicBezTo>
                    <a:cubicBezTo>
                      <a:pt x="8" y="16"/>
                      <a:pt x="16" y="8"/>
                      <a:pt x="26" y="8"/>
                    </a:cubicBezTo>
                    <a:cubicBezTo>
                      <a:pt x="36" y="8"/>
                      <a:pt x="44" y="16"/>
                      <a:pt x="4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75" name="Rectangle 84">
                <a:extLst>
                  <a:ext uri="{FF2B5EF4-FFF2-40B4-BE49-F238E27FC236}">
                    <a16:creationId xmlns:a16="http://schemas.microsoft.com/office/drawing/2014/main" id="{0205F6F0-4B5A-7444-B099-E8CBC2A78CE7}"/>
                  </a:ext>
                </a:extLst>
              </p:cNvPr>
              <p:cNvSpPr>
                <a:spLocks noChangeArrowheads="1"/>
              </p:cNvSpPr>
              <p:nvPr/>
            </p:nvSpPr>
            <p:spPr bwMode="auto">
              <a:xfrm>
                <a:off x="2286" y="1760"/>
                <a:ext cx="16" cy="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76" name="Freeform 85">
                <a:extLst>
                  <a:ext uri="{FF2B5EF4-FFF2-40B4-BE49-F238E27FC236}">
                    <a16:creationId xmlns:a16="http://schemas.microsoft.com/office/drawing/2014/main" id="{AD6C49F8-3839-BF4D-9FFB-7C2DF19634A2}"/>
                  </a:ext>
                </a:extLst>
              </p:cNvPr>
              <p:cNvSpPr>
                <a:spLocks noEditPoints="1"/>
              </p:cNvSpPr>
              <p:nvPr/>
            </p:nvSpPr>
            <p:spPr bwMode="auto">
              <a:xfrm>
                <a:off x="2263" y="808"/>
                <a:ext cx="76" cy="75"/>
              </a:xfrm>
              <a:custGeom>
                <a:avLst/>
                <a:gdLst>
                  <a:gd name="T0" fmla="*/ 52 w 52"/>
                  <a:gd name="T1" fmla="*/ 26 h 52"/>
                  <a:gd name="T2" fmla="*/ 26 w 52"/>
                  <a:gd name="T3" fmla="*/ 0 h 52"/>
                  <a:gd name="T4" fmla="*/ 0 w 52"/>
                  <a:gd name="T5" fmla="*/ 26 h 52"/>
                  <a:gd name="T6" fmla="*/ 26 w 52"/>
                  <a:gd name="T7" fmla="*/ 52 h 52"/>
                  <a:gd name="T8" fmla="*/ 52 w 52"/>
                  <a:gd name="T9" fmla="*/ 26 h 52"/>
                  <a:gd name="T10" fmla="*/ 39 w 52"/>
                  <a:gd name="T11" fmla="*/ 26 h 52"/>
                  <a:gd name="T12" fmla="*/ 26 w 52"/>
                  <a:gd name="T13" fmla="*/ 39 h 52"/>
                  <a:gd name="T14" fmla="*/ 13 w 52"/>
                  <a:gd name="T15" fmla="*/ 26 h 52"/>
                  <a:gd name="T16" fmla="*/ 26 w 52"/>
                  <a:gd name="T17" fmla="*/ 12 h 52"/>
                  <a:gd name="T18" fmla="*/ 39 w 52"/>
                  <a:gd name="T19"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52" y="26"/>
                    </a:moveTo>
                    <a:cubicBezTo>
                      <a:pt x="52" y="11"/>
                      <a:pt x="40" y="0"/>
                      <a:pt x="26" y="0"/>
                    </a:cubicBezTo>
                    <a:cubicBezTo>
                      <a:pt x="12" y="0"/>
                      <a:pt x="0" y="11"/>
                      <a:pt x="0" y="26"/>
                    </a:cubicBezTo>
                    <a:cubicBezTo>
                      <a:pt x="0" y="40"/>
                      <a:pt x="12" y="52"/>
                      <a:pt x="26" y="52"/>
                    </a:cubicBezTo>
                    <a:cubicBezTo>
                      <a:pt x="40" y="52"/>
                      <a:pt x="52" y="40"/>
                      <a:pt x="52" y="26"/>
                    </a:cubicBezTo>
                    <a:close/>
                    <a:moveTo>
                      <a:pt x="39" y="26"/>
                    </a:moveTo>
                    <a:cubicBezTo>
                      <a:pt x="39" y="33"/>
                      <a:pt x="33" y="39"/>
                      <a:pt x="26" y="39"/>
                    </a:cubicBezTo>
                    <a:cubicBezTo>
                      <a:pt x="19" y="39"/>
                      <a:pt x="13" y="33"/>
                      <a:pt x="13" y="26"/>
                    </a:cubicBezTo>
                    <a:cubicBezTo>
                      <a:pt x="13" y="18"/>
                      <a:pt x="19" y="12"/>
                      <a:pt x="26" y="12"/>
                    </a:cubicBezTo>
                    <a:cubicBezTo>
                      <a:pt x="33" y="12"/>
                      <a:pt x="39" y="18"/>
                      <a:pt x="3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77" name="Rectangle 86">
                <a:extLst>
                  <a:ext uri="{FF2B5EF4-FFF2-40B4-BE49-F238E27FC236}">
                    <a16:creationId xmlns:a16="http://schemas.microsoft.com/office/drawing/2014/main" id="{0B990596-D4AD-C14E-AA67-E8F64D2FE21B}"/>
                  </a:ext>
                </a:extLst>
              </p:cNvPr>
              <p:cNvSpPr>
                <a:spLocks noChangeArrowheads="1"/>
              </p:cNvSpPr>
              <p:nvPr/>
            </p:nvSpPr>
            <p:spPr bwMode="auto">
              <a:xfrm>
                <a:off x="2292" y="767"/>
                <a:ext cx="18"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78" name="Freeform 87">
                <a:extLst>
                  <a:ext uri="{FF2B5EF4-FFF2-40B4-BE49-F238E27FC236}">
                    <a16:creationId xmlns:a16="http://schemas.microsoft.com/office/drawing/2014/main" id="{4DB360B4-7018-6F43-AC8B-466AC7E597A1}"/>
                  </a:ext>
                </a:extLst>
              </p:cNvPr>
              <p:cNvSpPr>
                <a:spLocks noEditPoints="1"/>
              </p:cNvSpPr>
              <p:nvPr/>
            </p:nvSpPr>
            <p:spPr bwMode="auto">
              <a:xfrm>
                <a:off x="1387" y="1762"/>
                <a:ext cx="76" cy="75"/>
              </a:xfrm>
              <a:custGeom>
                <a:avLst/>
                <a:gdLst>
                  <a:gd name="T0" fmla="*/ 52 w 52"/>
                  <a:gd name="T1" fmla="*/ 26 h 52"/>
                  <a:gd name="T2" fmla="*/ 26 w 52"/>
                  <a:gd name="T3" fmla="*/ 0 h 52"/>
                  <a:gd name="T4" fmla="*/ 0 w 52"/>
                  <a:gd name="T5" fmla="*/ 26 h 52"/>
                  <a:gd name="T6" fmla="*/ 26 w 52"/>
                  <a:gd name="T7" fmla="*/ 52 h 52"/>
                  <a:gd name="T8" fmla="*/ 52 w 52"/>
                  <a:gd name="T9" fmla="*/ 26 h 52"/>
                  <a:gd name="T10" fmla="*/ 44 w 52"/>
                  <a:gd name="T11" fmla="*/ 26 h 52"/>
                  <a:gd name="T12" fmla="*/ 26 w 52"/>
                  <a:gd name="T13" fmla="*/ 44 h 52"/>
                  <a:gd name="T14" fmla="*/ 8 w 52"/>
                  <a:gd name="T15" fmla="*/ 26 h 52"/>
                  <a:gd name="T16" fmla="*/ 26 w 52"/>
                  <a:gd name="T17" fmla="*/ 8 h 52"/>
                  <a:gd name="T18" fmla="*/ 44 w 52"/>
                  <a:gd name="T19"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52" y="26"/>
                    </a:moveTo>
                    <a:cubicBezTo>
                      <a:pt x="52" y="11"/>
                      <a:pt x="41" y="0"/>
                      <a:pt x="26" y="0"/>
                    </a:cubicBezTo>
                    <a:cubicBezTo>
                      <a:pt x="12" y="0"/>
                      <a:pt x="0" y="11"/>
                      <a:pt x="0" y="26"/>
                    </a:cubicBezTo>
                    <a:cubicBezTo>
                      <a:pt x="0" y="40"/>
                      <a:pt x="12" y="52"/>
                      <a:pt x="26" y="52"/>
                    </a:cubicBezTo>
                    <a:cubicBezTo>
                      <a:pt x="41" y="52"/>
                      <a:pt x="52" y="40"/>
                      <a:pt x="52" y="26"/>
                    </a:cubicBezTo>
                    <a:close/>
                    <a:moveTo>
                      <a:pt x="44" y="26"/>
                    </a:moveTo>
                    <a:cubicBezTo>
                      <a:pt x="44" y="36"/>
                      <a:pt x="36" y="44"/>
                      <a:pt x="26" y="44"/>
                    </a:cubicBezTo>
                    <a:cubicBezTo>
                      <a:pt x="16" y="44"/>
                      <a:pt x="8" y="36"/>
                      <a:pt x="8" y="26"/>
                    </a:cubicBezTo>
                    <a:cubicBezTo>
                      <a:pt x="8" y="16"/>
                      <a:pt x="16" y="8"/>
                      <a:pt x="26" y="8"/>
                    </a:cubicBezTo>
                    <a:cubicBezTo>
                      <a:pt x="36" y="8"/>
                      <a:pt x="44" y="16"/>
                      <a:pt x="4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79" name="Rectangle 88">
                <a:extLst>
                  <a:ext uri="{FF2B5EF4-FFF2-40B4-BE49-F238E27FC236}">
                    <a16:creationId xmlns:a16="http://schemas.microsoft.com/office/drawing/2014/main" id="{22BCF238-93A1-C442-B8DB-7D3AE41AA17A}"/>
                  </a:ext>
                </a:extLst>
              </p:cNvPr>
              <p:cNvSpPr>
                <a:spLocks noChangeArrowheads="1"/>
              </p:cNvSpPr>
              <p:nvPr/>
            </p:nvSpPr>
            <p:spPr bwMode="auto">
              <a:xfrm>
                <a:off x="1418" y="1721"/>
                <a:ext cx="16"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80" name="Freeform 89">
                <a:extLst>
                  <a:ext uri="{FF2B5EF4-FFF2-40B4-BE49-F238E27FC236}">
                    <a16:creationId xmlns:a16="http://schemas.microsoft.com/office/drawing/2014/main" id="{6C83E6D1-32CC-3C40-AC4B-3508D0AB5A9B}"/>
                  </a:ext>
                </a:extLst>
              </p:cNvPr>
              <p:cNvSpPr>
                <a:spLocks noEditPoints="1"/>
              </p:cNvSpPr>
              <p:nvPr/>
            </p:nvSpPr>
            <p:spPr bwMode="auto">
              <a:xfrm>
                <a:off x="1911" y="915"/>
                <a:ext cx="76" cy="76"/>
              </a:xfrm>
              <a:custGeom>
                <a:avLst/>
                <a:gdLst>
                  <a:gd name="T0" fmla="*/ 26 w 52"/>
                  <a:gd name="T1" fmla="*/ 52 h 52"/>
                  <a:gd name="T2" fmla="*/ 52 w 52"/>
                  <a:gd name="T3" fmla="*/ 26 h 52"/>
                  <a:gd name="T4" fmla="*/ 26 w 52"/>
                  <a:gd name="T5" fmla="*/ 0 h 52"/>
                  <a:gd name="T6" fmla="*/ 0 w 52"/>
                  <a:gd name="T7" fmla="*/ 26 h 52"/>
                  <a:gd name="T8" fmla="*/ 26 w 52"/>
                  <a:gd name="T9" fmla="*/ 52 h 52"/>
                  <a:gd name="T10" fmla="*/ 26 w 52"/>
                  <a:gd name="T11" fmla="*/ 44 h 52"/>
                  <a:gd name="T12" fmla="*/ 8 w 52"/>
                  <a:gd name="T13" fmla="*/ 26 h 52"/>
                  <a:gd name="T14" fmla="*/ 26 w 52"/>
                  <a:gd name="T15" fmla="*/ 8 h 52"/>
                  <a:gd name="T16" fmla="*/ 44 w 52"/>
                  <a:gd name="T17" fmla="*/ 26 h 52"/>
                  <a:gd name="T18" fmla="*/ 26 w 52"/>
                  <a:gd name="T19"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26" y="52"/>
                    </a:moveTo>
                    <a:cubicBezTo>
                      <a:pt x="40" y="52"/>
                      <a:pt x="52" y="41"/>
                      <a:pt x="52" y="26"/>
                    </a:cubicBezTo>
                    <a:cubicBezTo>
                      <a:pt x="52" y="12"/>
                      <a:pt x="40" y="0"/>
                      <a:pt x="26" y="0"/>
                    </a:cubicBezTo>
                    <a:cubicBezTo>
                      <a:pt x="12" y="0"/>
                      <a:pt x="0" y="12"/>
                      <a:pt x="0" y="26"/>
                    </a:cubicBezTo>
                    <a:cubicBezTo>
                      <a:pt x="0" y="41"/>
                      <a:pt x="12" y="52"/>
                      <a:pt x="26" y="52"/>
                    </a:cubicBezTo>
                    <a:close/>
                    <a:moveTo>
                      <a:pt x="26" y="44"/>
                    </a:moveTo>
                    <a:cubicBezTo>
                      <a:pt x="16" y="44"/>
                      <a:pt x="8" y="36"/>
                      <a:pt x="8" y="26"/>
                    </a:cubicBezTo>
                    <a:cubicBezTo>
                      <a:pt x="8" y="16"/>
                      <a:pt x="16" y="8"/>
                      <a:pt x="26" y="8"/>
                    </a:cubicBezTo>
                    <a:cubicBezTo>
                      <a:pt x="36" y="8"/>
                      <a:pt x="44" y="16"/>
                      <a:pt x="44" y="26"/>
                    </a:cubicBezTo>
                    <a:cubicBezTo>
                      <a:pt x="44" y="36"/>
                      <a:pt x="36" y="44"/>
                      <a:pt x="2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81" name="Rectangle 90">
                <a:extLst>
                  <a:ext uri="{FF2B5EF4-FFF2-40B4-BE49-F238E27FC236}">
                    <a16:creationId xmlns:a16="http://schemas.microsoft.com/office/drawing/2014/main" id="{80E0BCE8-4CD0-AA49-A501-0696E219F0C3}"/>
                  </a:ext>
                </a:extLst>
              </p:cNvPr>
              <p:cNvSpPr>
                <a:spLocks noChangeArrowheads="1"/>
              </p:cNvSpPr>
              <p:nvPr/>
            </p:nvSpPr>
            <p:spPr bwMode="auto">
              <a:xfrm>
                <a:off x="1981" y="946"/>
                <a:ext cx="45"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82" name="Freeform 91">
                <a:extLst>
                  <a:ext uri="{FF2B5EF4-FFF2-40B4-BE49-F238E27FC236}">
                    <a16:creationId xmlns:a16="http://schemas.microsoft.com/office/drawing/2014/main" id="{12C3D6D8-3B75-7647-B005-BDF5BB62C974}"/>
                  </a:ext>
                </a:extLst>
              </p:cNvPr>
              <p:cNvSpPr>
                <a:spLocks noEditPoints="1"/>
              </p:cNvSpPr>
              <p:nvPr/>
            </p:nvSpPr>
            <p:spPr bwMode="auto">
              <a:xfrm>
                <a:off x="1776" y="1965"/>
                <a:ext cx="75" cy="74"/>
              </a:xfrm>
              <a:custGeom>
                <a:avLst/>
                <a:gdLst>
                  <a:gd name="T0" fmla="*/ 52 w 52"/>
                  <a:gd name="T1" fmla="*/ 25 h 51"/>
                  <a:gd name="T2" fmla="*/ 26 w 52"/>
                  <a:gd name="T3" fmla="*/ 0 h 51"/>
                  <a:gd name="T4" fmla="*/ 0 w 52"/>
                  <a:gd name="T5" fmla="*/ 25 h 51"/>
                  <a:gd name="T6" fmla="*/ 26 w 52"/>
                  <a:gd name="T7" fmla="*/ 51 h 51"/>
                  <a:gd name="T8" fmla="*/ 52 w 52"/>
                  <a:gd name="T9" fmla="*/ 25 h 51"/>
                  <a:gd name="T10" fmla="*/ 44 w 52"/>
                  <a:gd name="T11" fmla="*/ 25 h 51"/>
                  <a:gd name="T12" fmla="*/ 26 w 52"/>
                  <a:gd name="T13" fmla="*/ 43 h 51"/>
                  <a:gd name="T14" fmla="*/ 8 w 52"/>
                  <a:gd name="T15" fmla="*/ 25 h 51"/>
                  <a:gd name="T16" fmla="*/ 26 w 52"/>
                  <a:gd name="T17" fmla="*/ 7 h 51"/>
                  <a:gd name="T18" fmla="*/ 44 w 52"/>
                  <a:gd name="T19"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1">
                    <a:moveTo>
                      <a:pt x="52" y="25"/>
                    </a:moveTo>
                    <a:cubicBezTo>
                      <a:pt x="52" y="11"/>
                      <a:pt x="40" y="0"/>
                      <a:pt x="26" y="0"/>
                    </a:cubicBezTo>
                    <a:cubicBezTo>
                      <a:pt x="11" y="0"/>
                      <a:pt x="0" y="11"/>
                      <a:pt x="0" y="25"/>
                    </a:cubicBezTo>
                    <a:cubicBezTo>
                      <a:pt x="0" y="40"/>
                      <a:pt x="11" y="51"/>
                      <a:pt x="26" y="51"/>
                    </a:cubicBezTo>
                    <a:cubicBezTo>
                      <a:pt x="40" y="51"/>
                      <a:pt x="52" y="40"/>
                      <a:pt x="52" y="25"/>
                    </a:cubicBezTo>
                    <a:close/>
                    <a:moveTo>
                      <a:pt x="44" y="25"/>
                    </a:moveTo>
                    <a:cubicBezTo>
                      <a:pt x="44" y="35"/>
                      <a:pt x="36" y="43"/>
                      <a:pt x="26" y="43"/>
                    </a:cubicBezTo>
                    <a:cubicBezTo>
                      <a:pt x="16" y="43"/>
                      <a:pt x="8" y="35"/>
                      <a:pt x="8" y="25"/>
                    </a:cubicBezTo>
                    <a:cubicBezTo>
                      <a:pt x="8" y="15"/>
                      <a:pt x="16" y="7"/>
                      <a:pt x="26" y="7"/>
                    </a:cubicBezTo>
                    <a:cubicBezTo>
                      <a:pt x="36" y="7"/>
                      <a:pt x="44" y="15"/>
                      <a:pt x="4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83" name="Rectangle 92">
                <a:extLst>
                  <a:ext uri="{FF2B5EF4-FFF2-40B4-BE49-F238E27FC236}">
                    <a16:creationId xmlns:a16="http://schemas.microsoft.com/office/drawing/2014/main" id="{4A38B6F9-B093-D245-9264-17D4005DD362}"/>
                  </a:ext>
                </a:extLst>
              </p:cNvPr>
              <p:cNvSpPr>
                <a:spLocks noChangeArrowheads="1"/>
              </p:cNvSpPr>
              <p:nvPr/>
            </p:nvSpPr>
            <p:spPr bwMode="auto">
              <a:xfrm>
                <a:off x="1805" y="1924"/>
                <a:ext cx="16"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84" name="Freeform 93">
                <a:extLst>
                  <a:ext uri="{FF2B5EF4-FFF2-40B4-BE49-F238E27FC236}">
                    <a16:creationId xmlns:a16="http://schemas.microsoft.com/office/drawing/2014/main" id="{378558FC-BA23-964E-98A5-7DCED5A55943}"/>
                  </a:ext>
                </a:extLst>
              </p:cNvPr>
              <p:cNvSpPr>
                <a:spLocks noEditPoints="1"/>
              </p:cNvSpPr>
              <p:nvPr/>
            </p:nvSpPr>
            <p:spPr bwMode="auto">
              <a:xfrm>
                <a:off x="951" y="2986"/>
                <a:ext cx="74" cy="76"/>
              </a:xfrm>
              <a:custGeom>
                <a:avLst/>
                <a:gdLst>
                  <a:gd name="T0" fmla="*/ 26 w 51"/>
                  <a:gd name="T1" fmla="*/ 52 h 52"/>
                  <a:gd name="T2" fmla="*/ 51 w 51"/>
                  <a:gd name="T3" fmla="*/ 26 h 52"/>
                  <a:gd name="T4" fmla="*/ 26 w 51"/>
                  <a:gd name="T5" fmla="*/ 0 h 52"/>
                  <a:gd name="T6" fmla="*/ 0 w 51"/>
                  <a:gd name="T7" fmla="*/ 26 h 52"/>
                  <a:gd name="T8" fmla="*/ 26 w 51"/>
                  <a:gd name="T9" fmla="*/ 52 h 52"/>
                  <a:gd name="T10" fmla="*/ 26 w 51"/>
                  <a:gd name="T11" fmla="*/ 44 h 52"/>
                  <a:gd name="T12" fmla="*/ 8 w 51"/>
                  <a:gd name="T13" fmla="*/ 26 h 52"/>
                  <a:gd name="T14" fmla="*/ 26 w 51"/>
                  <a:gd name="T15" fmla="*/ 8 h 52"/>
                  <a:gd name="T16" fmla="*/ 44 w 51"/>
                  <a:gd name="T17" fmla="*/ 26 h 52"/>
                  <a:gd name="T18" fmla="*/ 26 w 51"/>
                  <a:gd name="T19"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2">
                    <a:moveTo>
                      <a:pt x="26" y="52"/>
                    </a:moveTo>
                    <a:cubicBezTo>
                      <a:pt x="40" y="52"/>
                      <a:pt x="51" y="40"/>
                      <a:pt x="51" y="26"/>
                    </a:cubicBezTo>
                    <a:cubicBezTo>
                      <a:pt x="51" y="12"/>
                      <a:pt x="40" y="0"/>
                      <a:pt x="26" y="0"/>
                    </a:cubicBezTo>
                    <a:cubicBezTo>
                      <a:pt x="11" y="0"/>
                      <a:pt x="0" y="12"/>
                      <a:pt x="0" y="26"/>
                    </a:cubicBezTo>
                    <a:cubicBezTo>
                      <a:pt x="0" y="40"/>
                      <a:pt x="11" y="52"/>
                      <a:pt x="26" y="52"/>
                    </a:cubicBezTo>
                    <a:close/>
                    <a:moveTo>
                      <a:pt x="26" y="44"/>
                    </a:moveTo>
                    <a:cubicBezTo>
                      <a:pt x="16" y="44"/>
                      <a:pt x="8" y="36"/>
                      <a:pt x="8" y="26"/>
                    </a:cubicBezTo>
                    <a:cubicBezTo>
                      <a:pt x="8" y="16"/>
                      <a:pt x="16" y="8"/>
                      <a:pt x="26" y="8"/>
                    </a:cubicBezTo>
                    <a:cubicBezTo>
                      <a:pt x="35" y="8"/>
                      <a:pt x="44" y="16"/>
                      <a:pt x="44" y="26"/>
                    </a:cubicBezTo>
                    <a:cubicBezTo>
                      <a:pt x="44" y="36"/>
                      <a:pt x="35" y="44"/>
                      <a:pt x="2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85" name="Rectangle 94">
                <a:extLst>
                  <a:ext uri="{FF2B5EF4-FFF2-40B4-BE49-F238E27FC236}">
                    <a16:creationId xmlns:a16="http://schemas.microsoft.com/office/drawing/2014/main" id="{3C43F59F-93AF-A641-96EA-A57EF85F0CE0}"/>
                  </a:ext>
                </a:extLst>
              </p:cNvPr>
              <p:cNvSpPr>
                <a:spLocks noChangeArrowheads="1"/>
              </p:cNvSpPr>
              <p:nvPr/>
            </p:nvSpPr>
            <p:spPr bwMode="auto">
              <a:xfrm>
                <a:off x="1021" y="3015"/>
                <a:ext cx="45"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86" name="Freeform 95">
                <a:extLst>
                  <a:ext uri="{FF2B5EF4-FFF2-40B4-BE49-F238E27FC236}">
                    <a16:creationId xmlns:a16="http://schemas.microsoft.com/office/drawing/2014/main" id="{438C2270-1A26-2048-8600-4B931128842E}"/>
                  </a:ext>
                </a:extLst>
              </p:cNvPr>
              <p:cNvSpPr>
                <a:spLocks noEditPoints="1"/>
              </p:cNvSpPr>
              <p:nvPr/>
            </p:nvSpPr>
            <p:spPr bwMode="auto">
              <a:xfrm>
                <a:off x="1785" y="2705"/>
                <a:ext cx="94" cy="96"/>
              </a:xfrm>
              <a:custGeom>
                <a:avLst/>
                <a:gdLst>
                  <a:gd name="T0" fmla="*/ 65 w 65"/>
                  <a:gd name="T1" fmla="*/ 33 h 66"/>
                  <a:gd name="T2" fmla="*/ 32 w 65"/>
                  <a:gd name="T3" fmla="*/ 0 h 66"/>
                  <a:gd name="T4" fmla="*/ 0 w 65"/>
                  <a:gd name="T5" fmla="*/ 33 h 66"/>
                  <a:gd name="T6" fmla="*/ 32 w 65"/>
                  <a:gd name="T7" fmla="*/ 66 h 66"/>
                  <a:gd name="T8" fmla="*/ 65 w 65"/>
                  <a:gd name="T9" fmla="*/ 33 h 66"/>
                  <a:gd name="T10" fmla="*/ 55 w 65"/>
                  <a:gd name="T11" fmla="*/ 33 h 66"/>
                  <a:gd name="T12" fmla="*/ 32 w 65"/>
                  <a:gd name="T13" fmla="*/ 56 h 66"/>
                  <a:gd name="T14" fmla="*/ 10 w 65"/>
                  <a:gd name="T15" fmla="*/ 33 h 66"/>
                  <a:gd name="T16" fmla="*/ 32 w 65"/>
                  <a:gd name="T17" fmla="*/ 10 h 66"/>
                  <a:gd name="T18" fmla="*/ 55 w 65"/>
                  <a:gd name="T19"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6">
                    <a:moveTo>
                      <a:pt x="65" y="33"/>
                    </a:moveTo>
                    <a:cubicBezTo>
                      <a:pt x="65" y="15"/>
                      <a:pt x="50" y="0"/>
                      <a:pt x="32" y="0"/>
                    </a:cubicBezTo>
                    <a:cubicBezTo>
                      <a:pt x="14" y="0"/>
                      <a:pt x="0" y="15"/>
                      <a:pt x="0" y="33"/>
                    </a:cubicBezTo>
                    <a:cubicBezTo>
                      <a:pt x="0" y="51"/>
                      <a:pt x="14" y="66"/>
                      <a:pt x="32" y="66"/>
                    </a:cubicBezTo>
                    <a:cubicBezTo>
                      <a:pt x="50" y="66"/>
                      <a:pt x="65" y="51"/>
                      <a:pt x="65" y="33"/>
                    </a:cubicBezTo>
                    <a:close/>
                    <a:moveTo>
                      <a:pt x="55" y="33"/>
                    </a:moveTo>
                    <a:cubicBezTo>
                      <a:pt x="55" y="46"/>
                      <a:pt x="45" y="56"/>
                      <a:pt x="32" y="56"/>
                    </a:cubicBezTo>
                    <a:cubicBezTo>
                      <a:pt x="20" y="56"/>
                      <a:pt x="10" y="46"/>
                      <a:pt x="10" y="33"/>
                    </a:cubicBezTo>
                    <a:cubicBezTo>
                      <a:pt x="10" y="21"/>
                      <a:pt x="20" y="10"/>
                      <a:pt x="32" y="10"/>
                    </a:cubicBezTo>
                    <a:cubicBezTo>
                      <a:pt x="45" y="10"/>
                      <a:pt x="55" y="21"/>
                      <a:pt x="5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87" name="Rectangle 96">
                <a:extLst>
                  <a:ext uri="{FF2B5EF4-FFF2-40B4-BE49-F238E27FC236}">
                    <a16:creationId xmlns:a16="http://schemas.microsoft.com/office/drawing/2014/main" id="{29A85379-9F58-8843-ABF9-3011B9CAE761}"/>
                  </a:ext>
                </a:extLst>
              </p:cNvPr>
              <p:cNvSpPr>
                <a:spLocks noChangeArrowheads="1"/>
              </p:cNvSpPr>
              <p:nvPr/>
            </p:nvSpPr>
            <p:spPr bwMode="auto">
              <a:xfrm>
                <a:off x="1821" y="2656"/>
                <a:ext cx="22" cy="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88" name="Freeform 97">
                <a:extLst>
                  <a:ext uri="{FF2B5EF4-FFF2-40B4-BE49-F238E27FC236}">
                    <a16:creationId xmlns:a16="http://schemas.microsoft.com/office/drawing/2014/main" id="{0761F16C-E9FF-8444-A65E-DD850CE692BE}"/>
                  </a:ext>
                </a:extLst>
              </p:cNvPr>
              <p:cNvSpPr>
                <a:spLocks/>
              </p:cNvSpPr>
              <p:nvPr/>
            </p:nvSpPr>
            <p:spPr bwMode="auto">
              <a:xfrm>
                <a:off x="2153" y="1625"/>
                <a:ext cx="48" cy="91"/>
              </a:xfrm>
              <a:custGeom>
                <a:avLst/>
                <a:gdLst>
                  <a:gd name="T0" fmla="*/ 33 w 33"/>
                  <a:gd name="T1" fmla="*/ 43 h 63"/>
                  <a:gd name="T2" fmla="*/ 32 w 33"/>
                  <a:gd name="T3" fmla="*/ 48 h 63"/>
                  <a:gd name="T4" fmla="*/ 30 w 33"/>
                  <a:gd name="T5" fmla="*/ 52 h 63"/>
                  <a:gd name="T6" fmla="*/ 26 w 33"/>
                  <a:gd name="T7" fmla="*/ 55 h 63"/>
                  <a:gd name="T8" fmla="*/ 21 w 33"/>
                  <a:gd name="T9" fmla="*/ 56 h 63"/>
                  <a:gd name="T10" fmla="*/ 21 w 33"/>
                  <a:gd name="T11" fmla="*/ 60 h 63"/>
                  <a:gd name="T12" fmla="*/ 21 w 33"/>
                  <a:gd name="T13" fmla="*/ 62 h 63"/>
                  <a:gd name="T14" fmla="*/ 19 w 33"/>
                  <a:gd name="T15" fmla="*/ 63 h 63"/>
                  <a:gd name="T16" fmla="*/ 15 w 33"/>
                  <a:gd name="T17" fmla="*/ 63 h 63"/>
                  <a:gd name="T18" fmla="*/ 13 w 33"/>
                  <a:gd name="T19" fmla="*/ 62 h 63"/>
                  <a:gd name="T20" fmla="*/ 12 w 33"/>
                  <a:gd name="T21" fmla="*/ 60 h 63"/>
                  <a:gd name="T22" fmla="*/ 12 w 33"/>
                  <a:gd name="T23" fmla="*/ 57 h 63"/>
                  <a:gd name="T24" fmla="*/ 4 w 33"/>
                  <a:gd name="T25" fmla="*/ 56 h 63"/>
                  <a:gd name="T26" fmla="*/ 0 w 33"/>
                  <a:gd name="T27" fmla="*/ 54 h 63"/>
                  <a:gd name="T28" fmla="*/ 0 w 33"/>
                  <a:gd name="T29" fmla="*/ 53 h 63"/>
                  <a:gd name="T30" fmla="*/ 0 w 33"/>
                  <a:gd name="T31" fmla="*/ 50 h 63"/>
                  <a:gd name="T32" fmla="*/ 1 w 33"/>
                  <a:gd name="T33" fmla="*/ 47 h 63"/>
                  <a:gd name="T34" fmla="*/ 2 w 33"/>
                  <a:gd name="T35" fmla="*/ 46 h 63"/>
                  <a:gd name="T36" fmla="*/ 3 w 33"/>
                  <a:gd name="T37" fmla="*/ 47 h 63"/>
                  <a:gd name="T38" fmla="*/ 3 w 33"/>
                  <a:gd name="T39" fmla="*/ 47 h 63"/>
                  <a:gd name="T40" fmla="*/ 7 w 33"/>
                  <a:gd name="T41" fmla="*/ 48 h 63"/>
                  <a:gd name="T42" fmla="*/ 14 w 33"/>
                  <a:gd name="T43" fmla="*/ 49 h 63"/>
                  <a:gd name="T44" fmla="*/ 20 w 33"/>
                  <a:gd name="T45" fmla="*/ 47 h 63"/>
                  <a:gd name="T46" fmla="*/ 23 w 33"/>
                  <a:gd name="T47" fmla="*/ 43 h 63"/>
                  <a:gd name="T48" fmla="*/ 22 w 33"/>
                  <a:gd name="T49" fmla="*/ 38 h 63"/>
                  <a:gd name="T50" fmla="*/ 15 w 33"/>
                  <a:gd name="T51" fmla="*/ 35 h 63"/>
                  <a:gd name="T52" fmla="*/ 10 w 33"/>
                  <a:gd name="T53" fmla="*/ 32 h 63"/>
                  <a:gd name="T54" fmla="*/ 5 w 33"/>
                  <a:gd name="T55" fmla="*/ 29 h 63"/>
                  <a:gd name="T56" fmla="*/ 2 w 33"/>
                  <a:gd name="T57" fmla="*/ 25 h 63"/>
                  <a:gd name="T58" fmla="*/ 1 w 33"/>
                  <a:gd name="T59" fmla="*/ 19 h 63"/>
                  <a:gd name="T60" fmla="*/ 4 w 33"/>
                  <a:gd name="T61" fmla="*/ 11 h 63"/>
                  <a:gd name="T62" fmla="*/ 13 w 33"/>
                  <a:gd name="T63" fmla="*/ 7 h 63"/>
                  <a:gd name="T64" fmla="*/ 13 w 33"/>
                  <a:gd name="T65" fmla="*/ 3 h 63"/>
                  <a:gd name="T66" fmla="*/ 14 w 33"/>
                  <a:gd name="T67" fmla="*/ 1 h 63"/>
                  <a:gd name="T68" fmla="*/ 16 w 33"/>
                  <a:gd name="T69" fmla="*/ 0 h 63"/>
                  <a:gd name="T70" fmla="*/ 21 w 33"/>
                  <a:gd name="T71" fmla="*/ 0 h 63"/>
                  <a:gd name="T72" fmla="*/ 23 w 33"/>
                  <a:gd name="T73" fmla="*/ 1 h 63"/>
                  <a:gd name="T74" fmla="*/ 23 w 33"/>
                  <a:gd name="T75" fmla="*/ 3 h 63"/>
                  <a:gd name="T76" fmla="*/ 23 w 33"/>
                  <a:gd name="T77" fmla="*/ 6 h 63"/>
                  <a:gd name="T78" fmla="*/ 27 w 33"/>
                  <a:gd name="T79" fmla="*/ 7 h 63"/>
                  <a:gd name="T80" fmla="*/ 30 w 33"/>
                  <a:gd name="T81" fmla="*/ 8 h 63"/>
                  <a:gd name="T82" fmla="*/ 31 w 33"/>
                  <a:gd name="T83" fmla="*/ 9 h 63"/>
                  <a:gd name="T84" fmla="*/ 30 w 33"/>
                  <a:gd name="T85" fmla="*/ 12 h 63"/>
                  <a:gd name="T86" fmla="*/ 29 w 33"/>
                  <a:gd name="T87" fmla="*/ 14 h 63"/>
                  <a:gd name="T88" fmla="*/ 28 w 33"/>
                  <a:gd name="T89" fmla="*/ 15 h 63"/>
                  <a:gd name="T90" fmla="*/ 24 w 33"/>
                  <a:gd name="T91" fmla="*/ 14 h 63"/>
                  <a:gd name="T92" fmla="*/ 19 w 33"/>
                  <a:gd name="T93" fmla="*/ 14 h 63"/>
                  <a:gd name="T94" fmla="*/ 13 w 33"/>
                  <a:gd name="T95" fmla="*/ 15 h 63"/>
                  <a:gd name="T96" fmla="*/ 11 w 33"/>
                  <a:gd name="T97" fmla="*/ 19 h 63"/>
                  <a:gd name="T98" fmla="*/ 13 w 33"/>
                  <a:gd name="T99" fmla="*/ 23 h 63"/>
                  <a:gd name="T100" fmla="*/ 19 w 33"/>
                  <a:gd name="T101" fmla="*/ 27 h 63"/>
                  <a:gd name="T102" fmla="*/ 30 w 33"/>
                  <a:gd name="T103" fmla="*/ 33 h 63"/>
                  <a:gd name="T104" fmla="*/ 33 w 33"/>
                  <a:gd name="T105" fmla="*/ 4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 h="63">
                    <a:moveTo>
                      <a:pt x="33" y="43"/>
                    </a:moveTo>
                    <a:cubicBezTo>
                      <a:pt x="33" y="45"/>
                      <a:pt x="33" y="46"/>
                      <a:pt x="32" y="48"/>
                    </a:cubicBezTo>
                    <a:cubicBezTo>
                      <a:pt x="32" y="50"/>
                      <a:pt x="31" y="51"/>
                      <a:pt x="30" y="52"/>
                    </a:cubicBezTo>
                    <a:cubicBezTo>
                      <a:pt x="29" y="53"/>
                      <a:pt x="28" y="54"/>
                      <a:pt x="26" y="55"/>
                    </a:cubicBezTo>
                    <a:cubicBezTo>
                      <a:pt x="25" y="55"/>
                      <a:pt x="23" y="56"/>
                      <a:pt x="21" y="56"/>
                    </a:cubicBezTo>
                    <a:cubicBezTo>
                      <a:pt x="21" y="60"/>
                      <a:pt x="21" y="60"/>
                      <a:pt x="21" y="60"/>
                    </a:cubicBezTo>
                    <a:cubicBezTo>
                      <a:pt x="21" y="61"/>
                      <a:pt x="21" y="62"/>
                      <a:pt x="21" y="62"/>
                    </a:cubicBezTo>
                    <a:cubicBezTo>
                      <a:pt x="21" y="63"/>
                      <a:pt x="20" y="63"/>
                      <a:pt x="19" y="63"/>
                    </a:cubicBezTo>
                    <a:cubicBezTo>
                      <a:pt x="15" y="63"/>
                      <a:pt x="15" y="63"/>
                      <a:pt x="15" y="63"/>
                    </a:cubicBezTo>
                    <a:cubicBezTo>
                      <a:pt x="14" y="63"/>
                      <a:pt x="13" y="62"/>
                      <a:pt x="13" y="62"/>
                    </a:cubicBezTo>
                    <a:cubicBezTo>
                      <a:pt x="12" y="62"/>
                      <a:pt x="12" y="61"/>
                      <a:pt x="12" y="60"/>
                    </a:cubicBezTo>
                    <a:cubicBezTo>
                      <a:pt x="12" y="57"/>
                      <a:pt x="12" y="57"/>
                      <a:pt x="12" y="57"/>
                    </a:cubicBezTo>
                    <a:cubicBezTo>
                      <a:pt x="9" y="57"/>
                      <a:pt x="6" y="56"/>
                      <a:pt x="4" y="56"/>
                    </a:cubicBezTo>
                    <a:cubicBezTo>
                      <a:pt x="2" y="55"/>
                      <a:pt x="1" y="55"/>
                      <a:pt x="0" y="54"/>
                    </a:cubicBezTo>
                    <a:cubicBezTo>
                      <a:pt x="0" y="54"/>
                      <a:pt x="0" y="53"/>
                      <a:pt x="0" y="53"/>
                    </a:cubicBezTo>
                    <a:cubicBezTo>
                      <a:pt x="0" y="52"/>
                      <a:pt x="0" y="51"/>
                      <a:pt x="0" y="50"/>
                    </a:cubicBezTo>
                    <a:cubicBezTo>
                      <a:pt x="1" y="49"/>
                      <a:pt x="1" y="48"/>
                      <a:pt x="1" y="47"/>
                    </a:cubicBezTo>
                    <a:cubicBezTo>
                      <a:pt x="2" y="47"/>
                      <a:pt x="2" y="46"/>
                      <a:pt x="2" y="46"/>
                    </a:cubicBezTo>
                    <a:cubicBezTo>
                      <a:pt x="3" y="47"/>
                      <a:pt x="3" y="47"/>
                      <a:pt x="3" y="47"/>
                    </a:cubicBezTo>
                    <a:cubicBezTo>
                      <a:pt x="3" y="47"/>
                      <a:pt x="3" y="47"/>
                      <a:pt x="3" y="47"/>
                    </a:cubicBezTo>
                    <a:cubicBezTo>
                      <a:pt x="4" y="47"/>
                      <a:pt x="6" y="48"/>
                      <a:pt x="7" y="48"/>
                    </a:cubicBezTo>
                    <a:cubicBezTo>
                      <a:pt x="9" y="49"/>
                      <a:pt x="11" y="49"/>
                      <a:pt x="14" y="49"/>
                    </a:cubicBezTo>
                    <a:cubicBezTo>
                      <a:pt x="16" y="49"/>
                      <a:pt x="19" y="48"/>
                      <a:pt x="20" y="47"/>
                    </a:cubicBezTo>
                    <a:cubicBezTo>
                      <a:pt x="22" y="47"/>
                      <a:pt x="23" y="45"/>
                      <a:pt x="23" y="43"/>
                    </a:cubicBezTo>
                    <a:cubicBezTo>
                      <a:pt x="23" y="41"/>
                      <a:pt x="23" y="40"/>
                      <a:pt x="22" y="38"/>
                    </a:cubicBezTo>
                    <a:cubicBezTo>
                      <a:pt x="20" y="37"/>
                      <a:pt x="18" y="36"/>
                      <a:pt x="15" y="35"/>
                    </a:cubicBezTo>
                    <a:cubicBezTo>
                      <a:pt x="13" y="34"/>
                      <a:pt x="11" y="33"/>
                      <a:pt x="10" y="32"/>
                    </a:cubicBezTo>
                    <a:cubicBezTo>
                      <a:pt x="8" y="31"/>
                      <a:pt x="7" y="30"/>
                      <a:pt x="5" y="29"/>
                    </a:cubicBezTo>
                    <a:cubicBezTo>
                      <a:pt x="4" y="28"/>
                      <a:pt x="3" y="27"/>
                      <a:pt x="2" y="25"/>
                    </a:cubicBezTo>
                    <a:cubicBezTo>
                      <a:pt x="2" y="24"/>
                      <a:pt x="1" y="22"/>
                      <a:pt x="1" y="19"/>
                    </a:cubicBezTo>
                    <a:cubicBezTo>
                      <a:pt x="1" y="16"/>
                      <a:pt x="2" y="14"/>
                      <a:pt x="4" y="11"/>
                    </a:cubicBezTo>
                    <a:cubicBezTo>
                      <a:pt x="6" y="9"/>
                      <a:pt x="9" y="8"/>
                      <a:pt x="13" y="7"/>
                    </a:cubicBezTo>
                    <a:cubicBezTo>
                      <a:pt x="13" y="3"/>
                      <a:pt x="13" y="3"/>
                      <a:pt x="13" y="3"/>
                    </a:cubicBezTo>
                    <a:cubicBezTo>
                      <a:pt x="13" y="2"/>
                      <a:pt x="14" y="1"/>
                      <a:pt x="14" y="1"/>
                    </a:cubicBezTo>
                    <a:cubicBezTo>
                      <a:pt x="14" y="0"/>
                      <a:pt x="15" y="0"/>
                      <a:pt x="16" y="0"/>
                    </a:cubicBezTo>
                    <a:cubicBezTo>
                      <a:pt x="21" y="0"/>
                      <a:pt x="21" y="0"/>
                      <a:pt x="21" y="0"/>
                    </a:cubicBezTo>
                    <a:cubicBezTo>
                      <a:pt x="22" y="0"/>
                      <a:pt x="22" y="0"/>
                      <a:pt x="23" y="1"/>
                    </a:cubicBezTo>
                    <a:cubicBezTo>
                      <a:pt x="23" y="1"/>
                      <a:pt x="23" y="2"/>
                      <a:pt x="23" y="3"/>
                    </a:cubicBezTo>
                    <a:cubicBezTo>
                      <a:pt x="23" y="6"/>
                      <a:pt x="23" y="6"/>
                      <a:pt x="23" y="6"/>
                    </a:cubicBezTo>
                    <a:cubicBezTo>
                      <a:pt x="25" y="7"/>
                      <a:pt x="26" y="7"/>
                      <a:pt x="27" y="7"/>
                    </a:cubicBezTo>
                    <a:cubicBezTo>
                      <a:pt x="29" y="7"/>
                      <a:pt x="29" y="8"/>
                      <a:pt x="30" y="8"/>
                    </a:cubicBezTo>
                    <a:cubicBezTo>
                      <a:pt x="30" y="8"/>
                      <a:pt x="31" y="8"/>
                      <a:pt x="31" y="9"/>
                    </a:cubicBezTo>
                    <a:cubicBezTo>
                      <a:pt x="31" y="10"/>
                      <a:pt x="31" y="11"/>
                      <a:pt x="30" y="12"/>
                    </a:cubicBezTo>
                    <a:cubicBezTo>
                      <a:pt x="30" y="13"/>
                      <a:pt x="30" y="14"/>
                      <a:pt x="29" y="14"/>
                    </a:cubicBezTo>
                    <a:cubicBezTo>
                      <a:pt x="29" y="15"/>
                      <a:pt x="29" y="15"/>
                      <a:pt x="28" y="15"/>
                    </a:cubicBezTo>
                    <a:cubicBezTo>
                      <a:pt x="27" y="15"/>
                      <a:pt x="26" y="15"/>
                      <a:pt x="24" y="14"/>
                    </a:cubicBezTo>
                    <a:cubicBezTo>
                      <a:pt x="23" y="14"/>
                      <a:pt x="21" y="14"/>
                      <a:pt x="19" y="14"/>
                    </a:cubicBezTo>
                    <a:cubicBezTo>
                      <a:pt x="16" y="14"/>
                      <a:pt x="14" y="14"/>
                      <a:pt x="13" y="15"/>
                    </a:cubicBezTo>
                    <a:cubicBezTo>
                      <a:pt x="12" y="16"/>
                      <a:pt x="11" y="18"/>
                      <a:pt x="11" y="19"/>
                    </a:cubicBezTo>
                    <a:cubicBezTo>
                      <a:pt x="11" y="21"/>
                      <a:pt x="12" y="22"/>
                      <a:pt x="13" y="23"/>
                    </a:cubicBezTo>
                    <a:cubicBezTo>
                      <a:pt x="14" y="25"/>
                      <a:pt x="17" y="26"/>
                      <a:pt x="19" y="27"/>
                    </a:cubicBezTo>
                    <a:cubicBezTo>
                      <a:pt x="24" y="29"/>
                      <a:pt x="27" y="31"/>
                      <a:pt x="30" y="33"/>
                    </a:cubicBezTo>
                    <a:cubicBezTo>
                      <a:pt x="32" y="36"/>
                      <a:pt x="33" y="39"/>
                      <a:pt x="3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89" name="Freeform 98">
                <a:extLst>
                  <a:ext uri="{FF2B5EF4-FFF2-40B4-BE49-F238E27FC236}">
                    <a16:creationId xmlns:a16="http://schemas.microsoft.com/office/drawing/2014/main" id="{6489C130-DAD8-A94E-9366-7434CD28FC42}"/>
                  </a:ext>
                </a:extLst>
              </p:cNvPr>
              <p:cNvSpPr>
                <a:spLocks noEditPoints="1"/>
              </p:cNvSpPr>
              <p:nvPr/>
            </p:nvSpPr>
            <p:spPr bwMode="auto">
              <a:xfrm>
                <a:off x="2083" y="1578"/>
                <a:ext cx="183" cy="185"/>
              </a:xfrm>
              <a:custGeom>
                <a:avLst/>
                <a:gdLst>
                  <a:gd name="T0" fmla="*/ 63 w 126"/>
                  <a:gd name="T1" fmla="*/ 0 h 127"/>
                  <a:gd name="T2" fmla="*/ 0 w 126"/>
                  <a:gd name="T3" fmla="*/ 63 h 127"/>
                  <a:gd name="T4" fmla="*/ 63 w 126"/>
                  <a:gd name="T5" fmla="*/ 127 h 127"/>
                  <a:gd name="T6" fmla="*/ 126 w 126"/>
                  <a:gd name="T7" fmla="*/ 63 h 127"/>
                  <a:gd name="T8" fmla="*/ 63 w 126"/>
                  <a:gd name="T9" fmla="*/ 0 h 127"/>
                  <a:gd name="T10" fmla="*/ 63 w 126"/>
                  <a:gd name="T11" fmla="*/ 107 h 127"/>
                  <a:gd name="T12" fmla="*/ 19 w 126"/>
                  <a:gd name="T13" fmla="*/ 63 h 127"/>
                  <a:gd name="T14" fmla="*/ 63 w 126"/>
                  <a:gd name="T15" fmla="*/ 19 h 127"/>
                  <a:gd name="T16" fmla="*/ 107 w 126"/>
                  <a:gd name="T17" fmla="*/ 63 h 127"/>
                  <a:gd name="T18" fmla="*/ 63 w 126"/>
                  <a:gd name="T19" fmla="*/ 10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27">
                    <a:moveTo>
                      <a:pt x="63" y="0"/>
                    </a:moveTo>
                    <a:cubicBezTo>
                      <a:pt x="28" y="0"/>
                      <a:pt x="0" y="28"/>
                      <a:pt x="0" y="63"/>
                    </a:cubicBezTo>
                    <a:cubicBezTo>
                      <a:pt x="0" y="98"/>
                      <a:pt x="28" y="127"/>
                      <a:pt x="63" y="127"/>
                    </a:cubicBezTo>
                    <a:cubicBezTo>
                      <a:pt x="98" y="127"/>
                      <a:pt x="126" y="98"/>
                      <a:pt x="126" y="63"/>
                    </a:cubicBezTo>
                    <a:cubicBezTo>
                      <a:pt x="126" y="28"/>
                      <a:pt x="98" y="0"/>
                      <a:pt x="63" y="0"/>
                    </a:cubicBezTo>
                    <a:close/>
                    <a:moveTo>
                      <a:pt x="63" y="107"/>
                    </a:moveTo>
                    <a:cubicBezTo>
                      <a:pt x="39" y="107"/>
                      <a:pt x="19" y="88"/>
                      <a:pt x="19" y="63"/>
                    </a:cubicBezTo>
                    <a:cubicBezTo>
                      <a:pt x="19" y="39"/>
                      <a:pt x="39" y="19"/>
                      <a:pt x="63" y="19"/>
                    </a:cubicBezTo>
                    <a:cubicBezTo>
                      <a:pt x="87" y="19"/>
                      <a:pt x="107" y="39"/>
                      <a:pt x="107" y="63"/>
                    </a:cubicBezTo>
                    <a:cubicBezTo>
                      <a:pt x="107" y="88"/>
                      <a:pt x="87" y="107"/>
                      <a:pt x="6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90" name="Rectangle 99">
                <a:extLst>
                  <a:ext uri="{FF2B5EF4-FFF2-40B4-BE49-F238E27FC236}">
                    <a16:creationId xmlns:a16="http://schemas.microsoft.com/office/drawing/2014/main" id="{E404599C-B8E5-3B42-B450-B584158EC7CD}"/>
                  </a:ext>
                </a:extLst>
              </p:cNvPr>
              <p:cNvSpPr>
                <a:spLocks noChangeArrowheads="1"/>
              </p:cNvSpPr>
              <p:nvPr/>
            </p:nvSpPr>
            <p:spPr bwMode="auto">
              <a:xfrm>
                <a:off x="2154" y="1748"/>
                <a:ext cx="41" cy="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91" name="Freeform 100">
                <a:extLst>
                  <a:ext uri="{FF2B5EF4-FFF2-40B4-BE49-F238E27FC236}">
                    <a16:creationId xmlns:a16="http://schemas.microsoft.com/office/drawing/2014/main" id="{0BB627D3-7A9A-9442-85E7-A0F4BA9AEE62}"/>
                  </a:ext>
                </a:extLst>
              </p:cNvPr>
              <p:cNvSpPr>
                <a:spLocks/>
              </p:cNvSpPr>
              <p:nvPr/>
            </p:nvSpPr>
            <p:spPr bwMode="auto">
              <a:xfrm>
                <a:off x="683" y="1929"/>
                <a:ext cx="96" cy="145"/>
              </a:xfrm>
              <a:custGeom>
                <a:avLst/>
                <a:gdLst>
                  <a:gd name="T0" fmla="*/ 34 w 66"/>
                  <a:gd name="T1" fmla="*/ 0 h 100"/>
                  <a:gd name="T2" fmla="*/ 12 w 66"/>
                  <a:gd name="T3" fmla="*/ 52 h 100"/>
                  <a:gd name="T4" fmla="*/ 31 w 66"/>
                  <a:gd name="T5" fmla="*/ 100 h 100"/>
                  <a:gd name="T6" fmla="*/ 54 w 66"/>
                  <a:gd name="T7" fmla="*/ 52 h 100"/>
                  <a:gd name="T8" fmla="*/ 34 w 66"/>
                  <a:gd name="T9" fmla="*/ 0 h 100"/>
                </a:gdLst>
                <a:ahLst/>
                <a:cxnLst>
                  <a:cxn ang="0">
                    <a:pos x="T0" y="T1"/>
                  </a:cxn>
                  <a:cxn ang="0">
                    <a:pos x="T2" y="T3"/>
                  </a:cxn>
                  <a:cxn ang="0">
                    <a:pos x="T4" y="T5"/>
                  </a:cxn>
                  <a:cxn ang="0">
                    <a:pos x="T6" y="T7"/>
                  </a:cxn>
                  <a:cxn ang="0">
                    <a:pos x="T8" y="T9"/>
                  </a:cxn>
                </a:cxnLst>
                <a:rect l="0" t="0" r="r" b="b"/>
                <a:pathLst>
                  <a:path w="66" h="100">
                    <a:moveTo>
                      <a:pt x="34" y="0"/>
                    </a:moveTo>
                    <a:cubicBezTo>
                      <a:pt x="34" y="0"/>
                      <a:pt x="24" y="34"/>
                      <a:pt x="12" y="52"/>
                    </a:cubicBezTo>
                    <a:cubicBezTo>
                      <a:pt x="0" y="71"/>
                      <a:pt x="15" y="100"/>
                      <a:pt x="31" y="100"/>
                    </a:cubicBezTo>
                    <a:cubicBezTo>
                      <a:pt x="46" y="100"/>
                      <a:pt x="66" y="75"/>
                      <a:pt x="54" y="52"/>
                    </a:cubicBezTo>
                    <a:cubicBezTo>
                      <a:pt x="49" y="42"/>
                      <a:pt x="32" y="7"/>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92" name="Freeform 101">
                <a:extLst>
                  <a:ext uri="{FF2B5EF4-FFF2-40B4-BE49-F238E27FC236}">
                    <a16:creationId xmlns:a16="http://schemas.microsoft.com/office/drawing/2014/main" id="{0612B2E5-7907-A549-9C29-6845852A92F3}"/>
                  </a:ext>
                </a:extLst>
              </p:cNvPr>
              <p:cNvSpPr>
                <a:spLocks/>
              </p:cNvSpPr>
              <p:nvPr/>
            </p:nvSpPr>
            <p:spPr bwMode="auto">
              <a:xfrm>
                <a:off x="2486" y="998"/>
                <a:ext cx="59" cy="90"/>
              </a:xfrm>
              <a:custGeom>
                <a:avLst/>
                <a:gdLst>
                  <a:gd name="T0" fmla="*/ 21 w 41"/>
                  <a:gd name="T1" fmla="*/ 0 h 62"/>
                  <a:gd name="T2" fmla="*/ 7 w 41"/>
                  <a:gd name="T3" fmla="*/ 33 h 62"/>
                  <a:gd name="T4" fmla="*/ 19 w 41"/>
                  <a:gd name="T5" fmla="*/ 62 h 62"/>
                  <a:gd name="T6" fmla="*/ 33 w 41"/>
                  <a:gd name="T7" fmla="*/ 33 h 62"/>
                  <a:gd name="T8" fmla="*/ 21 w 41"/>
                  <a:gd name="T9" fmla="*/ 0 h 62"/>
                </a:gdLst>
                <a:ahLst/>
                <a:cxnLst>
                  <a:cxn ang="0">
                    <a:pos x="T0" y="T1"/>
                  </a:cxn>
                  <a:cxn ang="0">
                    <a:pos x="T2" y="T3"/>
                  </a:cxn>
                  <a:cxn ang="0">
                    <a:pos x="T4" y="T5"/>
                  </a:cxn>
                  <a:cxn ang="0">
                    <a:pos x="T6" y="T7"/>
                  </a:cxn>
                  <a:cxn ang="0">
                    <a:pos x="T8" y="T9"/>
                  </a:cxn>
                </a:cxnLst>
                <a:rect l="0" t="0" r="r" b="b"/>
                <a:pathLst>
                  <a:path w="41" h="62">
                    <a:moveTo>
                      <a:pt x="21" y="0"/>
                    </a:moveTo>
                    <a:cubicBezTo>
                      <a:pt x="21" y="0"/>
                      <a:pt x="15" y="21"/>
                      <a:pt x="7" y="33"/>
                    </a:cubicBezTo>
                    <a:cubicBezTo>
                      <a:pt x="0" y="44"/>
                      <a:pt x="9" y="62"/>
                      <a:pt x="19" y="62"/>
                    </a:cubicBezTo>
                    <a:cubicBezTo>
                      <a:pt x="28" y="62"/>
                      <a:pt x="41" y="47"/>
                      <a:pt x="33" y="33"/>
                    </a:cubicBezTo>
                    <a:cubicBezTo>
                      <a:pt x="30" y="26"/>
                      <a:pt x="20" y="5"/>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93" name="Freeform 102">
                <a:extLst>
                  <a:ext uri="{FF2B5EF4-FFF2-40B4-BE49-F238E27FC236}">
                    <a16:creationId xmlns:a16="http://schemas.microsoft.com/office/drawing/2014/main" id="{B4B92B3E-235A-8640-8F0B-1E9B4577028C}"/>
                  </a:ext>
                </a:extLst>
              </p:cNvPr>
              <p:cNvSpPr>
                <a:spLocks/>
              </p:cNvSpPr>
              <p:nvPr/>
            </p:nvSpPr>
            <p:spPr bwMode="auto">
              <a:xfrm>
                <a:off x="1991" y="768"/>
                <a:ext cx="60" cy="89"/>
              </a:xfrm>
              <a:custGeom>
                <a:avLst/>
                <a:gdLst>
                  <a:gd name="T0" fmla="*/ 21 w 41"/>
                  <a:gd name="T1" fmla="*/ 0 h 61"/>
                  <a:gd name="T2" fmla="*/ 7 w 41"/>
                  <a:gd name="T3" fmla="*/ 32 h 61"/>
                  <a:gd name="T4" fmla="*/ 19 w 41"/>
                  <a:gd name="T5" fmla="*/ 61 h 61"/>
                  <a:gd name="T6" fmla="*/ 33 w 41"/>
                  <a:gd name="T7" fmla="*/ 32 h 61"/>
                  <a:gd name="T8" fmla="*/ 21 w 41"/>
                  <a:gd name="T9" fmla="*/ 0 h 61"/>
                </a:gdLst>
                <a:ahLst/>
                <a:cxnLst>
                  <a:cxn ang="0">
                    <a:pos x="T0" y="T1"/>
                  </a:cxn>
                  <a:cxn ang="0">
                    <a:pos x="T2" y="T3"/>
                  </a:cxn>
                  <a:cxn ang="0">
                    <a:pos x="T4" y="T5"/>
                  </a:cxn>
                  <a:cxn ang="0">
                    <a:pos x="T6" y="T7"/>
                  </a:cxn>
                  <a:cxn ang="0">
                    <a:pos x="T8" y="T9"/>
                  </a:cxn>
                </a:cxnLst>
                <a:rect l="0" t="0" r="r" b="b"/>
                <a:pathLst>
                  <a:path w="41" h="61">
                    <a:moveTo>
                      <a:pt x="21" y="0"/>
                    </a:moveTo>
                    <a:cubicBezTo>
                      <a:pt x="21" y="0"/>
                      <a:pt x="14" y="20"/>
                      <a:pt x="7" y="32"/>
                    </a:cubicBezTo>
                    <a:cubicBezTo>
                      <a:pt x="0" y="44"/>
                      <a:pt x="9" y="61"/>
                      <a:pt x="19" y="61"/>
                    </a:cubicBezTo>
                    <a:cubicBezTo>
                      <a:pt x="28" y="61"/>
                      <a:pt x="41" y="46"/>
                      <a:pt x="33" y="32"/>
                    </a:cubicBezTo>
                    <a:cubicBezTo>
                      <a:pt x="30" y="26"/>
                      <a:pt x="20" y="4"/>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94" name="Freeform 103">
                <a:extLst>
                  <a:ext uri="{FF2B5EF4-FFF2-40B4-BE49-F238E27FC236}">
                    <a16:creationId xmlns:a16="http://schemas.microsoft.com/office/drawing/2014/main" id="{D3696DF1-B170-7046-9EAE-0BE3127B3BB2}"/>
                  </a:ext>
                </a:extLst>
              </p:cNvPr>
              <p:cNvSpPr>
                <a:spLocks/>
              </p:cNvSpPr>
              <p:nvPr/>
            </p:nvSpPr>
            <p:spPr bwMode="auto">
              <a:xfrm>
                <a:off x="2599" y="2487"/>
                <a:ext cx="54" cy="80"/>
              </a:xfrm>
              <a:custGeom>
                <a:avLst/>
                <a:gdLst>
                  <a:gd name="T0" fmla="*/ 19 w 37"/>
                  <a:gd name="T1" fmla="*/ 0 h 55"/>
                  <a:gd name="T2" fmla="*/ 7 w 37"/>
                  <a:gd name="T3" fmla="*/ 28 h 55"/>
                  <a:gd name="T4" fmla="*/ 17 w 37"/>
                  <a:gd name="T5" fmla="*/ 54 h 55"/>
                  <a:gd name="T6" fmla="*/ 30 w 37"/>
                  <a:gd name="T7" fmla="*/ 28 h 55"/>
                  <a:gd name="T8" fmla="*/ 19 w 37"/>
                  <a:gd name="T9" fmla="*/ 0 h 55"/>
                </a:gdLst>
                <a:ahLst/>
                <a:cxnLst>
                  <a:cxn ang="0">
                    <a:pos x="T0" y="T1"/>
                  </a:cxn>
                  <a:cxn ang="0">
                    <a:pos x="T2" y="T3"/>
                  </a:cxn>
                  <a:cxn ang="0">
                    <a:pos x="T4" y="T5"/>
                  </a:cxn>
                  <a:cxn ang="0">
                    <a:pos x="T6" y="T7"/>
                  </a:cxn>
                  <a:cxn ang="0">
                    <a:pos x="T8" y="T9"/>
                  </a:cxn>
                </a:cxnLst>
                <a:rect l="0" t="0" r="r" b="b"/>
                <a:pathLst>
                  <a:path w="37" h="55">
                    <a:moveTo>
                      <a:pt x="19" y="0"/>
                    </a:moveTo>
                    <a:cubicBezTo>
                      <a:pt x="19" y="0"/>
                      <a:pt x="13" y="18"/>
                      <a:pt x="7" y="28"/>
                    </a:cubicBezTo>
                    <a:cubicBezTo>
                      <a:pt x="0" y="39"/>
                      <a:pt x="8" y="54"/>
                      <a:pt x="17" y="54"/>
                    </a:cubicBezTo>
                    <a:cubicBezTo>
                      <a:pt x="25" y="55"/>
                      <a:pt x="37" y="41"/>
                      <a:pt x="30" y="28"/>
                    </a:cubicBezTo>
                    <a:cubicBezTo>
                      <a:pt x="27" y="23"/>
                      <a:pt x="18"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95" name="Freeform 104">
                <a:extLst>
                  <a:ext uri="{FF2B5EF4-FFF2-40B4-BE49-F238E27FC236}">
                    <a16:creationId xmlns:a16="http://schemas.microsoft.com/office/drawing/2014/main" id="{01C657CC-E10B-DF4A-B854-C311AE8E55E5}"/>
                  </a:ext>
                </a:extLst>
              </p:cNvPr>
              <p:cNvSpPr>
                <a:spLocks/>
              </p:cNvSpPr>
              <p:nvPr/>
            </p:nvSpPr>
            <p:spPr bwMode="auto">
              <a:xfrm>
                <a:off x="1232" y="1983"/>
                <a:ext cx="62" cy="96"/>
              </a:xfrm>
              <a:custGeom>
                <a:avLst/>
                <a:gdLst>
                  <a:gd name="T0" fmla="*/ 22 w 43"/>
                  <a:gd name="T1" fmla="*/ 0 h 66"/>
                  <a:gd name="T2" fmla="*/ 8 w 43"/>
                  <a:gd name="T3" fmla="*/ 34 h 66"/>
                  <a:gd name="T4" fmla="*/ 20 w 43"/>
                  <a:gd name="T5" fmla="*/ 65 h 66"/>
                  <a:gd name="T6" fmla="*/ 35 w 43"/>
                  <a:gd name="T7" fmla="*/ 34 h 66"/>
                  <a:gd name="T8" fmla="*/ 22 w 43"/>
                  <a:gd name="T9" fmla="*/ 0 h 66"/>
                </a:gdLst>
                <a:ahLst/>
                <a:cxnLst>
                  <a:cxn ang="0">
                    <a:pos x="T0" y="T1"/>
                  </a:cxn>
                  <a:cxn ang="0">
                    <a:pos x="T2" y="T3"/>
                  </a:cxn>
                  <a:cxn ang="0">
                    <a:pos x="T4" y="T5"/>
                  </a:cxn>
                  <a:cxn ang="0">
                    <a:pos x="T6" y="T7"/>
                  </a:cxn>
                  <a:cxn ang="0">
                    <a:pos x="T8" y="T9"/>
                  </a:cxn>
                </a:cxnLst>
                <a:rect l="0" t="0" r="r" b="b"/>
                <a:pathLst>
                  <a:path w="43" h="66">
                    <a:moveTo>
                      <a:pt x="22" y="0"/>
                    </a:moveTo>
                    <a:cubicBezTo>
                      <a:pt x="22" y="0"/>
                      <a:pt x="15" y="22"/>
                      <a:pt x="8" y="34"/>
                    </a:cubicBezTo>
                    <a:cubicBezTo>
                      <a:pt x="0" y="47"/>
                      <a:pt x="9" y="65"/>
                      <a:pt x="20" y="65"/>
                    </a:cubicBezTo>
                    <a:cubicBezTo>
                      <a:pt x="30" y="66"/>
                      <a:pt x="43" y="49"/>
                      <a:pt x="35" y="34"/>
                    </a:cubicBezTo>
                    <a:cubicBezTo>
                      <a:pt x="32" y="28"/>
                      <a:pt x="21"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96" name="Freeform 105">
                <a:extLst>
                  <a:ext uri="{FF2B5EF4-FFF2-40B4-BE49-F238E27FC236}">
                    <a16:creationId xmlns:a16="http://schemas.microsoft.com/office/drawing/2014/main" id="{29C18622-D0D7-BD40-B78B-8883846011B0}"/>
                  </a:ext>
                </a:extLst>
              </p:cNvPr>
              <p:cNvSpPr>
                <a:spLocks/>
              </p:cNvSpPr>
              <p:nvPr/>
            </p:nvSpPr>
            <p:spPr bwMode="auto">
              <a:xfrm>
                <a:off x="977" y="726"/>
                <a:ext cx="63" cy="96"/>
              </a:xfrm>
              <a:custGeom>
                <a:avLst/>
                <a:gdLst>
                  <a:gd name="T0" fmla="*/ 22 w 43"/>
                  <a:gd name="T1" fmla="*/ 0 h 66"/>
                  <a:gd name="T2" fmla="*/ 8 w 43"/>
                  <a:gd name="T3" fmla="*/ 35 h 66"/>
                  <a:gd name="T4" fmla="*/ 20 w 43"/>
                  <a:gd name="T5" fmla="*/ 66 h 66"/>
                  <a:gd name="T6" fmla="*/ 35 w 43"/>
                  <a:gd name="T7" fmla="*/ 35 h 66"/>
                  <a:gd name="T8" fmla="*/ 22 w 43"/>
                  <a:gd name="T9" fmla="*/ 0 h 66"/>
                </a:gdLst>
                <a:ahLst/>
                <a:cxnLst>
                  <a:cxn ang="0">
                    <a:pos x="T0" y="T1"/>
                  </a:cxn>
                  <a:cxn ang="0">
                    <a:pos x="T2" y="T3"/>
                  </a:cxn>
                  <a:cxn ang="0">
                    <a:pos x="T4" y="T5"/>
                  </a:cxn>
                  <a:cxn ang="0">
                    <a:pos x="T6" y="T7"/>
                  </a:cxn>
                  <a:cxn ang="0">
                    <a:pos x="T8" y="T9"/>
                  </a:cxn>
                </a:cxnLst>
                <a:rect l="0" t="0" r="r" b="b"/>
                <a:pathLst>
                  <a:path w="43" h="66">
                    <a:moveTo>
                      <a:pt x="22" y="0"/>
                    </a:moveTo>
                    <a:cubicBezTo>
                      <a:pt x="22" y="0"/>
                      <a:pt x="15" y="22"/>
                      <a:pt x="8" y="35"/>
                    </a:cubicBezTo>
                    <a:cubicBezTo>
                      <a:pt x="0" y="47"/>
                      <a:pt x="10" y="66"/>
                      <a:pt x="20" y="66"/>
                    </a:cubicBezTo>
                    <a:cubicBezTo>
                      <a:pt x="30" y="66"/>
                      <a:pt x="43" y="50"/>
                      <a:pt x="35" y="35"/>
                    </a:cubicBezTo>
                    <a:cubicBezTo>
                      <a:pt x="32" y="28"/>
                      <a:pt x="21"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97" name="Freeform 106">
                <a:extLst>
                  <a:ext uri="{FF2B5EF4-FFF2-40B4-BE49-F238E27FC236}">
                    <a16:creationId xmlns:a16="http://schemas.microsoft.com/office/drawing/2014/main" id="{E3E1259E-05E6-2542-9483-F612E5C4C73E}"/>
                  </a:ext>
                </a:extLst>
              </p:cNvPr>
              <p:cNvSpPr>
                <a:spLocks/>
              </p:cNvSpPr>
              <p:nvPr/>
            </p:nvSpPr>
            <p:spPr bwMode="auto">
              <a:xfrm>
                <a:off x="1181" y="2159"/>
                <a:ext cx="52" cy="80"/>
              </a:xfrm>
              <a:custGeom>
                <a:avLst/>
                <a:gdLst>
                  <a:gd name="T0" fmla="*/ 18 w 36"/>
                  <a:gd name="T1" fmla="*/ 0 h 55"/>
                  <a:gd name="T2" fmla="*/ 6 w 36"/>
                  <a:gd name="T3" fmla="*/ 29 h 55"/>
                  <a:gd name="T4" fmla="*/ 17 w 36"/>
                  <a:gd name="T5" fmla="*/ 55 h 55"/>
                  <a:gd name="T6" fmla="*/ 29 w 36"/>
                  <a:gd name="T7" fmla="*/ 29 h 55"/>
                  <a:gd name="T8" fmla="*/ 18 w 36"/>
                  <a:gd name="T9" fmla="*/ 0 h 55"/>
                </a:gdLst>
                <a:ahLst/>
                <a:cxnLst>
                  <a:cxn ang="0">
                    <a:pos x="T0" y="T1"/>
                  </a:cxn>
                  <a:cxn ang="0">
                    <a:pos x="T2" y="T3"/>
                  </a:cxn>
                  <a:cxn ang="0">
                    <a:pos x="T4" y="T5"/>
                  </a:cxn>
                  <a:cxn ang="0">
                    <a:pos x="T6" y="T7"/>
                  </a:cxn>
                  <a:cxn ang="0">
                    <a:pos x="T8" y="T9"/>
                  </a:cxn>
                </a:cxnLst>
                <a:rect l="0" t="0" r="r" b="b"/>
                <a:pathLst>
                  <a:path w="36" h="55">
                    <a:moveTo>
                      <a:pt x="18" y="0"/>
                    </a:moveTo>
                    <a:cubicBezTo>
                      <a:pt x="18" y="0"/>
                      <a:pt x="13" y="19"/>
                      <a:pt x="6" y="29"/>
                    </a:cubicBezTo>
                    <a:cubicBezTo>
                      <a:pt x="0" y="39"/>
                      <a:pt x="8" y="54"/>
                      <a:pt x="17" y="55"/>
                    </a:cubicBezTo>
                    <a:cubicBezTo>
                      <a:pt x="25" y="55"/>
                      <a:pt x="36" y="41"/>
                      <a:pt x="29" y="29"/>
                    </a:cubicBezTo>
                    <a:cubicBezTo>
                      <a:pt x="26" y="23"/>
                      <a:pt x="17" y="4"/>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98" name="Freeform 107">
                <a:extLst>
                  <a:ext uri="{FF2B5EF4-FFF2-40B4-BE49-F238E27FC236}">
                    <a16:creationId xmlns:a16="http://schemas.microsoft.com/office/drawing/2014/main" id="{3AB6F092-BB4E-164E-9F6C-7F57EC0F93B2}"/>
                  </a:ext>
                </a:extLst>
              </p:cNvPr>
              <p:cNvSpPr>
                <a:spLocks/>
              </p:cNvSpPr>
              <p:nvPr/>
            </p:nvSpPr>
            <p:spPr bwMode="auto">
              <a:xfrm>
                <a:off x="1019" y="2820"/>
                <a:ext cx="108" cy="165"/>
              </a:xfrm>
              <a:custGeom>
                <a:avLst/>
                <a:gdLst>
                  <a:gd name="T0" fmla="*/ 37 w 74"/>
                  <a:gd name="T1" fmla="*/ 0 h 113"/>
                  <a:gd name="T2" fmla="*/ 13 w 74"/>
                  <a:gd name="T3" fmla="*/ 59 h 113"/>
                  <a:gd name="T4" fmla="*/ 34 w 74"/>
                  <a:gd name="T5" fmla="*/ 112 h 113"/>
                  <a:gd name="T6" fmla="*/ 60 w 74"/>
                  <a:gd name="T7" fmla="*/ 59 h 113"/>
                  <a:gd name="T8" fmla="*/ 37 w 74"/>
                  <a:gd name="T9" fmla="*/ 0 h 113"/>
                </a:gdLst>
                <a:ahLst/>
                <a:cxnLst>
                  <a:cxn ang="0">
                    <a:pos x="T0" y="T1"/>
                  </a:cxn>
                  <a:cxn ang="0">
                    <a:pos x="T2" y="T3"/>
                  </a:cxn>
                  <a:cxn ang="0">
                    <a:pos x="T4" y="T5"/>
                  </a:cxn>
                  <a:cxn ang="0">
                    <a:pos x="T6" y="T7"/>
                  </a:cxn>
                  <a:cxn ang="0">
                    <a:pos x="T8" y="T9"/>
                  </a:cxn>
                </a:cxnLst>
                <a:rect l="0" t="0" r="r" b="b"/>
                <a:pathLst>
                  <a:path w="74" h="113">
                    <a:moveTo>
                      <a:pt x="37" y="0"/>
                    </a:moveTo>
                    <a:cubicBezTo>
                      <a:pt x="37" y="0"/>
                      <a:pt x="26" y="38"/>
                      <a:pt x="13" y="59"/>
                    </a:cubicBezTo>
                    <a:cubicBezTo>
                      <a:pt x="0" y="80"/>
                      <a:pt x="16" y="112"/>
                      <a:pt x="34" y="112"/>
                    </a:cubicBezTo>
                    <a:cubicBezTo>
                      <a:pt x="51" y="113"/>
                      <a:pt x="74" y="85"/>
                      <a:pt x="60" y="59"/>
                    </a:cubicBezTo>
                    <a:cubicBezTo>
                      <a:pt x="54" y="48"/>
                      <a:pt x="35" y="9"/>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099" name="Freeform 108">
                <a:extLst>
                  <a:ext uri="{FF2B5EF4-FFF2-40B4-BE49-F238E27FC236}">
                    <a16:creationId xmlns:a16="http://schemas.microsoft.com/office/drawing/2014/main" id="{1991E370-7F83-144F-973C-D56618468BF2}"/>
                  </a:ext>
                </a:extLst>
              </p:cNvPr>
              <p:cNvSpPr>
                <a:spLocks/>
              </p:cNvSpPr>
              <p:nvPr/>
            </p:nvSpPr>
            <p:spPr bwMode="auto">
              <a:xfrm>
                <a:off x="2733" y="1860"/>
                <a:ext cx="89" cy="136"/>
              </a:xfrm>
              <a:custGeom>
                <a:avLst/>
                <a:gdLst>
                  <a:gd name="T0" fmla="*/ 31 w 61"/>
                  <a:gd name="T1" fmla="*/ 0 h 93"/>
                  <a:gd name="T2" fmla="*/ 11 w 61"/>
                  <a:gd name="T3" fmla="*/ 49 h 93"/>
                  <a:gd name="T4" fmla="*/ 29 w 61"/>
                  <a:gd name="T5" fmla="*/ 93 h 93"/>
                  <a:gd name="T6" fmla="*/ 50 w 61"/>
                  <a:gd name="T7" fmla="*/ 49 h 93"/>
                  <a:gd name="T8" fmla="*/ 31 w 61"/>
                  <a:gd name="T9" fmla="*/ 0 h 93"/>
                </a:gdLst>
                <a:ahLst/>
                <a:cxnLst>
                  <a:cxn ang="0">
                    <a:pos x="T0" y="T1"/>
                  </a:cxn>
                  <a:cxn ang="0">
                    <a:pos x="T2" y="T3"/>
                  </a:cxn>
                  <a:cxn ang="0">
                    <a:pos x="T4" y="T5"/>
                  </a:cxn>
                  <a:cxn ang="0">
                    <a:pos x="T6" y="T7"/>
                  </a:cxn>
                  <a:cxn ang="0">
                    <a:pos x="T8" y="T9"/>
                  </a:cxn>
                </a:cxnLst>
                <a:rect l="0" t="0" r="r" b="b"/>
                <a:pathLst>
                  <a:path w="61" h="93">
                    <a:moveTo>
                      <a:pt x="31" y="0"/>
                    </a:moveTo>
                    <a:cubicBezTo>
                      <a:pt x="31" y="0"/>
                      <a:pt x="22" y="32"/>
                      <a:pt x="11" y="49"/>
                    </a:cubicBezTo>
                    <a:cubicBezTo>
                      <a:pt x="0" y="66"/>
                      <a:pt x="14" y="93"/>
                      <a:pt x="29" y="93"/>
                    </a:cubicBezTo>
                    <a:cubicBezTo>
                      <a:pt x="42" y="93"/>
                      <a:pt x="61" y="70"/>
                      <a:pt x="50" y="49"/>
                    </a:cubicBezTo>
                    <a:cubicBezTo>
                      <a:pt x="45" y="40"/>
                      <a:pt x="30" y="7"/>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00" name="Freeform 109">
                <a:extLst>
                  <a:ext uri="{FF2B5EF4-FFF2-40B4-BE49-F238E27FC236}">
                    <a16:creationId xmlns:a16="http://schemas.microsoft.com/office/drawing/2014/main" id="{48993D15-DD21-C042-9D70-0367AC2C67B7}"/>
                  </a:ext>
                </a:extLst>
              </p:cNvPr>
              <p:cNvSpPr>
                <a:spLocks/>
              </p:cNvSpPr>
              <p:nvPr/>
            </p:nvSpPr>
            <p:spPr bwMode="auto">
              <a:xfrm>
                <a:off x="2441" y="2090"/>
                <a:ext cx="62" cy="96"/>
              </a:xfrm>
              <a:custGeom>
                <a:avLst/>
                <a:gdLst>
                  <a:gd name="T0" fmla="*/ 22 w 43"/>
                  <a:gd name="T1" fmla="*/ 0 h 66"/>
                  <a:gd name="T2" fmla="*/ 7 w 43"/>
                  <a:gd name="T3" fmla="*/ 35 h 66"/>
                  <a:gd name="T4" fmla="*/ 20 w 43"/>
                  <a:gd name="T5" fmla="*/ 66 h 66"/>
                  <a:gd name="T6" fmla="*/ 35 w 43"/>
                  <a:gd name="T7" fmla="*/ 35 h 66"/>
                  <a:gd name="T8" fmla="*/ 22 w 43"/>
                  <a:gd name="T9" fmla="*/ 0 h 66"/>
                </a:gdLst>
                <a:ahLst/>
                <a:cxnLst>
                  <a:cxn ang="0">
                    <a:pos x="T0" y="T1"/>
                  </a:cxn>
                  <a:cxn ang="0">
                    <a:pos x="T2" y="T3"/>
                  </a:cxn>
                  <a:cxn ang="0">
                    <a:pos x="T4" y="T5"/>
                  </a:cxn>
                  <a:cxn ang="0">
                    <a:pos x="T6" y="T7"/>
                  </a:cxn>
                  <a:cxn ang="0">
                    <a:pos x="T8" y="T9"/>
                  </a:cxn>
                </a:cxnLst>
                <a:rect l="0" t="0" r="r" b="b"/>
                <a:pathLst>
                  <a:path w="43" h="66">
                    <a:moveTo>
                      <a:pt x="22" y="0"/>
                    </a:moveTo>
                    <a:cubicBezTo>
                      <a:pt x="22" y="0"/>
                      <a:pt x="15" y="22"/>
                      <a:pt x="7" y="35"/>
                    </a:cubicBezTo>
                    <a:cubicBezTo>
                      <a:pt x="0" y="47"/>
                      <a:pt x="9" y="66"/>
                      <a:pt x="20" y="66"/>
                    </a:cubicBezTo>
                    <a:cubicBezTo>
                      <a:pt x="30" y="66"/>
                      <a:pt x="43" y="50"/>
                      <a:pt x="35" y="35"/>
                    </a:cubicBezTo>
                    <a:cubicBezTo>
                      <a:pt x="32" y="28"/>
                      <a:pt x="21"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01" name="Freeform 110">
                <a:extLst>
                  <a:ext uri="{FF2B5EF4-FFF2-40B4-BE49-F238E27FC236}">
                    <a16:creationId xmlns:a16="http://schemas.microsoft.com/office/drawing/2014/main" id="{747821F8-713A-9A49-A38D-26770601D2BA}"/>
                  </a:ext>
                </a:extLst>
              </p:cNvPr>
              <p:cNvSpPr>
                <a:spLocks/>
              </p:cNvSpPr>
              <p:nvPr/>
            </p:nvSpPr>
            <p:spPr bwMode="auto">
              <a:xfrm>
                <a:off x="1965" y="1442"/>
                <a:ext cx="81" cy="125"/>
              </a:xfrm>
              <a:custGeom>
                <a:avLst/>
                <a:gdLst>
                  <a:gd name="T0" fmla="*/ 28 w 56"/>
                  <a:gd name="T1" fmla="*/ 0 h 86"/>
                  <a:gd name="T2" fmla="*/ 10 w 56"/>
                  <a:gd name="T3" fmla="*/ 45 h 86"/>
                  <a:gd name="T4" fmla="*/ 26 w 56"/>
                  <a:gd name="T5" fmla="*/ 86 h 86"/>
                  <a:gd name="T6" fmla="*/ 46 w 56"/>
                  <a:gd name="T7" fmla="*/ 45 h 86"/>
                  <a:gd name="T8" fmla="*/ 28 w 56"/>
                  <a:gd name="T9" fmla="*/ 0 h 86"/>
                </a:gdLst>
                <a:ahLst/>
                <a:cxnLst>
                  <a:cxn ang="0">
                    <a:pos x="T0" y="T1"/>
                  </a:cxn>
                  <a:cxn ang="0">
                    <a:pos x="T2" y="T3"/>
                  </a:cxn>
                  <a:cxn ang="0">
                    <a:pos x="T4" y="T5"/>
                  </a:cxn>
                  <a:cxn ang="0">
                    <a:pos x="T6" y="T7"/>
                  </a:cxn>
                  <a:cxn ang="0">
                    <a:pos x="T8" y="T9"/>
                  </a:cxn>
                </a:cxnLst>
                <a:rect l="0" t="0" r="r" b="b"/>
                <a:pathLst>
                  <a:path w="56" h="86">
                    <a:moveTo>
                      <a:pt x="28" y="0"/>
                    </a:moveTo>
                    <a:cubicBezTo>
                      <a:pt x="28" y="0"/>
                      <a:pt x="20" y="29"/>
                      <a:pt x="10" y="45"/>
                    </a:cubicBezTo>
                    <a:cubicBezTo>
                      <a:pt x="0" y="61"/>
                      <a:pt x="12" y="86"/>
                      <a:pt x="26" y="86"/>
                    </a:cubicBezTo>
                    <a:cubicBezTo>
                      <a:pt x="39" y="86"/>
                      <a:pt x="56" y="65"/>
                      <a:pt x="46" y="45"/>
                    </a:cubicBezTo>
                    <a:cubicBezTo>
                      <a:pt x="41" y="37"/>
                      <a:pt x="27" y="7"/>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02" name="Freeform 111">
                <a:extLst>
                  <a:ext uri="{FF2B5EF4-FFF2-40B4-BE49-F238E27FC236}">
                    <a16:creationId xmlns:a16="http://schemas.microsoft.com/office/drawing/2014/main" id="{A7A27790-86C8-924A-BBDE-2EA61E83D958}"/>
                  </a:ext>
                </a:extLst>
              </p:cNvPr>
              <p:cNvSpPr>
                <a:spLocks/>
              </p:cNvSpPr>
              <p:nvPr/>
            </p:nvSpPr>
            <p:spPr bwMode="auto">
              <a:xfrm>
                <a:off x="2439" y="2207"/>
                <a:ext cx="63" cy="97"/>
              </a:xfrm>
              <a:custGeom>
                <a:avLst/>
                <a:gdLst>
                  <a:gd name="T0" fmla="*/ 22 w 43"/>
                  <a:gd name="T1" fmla="*/ 0 h 67"/>
                  <a:gd name="T2" fmla="*/ 7 w 43"/>
                  <a:gd name="T3" fmla="*/ 35 h 67"/>
                  <a:gd name="T4" fmla="*/ 20 w 43"/>
                  <a:gd name="T5" fmla="*/ 67 h 67"/>
                  <a:gd name="T6" fmla="*/ 35 w 43"/>
                  <a:gd name="T7" fmla="*/ 35 h 67"/>
                  <a:gd name="T8" fmla="*/ 22 w 43"/>
                  <a:gd name="T9" fmla="*/ 0 h 67"/>
                </a:gdLst>
                <a:ahLst/>
                <a:cxnLst>
                  <a:cxn ang="0">
                    <a:pos x="T0" y="T1"/>
                  </a:cxn>
                  <a:cxn ang="0">
                    <a:pos x="T2" y="T3"/>
                  </a:cxn>
                  <a:cxn ang="0">
                    <a:pos x="T4" y="T5"/>
                  </a:cxn>
                  <a:cxn ang="0">
                    <a:pos x="T6" y="T7"/>
                  </a:cxn>
                  <a:cxn ang="0">
                    <a:pos x="T8" y="T9"/>
                  </a:cxn>
                </a:cxnLst>
                <a:rect l="0" t="0" r="r" b="b"/>
                <a:pathLst>
                  <a:path w="43" h="67">
                    <a:moveTo>
                      <a:pt x="22" y="0"/>
                    </a:moveTo>
                    <a:cubicBezTo>
                      <a:pt x="22" y="0"/>
                      <a:pt x="15" y="23"/>
                      <a:pt x="7" y="35"/>
                    </a:cubicBezTo>
                    <a:cubicBezTo>
                      <a:pt x="0" y="48"/>
                      <a:pt x="9" y="67"/>
                      <a:pt x="20" y="67"/>
                    </a:cubicBezTo>
                    <a:cubicBezTo>
                      <a:pt x="30" y="67"/>
                      <a:pt x="43" y="50"/>
                      <a:pt x="35" y="35"/>
                    </a:cubicBezTo>
                    <a:cubicBezTo>
                      <a:pt x="32" y="29"/>
                      <a:pt x="21"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03" name="Freeform 112">
                <a:extLst>
                  <a:ext uri="{FF2B5EF4-FFF2-40B4-BE49-F238E27FC236}">
                    <a16:creationId xmlns:a16="http://schemas.microsoft.com/office/drawing/2014/main" id="{482D3F35-589F-194B-8D4B-C836730464BF}"/>
                  </a:ext>
                </a:extLst>
              </p:cNvPr>
              <p:cNvSpPr>
                <a:spLocks/>
              </p:cNvSpPr>
              <p:nvPr/>
            </p:nvSpPr>
            <p:spPr bwMode="auto">
              <a:xfrm>
                <a:off x="1354" y="2121"/>
                <a:ext cx="35" cy="36"/>
              </a:xfrm>
              <a:custGeom>
                <a:avLst/>
                <a:gdLst>
                  <a:gd name="T0" fmla="*/ 13 w 35"/>
                  <a:gd name="T1" fmla="*/ 0 h 36"/>
                  <a:gd name="T2" fmla="*/ 13 w 35"/>
                  <a:gd name="T3" fmla="*/ 13 h 36"/>
                  <a:gd name="T4" fmla="*/ 0 w 35"/>
                  <a:gd name="T5" fmla="*/ 13 h 36"/>
                  <a:gd name="T6" fmla="*/ 0 w 35"/>
                  <a:gd name="T7" fmla="*/ 23 h 36"/>
                  <a:gd name="T8" fmla="*/ 13 w 35"/>
                  <a:gd name="T9" fmla="*/ 23 h 36"/>
                  <a:gd name="T10" fmla="*/ 13 w 35"/>
                  <a:gd name="T11" fmla="*/ 36 h 36"/>
                  <a:gd name="T12" fmla="*/ 23 w 35"/>
                  <a:gd name="T13" fmla="*/ 36 h 36"/>
                  <a:gd name="T14" fmla="*/ 23 w 35"/>
                  <a:gd name="T15" fmla="*/ 23 h 36"/>
                  <a:gd name="T16" fmla="*/ 35 w 35"/>
                  <a:gd name="T17" fmla="*/ 23 h 36"/>
                  <a:gd name="T18" fmla="*/ 35 w 35"/>
                  <a:gd name="T19" fmla="*/ 13 h 36"/>
                  <a:gd name="T20" fmla="*/ 23 w 35"/>
                  <a:gd name="T21" fmla="*/ 13 h 36"/>
                  <a:gd name="T22" fmla="*/ 23 w 35"/>
                  <a:gd name="T23" fmla="*/ 0 h 36"/>
                  <a:gd name="T24" fmla="*/ 13 w 3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36">
                    <a:moveTo>
                      <a:pt x="13" y="0"/>
                    </a:moveTo>
                    <a:lnTo>
                      <a:pt x="13" y="13"/>
                    </a:lnTo>
                    <a:lnTo>
                      <a:pt x="0" y="13"/>
                    </a:lnTo>
                    <a:lnTo>
                      <a:pt x="0" y="23"/>
                    </a:lnTo>
                    <a:lnTo>
                      <a:pt x="13" y="23"/>
                    </a:lnTo>
                    <a:lnTo>
                      <a:pt x="13" y="36"/>
                    </a:lnTo>
                    <a:lnTo>
                      <a:pt x="23" y="36"/>
                    </a:lnTo>
                    <a:lnTo>
                      <a:pt x="23" y="23"/>
                    </a:lnTo>
                    <a:lnTo>
                      <a:pt x="35" y="23"/>
                    </a:lnTo>
                    <a:lnTo>
                      <a:pt x="35" y="13"/>
                    </a:lnTo>
                    <a:lnTo>
                      <a:pt x="23" y="13"/>
                    </a:lnTo>
                    <a:lnTo>
                      <a:pt x="23" y="0"/>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04" name="Freeform 113">
                <a:extLst>
                  <a:ext uri="{FF2B5EF4-FFF2-40B4-BE49-F238E27FC236}">
                    <a16:creationId xmlns:a16="http://schemas.microsoft.com/office/drawing/2014/main" id="{703B47D2-DF3E-D944-8FAB-3A553D65F497}"/>
                  </a:ext>
                </a:extLst>
              </p:cNvPr>
              <p:cNvSpPr>
                <a:spLocks/>
              </p:cNvSpPr>
              <p:nvPr/>
            </p:nvSpPr>
            <p:spPr bwMode="auto">
              <a:xfrm>
                <a:off x="1336" y="2103"/>
                <a:ext cx="72" cy="72"/>
              </a:xfrm>
              <a:custGeom>
                <a:avLst/>
                <a:gdLst>
                  <a:gd name="T0" fmla="*/ 37 w 72"/>
                  <a:gd name="T1" fmla="*/ 72 h 72"/>
                  <a:gd name="T2" fmla="*/ 0 w 72"/>
                  <a:gd name="T3" fmla="*/ 37 h 72"/>
                  <a:gd name="T4" fmla="*/ 35 w 72"/>
                  <a:gd name="T5" fmla="*/ 0 h 72"/>
                  <a:gd name="T6" fmla="*/ 72 w 72"/>
                  <a:gd name="T7" fmla="*/ 37 h 72"/>
                  <a:gd name="T8" fmla="*/ 37 w 72"/>
                  <a:gd name="T9" fmla="*/ 72 h 72"/>
                </a:gdLst>
                <a:ahLst/>
                <a:cxnLst>
                  <a:cxn ang="0">
                    <a:pos x="T0" y="T1"/>
                  </a:cxn>
                  <a:cxn ang="0">
                    <a:pos x="T2" y="T3"/>
                  </a:cxn>
                  <a:cxn ang="0">
                    <a:pos x="T4" y="T5"/>
                  </a:cxn>
                  <a:cxn ang="0">
                    <a:pos x="T6" y="T7"/>
                  </a:cxn>
                  <a:cxn ang="0">
                    <a:pos x="T8" y="T9"/>
                  </a:cxn>
                </a:cxnLst>
                <a:rect l="0" t="0" r="r" b="b"/>
                <a:pathLst>
                  <a:path w="72" h="72">
                    <a:moveTo>
                      <a:pt x="37" y="72"/>
                    </a:moveTo>
                    <a:lnTo>
                      <a:pt x="0" y="37"/>
                    </a:lnTo>
                    <a:lnTo>
                      <a:pt x="35" y="0"/>
                    </a:lnTo>
                    <a:lnTo>
                      <a:pt x="72" y="37"/>
                    </a:lnTo>
                    <a:lnTo>
                      <a:pt x="37"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05" name="Rectangle 114">
                <a:extLst>
                  <a:ext uri="{FF2B5EF4-FFF2-40B4-BE49-F238E27FC236}">
                    <a16:creationId xmlns:a16="http://schemas.microsoft.com/office/drawing/2014/main" id="{B433526C-913F-E34B-9C41-AFD2962D767B}"/>
                  </a:ext>
                </a:extLst>
              </p:cNvPr>
              <p:cNvSpPr>
                <a:spLocks noChangeArrowheads="1"/>
              </p:cNvSpPr>
              <p:nvPr/>
            </p:nvSpPr>
            <p:spPr bwMode="auto">
              <a:xfrm>
                <a:off x="1288" y="2134"/>
                <a:ext cx="32"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06" name="Freeform 115">
                <a:extLst>
                  <a:ext uri="{FF2B5EF4-FFF2-40B4-BE49-F238E27FC236}">
                    <a16:creationId xmlns:a16="http://schemas.microsoft.com/office/drawing/2014/main" id="{8F574F51-EDDF-004B-B67C-06A8A0128A9C}"/>
                  </a:ext>
                </a:extLst>
              </p:cNvPr>
              <p:cNvSpPr>
                <a:spLocks/>
              </p:cNvSpPr>
              <p:nvPr/>
            </p:nvSpPr>
            <p:spPr bwMode="auto">
              <a:xfrm>
                <a:off x="1284" y="2119"/>
                <a:ext cx="41" cy="41"/>
              </a:xfrm>
              <a:custGeom>
                <a:avLst/>
                <a:gdLst>
                  <a:gd name="T0" fmla="*/ 20 w 41"/>
                  <a:gd name="T1" fmla="*/ 41 h 41"/>
                  <a:gd name="T2" fmla="*/ 0 w 41"/>
                  <a:gd name="T3" fmla="*/ 21 h 41"/>
                  <a:gd name="T4" fmla="*/ 22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lnTo>
                      <a:pt x="0" y="21"/>
                    </a:lnTo>
                    <a:lnTo>
                      <a:pt x="22" y="0"/>
                    </a:lnTo>
                    <a:lnTo>
                      <a:pt x="41" y="21"/>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07" name="Freeform 116">
                <a:extLst>
                  <a:ext uri="{FF2B5EF4-FFF2-40B4-BE49-F238E27FC236}">
                    <a16:creationId xmlns:a16="http://schemas.microsoft.com/office/drawing/2014/main" id="{DD85BF48-7B65-774C-84A7-87BC6DC5798F}"/>
                  </a:ext>
                </a:extLst>
              </p:cNvPr>
              <p:cNvSpPr>
                <a:spLocks noEditPoints="1"/>
              </p:cNvSpPr>
              <p:nvPr/>
            </p:nvSpPr>
            <p:spPr bwMode="auto">
              <a:xfrm>
                <a:off x="1242" y="2087"/>
                <a:ext cx="193" cy="256"/>
              </a:xfrm>
              <a:custGeom>
                <a:avLst/>
                <a:gdLst>
                  <a:gd name="T0" fmla="*/ 121 w 133"/>
                  <a:gd name="T1" fmla="*/ 0 h 176"/>
                  <a:gd name="T2" fmla="*/ 13 w 133"/>
                  <a:gd name="T3" fmla="*/ 0 h 176"/>
                  <a:gd name="T4" fmla="*/ 0 w 133"/>
                  <a:gd name="T5" fmla="*/ 12 h 176"/>
                  <a:gd name="T6" fmla="*/ 0 w 133"/>
                  <a:gd name="T7" fmla="*/ 164 h 176"/>
                  <a:gd name="T8" fmla="*/ 13 w 133"/>
                  <a:gd name="T9" fmla="*/ 176 h 176"/>
                  <a:gd name="T10" fmla="*/ 121 w 133"/>
                  <a:gd name="T11" fmla="*/ 176 h 176"/>
                  <a:gd name="T12" fmla="*/ 133 w 133"/>
                  <a:gd name="T13" fmla="*/ 164 h 176"/>
                  <a:gd name="T14" fmla="*/ 133 w 133"/>
                  <a:gd name="T15" fmla="*/ 12 h 176"/>
                  <a:gd name="T16" fmla="*/ 121 w 133"/>
                  <a:gd name="T17" fmla="*/ 0 h 176"/>
                  <a:gd name="T18" fmla="*/ 119 w 133"/>
                  <a:gd name="T19" fmla="*/ 56 h 176"/>
                  <a:gd name="T20" fmla="*/ 15 w 133"/>
                  <a:gd name="T21" fmla="*/ 56 h 176"/>
                  <a:gd name="T22" fmla="*/ 15 w 133"/>
                  <a:gd name="T23" fmla="*/ 14 h 176"/>
                  <a:gd name="T24" fmla="*/ 119 w 133"/>
                  <a:gd name="T25" fmla="*/ 14 h 176"/>
                  <a:gd name="T26" fmla="*/ 119 w 133"/>
                  <a:gd name="T27" fmla="*/ 56 h 176"/>
                  <a:gd name="T28" fmla="*/ 15 w 133"/>
                  <a:gd name="T29" fmla="*/ 66 h 176"/>
                  <a:gd name="T30" fmla="*/ 119 w 133"/>
                  <a:gd name="T31" fmla="*/ 66 h 176"/>
                  <a:gd name="T32" fmla="*/ 119 w 133"/>
                  <a:gd name="T33" fmla="*/ 161 h 176"/>
                  <a:gd name="T34" fmla="*/ 15 w 133"/>
                  <a:gd name="T35" fmla="*/ 161 h 176"/>
                  <a:gd name="T36" fmla="*/ 15 w 133"/>
                  <a:gd name="T37" fmla="*/ 6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176">
                    <a:moveTo>
                      <a:pt x="121" y="0"/>
                    </a:moveTo>
                    <a:cubicBezTo>
                      <a:pt x="13" y="0"/>
                      <a:pt x="13" y="0"/>
                      <a:pt x="13" y="0"/>
                    </a:cubicBezTo>
                    <a:cubicBezTo>
                      <a:pt x="6" y="0"/>
                      <a:pt x="0" y="5"/>
                      <a:pt x="0" y="12"/>
                    </a:cubicBezTo>
                    <a:cubicBezTo>
                      <a:pt x="0" y="164"/>
                      <a:pt x="0" y="164"/>
                      <a:pt x="0" y="164"/>
                    </a:cubicBezTo>
                    <a:cubicBezTo>
                      <a:pt x="0" y="170"/>
                      <a:pt x="6" y="176"/>
                      <a:pt x="13" y="176"/>
                    </a:cubicBezTo>
                    <a:cubicBezTo>
                      <a:pt x="121" y="176"/>
                      <a:pt x="121" y="176"/>
                      <a:pt x="121" y="176"/>
                    </a:cubicBezTo>
                    <a:cubicBezTo>
                      <a:pt x="128" y="176"/>
                      <a:pt x="133" y="170"/>
                      <a:pt x="133" y="164"/>
                    </a:cubicBezTo>
                    <a:cubicBezTo>
                      <a:pt x="133" y="12"/>
                      <a:pt x="133" y="12"/>
                      <a:pt x="133" y="12"/>
                    </a:cubicBezTo>
                    <a:cubicBezTo>
                      <a:pt x="133" y="5"/>
                      <a:pt x="128" y="0"/>
                      <a:pt x="121" y="0"/>
                    </a:cubicBezTo>
                    <a:moveTo>
                      <a:pt x="119" y="56"/>
                    </a:moveTo>
                    <a:cubicBezTo>
                      <a:pt x="15" y="56"/>
                      <a:pt x="15" y="56"/>
                      <a:pt x="15" y="56"/>
                    </a:cubicBezTo>
                    <a:cubicBezTo>
                      <a:pt x="15" y="14"/>
                      <a:pt x="15" y="14"/>
                      <a:pt x="15" y="14"/>
                    </a:cubicBezTo>
                    <a:cubicBezTo>
                      <a:pt x="119" y="14"/>
                      <a:pt x="119" y="14"/>
                      <a:pt x="119" y="14"/>
                    </a:cubicBezTo>
                    <a:lnTo>
                      <a:pt x="119" y="56"/>
                    </a:lnTo>
                    <a:close/>
                    <a:moveTo>
                      <a:pt x="15" y="66"/>
                    </a:moveTo>
                    <a:cubicBezTo>
                      <a:pt x="119" y="66"/>
                      <a:pt x="119" y="66"/>
                      <a:pt x="119" y="66"/>
                    </a:cubicBezTo>
                    <a:cubicBezTo>
                      <a:pt x="119" y="161"/>
                      <a:pt x="119" y="161"/>
                      <a:pt x="119" y="161"/>
                    </a:cubicBezTo>
                    <a:cubicBezTo>
                      <a:pt x="15" y="161"/>
                      <a:pt x="15" y="161"/>
                      <a:pt x="15" y="161"/>
                    </a:cubicBezTo>
                    <a:lnTo>
                      <a:pt x="15"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08" name="Oval 117">
                <a:extLst>
                  <a:ext uri="{FF2B5EF4-FFF2-40B4-BE49-F238E27FC236}">
                    <a16:creationId xmlns:a16="http://schemas.microsoft.com/office/drawing/2014/main" id="{E7EAFE02-D314-C34F-B583-A0064EBF3DC8}"/>
                  </a:ext>
                </a:extLst>
              </p:cNvPr>
              <p:cNvSpPr>
                <a:spLocks noChangeArrowheads="1"/>
              </p:cNvSpPr>
              <p:nvPr/>
            </p:nvSpPr>
            <p:spPr bwMode="auto">
              <a:xfrm>
                <a:off x="1280" y="2198"/>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09" name="Oval 118">
                <a:extLst>
                  <a:ext uri="{FF2B5EF4-FFF2-40B4-BE49-F238E27FC236}">
                    <a16:creationId xmlns:a16="http://schemas.microsoft.com/office/drawing/2014/main" id="{A1DAE634-5332-3A4A-92D6-49A05E640353}"/>
                  </a:ext>
                </a:extLst>
              </p:cNvPr>
              <p:cNvSpPr>
                <a:spLocks noChangeArrowheads="1"/>
              </p:cNvSpPr>
              <p:nvPr/>
            </p:nvSpPr>
            <p:spPr bwMode="auto">
              <a:xfrm>
                <a:off x="1323" y="2198"/>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10" name="Oval 119">
                <a:extLst>
                  <a:ext uri="{FF2B5EF4-FFF2-40B4-BE49-F238E27FC236}">
                    <a16:creationId xmlns:a16="http://schemas.microsoft.com/office/drawing/2014/main" id="{FB397880-E96E-9C40-B0E0-9005BEC64FFD}"/>
                  </a:ext>
                </a:extLst>
              </p:cNvPr>
              <p:cNvSpPr>
                <a:spLocks noChangeArrowheads="1"/>
              </p:cNvSpPr>
              <p:nvPr/>
            </p:nvSpPr>
            <p:spPr bwMode="auto">
              <a:xfrm>
                <a:off x="1366" y="2198"/>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11" name="Oval 120">
                <a:extLst>
                  <a:ext uri="{FF2B5EF4-FFF2-40B4-BE49-F238E27FC236}">
                    <a16:creationId xmlns:a16="http://schemas.microsoft.com/office/drawing/2014/main" id="{DC4DE896-C10E-F74D-847E-A36AC150CBE0}"/>
                  </a:ext>
                </a:extLst>
              </p:cNvPr>
              <p:cNvSpPr>
                <a:spLocks noChangeArrowheads="1"/>
              </p:cNvSpPr>
              <p:nvPr/>
            </p:nvSpPr>
            <p:spPr bwMode="auto">
              <a:xfrm>
                <a:off x="1280" y="2239"/>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12" name="Oval 121">
                <a:extLst>
                  <a:ext uri="{FF2B5EF4-FFF2-40B4-BE49-F238E27FC236}">
                    <a16:creationId xmlns:a16="http://schemas.microsoft.com/office/drawing/2014/main" id="{BDB7C7F1-1FA1-8D4D-A77F-83896864D024}"/>
                  </a:ext>
                </a:extLst>
              </p:cNvPr>
              <p:cNvSpPr>
                <a:spLocks noChangeArrowheads="1"/>
              </p:cNvSpPr>
              <p:nvPr/>
            </p:nvSpPr>
            <p:spPr bwMode="auto">
              <a:xfrm>
                <a:off x="1323" y="2239"/>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13" name="Oval 122">
                <a:extLst>
                  <a:ext uri="{FF2B5EF4-FFF2-40B4-BE49-F238E27FC236}">
                    <a16:creationId xmlns:a16="http://schemas.microsoft.com/office/drawing/2014/main" id="{F490B0CD-E128-AE48-A805-AF28657680DB}"/>
                  </a:ext>
                </a:extLst>
              </p:cNvPr>
              <p:cNvSpPr>
                <a:spLocks noChangeArrowheads="1"/>
              </p:cNvSpPr>
              <p:nvPr/>
            </p:nvSpPr>
            <p:spPr bwMode="auto">
              <a:xfrm>
                <a:off x="1366" y="2239"/>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14" name="Oval 123">
                <a:extLst>
                  <a:ext uri="{FF2B5EF4-FFF2-40B4-BE49-F238E27FC236}">
                    <a16:creationId xmlns:a16="http://schemas.microsoft.com/office/drawing/2014/main" id="{F2DD6BC7-7554-E848-B704-FB69B9105918}"/>
                  </a:ext>
                </a:extLst>
              </p:cNvPr>
              <p:cNvSpPr>
                <a:spLocks noChangeArrowheads="1"/>
              </p:cNvSpPr>
              <p:nvPr/>
            </p:nvSpPr>
            <p:spPr bwMode="auto">
              <a:xfrm>
                <a:off x="1280" y="227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15" name="Oval 124">
                <a:extLst>
                  <a:ext uri="{FF2B5EF4-FFF2-40B4-BE49-F238E27FC236}">
                    <a16:creationId xmlns:a16="http://schemas.microsoft.com/office/drawing/2014/main" id="{B0EACBBD-F98A-364D-A733-AE6273501B82}"/>
                  </a:ext>
                </a:extLst>
              </p:cNvPr>
              <p:cNvSpPr>
                <a:spLocks noChangeArrowheads="1"/>
              </p:cNvSpPr>
              <p:nvPr/>
            </p:nvSpPr>
            <p:spPr bwMode="auto">
              <a:xfrm>
                <a:off x="1323" y="227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16" name="Oval 125">
                <a:extLst>
                  <a:ext uri="{FF2B5EF4-FFF2-40B4-BE49-F238E27FC236}">
                    <a16:creationId xmlns:a16="http://schemas.microsoft.com/office/drawing/2014/main" id="{32028D86-3AD3-344A-B95A-43904A1F9DD0}"/>
                  </a:ext>
                </a:extLst>
              </p:cNvPr>
              <p:cNvSpPr>
                <a:spLocks noChangeArrowheads="1"/>
              </p:cNvSpPr>
              <p:nvPr/>
            </p:nvSpPr>
            <p:spPr bwMode="auto">
              <a:xfrm>
                <a:off x="1366" y="227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17" name="Freeform 126">
                <a:extLst>
                  <a:ext uri="{FF2B5EF4-FFF2-40B4-BE49-F238E27FC236}">
                    <a16:creationId xmlns:a16="http://schemas.microsoft.com/office/drawing/2014/main" id="{F7086647-EB9E-744A-9B72-37BA3FAA7CC7}"/>
                  </a:ext>
                </a:extLst>
              </p:cNvPr>
              <p:cNvSpPr>
                <a:spLocks/>
              </p:cNvSpPr>
              <p:nvPr/>
            </p:nvSpPr>
            <p:spPr bwMode="auto">
              <a:xfrm>
                <a:off x="1261" y="1863"/>
                <a:ext cx="9" cy="9"/>
              </a:xfrm>
              <a:custGeom>
                <a:avLst/>
                <a:gdLst>
                  <a:gd name="T0" fmla="*/ 3 w 9"/>
                  <a:gd name="T1" fmla="*/ 0 h 9"/>
                  <a:gd name="T2" fmla="*/ 3 w 9"/>
                  <a:gd name="T3" fmla="*/ 3 h 9"/>
                  <a:gd name="T4" fmla="*/ 0 w 9"/>
                  <a:gd name="T5" fmla="*/ 3 h 9"/>
                  <a:gd name="T6" fmla="*/ 0 w 9"/>
                  <a:gd name="T7" fmla="*/ 6 h 9"/>
                  <a:gd name="T8" fmla="*/ 3 w 9"/>
                  <a:gd name="T9" fmla="*/ 6 h 9"/>
                  <a:gd name="T10" fmla="*/ 3 w 9"/>
                  <a:gd name="T11" fmla="*/ 9 h 9"/>
                  <a:gd name="T12" fmla="*/ 6 w 9"/>
                  <a:gd name="T13" fmla="*/ 9 h 9"/>
                  <a:gd name="T14" fmla="*/ 6 w 9"/>
                  <a:gd name="T15" fmla="*/ 6 h 9"/>
                  <a:gd name="T16" fmla="*/ 9 w 9"/>
                  <a:gd name="T17" fmla="*/ 6 h 9"/>
                  <a:gd name="T18" fmla="*/ 9 w 9"/>
                  <a:gd name="T19" fmla="*/ 3 h 9"/>
                  <a:gd name="T20" fmla="*/ 6 w 9"/>
                  <a:gd name="T21" fmla="*/ 3 h 9"/>
                  <a:gd name="T22" fmla="*/ 6 w 9"/>
                  <a:gd name="T23" fmla="*/ 0 h 9"/>
                  <a:gd name="T24" fmla="*/ 3 w 9"/>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9">
                    <a:moveTo>
                      <a:pt x="3" y="0"/>
                    </a:moveTo>
                    <a:lnTo>
                      <a:pt x="3" y="3"/>
                    </a:lnTo>
                    <a:lnTo>
                      <a:pt x="0" y="3"/>
                    </a:lnTo>
                    <a:lnTo>
                      <a:pt x="0" y="6"/>
                    </a:lnTo>
                    <a:lnTo>
                      <a:pt x="3" y="6"/>
                    </a:lnTo>
                    <a:lnTo>
                      <a:pt x="3" y="9"/>
                    </a:lnTo>
                    <a:lnTo>
                      <a:pt x="6" y="9"/>
                    </a:lnTo>
                    <a:lnTo>
                      <a:pt x="6" y="6"/>
                    </a:lnTo>
                    <a:lnTo>
                      <a:pt x="9" y="6"/>
                    </a:lnTo>
                    <a:lnTo>
                      <a:pt x="9" y="3"/>
                    </a:lnTo>
                    <a:lnTo>
                      <a:pt x="6" y="3"/>
                    </a:lnTo>
                    <a:lnTo>
                      <a:pt x="6"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18" name="Freeform 127">
                <a:extLst>
                  <a:ext uri="{FF2B5EF4-FFF2-40B4-BE49-F238E27FC236}">
                    <a16:creationId xmlns:a16="http://schemas.microsoft.com/office/drawing/2014/main" id="{D1B7AF3F-97EE-6549-B5F2-0B38DB558FA7}"/>
                  </a:ext>
                </a:extLst>
              </p:cNvPr>
              <p:cNvSpPr>
                <a:spLocks/>
              </p:cNvSpPr>
              <p:nvPr/>
            </p:nvSpPr>
            <p:spPr bwMode="auto">
              <a:xfrm>
                <a:off x="1256" y="1860"/>
                <a:ext cx="16" cy="16"/>
              </a:xfrm>
              <a:custGeom>
                <a:avLst/>
                <a:gdLst>
                  <a:gd name="T0" fmla="*/ 9 w 16"/>
                  <a:gd name="T1" fmla="*/ 16 h 16"/>
                  <a:gd name="T2" fmla="*/ 0 w 16"/>
                  <a:gd name="T3" fmla="*/ 8 h 16"/>
                  <a:gd name="T4" fmla="*/ 9 w 16"/>
                  <a:gd name="T5" fmla="*/ 0 h 16"/>
                  <a:gd name="T6" fmla="*/ 16 w 16"/>
                  <a:gd name="T7" fmla="*/ 8 h 16"/>
                  <a:gd name="T8" fmla="*/ 9 w 16"/>
                  <a:gd name="T9" fmla="*/ 16 h 16"/>
                </a:gdLst>
                <a:ahLst/>
                <a:cxnLst>
                  <a:cxn ang="0">
                    <a:pos x="T0" y="T1"/>
                  </a:cxn>
                  <a:cxn ang="0">
                    <a:pos x="T2" y="T3"/>
                  </a:cxn>
                  <a:cxn ang="0">
                    <a:pos x="T4" y="T5"/>
                  </a:cxn>
                  <a:cxn ang="0">
                    <a:pos x="T6" y="T7"/>
                  </a:cxn>
                  <a:cxn ang="0">
                    <a:pos x="T8" y="T9"/>
                  </a:cxn>
                </a:cxnLst>
                <a:rect l="0" t="0" r="r" b="b"/>
                <a:pathLst>
                  <a:path w="16" h="16">
                    <a:moveTo>
                      <a:pt x="9" y="16"/>
                    </a:moveTo>
                    <a:lnTo>
                      <a:pt x="0" y="8"/>
                    </a:lnTo>
                    <a:lnTo>
                      <a:pt x="9" y="0"/>
                    </a:lnTo>
                    <a:lnTo>
                      <a:pt x="16" y="8"/>
                    </a:lnTo>
                    <a:lnTo>
                      <a:pt x="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19" name="Rectangle 128">
                <a:extLst>
                  <a:ext uri="{FF2B5EF4-FFF2-40B4-BE49-F238E27FC236}">
                    <a16:creationId xmlns:a16="http://schemas.microsoft.com/office/drawing/2014/main" id="{FDA09B0B-937E-FF44-876F-4AACEE5BC3C7}"/>
                  </a:ext>
                </a:extLst>
              </p:cNvPr>
              <p:cNvSpPr>
                <a:spLocks noChangeArrowheads="1"/>
              </p:cNvSpPr>
              <p:nvPr/>
            </p:nvSpPr>
            <p:spPr bwMode="auto">
              <a:xfrm>
                <a:off x="1245" y="1868"/>
                <a:ext cx="7"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20" name="Freeform 129">
                <a:extLst>
                  <a:ext uri="{FF2B5EF4-FFF2-40B4-BE49-F238E27FC236}">
                    <a16:creationId xmlns:a16="http://schemas.microsoft.com/office/drawing/2014/main" id="{3F6E802B-554F-3E4A-B13F-32C715D1F2AF}"/>
                  </a:ext>
                </a:extLst>
              </p:cNvPr>
              <p:cNvSpPr>
                <a:spLocks/>
              </p:cNvSpPr>
              <p:nvPr/>
            </p:nvSpPr>
            <p:spPr bwMode="auto">
              <a:xfrm>
                <a:off x="1245" y="1863"/>
                <a:ext cx="9" cy="11"/>
              </a:xfrm>
              <a:custGeom>
                <a:avLst/>
                <a:gdLst>
                  <a:gd name="T0" fmla="*/ 4 w 9"/>
                  <a:gd name="T1" fmla="*/ 11 h 11"/>
                  <a:gd name="T2" fmla="*/ 0 w 9"/>
                  <a:gd name="T3" fmla="*/ 5 h 11"/>
                  <a:gd name="T4" fmla="*/ 4 w 9"/>
                  <a:gd name="T5" fmla="*/ 0 h 11"/>
                  <a:gd name="T6" fmla="*/ 9 w 9"/>
                  <a:gd name="T7" fmla="*/ 5 h 11"/>
                  <a:gd name="T8" fmla="*/ 4 w 9"/>
                  <a:gd name="T9" fmla="*/ 11 h 11"/>
                </a:gdLst>
                <a:ahLst/>
                <a:cxnLst>
                  <a:cxn ang="0">
                    <a:pos x="T0" y="T1"/>
                  </a:cxn>
                  <a:cxn ang="0">
                    <a:pos x="T2" y="T3"/>
                  </a:cxn>
                  <a:cxn ang="0">
                    <a:pos x="T4" y="T5"/>
                  </a:cxn>
                  <a:cxn ang="0">
                    <a:pos x="T6" y="T7"/>
                  </a:cxn>
                  <a:cxn ang="0">
                    <a:pos x="T8" y="T9"/>
                  </a:cxn>
                </a:cxnLst>
                <a:rect l="0" t="0" r="r" b="b"/>
                <a:pathLst>
                  <a:path w="9" h="11">
                    <a:moveTo>
                      <a:pt x="4" y="11"/>
                    </a:moveTo>
                    <a:lnTo>
                      <a:pt x="0" y="5"/>
                    </a:lnTo>
                    <a:lnTo>
                      <a:pt x="4" y="0"/>
                    </a:lnTo>
                    <a:lnTo>
                      <a:pt x="9" y="5"/>
                    </a:lnTo>
                    <a:lnTo>
                      <a:pt x="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21" name="Freeform 130">
                <a:extLst>
                  <a:ext uri="{FF2B5EF4-FFF2-40B4-BE49-F238E27FC236}">
                    <a16:creationId xmlns:a16="http://schemas.microsoft.com/office/drawing/2014/main" id="{9E430FB9-8C1C-A245-B448-36DEC62E3295}"/>
                  </a:ext>
                </a:extLst>
              </p:cNvPr>
              <p:cNvSpPr>
                <a:spLocks noEditPoints="1"/>
              </p:cNvSpPr>
              <p:nvPr/>
            </p:nvSpPr>
            <p:spPr bwMode="auto">
              <a:xfrm>
                <a:off x="1235" y="1856"/>
                <a:ext cx="45" cy="60"/>
              </a:xfrm>
              <a:custGeom>
                <a:avLst/>
                <a:gdLst>
                  <a:gd name="T0" fmla="*/ 28 w 31"/>
                  <a:gd name="T1" fmla="*/ 0 h 41"/>
                  <a:gd name="T2" fmla="*/ 3 w 31"/>
                  <a:gd name="T3" fmla="*/ 0 h 41"/>
                  <a:gd name="T4" fmla="*/ 0 w 31"/>
                  <a:gd name="T5" fmla="*/ 3 h 41"/>
                  <a:gd name="T6" fmla="*/ 0 w 31"/>
                  <a:gd name="T7" fmla="*/ 38 h 41"/>
                  <a:gd name="T8" fmla="*/ 3 w 31"/>
                  <a:gd name="T9" fmla="*/ 41 h 41"/>
                  <a:gd name="T10" fmla="*/ 28 w 31"/>
                  <a:gd name="T11" fmla="*/ 41 h 41"/>
                  <a:gd name="T12" fmla="*/ 31 w 31"/>
                  <a:gd name="T13" fmla="*/ 38 h 41"/>
                  <a:gd name="T14" fmla="*/ 31 w 31"/>
                  <a:gd name="T15" fmla="*/ 3 h 41"/>
                  <a:gd name="T16" fmla="*/ 28 w 31"/>
                  <a:gd name="T17" fmla="*/ 0 h 41"/>
                  <a:gd name="T18" fmla="*/ 28 w 31"/>
                  <a:gd name="T19" fmla="*/ 13 h 41"/>
                  <a:gd name="T20" fmla="*/ 3 w 31"/>
                  <a:gd name="T21" fmla="*/ 13 h 41"/>
                  <a:gd name="T22" fmla="*/ 3 w 31"/>
                  <a:gd name="T23" fmla="*/ 3 h 41"/>
                  <a:gd name="T24" fmla="*/ 28 w 31"/>
                  <a:gd name="T25" fmla="*/ 3 h 41"/>
                  <a:gd name="T26" fmla="*/ 28 w 31"/>
                  <a:gd name="T27" fmla="*/ 13 h 41"/>
                  <a:gd name="T28" fmla="*/ 3 w 31"/>
                  <a:gd name="T29" fmla="*/ 15 h 41"/>
                  <a:gd name="T30" fmla="*/ 28 w 31"/>
                  <a:gd name="T31" fmla="*/ 15 h 41"/>
                  <a:gd name="T32" fmla="*/ 28 w 31"/>
                  <a:gd name="T33" fmla="*/ 38 h 41"/>
                  <a:gd name="T34" fmla="*/ 3 w 31"/>
                  <a:gd name="T35" fmla="*/ 38 h 41"/>
                  <a:gd name="T36" fmla="*/ 3 w 31"/>
                  <a:gd name="T37" fmla="*/ 1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41">
                    <a:moveTo>
                      <a:pt x="28" y="0"/>
                    </a:moveTo>
                    <a:cubicBezTo>
                      <a:pt x="3" y="0"/>
                      <a:pt x="3" y="0"/>
                      <a:pt x="3" y="0"/>
                    </a:cubicBezTo>
                    <a:cubicBezTo>
                      <a:pt x="1" y="0"/>
                      <a:pt x="0" y="1"/>
                      <a:pt x="0" y="3"/>
                    </a:cubicBezTo>
                    <a:cubicBezTo>
                      <a:pt x="0" y="38"/>
                      <a:pt x="0" y="38"/>
                      <a:pt x="0" y="38"/>
                    </a:cubicBezTo>
                    <a:cubicBezTo>
                      <a:pt x="0" y="40"/>
                      <a:pt x="1" y="41"/>
                      <a:pt x="3" y="41"/>
                    </a:cubicBezTo>
                    <a:cubicBezTo>
                      <a:pt x="28" y="41"/>
                      <a:pt x="28" y="41"/>
                      <a:pt x="28" y="41"/>
                    </a:cubicBezTo>
                    <a:cubicBezTo>
                      <a:pt x="30" y="41"/>
                      <a:pt x="31" y="40"/>
                      <a:pt x="31" y="38"/>
                    </a:cubicBezTo>
                    <a:cubicBezTo>
                      <a:pt x="31" y="3"/>
                      <a:pt x="31" y="3"/>
                      <a:pt x="31" y="3"/>
                    </a:cubicBezTo>
                    <a:cubicBezTo>
                      <a:pt x="31" y="1"/>
                      <a:pt x="30" y="0"/>
                      <a:pt x="28" y="0"/>
                    </a:cubicBezTo>
                    <a:moveTo>
                      <a:pt x="28" y="13"/>
                    </a:moveTo>
                    <a:cubicBezTo>
                      <a:pt x="3" y="13"/>
                      <a:pt x="3" y="13"/>
                      <a:pt x="3" y="13"/>
                    </a:cubicBezTo>
                    <a:cubicBezTo>
                      <a:pt x="3" y="3"/>
                      <a:pt x="3" y="3"/>
                      <a:pt x="3" y="3"/>
                    </a:cubicBezTo>
                    <a:cubicBezTo>
                      <a:pt x="28" y="3"/>
                      <a:pt x="28" y="3"/>
                      <a:pt x="28" y="3"/>
                    </a:cubicBezTo>
                    <a:lnTo>
                      <a:pt x="28" y="13"/>
                    </a:lnTo>
                    <a:close/>
                    <a:moveTo>
                      <a:pt x="3" y="15"/>
                    </a:moveTo>
                    <a:cubicBezTo>
                      <a:pt x="28" y="15"/>
                      <a:pt x="28" y="15"/>
                      <a:pt x="28" y="15"/>
                    </a:cubicBezTo>
                    <a:cubicBezTo>
                      <a:pt x="28" y="38"/>
                      <a:pt x="28" y="38"/>
                      <a:pt x="28" y="38"/>
                    </a:cubicBezTo>
                    <a:cubicBezTo>
                      <a:pt x="3" y="38"/>
                      <a:pt x="3" y="38"/>
                      <a:pt x="3" y="38"/>
                    </a:cubicBezTo>
                    <a:lnTo>
                      <a:pt x="3"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22" name="Oval 131">
                <a:extLst>
                  <a:ext uri="{FF2B5EF4-FFF2-40B4-BE49-F238E27FC236}">
                    <a16:creationId xmlns:a16="http://schemas.microsoft.com/office/drawing/2014/main" id="{57764F6F-DDE6-A343-BC79-5AE8A8C60688}"/>
                  </a:ext>
                </a:extLst>
              </p:cNvPr>
              <p:cNvSpPr>
                <a:spLocks noChangeArrowheads="1"/>
              </p:cNvSpPr>
              <p:nvPr/>
            </p:nvSpPr>
            <p:spPr bwMode="auto">
              <a:xfrm>
                <a:off x="1243" y="1882"/>
                <a:ext cx="8" cy="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23" name="Oval 132">
                <a:extLst>
                  <a:ext uri="{FF2B5EF4-FFF2-40B4-BE49-F238E27FC236}">
                    <a16:creationId xmlns:a16="http://schemas.microsoft.com/office/drawing/2014/main" id="{D5C56F3B-3740-6446-9F4F-D498262C1303}"/>
                  </a:ext>
                </a:extLst>
              </p:cNvPr>
              <p:cNvSpPr>
                <a:spLocks noChangeArrowheads="1"/>
              </p:cNvSpPr>
              <p:nvPr/>
            </p:nvSpPr>
            <p:spPr bwMode="auto">
              <a:xfrm>
                <a:off x="1254" y="1882"/>
                <a:ext cx="5" cy="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24" name="Oval 133">
                <a:extLst>
                  <a:ext uri="{FF2B5EF4-FFF2-40B4-BE49-F238E27FC236}">
                    <a16:creationId xmlns:a16="http://schemas.microsoft.com/office/drawing/2014/main" id="{02603A26-7197-4644-9F89-7B037688071D}"/>
                  </a:ext>
                </a:extLst>
              </p:cNvPr>
              <p:cNvSpPr>
                <a:spLocks noChangeArrowheads="1"/>
              </p:cNvSpPr>
              <p:nvPr/>
            </p:nvSpPr>
            <p:spPr bwMode="auto">
              <a:xfrm>
                <a:off x="1264" y="1882"/>
                <a:ext cx="6" cy="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25" name="Oval 134">
                <a:extLst>
                  <a:ext uri="{FF2B5EF4-FFF2-40B4-BE49-F238E27FC236}">
                    <a16:creationId xmlns:a16="http://schemas.microsoft.com/office/drawing/2014/main" id="{465B6BC9-F8E8-C149-BBA6-72DE2665D7AC}"/>
                  </a:ext>
                </a:extLst>
              </p:cNvPr>
              <p:cNvSpPr>
                <a:spLocks noChangeArrowheads="1"/>
              </p:cNvSpPr>
              <p:nvPr/>
            </p:nvSpPr>
            <p:spPr bwMode="auto">
              <a:xfrm>
                <a:off x="1243" y="1891"/>
                <a:ext cx="8"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26" name="Oval 135">
                <a:extLst>
                  <a:ext uri="{FF2B5EF4-FFF2-40B4-BE49-F238E27FC236}">
                    <a16:creationId xmlns:a16="http://schemas.microsoft.com/office/drawing/2014/main" id="{3A17071F-EAAB-4C43-A2A5-3E630E4BDDBD}"/>
                  </a:ext>
                </a:extLst>
              </p:cNvPr>
              <p:cNvSpPr>
                <a:spLocks noChangeArrowheads="1"/>
              </p:cNvSpPr>
              <p:nvPr/>
            </p:nvSpPr>
            <p:spPr bwMode="auto">
              <a:xfrm>
                <a:off x="1254" y="1891"/>
                <a:ext cx="5"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27" name="Oval 136">
                <a:extLst>
                  <a:ext uri="{FF2B5EF4-FFF2-40B4-BE49-F238E27FC236}">
                    <a16:creationId xmlns:a16="http://schemas.microsoft.com/office/drawing/2014/main" id="{FD7E688A-6E8C-994E-910D-0B8A3CA24FE8}"/>
                  </a:ext>
                </a:extLst>
              </p:cNvPr>
              <p:cNvSpPr>
                <a:spLocks noChangeArrowheads="1"/>
              </p:cNvSpPr>
              <p:nvPr/>
            </p:nvSpPr>
            <p:spPr bwMode="auto">
              <a:xfrm>
                <a:off x="1264" y="1891"/>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28" name="Oval 137">
                <a:extLst>
                  <a:ext uri="{FF2B5EF4-FFF2-40B4-BE49-F238E27FC236}">
                    <a16:creationId xmlns:a16="http://schemas.microsoft.com/office/drawing/2014/main" id="{CD0AF060-C474-6946-9C9A-A711223FDDD6}"/>
                  </a:ext>
                </a:extLst>
              </p:cNvPr>
              <p:cNvSpPr>
                <a:spLocks noChangeArrowheads="1"/>
              </p:cNvSpPr>
              <p:nvPr/>
            </p:nvSpPr>
            <p:spPr bwMode="auto">
              <a:xfrm>
                <a:off x="1243" y="1901"/>
                <a:ext cx="8"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29" name="Oval 138">
                <a:extLst>
                  <a:ext uri="{FF2B5EF4-FFF2-40B4-BE49-F238E27FC236}">
                    <a16:creationId xmlns:a16="http://schemas.microsoft.com/office/drawing/2014/main" id="{113D84E8-69FC-C040-9E71-72A55AA9A6A7}"/>
                  </a:ext>
                </a:extLst>
              </p:cNvPr>
              <p:cNvSpPr>
                <a:spLocks noChangeArrowheads="1"/>
              </p:cNvSpPr>
              <p:nvPr/>
            </p:nvSpPr>
            <p:spPr bwMode="auto">
              <a:xfrm>
                <a:off x="1254" y="1901"/>
                <a:ext cx="5"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30" name="Oval 139">
                <a:extLst>
                  <a:ext uri="{FF2B5EF4-FFF2-40B4-BE49-F238E27FC236}">
                    <a16:creationId xmlns:a16="http://schemas.microsoft.com/office/drawing/2014/main" id="{92C15F4B-58A7-4F46-AA09-8EEB6EA72FD6}"/>
                  </a:ext>
                </a:extLst>
              </p:cNvPr>
              <p:cNvSpPr>
                <a:spLocks noChangeArrowheads="1"/>
              </p:cNvSpPr>
              <p:nvPr/>
            </p:nvSpPr>
            <p:spPr bwMode="auto">
              <a:xfrm>
                <a:off x="1264" y="1901"/>
                <a:ext cx="6"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31" name="Freeform 140">
                <a:extLst>
                  <a:ext uri="{FF2B5EF4-FFF2-40B4-BE49-F238E27FC236}">
                    <a16:creationId xmlns:a16="http://schemas.microsoft.com/office/drawing/2014/main" id="{CC426EEB-30B8-A74A-BB8E-3807A25C187F}"/>
                  </a:ext>
                </a:extLst>
              </p:cNvPr>
              <p:cNvSpPr>
                <a:spLocks/>
              </p:cNvSpPr>
              <p:nvPr/>
            </p:nvSpPr>
            <p:spPr bwMode="auto">
              <a:xfrm>
                <a:off x="1303" y="2877"/>
                <a:ext cx="25" cy="25"/>
              </a:xfrm>
              <a:custGeom>
                <a:avLst/>
                <a:gdLst>
                  <a:gd name="T0" fmla="*/ 9 w 25"/>
                  <a:gd name="T1" fmla="*/ 0 h 25"/>
                  <a:gd name="T2" fmla="*/ 9 w 25"/>
                  <a:gd name="T3" fmla="*/ 9 h 25"/>
                  <a:gd name="T4" fmla="*/ 0 w 25"/>
                  <a:gd name="T5" fmla="*/ 9 h 25"/>
                  <a:gd name="T6" fmla="*/ 0 w 25"/>
                  <a:gd name="T7" fmla="*/ 16 h 25"/>
                  <a:gd name="T8" fmla="*/ 9 w 25"/>
                  <a:gd name="T9" fmla="*/ 16 h 25"/>
                  <a:gd name="T10" fmla="*/ 9 w 25"/>
                  <a:gd name="T11" fmla="*/ 25 h 25"/>
                  <a:gd name="T12" fmla="*/ 16 w 25"/>
                  <a:gd name="T13" fmla="*/ 25 h 25"/>
                  <a:gd name="T14" fmla="*/ 16 w 25"/>
                  <a:gd name="T15" fmla="*/ 16 h 25"/>
                  <a:gd name="T16" fmla="*/ 25 w 25"/>
                  <a:gd name="T17" fmla="*/ 16 h 25"/>
                  <a:gd name="T18" fmla="*/ 25 w 25"/>
                  <a:gd name="T19" fmla="*/ 9 h 25"/>
                  <a:gd name="T20" fmla="*/ 16 w 25"/>
                  <a:gd name="T21" fmla="*/ 9 h 25"/>
                  <a:gd name="T22" fmla="*/ 16 w 25"/>
                  <a:gd name="T23" fmla="*/ 0 h 25"/>
                  <a:gd name="T24" fmla="*/ 9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9" y="0"/>
                    </a:moveTo>
                    <a:lnTo>
                      <a:pt x="9" y="9"/>
                    </a:lnTo>
                    <a:lnTo>
                      <a:pt x="0" y="9"/>
                    </a:lnTo>
                    <a:lnTo>
                      <a:pt x="0" y="16"/>
                    </a:lnTo>
                    <a:lnTo>
                      <a:pt x="9" y="16"/>
                    </a:lnTo>
                    <a:lnTo>
                      <a:pt x="9" y="25"/>
                    </a:lnTo>
                    <a:lnTo>
                      <a:pt x="16" y="25"/>
                    </a:lnTo>
                    <a:lnTo>
                      <a:pt x="16" y="16"/>
                    </a:lnTo>
                    <a:lnTo>
                      <a:pt x="25" y="16"/>
                    </a:lnTo>
                    <a:lnTo>
                      <a:pt x="25" y="9"/>
                    </a:lnTo>
                    <a:lnTo>
                      <a:pt x="16" y="9"/>
                    </a:lnTo>
                    <a:lnTo>
                      <a:pt x="16" y="0"/>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32" name="Freeform 141">
                <a:extLst>
                  <a:ext uri="{FF2B5EF4-FFF2-40B4-BE49-F238E27FC236}">
                    <a16:creationId xmlns:a16="http://schemas.microsoft.com/office/drawing/2014/main" id="{82616673-28D4-2C43-80E6-70EA8A541E70}"/>
                  </a:ext>
                </a:extLst>
              </p:cNvPr>
              <p:cNvSpPr>
                <a:spLocks/>
              </p:cNvSpPr>
              <p:nvPr/>
            </p:nvSpPr>
            <p:spPr bwMode="auto">
              <a:xfrm>
                <a:off x="1290" y="2865"/>
                <a:ext cx="49" cy="50"/>
              </a:xfrm>
              <a:custGeom>
                <a:avLst/>
                <a:gdLst>
                  <a:gd name="T0" fmla="*/ 25 w 49"/>
                  <a:gd name="T1" fmla="*/ 50 h 50"/>
                  <a:gd name="T2" fmla="*/ 0 w 49"/>
                  <a:gd name="T3" fmla="*/ 25 h 50"/>
                  <a:gd name="T4" fmla="*/ 25 w 49"/>
                  <a:gd name="T5" fmla="*/ 0 h 50"/>
                  <a:gd name="T6" fmla="*/ 49 w 49"/>
                  <a:gd name="T7" fmla="*/ 25 h 50"/>
                  <a:gd name="T8" fmla="*/ 25 w 49"/>
                  <a:gd name="T9" fmla="*/ 50 h 50"/>
                </a:gdLst>
                <a:ahLst/>
                <a:cxnLst>
                  <a:cxn ang="0">
                    <a:pos x="T0" y="T1"/>
                  </a:cxn>
                  <a:cxn ang="0">
                    <a:pos x="T2" y="T3"/>
                  </a:cxn>
                  <a:cxn ang="0">
                    <a:pos x="T4" y="T5"/>
                  </a:cxn>
                  <a:cxn ang="0">
                    <a:pos x="T6" y="T7"/>
                  </a:cxn>
                  <a:cxn ang="0">
                    <a:pos x="T8" y="T9"/>
                  </a:cxn>
                </a:cxnLst>
                <a:rect l="0" t="0" r="r" b="b"/>
                <a:pathLst>
                  <a:path w="49" h="50">
                    <a:moveTo>
                      <a:pt x="25" y="50"/>
                    </a:moveTo>
                    <a:lnTo>
                      <a:pt x="0" y="25"/>
                    </a:lnTo>
                    <a:lnTo>
                      <a:pt x="25" y="0"/>
                    </a:lnTo>
                    <a:lnTo>
                      <a:pt x="49" y="2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33" name="Rectangle 142">
                <a:extLst>
                  <a:ext uri="{FF2B5EF4-FFF2-40B4-BE49-F238E27FC236}">
                    <a16:creationId xmlns:a16="http://schemas.microsoft.com/office/drawing/2014/main" id="{594B6AA4-A06B-374C-81AF-39D877116086}"/>
                  </a:ext>
                </a:extLst>
              </p:cNvPr>
              <p:cNvSpPr>
                <a:spLocks noChangeArrowheads="1"/>
              </p:cNvSpPr>
              <p:nvPr/>
            </p:nvSpPr>
            <p:spPr bwMode="auto">
              <a:xfrm>
                <a:off x="1256" y="2886"/>
                <a:ext cx="24"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34" name="Freeform 143">
                <a:extLst>
                  <a:ext uri="{FF2B5EF4-FFF2-40B4-BE49-F238E27FC236}">
                    <a16:creationId xmlns:a16="http://schemas.microsoft.com/office/drawing/2014/main" id="{24D1C551-35B8-8B4C-847F-5B4C171174D3}"/>
                  </a:ext>
                </a:extLst>
              </p:cNvPr>
              <p:cNvSpPr>
                <a:spLocks/>
              </p:cNvSpPr>
              <p:nvPr/>
            </p:nvSpPr>
            <p:spPr bwMode="auto">
              <a:xfrm>
                <a:off x="1254" y="2875"/>
                <a:ext cx="29" cy="30"/>
              </a:xfrm>
              <a:custGeom>
                <a:avLst/>
                <a:gdLst>
                  <a:gd name="T0" fmla="*/ 14 w 29"/>
                  <a:gd name="T1" fmla="*/ 30 h 30"/>
                  <a:gd name="T2" fmla="*/ 0 w 29"/>
                  <a:gd name="T3" fmla="*/ 15 h 30"/>
                  <a:gd name="T4" fmla="*/ 14 w 29"/>
                  <a:gd name="T5" fmla="*/ 0 h 30"/>
                  <a:gd name="T6" fmla="*/ 29 w 29"/>
                  <a:gd name="T7" fmla="*/ 15 h 30"/>
                  <a:gd name="T8" fmla="*/ 14 w 29"/>
                  <a:gd name="T9" fmla="*/ 30 h 30"/>
                </a:gdLst>
                <a:ahLst/>
                <a:cxnLst>
                  <a:cxn ang="0">
                    <a:pos x="T0" y="T1"/>
                  </a:cxn>
                  <a:cxn ang="0">
                    <a:pos x="T2" y="T3"/>
                  </a:cxn>
                  <a:cxn ang="0">
                    <a:pos x="T4" y="T5"/>
                  </a:cxn>
                  <a:cxn ang="0">
                    <a:pos x="T6" y="T7"/>
                  </a:cxn>
                  <a:cxn ang="0">
                    <a:pos x="T8" y="T9"/>
                  </a:cxn>
                </a:cxnLst>
                <a:rect l="0" t="0" r="r" b="b"/>
                <a:pathLst>
                  <a:path w="29" h="30">
                    <a:moveTo>
                      <a:pt x="14" y="30"/>
                    </a:moveTo>
                    <a:lnTo>
                      <a:pt x="0" y="15"/>
                    </a:lnTo>
                    <a:lnTo>
                      <a:pt x="14" y="0"/>
                    </a:lnTo>
                    <a:lnTo>
                      <a:pt x="29" y="15"/>
                    </a:lnTo>
                    <a:lnTo>
                      <a:pt x="14"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35" name="Freeform 144">
                <a:extLst>
                  <a:ext uri="{FF2B5EF4-FFF2-40B4-BE49-F238E27FC236}">
                    <a16:creationId xmlns:a16="http://schemas.microsoft.com/office/drawing/2014/main" id="{FA4B73FE-5717-CD41-87F1-A9F23A543371}"/>
                  </a:ext>
                </a:extLst>
              </p:cNvPr>
              <p:cNvSpPr>
                <a:spLocks noEditPoints="1"/>
              </p:cNvSpPr>
              <p:nvPr/>
            </p:nvSpPr>
            <p:spPr bwMode="auto">
              <a:xfrm>
                <a:off x="1224" y="2852"/>
                <a:ext cx="136" cy="181"/>
              </a:xfrm>
              <a:custGeom>
                <a:avLst/>
                <a:gdLst>
                  <a:gd name="T0" fmla="*/ 84 w 93"/>
                  <a:gd name="T1" fmla="*/ 0 h 124"/>
                  <a:gd name="T2" fmla="*/ 9 w 93"/>
                  <a:gd name="T3" fmla="*/ 0 h 124"/>
                  <a:gd name="T4" fmla="*/ 0 w 93"/>
                  <a:gd name="T5" fmla="*/ 9 h 124"/>
                  <a:gd name="T6" fmla="*/ 0 w 93"/>
                  <a:gd name="T7" fmla="*/ 115 h 124"/>
                  <a:gd name="T8" fmla="*/ 9 w 93"/>
                  <a:gd name="T9" fmla="*/ 124 h 124"/>
                  <a:gd name="T10" fmla="*/ 84 w 93"/>
                  <a:gd name="T11" fmla="*/ 124 h 124"/>
                  <a:gd name="T12" fmla="*/ 93 w 93"/>
                  <a:gd name="T13" fmla="*/ 115 h 124"/>
                  <a:gd name="T14" fmla="*/ 93 w 93"/>
                  <a:gd name="T15" fmla="*/ 9 h 124"/>
                  <a:gd name="T16" fmla="*/ 84 w 93"/>
                  <a:gd name="T17" fmla="*/ 0 h 124"/>
                  <a:gd name="T18" fmla="*/ 83 w 93"/>
                  <a:gd name="T19" fmla="*/ 40 h 124"/>
                  <a:gd name="T20" fmla="*/ 11 w 93"/>
                  <a:gd name="T21" fmla="*/ 40 h 124"/>
                  <a:gd name="T22" fmla="*/ 11 w 93"/>
                  <a:gd name="T23" fmla="*/ 11 h 124"/>
                  <a:gd name="T24" fmla="*/ 83 w 93"/>
                  <a:gd name="T25" fmla="*/ 11 h 124"/>
                  <a:gd name="T26" fmla="*/ 83 w 93"/>
                  <a:gd name="T27" fmla="*/ 40 h 124"/>
                  <a:gd name="T28" fmla="*/ 11 w 93"/>
                  <a:gd name="T29" fmla="*/ 47 h 124"/>
                  <a:gd name="T30" fmla="*/ 83 w 93"/>
                  <a:gd name="T31" fmla="*/ 47 h 124"/>
                  <a:gd name="T32" fmla="*/ 83 w 93"/>
                  <a:gd name="T33" fmla="*/ 113 h 124"/>
                  <a:gd name="T34" fmla="*/ 11 w 93"/>
                  <a:gd name="T35" fmla="*/ 113 h 124"/>
                  <a:gd name="T36" fmla="*/ 11 w 93"/>
                  <a:gd name="T37" fmla="*/ 4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24">
                    <a:moveTo>
                      <a:pt x="84" y="0"/>
                    </a:moveTo>
                    <a:cubicBezTo>
                      <a:pt x="9" y="0"/>
                      <a:pt x="9" y="0"/>
                      <a:pt x="9" y="0"/>
                    </a:cubicBezTo>
                    <a:cubicBezTo>
                      <a:pt x="4" y="0"/>
                      <a:pt x="0" y="4"/>
                      <a:pt x="0" y="9"/>
                    </a:cubicBezTo>
                    <a:cubicBezTo>
                      <a:pt x="0" y="115"/>
                      <a:pt x="0" y="115"/>
                      <a:pt x="0" y="115"/>
                    </a:cubicBezTo>
                    <a:cubicBezTo>
                      <a:pt x="0" y="120"/>
                      <a:pt x="4" y="124"/>
                      <a:pt x="9" y="124"/>
                    </a:cubicBezTo>
                    <a:cubicBezTo>
                      <a:pt x="84" y="124"/>
                      <a:pt x="84" y="124"/>
                      <a:pt x="84" y="124"/>
                    </a:cubicBezTo>
                    <a:cubicBezTo>
                      <a:pt x="89" y="124"/>
                      <a:pt x="93" y="120"/>
                      <a:pt x="93" y="115"/>
                    </a:cubicBezTo>
                    <a:cubicBezTo>
                      <a:pt x="93" y="9"/>
                      <a:pt x="93" y="9"/>
                      <a:pt x="93" y="9"/>
                    </a:cubicBezTo>
                    <a:cubicBezTo>
                      <a:pt x="93" y="4"/>
                      <a:pt x="89" y="0"/>
                      <a:pt x="84" y="0"/>
                    </a:cubicBezTo>
                    <a:moveTo>
                      <a:pt x="83" y="40"/>
                    </a:moveTo>
                    <a:cubicBezTo>
                      <a:pt x="11" y="40"/>
                      <a:pt x="11" y="40"/>
                      <a:pt x="11" y="40"/>
                    </a:cubicBezTo>
                    <a:cubicBezTo>
                      <a:pt x="11" y="11"/>
                      <a:pt x="11" y="11"/>
                      <a:pt x="11" y="11"/>
                    </a:cubicBezTo>
                    <a:cubicBezTo>
                      <a:pt x="83" y="11"/>
                      <a:pt x="83" y="11"/>
                      <a:pt x="83" y="11"/>
                    </a:cubicBezTo>
                    <a:lnTo>
                      <a:pt x="83" y="40"/>
                    </a:lnTo>
                    <a:close/>
                    <a:moveTo>
                      <a:pt x="11" y="47"/>
                    </a:moveTo>
                    <a:cubicBezTo>
                      <a:pt x="83" y="47"/>
                      <a:pt x="83" y="47"/>
                      <a:pt x="83" y="47"/>
                    </a:cubicBezTo>
                    <a:cubicBezTo>
                      <a:pt x="83" y="113"/>
                      <a:pt x="83" y="113"/>
                      <a:pt x="83" y="113"/>
                    </a:cubicBezTo>
                    <a:cubicBezTo>
                      <a:pt x="11" y="113"/>
                      <a:pt x="11" y="113"/>
                      <a:pt x="11" y="113"/>
                    </a:cubicBezTo>
                    <a:lnTo>
                      <a:pt x="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36" name="Oval 145">
                <a:extLst>
                  <a:ext uri="{FF2B5EF4-FFF2-40B4-BE49-F238E27FC236}">
                    <a16:creationId xmlns:a16="http://schemas.microsoft.com/office/drawing/2014/main" id="{E42B546E-B0FC-FD45-A06B-2F2EB79405A9}"/>
                  </a:ext>
                </a:extLst>
              </p:cNvPr>
              <p:cNvSpPr>
                <a:spLocks noChangeArrowheads="1"/>
              </p:cNvSpPr>
              <p:nvPr/>
            </p:nvSpPr>
            <p:spPr bwMode="auto">
              <a:xfrm>
                <a:off x="1251" y="29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37" name="Oval 146">
                <a:extLst>
                  <a:ext uri="{FF2B5EF4-FFF2-40B4-BE49-F238E27FC236}">
                    <a16:creationId xmlns:a16="http://schemas.microsoft.com/office/drawing/2014/main" id="{5EF2F502-DCB1-ED42-A571-52678C71E08B}"/>
                  </a:ext>
                </a:extLst>
              </p:cNvPr>
              <p:cNvSpPr>
                <a:spLocks noChangeArrowheads="1"/>
              </p:cNvSpPr>
              <p:nvPr/>
            </p:nvSpPr>
            <p:spPr bwMode="auto">
              <a:xfrm>
                <a:off x="1281" y="293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38" name="Oval 147">
                <a:extLst>
                  <a:ext uri="{FF2B5EF4-FFF2-40B4-BE49-F238E27FC236}">
                    <a16:creationId xmlns:a16="http://schemas.microsoft.com/office/drawing/2014/main" id="{38133B02-C2E7-6C46-A118-80BAD7F5C9CD}"/>
                  </a:ext>
                </a:extLst>
              </p:cNvPr>
              <p:cNvSpPr>
                <a:spLocks noChangeArrowheads="1"/>
              </p:cNvSpPr>
              <p:nvPr/>
            </p:nvSpPr>
            <p:spPr bwMode="auto">
              <a:xfrm>
                <a:off x="1310" y="293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39" name="Oval 148">
                <a:extLst>
                  <a:ext uri="{FF2B5EF4-FFF2-40B4-BE49-F238E27FC236}">
                    <a16:creationId xmlns:a16="http://schemas.microsoft.com/office/drawing/2014/main" id="{E1920356-CAC9-5E41-9C51-1234103DA24D}"/>
                  </a:ext>
                </a:extLst>
              </p:cNvPr>
              <p:cNvSpPr>
                <a:spLocks noChangeArrowheads="1"/>
              </p:cNvSpPr>
              <p:nvPr/>
            </p:nvSpPr>
            <p:spPr bwMode="auto">
              <a:xfrm>
                <a:off x="1251" y="2958"/>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40" name="Oval 149">
                <a:extLst>
                  <a:ext uri="{FF2B5EF4-FFF2-40B4-BE49-F238E27FC236}">
                    <a16:creationId xmlns:a16="http://schemas.microsoft.com/office/drawing/2014/main" id="{D70EDCD6-0066-724C-A6DB-6A4A48C7FC34}"/>
                  </a:ext>
                </a:extLst>
              </p:cNvPr>
              <p:cNvSpPr>
                <a:spLocks noChangeArrowheads="1"/>
              </p:cNvSpPr>
              <p:nvPr/>
            </p:nvSpPr>
            <p:spPr bwMode="auto">
              <a:xfrm>
                <a:off x="1281" y="295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41" name="Oval 150">
                <a:extLst>
                  <a:ext uri="{FF2B5EF4-FFF2-40B4-BE49-F238E27FC236}">
                    <a16:creationId xmlns:a16="http://schemas.microsoft.com/office/drawing/2014/main" id="{33537AFB-D302-BC4C-8CF6-C0AD637EE747}"/>
                  </a:ext>
                </a:extLst>
              </p:cNvPr>
              <p:cNvSpPr>
                <a:spLocks noChangeArrowheads="1"/>
              </p:cNvSpPr>
              <p:nvPr/>
            </p:nvSpPr>
            <p:spPr bwMode="auto">
              <a:xfrm>
                <a:off x="1310" y="295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42" name="Oval 151">
                <a:extLst>
                  <a:ext uri="{FF2B5EF4-FFF2-40B4-BE49-F238E27FC236}">
                    <a16:creationId xmlns:a16="http://schemas.microsoft.com/office/drawing/2014/main" id="{39DC0AF0-6746-D849-B249-41C5B669C8E3}"/>
                  </a:ext>
                </a:extLst>
              </p:cNvPr>
              <p:cNvSpPr>
                <a:spLocks noChangeArrowheads="1"/>
              </p:cNvSpPr>
              <p:nvPr/>
            </p:nvSpPr>
            <p:spPr bwMode="auto">
              <a:xfrm>
                <a:off x="1251" y="298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43" name="Oval 152">
                <a:extLst>
                  <a:ext uri="{FF2B5EF4-FFF2-40B4-BE49-F238E27FC236}">
                    <a16:creationId xmlns:a16="http://schemas.microsoft.com/office/drawing/2014/main" id="{E1D17713-C58D-E446-844D-B38B737EBA06}"/>
                  </a:ext>
                </a:extLst>
              </p:cNvPr>
              <p:cNvSpPr>
                <a:spLocks noChangeArrowheads="1"/>
              </p:cNvSpPr>
              <p:nvPr/>
            </p:nvSpPr>
            <p:spPr bwMode="auto">
              <a:xfrm>
                <a:off x="1281" y="298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44" name="Oval 153">
                <a:extLst>
                  <a:ext uri="{FF2B5EF4-FFF2-40B4-BE49-F238E27FC236}">
                    <a16:creationId xmlns:a16="http://schemas.microsoft.com/office/drawing/2014/main" id="{424CD6BA-16CE-4642-B3C3-C10FEFEFC206}"/>
                  </a:ext>
                </a:extLst>
              </p:cNvPr>
              <p:cNvSpPr>
                <a:spLocks noChangeArrowheads="1"/>
              </p:cNvSpPr>
              <p:nvPr/>
            </p:nvSpPr>
            <p:spPr bwMode="auto">
              <a:xfrm>
                <a:off x="1310" y="298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45" name="Freeform 154">
                <a:extLst>
                  <a:ext uri="{FF2B5EF4-FFF2-40B4-BE49-F238E27FC236}">
                    <a16:creationId xmlns:a16="http://schemas.microsoft.com/office/drawing/2014/main" id="{95A14565-CE89-9D42-8C27-ADD680C396AA}"/>
                  </a:ext>
                </a:extLst>
              </p:cNvPr>
              <p:cNvSpPr>
                <a:spLocks/>
              </p:cNvSpPr>
              <p:nvPr/>
            </p:nvSpPr>
            <p:spPr bwMode="auto">
              <a:xfrm>
                <a:off x="1713" y="2672"/>
                <a:ext cx="21" cy="22"/>
              </a:xfrm>
              <a:custGeom>
                <a:avLst/>
                <a:gdLst>
                  <a:gd name="T0" fmla="*/ 8 w 21"/>
                  <a:gd name="T1" fmla="*/ 0 h 22"/>
                  <a:gd name="T2" fmla="*/ 8 w 21"/>
                  <a:gd name="T3" fmla="*/ 7 h 22"/>
                  <a:gd name="T4" fmla="*/ 0 w 21"/>
                  <a:gd name="T5" fmla="*/ 7 h 22"/>
                  <a:gd name="T6" fmla="*/ 0 w 21"/>
                  <a:gd name="T7" fmla="*/ 13 h 22"/>
                  <a:gd name="T8" fmla="*/ 8 w 21"/>
                  <a:gd name="T9" fmla="*/ 13 h 22"/>
                  <a:gd name="T10" fmla="*/ 8 w 21"/>
                  <a:gd name="T11" fmla="*/ 22 h 22"/>
                  <a:gd name="T12" fmla="*/ 13 w 21"/>
                  <a:gd name="T13" fmla="*/ 22 h 22"/>
                  <a:gd name="T14" fmla="*/ 13 w 21"/>
                  <a:gd name="T15" fmla="*/ 13 h 22"/>
                  <a:gd name="T16" fmla="*/ 21 w 21"/>
                  <a:gd name="T17" fmla="*/ 13 h 22"/>
                  <a:gd name="T18" fmla="*/ 21 w 21"/>
                  <a:gd name="T19" fmla="*/ 7 h 22"/>
                  <a:gd name="T20" fmla="*/ 13 w 21"/>
                  <a:gd name="T21" fmla="*/ 7 h 22"/>
                  <a:gd name="T22" fmla="*/ 13 w 21"/>
                  <a:gd name="T23" fmla="*/ 0 h 22"/>
                  <a:gd name="T24" fmla="*/ 8 w 21"/>
                  <a:gd name="T2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8" y="0"/>
                    </a:moveTo>
                    <a:lnTo>
                      <a:pt x="8" y="7"/>
                    </a:lnTo>
                    <a:lnTo>
                      <a:pt x="0" y="7"/>
                    </a:lnTo>
                    <a:lnTo>
                      <a:pt x="0" y="13"/>
                    </a:lnTo>
                    <a:lnTo>
                      <a:pt x="8" y="13"/>
                    </a:lnTo>
                    <a:lnTo>
                      <a:pt x="8" y="22"/>
                    </a:lnTo>
                    <a:lnTo>
                      <a:pt x="13" y="22"/>
                    </a:lnTo>
                    <a:lnTo>
                      <a:pt x="13" y="13"/>
                    </a:lnTo>
                    <a:lnTo>
                      <a:pt x="21" y="13"/>
                    </a:lnTo>
                    <a:lnTo>
                      <a:pt x="21" y="7"/>
                    </a:lnTo>
                    <a:lnTo>
                      <a:pt x="13" y="7"/>
                    </a:lnTo>
                    <a:lnTo>
                      <a:pt x="13"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46" name="Freeform 155">
                <a:extLst>
                  <a:ext uri="{FF2B5EF4-FFF2-40B4-BE49-F238E27FC236}">
                    <a16:creationId xmlns:a16="http://schemas.microsoft.com/office/drawing/2014/main" id="{CE751F90-079C-AC41-B447-76B3ADF725CC}"/>
                  </a:ext>
                </a:extLst>
              </p:cNvPr>
              <p:cNvSpPr>
                <a:spLocks/>
              </p:cNvSpPr>
              <p:nvPr/>
            </p:nvSpPr>
            <p:spPr bwMode="auto">
              <a:xfrm>
                <a:off x="1702" y="2660"/>
                <a:ext cx="43" cy="44"/>
              </a:xfrm>
              <a:custGeom>
                <a:avLst/>
                <a:gdLst>
                  <a:gd name="T0" fmla="*/ 21 w 43"/>
                  <a:gd name="T1" fmla="*/ 44 h 44"/>
                  <a:gd name="T2" fmla="*/ 0 w 43"/>
                  <a:gd name="T3" fmla="*/ 22 h 44"/>
                  <a:gd name="T4" fmla="*/ 21 w 43"/>
                  <a:gd name="T5" fmla="*/ 0 h 44"/>
                  <a:gd name="T6" fmla="*/ 43 w 43"/>
                  <a:gd name="T7" fmla="*/ 22 h 44"/>
                  <a:gd name="T8" fmla="*/ 21 w 43"/>
                  <a:gd name="T9" fmla="*/ 44 h 44"/>
                </a:gdLst>
                <a:ahLst/>
                <a:cxnLst>
                  <a:cxn ang="0">
                    <a:pos x="T0" y="T1"/>
                  </a:cxn>
                  <a:cxn ang="0">
                    <a:pos x="T2" y="T3"/>
                  </a:cxn>
                  <a:cxn ang="0">
                    <a:pos x="T4" y="T5"/>
                  </a:cxn>
                  <a:cxn ang="0">
                    <a:pos x="T6" y="T7"/>
                  </a:cxn>
                  <a:cxn ang="0">
                    <a:pos x="T8" y="T9"/>
                  </a:cxn>
                </a:cxnLst>
                <a:rect l="0" t="0" r="r" b="b"/>
                <a:pathLst>
                  <a:path w="43" h="44">
                    <a:moveTo>
                      <a:pt x="21" y="44"/>
                    </a:moveTo>
                    <a:lnTo>
                      <a:pt x="0" y="22"/>
                    </a:lnTo>
                    <a:lnTo>
                      <a:pt x="21" y="0"/>
                    </a:lnTo>
                    <a:lnTo>
                      <a:pt x="43" y="22"/>
                    </a:lnTo>
                    <a:lnTo>
                      <a:pt x="21"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47" name="Rectangle 156">
                <a:extLst>
                  <a:ext uri="{FF2B5EF4-FFF2-40B4-BE49-F238E27FC236}">
                    <a16:creationId xmlns:a16="http://schemas.microsoft.com/office/drawing/2014/main" id="{7CB8E459-6BD5-0545-92C1-E815035EE525}"/>
                  </a:ext>
                </a:extLst>
              </p:cNvPr>
              <p:cNvSpPr>
                <a:spLocks noChangeArrowheads="1"/>
              </p:cNvSpPr>
              <p:nvPr/>
            </p:nvSpPr>
            <p:spPr bwMode="auto">
              <a:xfrm>
                <a:off x="1673" y="2679"/>
                <a:ext cx="18"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48" name="Freeform 157">
                <a:extLst>
                  <a:ext uri="{FF2B5EF4-FFF2-40B4-BE49-F238E27FC236}">
                    <a16:creationId xmlns:a16="http://schemas.microsoft.com/office/drawing/2014/main" id="{4BBD542B-EAA8-E847-A25B-372EE2370A17}"/>
                  </a:ext>
                </a:extLst>
              </p:cNvPr>
              <p:cNvSpPr>
                <a:spLocks/>
              </p:cNvSpPr>
              <p:nvPr/>
            </p:nvSpPr>
            <p:spPr bwMode="auto">
              <a:xfrm>
                <a:off x="1670" y="2669"/>
                <a:ext cx="24" cy="26"/>
              </a:xfrm>
              <a:custGeom>
                <a:avLst/>
                <a:gdLst>
                  <a:gd name="T0" fmla="*/ 11 w 24"/>
                  <a:gd name="T1" fmla="*/ 26 h 26"/>
                  <a:gd name="T2" fmla="*/ 0 w 24"/>
                  <a:gd name="T3" fmla="*/ 13 h 26"/>
                  <a:gd name="T4" fmla="*/ 13 w 24"/>
                  <a:gd name="T5" fmla="*/ 0 h 26"/>
                  <a:gd name="T6" fmla="*/ 24 w 24"/>
                  <a:gd name="T7" fmla="*/ 13 h 26"/>
                  <a:gd name="T8" fmla="*/ 11 w 24"/>
                  <a:gd name="T9" fmla="*/ 26 h 26"/>
                </a:gdLst>
                <a:ahLst/>
                <a:cxnLst>
                  <a:cxn ang="0">
                    <a:pos x="T0" y="T1"/>
                  </a:cxn>
                  <a:cxn ang="0">
                    <a:pos x="T2" y="T3"/>
                  </a:cxn>
                  <a:cxn ang="0">
                    <a:pos x="T4" y="T5"/>
                  </a:cxn>
                  <a:cxn ang="0">
                    <a:pos x="T6" y="T7"/>
                  </a:cxn>
                  <a:cxn ang="0">
                    <a:pos x="T8" y="T9"/>
                  </a:cxn>
                </a:cxnLst>
                <a:rect l="0" t="0" r="r" b="b"/>
                <a:pathLst>
                  <a:path w="24" h="26">
                    <a:moveTo>
                      <a:pt x="11" y="26"/>
                    </a:moveTo>
                    <a:lnTo>
                      <a:pt x="0" y="13"/>
                    </a:lnTo>
                    <a:lnTo>
                      <a:pt x="13" y="0"/>
                    </a:lnTo>
                    <a:lnTo>
                      <a:pt x="24" y="13"/>
                    </a:lnTo>
                    <a:lnTo>
                      <a:pt x="1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49" name="Freeform 158">
                <a:extLst>
                  <a:ext uri="{FF2B5EF4-FFF2-40B4-BE49-F238E27FC236}">
                    <a16:creationId xmlns:a16="http://schemas.microsoft.com/office/drawing/2014/main" id="{F7C47803-5F23-4C49-973E-6A26C31AABF3}"/>
                  </a:ext>
                </a:extLst>
              </p:cNvPr>
              <p:cNvSpPr>
                <a:spLocks noEditPoints="1"/>
              </p:cNvSpPr>
              <p:nvPr/>
            </p:nvSpPr>
            <p:spPr bwMode="auto">
              <a:xfrm>
                <a:off x="1643" y="2650"/>
                <a:ext cx="120" cy="159"/>
              </a:xfrm>
              <a:custGeom>
                <a:avLst/>
                <a:gdLst>
                  <a:gd name="T0" fmla="*/ 74 w 82"/>
                  <a:gd name="T1" fmla="*/ 0 h 109"/>
                  <a:gd name="T2" fmla="*/ 8 w 82"/>
                  <a:gd name="T3" fmla="*/ 0 h 109"/>
                  <a:gd name="T4" fmla="*/ 0 w 82"/>
                  <a:gd name="T5" fmla="*/ 7 h 109"/>
                  <a:gd name="T6" fmla="*/ 0 w 82"/>
                  <a:gd name="T7" fmla="*/ 101 h 109"/>
                  <a:gd name="T8" fmla="*/ 8 w 82"/>
                  <a:gd name="T9" fmla="*/ 109 h 109"/>
                  <a:gd name="T10" fmla="*/ 74 w 82"/>
                  <a:gd name="T11" fmla="*/ 109 h 109"/>
                  <a:gd name="T12" fmla="*/ 82 w 82"/>
                  <a:gd name="T13" fmla="*/ 101 h 109"/>
                  <a:gd name="T14" fmla="*/ 82 w 82"/>
                  <a:gd name="T15" fmla="*/ 7 h 109"/>
                  <a:gd name="T16" fmla="*/ 74 w 82"/>
                  <a:gd name="T17" fmla="*/ 0 h 109"/>
                  <a:gd name="T18" fmla="*/ 73 w 82"/>
                  <a:gd name="T19" fmla="*/ 34 h 109"/>
                  <a:gd name="T20" fmla="*/ 9 w 82"/>
                  <a:gd name="T21" fmla="*/ 34 h 109"/>
                  <a:gd name="T22" fmla="*/ 9 w 82"/>
                  <a:gd name="T23" fmla="*/ 9 h 109"/>
                  <a:gd name="T24" fmla="*/ 73 w 82"/>
                  <a:gd name="T25" fmla="*/ 9 h 109"/>
                  <a:gd name="T26" fmla="*/ 73 w 82"/>
                  <a:gd name="T27" fmla="*/ 34 h 109"/>
                  <a:gd name="T28" fmla="*/ 9 w 82"/>
                  <a:gd name="T29" fmla="*/ 40 h 109"/>
                  <a:gd name="T30" fmla="*/ 73 w 82"/>
                  <a:gd name="T31" fmla="*/ 40 h 109"/>
                  <a:gd name="T32" fmla="*/ 73 w 82"/>
                  <a:gd name="T33" fmla="*/ 99 h 109"/>
                  <a:gd name="T34" fmla="*/ 9 w 82"/>
                  <a:gd name="T35" fmla="*/ 99 h 109"/>
                  <a:gd name="T36" fmla="*/ 9 w 82"/>
                  <a:gd name="T37" fmla="*/ 4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9">
                    <a:moveTo>
                      <a:pt x="74" y="0"/>
                    </a:moveTo>
                    <a:cubicBezTo>
                      <a:pt x="8" y="0"/>
                      <a:pt x="8" y="0"/>
                      <a:pt x="8" y="0"/>
                    </a:cubicBezTo>
                    <a:cubicBezTo>
                      <a:pt x="4" y="0"/>
                      <a:pt x="0" y="3"/>
                      <a:pt x="0" y="7"/>
                    </a:cubicBezTo>
                    <a:cubicBezTo>
                      <a:pt x="0" y="101"/>
                      <a:pt x="0" y="101"/>
                      <a:pt x="0" y="101"/>
                    </a:cubicBezTo>
                    <a:cubicBezTo>
                      <a:pt x="0" y="105"/>
                      <a:pt x="4" y="109"/>
                      <a:pt x="8" y="109"/>
                    </a:cubicBezTo>
                    <a:cubicBezTo>
                      <a:pt x="74" y="109"/>
                      <a:pt x="74" y="109"/>
                      <a:pt x="74" y="109"/>
                    </a:cubicBezTo>
                    <a:cubicBezTo>
                      <a:pt x="79" y="109"/>
                      <a:pt x="82" y="105"/>
                      <a:pt x="82" y="101"/>
                    </a:cubicBezTo>
                    <a:cubicBezTo>
                      <a:pt x="82" y="7"/>
                      <a:pt x="82" y="7"/>
                      <a:pt x="82" y="7"/>
                    </a:cubicBezTo>
                    <a:cubicBezTo>
                      <a:pt x="82" y="3"/>
                      <a:pt x="79" y="0"/>
                      <a:pt x="74" y="0"/>
                    </a:cubicBezTo>
                    <a:moveTo>
                      <a:pt x="73" y="34"/>
                    </a:moveTo>
                    <a:cubicBezTo>
                      <a:pt x="9" y="34"/>
                      <a:pt x="9" y="34"/>
                      <a:pt x="9" y="34"/>
                    </a:cubicBezTo>
                    <a:cubicBezTo>
                      <a:pt x="9" y="9"/>
                      <a:pt x="9" y="9"/>
                      <a:pt x="9" y="9"/>
                    </a:cubicBezTo>
                    <a:cubicBezTo>
                      <a:pt x="73" y="9"/>
                      <a:pt x="73" y="9"/>
                      <a:pt x="73" y="9"/>
                    </a:cubicBezTo>
                    <a:lnTo>
                      <a:pt x="73" y="34"/>
                    </a:lnTo>
                    <a:close/>
                    <a:moveTo>
                      <a:pt x="9" y="40"/>
                    </a:moveTo>
                    <a:cubicBezTo>
                      <a:pt x="73" y="40"/>
                      <a:pt x="73" y="40"/>
                      <a:pt x="73" y="40"/>
                    </a:cubicBezTo>
                    <a:cubicBezTo>
                      <a:pt x="73" y="99"/>
                      <a:pt x="73" y="99"/>
                      <a:pt x="73" y="99"/>
                    </a:cubicBezTo>
                    <a:cubicBezTo>
                      <a:pt x="9" y="99"/>
                      <a:pt x="9" y="99"/>
                      <a:pt x="9" y="99"/>
                    </a:cubicBezTo>
                    <a:lnTo>
                      <a:pt x="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50" name="Oval 159">
                <a:extLst>
                  <a:ext uri="{FF2B5EF4-FFF2-40B4-BE49-F238E27FC236}">
                    <a16:creationId xmlns:a16="http://schemas.microsoft.com/office/drawing/2014/main" id="{E2A9A062-C50C-8A4B-BB11-05BA5A8C91A1}"/>
                  </a:ext>
                </a:extLst>
              </p:cNvPr>
              <p:cNvSpPr>
                <a:spLocks noChangeArrowheads="1"/>
              </p:cNvSpPr>
              <p:nvPr/>
            </p:nvSpPr>
            <p:spPr bwMode="auto">
              <a:xfrm>
                <a:off x="1667" y="2718"/>
                <a:ext cx="17"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51" name="Oval 160">
                <a:extLst>
                  <a:ext uri="{FF2B5EF4-FFF2-40B4-BE49-F238E27FC236}">
                    <a16:creationId xmlns:a16="http://schemas.microsoft.com/office/drawing/2014/main" id="{63914878-7285-0C4C-BC3C-75C38A9CF8A7}"/>
                  </a:ext>
                </a:extLst>
              </p:cNvPr>
              <p:cNvSpPr>
                <a:spLocks noChangeArrowheads="1"/>
              </p:cNvSpPr>
              <p:nvPr/>
            </p:nvSpPr>
            <p:spPr bwMode="auto">
              <a:xfrm>
                <a:off x="1693" y="2718"/>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52" name="Oval 161">
                <a:extLst>
                  <a:ext uri="{FF2B5EF4-FFF2-40B4-BE49-F238E27FC236}">
                    <a16:creationId xmlns:a16="http://schemas.microsoft.com/office/drawing/2014/main" id="{13F866FE-DD36-424D-954D-1166B367CD38}"/>
                  </a:ext>
                </a:extLst>
              </p:cNvPr>
              <p:cNvSpPr>
                <a:spLocks noChangeArrowheads="1"/>
              </p:cNvSpPr>
              <p:nvPr/>
            </p:nvSpPr>
            <p:spPr bwMode="auto">
              <a:xfrm>
                <a:off x="1719" y="2718"/>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53" name="Oval 162">
                <a:extLst>
                  <a:ext uri="{FF2B5EF4-FFF2-40B4-BE49-F238E27FC236}">
                    <a16:creationId xmlns:a16="http://schemas.microsoft.com/office/drawing/2014/main" id="{1FC1D4F0-F866-4446-8738-5EF79C4B8440}"/>
                  </a:ext>
                </a:extLst>
              </p:cNvPr>
              <p:cNvSpPr>
                <a:spLocks noChangeArrowheads="1"/>
              </p:cNvSpPr>
              <p:nvPr/>
            </p:nvSpPr>
            <p:spPr bwMode="auto">
              <a:xfrm>
                <a:off x="1667" y="2743"/>
                <a:ext cx="17"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54" name="Oval 163">
                <a:extLst>
                  <a:ext uri="{FF2B5EF4-FFF2-40B4-BE49-F238E27FC236}">
                    <a16:creationId xmlns:a16="http://schemas.microsoft.com/office/drawing/2014/main" id="{A83F3F51-C136-B946-A709-5DBB8DF3F02E}"/>
                  </a:ext>
                </a:extLst>
              </p:cNvPr>
              <p:cNvSpPr>
                <a:spLocks noChangeArrowheads="1"/>
              </p:cNvSpPr>
              <p:nvPr/>
            </p:nvSpPr>
            <p:spPr bwMode="auto">
              <a:xfrm>
                <a:off x="1693" y="2743"/>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55" name="Oval 164">
                <a:extLst>
                  <a:ext uri="{FF2B5EF4-FFF2-40B4-BE49-F238E27FC236}">
                    <a16:creationId xmlns:a16="http://schemas.microsoft.com/office/drawing/2014/main" id="{234B8D42-6866-B841-A3FA-8DAF5C84B7EA}"/>
                  </a:ext>
                </a:extLst>
              </p:cNvPr>
              <p:cNvSpPr>
                <a:spLocks noChangeArrowheads="1"/>
              </p:cNvSpPr>
              <p:nvPr/>
            </p:nvSpPr>
            <p:spPr bwMode="auto">
              <a:xfrm>
                <a:off x="1719" y="2743"/>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56" name="Oval 165">
                <a:extLst>
                  <a:ext uri="{FF2B5EF4-FFF2-40B4-BE49-F238E27FC236}">
                    <a16:creationId xmlns:a16="http://schemas.microsoft.com/office/drawing/2014/main" id="{40E4E838-DEF0-774B-8863-EC5A61657ADC}"/>
                  </a:ext>
                </a:extLst>
              </p:cNvPr>
              <p:cNvSpPr>
                <a:spLocks noChangeArrowheads="1"/>
              </p:cNvSpPr>
              <p:nvPr/>
            </p:nvSpPr>
            <p:spPr bwMode="auto">
              <a:xfrm>
                <a:off x="1667" y="276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57" name="Oval 166">
                <a:extLst>
                  <a:ext uri="{FF2B5EF4-FFF2-40B4-BE49-F238E27FC236}">
                    <a16:creationId xmlns:a16="http://schemas.microsoft.com/office/drawing/2014/main" id="{1D805129-5293-9F45-99FC-581220078744}"/>
                  </a:ext>
                </a:extLst>
              </p:cNvPr>
              <p:cNvSpPr>
                <a:spLocks noChangeArrowheads="1"/>
              </p:cNvSpPr>
              <p:nvPr/>
            </p:nvSpPr>
            <p:spPr bwMode="auto">
              <a:xfrm>
                <a:off x="1693" y="2768"/>
                <a:ext cx="19"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58" name="Oval 167">
                <a:extLst>
                  <a:ext uri="{FF2B5EF4-FFF2-40B4-BE49-F238E27FC236}">
                    <a16:creationId xmlns:a16="http://schemas.microsoft.com/office/drawing/2014/main" id="{1B48B58A-27A2-3A4F-B1FF-5F4493BFB9F5}"/>
                  </a:ext>
                </a:extLst>
              </p:cNvPr>
              <p:cNvSpPr>
                <a:spLocks noChangeArrowheads="1"/>
              </p:cNvSpPr>
              <p:nvPr/>
            </p:nvSpPr>
            <p:spPr bwMode="auto">
              <a:xfrm>
                <a:off x="1719" y="2768"/>
                <a:ext cx="19"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59" name="Freeform 168">
                <a:extLst>
                  <a:ext uri="{FF2B5EF4-FFF2-40B4-BE49-F238E27FC236}">
                    <a16:creationId xmlns:a16="http://schemas.microsoft.com/office/drawing/2014/main" id="{1166B311-0628-B049-BC09-7F728D89C966}"/>
                  </a:ext>
                </a:extLst>
              </p:cNvPr>
              <p:cNvSpPr>
                <a:spLocks noEditPoints="1"/>
              </p:cNvSpPr>
              <p:nvPr/>
            </p:nvSpPr>
            <p:spPr bwMode="auto">
              <a:xfrm>
                <a:off x="628" y="1693"/>
                <a:ext cx="132" cy="221"/>
              </a:xfrm>
              <a:custGeom>
                <a:avLst/>
                <a:gdLst>
                  <a:gd name="T0" fmla="*/ 36 w 91"/>
                  <a:gd name="T1" fmla="*/ 125 h 152"/>
                  <a:gd name="T2" fmla="*/ 45 w 91"/>
                  <a:gd name="T3" fmla="*/ 116 h 152"/>
                  <a:gd name="T4" fmla="*/ 55 w 91"/>
                  <a:gd name="T5" fmla="*/ 125 h 152"/>
                  <a:gd name="T6" fmla="*/ 45 w 91"/>
                  <a:gd name="T7" fmla="*/ 134 h 152"/>
                  <a:gd name="T8" fmla="*/ 36 w 91"/>
                  <a:gd name="T9" fmla="*/ 125 h 152"/>
                  <a:gd name="T10" fmla="*/ 16 w 91"/>
                  <a:gd name="T11" fmla="*/ 74 h 152"/>
                  <a:gd name="T12" fmla="*/ 16 w 91"/>
                  <a:gd name="T13" fmla="*/ 44 h 152"/>
                  <a:gd name="T14" fmla="*/ 21 w 91"/>
                  <a:gd name="T15" fmla="*/ 40 h 152"/>
                  <a:gd name="T16" fmla="*/ 70 w 91"/>
                  <a:gd name="T17" fmla="*/ 40 h 152"/>
                  <a:gd name="T18" fmla="*/ 75 w 91"/>
                  <a:gd name="T19" fmla="*/ 44 h 152"/>
                  <a:gd name="T20" fmla="*/ 75 w 91"/>
                  <a:gd name="T21" fmla="*/ 74 h 152"/>
                  <a:gd name="T22" fmla="*/ 70 w 91"/>
                  <a:gd name="T23" fmla="*/ 79 h 152"/>
                  <a:gd name="T24" fmla="*/ 21 w 91"/>
                  <a:gd name="T25" fmla="*/ 79 h 152"/>
                  <a:gd name="T26" fmla="*/ 16 w 91"/>
                  <a:gd name="T27" fmla="*/ 74 h 152"/>
                  <a:gd name="T28" fmla="*/ 21 w 91"/>
                  <a:gd name="T29" fmla="*/ 0 h 152"/>
                  <a:gd name="T30" fmla="*/ 13 w 91"/>
                  <a:gd name="T31" fmla="*/ 9 h 152"/>
                  <a:gd name="T32" fmla="*/ 13 w 91"/>
                  <a:gd name="T33" fmla="*/ 22 h 152"/>
                  <a:gd name="T34" fmla="*/ 0 w 91"/>
                  <a:gd name="T35" fmla="*/ 43 h 152"/>
                  <a:gd name="T36" fmla="*/ 0 w 91"/>
                  <a:gd name="T37" fmla="*/ 88 h 152"/>
                  <a:gd name="T38" fmla="*/ 5 w 91"/>
                  <a:gd name="T39" fmla="*/ 132 h 152"/>
                  <a:gd name="T40" fmla="*/ 34 w 91"/>
                  <a:gd name="T41" fmla="*/ 152 h 152"/>
                  <a:gd name="T42" fmla="*/ 57 w 91"/>
                  <a:gd name="T43" fmla="*/ 152 h 152"/>
                  <a:gd name="T44" fmla="*/ 86 w 91"/>
                  <a:gd name="T45" fmla="*/ 131 h 152"/>
                  <a:gd name="T46" fmla="*/ 91 w 91"/>
                  <a:gd name="T47" fmla="*/ 86 h 152"/>
                  <a:gd name="T48" fmla="*/ 91 w 91"/>
                  <a:gd name="T49" fmla="*/ 43 h 152"/>
                  <a:gd name="T50" fmla="*/ 67 w 91"/>
                  <a:gd name="T51" fmla="*/ 19 h 152"/>
                  <a:gd name="T52" fmla="*/ 30 w 91"/>
                  <a:gd name="T53" fmla="*/ 19 h 152"/>
                  <a:gd name="T54" fmla="*/ 30 w 91"/>
                  <a:gd name="T55" fmla="*/ 9 h 152"/>
                  <a:gd name="T56" fmla="*/ 21 w 91"/>
                  <a:gd name="T57" fmla="*/ 0 h 152"/>
                  <a:gd name="T58" fmla="*/ 21 w 91"/>
                  <a:gd name="T5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 h="152">
                    <a:moveTo>
                      <a:pt x="36" y="125"/>
                    </a:moveTo>
                    <a:cubicBezTo>
                      <a:pt x="36" y="120"/>
                      <a:pt x="40" y="116"/>
                      <a:pt x="45" y="116"/>
                    </a:cubicBezTo>
                    <a:cubicBezTo>
                      <a:pt x="51" y="116"/>
                      <a:pt x="55" y="120"/>
                      <a:pt x="55" y="125"/>
                    </a:cubicBezTo>
                    <a:cubicBezTo>
                      <a:pt x="55" y="130"/>
                      <a:pt x="51" y="134"/>
                      <a:pt x="45" y="134"/>
                    </a:cubicBezTo>
                    <a:cubicBezTo>
                      <a:pt x="40" y="134"/>
                      <a:pt x="36" y="130"/>
                      <a:pt x="36" y="125"/>
                    </a:cubicBezTo>
                    <a:moveTo>
                      <a:pt x="16" y="74"/>
                    </a:moveTo>
                    <a:cubicBezTo>
                      <a:pt x="16" y="44"/>
                      <a:pt x="16" y="44"/>
                      <a:pt x="16" y="44"/>
                    </a:cubicBezTo>
                    <a:cubicBezTo>
                      <a:pt x="16" y="42"/>
                      <a:pt x="18" y="40"/>
                      <a:pt x="21" y="40"/>
                    </a:cubicBezTo>
                    <a:cubicBezTo>
                      <a:pt x="70" y="40"/>
                      <a:pt x="70" y="40"/>
                      <a:pt x="70" y="40"/>
                    </a:cubicBezTo>
                    <a:cubicBezTo>
                      <a:pt x="72" y="40"/>
                      <a:pt x="75" y="42"/>
                      <a:pt x="75" y="44"/>
                    </a:cubicBezTo>
                    <a:cubicBezTo>
                      <a:pt x="75" y="74"/>
                      <a:pt x="75" y="74"/>
                      <a:pt x="75" y="74"/>
                    </a:cubicBezTo>
                    <a:cubicBezTo>
                      <a:pt x="75" y="77"/>
                      <a:pt x="72" y="79"/>
                      <a:pt x="70" y="79"/>
                    </a:cubicBezTo>
                    <a:cubicBezTo>
                      <a:pt x="21" y="79"/>
                      <a:pt x="21" y="79"/>
                      <a:pt x="21" y="79"/>
                    </a:cubicBezTo>
                    <a:cubicBezTo>
                      <a:pt x="18" y="79"/>
                      <a:pt x="16" y="77"/>
                      <a:pt x="16" y="74"/>
                    </a:cubicBezTo>
                    <a:moveTo>
                      <a:pt x="21" y="0"/>
                    </a:moveTo>
                    <a:cubicBezTo>
                      <a:pt x="17" y="0"/>
                      <a:pt x="13" y="4"/>
                      <a:pt x="13" y="9"/>
                    </a:cubicBezTo>
                    <a:cubicBezTo>
                      <a:pt x="13" y="22"/>
                      <a:pt x="13" y="22"/>
                      <a:pt x="13" y="22"/>
                    </a:cubicBezTo>
                    <a:cubicBezTo>
                      <a:pt x="6" y="26"/>
                      <a:pt x="0" y="34"/>
                      <a:pt x="0" y="43"/>
                    </a:cubicBezTo>
                    <a:cubicBezTo>
                      <a:pt x="0" y="88"/>
                      <a:pt x="0" y="88"/>
                      <a:pt x="0" y="88"/>
                    </a:cubicBezTo>
                    <a:cubicBezTo>
                      <a:pt x="0" y="101"/>
                      <a:pt x="2" y="121"/>
                      <a:pt x="5" y="132"/>
                    </a:cubicBezTo>
                    <a:cubicBezTo>
                      <a:pt x="8" y="143"/>
                      <a:pt x="20" y="152"/>
                      <a:pt x="34" y="152"/>
                    </a:cubicBezTo>
                    <a:cubicBezTo>
                      <a:pt x="57" y="152"/>
                      <a:pt x="57" y="152"/>
                      <a:pt x="57" y="152"/>
                    </a:cubicBezTo>
                    <a:cubicBezTo>
                      <a:pt x="70" y="152"/>
                      <a:pt x="83" y="143"/>
                      <a:pt x="86" y="131"/>
                    </a:cubicBezTo>
                    <a:cubicBezTo>
                      <a:pt x="88" y="120"/>
                      <a:pt x="91" y="99"/>
                      <a:pt x="91" y="86"/>
                    </a:cubicBezTo>
                    <a:cubicBezTo>
                      <a:pt x="91" y="43"/>
                      <a:pt x="91" y="43"/>
                      <a:pt x="91" y="43"/>
                    </a:cubicBezTo>
                    <a:cubicBezTo>
                      <a:pt x="91" y="30"/>
                      <a:pt x="80" y="19"/>
                      <a:pt x="67" y="19"/>
                    </a:cubicBezTo>
                    <a:cubicBezTo>
                      <a:pt x="30" y="19"/>
                      <a:pt x="30" y="19"/>
                      <a:pt x="30" y="19"/>
                    </a:cubicBezTo>
                    <a:cubicBezTo>
                      <a:pt x="30" y="9"/>
                      <a:pt x="30" y="9"/>
                      <a:pt x="30" y="9"/>
                    </a:cubicBezTo>
                    <a:cubicBezTo>
                      <a:pt x="30" y="4"/>
                      <a:pt x="26" y="0"/>
                      <a:pt x="21" y="0"/>
                    </a:cubicBezTo>
                    <a:cubicBezTo>
                      <a:pt x="21" y="0"/>
                      <a:pt x="21" y="0"/>
                      <a:pt x="2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60" name="Freeform 170">
                <a:extLst>
                  <a:ext uri="{FF2B5EF4-FFF2-40B4-BE49-F238E27FC236}">
                    <a16:creationId xmlns:a16="http://schemas.microsoft.com/office/drawing/2014/main" id="{C2A7591D-DCFA-7947-9E84-5137008BF8C9}"/>
                  </a:ext>
                </a:extLst>
              </p:cNvPr>
              <p:cNvSpPr>
                <a:spLocks noEditPoints="1"/>
              </p:cNvSpPr>
              <p:nvPr/>
            </p:nvSpPr>
            <p:spPr bwMode="auto">
              <a:xfrm>
                <a:off x="2062" y="1042"/>
                <a:ext cx="152" cy="254"/>
              </a:xfrm>
              <a:custGeom>
                <a:avLst/>
                <a:gdLst>
                  <a:gd name="T0" fmla="*/ 41 w 104"/>
                  <a:gd name="T1" fmla="*/ 143 h 175"/>
                  <a:gd name="T2" fmla="*/ 52 w 104"/>
                  <a:gd name="T3" fmla="*/ 133 h 175"/>
                  <a:gd name="T4" fmla="*/ 63 w 104"/>
                  <a:gd name="T5" fmla="*/ 143 h 175"/>
                  <a:gd name="T6" fmla="*/ 52 w 104"/>
                  <a:gd name="T7" fmla="*/ 154 h 175"/>
                  <a:gd name="T8" fmla="*/ 41 w 104"/>
                  <a:gd name="T9" fmla="*/ 143 h 175"/>
                  <a:gd name="T10" fmla="*/ 19 w 104"/>
                  <a:gd name="T11" fmla="*/ 85 h 175"/>
                  <a:gd name="T12" fmla="*/ 19 w 104"/>
                  <a:gd name="T13" fmla="*/ 51 h 175"/>
                  <a:gd name="T14" fmla="*/ 24 w 104"/>
                  <a:gd name="T15" fmla="*/ 45 h 175"/>
                  <a:gd name="T16" fmla="*/ 80 w 104"/>
                  <a:gd name="T17" fmla="*/ 45 h 175"/>
                  <a:gd name="T18" fmla="*/ 86 w 104"/>
                  <a:gd name="T19" fmla="*/ 51 h 175"/>
                  <a:gd name="T20" fmla="*/ 86 w 104"/>
                  <a:gd name="T21" fmla="*/ 85 h 175"/>
                  <a:gd name="T22" fmla="*/ 80 w 104"/>
                  <a:gd name="T23" fmla="*/ 91 h 175"/>
                  <a:gd name="T24" fmla="*/ 24 w 104"/>
                  <a:gd name="T25" fmla="*/ 91 h 175"/>
                  <a:gd name="T26" fmla="*/ 19 w 104"/>
                  <a:gd name="T27" fmla="*/ 85 h 175"/>
                  <a:gd name="T28" fmla="*/ 25 w 104"/>
                  <a:gd name="T29" fmla="*/ 0 h 175"/>
                  <a:gd name="T30" fmla="*/ 15 w 104"/>
                  <a:gd name="T31" fmla="*/ 10 h 175"/>
                  <a:gd name="T32" fmla="*/ 15 w 104"/>
                  <a:gd name="T33" fmla="*/ 25 h 175"/>
                  <a:gd name="T34" fmla="*/ 0 w 104"/>
                  <a:gd name="T35" fmla="*/ 49 h 175"/>
                  <a:gd name="T36" fmla="*/ 0 w 104"/>
                  <a:gd name="T37" fmla="*/ 100 h 175"/>
                  <a:gd name="T38" fmla="*/ 6 w 104"/>
                  <a:gd name="T39" fmla="*/ 151 h 175"/>
                  <a:gd name="T40" fmla="*/ 38 w 104"/>
                  <a:gd name="T41" fmla="*/ 175 h 175"/>
                  <a:gd name="T42" fmla="*/ 66 w 104"/>
                  <a:gd name="T43" fmla="*/ 175 h 175"/>
                  <a:gd name="T44" fmla="*/ 98 w 104"/>
                  <a:gd name="T45" fmla="*/ 151 h 175"/>
                  <a:gd name="T46" fmla="*/ 104 w 104"/>
                  <a:gd name="T47" fmla="*/ 99 h 175"/>
                  <a:gd name="T48" fmla="*/ 104 w 104"/>
                  <a:gd name="T49" fmla="*/ 49 h 175"/>
                  <a:gd name="T50" fmla="*/ 77 w 104"/>
                  <a:gd name="T51" fmla="*/ 22 h 175"/>
                  <a:gd name="T52" fmla="*/ 34 w 104"/>
                  <a:gd name="T53" fmla="*/ 22 h 175"/>
                  <a:gd name="T54" fmla="*/ 34 w 104"/>
                  <a:gd name="T55" fmla="*/ 10 h 175"/>
                  <a:gd name="T56" fmla="*/ 25 w 104"/>
                  <a:gd name="T57" fmla="*/ 0 h 175"/>
                  <a:gd name="T58" fmla="*/ 25 w 104"/>
                  <a:gd name="T5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175">
                    <a:moveTo>
                      <a:pt x="41" y="143"/>
                    </a:moveTo>
                    <a:cubicBezTo>
                      <a:pt x="41" y="137"/>
                      <a:pt x="46" y="133"/>
                      <a:pt x="52" y="133"/>
                    </a:cubicBezTo>
                    <a:cubicBezTo>
                      <a:pt x="58" y="133"/>
                      <a:pt x="63" y="137"/>
                      <a:pt x="63" y="143"/>
                    </a:cubicBezTo>
                    <a:cubicBezTo>
                      <a:pt x="63" y="149"/>
                      <a:pt x="58" y="154"/>
                      <a:pt x="52" y="154"/>
                    </a:cubicBezTo>
                    <a:cubicBezTo>
                      <a:pt x="46" y="154"/>
                      <a:pt x="41" y="149"/>
                      <a:pt x="41" y="143"/>
                    </a:cubicBezTo>
                    <a:moveTo>
                      <a:pt x="19" y="85"/>
                    </a:moveTo>
                    <a:cubicBezTo>
                      <a:pt x="19" y="51"/>
                      <a:pt x="19" y="51"/>
                      <a:pt x="19" y="51"/>
                    </a:cubicBezTo>
                    <a:cubicBezTo>
                      <a:pt x="19" y="48"/>
                      <a:pt x="21" y="45"/>
                      <a:pt x="24" y="45"/>
                    </a:cubicBezTo>
                    <a:cubicBezTo>
                      <a:pt x="80" y="45"/>
                      <a:pt x="80" y="45"/>
                      <a:pt x="80" y="45"/>
                    </a:cubicBezTo>
                    <a:cubicBezTo>
                      <a:pt x="83" y="45"/>
                      <a:pt x="86" y="48"/>
                      <a:pt x="86" y="51"/>
                    </a:cubicBezTo>
                    <a:cubicBezTo>
                      <a:pt x="86" y="85"/>
                      <a:pt x="86" y="85"/>
                      <a:pt x="86" y="85"/>
                    </a:cubicBezTo>
                    <a:cubicBezTo>
                      <a:pt x="86" y="88"/>
                      <a:pt x="83" y="91"/>
                      <a:pt x="80" y="91"/>
                    </a:cubicBezTo>
                    <a:cubicBezTo>
                      <a:pt x="24" y="91"/>
                      <a:pt x="24" y="91"/>
                      <a:pt x="24" y="91"/>
                    </a:cubicBezTo>
                    <a:cubicBezTo>
                      <a:pt x="21" y="91"/>
                      <a:pt x="19" y="88"/>
                      <a:pt x="19" y="85"/>
                    </a:cubicBezTo>
                    <a:moveTo>
                      <a:pt x="25" y="0"/>
                    </a:moveTo>
                    <a:cubicBezTo>
                      <a:pt x="19" y="0"/>
                      <a:pt x="15" y="5"/>
                      <a:pt x="15" y="10"/>
                    </a:cubicBezTo>
                    <a:cubicBezTo>
                      <a:pt x="15" y="25"/>
                      <a:pt x="15" y="25"/>
                      <a:pt x="15" y="25"/>
                    </a:cubicBezTo>
                    <a:cubicBezTo>
                      <a:pt x="6" y="30"/>
                      <a:pt x="0" y="39"/>
                      <a:pt x="0" y="49"/>
                    </a:cubicBezTo>
                    <a:cubicBezTo>
                      <a:pt x="0" y="100"/>
                      <a:pt x="0" y="100"/>
                      <a:pt x="0" y="100"/>
                    </a:cubicBezTo>
                    <a:cubicBezTo>
                      <a:pt x="0" y="115"/>
                      <a:pt x="3" y="138"/>
                      <a:pt x="6" y="151"/>
                    </a:cubicBezTo>
                    <a:cubicBezTo>
                      <a:pt x="9" y="164"/>
                      <a:pt x="23" y="175"/>
                      <a:pt x="38" y="175"/>
                    </a:cubicBezTo>
                    <a:cubicBezTo>
                      <a:pt x="66" y="175"/>
                      <a:pt x="66" y="175"/>
                      <a:pt x="66" y="175"/>
                    </a:cubicBezTo>
                    <a:cubicBezTo>
                      <a:pt x="81" y="175"/>
                      <a:pt x="95" y="164"/>
                      <a:pt x="98" y="151"/>
                    </a:cubicBezTo>
                    <a:cubicBezTo>
                      <a:pt x="101" y="137"/>
                      <a:pt x="104" y="114"/>
                      <a:pt x="104" y="99"/>
                    </a:cubicBezTo>
                    <a:cubicBezTo>
                      <a:pt x="104" y="49"/>
                      <a:pt x="104" y="49"/>
                      <a:pt x="104" y="49"/>
                    </a:cubicBezTo>
                    <a:cubicBezTo>
                      <a:pt x="104" y="34"/>
                      <a:pt x="92" y="22"/>
                      <a:pt x="77" y="22"/>
                    </a:cubicBezTo>
                    <a:cubicBezTo>
                      <a:pt x="34" y="22"/>
                      <a:pt x="34" y="22"/>
                      <a:pt x="34" y="22"/>
                    </a:cubicBezTo>
                    <a:cubicBezTo>
                      <a:pt x="34" y="10"/>
                      <a:pt x="34" y="10"/>
                      <a:pt x="34" y="10"/>
                    </a:cubicBezTo>
                    <a:cubicBezTo>
                      <a:pt x="34" y="5"/>
                      <a:pt x="30" y="0"/>
                      <a:pt x="25" y="0"/>
                    </a:cubicBezTo>
                    <a:cubicBezTo>
                      <a:pt x="25" y="0"/>
                      <a:pt x="25"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61" name="Freeform 172">
                <a:extLst>
                  <a:ext uri="{FF2B5EF4-FFF2-40B4-BE49-F238E27FC236}">
                    <a16:creationId xmlns:a16="http://schemas.microsoft.com/office/drawing/2014/main" id="{82687563-BD55-7141-90C1-C68CB52340A4}"/>
                  </a:ext>
                </a:extLst>
              </p:cNvPr>
              <p:cNvSpPr>
                <a:spLocks/>
              </p:cNvSpPr>
              <p:nvPr/>
            </p:nvSpPr>
            <p:spPr bwMode="auto">
              <a:xfrm>
                <a:off x="999" y="2199"/>
                <a:ext cx="96" cy="207"/>
              </a:xfrm>
              <a:custGeom>
                <a:avLst/>
                <a:gdLst>
                  <a:gd name="T0" fmla="*/ 66 w 66"/>
                  <a:gd name="T1" fmla="*/ 0 h 142"/>
                  <a:gd name="T2" fmla="*/ 0 w 66"/>
                  <a:gd name="T3" fmla="*/ 71 h 142"/>
                  <a:gd name="T4" fmla="*/ 66 w 66"/>
                  <a:gd name="T5" fmla="*/ 142 h 142"/>
                  <a:gd name="T6" fmla="*/ 66 w 66"/>
                  <a:gd name="T7" fmla="*/ 0 h 142"/>
                </a:gdLst>
                <a:ahLst/>
                <a:cxnLst>
                  <a:cxn ang="0">
                    <a:pos x="T0" y="T1"/>
                  </a:cxn>
                  <a:cxn ang="0">
                    <a:pos x="T2" y="T3"/>
                  </a:cxn>
                  <a:cxn ang="0">
                    <a:pos x="T4" y="T5"/>
                  </a:cxn>
                  <a:cxn ang="0">
                    <a:pos x="T6" y="T7"/>
                  </a:cxn>
                </a:cxnLst>
                <a:rect l="0" t="0" r="r" b="b"/>
                <a:pathLst>
                  <a:path w="66" h="142">
                    <a:moveTo>
                      <a:pt x="66" y="0"/>
                    </a:moveTo>
                    <a:cubicBezTo>
                      <a:pt x="29" y="3"/>
                      <a:pt x="0" y="34"/>
                      <a:pt x="0" y="71"/>
                    </a:cubicBezTo>
                    <a:cubicBezTo>
                      <a:pt x="0" y="109"/>
                      <a:pt x="29" y="139"/>
                      <a:pt x="66" y="142"/>
                    </a:cubicBez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62" name="Freeform 173">
                <a:extLst>
                  <a:ext uri="{FF2B5EF4-FFF2-40B4-BE49-F238E27FC236}">
                    <a16:creationId xmlns:a16="http://schemas.microsoft.com/office/drawing/2014/main" id="{B9310444-3162-ED43-A787-1BF95EA66614}"/>
                  </a:ext>
                </a:extLst>
              </p:cNvPr>
              <p:cNvSpPr>
                <a:spLocks/>
              </p:cNvSpPr>
              <p:nvPr/>
            </p:nvSpPr>
            <p:spPr bwMode="auto">
              <a:xfrm>
                <a:off x="1104" y="2199"/>
                <a:ext cx="102" cy="102"/>
              </a:xfrm>
              <a:custGeom>
                <a:avLst/>
                <a:gdLst>
                  <a:gd name="T0" fmla="*/ 70 w 70"/>
                  <a:gd name="T1" fmla="*/ 70 h 70"/>
                  <a:gd name="T2" fmla="*/ 0 w 70"/>
                  <a:gd name="T3" fmla="*/ 0 h 70"/>
                  <a:gd name="T4" fmla="*/ 0 w 70"/>
                  <a:gd name="T5" fmla="*/ 70 h 70"/>
                  <a:gd name="T6" fmla="*/ 70 w 70"/>
                  <a:gd name="T7" fmla="*/ 70 h 70"/>
                </a:gdLst>
                <a:ahLst/>
                <a:cxnLst>
                  <a:cxn ang="0">
                    <a:pos x="T0" y="T1"/>
                  </a:cxn>
                  <a:cxn ang="0">
                    <a:pos x="T2" y="T3"/>
                  </a:cxn>
                  <a:cxn ang="0">
                    <a:pos x="T4" y="T5"/>
                  </a:cxn>
                  <a:cxn ang="0">
                    <a:pos x="T6" y="T7"/>
                  </a:cxn>
                </a:cxnLst>
                <a:rect l="0" t="0" r="r" b="b"/>
                <a:pathLst>
                  <a:path w="70" h="70">
                    <a:moveTo>
                      <a:pt x="70" y="70"/>
                    </a:moveTo>
                    <a:cubicBezTo>
                      <a:pt x="70" y="31"/>
                      <a:pt x="39" y="1"/>
                      <a:pt x="0" y="0"/>
                    </a:cubicBezTo>
                    <a:cubicBezTo>
                      <a:pt x="0" y="70"/>
                      <a:pt x="0" y="70"/>
                      <a:pt x="0" y="70"/>
                    </a:cubicBezTo>
                    <a:lnTo>
                      <a:pt x="7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63" name="Freeform 174">
                <a:extLst>
                  <a:ext uri="{FF2B5EF4-FFF2-40B4-BE49-F238E27FC236}">
                    <a16:creationId xmlns:a16="http://schemas.microsoft.com/office/drawing/2014/main" id="{8281EDDF-8201-614C-9CB0-74E0A5659A0E}"/>
                  </a:ext>
                </a:extLst>
              </p:cNvPr>
              <p:cNvSpPr>
                <a:spLocks/>
              </p:cNvSpPr>
              <p:nvPr/>
            </p:nvSpPr>
            <p:spPr bwMode="auto">
              <a:xfrm>
                <a:off x="1104" y="2310"/>
                <a:ext cx="102" cy="97"/>
              </a:xfrm>
              <a:custGeom>
                <a:avLst/>
                <a:gdLst>
                  <a:gd name="T0" fmla="*/ 0 w 70"/>
                  <a:gd name="T1" fmla="*/ 0 h 67"/>
                  <a:gd name="T2" fmla="*/ 0 w 70"/>
                  <a:gd name="T3" fmla="*/ 67 h 67"/>
                  <a:gd name="T4" fmla="*/ 70 w 70"/>
                  <a:gd name="T5" fmla="*/ 0 h 67"/>
                  <a:gd name="T6" fmla="*/ 0 w 70"/>
                  <a:gd name="T7" fmla="*/ 0 h 67"/>
                </a:gdLst>
                <a:ahLst/>
                <a:cxnLst>
                  <a:cxn ang="0">
                    <a:pos x="T0" y="T1"/>
                  </a:cxn>
                  <a:cxn ang="0">
                    <a:pos x="T2" y="T3"/>
                  </a:cxn>
                  <a:cxn ang="0">
                    <a:pos x="T4" y="T5"/>
                  </a:cxn>
                  <a:cxn ang="0">
                    <a:pos x="T6" y="T7"/>
                  </a:cxn>
                </a:cxnLst>
                <a:rect l="0" t="0" r="r" b="b"/>
                <a:pathLst>
                  <a:path w="70" h="67">
                    <a:moveTo>
                      <a:pt x="0" y="0"/>
                    </a:moveTo>
                    <a:cubicBezTo>
                      <a:pt x="0" y="67"/>
                      <a:pt x="0" y="67"/>
                      <a:pt x="0" y="67"/>
                    </a:cubicBezTo>
                    <a:cubicBezTo>
                      <a:pt x="38" y="66"/>
                      <a:pt x="68" y="37"/>
                      <a:pt x="7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64" name="Freeform 175">
                <a:extLst>
                  <a:ext uri="{FF2B5EF4-FFF2-40B4-BE49-F238E27FC236}">
                    <a16:creationId xmlns:a16="http://schemas.microsoft.com/office/drawing/2014/main" id="{4AEAD919-9BE3-3E4A-AD22-860139340A3D}"/>
                  </a:ext>
                </a:extLst>
              </p:cNvPr>
              <p:cNvSpPr>
                <a:spLocks/>
              </p:cNvSpPr>
              <p:nvPr/>
            </p:nvSpPr>
            <p:spPr bwMode="auto">
              <a:xfrm>
                <a:off x="948" y="1578"/>
                <a:ext cx="66" cy="144"/>
              </a:xfrm>
              <a:custGeom>
                <a:avLst/>
                <a:gdLst>
                  <a:gd name="T0" fmla="*/ 45 w 45"/>
                  <a:gd name="T1" fmla="*/ 0 h 99"/>
                  <a:gd name="T2" fmla="*/ 0 w 45"/>
                  <a:gd name="T3" fmla="*/ 50 h 99"/>
                  <a:gd name="T4" fmla="*/ 45 w 45"/>
                  <a:gd name="T5" fmla="*/ 99 h 99"/>
                  <a:gd name="T6" fmla="*/ 45 w 45"/>
                  <a:gd name="T7" fmla="*/ 0 h 99"/>
                </a:gdLst>
                <a:ahLst/>
                <a:cxnLst>
                  <a:cxn ang="0">
                    <a:pos x="T0" y="T1"/>
                  </a:cxn>
                  <a:cxn ang="0">
                    <a:pos x="T2" y="T3"/>
                  </a:cxn>
                  <a:cxn ang="0">
                    <a:pos x="T4" y="T5"/>
                  </a:cxn>
                  <a:cxn ang="0">
                    <a:pos x="T6" y="T7"/>
                  </a:cxn>
                </a:cxnLst>
                <a:rect l="0" t="0" r="r" b="b"/>
                <a:pathLst>
                  <a:path w="45" h="99">
                    <a:moveTo>
                      <a:pt x="45" y="0"/>
                    </a:moveTo>
                    <a:cubicBezTo>
                      <a:pt x="20" y="2"/>
                      <a:pt x="0" y="24"/>
                      <a:pt x="0" y="50"/>
                    </a:cubicBezTo>
                    <a:cubicBezTo>
                      <a:pt x="0" y="75"/>
                      <a:pt x="20" y="97"/>
                      <a:pt x="45" y="99"/>
                    </a:cubicBez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65" name="Freeform 176">
                <a:extLst>
                  <a:ext uri="{FF2B5EF4-FFF2-40B4-BE49-F238E27FC236}">
                    <a16:creationId xmlns:a16="http://schemas.microsoft.com/office/drawing/2014/main" id="{CE86EEAC-C583-2842-903C-F31A907917B5}"/>
                  </a:ext>
                </a:extLst>
              </p:cNvPr>
              <p:cNvSpPr>
                <a:spLocks/>
              </p:cNvSpPr>
              <p:nvPr/>
            </p:nvSpPr>
            <p:spPr bwMode="auto">
              <a:xfrm>
                <a:off x="1021" y="1578"/>
                <a:ext cx="70" cy="70"/>
              </a:xfrm>
              <a:custGeom>
                <a:avLst/>
                <a:gdLst>
                  <a:gd name="T0" fmla="*/ 48 w 48"/>
                  <a:gd name="T1" fmla="*/ 48 h 48"/>
                  <a:gd name="T2" fmla="*/ 0 w 48"/>
                  <a:gd name="T3" fmla="*/ 0 h 48"/>
                  <a:gd name="T4" fmla="*/ 0 w 48"/>
                  <a:gd name="T5" fmla="*/ 48 h 48"/>
                  <a:gd name="T6" fmla="*/ 48 w 48"/>
                  <a:gd name="T7" fmla="*/ 48 h 48"/>
                </a:gdLst>
                <a:ahLst/>
                <a:cxnLst>
                  <a:cxn ang="0">
                    <a:pos x="T0" y="T1"/>
                  </a:cxn>
                  <a:cxn ang="0">
                    <a:pos x="T2" y="T3"/>
                  </a:cxn>
                  <a:cxn ang="0">
                    <a:pos x="T4" y="T5"/>
                  </a:cxn>
                  <a:cxn ang="0">
                    <a:pos x="T6" y="T7"/>
                  </a:cxn>
                </a:cxnLst>
                <a:rect l="0" t="0" r="r" b="b"/>
                <a:pathLst>
                  <a:path w="48" h="48">
                    <a:moveTo>
                      <a:pt x="48" y="48"/>
                    </a:moveTo>
                    <a:cubicBezTo>
                      <a:pt x="48" y="22"/>
                      <a:pt x="26" y="1"/>
                      <a:pt x="0" y="0"/>
                    </a:cubicBezTo>
                    <a:cubicBezTo>
                      <a:pt x="0" y="48"/>
                      <a:pt x="0" y="48"/>
                      <a:pt x="0" y="48"/>
                    </a:cubicBez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66" name="Freeform 177">
                <a:extLst>
                  <a:ext uri="{FF2B5EF4-FFF2-40B4-BE49-F238E27FC236}">
                    <a16:creationId xmlns:a16="http://schemas.microsoft.com/office/drawing/2014/main" id="{7FF51912-B874-E546-9D58-26E83869ED75}"/>
                  </a:ext>
                </a:extLst>
              </p:cNvPr>
              <p:cNvSpPr>
                <a:spLocks/>
              </p:cNvSpPr>
              <p:nvPr/>
            </p:nvSpPr>
            <p:spPr bwMode="auto">
              <a:xfrm>
                <a:off x="1021" y="1655"/>
                <a:ext cx="70" cy="67"/>
              </a:xfrm>
              <a:custGeom>
                <a:avLst/>
                <a:gdLst>
                  <a:gd name="T0" fmla="*/ 0 w 48"/>
                  <a:gd name="T1" fmla="*/ 0 h 46"/>
                  <a:gd name="T2" fmla="*/ 0 w 48"/>
                  <a:gd name="T3" fmla="*/ 46 h 46"/>
                  <a:gd name="T4" fmla="*/ 48 w 48"/>
                  <a:gd name="T5" fmla="*/ 0 h 46"/>
                  <a:gd name="T6" fmla="*/ 0 w 48"/>
                  <a:gd name="T7" fmla="*/ 0 h 46"/>
                </a:gdLst>
                <a:ahLst/>
                <a:cxnLst>
                  <a:cxn ang="0">
                    <a:pos x="T0" y="T1"/>
                  </a:cxn>
                  <a:cxn ang="0">
                    <a:pos x="T2" y="T3"/>
                  </a:cxn>
                  <a:cxn ang="0">
                    <a:pos x="T4" y="T5"/>
                  </a:cxn>
                  <a:cxn ang="0">
                    <a:pos x="T6" y="T7"/>
                  </a:cxn>
                </a:cxnLst>
                <a:rect l="0" t="0" r="r" b="b"/>
                <a:pathLst>
                  <a:path w="48" h="46">
                    <a:moveTo>
                      <a:pt x="0" y="0"/>
                    </a:moveTo>
                    <a:cubicBezTo>
                      <a:pt x="0" y="46"/>
                      <a:pt x="0" y="46"/>
                      <a:pt x="0" y="46"/>
                    </a:cubicBezTo>
                    <a:cubicBezTo>
                      <a:pt x="26" y="45"/>
                      <a:pt x="47" y="25"/>
                      <a:pt x="48"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67" name="Freeform 178">
                <a:extLst>
                  <a:ext uri="{FF2B5EF4-FFF2-40B4-BE49-F238E27FC236}">
                    <a16:creationId xmlns:a16="http://schemas.microsoft.com/office/drawing/2014/main" id="{2704FF38-2E09-3A4D-8599-C47336AEE21F}"/>
                  </a:ext>
                </a:extLst>
              </p:cNvPr>
              <p:cNvSpPr>
                <a:spLocks/>
              </p:cNvSpPr>
              <p:nvPr/>
            </p:nvSpPr>
            <p:spPr bwMode="auto">
              <a:xfrm>
                <a:off x="1480" y="1740"/>
                <a:ext cx="206" cy="139"/>
              </a:xfrm>
              <a:custGeom>
                <a:avLst/>
                <a:gdLst>
                  <a:gd name="T0" fmla="*/ 131 w 141"/>
                  <a:gd name="T1" fmla="*/ 0 h 96"/>
                  <a:gd name="T2" fmla="*/ 126 w 141"/>
                  <a:gd name="T3" fmla="*/ 0 h 96"/>
                  <a:gd name="T4" fmla="*/ 122 w 141"/>
                  <a:gd name="T5" fmla="*/ 0 h 96"/>
                  <a:gd name="T6" fmla="*/ 19 w 141"/>
                  <a:gd name="T7" fmla="*/ 0 h 96"/>
                  <a:gd name="T8" fmla="*/ 16 w 141"/>
                  <a:gd name="T9" fmla="*/ 0 h 96"/>
                  <a:gd name="T10" fmla="*/ 10 w 141"/>
                  <a:gd name="T11" fmla="*/ 0 h 96"/>
                  <a:gd name="T12" fmla="*/ 0 w 141"/>
                  <a:gd name="T13" fmla="*/ 10 h 96"/>
                  <a:gd name="T14" fmla="*/ 0 w 141"/>
                  <a:gd name="T15" fmla="*/ 86 h 96"/>
                  <a:gd name="T16" fmla="*/ 10 w 141"/>
                  <a:gd name="T17" fmla="*/ 96 h 96"/>
                  <a:gd name="T18" fmla="*/ 16 w 141"/>
                  <a:gd name="T19" fmla="*/ 96 h 96"/>
                  <a:gd name="T20" fmla="*/ 19 w 141"/>
                  <a:gd name="T21" fmla="*/ 96 h 96"/>
                  <a:gd name="T22" fmla="*/ 122 w 141"/>
                  <a:gd name="T23" fmla="*/ 96 h 96"/>
                  <a:gd name="T24" fmla="*/ 126 w 141"/>
                  <a:gd name="T25" fmla="*/ 96 h 96"/>
                  <a:gd name="T26" fmla="*/ 131 w 141"/>
                  <a:gd name="T27" fmla="*/ 96 h 96"/>
                  <a:gd name="T28" fmla="*/ 141 w 141"/>
                  <a:gd name="T29" fmla="*/ 86 h 96"/>
                  <a:gd name="T30" fmla="*/ 141 w 141"/>
                  <a:gd name="T31" fmla="*/ 10 h 96"/>
                  <a:gd name="T32" fmla="*/ 131 w 141"/>
                  <a:gd name="T3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 h="96">
                    <a:moveTo>
                      <a:pt x="131" y="0"/>
                    </a:moveTo>
                    <a:cubicBezTo>
                      <a:pt x="126" y="0"/>
                      <a:pt x="126" y="0"/>
                      <a:pt x="126" y="0"/>
                    </a:cubicBezTo>
                    <a:cubicBezTo>
                      <a:pt x="122" y="0"/>
                      <a:pt x="122" y="0"/>
                      <a:pt x="122" y="0"/>
                    </a:cubicBezTo>
                    <a:cubicBezTo>
                      <a:pt x="19" y="0"/>
                      <a:pt x="19" y="0"/>
                      <a:pt x="19" y="0"/>
                    </a:cubicBezTo>
                    <a:cubicBezTo>
                      <a:pt x="16" y="0"/>
                      <a:pt x="16" y="0"/>
                      <a:pt x="16" y="0"/>
                    </a:cubicBezTo>
                    <a:cubicBezTo>
                      <a:pt x="10" y="0"/>
                      <a:pt x="10" y="0"/>
                      <a:pt x="10" y="0"/>
                    </a:cubicBezTo>
                    <a:cubicBezTo>
                      <a:pt x="5" y="0"/>
                      <a:pt x="0" y="4"/>
                      <a:pt x="0" y="10"/>
                    </a:cubicBezTo>
                    <a:cubicBezTo>
                      <a:pt x="0" y="86"/>
                      <a:pt x="0" y="86"/>
                      <a:pt x="0" y="86"/>
                    </a:cubicBezTo>
                    <a:cubicBezTo>
                      <a:pt x="0" y="92"/>
                      <a:pt x="5" y="96"/>
                      <a:pt x="10" y="96"/>
                    </a:cubicBezTo>
                    <a:cubicBezTo>
                      <a:pt x="16" y="96"/>
                      <a:pt x="16" y="96"/>
                      <a:pt x="16" y="96"/>
                    </a:cubicBezTo>
                    <a:cubicBezTo>
                      <a:pt x="19" y="96"/>
                      <a:pt x="19" y="96"/>
                      <a:pt x="19" y="96"/>
                    </a:cubicBezTo>
                    <a:cubicBezTo>
                      <a:pt x="122" y="96"/>
                      <a:pt x="122" y="96"/>
                      <a:pt x="122" y="96"/>
                    </a:cubicBezTo>
                    <a:cubicBezTo>
                      <a:pt x="126" y="96"/>
                      <a:pt x="126" y="96"/>
                      <a:pt x="126" y="96"/>
                    </a:cubicBezTo>
                    <a:cubicBezTo>
                      <a:pt x="131" y="96"/>
                      <a:pt x="131" y="96"/>
                      <a:pt x="131" y="96"/>
                    </a:cubicBezTo>
                    <a:cubicBezTo>
                      <a:pt x="137" y="96"/>
                      <a:pt x="141" y="92"/>
                      <a:pt x="141" y="86"/>
                    </a:cubicBezTo>
                    <a:cubicBezTo>
                      <a:pt x="141" y="10"/>
                      <a:pt x="141" y="10"/>
                      <a:pt x="141" y="10"/>
                    </a:cubicBezTo>
                    <a:cubicBezTo>
                      <a:pt x="141" y="4"/>
                      <a:pt x="137" y="0"/>
                      <a:pt x="1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68" name="Freeform 179">
                <a:extLst>
                  <a:ext uri="{FF2B5EF4-FFF2-40B4-BE49-F238E27FC236}">
                    <a16:creationId xmlns:a16="http://schemas.microsoft.com/office/drawing/2014/main" id="{1EEC72C9-EC9D-7D42-BB54-B10D388855BE}"/>
                  </a:ext>
                </a:extLst>
              </p:cNvPr>
              <p:cNvSpPr>
                <a:spLocks/>
              </p:cNvSpPr>
              <p:nvPr/>
            </p:nvSpPr>
            <p:spPr bwMode="auto">
              <a:xfrm>
                <a:off x="1536" y="1711"/>
                <a:ext cx="94" cy="30"/>
              </a:xfrm>
              <a:custGeom>
                <a:avLst/>
                <a:gdLst>
                  <a:gd name="T0" fmla="*/ 11 w 65"/>
                  <a:gd name="T1" fmla="*/ 10 h 21"/>
                  <a:gd name="T2" fmla="*/ 55 w 65"/>
                  <a:gd name="T3" fmla="*/ 10 h 21"/>
                  <a:gd name="T4" fmla="*/ 55 w 65"/>
                  <a:gd name="T5" fmla="*/ 21 h 21"/>
                  <a:gd name="T6" fmla="*/ 65 w 65"/>
                  <a:gd name="T7" fmla="*/ 21 h 21"/>
                  <a:gd name="T8" fmla="*/ 65 w 65"/>
                  <a:gd name="T9" fmla="*/ 9 h 21"/>
                  <a:gd name="T10" fmla="*/ 56 w 65"/>
                  <a:gd name="T11" fmla="*/ 0 h 21"/>
                  <a:gd name="T12" fmla="*/ 9 w 65"/>
                  <a:gd name="T13" fmla="*/ 0 h 21"/>
                  <a:gd name="T14" fmla="*/ 0 w 65"/>
                  <a:gd name="T15" fmla="*/ 9 h 21"/>
                  <a:gd name="T16" fmla="*/ 0 w 65"/>
                  <a:gd name="T17" fmla="*/ 21 h 21"/>
                  <a:gd name="T18" fmla="*/ 11 w 65"/>
                  <a:gd name="T19" fmla="*/ 21 h 21"/>
                  <a:gd name="T20" fmla="*/ 11 w 65"/>
                  <a:gd name="T21"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21">
                    <a:moveTo>
                      <a:pt x="11" y="10"/>
                    </a:moveTo>
                    <a:cubicBezTo>
                      <a:pt x="55" y="10"/>
                      <a:pt x="55" y="10"/>
                      <a:pt x="55" y="10"/>
                    </a:cubicBezTo>
                    <a:cubicBezTo>
                      <a:pt x="55" y="21"/>
                      <a:pt x="55" y="21"/>
                      <a:pt x="55" y="21"/>
                    </a:cubicBezTo>
                    <a:cubicBezTo>
                      <a:pt x="65" y="21"/>
                      <a:pt x="65" y="21"/>
                      <a:pt x="65" y="21"/>
                    </a:cubicBezTo>
                    <a:cubicBezTo>
                      <a:pt x="65" y="9"/>
                      <a:pt x="65" y="9"/>
                      <a:pt x="65" y="9"/>
                    </a:cubicBezTo>
                    <a:cubicBezTo>
                      <a:pt x="65" y="4"/>
                      <a:pt x="61" y="0"/>
                      <a:pt x="56" y="0"/>
                    </a:cubicBezTo>
                    <a:cubicBezTo>
                      <a:pt x="9" y="0"/>
                      <a:pt x="9" y="0"/>
                      <a:pt x="9" y="0"/>
                    </a:cubicBezTo>
                    <a:cubicBezTo>
                      <a:pt x="4" y="0"/>
                      <a:pt x="0" y="4"/>
                      <a:pt x="0" y="9"/>
                    </a:cubicBezTo>
                    <a:cubicBezTo>
                      <a:pt x="0" y="21"/>
                      <a:pt x="0" y="21"/>
                      <a:pt x="0" y="21"/>
                    </a:cubicBezTo>
                    <a:cubicBezTo>
                      <a:pt x="11" y="21"/>
                      <a:pt x="11" y="21"/>
                      <a:pt x="11" y="21"/>
                    </a:cubicBezTo>
                    <a:lnTo>
                      <a:pt x="1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69" name="Freeform 180">
                <a:extLst>
                  <a:ext uri="{FF2B5EF4-FFF2-40B4-BE49-F238E27FC236}">
                    <a16:creationId xmlns:a16="http://schemas.microsoft.com/office/drawing/2014/main" id="{1C86EAC6-1916-E149-AF74-7DAD5C4F3016}"/>
                  </a:ext>
                </a:extLst>
              </p:cNvPr>
              <p:cNvSpPr>
                <a:spLocks/>
              </p:cNvSpPr>
              <p:nvPr/>
            </p:nvSpPr>
            <p:spPr bwMode="auto">
              <a:xfrm>
                <a:off x="2390" y="1154"/>
                <a:ext cx="165" cy="112"/>
              </a:xfrm>
              <a:custGeom>
                <a:avLst/>
                <a:gdLst>
                  <a:gd name="T0" fmla="*/ 106 w 114"/>
                  <a:gd name="T1" fmla="*/ 0 h 77"/>
                  <a:gd name="T2" fmla="*/ 102 w 114"/>
                  <a:gd name="T3" fmla="*/ 0 h 77"/>
                  <a:gd name="T4" fmla="*/ 99 w 114"/>
                  <a:gd name="T5" fmla="*/ 0 h 77"/>
                  <a:gd name="T6" fmla="*/ 16 w 114"/>
                  <a:gd name="T7" fmla="*/ 0 h 77"/>
                  <a:gd name="T8" fmla="*/ 13 w 114"/>
                  <a:gd name="T9" fmla="*/ 0 h 77"/>
                  <a:gd name="T10" fmla="*/ 8 w 114"/>
                  <a:gd name="T11" fmla="*/ 0 h 77"/>
                  <a:gd name="T12" fmla="*/ 0 w 114"/>
                  <a:gd name="T13" fmla="*/ 7 h 77"/>
                  <a:gd name="T14" fmla="*/ 0 w 114"/>
                  <a:gd name="T15" fmla="*/ 70 h 77"/>
                  <a:gd name="T16" fmla="*/ 8 w 114"/>
                  <a:gd name="T17" fmla="*/ 77 h 77"/>
                  <a:gd name="T18" fmla="*/ 13 w 114"/>
                  <a:gd name="T19" fmla="*/ 77 h 77"/>
                  <a:gd name="T20" fmla="*/ 16 w 114"/>
                  <a:gd name="T21" fmla="*/ 77 h 77"/>
                  <a:gd name="T22" fmla="*/ 99 w 114"/>
                  <a:gd name="T23" fmla="*/ 77 h 77"/>
                  <a:gd name="T24" fmla="*/ 102 w 114"/>
                  <a:gd name="T25" fmla="*/ 77 h 77"/>
                  <a:gd name="T26" fmla="*/ 106 w 114"/>
                  <a:gd name="T27" fmla="*/ 77 h 77"/>
                  <a:gd name="T28" fmla="*/ 114 w 114"/>
                  <a:gd name="T29" fmla="*/ 70 h 77"/>
                  <a:gd name="T30" fmla="*/ 114 w 114"/>
                  <a:gd name="T31" fmla="*/ 7 h 77"/>
                  <a:gd name="T32" fmla="*/ 106 w 114"/>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77">
                    <a:moveTo>
                      <a:pt x="106" y="0"/>
                    </a:moveTo>
                    <a:cubicBezTo>
                      <a:pt x="102" y="0"/>
                      <a:pt x="102" y="0"/>
                      <a:pt x="102" y="0"/>
                    </a:cubicBezTo>
                    <a:cubicBezTo>
                      <a:pt x="99" y="0"/>
                      <a:pt x="99" y="0"/>
                      <a:pt x="99" y="0"/>
                    </a:cubicBezTo>
                    <a:cubicBezTo>
                      <a:pt x="16" y="0"/>
                      <a:pt x="16" y="0"/>
                      <a:pt x="16" y="0"/>
                    </a:cubicBezTo>
                    <a:cubicBezTo>
                      <a:pt x="13" y="0"/>
                      <a:pt x="13" y="0"/>
                      <a:pt x="13" y="0"/>
                    </a:cubicBezTo>
                    <a:cubicBezTo>
                      <a:pt x="8" y="0"/>
                      <a:pt x="8" y="0"/>
                      <a:pt x="8" y="0"/>
                    </a:cubicBezTo>
                    <a:cubicBezTo>
                      <a:pt x="4" y="0"/>
                      <a:pt x="0" y="3"/>
                      <a:pt x="0" y="7"/>
                    </a:cubicBezTo>
                    <a:cubicBezTo>
                      <a:pt x="0" y="70"/>
                      <a:pt x="0" y="70"/>
                      <a:pt x="0" y="70"/>
                    </a:cubicBezTo>
                    <a:cubicBezTo>
                      <a:pt x="0" y="74"/>
                      <a:pt x="4" y="77"/>
                      <a:pt x="8" y="77"/>
                    </a:cubicBezTo>
                    <a:cubicBezTo>
                      <a:pt x="13" y="77"/>
                      <a:pt x="13" y="77"/>
                      <a:pt x="13" y="77"/>
                    </a:cubicBezTo>
                    <a:cubicBezTo>
                      <a:pt x="16" y="77"/>
                      <a:pt x="16" y="77"/>
                      <a:pt x="16" y="77"/>
                    </a:cubicBezTo>
                    <a:cubicBezTo>
                      <a:pt x="99" y="77"/>
                      <a:pt x="99" y="77"/>
                      <a:pt x="99" y="77"/>
                    </a:cubicBezTo>
                    <a:cubicBezTo>
                      <a:pt x="102" y="77"/>
                      <a:pt x="102" y="77"/>
                      <a:pt x="102" y="77"/>
                    </a:cubicBezTo>
                    <a:cubicBezTo>
                      <a:pt x="106" y="77"/>
                      <a:pt x="106" y="77"/>
                      <a:pt x="106" y="77"/>
                    </a:cubicBezTo>
                    <a:cubicBezTo>
                      <a:pt x="111" y="77"/>
                      <a:pt x="114" y="74"/>
                      <a:pt x="114" y="70"/>
                    </a:cubicBezTo>
                    <a:cubicBezTo>
                      <a:pt x="114" y="7"/>
                      <a:pt x="114" y="7"/>
                      <a:pt x="114" y="7"/>
                    </a:cubicBezTo>
                    <a:cubicBezTo>
                      <a:pt x="114" y="3"/>
                      <a:pt x="111" y="0"/>
                      <a:pt x="1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70" name="Freeform 181">
                <a:extLst>
                  <a:ext uri="{FF2B5EF4-FFF2-40B4-BE49-F238E27FC236}">
                    <a16:creationId xmlns:a16="http://schemas.microsoft.com/office/drawing/2014/main" id="{FD101B90-EA27-6E46-B917-4215D7BF4C12}"/>
                  </a:ext>
                </a:extLst>
              </p:cNvPr>
              <p:cNvSpPr>
                <a:spLocks/>
              </p:cNvSpPr>
              <p:nvPr/>
            </p:nvSpPr>
            <p:spPr bwMode="auto">
              <a:xfrm>
                <a:off x="2435" y="1130"/>
                <a:ext cx="75" cy="25"/>
              </a:xfrm>
              <a:custGeom>
                <a:avLst/>
                <a:gdLst>
                  <a:gd name="T0" fmla="*/ 8 w 52"/>
                  <a:gd name="T1" fmla="*/ 8 h 17"/>
                  <a:gd name="T2" fmla="*/ 44 w 52"/>
                  <a:gd name="T3" fmla="*/ 8 h 17"/>
                  <a:gd name="T4" fmla="*/ 44 w 52"/>
                  <a:gd name="T5" fmla="*/ 17 h 17"/>
                  <a:gd name="T6" fmla="*/ 52 w 52"/>
                  <a:gd name="T7" fmla="*/ 17 h 17"/>
                  <a:gd name="T8" fmla="*/ 52 w 52"/>
                  <a:gd name="T9" fmla="*/ 7 h 17"/>
                  <a:gd name="T10" fmla="*/ 45 w 52"/>
                  <a:gd name="T11" fmla="*/ 0 h 17"/>
                  <a:gd name="T12" fmla="*/ 7 w 52"/>
                  <a:gd name="T13" fmla="*/ 0 h 17"/>
                  <a:gd name="T14" fmla="*/ 0 w 52"/>
                  <a:gd name="T15" fmla="*/ 7 h 17"/>
                  <a:gd name="T16" fmla="*/ 0 w 52"/>
                  <a:gd name="T17" fmla="*/ 17 h 17"/>
                  <a:gd name="T18" fmla="*/ 8 w 52"/>
                  <a:gd name="T19" fmla="*/ 17 h 17"/>
                  <a:gd name="T20" fmla="*/ 8 w 5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17">
                    <a:moveTo>
                      <a:pt x="8" y="8"/>
                    </a:moveTo>
                    <a:cubicBezTo>
                      <a:pt x="44" y="8"/>
                      <a:pt x="44" y="8"/>
                      <a:pt x="44" y="8"/>
                    </a:cubicBezTo>
                    <a:cubicBezTo>
                      <a:pt x="44" y="17"/>
                      <a:pt x="44" y="17"/>
                      <a:pt x="44" y="17"/>
                    </a:cubicBezTo>
                    <a:cubicBezTo>
                      <a:pt x="52" y="17"/>
                      <a:pt x="52" y="17"/>
                      <a:pt x="52" y="17"/>
                    </a:cubicBezTo>
                    <a:cubicBezTo>
                      <a:pt x="52" y="7"/>
                      <a:pt x="52" y="7"/>
                      <a:pt x="52" y="7"/>
                    </a:cubicBezTo>
                    <a:cubicBezTo>
                      <a:pt x="52" y="3"/>
                      <a:pt x="49" y="0"/>
                      <a:pt x="45" y="0"/>
                    </a:cubicBezTo>
                    <a:cubicBezTo>
                      <a:pt x="7" y="0"/>
                      <a:pt x="7" y="0"/>
                      <a:pt x="7" y="0"/>
                    </a:cubicBezTo>
                    <a:cubicBezTo>
                      <a:pt x="3" y="0"/>
                      <a:pt x="0" y="3"/>
                      <a:pt x="0" y="7"/>
                    </a:cubicBezTo>
                    <a:cubicBezTo>
                      <a:pt x="0" y="17"/>
                      <a:pt x="0" y="17"/>
                      <a:pt x="0" y="17"/>
                    </a:cubicBezTo>
                    <a:cubicBezTo>
                      <a:pt x="8" y="17"/>
                      <a:pt x="8" y="17"/>
                      <a:pt x="8" y="17"/>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71" name="Freeform 182">
                <a:extLst>
                  <a:ext uri="{FF2B5EF4-FFF2-40B4-BE49-F238E27FC236}">
                    <a16:creationId xmlns:a16="http://schemas.microsoft.com/office/drawing/2014/main" id="{5B53ADD8-2CAE-7D4A-9CC2-32C71DDE47DF}"/>
                  </a:ext>
                </a:extLst>
              </p:cNvPr>
              <p:cNvSpPr>
                <a:spLocks/>
              </p:cNvSpPr>
              <p:nvPr/>
            </p:nvSpPr>
            <p:spPr bwMode="auto">
              <a:xfrm>
                <a:off x="1425" y="2689"/>
                <a:ext cx="185" cy="125"/>
              </a:xfrm>
              <a:custGeom>
                <a:avLst/>
                <a:gdLst>
                  <a:gd name="T0" fmla="*/ 118 w 127"/>
                  <a:gd name="T1" fmla="*/ 0 h 86"/>
                  <a:gd name="T2" fmla="*/ 113 w 127"/>
                  <a:gd name="T3" fmla="*/ 0 h 86"/>
                  <a:gd name="T4" fmla="*/ 110 w 127"/>
                  <a:gd name="T5" fmla="*/ 0 h 86"/>
                  <a:gd name="T6" fmla="*/ 17 w 127"/>
                  <a:gd name="T7" fmla="*/ 0 h 86"/>
                  <a:gd name="T8" fmla="*/ 14 w 127"/>
                  <a:gd name="T9" fmla="*/ 0 h 86"/>
                  <a:gd name="T10" fmla="*/ 9 w 127"/>
                  <a:gd name="T11" fmla="*/ 0 h 86"/>
                  <a:gd name="T12" fmla="*/ 0 w 127"/>
                  <a:gd name="T13" fmla="*/ 8 h 86"/>
                  <a:gd name="T14" fmla="*/ 0 w 127"/>
                  <a:gd name="T15" fmla="*/ 77 h 86"/>
                  <a:gd name="T16" fmla="*/ 9 w 127"/>
                  <a:gd name="T17" fmla="*/ 86 h 86"/>
                  <a:gd name="T18" fmla="*/ 14 w 127"/>
                  <a:gd name="T19" fmla="*/ 86 h 86"/>
                  <a:gd name="T20" fmla="*/ 17 w 127"/>
                  <a:gd name="T21" fmla="*/ 86 h 86"/>
                  <a:gd name="T22" fmla="*/ 110 w 127"/>
                  <a:gd name="T23" fmla="*/ 86 h 86"/>
                  <a:gd name="T24" fmla="*/ 113 w 127"/>
                  <a:gd name="T25" fmla="*/ 86 h 86"/>
                  <a:gd name="T26" fmla="*/ 118 w 127"/>
                  <a:gd name="T27" fmla="*/ 86 h 86"/>
                  <a:gd name="T28" fmla="*/ 127 w 127"/>
                  <a:gd name="T29" fmla="*/ 77 h 86"/>
                  <a:gd name="T30" fmla="*/ 127 w 127"/>
                  <a:gd name="T31" fmla="*/ 8 h 86"/>
                  <a:gd name="T32" fmla="*/ 118 w 127"/>
                  <a:gd name="T33"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 h="86">
                    <a:moveTo>
                      <a:pt x="118" y="0"/>
                    </a:moveTo>
                    <a:cubicBezTo>
                      <a:pt x="113" y="0"/>
                      <a:pt x="113" y="0"/>
                      <a:pt x="113" y="0"/>
                    </a:cubicBezTo>
                    <a:cubicBezTo>
                      <a:pt x="110" y="0"/>
                      <a:pt x="110" y="0"/>
                      <a:pt x="110" y="0"/>
                    </a:cubicBezTo>
                    <a:cubicBezTo>
                      <a:pt x="17" y="0"/>
                      <a:pt x="17" y="0"/>
                      <a:pt x="17" y="0"/>
                    </a:cubicBezTo>
                    <a:cubicBezTo>
                      <a:pt x="14" y="0"/>
                      <a:pt x="14" y="0"/>
                      <a:pt x="14" y="0"/>
                    </a:cubicBezTo>
                    <a:cubicBezTo>
                      <a:pt x="9" y="0"/>
                      <a:pt x="9" y="0"/>
                      <a:pt x="9" y="0"/>
                    </a:cubicBezTo>
                    <a:cubicBezTo>
                      <a:pt x="4" y="0"/>
                      <a:pt x="0" y="3"/>
                      <a:pt x="0" y="8"/>
                    </a:cubicBezTo>
                    <a:cubicBezTo>
                      <a:pt x="0" y="77"/>
                      <a:pt x="0" y="77"/>
                      <a:pt x="0" y="77"/>
                    </a:cubicBezTo>
                    <a:cubicBezTo>
                      <a:pt x="0" y="82"/>
                      <a:pt x="4" y="86"/>
                      <a:pt x="9" y="86"/>
                    </a:cubicBezTo>
                    <a:cubicBezTo>
                      <a:pt x="14" y="86"/>
                      <a:pt x="14" y="86"/>
                      <a:pt x="14" y="86"/>
                    </a:cubicBezTo>
                    <a:cubicBezTo>
                      <a:pt x="17" y="86"/>
                      <a:pt x="17" y="86"/>
                      <a:pt x="17" y="86"/>
                    </a:cubicBezTo>
                    <a:cubicBezTo>
                      <a:pt x="110" y="86"/>
                      <a:pt x="110" y="86"/>
                      <a:pt x="110" y="86"/>
                    </a:cubicBezTo>
                    <a:cubicBezTo>
                      <a:pt x="113" y="86"/>
                      <a:pt x="113" y="86"/>
                      <a:pt x="113" y="86"/>
                    </a:cubicBezTo>
                    <a:cubicBezTo>
                      <a:pt x="118" y="86"/>
                      <a:pt x="118" y="86"/>
                      <a:pt x="118" y="86"/>
                    </a:cubicBezTo>
                    <a:cubicBezTo>
                      <a:pt x="123" y="86"/>
                      <a:pt x="127" y="82"/>
                      <a:pt x="127" y="77"/>
                    </a:cubicBezTo>
                    <a:cubicBezTo>
                      <a:pt x="127" y="8"/>
                      <a:pt x="127" y="8"/>
                      <a:pt x="127" y="8"/>
                    </a:cubicBezTo>
                    <a:cubicBezTo>
                      <a:pt x="127" y="3"/>
                      <a:pt x="123" y="0"/>
                      <a:pt x="1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72" name="Freeform 183">
                <a:extLst>
                  <a:ext uri="{FF2B5EF4-FFF2-40B4-BE49-F238E27FC236}">
                    <a16:creationId xmlns:a16="http://schemas.microsoft.com/office/drawing/2014/main" id="{54CA7A4F-9ADE-844A-9DED-600256DABF8B}"/>
                  </a:ext>
                </a:extLst>
              </p:cNvPr>
              <p:cNvSpPr>
                <a:spLocks/>
              </p:cNvSpPr>
              <p:nvPr/>
            </p:nvSpPr>
            <p:spPr bwMode="auto">
              <a:xfrm>
                <a:off x="1476" y="2663"/>
                <a:ext cx="84" cy="28"/>
              </a:xfrm>
              <a:custGeom>
                <a:avLst/>
                <a:gdLst>
                  <a:gd name="T0" fmla="*/ 9 w 58"/>
                  <a:gd name="T1" fmla="*/ 9 h 19"/>
                  <a:gd name="T2" fmla="*/ 48 w 58"/>
                  <a:gd name="T3" fmla="*/ 9 h 19"/>
                  <a:gd name="T4" fmla="*/ 48 w 58"/>
                  <a:gd name="T5" fmla="*/ 19 h 19"/>
                  <a:gd name="T6" fmla="*/ 58 w 58"/>
                  <a:gd name="T7" fmla="*/ 19 h 19"/>
                  <a:gd name="T8" fmla="*/ 58 w 58"/>
                  <a:gd name="T9" fmla="*/ 8 h 19"/>
                  <a:gd name="T10" fmla="*/ 50 w 58"/>
                  <a:gd name="T11" fmla="*/ 0 h 19"/>
                  <a:gd name="T12" fmla="*/ 8 w 58"/>
                  <a:gd name="T13" fmla="*/ 0 h 19"/>
                  <a:gd name="T14" fmla="*/ 0 w 58"/>
                  <a:gd name="T15" fmla="*/ 8 h 19"/>
                  <a:gd name="T16" fmla="*/ 0 w 58"/>
                  <a:gd name="T17" fmla="*/ 19 h 19"/>
                  <a:gd name="T18" fmla="*/ 9 w 58"/>
                  <a:gd name="T19" fmla="*/ 19 h 19"/>
                  <a:gd name="T20" fmla="*/ 9 w 58"/>
                  <a:gd name="T21"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9">
                    <a:moveTo>
                      <a:pt x="9" y="9"/>
                    </a:moveTo>
                    <a:cubicBezTo>
                      <a:pt x="48" y="9"/>
                      <a:pt x="48" y="9"/>
                      <a:pt x="48" y="9"/>
                    </a:cubicBezTo>
                    <a:cubicBezTo>
                      <a:pt x="48" y="19"/>
                      <a:pt x="48" y="19"/>
                      <a:pt x="48" y="19"/>
                    </a:cubicBezTo>
                    <a:cubicBezTo>
                      <a:pt x="58" y="19"/>
                      <a:pt x="58" y="19"/>
                      <a:pt x="58" y="19"/>
                    </a:cubicBezTo>
                    <a:cubicBezTo>
                      <a:pt x="58" y="8"/>
                      <a:pt x="58" y="8"/>
                      <a:pt x="58" y="8"/>
                    </a:cubicBezTo>
                    <a:cubicBezTo>
                      <a:pt x="58" y="3"/>
                      <a:pt x="54" y="0"/>
                      <a:pt x="50" y="0"/>
                    </a:cubicBezTo>
                    <a:cubicBezTo>
                      <a:pt x="8" y="0"/>
                      <a:pt x="8" y="0"/>
                      <a:pt x="8" y="0"/>
                    </a:cubicBezTo>
                    <a:cubicBezTo>
                      <a:pt x="3" y="0"/>
                      <a:pt x="0" y="3"/>
                      <a:pt x="0" y="8"/>
                    </a:cubicBezTo>
                    <a:cubicBezTo>
                      <a:pt x="0" y="19"/>
                      <a:pt x="0" y="19"/>
                      <a:pt x="0" y="19"/>
                    </a:cubicBezTo>
                    <a:cubicBezTo>
                      <a:pt x="9" y="19"/>
                      <a:pt x="9" y="19"/>
                      <a:pt x="9" y="19"/>
                    </a:cubicBezTo>
                    <a:lnTo>
                      <a:pt x="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73" name="Freeform 184">
                <a:extLst>
                  <a:ext uri="{FF2B5EF4-FFF2-40B4-BE49-F238E27FC236}">
                    <a16:creationId xmlns:a16="http://schemas.microsoft.com/office/drawing/2014/main" id="{CCFF08E8-CB38-A44C-BF09-C75DD17EA860}"/>
                  </a:ext>
                </a:extLst>
              </p:cNvPr>
              <p:cNvSpPr>
                <a:spLocks/>
              </p:cNvSpPr>
              <p:nvPr/>
            </p:nvSpPr>
            <p:spPr bwMode="auto">
              <a:xfrm>
                <a:off x="1843" y="2118"/>
                <a:ext cx="205" cy="139"/>
              </a:xfrm>
              <a:custGeom>
                <a:avLst/>
                <a:gdLst>
                  <a:gd name="T0" fmla="*/ 131 w 141"/>
                  <a:gd name="T1" fmla="*/ 0 h 96"/>
                  <a:gd name="T2" fmla="*/ 126 w 141"/>
                  <a:gd name="T3" fmla="*/ 0 h 96"/>
                  <a:gd name="T4" fmla="*/ 122 w 141"/>
                  <a:gd name="T5" fmla="*/ 0 h 96"/>
                  <a:gd name="T6" fmla="*/ 19 w 141"/>
                  <a:gd name="T7" fmla="*/ 0 h 96"/>
                  <a:gd name="T8" fmla="*/ 16 w 141"/>
                  <a:gd name="T9" fmla="*/ 0 h 96"/>
                  <a:gd name="T10" fmla="*/ 10 w 141"/>
                  <a:gd name="T11" fmla="*/ 0 h 96"/>
                  <a:gd name="T12" fmla="*/ 0 w 141"/>
                  <a:gd name="T13" fmla="*/ 10 h 96"/>
                  <a:gd name="T14" fmla="*/ 0 w 141"/>
                  <a:gd name="T15" fmla="*/ 86 h 96"/>
                  <a:gd name="T16" fmla="*/ 10 w 141"/>
                  <a:gd name="T17" fmla="*/ 96 h 96"/>
                  <a:gd name="T18" fmla="*/ 16 w 141"/>
                  <a:gd name="T19" fmla="*/ 96 h 96"/>
                  <a:gd name="T20" fmla="*/ 19 w 141"/>
                  <a:gd name="T21" fmla="*/ 96 h 96"/>
                  <a:gd name="T22" fmla="*/ 122 w 141"/>
                  <a:gd name="T23" fmla="*/ 96 h 96"/>
                  <a:gd name="T24" fmla="*/ 126 w 141"/>
                  <a:gd name="T25" fmla="*/ 96 h 96"/>
                  <a:gd name="T26" fmla="*/ 131 w 141"/>
                  <a:gd name="T27" fmla="*/ 96 h 96"/>
                  <a:gd name="T28" fmla="*/ 141 w 141"/>
                  <a:gd name="T29" fmla="*/ 86 h 96"/>
                  <a:gd name="T30" fmla="*/ 141 w 141"/>
                  <a:gd name="T31" fmla="*/ 10 h 96"/>
                  <a:gd name="T32" fmla="*/ 131 w 141"/>
                  <a:gd name="T3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 h="96">
                    <a:moveTo>
                      <a:pt x="131" y="0"/>
                    </a:moveTo>
                    <a:cubicBezTo>
                      <a:pt x="126" y="0"/>
                      <a:pt x="126" y="0"/>
                      <a:pt x="126" y="0"/>
                    </a:cubicBezTo>
                    <a:cubicBezTo>
                      <a:pt x="122" y="0"/>
                      <a:pt x="122" y="0"/>
                      <a:pt x="122" y="0"/>
                    </a:cubicBezTo>
                    <a:cubicBezTo>
                      <a:pt x="19" y="0"/>
                      <a:pt x="19" y="0"/>
                      <a:pt x="19" y="0"/>
                    </a:cubicBezTo>
                    <a:cubicBezTo>
                      <a:pt x="16" y="0"/>
                      <a:pt x="16" y="0"/>
                      <a:pt x="16" y="0"/>
                    </a:cubicBezTo>
                    <a:cubicBezTo>
                      <a:pt x="10" y="0"/>
                      <a:pt x="10" y="0"/>
                      <a:pt x="10" y="0"/>
                    </a:cubicBezTo>
                    <a:cubicBezTo>
                      <a:pt x="5" y="0"/>
                      <a:pt x="0" y="4"/>
                      <a:pt x="0" y="10"/>
                    </a:cubicBezTo>
                    <a:cubicBezTo>
                      <a:pt x="0" y="86"/>
                      <a:pt x="0" y="86"/>
                      <a:pt x="0" y="86"/>
                    </a:cubicBezTo>
                    <a:cubicBezTo>
                      <a:pt x="0" y="92"/>
                      <a:pt x="5" y="96"/>
                      <a:pt x="10" y="96"/>
                    </a:cubicBezTo>
                    <a:cubicBezTo>
                      <a:pt x="16" y="96"/>
                      <a:pt x="16" y="96"/>
                      <a:pt x="16" y="96"/>
                    </a:cubicBezTo>
                    <a:cubicBezTo>
                      <a:pt x="19" y="96"/>
                      <a:pt x="19" y="96"/>
                      <a:pt x="19" y="96"/>
                    </a:cubicBezTo>
                    <a:cubicBezTo>
                      <a:pt x="122" y="96"/>
                      <a:pt x="122" y="96"/>
                      <a:pt x="122" y="96"/>
                    </a:cubicBezTo>
                    <a:cubicBezTo>
                      <a:pt x="126" y="96"/>
                      <a:pt x="126" y="96"/>
                      <a:pt x="126" y="96"/>
                    </a:cubicBezTo>
                    <a:cubicBezTo>
                      <a:pt x="131" y="96"/>
                      <a:pt x="131" y="96"/>
                      <a:pt x="131" y="96"/>
                    </a:cubicBezTo>
                    <a:cubicBezTo>
                      <a:pt x="137" y="96"/>
                      <a:pt x="141" y="92"/>
                      <a:pt x="141" y="86"/>
                    </a:cubicBezTo>
                    <a:cubicBezTo>
                      <a:pt x="141" y="10"/>
                      <a:pt x="141" y="10"/>
                      <a:pt x="141" y="10"/>
                    </a:cubicBezTo>
                    <a:cubicBezTo>
                      <a:pt x="141" y="4"/>
                      <a:pt x="137" y="0"/>
                      <a:pt x="1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74" name="Freeform 185">
                <a:extLst>
                  <a:ext uri="{FF2B5EF4-FFF2-40B4-BE49-F238E27FC236}">
                    <a16:creationId xmlns:a16="http://schemas.microsoft.com/office/drawing/2014/main" id="{5E9A31CB-2409-214C-AAE9-B9252D076978}"/>
                  </a:ext>
                </a:extLst>
              </p:cNvPr>
              <p:cNvSpPr>
                <a:spLocks/>
              </p:cNvSpPr>
              <p:nvPr/>
            </p:nvSpPr>
            <p:spPr bwMode="auto">
              <a:xfrm>
                <a:off x="1898" y="2089"/>
                <a:ext cx="95" cy="30"/>
              </a:xfrm>
              <a:custGeom>
                <a:avLst/>
                <a:gdLst>
                  <a:gd name="T0" fmla="*/ 11 w 65"/>
                  <a:gd name="T1" fmla="*/ 10 h 21"/>
                  <a:gd name="T2" fmla="*/ 55 w 65"/>
                  <a:gd name="T3" fmla="*/ 10 h 21"/>
                  <a:gd name="T4" fmla="*/ 55 w 65"/>
                  <a:gd name="T5" fmla="*/ 21 h 21"/>
                  <a:gd name="T6" fmla="*/ 65 w 65"/>
                  <a:gd name="T7" fmla="*/ 21 h 21"/>
                  <a:gd name="T8" fmla="*/ 65 w 65"/>
                  <a:gd name="T9" fmla="*/ 9 h 21"/>
                  <a:gd name="T10" fmla="*/ 56 w 65"/>
                  <a:gd name="T11" fmla="*/ 0 h 21"/>
                  <a:gd name="T12" fmla="*/ 9 w 65"/>
                  <a:gd name="T13" fmla="*/ 0 h 21"/>
                  <a:gd name="T14" fmla="*/ 0 w 65"/>
                  <a:gd name="T15" fmla="*/ 9 h 21"/>
                  <a:gd name="T16" fmla="*/ 0 w 65"/>
                  <a:gd name="T17" fmla="*/ 21 h 21"/>
                  <a:gd name="T18" fmla="*/ 11 w 65"/>
                  <a:gd name="T19" fmla="*/ 21 h 21"/>
                  <a:gd name="T20" fmla="*/ 11 w 65"/>
                  <a:gd name="T21"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21">
                    <a:moveTo>
                      <a:pt x="11" y="10"/>
                    </a:moveTo>
                    <a:cubicBezTo>
                      <a:pt x="55" y="10"/>
                      <a:pt x="55" y="10"/>
                      <a:pt x="55" y="10"/>
                    </a:cubicBezTo>
                    <a:cubicBezTo>
                      <a:pt x="55" y="21"/>
                      <a:pt x="55" y="21"/>
                      <a:pt x="55" y="21"/>
                    </a:cubicBezTo>
                    <a:cubicBezTo>
                      <a:pt x="65" y="21"/>
                      <a:pt x="65" y="21"/>
                      <a:pt x="65" y="21"/>
                    </a:cubicBezTo>
                    <a:cubicBezTo>
                      <a:pt x="65" y="9"/>
                      <a:pt x="65" y="9"/>
                      <a:pt x="65" y="9"/>
                    </a:cubicBezTo>
                    <a:cubicBezTo>
                      <a:pt x="65" y="4"/>
                      <a:pt x="61" y="0"/>
                      <a:pt x="56" y="0"/>
                    </a:cubicBezTo>
                    <a:cubicBezTo>
                      <a:pt x="9" y="0"/>
                      <a:pt x="9" y="0"/>
                      <a:pt x="9" y="0"/>
                    </a:cubicBezTo>
                    <a:cubicBezTo>
                      <a:pt x="4" y="0"/>
                      <a:pt x="0" y="4"/>
                      <a:pt x="0" y="9"/>
                    </a:cubicBezTo>
                    <a:cubicBezTo>
                      <a:pt x="0" y="21"/>
                      <a:pt x="0" y="21"/>
                      <a:pt x="0" y="21"/>
                    </a:cubicBezTo>
                    <a:cubicBezTo>
                      <a:pt x="11" y="21"/>
                      <a:pt x="11" y="21"/>
                      <a:pt x="11" y="21"/>
                    </a:cubicBezTo>
                    <a:lnTo>
                      <a:pt x="1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75" name="Freeform 186">
                <a:extLst>
                  <a:ext uri="{FF2B5EF4-FFF2-40B4-BE49-F238E27FC236}">
                    <a16:creationId xmlns:a16="http://schemas.microsoft.com/office/drawing/2014/main" id="{758B28A8-1A27-524B-8953-AE8DFB717346}"/>
                  </a:ext>
                </a:extLst>
              </p:cNvPr>
              <p:cNvSpPr>
                <a:spLocks/>
              </p:cNvSpPr>
              <p:nvPr/>
            </p:nvSpPr>
            <p:spPr bwMode="auto">
              <a:xfrm>
                <a:off x="1140" y="3086"/>
                <a:ext cx="196" cy="136"/>
              </a:xfrm>
              <a:custGeom>
                <a:avLst/>
                <a:gdLst>
                  <a:gd name="T0" fmla="*/ 126 w 135"/>
                  <a:gd name="T1" fmla="*/ 0 h 93"/>
                  <a:gd name="T2" fmla="*/ 121 w 135"/>
                  <a:gd name="T3" fmla="*/ 0 h 93"/>
                  <a:gd name="T4" fmla="*/ 117 w 135"/>
                  <a:gd name="T5" fmla="*/ 0 h 93"/>
                  <a:gd name="T6" fmla="*/ 18 w 135"/>
                  <a:gd name="T7" fmla="*/ 0 h 93"/>
                  <a:gd name="T8" fmla="*/ 15 w 135"/>
                  <a:gd name="T9" fmla="*/ 0 h 93"/>
                  <a:gd name="T10" fmla="*/ 9 w 135"/>
                  <a:gd name="T11" fmla="*/ 0 h 93"/>
                  <a:gd name="T12" fmla="*/ 0 w 135"/>
                  <a:gd name="T13" fmla="*/ 9 h 93"/>
                  <a:gd name="T14" fmla="*/ 0 w 135"/>
                  <a:gd name="T15" fmla="*/ 83 h 93"/>
                  <a:gd name="T16" fmla="*/ 9 w 135"/>
                  <a:gd name="T17" fmla="*/ 93 h 93"/>
                  <a:gd name="T18" fmla="*/ 15 w 135"/>
                  <a:gd name="T19" fmla="*/ 93 h 93"/>
                  <a:gd name="T20" fmla="*/ 18 w 135"/>
                  <a:gd name="T21" fmla="*/ 93 h 93"/>
                  <a:gd name="T22" fmla="*/ 117 w 135"/>
                  <a:gd name="T23" fmla="*/ 93 h 93"/>
                  <a:gd name="T24" fmla="*/ 121 w 135"/>
                  <a:gd name="T25" fmla="*/ 93 h 93"/>
                  <a:gd name="T26" fmla="*/ 126 w 135"/>
                  <a:gd name="T27" fmla="*/ 93 h 93"/>
                  <a:gd name="T28" fmla="*/ 135 w 135"/>
                  <a:gd name="T29" fmla="*/ 83 h 93"/>
                  <a:gd name="T30" fmla="*/ 135 w 135"/>
                  <a:gd name="T31" fmla="*/ 9 h 93"/>
                  <a:gd name="T32" fmla="*/ 126 w 135"/>
                  <a:gd name="T3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93">
                    <a:moveTo>
                      <a:pt x="126" y="0"/>
                    </a:moveTo>
                    <a:cubicBezTo>
                      <a:pt x="121" y="0"/>
                      <a:pt x="121" y="0"/>
                      <a:pt x="121" y="0"/>
                    </a:cubicBezTo>
                    <a:cubicBezTo>
                      <a:pt x="117" y="0"/>
                      <a:pt x="117" y="0"/>
                      <a:pt x="117" y="0"/>
                    </a:cubicBezTo>
                    <a:cubicBezTo>
                      <a:pt x="18" y="0"/>
                      <a:pt x="18" y="0"/>
                      <a:pt x="18" y="0"/>
                    </a:cubicBezTo>
                    <a:cubicBezTo>
                      <a:pt x="15" y="0"/>
                      <a:pt x="15" y="0"/>
                      <a:pt x="15" y="0"/>
                    </a:cubicBezTo>
                    <a:cubicBezTo>
                      <a:pt x="9" y="0"/>
                      <a:pt x="9" y="0"/>
                      <a:pt x="9" y="0"/>
                    </a:cubicBezTo>
                    <a:cubicBezTo>
                      <a:pt x="4" y="0"/>
                      <a:pt x="0" y="4"/>
                      <a:pt x="0" y="9"/>
                    </a:cubicBezTo>
                    <a:cubicBezTo>
                      <a:pt x="0" y="83"/>
                      <a:pt x="0" y="83"/>
                      <a:pt x="0" y="83"/>
                    </a:cubicBezTo>
                    <a:cubicBezTo>
                      <a:pt x="0" y="88"/>
                      <a:pt x="4" y="93"/>
                      <a:pt x="9" y="93"/>
                    </a:cubicBezTo>
                    <a:cubicBezTo>
                      <a:pt x="15" y="93"/>
                      <a:pt x="15" y="93"/>
                      <a:pt x="15" y="93"/>
                    </a:cubicBezTo>
                    <a:cubicBezTo>
                      <a:pt x="18" y="93"/>
                      <a:pt x="18" y="93"/>
                      <a:pt x="18" y="93"/>
                    </a:cubicBezTo>
                    <a:cubicBezTo>
                      <a:pt x="117" y="93"/>
                      <a:pt x="117" y="93"/>
                      <a:pt x="117" y="93"/>
                    </a:cubicBezTo>
                    <a:cubicBezTo>
                      <a:pt x="121" y="93"/>
                      <a:pt x="121" y="93"/>
                      <a:pt x="121" y="93"/>
                    </a:cubicBezTo>
                    <a:cubicBezTo>
                      <a:pt x="126" y="93"/>
                      <a:pt x="126" y="93"/>
                      <a:pt x="126" y="93"/>
                    </a:cubicBezTo>
                    <a:cubicBezTo>
                      <a:pt x="131" y="93"/>
                      <a:pt x="135" y="88"/>
                      <a:pt x="135" y="83"/>
                    </a:cubicBezTo>
                    <a:cubicBezTo>
                      <a:pt x="135" y="9"/>
                      <a:pt x="135" y="9"/>
                      <a:pt x="135" y="9"/>
                    </a:cubicBezTo>
                    <a:cubicBezTo>
                      <a:pt x="135" y="4"/>
                      <a:pt x="131" y="0"/>
                      <a:pt x="1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76" name="Freeform 187">
                <a:extLst>
                  <a:ext uri="{FF2B5EF4-FFF2-40B4-BE49-F238E27FC236}">
                    <a16:creationId xmlns:a16="http://schemas.microsoft.com/office/drawing/2014/main" id="{53320FD4-76CF-7445-B479-49F51C0AF343}"/>
                  </a:ext>
                </a:extLst>
              </p:cNvPr>
              <p:cNvSpPr>
                <a:spLocks/>
              </p:cNvSpPr>
              <p:nvPr/>
            </p:nvSpPr>
            <p:spPr bwMode="auto">
              <a:xfrm>
                <a:off x="1194" y="3059"/>
                <a:ext cx="90" cy="29"/>
              </a:xfrm>
              <a:custGeom>
                <a:avLst/>
                <a:gdLst>
                  <a:gd name="T0" fmla="*/ 10 w 62"/>
                  <a:gd name="T1" fmla="*/ 10 h 20"/>
                  <a:gd name="T2" fmla="*/ 52 w 62"/>
                  <a:gd name="T3" fmla="*/ 10 h 20"/>
                  <a:gd name="T4" fmla="*/ 52 w 62"/>
                  <a:gd name="T5" fmla="*/ 20 h 20"/>
                  <a:gd name="T6" fmla="*/ 62 w 62"/>
                  <a:gd name="T7" fmla="*/ 20 h 20"/>
                  <a:gd name="T8" fmla="*/ 62 w 62"/>
                  <a:gd name="T9" fmla="*/ 8 h 20"/>
                  <a:gd name="T10" fmla="*/ 53 w 62"/>
                  <a:gd name="T11" fmla="*/ 0 h 20"/>
                  <a:gd name="T12" fmla="*/ 8 w 62"/>
                  <a:gd name="T13" fmla="*/ 0 h 20"/>
                  <a:gd name="T14" fmla="*/ 0 w 62"/>
                  <a:gd name="T15" fmla="*/ 8 h 20"/>
                  <a:gd name="T16" fmla="*/ 0 w 62"/>
                  <a:gd name="T17" fmla="*/ 20 h 20"/>
                  <a:gd name="T18" fmla="*/ 10 w 62"/>
                  <a:gd name="T19" fmla="*/ 20 h 20"/>
                  <a:gd name="T20" fmla="*/ 10 w 62"/>
                  <a:gd name="T2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20">
                    <a:moveTo>
                      <a:pt x="10" y="10"/>
                    </a:moveTo>
                    <a:cubicBezTo>
                      <a:pt x="52" y="10"/>
                      <a:pt x="52" y="10"/>
                      <a:pt x="52" y="10"/>
                    </a:cubicBezTo>
                    <a:cubicBezTo>
                      <a:pt x="52" y="20"/>
                      <a:pt x="52" y="20"/>
                      <a:pt x="52" y="20"/>
                    </a:cubicBezTo>
                    <a:cubicBezTo>
                      <a:pt x="62" y="20"/>
                      <a:pt x="62" y="20"/>
                      <a:pt x="62" y="20"/>
                    </a:cubicBezTo>
                    <a:cubicBezTo>
                      <a:pt x="62" y="8"/>
                      <a:pt x="62" y="8"/>
                      <a:pt x="62" y="8"/>
                    </a:cubicBezTo>
                    <a:cubicBezTo>
                      <a:pt x="62" y="4"/>
                      <a:pt x="58" y="0"/>
                      <a:pt x="53" y="0"/>
                    </a:cubicBezTo>
                    <a:cubicBezTo>
                      <a:pt x="8" y="0"/>
                      <a:pt x="8" y="0"/>
                      <a:pt x="8" y="0"/>
                    </a:cubicBezTo>
                    <a:cubicBezTo>
                      <a:pt x="3" y="0"/>
                      <a:pt x="0" y="4"/>
                      <a:pt x="0" y="8"/>
                    </a:cubicBezTo>
                    <a:cubicBezTo>
                      <a:pt x="0" y="20"/>
                      <a:pt x="0" y="20"/>
                      <a:pt x="0" y="20"/>
                    </a:cubicBezTo>
                    <a:cubicBezTo>
                      <a:pt x="10" y="20"/>
                      <a:pt x="10" y="20"/>
                      <a:pt x="10" y="20"/>
                    </a:cubicBez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77" name="Freeform 188">
                <a:extLst>
                  <a:ext uri="{FF2B5EF4-FFF2-40B4-BE49-F238E27FC236}">
                    <a16:creationId xmlns:a16="http://schemas.microsoft.com/office/drawing/2014/main" id="{145C006C-82DA-0E40-9E1A-6AD2D9B4F311}"/>
                  </a:ext>
                </a:extLst>
              </p:cNvPr>
              <p:cNvSpPr>
                <a:spLocks noEditPoints="1"/>
              </p:cNvSpPr>
              <p:nvPr/>
            </p:nvSpPr>
            <p:spPr bwMode="auto">
              <a:xfrm>
                <a:off x="2481" y="1740"/>
                <a:ext cx="93" cy="139"/>
              </a:xfrm>
              <a:custGeom>
                <a:avLst/>
                <a:gdLst>
                  <a:gd name="T0" fmla="*/ 56 w 64"/>
                  <a:gd name="T1" fmla="*/ 0 h 96"/>
                  <a:gd name="T2" fmla="*/ 7 w 64"/>
                  <a:gd name="T3" fmla="*/ 0 h 96"/>
                  <a:gd name="T4" fmla="*/ 0 w 64"/>
                  <a:gd name="T5" fmla="*/ 8 h 96"/>
                  <a:gd name="T6" fmla="*/ 0 w 64"/>
                  <a:gd name="T7" fmla="*/ 88 h 96"/>
                  <a:gd name="T8" fmla="*/ 7 w 64"/>
                  <a:gd name="T9" fmla="*/ 96 h 96"/>
                  <a:gd name="T10" fmla="*/ 56 w 64"/>
                  <a:gd name="T11" fmla="*/ 96 h 96"/>
                  <a:gd name="T12" fmla="*/ 64 w 64"/>
                  <a:gd name="T13" fmla="*/ 88 h 96"/>
                  <a:gd name="T14" fmla="*/ 64 w 64"/>
                  <a:gd name="T15" fmla="*/ 8 h 96"/>
                  <a:gd name="T16" fmla="*/ 56 w 64"/>
                  <a:gd name="T17" fmla="*/ 0 h 96"/>
                  <a:gd name="T18" fmla="*/ 15 w 64"/>
                  <a:gd name="T19" fmla="*/ 85 h 96"/>
                  <a:gd name="T20" fmla="*/ 8 w 64"/>
                  <a:gd name="T21" fmla="*/ 78 h 96"/>
                  <a:gd name="T22" fmla="*/ 15 w 64"/>
                  <a:gd name="T23" fmla="*/ 71 h 96"/>
                  <a:gd name="T24" fmla="*/ 21 w 64"/>
                  <a:gd name="T25" fmla="*/ 78 h 96"/>
                  <a:gd name="T26" fmla="*/ 15 w 64"/>
                  <a:gd name="T27" fmla="*/ 85 h 96"/>
                  <a:gd name="T28" fmla="*/ 49 w 64"/>
                  <a:gd name="T29" fmla="*/ 85 h 96"/>
                  <a:gd name="T30" fmla="*/ 42 w 64"/>
                  <a:gd name="T31" fmla="*/ 78 h 96"/>
                  <a:gd name="T32" fmla="*/ 49 w 64"/>
                  <a:gd name="T33" fmla="*/ 71 h 96"/>
                  <a:gd name="T34" fmla="*/ 56 w 64"/>
                  <a:gd name="T35" fmla="*/ 78 h 96"/>
                  <a:gd name="T36" fmla="*/ 49 w 64"/>
                  <a:gd name="T37" fmla="*/ 8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96">
                    <a:moveTo>
                      <a:pt x="56" y="0"/>
                    </a:moveTo>
                    <a:cubicBezTo>
                      <a:pt x="7" y="0"/>
                      <a:pt x="7" y="0"/>
                      <a:pt x="7" y="0"/>
                    </a:cubicBezTo>
                    <a:cubicBezTo>
                      <a:pt x="3" y="0"/>
                      <a:pt x="0" y="4"/>
                      <a:pt x="0" y="8"/>
                    </a:cubicBezTo>
                    <a:cubicBezTo>
                      <a:pt x="0" y="88"/>
                      <a:pt x="0" y="88"/>
                      <a:pt x="0" y="88"/>
                    </a:cubicBezTo>
                    <a:cubicBezTo>
                      <a:pt x="0" y="92"/>
                      <a:pt x="3" y="96"/>
                      <a:pt x="7" y="96"/>
                    </a:cubicBezTo>
                    <a:cubicBezTo>
                      <a:pt x="56" y="96"/>
                      <a:pt x="56" y="96"/>
                      <a:pt x="56" y="96"/>
                    </a:cubicBezTo>
                    <a:cubicBezTo>
                      <a:pt x="60" y="96"/>
                      <a:pt x="64" y="92"/>
                      <a:pt x="64" y="88"/>
                    </a:cubicBezTo>
                    <a:cubicBezTo>
                      <a:pt x="64" y="8"/>
                      <a:pt x="64" y="8"/>
                      <a:pt x="64" y="8"/>
                    </a:cubicBezTo>
                    <a:cubicBezTo>
                      <a:pt x="64" y="4"/>
                      <a:pt x="60" y="0"/>
                      <a:pt x="56" y="0"/>
                    </a:cubicBezTo>
                    <a:close/>
                    <a:moveTo>
                      <a:pt x="15" y="85"/>
                    </a:moveTo>
                    <a:cubicBezTo>
                      <a:pt x="11" y="85"/>
                      <a:pt x="8" y="82"/>
                      <a:pt x="8" y="78"/>
                    </a:cubicBezTo>
                    <a:cubicBezTo>
                      <a:pt x="8" y="74"/>
                      <a:pt x="11" y="71"/>
                      <a:pt x="15" y="71"/>
                    </a:cubicBezTo>
                    <a:cubicBezTo>
                      <a:pt x="18" y="71"/>
                      <a:pt x="21" y="74"/>
                      <a:pt x="21" y="78"/>
                    </a:cubicBezTo>
                    <a:cubicBezTo>
                      <a:pt x="21" y="82"/>
                      <a:pt x="18" y="85"/>
                      <a:pt x="15" y="85"/>
                    </a:cubicBezTo>
                    <a:close/>
                    <a:moveTo>
                      <a:pt x="49" y="85"/>
                    </a:moveTo>
                    <a:cubicBezTo>
                      <a:pt x="45" y="85"/>
                      <a:pt x="42" y="82"/>
                      <a:pt x="42" y="78"/>
                    </a:cubicBezTo>
                    <a:cubicBezTo>
                      <a:pt x="42" y="74"/>
                      <a:pt x="45" y="71"/>
                      <a:pt x="49" y="71"/>
                    </a:cubicBezTo>
                    <a:cubicBezTo>
                      <a:pt x="53" y="71"/>
                      <a:pt x="56" y="74"/>
                      <a:pt x="56" y="78"/>
                    </a:cubicBezTo>
                    <a:cubicBezTo>
                      <a:pt x="56" y="82"/>
                      <a:pt x="53" y="85"/>
                      <a:pt x="49"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78" name="Freeform 189">
                <a:extLst>
                  <a:ext uri="{FF2B5EF4-FFF2-40B4-BE49-F238E27FC236}">
                    <a16:creationId xmlns:a16="http://schemas.microsoft.com/office/drawing/2014/main" id="{7EAE7A40-397B-964F-B6EC-5E200FEFA5B1}"/>
                  </a:ext>
                </a:extLst>
              </p:cNvPr>
              <p:cNvSpPr>
                <a:spLocks noEditPoints="1"/>
              </p:cNvSpPr>
              <p:nvPr/>
            </p:nvSpPr>
            <p:spPr bwMode="auto">
              <a:xfrm>
                <a:off x="2379" y="1760"/>
                <a:ext cx="79" cy="116"/>
              </a:xfrm>
              <a:custGeom>
                <a:avLst/>
                <a:gdLst>
                  <a:gd name="T0" fmla="*/ 6 w 54"/>
                  <a:gd name="T1" fmla="*/ 80 h 80"/>
                  <a:gd name="T2" fmla="*/ 47 w 54"/>
                  <a:gd name="T3" fmla="*/ 80 h 80"/>
                  <a:gd name="T4" fmla="*/ 54 w 54"/>
                  <a:gd name="T5" fmla="*/ 74 h 80"/>
                  <a:gd name="T6" fmla="*/ 54 w 54"/>
                  <a:gd name="T7" fmla="*/ 7 h 80"/>
                  <a:gd name="T8" fmla="*/ 47 w 54"/>
                  <a:gd name="T9" fmla="*/ 0 h 80"/>
                  <a:gd name="T10" fmla="*/ 6 w 54"/>
                  <a:gd name="T11" fmla="*/ 0 h 80"/>
                  <a:gd name="T12" fmla="*/ 0 w 54"/>
                  <a:gd name="T13" fmla="*/ 7 h 80"/>
                  <a:gd name="T14" fmla="*/ 0 w 54"/>
                  <a:gd name="T15" fmla="*/ 74 h 80"/>
                  <a:gd name="T16" fmla="*/ 6 w 54"/>
                  <a:gd name="T17" fmla="*/ 80 h 80"/>
                  <a:gd name="T18" fmla="*/ 41 w 54"/>
                  <a:gd name="T19" fmla="*/ 10 h 80"/>
                  <a:gd name="T20" fmla="*/ 47 w 54"/>
                  <a:gd name="T21" fmla="*/ 15 h 80"/>
                  <a:gd name="T22" fmla="*/ 41 w 54"/>
                  <a:gd name="T23" fmla="*/ 21 h 80"/>
                  <a:gd name="T24" fmla="*/ 36 w 54"/>
                  <a:gd name="T25" fmla="*/ 15 h 80"/>
                  <a:gd name="T26" fmla="*/ 41 w 54"/>
                  <a:gd name="T27" fmla="*/ 10 h 80"/>
                  <a:gd name="T28" fmla="*/ 13 w 54"/>
                  <a:gd name="T29" fmla="*/ 10 h 80"/>
                  <a:gd name="T30" fmla="*/ 18 w 54"/>
                  <a:gd name="T31" fmla="*/ 15 h 80"/>
                  <a:gd name="T32" fmla="*/ 13 w 54"/>
                  <a:gd name="T33" fmla="*/ 21 h 80"/>
                  <a:gd name="T34" fmla="*/ 7 w 54"/>
                  <a:gd name="T35" fmla="*/ 15 h 80"/>
                  <a:gd name="T36" fmla="*/ 13 w 54"/>
                  <a:gd name="T37"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80">
                    <a:moveTo>
                      <a:pt x="6" y="80"/>
                    </a:moveTo>
                    <a:cubicBezTo>
                      <a:pt x="47" y="80"/>
                      <a:pt x="47" y="80"/>
                      <a:pt x="47" y="80"/>
                    </a:cubicBezTo>
                    <a:cubicBezTo>
                      <a:pt x="51" y="80"/>
                      <a:pt x="54" y="77"/>
                      <a:pt x="54" y="74"/>
                    </a:cubicBezTo>
                    <a:cubicBezTo>
                      <a:pt x="54" y="7"/>
                      <a:pt x="54" y="7"/>
                      <a:pt x="54" y="7"/>
                    </a:cubicBezTo>
                    <a:cubicBezTo>
                      <a:pt x="54" y="3"/>
                      <a:pt x="51" y="0"/>
                      <a:pt x="47" y="0"/>
                    </a:cubicBezTo>
                    <a:cubicBezTo>
                      <a:pt x="6" y="0"/>
                      <a:pt x="6" y="0"/>
                      <a:pt x="6" y="0"/>
                    </a:cubicBezTo>
                    <a:cubicBezTo>
                      <a:pt x="3" y="0"/>
                      <a:pt x="0" y="3"/>
                      <a:pt x="0" y="7"/>
                    </a:cubicBezTo>
                    <a:cubicBezTo>
                      <a:pt x="0" y="74"/>
                      <a:pt x="0" y="74"/>
                      <a:pt x="0" y="74"/>
                    </a:cubicBezTo>
                    <a:cubicBezTo>
                      <a:pt x="0" y="77"/>
                      <a:pt x="3" y="80"/>
                      <a:pt x="6" y="80"/>
                    </a:cubicBezTo>
                    <a:close/>
                    <a:moveTo>
                      <a:pt x="41" y="10"/>
                    </a:moveTo>
                    <a:cubicBezTo>
                      <a:pt x="44" y="10"/>
                      <a:pt x="47" y="12"/>
                      <a:pt x="47" y="15"/>
                    </a:cubicBezTo>
                    <a:cubicBezTo>
                      <a:pt x="47" y="19"/>
                      <a:pt x="44" y="21"/>
                      <a:pt x="41" y="21"/>
                    </a:cubicBezTo>
                    <a:cubicBezTo>
                      <a:pt x="38" y="21"/>
                      <a:pt x="36" y="19"/>
                      <a:pt x="36" y="15"/>
                    </a:cubicBezTo>
                    <a:cubicBezTo>
                      <a:pt x="36" y="12"/>
                      <a:pt x="38" y="10"/>
                      <a:pt x="41" y="10"/>
                    </a:cubicBezTo>
                    <a:close/>
                    <a:moveTo>
                      <a:pt x="13" y="10"/>
                    </a:moveTo>
                    <a:cubicBezTo>
                      <a:pt x="16" y="10"/>
                      <a:pt x="18" y="12"/>
                      <a:pt x="18" y="15"/>
                    </a:cubicBezTo>
                    <a:cubicBezTo>
                      <a:pt x="18" y="19"/>
                      <a:pt x="16" y="21"/>
                      <a:pt x="13" y="21"/>
                    </a:cubicBezTo>
                    <a:cubicBezTo>
                      <a:pt x="9" y="21"/>
                      <a:pt x="7" y="19"/>
                      <a:pt x="7" y="15"/>
                    </a:cubicBezTo>
                    <a:cubicBezTo>
                      <a:pt x="7" y="12"/>
                      <a:pt x="9" y="10"/>
                      <a:pt x="1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79" name="Freeform 190">
                <a:extLst>
                  <a:ext uri="{FF2B5EF4-FFF2-40B4-BE49-F238E27FC236}">
                    <a16:creationId xmlns:a16="http://schemas.microsoft.com/office/drawing/2014/main" id="{87E3097D-76DE-F741-BF38-5522EDE924F3}"/>
                  </a:ext>
                </a:extLst>
              </p:cNvPr>
              <p:cNvSpPr>
                <a:spLocks noEditPoints="1"/>
              </p:cNvSpPr>
              <p:nvPr/>
            </p:nvSpPr>
            <p:spPr bwMode="auto">
              <a:xfrm>
                <a:off x="2471" y="1574"/>
                <a:ext cx="108" cy="131"/>
              </a:xfrm>
              <a:custGeom>
                <a:avLst/>
                <a:gdLst>
                  <a:gd name="T0" fmla="*/ 44 w 74"/>
                  <a:gd name="T1" fmla="*/ 1 h 90"/>
                  <a:gd name="T2" fmla="*/ 5 w 74"/>
                  <a:gd name="T3" fmla="*/ 14 h 90"/>
                  <a:gd name="T4" fmla="*/ 1 w 74"/>
                  <a:gd name="T5" fmla="*/ 22 h 90"/>
                  <a:gd name="T6" fmla="*/ 22 w 74"/>
                  <a:gd name="T7" fmla="*/ 85 h 90"/>
                  <a:gd name="T8" fmla="*/ 30 w 74"/>
                  <a:gd name="T9" fmla="*/ 89 h 90"/>
                  <a:gd name="T10" fmla="*/ 69 w 74"/>
                  <a:gd name="T11" fmla="*/ 76 h 90"/>
                  <a:gd name="T12" fmla="*/ 73 w 74"/>
                  <a:gd name="T13" fmla="*/ 68 h 90"/>
                  <a:gd name="T14" fmla="*/ 52 w 74"/>
                  <a:gd name="T15" fmla="*/ 5 h 90"/>
                  <a:gd name="T16" fmla="*/ 44 w 74"/>
                  <a:gd name="T17" fmla="*/ 1 h 90"/>
                  <a:gd name="T18" fmla="*/ 33 w 74"/>
                  <a:gd name="T19" fmla="*/ 78 h 90"/>
                  <a:gd name="T20" fmla="*/ 26 w 74"/>
                  <a:gd name="T21" fmla="*/ 75 h 90"/>
                  <a:gd name="T22" fmla="*/ 30 w 74"/>
                  <a:gd name="T23" fmla="*/ 67 h 90"/>
                  <a:gd name="T24" fmla="*/ 37 w 74"/>
                  <a:gd name="T25" fmla="*/ 71 h 90"/>
                  <a:gd name="T26" fmla="*/ 33 w 74"/>
                  <a:gd name="T27" fmla="*/ 78 h 90"/>
                  <a:gd name="T28" fmla="*/ 60 w 74"/>
                  <a:gd name="T29" fmla="*/ 69 h 90"/>
                  <a:gd name="T30" fmla="*/ 53 w 74"/>
                  <a:gd name="T31" fmla="*/ 66 h 90"/>
                  <a:gd name="T32" fmla="*/ 56 w 74"/>
                  <a:gd name="T33" fmla="*/ 58 h 90"/>
                  <a:gd name="T34" fmla="*/ 63 w 74"/>
                  <a:gd name="T35" fmla="*/ 62 h 90"/>
                  <a:gd name="T36" fmla="*/ 60 w 74"/>
                  <a:gd name="T37" fmla="*/ 6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90">
                    <a:moveTo>
                      <a:pt x="44" y="1"/>
                    </a:moveTo>
                    <a:cubicBezTo>
                      <a:pt x="5" y="14"/>
                      <a:pt x="5" y="14"/>
                      <a:pt x="5" y="14"/>
                    </a:cubicBezTo>
                    <a:cubicBezTo>
                      <a:pt x="2" y="15"/>
                      <a:pt x="0" y="19"/>
                      <a:pt x="1" y="22"/>
                    </a:cubicBezTo>
                    <a:cubicBezTo>
                      <a:pt x="22" y="85"/>
                      <a:pt x="22" y="85"/>
                      <a:pt x="22" y="85"/>
                    </a:cubicBezTo>
                    <a:cubicBezTo>
                      <a:pt x="24" y="88"/>
                      <a:pt x="27" y="90"/>
                      <a:pt x="30" y="89"/>
                    </a:cubicBezTo>
                    <a:cubicBezTo>
                      <a:pt x="69" y="76"/>
                      <a:pt x="69" y="76"/>
                      <a:pt x="69" y="76"/>
                    </a:cubicBezTo>
                    <a:cubicBezTo>
                      <a:pt x="72" y="75"/>
                      <a:pt x="74" y="71"/>
                      <a:pt x="73" y="68"/>
                    </a:cubicBezTo>
                    <a:cubicBezTo>
                      <a:pt x="52" y="5"/>
                      <a:pt x="52" y="5"/>
                      <a:pt x="52" y="5"/>
                    </a:cubicBezTo>
                    <a:cubicBezTo>
                      <a:pt x="50" y="2"/>
                      <a:pt x="47" y="0"/>
                      <a:pt x="44" y="1"/>
                    </a:cubicBezTo>
                    <a:close/>
                    <a:moveTo>
                      <a:pt x="33" y="78"/>
                    </a:moveTo>
                    <a:cubicBezTo>
                      <a:pt x="30" y="79"/>
                      <a:pt x="27" y="77"/>
                      <a:pt x="26" y="75"/>
                    </a:cubicBezTo>
                    <a:cubicBezTo>
                      <a:pt x="25" y="72"/>
                      <a:pt x="27" y="68"/>
                      <a:pt x="30" y="67"/>
                    </a:cubicBezTo>
                    <a:cubicBezTo>
                      <a:pt x="33" y="66"/>
                      <a:pt x="36" y="68"/>
                      <a:pt x="37" y="71"/>
                    </a:cubicBezTo>
                    <a:cubicBezTo>
                      <a:pt x="38" y="74"/>
                      <a:pt x="36" y="77"/>
                      <a:pt x="33" y="78"/>
                    </a:cubicBezTo>
                    <a:close/>
                    <a:moveTo>
                      <a:pt x="60" y="69"/>
                    </a:moveTo>
                    <a:cubicBezTo>
                      <a:pt x="57" y="70"/>
                      <a:pt x="54" y="68"/>
                      <a:pt x="53" y="66"/>
                    </a:cubicBezTo>
                    <a:cubicBezTo>
                      <a:pt x="52" y="63"/>
                      <a:pt x="53" y="59"/>
                      <a:pt x="56" y="58"/>
                    </a:cubicBezTo>
                    <a:cubicBezTo>
                      <a:pt x="59" y="57"/>
                      <a:pt x="63" y="59"/>
                      <a:pt x="63" y="62"/>
                    </a:cubicBezTo>
                    <a:cubicBezTo>
                      <a:pt x="64" y="65"/>
                      <a:pt x="63" y="68"/>
                      <a:pt x="60"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80" name="Freeform 191">
                <a:extLst>
                  <a:ext uri="{FF2B5EF4-FFF2-40B4-BE49-F238E27FC236}">
                    <a16:creationId xmlns:a16="http://schemas.microsoft.com/office/drawing/2014/main" id="{188073E8-D9E8-2B48-9B35-4911CF8FCD37}"/>
                  </a:ext>
                </a:extLst>
              </p:cNvPr>
              <p:cNvSpPr>
                <a:spLocks noEditPoints="1"/>
              </p:cNvSpPr>
              <p:nvPr/>
            </p:nvSpPr>
            <p:spPr bwMode="auto">
              <a:xfrm>
                <a:off x="1802" y="860"/>
                <a:ext cx="84" cy="89"/>
              </a:xfrm>
              <a:custGeom>
                <a:avLst/>
                <a:gdLst>
                  <a:gd name="T0" fmla="*/ 23 w 58"/>
                  <a:gd name="T1" fmla="*/ 2 h 61"/>
                  <a:gd name="T2" fmla="*/ 2 w 58"/>
                  <a:gd name="T3" fmla="*/ 18 h 61"/>
                  <a:gd name="T4" fmla="*/ 2 w 58"/>
                  <a:gd name="T5" fmla="*/ 24 h 61"/>
                  <a:gd name="T6" fmla="*/ 29 w 58"/>
                  <a:gd name="T7" fmla="*/ 59 h 61"/>
                  <a:gd name="T8" fmla="*/ 35 w 58"/>
                  <a:gd name="T9" fmla="*/ 60 h 61"/>
                  <a:gd name="T10" fmla="*/ 56 w 58"/>
                  <a:gd name="T11" fmla="*/ 43 h 61"/>
                  <a:gd name="T12" fmla="*/ 57 w 58"/>
                  <a:gd name="T13" fmla="*/ 37 h 61"/>
                  <a:gd name="T14" fmla="*/ 29 w 58"/>
                  <a:gd name="T15" fmla="*/ 3 h 61"/>
                  <a:gd name="T16" fmla="*/ 23 w 58"/>
                  <a:gd name="T17" fmla="*/ 2 h 61"/>
                  <a:gd name="T18" fmla="*/ 34 w 58"/>
                  <a:gd name="T19" fmla="*/ 52 h 61"/>
                  <a:gd name="T20" fmla="*/ 29 w 58"/>
                  <a:gd name="T21" fmla="*/ 52 h 61"/>
                  <a:gd name="T22" fmla="*/ 29 w 58"/>
                  <a:gd name="T23" fmla="*/ 47 h 61"/>
                  <a:gd name="T24" fmla="*/ 35 w 58"/>
                  <a:gd name="T25" fmla="*/ 47 h 61"/>
                  <a:gd name="T26" fmla="*/ 34 w 58"/>
                  <a:gd name="T27" fmla="*/ 52 h 61"/>
                  <a:gd name="T28" fmla="*/ 49 w 58"/>
                  <a:gd name="T29" fmla="*/ 41 h 61"/>
                  <a:gd name="T30" fmla="*/ 44 w 58"/>
                  <a:gd name="T31" fmla="*/ 40 h 61"/>
                  <a:gd name="T32" fmla="*/ 44 w 58"/>
                  <a:gd name="T33" fmla="*/ 35 h 61"/>
                  <a:gd name="T34" fmla="*/ 49 w 58"/>
                  <a:gd name="T35" fmla="*/ 36 h 61"/>
                  <a:gd name="T36" fmla="*/ 49 w 58"/>
                  <a:gd name="T37" fmla="*/ 4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61">
                    <a:moveTo>
                      <a:pt x="23" y="2"/>
                    </a:moveTo>
                    <a:cubicBezTo>
                      <a:pt x="2" y="18"/>
                      <a:pt x="2" y="18"/>
                      <a:pt x="2" y="18"/>
                    </a:cubicBezTo>
                    <a:cubicBezTo>
                      <a:pt x="0" y="20"/>
                      <a:pt x="0" y="23"/>
                      <a:pt x="2" y="24"/>
                    </a:cubicBezTo>
                    <a:cubicBezTo>
                      <a:pt x="29" y="59"/>
                      <a:pt x="29" y="59"/>
                      <a:pt x="29" y="59"/>
                    </a:cubicBezTo>
                    <a:cubicBezTo>
                      <a:pt x="30" y="61"/>
                      <a:pt x="33" y="61"/>
                      <a:pt x="35" y="60"/>
                    </a:cubicBezTo>
                    <a:cubicBezTo>
                      <a:pt x="56" y="43"/>
                      <a:pt x="56" y="43"/>
                      <a:pt x="56" y="43"/>
                    </a:cubicBezTo>
                    <a:cubicBezTo>
                      <a:pt x="58" y="42"/>
                      <a:pt x="58" y="39"/>
                      <a:pt x="57" y="37"/>
                    </a:cubicBezTo>
                    <a:cubicBezTo>
                      <a:pt x="29" y="3"/>
                      <a:pt x="29" y="3"/>
                      <a:pt x="29" y="3"/>
                    </a:cubicBezTo>
                    <a:cubicBezTo>
                      <a:pt x="28" y="1"/>
                      <a:pt x="25" y="0"/>
                      <a:pt x="23" y="2"/>
                    </a:cubicBezTo>
                    <a:close/>
                    <a:moveTo>
                      <a:pt x="34" y="52"/>
                    </a:moveTo>
                    <a:cubicBezTo>
                      <a:pt x="32" y="54"/>
                      <a:pt x="30" y="53"/>
                      <a:pt x="29" y="52"/>
                    </a:cubicBezTo>
                    <a:cubicBezTo>
                      <a:pt x="27" y="50"/>
                      <a:pt x="28" y="48"/>
                      <a:pt x="29" y="47"/>
                    </a:cubicBezTo>
                    <a:cubicBezTo>
                      <a:pt x="31" y="45"/>
                      <a:pt x="33" y="46"/>
                      <a:pt x="35" y="47"/>
                    </a:cubicBezTo>
                    <a:cubicBezTo>
                      <a:pt x="36" y="49"/>
                      <a:pt x="36" y="51"/>
                      <a:pt x="34" y="52"/>
                    </a:cubicBezTo>
                    <a:close/>
                    <a:moveTo>
                      <a:pt x="49" y="41"/>
                    </a:moveTo>
                    <a:cubicBezTo>
                      <a:pt x="47" y="42"/>
                      <a:pt x="45" y="42"/>
                      <a:pt x="44" y="40"/>
                    </a:cubicBezTo>
                    <a:cubicBezTo>
                      <a:pt x="42" y="39"/>
                      <a:pt x="43" y="36"/>
                      <a:pt x="44" y="35"/>
                    </a:cubicBezTo>
                    <a:cubicBezTo>
                      <a:pt x="46" y="34"/>
                      <a:pt x="48" y="34"/>
                      <a:pt x="49" y="36"/>
                    </a:cubicBezTo>
                    <a:cubicBezTo>
                      <a:pt x="51" y="37"/>
                      <a:pt x="50" y="40"/>
                      <a:pt x="49"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81" name="Freeform 192">
                <a:extLst>
                  <a:ext uri="{FF2B5EF4-FFF2-40B4-BE49-F238E27FC236}">
                    <a16:creationId xmlns:a16="http://schemas.microsoft.com/office/drawing/2014/main" id="{0013C5F6-CA4E-4C4F-984D-EB490BE9E2A1}"/>
                  </a:ext>
                </a:extLst>
              </p:cNvPr>
              <p:cNvSpPr>
                <a:spLocks/>
              </p:cNvSpPr>
              <p:nvPr/>
            </p:nvSpPr>
            <p:spPr bwMode="auto">
              <a:xfrm>
                <a:off x="1703" y="2842"/>
                <a:ext cx="263" cy="182"/>
              </a:xfrm>
              <a:custGeom>
                <a:avLst/>
                <a:gdLst>
                  <a:gd name="T0" fmla="*/ 181 w 181"/>
                  <a:gd name="T1" fmla="*/ 113 h 125"/>
                  <a:gd name="T2" fmla="*/ 169 w 181"/>
                  <a:gd name="T3" fmla="*/ 125 h 125"/>
                  <a:gd name="T4" fmla="*/ 12 w 181"/>
                  <a:gd name="T5" fmla="*/ 125 h 125"/>
                  <a:gd name="T6" fmla="*/ 0 w 181"/>
                  <a:gd name="T7" fmla="*/ 113 h 125"/>
                  <a:gd name="T8" fmla="*/ 0 w 181"/>
                  <a:gd name="T9" fmla="*/ 12 h 125"/>
                  <a:gd name="T10" fmla="*/ 12 w 181"/>
                  <a:gd name="T11" fmla="*/ 0 h 125"/>
                  <a:gd name="T12" fmla="*/ 169 w 181"/>
                  <a:gd name="T13" fmla="*/ 0 h 125"/>
                  <a:gd name="T14" fmla="*/ 181 w 181"/>
                  <a:gd name="T15" fmla="*/ 12 h 125"/>
                  <a:gd name="T16" fmla="*/ 181 w 181"/>
                  <a:gd name="T17" fmla="*/ 11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125">
                    <a:moveTo>
                      <a:pt x="181" y="113"/>
                    </a:moveTo>
                    <a:cubicBezTo>
                      <a:pt x="181" y="120"/>
                      <a:pt x="176" y="125"/>
                      <a:pt x="169" y="125"/>
                    </a:cubicBezTo>
                    <a:cubicBezTo>
                      <a:pt x="12" y="125"/>
                      <a:pt x="12" y="125"/>
                      <a:pt x="12" y="125"/>
                    </a:cubicBezTo>
                    <a:cubicBezTo>
                      <a:pt x="5" y="125"/>
                      <a:pt x="0" y="120"/>
                      <a:pt x="0" y="113"/>
                    </a:cubicBezTo>
                    <a:cubicBezTo>
                      <a:pt x="0" y="12"/>
                      <a:pt x="0" y="12"/>
                      <a:pt x="0" y="12"/>
                    </a:cubicBezTo>
                    <a:cubicBezTo>
                      <a:pt x="0" y="5"/>
                      <a:pt x="5" y="0"/>
                      <a:pt x="12" y="0"/>
                    </a:cubicBezTo>
                    <a:cubicBezTo>
                      <a:pt x="169" y="0"/>
                      <a:pt x="169" y="0"/>
                      <a:pt x="169" y="0"/>
                    </a:cubicBezTo>
                    <a:cubicBezTo>
                      <a:pt x="176" y="0"/>
                      <a:pt x="181" y="5"/>
                      <a:pt x="181" y="12"/>
                    </a:cubicBezTo>
                    <a:lnTo>
                      <a:pt x="181" y="113"/>
                    </a:lnTo>
                    <a:close/>
                  </a:path>
                </a:pathLst>
              </a:custGeom>
              <a:grpFill/>
              <a:ln w="26988" cap="flat">
                <a:noFill/>
                <a:prstDash val="solid"/>
                <a:miter lim="800000"/>
                <a:headEnd/>
                <a:tailEnd/>
              </a:ln>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82" name="Rectangle 193">
                <a:extLst>
                  <a:ext uri="{FF2B5EF4-FFF2-40B4-BE49-F238E27FC236}">
                    <a16:creationId xmlns:a16="http://schemas.microsoft.com/office/drawing/2014/main" id="{C7512322-359E-7C4F-AA37-5A029C1033B4}"/>
                  </a:ext>
                </a:extLst>
              </p:cNvPr>
              <p:cNvSpPr>
                <a:spLocks noChangeArrowheads="1"/>
              </p:cNvSpPr>
              <p:nvPr/>
            </p:nvSpPr>
            <p:spPr bwMode="auto">
              <a:xfrm>
                <a:off x="1809" y="2948"/>
                <a:ext cx="117"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83" name="Rectangle 194">
                <a:extLst>
                  <a:ext uri="{FF2B5EF4-FFF2-40B4-BE49-F238E27FC236}">
                    <a16:creationId xmlns:a16="http://schemas.microsoft.com/office/drawing/2014/main" id="{8A2D5293-2F95-CA4A-A61D-0E1B83904540}"/>
                  </a:ext>
                </a:extLst>
              </p:cNvPr>
              <p:cNvSpPr>
                <a:spLocks noChangeArrowheads="1"/>
              </p:cNvSpPr>
              <p:nvPr/>
            </p:nvSpPr>
            <p:spPr bwMode="auto">
              <a:xfrm>
                <a:off x="1853" y="2983"/>
                <a:ext cx="73"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84" name="Rectangle 195">
                <a:extLst>
                  <a:ext uri="{FF2B5EF4-FFF2-40B4-BE49-F238E27FC236}">
                    <a16:creationId xmlns:a16="http://schemas.microsoft.com/office/drawing/2014/main" id="{FE4464A1-EF94-2C49-8014-328008973999}"/>
                  </a:ext>
                </a:extLst>
              </p:cNvPr>
              <p:cNvSpPr>
                <a:spLocks noChangeArrowheads="1"/>
              </p:cNvSpPr>
              <p:nvPr/>
            </p:nvSpPr>
            <p:spPr bwMode="auto">
              <a:xfrm>
                <a:off x="1707" y="2893"/>
                <a:ext cx="256" cy="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85" name="Freeform 196">
                <a:extLst>
                  <a:ext uri="{FF2B5EF4-FFF2-40B4-BE49-F238E27FC236}">
                    <a16:creationId xmlns:a16="http://schemas.microsoft.com/office/drawing/2014/main" id="{FC7E1767-A73E-3741-97B7-8F1BFEDC46BC}"/>
                  </a:ext>
                </a:extLst>
              </p:cNvPr>
              <p:cNvSpPr>
                <a:spLocks/>
              </p:cNvSpPr>
              <p:nvPr/>
            </p:nvSpPr>
            <p:spPr bwMode="auto">
              <a:xfrm>
                <a:off x="787" y="1959"/>
                <a:ext cx="280" cy="194"/>
              </a:xfrm>
              <a:custGeom>
                <a:avLst/>
                <a:gdLst>
                  <a:gd name="T0" fmla="*/ 193 w 193"/>
                  <a:gd name="T1" fmla="*/ 121 h 133"/>
                  <a:gd name="T2" fmla="*/ 180 w 193"/>
                  <a:gd name="T3" fmla="*/ 133 h 133"/>
                  <a:gd name="T4" fmla="*/ 13 w 193"/>
                  <a:gd name="T5" fmla="*/ 133 h 133"/>
                  <a:gd name="T6" fmla="*/ 0 w 193"/>
                  <a:gd name="T7" fmla="*/ 121 h 133"/>
                  <a:gd name="T8" fmla="*/ 0 w 193"/>
                  <a:gd name="T9" fmla="*/ 13 h 133"/>
                  <a:gd name="T10" fmla="*/ 13 w 193"/>
                  <a:gd name="T11" fmla="*/ 0 h 133"/>
                  <a:gd name="T12" fmla="*/ 180 w 193"/>
                  <a:gd name="T13" fmla="*/ 0 h 133"/>
                  <a:gd name="T14" fmla="*/ 193 w 193"/>
                  <a:gd name="T15" fmla="*/ 13 h 133"/>
                  <a:gd name="T16" fmla="*/ 193 w 193"/>
                  <a:gd name="T17" fmla="*/ 1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33">
                    <a:moveTo>
                      <a:pt x="193" y="121"/>
                    </a:moveTo>
                    <a:cubicBezTo>
                      <a:pt x="193" y="128"/>
                      <a:pt x="187" y="133"/>
                      <a:pt x="180" y="133"/>
                    </a:cubicBezTo>
                    <a:cubicBezTo>
                      <a:pt x="13" y="133"/>
                      <a:pt x="13" y="133"/>
                      <a:pt x="13" y="133"/>
                    </a:cubicBezTo>
                    <a:cubicBezTo>
                      <a:pt x="6" y="133"/>
                      <a:pt x="0" y="128"/>
                      <a:pt x="0" y="121"/>
                    </a:cubicBezTo>
                    <a:cubicBezTo>
                      <a:pt x="0" y="13"/>
                      <a:pt x="0" y="13"/>
                      <a:pt x="0" y="13"/>
                    </a:cubicBezTo>
                    <a:cubicBezTo>
                      <a:pt x="0" y="5"/>
                      <a:pt x="6" y="0"/>
                      <a:pt x="13" y="0"/>
                    </a:cubicBezTo>
                    <a:cubicBezTo>
                      <a:pt x="180" y="0"/>
                      <a:pt x="180" y="0"/>
                      <a:pt x="180" y="0"/>
                    </a:cubicBezTo>
                    <a:cubicBezTo>
                      <a:pt x="187" y="0"/>
                      <a:pt x="193" y="5"/>
                      <a:pt x="193" y="13"/>
                    </a:cubicBezTo>
                    <a:lnTo>
                      <a:pt x="193" y="121"/>
                    </a:lnTo>
                    <a:close/>
                  </a:path>
                </a:pathLst>
              </a:custGeom>
              <a:grpFill/>
              <a:ln w="26988" cap="flat">
                <a:noFill/>
                <a:prstDash val="solid"/>
                <a:miter lim="800000"/>
                <a:headEnd/>
                <a:tailEnd/>
              </a:ln>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86" name="Rectangle 197">
                <a:extLst>
                  <a:ext uri="{FF2B5EF4-FFF2-40B4-BE49-F238E27FC236}">
                    <a16:creationId xmlns:a16="http://schemas.microsoft.com/office/drawing/2014/main" id="{E5FBC5B6-A4FC-EB43-921D-4547775B96F8}"/>
                  </a:ext>
                </a:extLst>
              </p:cNvPr>
              <p:cNvSpPr>
                <a:spLocks noChangeArrowheads="1"/>
              </p:cNvSpPr>
              <p:nvPr/>
            </p:nvSpPr>
            <p:spPr bwMode="auto">
              <a:xfrm>
                <a:off x="900" y="2073"/>
                <a:ext cx="124"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87" name="Rectangle 198">
                <a:extLst>
                  <a:ext uri="{FF2B5EF4-FFF2-40B4-BE49-F238E27FC236}">
                    <a16:creationId xmlns:a16="http://schemas.microsoft.com/office/drawing/2014/main" id="{F72D7CC6-6A61-C34C-BEAD-882352255A9F}"/>
                  </a:ext>
                </a:extLst>
              </p:cNvPr>
              <p:cNvSpPr>
                <a:spLocks noChangeArrowheads="1"/>
              </p:cNvSpPr>
              <p:nvPr/>
            </p:nvSpPr>
            <p:spPr bwMode="auto">
              <a:xfrm>
                <a:off x="947" y="2109"/>
                <a:ext cx="77"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88" name="Rectangle 199">
                <a:extLst>
                  <a:ext uri="{FF2B5EF4-FFF2-40B4-BE49-F238E27FC236}">
                    <a16:creationId xmlns:a16="http://schemas.microsoft.com/office/drawing/2014/main" id="{ABF23CD3-9FC4-EE49-9683-26410CCFD5EE}"/>
                  </a:ext>
                </a:extLst>
              </p:cNvPr>
              <p:cNvSpPr>
                <a:spLocks noChangeArrowheads="1"/>
              </p:cNvSpPr>
              <p:nvPr/>
            </p:nvSpPr>
            <p:spPr bwMode="auto">
              <a:xfrm>
                <a:off x="791" y="2013"/>
                <a:ext cx="27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89" name="Freeform 200">
                <a:extLst>
                  <a:ext uri="{FF2B5EF4-FFF2-40B4-BE49-F238E27FC236}">
                    <a16:creationId xmlns:a16="http://schemas.microsoft.com/office/drawing/2014/main" id="{F2A7783F-924D-AA4A-8A0F-492CBFBBDF97}"/>
                  </a:ext>
                </a:extLst>
              </p:cNvPr>
              <p:cNvSpPr>
                <a:spLocks/>
              </p:cNvSpPr>
              <p:nvPr/>
            </p:nvSpPr>
            <p:spPr bwMode="auto">
              <a:xfrm>
                <a:off x="630" y="1175"/>
                <a:ext cx="260" cy="185"/>
              </a:xfrm>
              <a:custGeom>
                <a:avLst/>
                <a:gdLst>
                  <a:gd name="T0" fmla="*/ 173 w 179"/>
                  <a:gd name="T1" fmla="*/ 110 h 127"/>
                  <a:gd name="T2" fmla="*/ 167 w 179"/>
                  <a:gd name="T3" fmla="*/ 110 h 127"/>
                  <a:gd name="T4" fmla="*/ 162 w 179"/>
                  <a:gd name="T5" fmla="*/ 115 h 127"/>
                  <a:gd name="T6" fmla="*/ 17 w 179"/>
                  <a:gd name="T7" fmla="*/ 115 h 127"/>
                  <a:gd name="T8" fmla="*/ 12 w 179"/>
                  <a:gd name="T9" fmla="*/ 110 h 127"/>
                  <a:gd name="T10" fmla="*/ 12 w 179"/>
                  <a:gd name="T11" fmla="*/ 17 h 127"/>
                  <a:gd name="T12" fmla="*/ 17 w 179"/>
                  <a:gd name="T13" fmla="*/ 12 h 127"/>
                  <a:gd name="T14" fmla="*/ 162 w 179"/>
                  <a:gd name="T15" fmla="*/ 12 h 127"/>
                  <a:gd name="T16" fmla="*/ 167 w 179"/>
                  <a:gd name="T17" fmla="*/ 17 h 127"/>
                  <a:gd name="T18" fmla="*/ 167 w 179"/>
                  <a:gd name="T19" fmla="*/ 110 h 127"/>
                  <a:gd name="T20" fmla="*/ 173 w 179"/>
                  <a:gd name="T21" fmla="*/ 110 h 127"/>
                  <a:gd name="T22" fmla="*/ 179 w 179"/>
                  <a:gd name="T23" fmla="*/ 110 h 127"/>
                  <a:gd name="T24" fmla="*/ 179 w 179"/>
                  <a:gd name="T25" fmla="*/ 17 h 127"/>
                  <a:gd name="T26" fmla="*/ 162 w 179"/>
                  <a:gd name="T27" fmla="*/ 0 h 127"/>
                  <a:gd name="T28" fmla="*/ 17 w 179"/>
                  <a:gd name="T29" fmla="*/ 0 h 127"/>
                  <a:gd name="T30" fmla="*/ 0 w 179"/>
                  <a:gd name="T31" fmla="*/ 17 h 127"/>
                  <a:gd name="T32" fmla="*/ 0 w 179"/>
                  <a:gd name="T33" fmla="*/ 110 h 127"/>
                  <a:gd name="T34" fmla="*/ 17 w 179"/>
                  <a:gd name="T35" fmla="*/ 127 h 127"/>
                  <a:gd name="T36" fmla="*/ 162 w 179"/>
                  <a:gd name="T37" fmla="*/ 127 h 127"/>
                  <a:gd name="T38" fmla="*/ 179 w 179"/>
                  <a:gd name="T39" fmla="*/ 110 h 127"/>
                  <a:gd name="T40" fmla="*/ 173 w 179"/>
                  <a:gd name="T41" fmla="*/ 11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9" h="127">
                    <a:moveTo>
                      <a:pt x="173" y="110"/>
                    </a:moveTo>
                    <a:cubicBezTo>
                      <a:pt x="167" y="110"/>
                      <a:pt x="167" y="110"/>
                      <a:pt x="167" y="110"/>
                    </a:cubicBezTo>
                    <a:cubicBezTo>
                      <a:pt x="167" y="113"/>
                      <a:pt x="165" y="115"/>
                      <a:pt x="162" y="115"/>
                    </a:cubicBezTo>
                    <a:cubicBezTo>
                      <a:pt x="17" y="115"/>
                      <a:pt x="17" y="115"/>
                      <a:pt x="17" y="115"/>
                    </a:cubicBezTo>
                    <a:cubicBezTo>
                      <a:pt x="14" y="115"/>
                      <a:pt x="12" y="113"/>
                      <a:pt x="12" y="110"/>
                    </a:cubicBezTo>
                    <a:cubicBezTo>
                      <a:pt x="12" y="17"/>
                      <a:pt x="12" y="17"/>
                      <a:pt x="12" y="17"/>
                    </a:cubicBezTo>
                    <a:cubicBezTo>
                      <a:pt x="12" y="14"/>
                      <a:pt x="14" y="12"/>
                      <a:pt x="17" y="12"/>
                    </a:cubicBezTo>
                    <a:cubicBezTo>
                      <a:pt x="162" y="12"/>
                      <a:pt x="162" y="12"/>
                      <a:pt x="162" y="12"/>
                    </a:cubicBezTo>
                    <a:cubicBezTo>
                      <a:pt x="165" y="12"/>
                      <a:pt x="167" y="14"/>
                      <a:pt x="167" y="17"/>
                    </a:cubicBezTo>
                    <a:cubicBezTo>
                      <a:pt x="167" y="110"/>
                      <a:pt x="167" y="110"/>
                      <a:pt x="167" y="110"/>
                    </a:cubicBezTo>
                    <a:cubicBezTo>
                      <a:pt x="173" y="110"/>
                      <a:pt x="173" y="110"/>
                      <a:pt x="173" y="110"/>
                    </a:cubicBezTo>
                    <a:cubicBezTo>
                      <a:pt x="179" y="110"/>
                      <a:pt x="179" y="110"/>
                      <a:pt x="179" y="110"/>
                    </a:cubicBezTo>
                    <a:cubicBezTo>
                      <a:pt x="179" y="17"/>
                      <a:pt x="179" y="17"/>
                      <a:pt x="179" y="17"/>
                    </a:cubicBezTo>
                    <a:cubicBezTo>
                      <a:pt x="179" y="7"/>
                      <a:pt x="172" y="0"/>
                      <a:pt x="162" y="0"/>
                    </a:cubicBezTo>
                    <a:cubicBezTo>
                      <a:pt x="17" y="0"/>
                      <a:pt x="17" y="0"/>
                      <a:pt x="17" y="0"/>
                    </a:cubicBezTo>
                    <a:cubicBezTo>
                      <a:pt x="8" y="0"/>
                      <a:pt x="0" y="7"/>
                      <a:pt x="0" y="17"/>
                    </a:cubicBezTo>
                    <a:cubicBezTo>
                      <a:pt x="0" y="110"/>
                      <a:pt x="0" y="110"/>
                      <a:pt x="0" y="110"/>
                    </a:cubicBezTo>
                    <a:cubicBezTo>
                      <a:pt x="0" y="120"/>
                      <a:pt x="8" y="127"/>
                      <a:pt x="17" y="127"/>
                    </a:cubicBezTo>
                    <a:cubicBezTo>
                      <a:pt x="162" y="127"/>
                      <a:pt x="162" y="127"/>
                      <a:pt x="162" y="127"/>
                    </a:cubicBezTo>
                    <a:cubicBezTo>
                      <a:pt x="172" y="127"/>
                      <a:pt x="179" y="120"/>
                      <a:pt x="179" y="110"/>
                    </a:cubicBezTo>
                    <a:cubicBezTo>
                      <a:pt x="173" y="110"/>
                      <a:pt x="173" y="110"/>
                      <a:pt x="173" y="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90" name="Rectangle 201">
                <a:extLst>
                  <a:ext uri="{FF2B5EF4-FFF2-40B4-BE49-F238E27FC236}">
                    <a16:creationId xmlns:a16="http://schemas.microsoft.com/office/drawing/2014/main" id="{AB625AD2-B75E-A64F-929B-3B6A783D70B1}"/>
                  </a:ext>
                </a:extLst>
              </p:cNvPr>
              <p:cNvSpPr>
                <a:spLocks noChangeArrowheads="1"/>
              </p:cNvSpPr>
              <p:nvPr/>
            </p:nvSpPr>
            <p:spPr bwMode="auto">
              <a:xfrm>
                <a:off x="736" y="1282"/>
                <a:ext cx="107"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91" name="Rectangle 202">
                <a:extLst>
                  <a:ext uri="{FF2B5EF4-FFF2-40B4-BE49-F238E27FC236}">
                    <a16:creationId xmlns:a16="http://schemas.microsoft.com/office/drawing/2014/main" id="{4461B38F-5DC5-5B4B-9223-C373209FAC71}"/>
                  </a:ext>
                </a:extLst>
              </p:cNvPr>
              <p:cNvSpPr>
                <a:spLocks noChangeArrowheads="1"/>
              </p:cNvSpPr>
              <p:nvPr/>
            </p:nvSpPr>
            <p:spPr bwMode="auto">
              <a:xfrm>
                <a:off x="778" y="1314"/>
                <a:ext cx="6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92" name="Rectangle 203">
                <a:extLst>
                  <a:ext uri="{FF2B5EF4-FFF2-40B4-BE49-F238E27FC236}">
                    <a16:creationId xmlns:a16="http://schemas.microsoft.com/office/drawing/2014/main" id="{F37846B1-DADD-324F-A49E-6C02C317DC5B}"/>
                  </a:ext>
                </a:extLst>
              </p:cNvPr>
              <p:cNvSpPr>
                <a:spLocks noChangeArrowheads="1"/>
              </p:cNvSpPr>
              <p:nvPr/>
            </p:nvSpPr>
            <p:spPr bwMode="auto">
              <a:xfrm>
                <a:off x="643" y="1231"/>
                <a:ext cx="235"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1193" name="Freeform 204">
                <a:extLst>
                  <a:ext uri="{FF2B5EF4-FFF2-40B4-BE49-F238E27FC236}">
                    <a16:creationId xmlns:a16="http://schemas.microsoft.com/office/drawing/2014/main" id="{E03CDAC0-645D-2243-A9E6-9CD72BA36568}"/>
                  </a:ext>
                </a:extLst>
              </p:cNvPr>
              <p:cNvSpPr>
                <a:spLocks/>
              </p:cNvSpPr>
              <p:nvPr/>
            </p:nvSpPr>
            <p:spPr bwMode="auto">
              <a:xfrm>
                <a:off x="2048" y="895"/>
                <a:ext cx="185" cy="128"/>
              </a:xfrm>
              <a:custGeom>
                <a:avLst/>
                <a:gdLst>
                  <a:gd name="T0" fmla="*/ 127 w 127"/>
                  <a:gd name="T1" fmla="*/ 80 h 88"/>
                  <a:gd name="T2" fmla="*/ 119 w 127"/>
                  <a:gd name="T3" fmla="*/ 88 h 88"/>
                  <a:gd name="T4" fmla="*/ 9 w 127"/>
                  <a:gd name="T5" fmla="*/ 88 h 88"/>
                  <a:gd name="T6" fmla="*/ 0 w 127"/>
                  <a:gd name="T7" fmla="*/ 80 h 88"/>
                  <a:gd name="T8" fmla="*/ 0 w 127"/>
                  <a:gd name="T9" fmla="*/ 9 h 88"/>
                  <a:gd name="T10" fmla="*/ 9 w 127"/>
                  <a:gd name="T11" fmla="*/ 0 h 88"/>
                  <a:gd name="T12" fmla="*/ 119 w 127"/>
                  <a:gd name="T13" fmla="*/ 0 h 88"/>
                  <a:gd name="T14" fmla="*/ 127 w 127"/>
                  <a:gd name="T15" fmla="*/ 9 h 88"/>
                  <a:gd name="T16" fmla="*/ 127 w 127"/>
                  <a:gd name="T17"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88">
                    <a:moveTo>
                      <a:pt x="127" y="80"/>
                    </a:moveTo>
                    <a:cubicBezTo>
                      <a:pt x="127" y="84"/>
                      <a:pt x="123" y="88"/>
                      <a:pt x="119" y="88"/>
                    </a:cubicBezTo>
                    <a:cubicBezTo>
                      <a:pt x="9" y="88"/>
                      <a:pt x="9" y="88"/>
                      <a:pt x="9" y="88"/>
                    </a:cubicBezTo>
                    <a:cubicBezTo>
                      <a:pt x="4" y="88"/>
                      <a:pt x="0" y="84"/>
                      <a:pt x="0" y="80"/>
                    </a:cubicBezTo>
                    <a:cubicBezTo>
                      <a:pt x="0" y="9"/>
                      <a:pt x="0" y="9"/>
                      <a:pt x="0" y="9"/>
                    </a:cubicBezTo>
                    <a:cubicBezTo>
                      <a:pt x="0" y="4"/>
                      <a:pt x="4" y="0"/>
                      <a:pt x="9" y="0"/>
                    </a:cubicBezTo>
                    <a:cubicBezTo>
                      <a:pt x="119" y="0"/>
                      <a:pt x="119" y="0"/>
                      <a:pt x="119" y="0"/>
                    </a:cubicBezTo>
                    <a:cubicBezTo>
                      <a:pt x="123" y="0"/>
                      <a:pt x="127" y="4"/>
                      <a:pt x="127" y="9"/>
                    </a:cubicBezTo>
                    <a:lnTo>
                      <a:pt x="127" y="80"/>
                    </a:lnTo>
                    <a:close/>
                  </a:path>
                </a:pathLst>
              </a:custGeom>
              <a:grpFill/>
              <a:ln w="26988" cap="flat">
                <a:noFill/>
                <a:prstDash val="solid"/>
                <a:miter lim="800000"/>
                <a:headEnd/>
                <a:tailEnd/>
              </a:ln>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grpSp>
        <p:grpSp>
          <p:nvGrpSpPr>
            <p:cNvPr id="612" name="Group 406">
              <a:extLst>
                <a:ext uri="{FF2B5EF4-FFF2-40B4-BE49-F238E27FC236}">
                  <a16:creationId xmlns:a16="http://schemas.microsoft.com/office/drawing/2014/main" id="{1C1418AA-4EB6-E846-8496-E786EAB53CC5}"/>
                </a:ext>
              </a:extLst>
            </p:cNvPr>
            <p:cNvGrpSpPr>
              <a:grpSpLocks/>
            </p:cNvGrpSpPr>
            <p:nvPr/>
          </p:nvGrpSpPr>
          <p:grpSpPr bwMode="auto">
            <a:xfrm>
              <a:off x="586" y="587"/>
              <a:ext cx="2147" cy="2825"/>
              <a:chOff x="586" y="587"/>
              <a:chExt cx="2147" cy="2825"/>
            </a:xfrm>
            <a:grpFill/>
          </p:grpSpPr>
          <p:sp>
            <p:nvSpPr>
              <p:cNvPr id="796" name="Rectangle 206">
                <a:extLst>
                  <a:ext uri="{FF2B5EF4-FFF2-40B4-BE49-F238E27FC236}">
                    <a16:creationId xmlns:a16="http://schemas.microsoft.com/office/drawing/2014/main" id="{40C65EB0-6675-7043-834C-B83652BF55BA}"/>
                  </a:ext>
                </a:extLst>
              </p:cNvPr>
              <p:cNvSpPr>
                <a:spLocks noChangeArrowheads="1"/>
              </p:cNvSpPr>
              <p:nvPr/>
            </p:nvSpPr>
            <p:spPr bwMode="auto">
              <a:xfrm>
                <a:off x="2122" y="969"/>
                <a:ext cx="8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97" name="Rectangle 207">
                <a:extLst>
                  <a:ext uri="{FF2B5EF4-FFF2-40B4-BE49-F238E27FC236}">
                    <a16:creationId xmlns:a16="http://schemas.microsoft.com/office/drawing/2014/main" id="{67DD9D83-43DE-1D4E-96A8-073BF5F47CE2}"/>
                  </a:ext>
                </a:extLst>
              </p:cNvPr>
              <p:cNvSpPr>
                <a:spLocks noChangeArrowheads="1"/>
              </p:cNvSpPr>
              <p:nvPr/>
            </p:nvSpPr>
            <p:spPr bwMode="auto">
              <a:xfrm>
                <a:off x="2154" y="994"/>
                <a:ext cx="49"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98" name="Rectangle 208">
                <a:extLst>
                  <a:ext uri="{FF2B5EF4-FFF2-40B4-BE49-F238E27FC236}">
                    <a16:creationId xmlns:a16="http://schemas.microsoft.com/office/drawing/2014/main" id="{0FE1485C-2E86-844E-8F18-36F9A2FFFD72}"/>
                  </a:ext>
                </a:extLst>
              </p:cNvPr>
              <p:cNvSpPr>
                <a:spLocks noChangeArrowheads="1"/>
              </p:cNvSpPr>
              <p:nvPr/>
            </p:nvSpPr>
            <p:spPr bwMode="auto">
              <a:xfrm>
                <a:off x="2052" y="931"/>
                <a:ext cx="179"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99" name="Freeform 209">
                <a:extLst>
                  <a:ext uri="{FF2B5EF4-FFF2-40B4-BE49-F238E27FC236}">
                    <a16:creationId xmlns:a16="http://schemas.microsoft.com/office/drawing/2014/main" id="{B0E57FC9-8B25-ED43-972F-98F6AE2C165E}"/>
                  </a:ext>
                </a:extLst>
              </p:cNvPr>
              <p:cNvSpPr>
                <a:spLocks/>
              </p:cNvSpPr>
              <p:nvPr/>
            </p:nvSpPr>
            <p:spPr bwMode="auto">
              <a:xfrm>
                <a:off x="2061" y="1439"/>
                <a:ext cx="166" cy="116"/>
              </a:xfrm>
              <a:custGeom>
                <a:avLst/>
                <a:gdLst>
                  <a:gd name="T0" fmla="*/ 114 w 114"/>
                  <a:gd name="T1" fmla="*/ 72 h 80"/>
                  <a:gd name="T2" fmla="*/ 107 w 114"/>
                  <a:gd name="T3" fmla="*/ 80 h 80"/>
                  <a:gd name="T4" fmla="*/ 7 w 114"/>
                  <a:gd name="T5" fmla="*/ 80 h 80"/>
                  <a:gd name="T6" fmla="*/ 0 w 114"/>
                  <a:gd name="T7" fmla="*/ 72 h 80"/>
                  <a:gd name="T8" fmla="*/ 0 w 114"/>
                  <a:gd name="T9" fmla="*/ 8 h 80"/>
                  <a:gd name="T10" fmla="*/ 7 w 114"/>
                  <a:gd name="T11" fmla="*/ 0 h 80"/>
                  <a:gd name="T12" fmla="*/ 107 w 114"/>
                  <a:gd name="T13" fmla="*/ 0 h 80"/>
                  <a:gd name="T14" fmla="*/ 114 w 114"/>
                  <a:gd name="T15" fmla="*/ 8 h 80"/>
                  <a:gd name="T16" fmla="*/ 114 w 114"/>
                  <a:gd name="T17"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80">
                    <a:moveTo>
                      <a:pt x="114" y="72"/>
                    </a:moveTo>
                    <a:cubicBezTo>
                      <a:pt x="114" y="76"/>
                      <a:pt x="111" y="80"/>
                      <a:pt x="107" y="80"/>
                    </a:cubicBezTo>
                    <a:cubicBezTo>
                      <a:pt x="7" y="80"/>
                      <a:pt x="7" y="80"/>
                      <a:pt x="7" y="80"/>
                    </a:cubicBezTo>
                    <a:cubicBezTo>
                      <a:pt x="3" y="80"/>
                      <a:pt x="0" y="76"/>
                      <a:pt x="0" y="72"/>
                    </a:cubicBezTo>
                    <a:cubicBezTo>
                      <a:pt x="0" y="8"/>
                      <a:pt x="0" y="8"/>
                      <a:pt x="0" y="8"/>
                    </a:cubicBezTo>
                    <a:cubicBezTo>
                      <a:pt x="0" y="4"/>
                      <a:pt x="3" y="0"/>
                      <a:pt x="7" y="0"/>
                    </a:cubicBezTo>
                    <a:cubicBezTo>
                      <a:pt x="107" y="0"/>
                      <a:pt x="107" y="0"/>
                      <a:pt x="107" y="0"/>
                    </a:cubicBezTo>
                    <a:cubicBezTo>
                      <a:pt x="111" y="0"/>
                      <a:pt x="114" y="4"/>
                      <a:pt x="114" y="8"/>
                    </a:cubicBezTo>
                    <a:lnTo>
                      <a:pt x="114" y="72"/>
                    </a:lnTo>
                    <a:close/>
                  </a:path>
                </a:pathLst>
              </a:custGeom>
              <a:grpFill/>
              <a:ln w="26988" cap="flat">
                <a:noFill/>
                <a:prstDash val="solid"/>
                <a:miter lim="800000"/>
                <a:headEnd/>
                <a:tailEnd/>
              </a:ln>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00" name="Rectangle 210">
                <a:extLst>
                  <a:ext uri="{FF2B5EF4-FFF2-40B4-BE49-F238E27FC236}">
                    <a16:creationId xmlns:a16="http://schemas.microsoft.com/office/drawing/2014/main" id="{D4E94DD7-AD69-194C-990A-786F1A3446E4}"/>
                  </a:ext>
                </a:extLst>
              </p:cNvPr>
              <p:cNvSpPr>
                <a:spLocks noChangeArrowheads="1"/>
              </p:cNvSpPr>
              <p:nvPr/>
            </p:nvSpPr>
            <p:spPr bwMode="auto">
              <a:xfrm>
                <a:off x="2128" y="1506"/>
                <a:ext cx="73"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01" name="Rectangle 211">
                <a:extLst>
                  <a:ext uri="{FF2B5EF4-FFF2-40B4-BE49-F238E27FC236}">
                    <a16:creationId xmlns:a16="http://schemas.microsoft.com/office/drawing/2014/main" id="{79749B95-665C-0048-9C9D-11BA36463B30}"/>
                  </a:ext>
                </a:extLst>
              </p:cNvPr>
              <p:cNvSpPr>
                <a:spLocks noChangeArrowheads="1"/>
              </p:cNvSpPr>
              <p:nvPr/>
            </p:nvSpPr>
            <p:spPr bwMode="auto">
              <a:xfrm>
                <a:off x="2155" y="1529"/>
                <a:ext cx="46"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02" name="Rectangle 212">
                <a:extLst>
                  <a:ext uri="{FF2B5EF4-FFF2-40B4-BE49-F238E27FC236}">
                    <a16:creationId xmlns:a16="http://schemas.microsoft.com/office/drawing/2014/main" id="{1C250504-D103-7548-B278-D15F30237B65}"/>
                  </a:ext>
                </a:extLst>
              </p:cNvPr>
              <p:cNvSpPr>
                <a:spLocks noChangeArrowheads="1"/>
              </p:cNvSpPr>
              <p:nvPr/>
            </p:nvSpPr>
            <p:spPr bwMode="auto">
              <a:xfrm>
                <a:off x="2064" y="1471"/>
                <a:ext cx="161"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03" name="Freeform 213">
                <a:extLst>
                  <a:ext uri="{FF2B5EF4-FFF2-40B4-BE49-F238E27FC236}">
                    <a16:creationId xmlns:a16="http://schemas.microsoft.com/office/drawing/2014/main" id="{E9CC2328-96BB-674B-9355-DFB0AAF83C27}"/>
                  </a:ext>
                </a:extLst>
              </p:cNvPr>
              <p:cNvSpPr>
                <a:spLocks noEditPoints="1"/>
              </p:cNvSpPr>
              <p:nvPr/>
            </p:nvSpPr>
            <p:spPr bwMode="auto">
              <a:xfrm>
                <a:off x="781" y="1655"/>
                <a:ext cx="246" cy="256"/>
              </a:xfrm>
              <a:custGeom>
                <a:avLst/>
                <a:gdLst>
                  <a:gd name="T0" fmla="*/ 128 w 246"/>
                  <a:gd name="T1" fmla="*/ 13 h 256"/>
                  <a:gd name="T2" fmla="*/ 128 w 246"/>
                  <a:gd name="T3" fmla="*/ 0 h 256"/>
                  <a:gd name="T4" fmla="*/ 100 w 246"/>
                  <a:gd name="T5" fmla="*/ 0 h 256"/>
                  <a:gd name="T6" fmla="*/ 100 w 246"/>
                  <a:gd name="T7" fmla="*/ 25 h 256"/>
                  <a:gd name="T8" fmla="*/ 67 w 246"/>
                  <a:gd name="T9" fmla="*/ 25 h 256"/>
                  <a:gd name="T10" fmla="*/ 64 w 246"/>
                  <a:gd name="T11" fmla="*/ 12 h 256"/>
                  <a:gd name="T12" fmla="*/ 11 w 246"/>
                  <a:gd name="T13" fmla="*/ 12 h 256"/>
                  <a:gd name="T14" fmla="*/ 11 w 246"/>
                  <a:gd name="T15" fmla="*/ 114 h 256"/>
                  <a:gd name="T16" fmla="*/ 0 w 246"/>
                  <a:gd name="T17" fmla="*/ 114 h 256"/>
                  <a:gd name="T18" fmla="*/ 0 w 246"/>
                  <a:gd name="T19" fmla="*/ 127 h 256"/>
                  <a:gd name="T20" fmla="*/ 10 w 246"/>
                  <a:gd name="T21" fmla="*/ 127 h 256"/>
                  <a:gd name="T22" fmla="*/ 10 w 246"/>
                  <a:gd name="T23" fmla="*/ 256 h 256"/>
                  <a:gd name="T24" fmla="*/ 224 w 246"/>
                  <a:gd name="T25" fmla="*/ 256 h 256"/>
                  <a:gd name="T26" fmla="*/ 224 w 246"/>
                  <a:gd name="T27" fmla="*/ 131 h 256"/>
                  <a:gd name="T28" fmla="*/ 246 w 246"/>
                  <a:gd name="T29" fmla="*/ 131 h 256"/>
                  <a:gd name="T30" fmla="*/ 128 w 246"/>
                  <a:gd name="T31" fmla="*/ 13 h 256"/>
                  <a:gd name="T32" fmla="*/ 57 w 246"/>
                  <a:gd name="T33" fmla="*/ 210 h 256"/>
                  <a:gd name="T34" fmla="*/ 39 w 246"/>
                  <a:gd name="T35" fmla="*/ 210 h 256"/>
                  <a:gd name="T36" fmla="*/ 39 w 246"/>
                  <a:gd name="T37" fmla="*/ 192 h 256"/>
                  <a:gd name="T38" fmla="*/ 57 w 246"/>
                  <a:gd name="T39" fmla="*/ 192 h 256"/>
                  <a:gd name="T40" fmla="*/ 57 w 246"/>
                  <a:gd name="T41" fmla="*/ 210 h 256"/>
                  <a:gd name="T42" fmla="*/ 57 w 246"/>
                  <a:gd name="T43" fmla="*/ 172 h 256"/>
                  <a:gd name="T44" fmla="*/ 39 w 246"/>
                  <a:gd name="T45" fmla="*/ 172 h 256"/>
                  <a:gd name="T46" fmla="*/ 39 w 246"/>
                  <a:gd name="T47" fmla="*/ 155 h 256"/>
                  <a:gd name="T48" fmla="*/ 57 w 246"/>
                  <a:gd name="T49" fmla="*/ 155 h 256"/>
                  <a:gd name="T50" fmla="*/ 57 w 246"/>
                  <a:gd name="T51" fmla="*/ 172 h 256"/>
                  <a:gd name="T52" fmla="*/ 97 w 246"/>
                  <a:gd name="T53" fmla="*/ 210 h 256"/>
                  <a:gd name="T54" fmla="*/ 80 w 246"/>
                  <a:gd name="T55" fmla="*/ 210 h 256"/>
                  <a:gd name="T56" fmla="*/ 80 w 246"/>
                  <a:gd name="T57" fmla="*/ 192 h 256"/>
                  <a:gd name="T58" fmla="*/ 97 w 246"/>
                  <a:gd name="T59" fmla="*/ 192 h 256"/>
                  <a:gd name="T60" fmla="*/ 97 w 246"/>
                  <a:gd name="T61" fmla="*/ 210 h 256"/>
                  <a:gd name="T62" fmla="*/ 97 w 246"/>
                  <a:gd name="T63" fmla="*/ 172 h 256"/>
                  <a:gd name="T64" fmla="*/ 80 w 246"/>
                  <a:gd name="T65" fmla="*/ 172 h 256"/>
                  <a:gd name="T66" fmla="*/ 80 w 246"/>
                  <a:gd name="T67" fmla="*/ 155 h 256"/>
                  <a:gd name="T68" fmla="*/ 97 w 246"/>
                  <a:gd name="T69" fmla="*/ 155 h 256"/>
                  <a:gd name="T70" fmla="*/ 97 w 246"/>
                  <a:gd name="T71" fmla="*/ 172 h 256"/>
                  <a:gd name="T72" fmla="*/ 201 w 246"/>
                  <a:gd name="T73" fmla="*/ 235 h 256"/>
                  <a:gd name="T74" fmla="*/ 138 w 246"/>
                  <a:gd name="T75" fmla="*/ 235 h 256"/>
                  <a:gd name="T76" fmla="*/ 138 w 246"/>
                  <a:gd name="T77" fmla="*/ 155 h 256"/>
                  <a:gd name="T78" fmla="*/ 201 w 246"/>
                  <a:gd name="T79" fmla="*/ 155 h 256"/>
                  <a:gd name="T80" fmla="*/ 201 w 246"/>
                  <a:gd name="T81" fmla="*/ 23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6" h="256">
                    <a:moveTo>
                      <a:pt x="128" y="13"/>
                    </a:moveTo>
                    <a:lnTo>
                      <a:pt x="128" y="0"/>
                    </a:lnTo>
                    <a:lnTo>
                      <a:pt x="100" y="0"/>
                    </a:lnTo>
                    <a:lnTo>
                      <a:pt x="100" y="25"/>
                    </a:lnTo>
                    <a:lnTo>
                      <a:pt x="67" y="25"/>
                    </a:lnTo>
                    <a:lnTo>
                      <a:pt x="64" y="12"/>
                    </a:lnTo>
                    <a:lnTo>
                      <a:pt x="11" y="12"/>
                    </a:lnTo>
                    <a:lnTo>
                      <a:pt x="11" y="114"/>
                    </a:lnTo>
                    <a:lnTo>
                      <a:pt x="0" y="114"/>
                    </a:lnTo>
                    <a:lnTo>
                      <a:pt x="0" y="127"/>
                    </a:lnTo>
                    <a:lnTo>
                      <a:pt x="10" y="127"/>
                    </a:lnTo>
                    <a:lnTo>
                      <a:pt x="10" y="256"/>
                    </a:lnTo>
                    <a:lnTo>
                      <a:pt x="224" y="256"/>
                    </a:lnTo>
                    <a:lnTo>
                      <a:pt x="224" y="131"/>
                    </a:lnTo>
                    <a:lnTo>
                      <a:pt x="246" y="131"/>
                    </a:lnTo>
                    <a:lnTo>
                      <a:pt x="128" y="13"/>
                    </a:lnTo>
                    <a:close/>
                    <a:moveTo>
                      <a:pt x="57" y="210"/>
                    </a:moveTo>
                    <a:lnTo>
                      <a:pt x="39" y="210"/>
                    </a:lnTo>
                    <a:lnTo>
                      <a:pt x="39" y="192"/>
                    </a:lnTo>
                    <a:lnTo>
                      <a:pt x="57" y="192"/>
                    </a:lnTo>
                    <a:lnTo>
                      <a:pt x="57" y="210"/>
                    </a:lnTo>
                    <a:close/>
                    <a:moveTo>
                      <a:pt x="57" y="172"/>
                    </a:moveTo>
                    <a:lnTo>
                      <a:pt x="39" y="172"/>
                    </a:lnTo>
                    <a:lnTo>
                      <a:pt x="39" y="155"/>
                    </a:lnTo>
                    <a:lnTo>
                      <a:pt x="57" y="155"/>
                    </a:lnTo>
                    <a:lnTo>
                      <a:pt x="57" y="172"/>
                    </a:lnTo>
                    <a:close/>
                    <a:moveTo>
                      <a:pt x="97" y="210"/>
                    </a:moveTo>
                    <a:lnTo>
                      <a:pt x="80" y="210"/>
                    </a:lnTo>
                    <a:lnTo>
                      <a:pt x="80" y="192"/>
                    </a:lnTo>
                    <a:lnTo>
                      <a:pt x="97" y="192"/>
                    </a:lnTo>
                    <a:lnTo>
                      <a:pt x="97" y="210"/>
                    </a:lnTo>
                    <a:close/>
                    <a:moveTo>
                      <a:pt x="97" y="172"/>
                    </a:moveTo>
                    <a:lnTo>
                      <a:pt x="80" y="172"/>
                    </a:lnTo>
                    <a:lnTo>
                      <a:pt x="80" y="155"/>
                    </a:lnTo>
                    <a:lnTo>
                      <a:pt x="97" y="155"/>
                    </a:lnTo>
                    <a:lnTo>
                      <a:pt x="97" y="172"/>
                    </a:lnTo>
                    <a:close/>
                    <a:moveTo>
                      <a:pt x="201" y="235"/>
                    </a:moveTo>
                    <a:lnTo>
                      <a:pt x="138" y="235"/>
                    </a:lnTo>
                    <a:lnTo>
                      <a:pt x="138" y="155"/>
                    </a:lnTo>
                    <a:lnTo>
                      <a:pt x="201" y="155"/>
                    </a:lnTo>
                    <a:lnTo>
                      <a:pt x="201" y="2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04" name="Freeform 214">
                <a:extLst>
                  <a:ext uri="{FF2B5EF4-FFF2-40B4-BE49-F238E27FC236}">
                    <a16:creationId xmlns:a16="http://schemas.microsoft.com/office/drawing/2014/main" id="{D21D6C5E-6A24-144F-BED4-F501C858C674}"/>
                  </a:ext>
                </a:extLst>
              </p:cNvPr>
              <p:cNvSpPr>
                <a:spLocks noEditPoints="1"/>
              </p:cNvSpPr>
              <p:nvPr/>
            </p:nvSpPr>
            <p:spPr bwMode="auto">
              <a:xfrm>
                <a:off x="2537" y="2063"/>
                <a:ext cx="133" cy="141"/>
              </a:xfrm>
              <a:custGeom>
                <a:avLst/>
                <a:gdLst>
                  <a:gd name="T0" fmla="*/ 69 w 133"/>
                  <a:gd name="T1" fmla="*/ 7 h 141"/>
                  <a:gd name="T2" fmla="*/ 69 w 133"/>
                  <a:gd name="T3" fmla="*/ 0 h 141"/>
                  <a:gd name="T4" fmla="*/ 55 w 133"/>
                  <a:gd name="T5" fmla="*/ 0 h 141"/>
                  <a:gd name="T6" fmla="*/ 55 w 133"/>
                  <a:gd name="T7" fmla="*/ 14 h 141"/>
                  <a:gd name="T8" fmla="*/ 36 w 133"/>
                  <a:gd name="T9" fmla="*/ 14 h 141"/>
                  <a:gd name="T10" fmla="*/ 34 w 133"/>
                  <a:gd name="T11" fmla="*/ 7 h 141"/>
                  <a:gd name="T12" fmla="*/ 5 w 133"/>
                  <a:gd name="T13" fmla="*/ 7 h 141"/>
                  <a:gd name="T14" fmla="*/ 5 w 133"/>
                  <a:gd name="T15" fmla="*/ 62 h 141"/>
                  <a:gd name="T16" fmla="*/ 0 w 133"/>
                  <a:gd name="T17" fmla="*/ 62 h 141"/>
                  <a:gd name="T18" fmla="*/ 0 w 133"/>
                  <a:gd name="T19" fmla="*/ 69 h 141"/>
                  <a:gd name="T20" fmla="*/ 5 w 133"/>
                  <a:gd name="T21" fmla="*/ 69 h 141"/>
                  <a:gd name="T22" fmla="*/ 5 w 133"/>
                  <a:gd name="T23" fmla="*/ 141 h 141"/>
                  <a:gd name="T24" fmla="*/ 122 w 133"/>
                  <a:gd name="T25" fmla="*/ 141 h 141"/>
                  <a:gd name="T26" fmla="*/ 122 w 133"/>
                  <a:gd name="T27" fmla="*/ 72 h 141"/>
                  <a:gd name="T28" fmla="*/ 133 w 133"/>
                  <a:gd name="T29" fmla="*/ 72 h 141"/>
                  <a:gd name="T30" fmla="*/ 69 w 133"/>
                  <a:gd name="T31" fmla="*/ 7 h 141"/>
                  <a:gd name="T32" fmla="*/ 32 w 133"/>
                  <a:gd name="T33" fmla="*/ 116 h 141"/>
                  <a:gd name="T34" fmla="*/ 21 w 133"/>
                  <a:gd name="T35" fmla="*/ 116 h 141"/>
                  <a:gd name="T36" fmla="*/ 21 w 133"/>
                  <a:gd name="T37" fmla="*/ 106 h 141"/>
                  <a:gd name="T38" fmla="*/ 32 w 133"/>
                  <a:gd name="T39" fmla="*/ 106 h 141"/>
                  <a:gd name="T40" fmla="*/ 32 w 133"/>
                  <a:gd name="T41" fmla="*/ 116 h 141"/>
                  <a:gd name="T42" fmla="*/ 32 w 133"/>
                  <a:gd name="T43" fmla="*/ 94 h 141"/>
                  <a:gd name="T44" fmla="*/ 21 w 133"/>
                  <a:gd name="T45" fmla="*/ 94 h 141"/>
                  <a:gd name="T46" fmla="*/ 21 w 133"/>
                  <a:gd name="T47" fmla="*/ 85 h 141"/>
                  <a:gd name="T48" fmla="*/ 32 w 133"/>
                  <a:gd name="T49" fmla="*/ 85 h 141"/>
                  <a:gd name="T50" fmla="*/ 32 w 133"/>
                  <a:gd name="T51" fmla="*/ 94 h 141"/>
                  <a:gd name="T52" fmla="*/ 53 w 133"/>
                  <a:gd name="T53" fmla="*/ 116 h 141"/>
                  <a:gd name="T54" fmla="*/ 43 w 133"/>
                  <a:gd name="T55" fmla="*/ 116 h 141"/>
                  <a:gd name="T56" fmla="*/ 43 w 133"/>
                  <a:gd name="T57" fmla="*/ 106 h 141"/>
                  <a:gd name="T58" fmla="*/ 53 w 133"/>
                  <a:gd name="T59" fmla="*/ 106 h 141"/>
                  <a:gd name="T60" fmla="*/ 53 w 133"/>
                  <a:gd name="T61" fmla="*/ 116 h 141"/>
                  <a:gd name="T62" fmla="*/ 53 w 133"/>
                  <a:gd name="T63" fmla="*/ 94 h 141"/>
                  <a:gd name="T64" fmla="*/ 43 w 133"/>
                  <a:gd name="T65" fmla="*/ 94 h 141"/>
                  <a:gd name="T66" fmla="*/ 43 w 133"/>
                  <a:gd name="T67" fmla="*/ 85 h 141"/>
                  <a:gd name="T68" fmla="*/ 53 w 133"/>
                  <a:gd name="T69" fmla="*/ 85 h 141"/>
                  <a:gd name="T70" fmla="*/ 53 w 133"/>
                  <a:gd name="T71" fmla="*/ 94 h 141"/>
                  <a:gd name="T72" fmla="*/ 109 w 133"/>
                  <a:gd name="T73" fmla="*/ 129 h 141"/>
                  <a:gd name="T74" fmla="*/ 75 w 133"/>
                  <a:gd name="T75" fmla="*/ 129 h 141"/>
                  <a:gd name="T76" fmla="*/ 75 w 133"/>
                  <a:gd name="T77" fmla="*/ 85 h 141"/>
                  <a:gd name="T78" fmla="*/ 109 w 133"/>
                  <a:gd name="T79" fmla="*/ 85 h 141"/>
                  <a:gd name="T80" fmla="*/ 109 w 133"/>
                  <a:gd name="T81" fmla="*/ 12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41">
                    <a:moveTo>
                      <a:pt x="69" y="7"/>
                    </a:moveTo>
                    <a:lnTo>
                      <a:pt x="69" y="0"/>
                    </a:lnTo>
                    <a:lnTo>
                      <a:pt x="55" y="0"/>
                    </a:lnTo>
                    <a:lnTo>
                      <a:pt x="55" y="14"/>
                    </a:lnTo>
                    <a:lnTo>
                      <a:pt x="36" y="14"/>
                    </a:lnTo>
                    <a:lnTo>
                      <a:pt x="34" y="7"/>
                    </a:lnTo>
                    <a:lnTo>
                      <a:pt x="5" y="7"/>
                    </a:lnTo>
                    <a:lnTo>
                      <a:pt x="5" y="62"/>
                    </a:lnTo>
                    <a:lnTo>
                      <a:pt x="0" y="62"/>
                    </a:lnTo>
                    <a:lnTo>
                      <a:pt x="0" y="69"/>
                    </a:lnTo>
                    <a:lnTo>
                      <a:pt x="5" y="69"/>
                    </a:lnTo>
                    <a:lnTo>
                      <a:pt x="5" y="141"/>
                    </a:lnTo>
                    <a:lnTo>
                      <a:pt x="122" y="141"/>
                    </a:lnTo>
                    <a:lnTo>
                      <a:pt x="122" y="72"/>
                    </a:lnTo>
                    <a:lnTo>
                      <a:pt x="133" y="72"/>
                    </a:lnTo>
                    <a:lnTo>
                      <a:pt x="69" y="7"/>
                    </a:lnTo>
                    <a:close/>
                    <a:moveTo>
                      <a:pt x="32" y="116"/>
                    </a:moveTo>
                    <a:lnTo>
                      <a:pt x="21" y="116"/>
                    </a:lnTo>
                    <a:lnTo>
                      <a:pt x="21" y="106"/>
                    </a:lnTo>
                    <a:lnTo>
                      <a:pt x="32" y="106"/>
                    </a:lnTo>
                    <a:lnTo>
                      <a:pt x="32" y="116"/>
                    </a:lnTo>
                    <a:close/>
                    <a:moveTo>
                      <a:pt x="32" y="94"/>
                    </a:moveTo>
                    <a:lnTo>
                      <a:pt x="21" y="94"/>
                    </a:lnTo>
                    <a:lnTo>
                      <a:pt x="21" y="85"/>
                    </a:lnTo>
                    <a:lnTo>
                      <a:pt x="32" y="85"/>
                    </a:lnTo>
                    <a:lnTo>
                      <a:pt x="32" y="94"/>
                    </a:lnTo>
                    <a:close/>
                    <a:moveTo>
                      <a:pt x="53" y="116"/>
                    </a:moveTo>
                    <a:lnTo>
                      <a:pt x="43" y="116"/>
                    </a:lnTo>
                    <a:lnTo>
                      <a:pt x="43" y="106"/>
                    </a:lnTo>
                    <a:lnTo>
                      <a:pt x="53" y="106"/>
                    </a:lnTo>
                    <a:lnTo>
                      <a:pt x="53" y="116"/>
                    </a:lnTo>
                    <a:close/>
                    <a:moveTo>
                      <a:pt x="53" y="94"/>
                    </a:moveTo>
                    <a:lnTo>
                      <a:pt x="43" y="94"/>
                    </a:lnTo>
                    <a:lnTo>
                      <a:pt x="43" y="85"/>
                    </a:lnTo>
                    <a:lnTo>
                      <a:pt x="53" y="85"/>
                    </a:lnTo>
                    <a:lnTo>
                      <a:pt x="53" y="94"/>
                    </a:lnTo>
                    <a:close/>
                    <a:moveTo>
                      <a:pt x="109" y="129"/>
                    </a:moveTo>
                    <a:lnTo>
                      <a:pt x="75" y="129"/>
                    </a:lnTo>
                    <a:lnTo>
                      <a:pt x="75" y="85"/>
                    </a:lnTo>
                    <a:lnTo>
                      <a:pt x="109" y="85"/>
                    </a:lnTo>
                    <a:lnTo>
                      <a:pt x="109"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05" name="Freeform 215">
                <a:extLst>
                  <a:ext uri="{FF2B5EF4-FFF2-40B4-BE49-F238E27FC236}">
                    <a16:creationId xmlns:a16="http://schemas.microsoft.com/office/drawing/2014/main" id="{36602229-296B-1040-B591-D5362645E4C3}"/>
                  </a:ext>
                </a:extLst>
              </p:cNvPr>
              <p:cNvSpPr>
                <a:spLocks noEditPoints="1"/>
              </p:cNvSpPr>
              <p:nvPr/>
            </p:nvSpPr>
            <p:spPr bwMode="auto">
              <a:xfrm>
                <a:off x="1617" y="587"/>
                <a:ext cx="246" cy="255"/>
              </a:xfrm>
              <a:custGeom>
                <a:avLst/>
                <a:gdLst>
                  <a:gd name="T0" fmla="*/ 127 w 246"/>
                  <a:gd name="T1" fmla="*/ 13 h 255"/>
                  <a:gd name="T2" fmla="*/ 127 w 246"/>
                  <a:gd name="T3" fmla="*/ 0 h 255"/>
                  <a:gd name="T4" fmla="*/ 99 w 246"/>
                  <a:gd name="T5" fmla="*/ 0 h 255"/>
                  <a:gd name="T6" fmla="*/ 99 w 246"/>
                  <a:gd name="T7" fmla="*/ 24 h 255"/>
                  <a:gd name="T8" fmla="*/ 67 w 246"/>
                  <a:gd name="T9" fmla="*/ 24 h 255"/>
                  <a:gd name="T10" fmla="*/ 64 w 246"/>
                  <a:gd name="T11" fmla="*/ 13 h 255"/>
                  <a:gd name="T12" fmla="*/ 12 w 246"/>
                  <a:gd name="T13" fmla="*/ 13 h 255"/>
                  <a:gd name="T14" fmla="*/ 12 w 246"/>
                  <a:gd name="T15" fmla="*/ 114 h 255"/>
                  <a:gd name="T16" fmla="*/ 0 w 246"/>
                  <a:gd name="T17" fmla="*/ 114 h 255"/>
                  <a:gd name="T18" fmla="*/ 0 w 246"/>
                  <a:gd name="T19" fmla="*/ 126 h 255"/>
                  <a:gd name="T20" fmla="*/ 10 w 246"/>
                  <a:gd name="T21" fmla="*/ 126 h 255"/>
                  <a:gd name="T22" fmla="*/ 10 w 246"/>
                  <a:gd name="T23" fmla="*/ 255 h 255"/>
                  <a:gd name="T24" fmla="*/ 224 w 246"/>
                  <a:gd name="T25" fmla="*/ 255 h 255"/>
                  <a:gd name="T26" fmla="*/ 224 w 246"/>
                  <a:gd name="T27" fmla="*/ 130 h 255"/>
                  <a:gd name="T28" fmla="*/ 246 w 246"/>
                  <a:gd name="T29" fmla="*/ 130 h 255"/>
                  <a:gd name="T30" fmla="*/ 127 w 246"/>
                  <a:gd name="T31" fmla="*/ 13 h 255"/>
                  <a:gd name="T32" fmla="*/ 57 w 246"/>
                  <a:gd name="T33" fmla="*/ 210 h 255"/>
                  <a:gd name="T34" fmla="*/ 40 w 246"/>
                  <a:gd name="T35" fmla="*/ 210 h 255"/>
                  <a:gd name="T36" fmla="*/ 40 w 246"/>
                  <a:gd name="T37" fmla="*/ 191 h 255"/>
                  <a:gd name="T38" fmla="*/ 57 w 246"/>
                  <a:gd name="T39" fmla="*/ 191 h 255"/>
                  <a:gd name="T40" fmla="*/ 57 w 246"/>
                  <a:gd name="T41" fmla="*/ 210 h 255"/>
                  <a:gd name="T42" fmla="*/ 57 w 246"/>
                  <a:gd name="T43" fmla="*/ 171 h 255"/>
                  <a:gd name="T44" fmla="*/ 40 w 246"/>
                  <a:gd name="T45" fmla="*/ 171 h 255"/>
                  <a:gd name="T46" fmla="*/ 40 w 246"/>
                  <a:gd name="T47" fmla="*/ 154 h 255"/>
                  <a:gd name="T48" fmla="*/ 57 w 246"/>
                  <a:gd name="T49" fmla="*/ 154 h 255"/>
                  <a:gd name="T50" fmla="*/ 57 w 246"/>
                  <a:gd name="T51" fmla="*/ 171 h 255"/>
                  <a:gd name="T52" fmla="*/ 98 w 246"/>
                  <a:gd name="T53" fmla="*/ 210 h 255"/>
                  <a:gd name="T54" fmla="*/ 80 w 246"/>
                  <a:gd name="T55" fmla="*/ 210 h 255"/>
                  <a:gd name="T56" fmla="*/ 80 w 246"/>
                  <a:gd name="T57" fmla="*/ 191 h 255"/>
                  <a:gd name="T58" fmla="*/ 98 w 246"/>
                  <a:gd name="T59" fmla="*/ 191 h 255"/>
                  <a:gd name="T60" fmla="*/ 98 w 246"/>
                  <a:gd name="T61" fmla="*/ 210 h 255"/>
                  <a:gd name="T62" fmla="*/ 98 w 246"/>
                  <a:gd name="T63" fmla="*/ 171 h 255"/>
                  <a:gd name="T64" fmla="*/ 80 w 246"/>
                  <a:gd name="T65" fmla="*/ 171 h 255"/>
                  <a:gd name="T66" fmla="*/ 80 w 246"/>
                  <a:gd name="T67" fmla="*/ 154 h 255"/>
                  <a:gd name="T68" fmla="*/ 98 w 246"/>
                  <a:gd name="T69" fmla="*/ 154 h 255"/>
                  <a:gd name="T70" fmla="*/ 98 w 246"/>
                  <a:gd name="T71" fmla="*/ 171 h 255"/>
                  <a:gd name="T72" fmla="*/ 200 w 246"/>
                  <a:gd name="T73" fmla="*/ 234 h 255"/>
                  <a:gd name="T74" fmla="*/ 137 w 246"/>
                  <a:gd name="T75" fmla="*/ 234 h 255"/>
                  <a:gd name="T76" fmla="*/ 137 w 246"/>
                  <a:gd name="T77" fmla="*/ 154 h 255"/>
                  <a:gd name="T78" fmla="*/ 200 w 246"/>
                  <a:gd name="T79" fmla="*/ 154 h 255"/>
                  <a:gd name="T80" fmla="*/ 200 w 246"/>
                  <a:gd name="T81" fmla="*/ 234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6" h="255">
                    <a:moveTo>
                      <a:pt x="127" y="13"/>
                    </a:moveTo>
                    <a:lnTo>
                      <a:pt x="127" y="0"/>
                    </a:lnTo>
                    <a:lnTo>
                      <a:pt x="99" y="0"/>
                    </a:lnTo>
                    <a:lnTo>
                      <a:pt x="99" y="24"/>
                    </a:lnTo>
                    <a:lnTo>
                      <a:pt x="67" y="24"/>
                    </a:lnTo>
                    <a:lnTo>
                      <a:pt x="64" y="13"/>
                    </a:lnTo>
                    <a:lnTo>
                      <a:pt x="12" y="13"/>
                    </a:lnTo>
                    <a:lnTo>
                      <a:pt x="12" y="114"/>
                    </a:lnTo>
                    <a:lnTo>
                      <a:pt x="0" y="114"/>
                    </a:lnTo>
                    <a:lnTo>
                      <a:pt x="0" y="126"/>
                    </a:lnTo>
                    <a:lnTo>
                      <a:pt x="10" y="126"/>
                    </a:lnTo>
                    <a:lnTo>
                      <a:pt x="10" y="255"/>
                    </a:lnTo>
                    <a:lnTo>
                      <a:pt x="224" y="255"/>
                    </a:lnTo>
                    <a:lnTo>
                      <a:pt x="224" y="130"/>
                    </a:lnTo>
                    <a:lnTo>
                      <a:pt x="246" y="130"/>
                    </a:lnTo>
                    <a:lnTo>
                      <a:pt x="127" y="13"/>
                    </a:lnTo>
                    <a:close/>
                    <a:moveTo>
                      <a:pt x="57" y="210"/>
                    </a:moveTo>
                    <a:lnTo>
                      <a:pt x="40" y="210"/>
                    </a:lnTo>
                    <a:lnTo>
                      <a:pt x="40" y="191"/>
                    </a:lnTo>
                    <a:lnTo>
                      <a:pt x="57" y="191"/>
                    </a:lnTo>
                    <a:lnTo>
                      <a:pt x="57" y="210"/>
                    </a:lnTo>
                    <a:close/>
                    <a:moveTo>
                      <a:pt x="57" y="171"/>
                    </a:moveTo>
                    <a:lnTo>
                      <a:pt x="40" y="171"/>
                    </a:lnTo>
                    <a:lnTo>
                      <a:pt x="40" y="154"/>
                    </a:lnTo>
                    <a:lnTo>
                      <a:pt x="57" y="154"/>
                    </a:lnTo>
                    <a:lnTo>
                      <a:pt x="57" y="171"/>
                    </a:lnTo>
                    <a:close/>
                    <a:moveTo>
                      <a:pt x="98" y="210"/>
                    </a:moveTo>
                    <a:lnTo>
                      <a:pt x="80" y="210"/>
                    </a:lnTo>
                    <a:lnTo>
                      <a:pt x="80" y="191"/>
                    </a:lnTo>
                    <a:lnTo>
                      <a:pt x="98" y="191"/>
                    </a:lnTo>
                    <a:lnTo>
                      <a:pt x="98" y="210"/>
                    </a:lnTo>
                    <a:close/>
                    <a:moveTo>
                      <a:pt x="98" y="171"/>
                    </a:moveTo>
                    <a:lnTo>
                      <a:pt x="80" y="171"/>
                    </a:lnTo>
                    <a:lnTo>
                      <a:pt x="80" y="154"/>
                    </a:lnTo>
                    <a:lnTo>
                      <a:pt x="98" y="154"/>
                    </a:lnTo>
                    <a:lnTo>
                      <a:pt x="98" y="171"/>
                    </a:lnTo>
                    <a:close/>
                    <a:moveTo>
                      <a:pt x="200" y="234"/>
                    </a:moveTo>
                    <a:lnTo>
                      <a:pt x="137" y="234"/>
                    </a:lnTo>
                    <a:lnTo>
                      <a:pt x="137" y="154"/>
                    </a:lnTo>
                    <a:lnTo>
                      <a:pt x="200" y="154"/>
                    </a:lnTo>
                    <a:lnTo>
                      <a:pt x="200"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06" name="Freeform 216">
                <a:extLst>
                  <a:ext uri="{FF2B5EF4-FFF2-40B4-BE49-F238E27FC236}">
                    <a16:creationId xmlns:a16="http://schemas.microsoft.com/office/drawing/2014/main" id="{BD11FD92-5DA7-9D47-A397-FFB97B199554}"/>
                  </a:ext>
                </a:extLst>
              </p:cNvPr>
              <p:cNvSpPr>
                <a:spLocks noEditPoints="1"/>
              </p:cNvSpPr>
              <p:nvPr/>
            </p:nvSpPr>
            <p:spPr bwMode="auto">
              <a:xfrm>
                <a:off x="1556" y="2859"/>
                <a:ext cx="128" cy="126"/>
              </a:xfrm>
              <a:custGeom>
                <a:avLst/>
                <a:gdLst>
                  <a:gd name="T0" fmla="*/ 86 w 88"/>
                  <a:gd name="T1" fmla="*/ 39 h 86"/>
                  <a:gd name="T2" fmla="*/ 62 w 88"/>
                  <a:gd name="T3" fmla="*/ 27 h 86"/>
                  <a:gd name="T4" fmla="*/ 54 w 88"/>
                  <a:gd name="T5" fmla="*/ 3 h 86"/>
                  <a:gd name="T6" fmla="*/ 4 w 88"/>
                  <a:gd name="T7" fmla="*/ 2 h 86"/>
                  <a:gd name="T8" fmla="*/ 4 w 88"/>
                  <a:gd name="T9" fmla="*/ 82 h 86"/>
                  <a:gd name="T10" fmla="*/ 33 w 88"/>
                  <a:gd name="T11" fmla="*/ 85 h 86"/>
                  <a:gd name="T12" fmla="*/ 45 w 88"/>
                  <a:gd name="T13" fmla="*/ 74 h 86"/>
                  <a:gd name="T14" fmla="*/ 57 w 88"/>
                  <a:gd name="T15" fmla="*/ 86 h 86"/>
                  <a:gd name="T16" fmla="*/ 85 w 88"/>
                  <a:gd name="T17" fmla="*/ 85 h 86"/>
                  <a:gd name="T18" fmla="*/ 86 w 88"/>
                  <a:gd name="T19" fmla="*/ 39 h 86"/>
                  <a:gd name="T20" fmla="*/ 30 w 88"/>
                  <a:gd name="T21" fmla="*/ 46 h 86"/>
                  <a:gd name="T22" fmla="*/ 24 w 88"/>
                  <a:gd name="T23" fmla="*/ 46 h 86"/>
                  <a:gd name="T24" fmla="*/ 22 w 88"/>
                  <a:gd name="T25" fmla="*/ 43 h 86"/>
                  <a:gd name="T26" fmla="*/ 24 w 88"/>
                  <a:gd name="T27" fmla="*/ 41 h 86"/>
                  <a:gd name="T28" fmla="*/ 30 w 88"/>
                  <a:gd name="T29" fmla="*/ 41 h 86"/>
                  <a:gd name="T30" fmla="*/ 32 w 88"/>
                  <a:gd name="T31" fmla="*/ 43 h 86"/>
                  <a:gd name="T32" fmla="*/ 30 w 88"/>
                  <a:gd name="T33" fmla="*/ 4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86">
                    <a:moveTo>
                      <a:pt x="86" y="39"/>
                    </a:moveTo>
                    <a:cubicBezTo>
                      <a:pt x="85" y="34"/>
                      <a:pt x="62" y="32"/>
                      <a:pt x="62" y="27"/>
                    </a:cubicBezTo>
                    <a:cubicBezTo>
                      <a:pt x="62" y="22"/>
                      <a:pt x="54" y="3"/>
                      <a:pt x="54" y="3"/>
                    </a:cubicBezTo>
                    <a:cubicBezTo>
                      <a:pt x="53" y="0"/>
                      <a:pt x="4" y="2"/>
                      <a:pt x="4" y="2"/>
                    </a:cubicBezTo>
                    <a:cubicBezTo>
                      <a:pt x="4" y="2"/>
                      <a:pt x="0" y="79"/>
                      <a:pt x="4" y="82"/>
                    </a:cubicBezTo>
                    <a:cubicBezTo>
                      <a:pt x="5" y="84"/>
                      <a:pt x="18" y="85"/>
                      <a:pt x="33" y="85"/>
                    </a:cubicBezTo>
                    <a:cubicBezTo>
                      <a:pt x="34" y="79"/>
                      <a:pt x="39" y="74"/>
                      <a:pt x="45" y="74"/>
                    </a:cubicBezTo>
                    <a:cubicBezTo>
                      <a:pt x="51" y="74"/>
                      <a:pt x="56" y="79"/>
                      <a:pt x="57" y="86"/>
                    </a:cubicBezTo>
                    <a:cubicBezTo>
                      <a:pt x="72" y="86"/>
                      <a:pt x="84" y="86"/>
                      <a:pt x="85" y="85"/>
                    </a:cubicBezTo>
                    <a:cubicBezTo>
                      <a:pt x="88" y="82"/>
                      <a:pt x="87" y="43"/>
                      <a:pt x="86" y="39"/>
                    </a:cubicBezTo>
                    <a:close/>
                    <a:moveTo>
                      <a:pt x="30" y="46"/>
                    </a:moveTo>
                    <a:cubicBezTo>
                      <a:pt x="24" y="46"/>
                      <a:pt x="24" y="46"/>
                      <a:pt x="24" y="46"/>
                    </a:cubicBezTo>
                    <a:cubicBezTo>
                      <a:pt x="23" y="46"/>
                      <a:pt x="22" y="45"/>
                      <a:pt x="22" y="43"/>
                    </a:cubicBezTo>
                    <a:cubicBezTo>
                      <a:pt x="22" y="42"/>
                      <a:pt x="23" y="41"/>
                      <a:pt x="24" y="41"/>
                    </a:cubicBezTo>
                    <a:cubicBezTo>
                      <a:pt x="30" y="41"/>
                      <a:pt x="30" y="41"/>
                      <a:pt x="30" y="41"/>
                    </a:cubicBezTo>
                    <a:cubicBezTo>
                      <a:pt x="31" y="41"/>
                      <a:pt x="32" y="42"/>
                      <a:pt x="32" y="43"/>
                    </a:cubicBezTo>
                    <a:cubicBezTo>
                      <a:pt x="32" y="45"/>
                      <a:pt x="31" y="46"/>
                      <a:pt x="30"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07" name="Freeform 217">
                <a:extLst>
                  <a:ext uri="{FF2B5EF4-FFF2-40B4-BE49-F238E27FC236}">
                    <a16:creationId xmlns:a16="http://schemas.microsoft.com/office/drawing/2014/main" id="{56C044B6-CCBD-6247-B1E2-1F6D6AAB9C38}"/>
                  </a:ext>
                </a:extLst>
              </p:cNvPr>
              <p:cNvSpPr>
                <a:spLocks/>
              </p:cNvSpPr>
              <p:nvPr/>
            </p:nvSpPr>
            <p:spPr bwMode="auto">
              <a:xfrm>
                <a:off x="1390" y="2919"/>
                <a:ext cx="166" cy="64"/>
              </a:xfrm>
              <a:custGeom>
                <a:avLst/>
                <a:gdLst>
                  <a:gd name="T0" fmla="*/ 7 w 114"/>
                  <a:gd name="T1" fmla="*/ 1 h 44"/>
                  <a:gd name="T2" fmla="*/ 4 w 114"/>
                  <a:gd name="T3" fmla="*/ 43 h 44"/>
                  <a:gd name="T4" fmla="*/ 37 w 114"/>
                  <a:gd name="T5" fmla="*/ 44 h 44"/>
                  <a:gd name="T6" fmla="*/ 49 w 114"/>
                  <a:gd name="T7" fmla="*/ 33 h 44"/>
                  <a:gd name="T8" fmla="*/ 61 w 114"/>
                  <a:gd name="T9" fmla="*/ 44 h 44"/>
                  <a:gd name="T10" fmla="*/ 111 w 114"/>
                  <a:gd name="T11" fmla="*/ 43 h 44"/>
                  <a:gd name="T12" fmla="*/ 114 w 114"/>
                  <a:gd name="T13" fmla="*/ 3 h 44"/>
                  <a:gd name="T14" fmla="*/ 7 w 114"/>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44">
                    <a:moveTo>
                      <a:pt x="7" y="1"/>
                    </a:moveTo>
                    <a:cubicBezTo>
                      <a:pt x="3" y="3"/>
                      <a:pt x="0" y="41"/>
                      <a:pt x="4" y="43"/>
                    </a:cubicBezTo>
                    <a:cubicBezTo>
                      <a:pt x="6" y="44"/>
                      <a:pt x="20" y="44"/>
                      <a:pt x="37" y="44"/>
                    </a:cubicBezTo>
                    <a:cubicBezTo>
                      <a:pt x="38" y="38"/>
                      <a:pt x="43" y="33"/>
                      <a:pt x="49" y="33"/>
                    </a:cubicBezTo>
                    <a:cubicBezTo>
                      <a:pt x="55" y="33"/>
                      <a:pt x="60" y="38"/>
                      <a:pt x="61" y="44"/>
                    </a:cubicBezTo>
                    <a:cubicBezTo>
                      <a:pt x="87" y="44"/>
                      <a:pt x="111" y="44"/>
                      <a:pt x="111" y="43"/>
                    </a:cubicBezTo>
                    <a:cubicBezTo>
                      <a:pt x="111" y="41"/>
                      <a:pt x="114" y="3"/>
                      <a:pt x="114" y="3"/>
                    </a:cubicBezTo>
                    <a:cubicBezTo>
                      <a:pt x="114" y="2"/>
                      <a:pt x="10"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08" name="Freeform 218">
                <a:extLst>
                  <a:ext uri="{FF2B5EF4-FFF2-40B4-BE49-F238E27FC236}">
                    <a16:creationId xmlns:a16="http://schemas.microsoft.com/office/drawing/2014/main" id="{2BF4B693-238E-5248-84F5-E6759EA856C9}"/>
                  </a:ext>
                </a:extLst>
              </p:cNvPr>
              <p:cNvSpPr>
                <a:spLocks noEditPoints="1"/>
              </p:cNvSpPr>
              <p:nvPr/>
            </p:nvSpPr>
            <p:spPr bwMode="auto">
              <a:xfrm>
                <a:off x="1446" y="2971"/>
                <a:ext cx="30" cy="34"/>
              </a:xfrm>
              <a:custGeom>
                <a:avLst/>
                <a:gdLst>
                  <a:gd name="T0" fmla="*/ 11 w 21"/>
                  <a:gd name="T1" fmla="*/ 0 h 23"/>
                  <a:gd name="T2" fmla="*/ 0 w 21"/>
                  <a:gd name="T3" fmla="*/ 11 h 23"/>
                  <a:gd name="T4" fmla="*/ 11 w 21"/>
                  <a:gd name="T5" fmla="*/ 23 h 23"/>
                  <a:gd name="T6" fmla="*/ 21 w 21"/>
                  <a:gd name="T7" fmla="*/ 11 h 23"/>
                  <a:gd name="T8" fmla="*/ 11 w 21"/>
                  <a:gd name="T9" fmla="*/ 0 h 23"/>
                  <a:gd name="T10" fmla="*/ 11 w 21"/>
                  <a:gd name="T11" fmla="*/ 16 h 23"/>
                  <a:gd name="T12" fmla="*/ 7 w 21"/>
                  <a:gd name="T13" fmla="*/ 11 h 23"/>
                  <a:gd name="T14" fmla="*/ 11 w 21"/>
                  <a:gd name="T15" fmla="*/ 7 h 23"/>
                  <a:gd name="T16" fmla="*/ 15 w 21"/>
                  <a:gd name="T17" fmla="*/ 11 h 23"/>
                  <a:gd name="T18" fmla="*/ 11 w 21"/>
                  <a:gd name="T19"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3">
                    <a:moveTo>
                      <a:pt x="11" y="0"/>
                    </a:moveTo>
                    <a:cubicBezTo>
                      <a:pt x="5" y="0"/>
                      <a:pt x="0" y="5"/>
                      <a:pt x="0" y="11"/>
                    </a:cubicBezTo>
                    <a:cubicBezTo>
                      <a:pt x="0" y="18"/>
                      <a:pt x="5" y="23"/>
                      <a:pt x="11" y="23"/>
                    </a:cubicBezTo>
                    <a:cubicBezTo>
                      <a:pt x="17" y="23"/>
                      <a:pt x="21" y="18"/>
                      <a:pt x="21" y="11"/>
                    </a:cubicBezTo>
                    <a:cubicBezTo>
                      <a:pt x="21" y="5"/>
                      <a:pt x="17" y="0"/>
                      <a:pt x="11" y="0"/>
                    </a:cubicBezTo>
                    <a:close/>
                    <a:moveTo>
                      <a:pt x="11" y="16"/>
                    </a:moveTo>
                    <a:cubicBezTo>
                      <a:pt x="9" y="16"/>
                      <a:pt x="7" y="14"/>
                      <a:pt x="7" y="11"/>
                    </a:cubicBezTo>
                    <a:cubicBezTo>
                      <a:pt x="7" y="9"/>
                      <a:pt x="9" y="7"/>
                      <a:pt x="11" y="7"/>
                    </a:cubicBezTo>
                    <a:cubicBezTo>
                      <a:pt x="13" y="7"/>
                      <a:pt x="15" y="9"/>
                      <a:pt x="15" y="11"/>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09" name="Freeform 219">
                <a:extLst>
                  <a:ext uri="{FF2B5EF4-FFF2-40B4-BE49-F238E27FC236}">
                    <a16:creationId xmlns:a16="http://schemas.microsoft.com/office/drawing/2014/main" id="{2E93F64D-752E-6E45-863D-6BDE9BE3C72D}"/>
                  </a:ext>
                </a:extLst>
              </p:cNvPr>
              <p:cNvSpPr>
                <a:spLocks noEditPoints="1"/>
              </p:cNvSpPr>
              <p:nvPr/>
            </p:nvSpPr>
            <p:spPr bwMode="auto">
              <a:xfrm>
                <a:off x="1606" y="2971"/>
                <a:ext cx="30" cy="34"/>
              </a:xfrm>
              <a:custGeom>
                <a:avLst/>
                <a:gdLst>
                  <a:gd name="T0" fmla="*/ 11 w 21"/>
                  <a:gd name="T1" fmla="*/ 0 h 23"/>
                  <a:gd name="T2" fmla="*/ 0 w 21"/>
                  <a:gd name="T3" fmla="*/ 11 h 23"/>
                  <a:gd name="T4" fmla="*/ 11 w 21"/>
                  <a:gd name="T5" fmla="*/ 23 h 23"/>
                  <a:gd name="T6" fmla="*/ 21 w 21"/>
                  <a:gd name="T7" fmla="*/ 11 h 23"/>
                  <a:gd name="T8" fmla="*/ 11 w 21"/>
                  <a:gd name="T9" fmla="*/ 0 h 23"/>
                  <a:gd name="T10" fmla="*/ 11 w 21"/>
                  <a:gd name="T11" fmla="*/ 16 h 23"/>
                  <a:gd name="T12" fmla="*/ 7 w 21"/>
                  <a:gd name="T13" fmla="*/ 11 h 23"/>
                  <a:gd name="T14" fmla="*/ 11 w 21"/>
                  <a:gd name="T15" fmla="*/ 7 h 23"/>
                  <a:gd name="T16" fmla="*/ 15 w 21"/>
                  <a:gd name="T17" fmla="*/ 11 h 23"/>
                  <a:gd name="T18" fmla="*/ 11 w 21"/>
                  <a:gd name="T19"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3">
                    <a:moveTo>
                      <a:pt x="11" y="0"/>
                    </a:moveTo>
                    <a:cubicBezTo>
                      <a:pt x="5" y="0"/>
                      <a:pt x="0" y="5"/>
                      <a:pt x="0" y="11"/>
                    </a:cubicBezTo>
                    <a:cubicBezTo>
                      <a:pt x="0" y="18"/>
                      <a:pt x="5" y="23"/>
                      <a:pt x="11" y="23"/>
                    </a:cubicBezTo>
                    <a:cubicBezTo>
                      <a:pt x="17" y="23"/>
                      <a:pt x="21" y="18"/>
                      <a:pt x="21" y="11"/>
                    </a:cubicBezTo>
                    <a:cubicBezTo>
                      <a:pt x="21" y="5"/>
                      <a:pt x="17" y="0"/>
                      <a:pt x="11" y="0"/>
                    </a:cubicBezTo>
                    <a:close/>
                    <a:moveTo>
                      <a:pt x="11" y="16"/>
                    </a:moveTo>
                    <a:cubicBezTo>
                      <a:pt x="9" y="16"/>
                      <a:pt x="7" y="14"/>
                      <a:pt x="7" y="11"/>
                    </a:cubicBezTo>
                    <a:cubicBezTo>
                      <a:pt x="7" y="9"/>
                      <a:pt x="9" y="7"/>
                      <a:pt x="11" y="7"/>
                    </a:cubicBezTo>
                    <a:cubicBezTo>
                      <a:pt x="13" y="7"/>
                      <a:pt x="15" y="9"/>
                      <a:pt x="15" y="11"/>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10" name="Freeform 220">
                <a:extLst>
                  <a:ext uri="{FF2B5EF4-FFF2-40B4-BE49-F238E27FC236}">
                    <a16:creationId xmlns:a16="http://schemas.microsoft.com/office/drawing/2014/main" id="{F9DC4E8D-1D98-FD45-A07A-58DF198CCE93}"/>
                  </a:ext>
                </a:extLst>
              </p:cNvPr>
              <p:cNvSpPr>
                <a:spLocks noEditPoints="1"/>
              </p:cNvSpPr>
              <p:nvPr/>
            </p:nvSpPr>
            <p:spPr bwMode="auto">
              <a:xfrm>
                <a:off x="2414" y="1395"/>
                <a:ext cx="134" cy="130"/>
              </a:xfrm>
              <a:custGeom>
                <a:avLst/>
                <a:gdLst>
                  <a:gd name="T0" fmla="*/ 90 w 92"/>
                  <a:gd name="T1" fmla="*/ 40 h 89"/>
                  <a:gd name="T2" fmla="*/ 65 w 92"/>
                  <a:gd name="T3" fmla="*/ 28 h 89"/>
                  <a:gd name="T4" fmla="*/ 56 w 92"/>
                  <a:gd name="T5" fmla="*/ 4 h 89"/>
                  <a:gd name="T6" fmla="*/ 4 w 92"/>
                  <a:gd name="T7" fmla="*/ 2 h 89"/>
                  <a:gd name="T8" fmla="*/ 4 w 92"/>
                  <a:gd name="T9" fmla="*/ 85 h 89"/>
                  <a:gd name="T10" fmla="*/ 34 w 92"/>
                  <a:gd name="T11" fmla="*/ 88 h 89"/>
                  <a:gd name="T12" fmla="*/ 47 w 92"/>
                  <a:gd name="T13" fmla="*/ 77 h 89"/>
                  <a:gd name="T14" fmla="*/ 59 w 92"/>
                  <a:gd name="T15" fmla="*/ 89 h 89"/>
                  <a:gd name="T16" fmla="*/ 89 w 92"/>
                  <a:gd name="T17" fmla="*/ 88 h 89"/>
                  <a:gd name="T18" fmla="*/ 90 w 92"/>
                  <a:gd name="T19" fmla="*/ 40 h 89"/>
                  <a:gd name="T20" fmla="*/ 31 w 92"/>
                  <a:gd name="T21" fmla="*/ 47 h 89"/>
                  <a:gd name="T22" fmla="*/ 25 w 92"/>
                  <a:gd name="T23" fmla="*/ 47 h 89"/>
                  <a:gd name="T24" fmla="*/ 23 w 92"/>
                  <a:gd name="T25" fmla="*/ 45 h 89"/>
                  <a:gd name="T26" fmla="*/ 25 w 92"/>
                  <a:gd name="T27" fmla="*/ 43 h 89"/>
                  <a:gd name="T28" fmla="*/ 31 w 92"/>
                  <a:gd name="T29" fmla="*/ 43 h 89"/>
                  <a:gd name="T30" fmla="*/ 33 w 92"/>
                  <a:gd name="T31" fmla="*/ 45 h 89"/>
                  <a:gd name="T32" fmla="*/ 31 w 92"/>
                  <a:gd name="T33" fmla="*/ 4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89">
                    <a:moveTo>
                      <a:pt x="90" y="40"/>
                    </a:moveTo>
                    <a:cubicBezTo>
                      <a:pt x="89" y="35"/>
                      <a:pt x="65" y="33"/>
                      <a:pt x="65" y="28"/>
                    </a:cubicBezTo>
                    <a:cubicBezTo>
                      <a:pt x="65" y="23"/>
                      <a:pt x="56" y="4"/>
                      <a:pt x="56" y="4"/>
                    </a:cubicBezTo>
                    <a:cubicBezTo>
                      <a:pt x="55" y="0"/>
                      <a:pt x="4" y="2"/>
                      <a:pt x="4" y="2"/>
                    </a:cubicBezTo>
                    <a:cubicBezTo>
                      <a:pt x="4" y="2"/>
                      <a:pt x="0" y="82"/>
                      <a:pt x="4" y="85"/>
                    </a:cubicBezTo>
                    <a:cubicBezTo>
                      <a:pt x="6" y="87"/>
                      <a:pt x="19" y="88"/>
                      <a:pt x="34" y="88"/>
                    </a:cubicBezTo>
                    <a:cubicBezTo>
                      <a:pt x="35" y="82"/>
                      <a:pt x="40" y="77"/>
                      <a:pt x="47" y="77"/>
                    </a:cubicBezTo>
                    <a:cubicBezTo>
                      <a:pt x="53" y="77"/>
                      <a:pt x="58" y="82"/>
                      <a:pt x="59" y="89"/>
                    </a:cubicBezTo>
                    <a:cubicBezTo>
                      <a:pt x="75" y="89"/>
                      <a:pt x="88" y="89"/>
                      <a:pt x="89" y="88"/>
                    </a:cubicBezTo>
                    <a:cubicBezTo>
                      <a:pt x="92" y="85"/>
                      <a:pt x="91" y="45"/>
                      <a:pt x="90" y="40"/>
                    </a:cubicBezTo>
                    <a:close/>
                    <a:moveTo>
                      <a:pt x="31" y="47"/>
                    </a:moveTo>
                    <a:cubicBezTo>
                      <a:pt x="25" y="47"/>
                      <a:pt x="25" y="47"/>
                      <a:pt x="25" y="47"/>
                    </a:cubicBezTo>
                    <a:cubicBezTo>
                      <a:pt x="24" y="47"/>
                      <a:pt x="23" y="46"/>
                      <a:pt x="23" y="45"/>
                    </a:cubicBezTo>
                    <a:cubicBezTo>
                      <a:pt x="23" y="44"/>
                      <a:pt x="24" y="43"/>
                      <a:pt x="25" y="43"/>
                    </a:cubicBezTo>
                    <a:cubicBezTo>
                      <a:pt x="31" y="43"/>
                      <a:pt x="31" y="43"/>
                      <a:pt x="31" y="43"/>
                    </a:cubicBezTo>
                    <a:cubicBezTo>
                      <a:pt x="32" y="43"/>
                      <a:pt x="33" y="44"/>
                      <a:pt x="33" y="45"/>
                    </a:cubicBezTo>
                    <a:cubicBezTo>
                      <a:pt x="33" y="46"/>
                      <a:pt x="32" y="47"/>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11" name="Freeform 221">
                <a:extLst>
                  <a:ext uri="{FF2B5EF4-FFF2-40B4-BE49-F238E27FC236}">
                    <a16:creationId xmlns:a16="http://schemas.microsoft.com/office/drawing/2014/main" id="{B4E1A8CD-0FC8-184B-97B2-1C8EAE0F0951}"/>
                  </a:ext>
                </a:extLst>
              </p:cNvPr>
              <p:cNvSpPr>
                <a:spLocks/>
              </p:cNvSpPr>
              <p:nvPr/>
            </p:nvSpPr>
            <p:spPr bwMode="auto">
              <a:xfrm>
                <a:off x="2243" y="1456"/>
                <a:ext cx="171" cy="67"/>
              </a:xfrm>
              <a:custGeom>
                <a:avLst/>
                <a:gdLst>
                  <a:gd name="T0" fmla="*/ 7 w 118"/>
                  <a:gd name="T1" fmla="*/ 2 h 46"/>
                  <a:gd name="T2" fmla="*/ 5 w 118"/>
                  <a:gd name="T3" fmla="*/ 45 h 46"/>
                  <a:gd name="T4" fmla="*/ 38 w 118"/>
                  <a:gd name="T5" fmla="*/ 46 h 46"/>
                  <a:gd name="T6" fmla="*/ 51 w 118"/>
                  <a:gd name="T7" fmla="*/ 35 h 46"/>
                  <a:gd name="T8" fmla="*/ 63 w 118"/>
                  <a:gd name="T9" fmla="*/ 46 h 46"/>
                  <a:gd name="T10" fmla="*/ 115 w 118"/>
                  <a:gd name="T11" fmla="*/ 45 h 46"/>
                  <a:gd name="T12" fmla="*/ 118 w 118"/>
                  <a:gd name="T13" fmla="*/ 3 h 46"/>
                  <a:gd name="T14" fmla="*/ 7 w 118"/>
                  <a:gd name="T15" fmla="*/ 2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46">
                    <a:moveTo>
                      <a:pt x="7" y="2"/>
                    </a:moveTo>
                    <a:cubicBezTo>
                      <a:pt x="4" y="3"/>
                      <a:pt x="0" y="43"/>
                      <a:pt x="5" y="45"/>
                    </a:cubicBezTo>
                    <a:cubicBezTo>
                      <a:pt x="6" y="46"/>
                      <a:pt x="21" y="46"/>
                      <a:pt x="38" y="46"/>
                    </a:cubicBezTo>
                    <a:cubicBezTo>
                      <a:pt x="39" y="40"/>
                      <a:pt x="45" y="35"/>
                      <a:pt x="51" y="35"/>
                    </a:cubicBezTo>
                    <a:cubicBezTo>
                      <a:pt x="57" y="35"/>
                      <a:pt x="62" y="40"/>
                      <a:pt x="63" y="46"/>
                    </a:cubicBezTo>
                    <a:cubicBezTo>
                      <a:pt x="90" y="46"/>
                      <a:pt x="115" y="46"/>
                      <a:pt x="115" y="45"/>
                    </a:cubicBezTo>
                    <a:cubicBezTo>
                      <a:pt x="115" y="43"/>
                      <a:pt x="118" y="3"/>
                      <a:pt x="118" y="3"/>
                    </a:cubicBezTo>
                    <a:cubicBezTo>
                      <a:pt x="118" y="2"/>
                      <a:pt x="11" y="0"/>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12" name="Freeform 222">
                <a:extLst>
                  <a:ext uri="{FF2B5EF4-FFF2-40B4-BE49-F238E27FC236}">
                    <a16:creationId xmlns:a16="http://schemas.microsoft.com/office/drawing/2014/main" id="{28321824-E5C8-374C-9F80-0E03ED131938}"/>
                  </a:ext>
                </a:extLst>
              </p:cNvPr>
              <p:cNvSpPr>
                <a:spLocks noEditPoints="1"/>
              </p:cNvSpPr>
              <p:nvPr/>
            </p:nvSpPr>
            <p:spPr bwMode="auto">
              <a:xfrm>
                <a:off x="2301" y="1511"/>
                <a:ext cx="32" cy="34"/>
              </a:xfrm>
              <a:custGeom>
                <a:avLst/>
                <a:gdLst>
                  <a:gd name="T0" fmla="*/ 11 w 22"/>
                  <a:gd name="T1" fmla="*/ 0 h 23"/>
                  <a:gd name="T2" fmla="*/ 0 w 22"/>
                  <a:gd name="T3" fmla="*/ 12 h 23"/>
                  <a:gd name="T4" fmla="*/ 11 w 22"/>
                  <a:gd name="T5" fmla="*/ 23 h 23"/>
                  <a:gd name="T6" fmla="*/ 22 w 22"/>
                  <a:gd name="T7" fmla="*/ 12 h 23"/>
                  <a:gd name="T8" fmla="*/ 11 w 22"/>
                  <a:gd name="T9" fmla="*/ 0 h 23"/>
                  <a:gd name="T10" fmla="*/ 11 w 22"/>
                  <a:gd name="T11" fmla="*/ 16 h 23"/>
                  <a:gd name="T12" fmla="*/ 7 w 22"/>
                  <a:gd name="T13" fmla="*/ 12 h 23"/>
                  <a:gd name="T14" fmla="*/ 11 w 22"/>
                  <a:gd name="T15" fmla="*/ 7 h 23"/>
                  <a:gd name="T16" fmla="*/ 15 w 22"/>
                  <a:gd name="T17" fmla="*/ 12 h 23"/>
                  <a:gd name="T18" fmla="*/ 11 w 22"/>
                  <a:gd name="T19"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3">
                    <a:moveTo>
                      <a:pt x="11" y="0"/>
                    </a:moveTo>
                    <a:cubicBezTo>
                      <a:pt x="5" y="0"/>
                      <a:pt x="0" y="5"/>
                      <a:pt x="0" y="12"/>
                    </a:cubicBezTo>
                    <a:cubicBezTo>
                      <a:pt x="0" y="18"/>
                      <a:pt x="5" y="23"/>
                      <a:pt x="11" y="23"/>
                    </a:cubicBezTo>
                    <a:cubicBezTo>
                      <a:pt x="17" y="23"/>
                      <a:pt x="22" y="18"/>
                      <a:pt x="22" y="12"/>
                    </a:cubicBezTo>
                    <a:cubicBezTo>
                      <a:pt x="22" y="5"/>
                      <a:pt x="17" y="0"/>
                      <a:pt x="11" y="0"/>
                    </a:cubicBezTo>
                    <a:close/>
                    <a:moveTo>
                      <a:pt x="11" y="16"/>
                    </a:moveTo>
                    <a:cubicBezTo>
                      <a:pt x="9" y="16"/>
                      <a:pt x="7" y="14"/>
                      <a:pt x="7" y="12"/>
                    </a:cubicBezTo>
                    <a:cubicBezTo>
                      <a:pt x="7" y="9"/>
                      <a:pt x="9" y="7"/>
                      <a:pt x="11" y="7"/>
                    </a:cubicBezTo>
                    <a:cubicBezTo>
                      <a:pt x="13" y="7"/>
                      <a:pt x="15" y="9"/>
                      <a:pt x="15" y="12"/>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13" name="Freeform 223">
                <a:extLst>
                  <a:ext uri="{FF2B5EF4-FFF2-40B4-BE49-F238E27FC236}">
                    <a16:creationId xmlns:a16="http://schemas.microsoft.com/office/drawing/2014/main" id="{55100CCF-79E8-5843-85F3-6602DF8323AE}"/>
                  </a:ext>
                </a:extLst>
              </p:cNvPr>
              <p:cNvSpPr>
                <a:spLocks noEditPoints="1"/>
              </p:cNvSpPr>
              <p:nvPr/>
            </p:nvSpPr>
            <p:spPr bwMode="auto">
              <a:xfrm>
                <a:off x="2467" y="1511"/>
                <a:ext cx="32" cy="34"/>
              </a:xfrm>
              <a:custGeom>
                <a:avLst/>
                <a:gdLst>
                  <a:gd name="T0" fmla="*/ 11 w 22"/>
                  <a:gd name="T1" fmla="*/ 0 h 23"/>
                  <a:gd name="T2" fmla="*/ 0 w 22"/>
                  <a:gd name="T3" fmla="*/ 12 h 23"/>
                  <a:gd name="T4" fmla="*/ 11 w 22"/>
                  <a:gd name="T5" fmla="*/ 23 h 23"/>
                  <a:gd name="T6" fmla="*/ 22 w 22"/>
                  <a:gd name="T7" fmla="*/ 12 h 23"/>
                  <a:gd name="T8" fmla="*/ 11 w 22"/>
                  <a:gd name="T9" fmla="*/ 0 h 23"/>
                  <a:gd name="T10" fmla="*/ 11 w 22"/>
                  <a:gd name="T11" fmla="*/ 16 h 23"/>
                  <a:gd name="T12" fmla="*/ 7 w 22"/>
                  <a:gd name="T13" fmla="*/ 12 h 23"/>
                  <a:gd name="T14" fmla="*/ 11 w 22"/>
                  <a:gd name="T15" fmla="*/ 7 h 23"/>
                  <a:gd name="T16" fmla="*/ 15 w 22"/>
                  <a:gd name="T17" fmla="*/ 12 h 23"/>
                  <a:gd name="T18" fmla="*/ 11 w 22"/>
                  <a:gd name="T19"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3">
                    <a:moveTo>
                      <a:pt x="11" y="0"/>
                    </a:moveTo>
                    <a:cubicBezTo>
                      <a:pt x="5" y="0"/>
                      <a:pt x="0" y="5"/>
                      <a:pt x="0" y="12"/>
                    </a:cubicBezTo>
                    <a:cubicBezTo>
                      <a:pt x="0" y="18"/>
                      <a:pt x="5" y="23"/>
                      <a:pt x="11" y="23"/>
                    </a:cubicBezTo>
                    <a:cubicBezTo>
                      <a:pt x="17" y="23"/>
                      <a:pt x="22" y="18"/>
                      <a:pt x="22" y="12"/>
                    </a:cubicBezTo>
                    <a:cubicBezTo>
                      <a:pt x="22" y="5"/>
                      <a:pt x="17" y="0"/>
                      <a:pt x="11" y="0"/>
                    </a:cubicBezTo>
                    <a:close/>
                    <a:moveTo>
                      <a:pt x="11" y="16"/>
                    </a:moveTo>
                    <a:cubicBezTo>
                      <a:pt x="8" y="16"/>
                      <a:pt x="7" y="14"/>
                      <a:pt x="7" y="12"/>
                    </a:cubicBezTo>
                    <a:cubicBezTo>
                      <a:pt x="7" y="9"/>
                      <a:pt x="8" y="7"/>
                      <a:pt x="11" y="7"/>
                    </a:cubicBezTo>
                    <a:cubicBezTo>
                      <a:pt x="13" y="7"/>
                      <a:pt x="15" y="9"/>
                      <a:pt x="15" y="12"/>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14" name="Freeform 224">
                <a:extLst>
                  <a:ext uri="{FF2B5EF4-FFF2-40B4-BE49-F238E27FC236}">
                    <a16:creationId xmlns:a16="http://schemas.microsoft.com/office/drawing/2014/main" id="{EF0C471C-DF21-6446-A722-37AF2C97D178}"/>
                  </a:ext>
                </a:extLst>
              </p:cNvPr>
              <p:cNvSpPr>
                <a:spLocks noEditPoints="1"/>
              </p:cNvSpPr>
              <p:nvPr/>
            </p:nvSpPr>
            <p:spPr bwMode="auto">
              <a:xfrm>
                <a:off x="1166" y="1660"/>
                <a:ext cx="57" cy="54"/>
              </a:xfrm>
              <a:custGeom>
                <a:avLst/>
                <a:gdLst>
                  <a:gd name="T0" fmla="*/ 38 w 39"/>
                  <a:gd name="T1" fmla="*/ 17 h 37"/>
                  <a:gd name="T2" fmla="*/ 28 w 39"/>
                  <a:gd name="T3" fmla="*/ 12 h 37"/>
                  <a:gd name="T4" fmla="*/ 24 w 39"/>
                  <a:gd name="T5" fmla="*/ 1 h 37"/>
                  <a:gd name="T6" fmla="*/ 2 w 39"/>
                  <a:gd name="T7" fmla="*/ 1 h 37"/>
                  <a:gd name="T8" fmla="*/ 2 w 39"/>
                  <a:gd name="T9" fmla="*/ 36 h 37"/>
                  <a:gd name="T10" fmla="*/ 15 w 39"/>
                  <a:gd name="T11" fmla="*/ 37 h 37"/>
                  <a:gd name="T12" fmla="*/ 20 w 39"/>
                  <a:gd name="T13" fmla="*/ 32 h 37"/>
                  <a:gd name="T14" fmla="*/ 25 w 39"/>
                  <a:gd name="T15" fmla="*/ 37 h 37"/>
                  <a:gd name="T16" fmla="*/ 38 w 39"/>
                  <a:gd name="T17" fmla="*/ 37 h 37"/>
                  <a:gd name="T18" fmla="*/ 38 w 39"/>
                  <a:gd name="T19" fmla="*/ 17 h 37"/>
                  <a:gd name="T20" fmla="*/ 13 w 39"/>
                  <a:gd name="T21" fmla="*/ 20 h 37"/>
                  <a:gd name="T22" fmla="*/ 11 w 39"/>
                  <a:gd name="T23" fmla="*/ 20 h 37"/>
                  <a:gd name="T24" fmla="*/ 10 w 39"/>
                  <a:gd name="T25" fmla="*/ 19 h 37"/>
                  <a:gd name="T26" fmla="*/ 11 w 39"/>
                  <a:gd name="T27" fmla="*/ 18 h 37"/>
                  <a:gd name="T28" fmla="*/ 13 w 39"/>
                  <a:gd name="T29" fmla="*/ 18 h 37"/>
                  <a:gd name="T30" fmla="*/ 14 w 39"/>
                  <a:gd name="T31" fmla="*/ 19 h 37"/>
                  <a:gd name="T32" fmla="*/ 13 w 39"/>
                  <a:gd name="T33"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37">
                    <a:moveTo>
                      <a:pt x="38" y="17"/>
                    </a:moveTo>
                    <a:cubicBezTo>
                      <a:pt x="38" y="15"/>
                      <a:pt x="28" y="14"/>
                      <a:pt x="28" y="12"/>
                    </a:cubicBezTo>
                    <a:cubicBezTo>
                      <a:pt x="28" y="10"/>
                      <a:pt x="24" y="1"/>
                      <a:pt x="24" y="1"/>
                    </a:cubicBezTo>
                    <a:cubicBezTo>
                      <a:pt x="24" y="0"/>
                      <a:pt x="2" y="1"/>
                      <a:pt x="2" y="1"/>
                    </a:cubicBezTo>
                    <a:cubicBezTo>
                      <a:pt x="2" y="1"/>
                      <a:pt x="0" y="34"/>
                      <a:pt x="2" y="36"/>
                    </a:cubicBezTo>
                    <a:cubicBezTo>
                      <a:pt x="3" y="36"/>
                      <a:pt x="8" y="37"/>
                      <a:pt x="15" y="37"/>
                    </a:cubicBezTo>
                    <a:cubicBezTo>
                      <a:pt x="15" y="34"/>
                      <a:pt x="17" y="32"/>
                      <a:pt x="20" y="32"/>
                    </a:cubicBezTo>
                    <a:cubicBezTo>
                      <a:pt x="23" y="32"/>
                      <a:pt x="25" y="35"/>
                      <a:pt x="25" y="37"/>
                    </a:cubicBezTo>
                    <a:cubicBezTo>
                      <a:pt x="32" y="37"/>
                      <a:pt x="37" y="37"/>
                      <a:pt x="38" y="37"/>
                    </a:cubicBezTo>
                    <a:cubicBezTo>
                      <a:pt x="39" y="36"/>
                      <a:pt x="39" y="19"/>
                      <a:pt x="38" y="17"/>
                    </a:cubicBezTo>
                    <a:close/>
                    <a:moveTo>
                      <a:pt x="13" y="20"/>
                    </a:moveTo>
                    <a:cubicBezTo>
                      <a:pt x="11" y="20"/>
                      <a:pt x="11" y="20"/>
                      <a:pt x="11" y="20"/>
                    </a:cubicBezTo>
                    <a:cubicBezTo>
                      <a:pt x="10" y="20"/>
                      <a:pt x="10" y="19"/>
                      <a:pt x="10" y="19"/>
                    </a:cubicBezTo>
                    <a:cubicBezTo>
                      <a:pt x="10" y="18"/>
                      <a:pt x="10" y="18"/>
                      <a:pt x="11" y="18"/>
                    </a:cubicBezTo>
                    <a:cubicBezTo>
                      <a:pt x="13" y="18"/>
                      <a:pt x="13" y="18"/>
                      <a:pt x="13" y="18"/>
                    </a:cubicBezTo>
                    <a:cubicBezTo>
                      <a:pt x="14" y="18"/>
                      <a:pt x="14" y="18"/>
                      <a:pt x="14" y="19"/>
                    </a:cubicBezTo>
                    <a:cubicBezTo>
                      <a:pt x="14" y="19"/>
                      <a:pt x="14" y="20"/>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15" name="Freeform 225">
                <a:extLst>
                  <a:ext uri="{FF2B5EF4-FFF2-40B4-BE49-F238E27FC236}">
                    <a16:creationId xmlns:a16="http://schemas.microsoft.com/office/drawing/2014/main" id="{3E50B2BA-59ED-5F49-B70B-6672486F02B6}"/>
                  </a:ext>
                </a:extLst>
              </p:cNvPr>
              <p:cNvSpPr>
                <a:spLocks/>
              </p:cNvSpPr>
              <p:nvPr/>
            </p:nvSpPr>
            <p:spPr bwMode="auto">
              <a:xfrm>
                <a:off x="1095" y="1686"/>
                <a:ext cx="71" cy="28"/>
              </a:xfrm>
              <a:custGeom>
                <a:avLst/>
                <a:gdLst>
                  <a:gd name="T0" fmla="*/ 3 w 49"/>
                  <a:gd name="T1" fmla="*/ 0 h 19"/>
                  <a:gd name="T2" fmla="*/ 2 w 49"/>
                  <a:gd name="T3" fmla="*/ 19 h 19"/>
                  <a:gd name="T4" fmla="*/ 16 w 49"/>
                  <a:gd name="T5" fmla="*/ 19 h 19"/>
                  <a:gd name="T6" fmla="*/ 21 w 49"/>
                  <a:gd name="T7" fmla="*/ 14 h 19"/>
                  <a:gd name="T8" fmla="*/ 26 w 49"/>
                  <a:gd name="T9" fmla="*/ 19 h 19"/>
                  <a:gd name="T10" fmla="*/ 48 w 49"/>
                  <a:gd name="T11" fmla="*/ 19 h 19"/>
                  <a:gd name="T12" fmla="*/ 49 w 49"/>
                  <a:gd name="T13" fmla="*/ 1 h 19"/>
                  <a:gd name="T14" fmla="*/ 3 w 4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19">
                    <a:moveTo>
                      <a:pt x="3" y="0"/>
                    </a:moveTo>
                    <a:cubicBezTo>
                      <a:pt x="1" y="1"/>
                      <a:pt x="0" y="18"/>
                      <a:pt x="2" y="19"/>
                    </a:cubicBezTo>
                    <a:cubicBezTo>
                      <a:pt x="2" y="19"/>
                      <a:pt x="8" y="19"/>
                      <a:pt x="16" y="19"/>
                    </a:cubicBezTo>
                    <a:cubicBezTo>
                      <a:pt x="16" y="16"/>
                      <a:pt x="18" y="14"/>
                      <a:pt x="21" y="14"/>
                    </a:cubicBezTo>
                    <a:cubicBezTo>
                      <a:pt x="24" y="14"/>
                      <a:pt x="26" y="16"/>
                      <a:pt x="26" y="19"/>
                    </a:cubicBezTo>
                    <a:cubicBezTo>
                      <a:pt x="37" y="19"/>
                      <a:pt x="48" y="19"/>
                      <a:pt x="48" y="19"/>
                    </a:cubicBezTo>
                    <a:cubicBezTo>
                      <a:pt x="48" y="18"/>
                      <a:pt x="49" y="1"/>
                      <a:pt x="49" y="1"/>
                    </a:cubicBezTo>
                    <a:cubicBezTo>
                      <a:pt x="49"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16" name="Freeform 226">
                <a:extLst>
                  <a:ext uri="{FF2B5EF4-FFF2-40B4-BE49-F238E27FC236}">
                    <a16:creationId xmlns:a16="http://schemas.microsoft.com/office/drawing/2014/main" id="{C921B473-219D-AA47-98EC-350173D978ED}"/>
                  </a:ext>
                </a:extLst>
              </p:cNvPr>
              <p:cNvSpPr>
                <a:spLocks noEditPoints="1"/>
              </p:cNvSpPr>
              <p:nvPr/>
            </p:nvSpPr>
            <p:spPr bwMode="auto">
              <a:xfrm>
                <a:off x="1118" y="1709"/>
                <a:ext cx="15" cy="13"/>
              </a:xfrm>
              <a:custGeom>
                <a:avLst/>
                <a:gdLst>
                  <a:gd name="T0" fmla="*/ 5 w 10"/>
                  <a:gd name="T1" fmla="*/ 0 h 9"/>
                  <a:gd name="T2" fmla="*/ 0 w 10"/>
                  <a:gd name="T3" fmla="*/ 5 h 9"/>
                  <a:gd name="T4" fmla="*/ 5 w 10"/>
                  <a:gd name="T5" fmla="*/ 9 h 9"/>
                  <a:gd name="T6" fmla="*/ 10 w 10"/>
                  <a:gd name="T7" fmla="*/ 5 h 9"/>
                  <a:gd name="T8" fmla="*/ 5 w 10"/>
                  <a:gd name="T9" fmla="*/ 0 h 9"/>
                  <a:gd name="T10" fmla="*/ 5 w 10"/>
                  <a:gd name="T11" fmla="*/ 6 h 9"/>
                  <a:gd name="T12" fmla="*/ 3 w 10"/>
                  <a:gd name="T13" fmla="*/ 5 h 9"/>
                  <a:gd name="T14" fmla="*/ 5 w 10"/>
                  <a:gd name="T15" fmla="*/ 3 h 9"/>
                  <a:gd name="T16" fmla="*/ 7 w 10"/>
                  <a:gd name="T17" fmla="*/ 5 h 9"/>
                  <a:gd name="T18" fmla="*/ 5 w 10"/>
                  <a:gd name="T1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9">
                    <a:moveTo>
                      <a:pt x="5" y="0"/>
                    </a:moveTo>
                    <a:cubicBezTo>
                      <a:pt x="3" y="0"/>
                      <a:pt x="0" y="2"/>
                      <a:pt x="0" y="5"/>
                    </a:cubicBezTo>
                    <a:cubicBezTo>
                      <a:pt x="0" y="7"/>
                      <a:pt x="3" y="9"/>
                      <a:pt x="5" y="9"/>
                    </a:cubicBezTo>
                    <a:cubicBezTo>
                      <a:pt x="8" y="9"/>
                      <a:pt x="10" y="7"/>
                      <a:pt x="10" y="5"/>
                    </a:cubicBezTo>
                    <a:cubicBezTo>
                      <a:pt x="10" y="2"/>
                      <a:pt x="8" y="0"/>
                      <a:pt x="5" y="0"/>
                    </a:cubicBezTo>
                    <a:close/>
                    <a:moveTo>
                      <a:pt x="5" y="6"/>
                    </a:moveTo>
                    <a:cubicBezTo>
                      <a:pt x="4" y="6"/>
                      <a:pt x="3" y="6"/>
                      <a:pt x="3" y="5"/>
                    </a:cubicBezTo>
                    <a:cubicBezTo>
                      <a:pt x="3" y="4"/>
                      <a:pt x="4" y="3"/>
                      <a:pt x="5" y="3"/>
                    </a:cubicBezTo>
                    <a:cubicBezTo>
                      <a:pt x="6" y="3"/>
                      <a:pt x="7" y="4"/>
                      <a:pt x="7" y="5"/>
                    </a:cubicBezTo>
                    <a:cubicBezTo>
                      <a:pt x="7" y="6"/>
                      <a:pt x="6" y="6"/>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17" name="Freeform 227">
                <a:extLst>
                  <a:ext uri="{FF2B5EF4-FFF2-40B4-BE49-F238E27FC236}">
                    <a16:creationId xmlns:a16="http://schemas.microsoft.com/office/drawing/2014/main" id="{B0384CE2-2DF6-AD46-AF15-11CF9F944E3D}"/>
                  </a:ext>
                </a:extLst>
              </p:cNvPr>
              <p:cNvSpPr>
                <a:spLocks noEditPoints="1"/>
              </p:cNvSpPr>
              <p:nvPr/>
            </p:nvSpPr>
            <p:spPr bwMode="auto">
              <a:xfrm>
                <a:off x="1188" y="1709"/>
                <a:ext cx="15" cy="13"/>
              </a:xfrm>
              <a:custGeom>
                <a:avLst/>
                <a:gdLst>
                  <a:gd name="T0" fmla="*/ 5 w 10"/>
                  <a:gd name="T1" fmla="*/ 0 h 9"/>
                  <a:gd name="T2" fmla="*/ 0 w 10"/>
                  <a:gd name="T3" fmla="*/ 5 h 9"/>
                  <a:gd name="T4" fmla="*/ 5 w 10"/>
                  <a:gd name="T5" fmla="*/ 9 h 9"/>
                  <a:gd name="T6" fmla="*/ 10 w 10"/>
                  <a:gd name="T7" fmla="*/ 5 h 9"/>
                  <a:gd name="T8" fmla="*/ 5 w 10"/>
                  <a:gd name="T9" fmla="*/ 0 h 9"/>
                  <a:gd name="T10" fmla="*/ 5 w 10"/>
                  <a:gd name="T11" fmla="*/ 6 h 9"/>
                  <a:gd name="T12" fmla="*/ 3 w 10"/>
                  <a:gd name="T13" fmla="*/ 5 h 9"/>
                  <a:gd name="T14" fmla="*/ 5 w 10"/>
                  <a:gd name="T15" fmla="*/ 3 h 9"/>
                  <a:gd name="T16" fmla="*/ 7 w 10"/>
                  <a:gd name="T17" fmla="*/ 5 h 9"/>
                  <a:gd name="T18" fmla="*/ 5 w 10"/>
                  <a:gd name="T1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9">
                    <a:moveTo>
                      <a:pt x="5" y="0"/>
                    </a:moveTo>
                    <a:cubicBezTo>
                      <a:pt x="2" y="0"/>
                      <a:pt x="0" y="2"/>
                      <a:pt x="0" y="5"/>
                    </a:cubicBezTo>
                    <a:cubicBezTo>
                      <a:pt x="0" y="7"/>
                      <a:pt x="2" y="9"/>
                      <a:pt x="5" y="9"/>
                    </a:cubicBezTo>
                    <a:cubicBezTo>
                      <a:pt x="8" y="9"/>
                      <a:pt x="10" y="7"/>
                      <a:pt x="10" y="5"/>
                    </a:cubicBezTo>
                    <a:cubicBezTo>
                      <a:pt x="10" y="2"/>
                      <a:pt x="8" y="0"/>
                      <a:pt x="5" y="0"/>
                    </a:cubicBezTo>
                    <a:close/>
                    <a:moveTo>
                      <a:pt x="5" y="6"/>
                    </a:moveTo>
                    <a:cubicBezTo>
                      <a:pt x="4" y="6"/>
                      <a:pt x="3" y="6"/>
                      <a:pt x="3" y="5"/>
                    </a:cubicBezTo>
                    <a:cubicBezTo>
                      <a:pt x="3" y="4"/>
                      <a:pt x="4" y="3"/>
                      <a:pt x="5" y="3"/>
                    </a:cubicBezTo>
                    <a:cubicBezTo>
                      <a:pt x="6" y="3"/>
                      <a:pt x="7" y="4"/>
                      <a:pt x="7" y="5"/>
                    </a:cubicBezTo>
                    <a:cubicBezTo>
                      <a:pt x="7" y="6"/>
                      <a:pt x="6" y="6"/>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18" name="Freeform 228">
                <a:extLst>
                  <a:ext uri="{FF2B5EF4-FFF2-40B4-BE49-F238E27FC236}">
                    <a16:creationId xmlns:a16="http://schemas.microsoft.com/office/drawing/2014/main" id="{7722E7EC-FEED-6546-9A31-20323DBF4967}"/>
                  </a:ext>
                </a:extLst>
              </p:cNvPr>
              <p:cNvSpPr>
                <a:spLocks noEditPoints="1"/>
              </p:cNvSpPr>
              <p:nvPr/>
            </p:nvSpPr>
            <p:spPr bwMode="auto">
              <a:xfrm>
                <a:off x="1961" y="2001"/>
                <a:ext cx="62" cy="60"/>
              </a:xfrm>
              <a:custGeom>
                <a:avLst/>
                <a:gdLst>
                  <a:gd name="T0" fmla="*/ 42 w 43"/>
                  <a:gd name="T1" fmla="*/ 19 h 41"/>
                  <a:gd name="T2" fmla="*/ 30 w 43"/>
                  <a:gd name="T3" fmla="*/ 13 h 41"/>
                  <a:gd name="T4" fmla="*/ 26 w 43"/>
                  <a:gd name="T5" fmla="*/ 1 h 41"/>
                  <a:gd name="T6" fmla="*/ 2 w 43"/>
                  <a:gd name="T7" fmla="*/ 1 h 41"/>
                  <a:gd name="T8" fmla="*/ 2 w 43"/>
                  <a:gd name="T9" fmla="*/ 39 h 41"/>
                  <a:gd name="T10" fmla="*/ 16 w 43"/>
                  <a:gd name="T11" fmla="*/ 41 h 41"/>
                  <a:gd name="T12" fmla="*/ 22 w 43"/>
                  <a:gd name="T13" fmla="*/ 36 h 41"/>
                  <a:gd name="T14" fmla="*/ 28 w 43"/>
                  <a:gd name="T15" fmla="*/ 41 h 41"/>
                  <a:gd name="T16" fmla="*/ 41 w 43"/>
                  <a:gd name="T17" fmla="*/ 41 h 41"/>
                  <a:gd name="T18" fmla="*/ 42 w 43"/>
                  <a:gd name="T19" fmla="*/ 19 h 41"/>
                  <a:gd name="T20" fmla="*/ 15 w 43"/>
                  <a:gd name="T21" fmla="*/ 22 h 41"/>
                  <a:gd name="T22" fmla="*/ 12 w 43"/>
                  <a:gd name="T23" fmla="*/ 22 h 41"/>
                  <a:gd name="T24" fmla="*/ 11 w 43"/>
                  <a:gd name="T25" fmla="*/ 21 h 41"/>
                  <a:gd name="T26" fmla="*/ 12 w 43"/>
                  <a:gd name="T27" fmla="*/ 20 h 41"/>
                  <a:gd name="T28" fmla="*/ 15 w 43"/>
                  <a:gd name="T29" fmla="*/ 20 h 41"/>
                  <a:gd name="T30" fmla="*/ 16 w 43"/>
                  <a:gd name="T31" fmla="*/ 21 h 41"/>
                  <a:gd name="T32" fmla="*/ 15 w 43"/>
                  <a:gd name="T33" fmla="*/ 2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1">
                    <a:moveTo>
                      <a:pt x="42" y="19"/>
                    </a:moveTo>
                    <a:cubicBezTo>
                      <a:pt x="41" y="16"/>
                      <a:pt x="30" y="15"/>
                      <a:pt x="30" y="13"/>
                    </a:cubicBezTo>
                    <a:cubicBezTo>
                      <a:pt x="30" y="11"/>
                      <a:pt x="26" y="1"/>
                      <a:pt x="26" y="1"/>
                    </a:cubicBezTo>
                    <a:cubicBezTo>
                      <a:pt x="26" y="0"/>
                      <a:pt x="2" y="1"/>
                      <a:pt x="2" y="1"/>
                    </a:cubicBezTo>
                    <a:cubicBezTo>
                      <a:pt x="2" y="1"/>
                      <a:pt x="0" y="38"/>
                      <a:pt x="2" y="39"/>
                    </a:cubicBezTo>
                    <a:cubicBezTo>
                      <a:pt x="3" y="40"/>
                      <a:pt x="9" y="41"/>
                      <a:pt x="16" y="41"/>
                    </a:cubicBezTo>
                    <a:cubicBezTo>
                      <a:pt x="16" y="38"/>
                      <a:pt x="19" y="36"/>
                      <a:pt x="22" y="36"/>
                    </a:cubicBezTo>
                    <a:cubicBezTo>
                      <a:pt x="25" y="36"/>
                      <a:pt x="27" y="38"/>
                      <a:pt x="28" y="41"/>
                    </a:cubicBezTo>
                    <a:cubicBezTo>
                      <a:pt x="35" y="41"/>
                      <a:pt x="41" y="41"/>
                      <a:pt x="41" y="41"/>
                    </a:cubicBezTo>
                    <a:cubicBezTo>
                      <a:pt x="43" y="40"/>
                      <a:pt x="42" y="21"/>
                      <a:pt x="42" y="19"/>
                    </a:cubicBezTo>
                    <a:close/>
                    <a:moveTo>
                      <a:pt x="15" y="22"/>
                    </a:moveTo>
                    <a:cubicBezTo>
                      <a:pt x="12" y="22"/>
                      <a:pt x="12" y="22"/>
                      <a:pt x="12" y="22"/>
                    </a:cubicBezTo>
                    <a:cubicBezTo>
                      <a:pt x="11" y="22"/>
                      <a:pt x="11" y="21"/>
                      <a:pt x="11" y="21"/>
                    </a:cubicBezTo>
                    <a:cubicBezTo>
                      <a:pt x="11" y="20"/>
                      <a:pt x="11" y="20"/>
                      <a:pt x="12" y="20"/>
                    </a:cubicBezTo>
                    <a:cubicBezTo>
                      <a:pt x="15" y="20"/>
                      <a:pt x="15" y="20"/>
                      <a:pt x="15" y="20"/>
                    </a:cubicBezTo>
                    <a:cubicBezTo>
                      <a:pt x="15" y="20"/>
                      <a:pt x="16" y="20"/>
                      <a:pt x="16" y="21"/>
                    </a:cubicBezTo>
                    <a:cubicBezTo>
                      <a:pt x="16" y="21"/>
                      <a:pt x="15" y="22"/>
                      <a:pt x="1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19" name="Freeform 229">
                <a:extLst>
                  <a:ext uri="{FF2B5EF4-FFF2-40B4-BE49-F238E27FC236}">
                    <a16:creationId xmlns:a16="http://schemas.microsoft.com/office/drawing/2014/main" id="{EA620635-84D7-8E42-B983-B4D781730045}"/>
                  </a:ext>
                </a:extLst>
              </p:cNvPr>
              <p:cNvSpPr>
                <a:spLocks/>
              </p:cNvSpPr>
              <p:nvPr/>
            </p:nvSpPr>
            <p:spPr bwMode="auto">
              <a:xfrm>
                <a:off x="1881" y="2029"/>
                <a:ext cx="80" cy="32"/>
              </a:xfrm>
              <a:custGeom>
                <a:avLst/>
                <a:gdLst>
                  <a:gd name="T0" fmla="*/ 3 w 55"/>
                  <a:gd name="T1" fmla="*/ 1 h 22"/>
                  <a:gd name="T2" fmla="*/ 2 w 55"/>
                  <a:gd name="T3" fmla="*/ 21 h 22"/>
                  <a:gd name="T4" fmla="*/ 18 w 55"/>
                  <a:gd name="T5" fmla="*/ 22 h 22"/>
                  <a:gd name="T6" fmla="*/ 24 w 55"/>
                  <a:gd name="T7" fmla="*/ 17 h 22"/>
                  <a:gd name="T8" fmla="*/ 30 w 55"/>
                  <a:gd name="T9" fmla="*/ 22 h 22"/>
                  <a:gd name="T10" fmla="*/ 54 w 55"/>
                  <a:gd name="T11" fmla="*/ 21 h 22"/>
                  <a:gd name="T12" fmla="*/ 55 w 55"/>
                  <a:gd name="T13" fmla="*/ 2 h 22"/>
                  <a:gd name="T14" fmla="*/ 3 w 55"/>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2">
                    <a:moveTo>
                      <a:pt x="3" y="1"/>
                    </a:moveTo>
                    <a:cubicBezTo>
                      <a:pt x="2" y="2"/>
                      <a:pt x="0" y="20"/>
                      <a:pt x="2" y="21"/>
                    </a:cubicBezTo>
                    <a:cubicBezTo>
                      <a:pt x="3" y="22"/>
                      <a:pt x="10" y="22"/>
                      <a:pt x="18" y="22"/>
                    </a:cubicBezTo>
                    <a:cubicBezTo>
                      <a:pt x="19" y="19"/>
                      <a:pt x="21" y="17"/>
                      <a:pt x="24" y="17"/>
                    </a:cubicBezTo>
                    <a:cubicBezTo>
                      <a:pt x="27" y="17"/>
                      <a:pt x="29" y="19"/>
                      <a:pt x="30" y="22"/>
                    </a:cubicBezTo>
                    <a:cubicBezTo>
                      <a:pt x="42" y="22"/>
                      <a:pt x="54" y="22"/>
                      <a:pt x="54" y="21"/>
                    </a:cubicBezTo>
                    <a:cubicBezTo>
                      <a:pt x="54" y="21"/>
                      <a:pt x="55" y="2"/>
                      <a:pt x="55" y="2"/>
                    </a:cubicBezTo>
                    <a:cubicBezTo>
                      <a:pt x="55" y="1"/>
                      <a:pt x="5"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20" name="Freeform 230">
                <a:extLst>
                  <a:ext uri="{FF2B5EF4-FFF2-40B4-BE49-F238E27FC236}">
                    <a16:creationId xmlns:a16="http://schemas.microsoft.com/office/drawing/2014/main" id="{9B440B40-BE0B-734F-8D90-D2A31D31BFE1}"/>
                  </a:ext>
                </a:extLst>
              </p:cNvPr>
              <p:cNvSpPr>
                <a:spLocks noEditPoints="1"/>
              </p:cNvSpPr>
              <p:nvPr/>
            </p:nvSpPr>
            <p:spPr bwMode="auto">
              <a:xfrm>
                <a:off x="1908" y="2055"/>
                <a:ext cx="15" cy="16"/>
              </a:xfrm>
              <a:custGeom>
                <a:avLst/>
                <a:gdLst>
                  <a:gd name="T0" fmla="*/ 5 w 10"/>
                  <a:gd name="T1" fmla="*/ 0 h 11"/>
                  <a:gd name="T2" fmla="*/ 0 w 10"/>
                  <a:gd name="T3" fmla="*/ 6 h 11"/>
                  <a:gd name="T4" fmla="*/ 5 w 10"/>
                  <a:gd name="T5" fmla="*/ 11 h 11"/>
                  <a:gd name="T6" fmla="*/ 10 w 10"/>
                  <a:gd name="T7" fmla="*/ 6 h 11"/>
                  <a:gd name="T8" fmla="*/ 5 w 10"/>
                  <a:gd name="T9" fmla="*/ 0 h 11"/>
                  <a:gd name="T10" fmla="*/ 5 w 10"/>
                  <a:gd name="T11" fmla="*/ 8 h 11"/>
                  <a:gd name="T12" fmla="*/ 3 w 10"/>
                  <a:gd name="T13" fmla="*/ 6 h 11"/>
                  <a:gd name="T14" fmla="*/ 5 w 10"/>
                  <a:gd name="T15" fmla="*/ 4 h 11"/>
                  <a:gd name="T16" fmla="*/ 7 w 10"/>
                  <a:gd name="T17" fmla="*/ 6 h 11"/>
                  <a:gd name="T18" fmla="*/ 5 w 10"/>
                  <a:gd name="T1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1">
                    <a:moveTo>
                      <a:pt x="5" y="0"/>
                    </a:moveTo>
                    <a:cubicBezTo>
                      <a:pt x="2" y="0"/>
                      <a:pt x="0" y="3"/>
                      <a:pt x="0" y="6"/>
                    </a:cubicBezTo>
                    <a:cubicBezTo>
                      <a:pt x="0" y="8"/>
                      <a:pt x="2" y="11"/>
                      <a:pt x="5" y="11"/>
                    </a:cubicBezTo>
                    <a:cubicBezTo>
                      <a:pt x="8" y="11"/>
                      <a:pt x="10" y="8"/>
                      <a:pt x="10" y="6"/>
                    </a:cubicBezTo>
                    <a:cubicBezTo>
                      <a:pt x="10" y="3"/>
                      <a:pt x="8" y="0"/>
                      <a:pt x="5" y="0"/>
                    </a:cubicBezTo>
                    <a:close/>
                    <a:moveTo>
                      <a:pt x="5" y="8"/>
                    </a:moveTo>
                    <a:cubicBezTo>
                      <a:pt x="4" y="8"/>
                      <a:pt x="3" y="7"/>
                      <a:pt x="3" y="6"/>
                    </a:cubicBezTo>
                    <a:cubicBezTo>
                      <a:pt x="3" y="4"/>
                      <a:pt x="4" y="4"/>
                      <a:pt x="5" y="4"/>
                    </a:cubicBezTo>
                    <a:cubicBezTo>
                      <a:pt x="6" y="4"/>
                      <a:pt x="7" y="4"/>
                      <a:pt x="7" y="6"/>
                    </a:cubicBezTo>
                    <a:cubicBezTo>
                      <a:pt x="7" y="7"/>
                      <a:pt x="6" y="8"/>
                      <a:pt x="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21" name="Freeform 231">
                <a:extLst>
                  <a:ext uri="{FF2B5EF4-FFF2-40B4-BE49-F238E27FC236}">
                    <a16:creationId xmlns:a16="http://schemas.microsoft.com/office/drawing/2014/main" id="{E9BEF353-710C-4B4F-8104-32AF851E8441}"/>
                  </a:ext>
                </a:extLst>
              </p:cNvPr>
              <p:cNvSpPr>
                <a:spLocks noEditPoints="1"/>
              </p:cNvSpPr>
              <p:nvPr/>
            </p:nvSpPr>
            <p:spPr bwMode="auto">
              <a:xfrm>
                <a:off x="1985" y="2055"/>
                <a:ext cx="15" cy="16"/>
              </a:xfrm>
              <a:custGeom>
                <a:avLst/>
                <a:gdLst>
                  <a:gd name="T0" fmla="*/ 5 w 10"/>
                  <a:gd name="T1" fmla="*/ 0 h 11"/>
                  <a:gd name="T2" fmla="*/ 0 w 10"/>
                  <a:gd name="T3" fmla="*/ 6 h 11"/>
                  <a:gd name="T4" fmla="*/ 5 w 10"/>
                  <a:gd name="T5" fmla="*/ 11 h 11"/>
                  <a:gd name="T6" fmla="*/ 10 w 10"/>
                  <a:gd name="T7" fmla="*/ 6 h 11"/>
                  <a:gd name="T8" fmla="*/ 5 w 10"/>
                  <a:gd name="T9" fmla="*/ 0 h 11"/>
                  <a:gd name="T10" fmla="*/ 5 w 10"/>
                  <a:gd name="T11" fmla="*/ 8 h 11"/>
                  <a:gd name="T12" fmla="*/ 3 w 10"/>
                  <a:gd name="T13" fmla="*/ 6 h 11"/>
                  <a:gd name="T14" fmla="*/ 5 w 10"/>
                  <a:gd name="T15" fmla="*/ 4 h 11"/>
                  <a:gd name="T16" fmla="*/ 7 w 10"/>
                  <a:gd name="T17" fmla="*/ 6 h 11"/>
                  <a:gd name="T18" fmla="*/ 5 w 10"/>
                  <a:gd name="T1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1">
                    <a:moveTo>
                      <a:pt x="5" y="0"/>
                    </a:moveTo>
                    <a:cubicBezTo>
                      <a:pt x="2" y="0"/>
                      <a:pt x="0" y="3"/>
                      <a:pt x="0" y="6"/>
                    </a:cubicBezTo>
                    <a:cubicBezTo>
                      <a:pt x="0" y="8"/>
                      <a:pt x="2" y="11"/>
                      <a:pt x="5" y="11"/>
                    </a:cubicBezTo>
                    <a:cubicBezTo>
                      <a:pt x="8" y="11"/>
                      <a:pt x="10" y="8"/>
                      <a:pt x="10" y="6"/>
                    </a:cubicBezTo>
                    <a:cubicBezTo>
                      <a:pt x="10" y="3"/>
                      <a:pt x="8" y="0"/>
                      <a:pt x="5" y="0"/>
                    </a:cubicBezTo>
                    <a:close/>
                    <a:moveTo>
                      <a:pt x="5" y="8"/>
                    </a:moveTo>
                    <a:cubicBezTo>
                      <a:pt x="4" y="8"/>
                      <a:pt x="3" y="7"/>
                      <a:pt x="3" y="6"/>
                    </a:cubicBezTo>
                    <a:cubicBezTo>
                      <a:pt x="3" y="4"/>
                      <a:pt x="4" y="4"/>
                      <a:pt x="5" y="4"/>
                    </a:cubicBezTo>
                    <a:cubicBezTo>
                      <a:pt x="6" y="4"/>
                      <a:pt x="7" y="4"/>
                      <a:pt x="7" y="6"/>
                    </a:cubicBezTo>
                    <a:cubicBezTo>
                      <a:pt x="7" y="7"/>
                      <a:pt x="6" y="8"/>
                      <a:pt x="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22" name="Rectangle 232">
                <a:extLst>
                  <a:ext uri="{FF2B5EF4-FFF2-40B4-BE49-F238E27FC236}">
                    <a16:creationId xmlns:a16="http://schemas.microsoft.com/office/drawing/2014/main" id="{6313A2E6-5D95-E147-BCEE-8E46589B55DF}"/>
                  </a:ext>
                </a:extLst>
              </p:cNvPr>
              <p:cNvSpPr>
                <a:spLocks noChangeArrowheads="1"/>
              </p:cNvSpPr>
              <p:nvPr/>
            </p:nvSpPr>
            <p:spPr bwMode="auto">
              <a:xfrm>
                <a:off x="1366" y="2537"/>
                <a:ext cx="226" cy="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23" name="Rectangle 233">
                <a:extLst>
                  <a:ext uri="{FF2B5EF4-FFF2-40B4-BE49-F238E27FC236}">
                    <a16:creationId xmlns:a16="http://schemas.microsoft.com/office/drawing/2014/main" id="{998F23B7-1377-BE48-8FBB-888363892E3A}"/>
                  </a:ext>
                </a:extLst>
              </p:cNvPr>
              <p:cNvSpPr>
                <a:spLocks noChangeArrowheads="1"/>
              </p:cNvSpPr>
              <p:nvPr/>
            </p:nvSpPr>
            <p:spPr bwMode="auto">
              <a:xfrm>
                <a:off x="1383" y="2464"/>
                <a:ext cx="20" cy="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24" name="Rectangle 234">
                <a:extLst>
                  <a:ext uri="{FF2B5EF4-FFF2-40B4-BE49-F238E27FC236}">
                    <a16:creationId xmlns:a16="http://schemas.microsoft.com/office/drawing/2014/main" id="{D16E54F9-9495-F048-B70F-B502B876A78A}"/>
                  </a:ext>
                </a:extLst>
              </p:cNvPr>
              <p:cNvSpPr>
                <a:spLocks noChangeArrowheads="1"/>
              </p:cNvSpPr>
              <p:nvPr/>
            </p:nvSpPr>
            <p:spPr bwMode="auto">
              <a:xfrm>
                <a:off x="1415" y="2464"/>
                <a:ext cx="20" cy="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25" name="Rectangle 235">
                <a:extLst>
                  <a:ext uri="{FF2B5EF4-FFF2-40B4-BE49-F238E27FC236}">
                    <a16:creationId xmlns:a16="http://schemas.microsoft.com/office/drawing/2014/main" id="{0DDA5942-8495-9447-94AA-665379EE5141}"/>
                  </a:ext>
                </a:extLst>
              </p:cNvPr>
              <p:cNvSpPr>
                <a:spLocks noChangeArrowheads="1"/>
              </p:cNvSpPr>
              <p:nvPr/>
            </p:nvSpPr>
            <p:spPr bwMode="auto">
              <a:xfrm>
                <a:off x="1459" y="2502"/>
                <a:ext cx="20"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26" name="Rectangle 236">
                <a:extLst>
                  <a:ext uri="{FF2B5EF4-FFF2-40B4-BE49-F238E27FC236}">
                    <a16:creationId xmlns:a16="http://schemas.microsoft.com/office/drawing/2014/main" id="{3D14613C-637D-054B-A0C3-40AB8329ECC2}"/>
                  </a:ext>
                </a:extLst>
              </p:cNvPr>
              <p:cNvSpPr>
                <a:spLocks noChangeArrowheads="1"/>
              </p:cNvSpPr>
              <p:nvPr/>
            </p:nvSpPr>
            <p:spPr bwMode="auto">
              <a:xfrm>
                <a:off x="1491" y="2521"/>
                <a:ext cx="2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27" name="Rectangle 237">
                <a:extLst>
                  <a:ext uri="{FF2B5EF4-FFF2-40B4-BE49-F238E27FC236}">
                    <a16:creationId xmlns:a16="http://schemas.microsoft.com/office/drawing/2014/main" id="{254174E8-4039-8B4B-944A-CB10584C137C}"/>
                  </a:ext>
                </a:extLst>
              </p:cNvPr>
              <p:cNvSpPr>
                <a:spLocks noChangeArrowheads="1"/>
              </p:cNvSpPr>
              <p:nvPr/>
            </p:nvSpPr>
            <p:spPr bwMode="auto">
              <a:xfrm>
                <a:off x="1892" y="1612"/>
                <a:ext cx="182" cy="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28" name="Rectangle 238">
                <a:extLst>
                  <a:ext uri="{FF2B5EF4-FFF2-40B4-BE49-F238E27FC236}">
                    <a16:creationId xmlns:a16="http://schemas.microsoft.com/office/drawing/2014/main" id="{247A94BE-8F15-2D49-9E3A-4C2812865ECF}"/>
                  </a:ext>
                </a:extLst>
              </p:cNvPr>
              <p:cNvSpPr>
                <a:spLocks noChangeArrowheads="1"/>
              </p:cNvSpPr>
              <p:nvPr/>
            </p:nvSpPr>
            <p:spPr bwMode="auto">
              <a:xfrm>
                <a:off x="1905" y="1554"/>
                <a:ext cx="16" cy="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29" name="Rectangle 239">
                <a:extLst>
                  <a:ext uri="{FF2B5EF4-FFF2-40B4-BE49-F238E27FC236}">
                    <a16:creationId xmlns:a16="http://schemas.microsoft.com/office/drawing/2014/main" id="{119DE655-886E-F34B-AE94-FCA1B3AD382D}"/>
                  </a:ext>
                </a:extLst>
              </p:cNvPr>
              <p:cNvSpPr>
                <a:spLocks noChangeArrowheads="1"/>
              </p:cNvSpPr>
              <p:nvPr/>
            </p:nvSpPr>
            <p:spPr bwMode="auto">
              <a:xfrm>
                <a:off x="1931" y="1554"/>
                <a:ext cx="18" cy="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30" name="Rectangle 240">
                <a:extLst>
                  <a:ext uri="{FF2B5EF4-FFF2-40B4-BE49-F238E27FC236}">
                    <a16:creationId xmlns:a16="http://schemas.microsoft.com/office/drawing/2014/main" id="{B2171E1B-2567-BA4D-963F-D93A7FB5723E}"/>
                  </a:ext>
                </a:extLst>
              </p:cNvPr>
              <p:cNvSpPr>
                <a:spLocks noChangeArrowheads="1"/>
              </p:cNvSpPr>
              <p:nvPr/>
            </p:nvSpPr>
            <p:spPr bwMode="auto">
              <a:xfrm>
                <a:off x="1966" y="1583"/>
                <a:ext cx="16"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31" name="Rectangle 241">
                <a:extLst>
                  <a:ext uri="{FF2B5EF4-FFF2-40B4-BE49-F238E27FC236}">
                    <a16:creationId xmlns:a16="http://schemas.microsoft.com/office/drawing/2014/main" id="{BA005F11-7336-5F46-B652-08B98A280916}"/>
                  </a:ext>
                </a:extLst>
              </p:cNvPr>
              <p:cNvSpPr>
                <a:spLocks noChangeArrowheads="1"/>
              </p:cNvSpPr>
              <p:nvPr/>
            </p:nvSpPr>
            <p:spPr bwMode="auto">
              <a:xfrm>
                <a:off x="1990" y="1599"/>
                <a:ext cx="16"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32" name="Rectangle 242">
                <a:extLst>
                  <a:ext uri="{FF2B5EF4-FFF2-40B4-BE49-F238E27FC236}">
                    <a16:creationId xmlns:a16="http://schemas.microsoft.com/office/drawing/2014/main" id="{2B5DF966-6462-5B42-9AF3-651BD94C59F4}"/>
                  </a:ext>
                </a:extLst>
              </p:cNvPr>
              <p:cNvSpPr>
                <a:spLocks noChangeArrowheads="1"/>
              </p:cNvSpPr>
              <p:nvPr/>
            </p:nvSpPr>
            <p:spPr bwMode="auto">
              <a:xfrm>
                <a:off x="2011" y="1583"/>
                <a:ext cx="18"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33" name="Rectangle 243">
                <a:extLst>
                  <a:ext uri="{FF2B5EF4-FFF2-40B4-BE49-F238E27FC236}">
                    <a16:creationId xmlns:a16="http://schemas.microsoft.com/office/drawing/2014/main" id="{06F5857B-7D33-1145-977F-4DEFD50891C4}"/>
                  </a:ext>
                </a:extLst>
              </p:cNvPr>
              <p:cNvSpPr>
                <a:spLocks noChangeArrowheads="1"/>
              </p:cNvSpPr>
              <p:nvPr/>
            </p:nvSpPr>
            <p:spPr bwMode="auto">
              <a:xfrm>
                <a:off x="2035" y="1599"/>
                <a:ext cx="16"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34" name="Rectangle 244">
                <a:extLst>
                  <a:ext uri="{FF2B5EF4-FFF2-40B4-BE49-F238E27FC236}">
                    <a16:creationId xmlns:a16="http://schemas.microsoft.com/office/drawing/2014/main" id="{6217D890-8502-1949-8137-40BF32A9B1F4}"/>
                  </a:ext>
                </a:extLst>
              </p:cNvPr>
              <p:cNvSpPr>
                <a:spLocks noChangeArrowheads="1"/>
              </p:cNvSpPr>
              <p:nvPr/>
            </p:nvSpPr>
            <p:spPr bwMode="auto">
              <a:xfrm>
                <a:off x="2074" y="1343"/>
                <a:ext cx="86" cy="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35" name="Rectangle 245">
                <a:extLst>
                  <a:ext uri="{FF2B5EF4-FFF2-40B4-BE49-F238E27FC236}">
                    <a16:creationId xmlns:a16="http://schemas.microsoft.com/office/drawing/2014/main" id="{5999118D-D5B2-F34C-A526-63046A7BDF49}"/>
                  </a:ext>
                </a:extLst>
              </p:cNvPr>
              <p:cNvSpPr>
                <a:spLocks noChangeArrowheads="1"/>
              </p:cNvSpPr>
              <p:nvPr/>
            </p:nvSpPr>
            <p:spPr bwMode="auto">
              <a:xfrm>
                <a:off x="2081" y="1315"/>
                <a:ext cx="8" cy="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36" name="Rectangle 246">
                <a:extLst>
                  <a:ext uri="{FF2B5EF4-FFF2-40B4-BE49-F238E27FC236}">
                    <a16:creationId xmlns:a16="http://schemas.microsoft.com/office/drawing/2014/main" id="{8A8B3996-8898-584F-9987-0DD9282A4975}"/>
                  </a:ext>
                </a:extLst>
              </p:cNvPr>
              <p:cNvSpPr>
                <a:spLocks noChangeArrowheads="1"/>
              </p:cNvSpPr>
              <p:nvPr/>
            </p:nvSpPr>
            <p:spPr bwMode="auto">
              <a:xfrm>
                <a:off x="2093" y="1315"/>
                <a:ext cx="9" cy="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37" name="Rectangle 247">
                <a:extLst>
                  <a:ext uri="{FF2B5EF4-FFF2-40B4-BE49-F238E27FC236}">
                    <a16:creationId xmlns:a16="http://schemas.microsoft.com/office/drawing/2014/main" id="{64E300E9-1C2F-7944-B5FA-39F402EC520B}"/>
                  </a:ext>
                </a:extLst>
              </p:cNvPr>
              <p:cNvSpPr>
                <a:spLocks noChangeArrowheads="1"/>
              </p:cNvSpPr>
              <p:nvPr/>
            </p:nvSpPr>
            <p:spPr bwMode="auto">
              <a:xfrm>
                <a:off x="2109" y="1330"/>
                <a:ext cx="9"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38" name="Rectangle 248">
                <a:extLst>
                  <a:ext uri="{FF2B5EF4-FFF2-40B4-BE49-F238E27FC236}">
                    <a16:creationId xmlns:a16="http://schemas.microsoft.com/office/drawing/2014/main" id="{CD7A2F81-879C-4843-BCF5-E21DE3DFFEE7}"/>
                  </a:ext>
                </a:extLst>
              </p:cNvPr>
              <p:cNvSpPr>
                <a:spLocks noChangeArrowheads="1"/>
              </p:cNvSpPr>
              <p:nvPr/>
            </p:nvSpPr>
            <p:spPr bwMode="auto">
              <a:xfrm>
                <a:off x="2121" y="1335"/>
                <a:ext cx="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39" name="Rectangle 249">
                <a:extLst>
                  <a:ext uri="{FF2B5EF4-FFF2-40B4-BE49-F238E27FC236}">
                    <a16:creationId xmlns:a16="http://schemas.microsoft.com/office/drawing/2014/main" id="{69E36DF5-B5FE-454A-A654-123B3F669A7D}"/>
                  </a:ext>
                </a:extLst>
              </p:cNvPr>
              <p:cNvSpPr>
                <a:spLocks noChangeArrowheads="1"/>
              </p:cNvSpPr>
              <p:nvPr/>
            </p:nvSpPr>
            <p:spPr bwMode="auto">
              <a:xfrm>
                <a:off x="2131" y="1330"/>
                <a:ext cx="7"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40" name="Rectangle 250">
                <a:extLst>
                  <a:ext uri="{FF2B5EF4-FFF2-40B4-BE49-F238E27FC236}">
                    <a16:creationId xmlns:a16="http://schemas.microsoft.com/office/drawing/2014/main" id="{9BA68D65-2DF9-9749-A86E-9A35C3C281E6}"/>
                  </a:ext>
                </a:extLst>
              </p:cNvPr>
              <p:cNvSpPr>
                <a:spLocks noChangeArrowheads="1"/>
              </p:cNvSpPr>
              <p:nvPr/>
            </p:nvSpPr>
            <p:spPr bwMode="auto">
              <a:xfrm>
                <a:off x="2141" y="1335"/>
                <a:ext cx="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41" name="Rectangle 251">
                <a:extLst>
                  <a:ext uri="{FF2B5EF4-FFF2-40B4-BE49-F238E27FC236}">
                    <a16:creationId xmlns:a16="http://schemas.microsoft.com/office/drawing/2014/main" id="{4873B799-FC28-B447-82C2-28FF6808E6F7}"/>
                  </a:ext>
                </a:extLst>
              </p:cNvPr>
              <p:cNvSpPr>
                <a:spLocks noChangeArrowheads="1"/>
              </p:cNvSpPr>
              <p:nvPr/>
            </p:nvSpPr>
            <p:spPr bwMode="auto">
              <a:xfrm>
                <a:off x="2333" y="1964"/>
                <a:ext cx="209" cy="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42" name="Rectangle 252">
                <a:extLst>
                  <a:ext uri="{FF2B5EF4-FFF2-40B4-BE49-F238E27FC236}">
                    <a16:creationId xmlns:a16="http://schemas.microsoft.com/office/drawing/2014/main" id="{5A5DF16D-F1B6-5E44-8CA0-E37BBFFEEF19}"/>
                  </a:ext>
                </a:extLst>
              </p:cNvPr>
              <p:cNvSpPr>
                <a:spLocks noChangeArrowheads="1"/>
              </p:cNvSpPr>
              <p:nvPr/>
            </p:nvSpPr>
            <p:spPr bwMode="auto">
              <a:xfrm>
                <a:off x="2349" y="1897"/>
                <a:ext cx="19"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43" name="Rectangle 253">
                <a:extLst>
                  <a:ext uri="{FF2B5EF4-FFF2-40B4-BE49-F238E27FC236}">
                    <a16:creationId xmlns:a16="http://schemas.microsoft.com/office/drawing/2014/main" id="{B643F4DC-EB65-5940-86D9-EE68194EC783}"/>
                  </a:ext>
                </a:extLst>
              </p:cNvPr>
              <p:cNvSpPr>
                <a:spLocks noChangeArrowheads="1"/>
              </p:cNvSpPr>
              <p:nvPr/>
            </p:nvSpPr>
            <p:spPr bwMode="auto">
              <a:xfrm>
                <a:off x="2378" y="1897"/>
                <a:ext cx="20"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44" name="Rectangle 254">
                <a:extLst>
                  <a:ext uri="{FF2B5EF4-FFF2-40B4-BE49-F238E27FC236}">
                    <a16:creationId xmlns:a16="http://schemas.microsoft.com/office/drawing/2014/main" id="{41701234-B510-CF42-B0E7-C7126023D40D}"/>
                  </a:ext>
                </a:extLst>
              </p:cNvPr>
              <p:cNvSpPr>
                <a:spLocks noChangeArrowheads="1"/>
              </p:cNvSpPr>
              <p:nvPr/>
            </p:nvSpPr>
            <p:spPr bwMode="auto">
              <a:xfrm>
                <a:off x="2419" y="1932"/>
                <a:ext cx="19" cy="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45" name="Rectangle 255">
                <a:extLst>
                  <a:ext uri="{FF2B5EF4-FFF2-40B4-BE49-F238E27FC236}">
                    <a16:creationId xmlns:a16="http://schemas.microsoft.com/office/drawing/2014/main" id="{12C8AC0F-FAC3-D340-986D-5DBF84BBCB9E}"/>
                  </a:ext>
                </a:extLst>
              </p:cNvPr>
              <p:cNvSpPr>
                <a:spLocks noChangeArrowheads="1"/>
              </p:cNvSpPr>
              <p:nvPr/>
            </p:nvSpPr>
            <p:spPr bwMode="auto">
              <a:xfrm>
                <a:off x="2445" y="1949"/>
                <a:ext cx="1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46" name="Rectangle 256">
                <a:extLst>
                  <a:ext uri="{FF2B5EF4-FFF2-40B4-BE49-F238E27FC236}">
                    <a16:creationId xmlns:a16="http://schemas.microsoft.com/office/drawing/2014/main" id="{8E64D51E-EC05-3C40-A710-6382EAA5688D}"/>
                  </a:ext>
                </a:extLst>
              </p:cNvPr>
              <p:cNvSpPr>
                <a:spLocks noChangeArrowheads="1"/>
              </p:cNvSpPr>
              <p:nvPr/>
            </p:nvSpPr>
            <p:spPr bwMode="auto">
              <a:xfrm>
                <a:off x="2471" y="1932"/>
                <a:ext cx="19" cy="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47" name="Rectangle 257">
                <a:extLst>
                  <a:ext uri="{FF2B5EF4-FFF2-40B4-BE49-F238E27FC236}">
                    <a16:creationId xmlns:a16="http://schemas.microsoft.com/office/drawing/2014/main" id="{258EFD7A-C351-3B48-9E40-BC68316A6447}"/>
                  </a:ext>
                </a:extLst>
              </p:cNvPr>
              <p:cNvSpPr>
                <a:spLocks noChangeArrowheads="1"/>
              </p:cNvSpPr>
              <p:nvPr/>
            </p:nvSpPr>
            <p:spPr bwMode="auto">
              <a:xfrm>
                <a:off x="2497" y="1949"/>
                <a:ext cx="1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48" name="Freeform 258">
                <a:extLst>
                  <a:ext uri="{FF2B5EF4-FFF2-40B4-BE49-F238E27FC236}">
                    <a16:creationId xmlns:a16="http://schemas.microsoft.com/office/drawing/2014/main" id="{34DD780F-9F4B-F840-AB21-6382CD16D0F1}"/>
                  </a:ext>
                </a:extLst>
              </p:cNvPr>
              <p:cNvSpPr>
                <a:spLocks/>
              </p:cNvSpPr>
              <p:nvPr/>
            </p:nvSpPr>
            <p:spPr bwMode="auto">
              <a:xfrm>
                <a:off x="2144" y="684"/>
                <a:ext cx="96" cy="83"/>
              </a:xfrm>
              <a:custGeom>
                <a:avLst/>
                <a:gdLst>
                  <a:gd name="T0" fmla="*/ 0 w 96"/>
                  <a:gd name="T1" fmla="*/ 83 h 83"/>
                  <a:gd name="T2" fmla="*/ 48 w 96"/>
                  <a:gd name="T3" fmla="*/ 0 h 83"/>
                  <a:gd name="T4" fmla="*/ 96 w 96"/>
                  <a:gd name="T5" fmla="*/ 83 h 83"/>
                  <a:gd name="T6" fmla="*/ 0 w 96"/>
                  <a:gd name="T7" fmla="*/ 83 h 83"/>
                </a:gdLst>
                <a:ahLst/>
                <a:cxnLst>
                  <a:cxn ang="0">
                    <a:pos x="T0" y="T1"/>
                  </a:cxn>
                  <a:cxn ang="0">
                    <a:pos x="T2" y="T3"/>
                  </a:cxn>
                  <a:cxn ang="0">
                    <a:pos x="T4" y="T5"/>
                  </a:cxn>
                  <a:cxn ang="0">
                    <a:pos x="T6" y="T7"/>
                  </a:cxn>
                </a:cxnLst>
                <a:rect l="0" t="0" r="r" b="b"/>
                <a:pathLst>
                  <a:path w="96" h="83">
                    <a:moveTo>
                      <a:pt x="0" y="83"/>
                    </a:moveTo>
                    <a:lnTo>
                      <a:pt x="48" y="0"/>
                    </a:lnTo>
                    <a:lnTo>
                      <a:pt x="96"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49" name="Freeform 259">
                <a:extLst>
                  <a:ext uri="{FF2B5EF4-FFF2-40B4-BE49-F238E27FC236}">
                    <a16:creationId xmlns:a16="http://schemas.microsoft.com/office/drawing/2014/main" id="{5F96C516-6238-9A48-9981-059C65AF6327}"/>
                  </a:ext>
                </a:extLst>
              </p:cNvPr>
              <p:cNvSpPr>
                <a:spLocks/>
              </p:cNvSpPr>
              <p:nvPr/>
            </p:nvSpPr>
            <p:spPr bwMode="auto">
              <a:xfrm>
                <a:off x="2144" y="7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50" name="Freeform 260">
                <a:extLst>
                  <a:ext uri="{FF2B5EF4-FFF2-40B4-BE49-F238E27FC236}">
                    <a16:creationId xmlns:a16="http://schemas.microsoft.com/office/drawing/2014/main" id="{03C6F906-79FA-CE43-A545-EA5601A53529}"/>
                  </a:ext>
                </a:extLst>
              </p:cNvPr>
              <p:cNvSpPr>
                <a:spLocks noEditPoints="1"/>
              </p:cNvSpPr>
              <p:nvPr/>
            </p:nvSpPr>
            <p:spPr bwMode="auto">
              <a:xfrm>
                <a:off x="1725" y="1744"/>
                <a:ext cx="89" cy="87"/>
              </a:xfrm>
              <a:custGeom>
                <a:avLst/>
                <a:gdLst>
                  <a:gd name="T0" fmla="*/ 30 w 61"/>
                  <a:gd name="T1" fmla="*/ 0 h 60"/>
                  <a:gd name="T2" fmla="*/ 0 w 61"/>
                  <a:gd name="T3" fmla="*/ 30 h 60"/>
                  <a:gd name="T4" fmla="*/ 30 w 61"/>
                  <a:gd name="T5" fmla="*/ 60 h 60"/>
                  <a:gd name="T6" fmla="*/ 61 w 61"/>
                  <a:gd name="T7" fmla="*/ 30 h 60"/>
                  <a:gd name="T8" fmla="*/ 30 w 61"/>
                  <a:gd name="T9" fmla="*/ 0 h 60"/>
                  <a:gd name="T10" fmla="*/ 30 w 61"/>
                  <a:gd name="T11" fmla="*/ 51 h 60"/>
                  <a:gd name="T12" fmla="*/ 10 w 61"/>
                  <a:gd name="T13" fmla="*/ 30 h 60"/>
                  <a:gd name="T14" fmla="*/ 30 w 61"/>
                  <a:gd name="T15" fmla="*/ 9 h 60"/>
                  <a:gd name="T16" fmla="*/ 51 w 61"/>
                  <a:gd name="T17" fmla="*/ 30 h 60"/>
                  <a:gd name="T18" fmla="*/ 30 w 61"/>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0">
                    <a:moveTo>
                      <a:pt x="30" y="0"/>
                    </a:moveTo>
                    <a:cubicBezTo>
                      <a:pt x="14" y="0"/>
                      <a:pt x="0" y="13"/>
                      <a:pt x="0" y="30"/>
                    </a:cubicBezTo>
                    <a:cubicBezTo>
                      <a:pt x="0" y="47"/>
                      <a:pt x="14" y="60"/>
                      <a:pt x="30" y="60"/>
                    </a:cubicBezTo>
                    <a:cubicBezTo>
                      <a:pt x="47" y="60"/>
                      <a:pt x="61" y="47"/>
                      <a:pt x="61" y="30"/>
                    </a:cubicBezTo>
                    <a:cubicBezTo>
                      <a:pt x="61" y="13"/>
                      <a:pt x="47" y="0"/>
                      <a:pt x="30" y="0"/>
                    </a:cubicBezTo>
                    <a:close/>
                    <a:moveTo>
                      <a:pt x="30" y="51"/>
                    </a:moveTo>
                    <a:cubicBezTo>
                      <a:pt x="19" y="51"/>
                      <a:pt x="10" y="42"/>
                      <a:pt x="10" y="30"/>
                    </a:cubicBezTo>
                    <a:cubicBezTo>
                      <a:pt x="10" y="19"/>
                      <a:pt x="19" y="9"/>
                      <a:pt x="30" y="9"/>
                    </a:cubicBezTo>
                    <a:cubicBezTo>
                      <a:pt x="42" y="9"/>
                      <a:pt x="51" y="19"/>
                      <a:pt x="51" y="30"/>
                    </a:cubicBezTo>
                    <a:cubicBezTo>
                      <a:pt x="51" y="42"/>
                      <a:pt x="42" y="51"/>
                      <a:pt x="3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51" name="Rectangle 261">
                <a:extLst>
                  <a:ext uri="{FF2B5EF4-FFF2-40B4-BE49-F238E27FC236}">
                    <a16:creationId xmlns:a16="http://schemas.microsoft.com/office/drawing/2014/main" id="{7DE64068-016C-0D49-AD84-CE32E51EF5CF}"/>
                  </a:ext>
                </a:extLst>
              </p:cNvPr>
              <p:cNvSpPr>
                <a:spLocks noChangeArrowheads="1"/>
              </p:cNvSpPr>
              <p:nvPr/>
            </p:nvSpPr>
            <p:spPr bwMode="auto">
              <a:xfrm>
                <a:off x="1760" y="1826"/>
                <a:ext cx="19"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52" name="Rectangle 262">
                <a:extLst>
                  <a:ext uri="{FF2B5EF4-FFF2-40B4-BE49-F238E27FC236}">
                    <a16:creationId xmlns:a16="http://schemas.microsoft.com/office/drawing/2014/main" id="{6FA448D8-14B4-EB4A-8BEF-2A15CD9DCDA7}"/>
                  </a:ext>
                </a:extLst>
              </p:cNvPr>
              <p:cNvSpPr>
                <a:spLocks noChangeArrowheads="1"/>
              </p:cNvSpPr>
              <p:nvPr/>
            </p:nvSpPr>
            <p:spPr bwMode="auto">
              <a:xfrm>
                <a:off x="1760" y="1766"/>
                <a:ext cx="19"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53" name="Freeform 263">
                <a:extLst>
                  <a:ext uri="{FF2B5EF4-FFF2-40B4-BE49-F238E27FC236}">
                    <a16:creationId xmlns:a16="http://schemas.microsoft.com/office/drawing/2014/main" id="{727FC883-538B-AA4D-9E1E-48B0F80A1555}"/>
                  </a:ext>
                </a:extLst>
              </p:cNvPr>
              <p:cNvSpPr>
                <a:spLocks/>
              </p:cNvSpPr>
              <p:nvPr/>
            </p:nvSpPr>
            <p:spPr bwMode="auto">
              <a:xfrm>
                <a:off x="1697" y="1741"/>
                <a:ext cx="169" cy="112"/>
              </a:xfrm>
              <a:custGeom>
                <a:avLst/>
                <a:gdLst>
                  <a:gd name="T0" fmla="*/ 0 w 169"/>
                  <a:gd name="T1" fmla="*/ 0 h 112"/>
                  <a:gd name="T2" fmla="*/ 0 w 169"/>
                  <a:gd name="T3" fmla="*/ 112 h 112"/>
                  <a:gd name="T4" fmla="*/ 40 w 169"/>
                  <a:gd name="T5" fmla="*/ 112 h 112"/>
                  <a:gd name="T6" fmla="*/ 40 w 169"/>
                  <a:gd name="T7" fmla="*/ 96 h 112"/>
                  <a:gd name="T8" fmla="*/ 117 w 169"/>
                  <a:gd name="T9" fmla="*/ 96 h 112"/>
                  <a:gd name="T10" fmla="*/ 117 w 169"/>
                  <a:gd name="T11" fmla="*/ 112 h 112"/>
                  <a:gd name="T12" fmla="*/ 169 w 169"/>
                  <a:gd name="T13" fmla="*/ 112 h 112"/>
                  <a:gd name="T14" fmla="*/ 169 w 169"/>
                  <a:gd name="T15" fmla="*/ 0 h 112"/>
                  <a:gd name="T16" fmla="*/ 0 w 169"/>
                  <a:gd name="T1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112">
                    <a:moveTo>
                      <a:pt x="0" y="0"/>
                    </a:moveTo>
                    <a:lnTo>
                      <a:pt x="0" y="112"/>
                    </a:lnTo>
                    <a:lnTo>
                      <a:pt x="40" y="112"/>
                    </a:lnTo>
                    <a:lnTo>
                      <a:pt x="40" y="96"/>
                    </a:lnTo>
                    <a:lnTo>
                      <a:pt x="117" y="96"/>
                    </a:lnTo>
                    <a:lnTo>
                      <a:pt x="117" y="112"/>
                    </a:lnTo>
                    <a:lnTo>
                      <a:pt x="169" y="112"/>
                    </a:lnTo>
                    <a:lnTo>
                      <a:pt x="169" y="0"/>
                    </a:lnTo>
                    <a:lnTo>
                      <a:pt x="0" y="0"/>
                    </a:lnTo>
                    <a:close/>
                  </a:path>
                </a:pathLst>
              </a:custGeom>
              <a:grpFill/>
              <a:ln w="26988" cap="flat">
                <a:noFill/>
                <a:prstDash val="solid"/>
                <a:miter lim="800000"/>
                <a:headEnd/>
                <a:tailEnd/>
              </a:ln>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54" name="Freeform 264">
                <a:extLst>
                  <a:ext uri="{FF2B5EF4-FFF2-40B4-BE49-F238E27FC236}">
                    <a16:creationId xmlns:a16="http://schemas.microsoft.com/office/drawing/2014/main" id="{8BDE058C-E18E-1A4B-B2EE-B721523937B7}"/>
                  </a:ext>
                </a:extLst>
              </p:cNvPr>
              <p:cNvSpPr>
                <a:spLocks/>
              </p:cNvSpPr>
              <p:nvPr/>
            </p:nvSpPr>
            <p:spPr bwMode="auto">
              <a:xfrm>
                <a:off x="720" y="1017"/>
                <a:ext cx="122" cy="135"/>
              </a:xfrm>
              <a:custGeom>
                <a:avLst/>
                <a:gdLst>
                  <a:gd name="T0" fmla="*/ 37 w 84"/>
                  <a:gd name="T1" fmla="*/ 0 h 93"/>
                  <a:gd name="T2" fmla="*/ 0 w 84"/>
                  <a:gd name="T3" fmla="*/ 19 h 93"/>
                  <a:gd name="T4" fmla="*/ 27 w 84"/>
                  <a:gd name="T5" fmla="*/ 46 h 93"/>
                  <a:gd name="T6" fmla="*/ 0 w 84"/>
                  <a:gd name="T7" fmla="*/ 74 h 93"/>
                  <a:gd name="T8" fmla="*/ 37 w 84"/>
                  <a:gd name="T9" fmla="*/ 93 h 93"/>
                  <a:gd name="T10" fmla="*/ 84 w 84"/>
                  <a:gd name="T11" fmla="*/ 46 h 93"/>
                  <a:gd name="T12" fmla="*/ 37 w 8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84" h="93">
                    <a:moveTo>
                      <a:pt x="37" y="0"/>
                    </a:moveTo>
                    <a:cubicBezTo>
                      <a:pt x="22" y="0"/>
                      <a:pt x="8" y="7"/>
                      <a:pt x="0" y="19"/>
                    </a:cubicBezTo>
                    <a:cubicBezTo>
                      <a:pt x="15" y="19"/>
                      <a:pt x="27" y="31"/>
                      <a:pt x="27" y="46"/>
                    </a:cubicBezTo>
                    <a:cubicBezTo>
                      <a:pt x="27" y="61"/>
                      <a:pt x="15" y="74"/>
                      <a:pt x="0" y="74"/>
                    </a:cubicBezTo>
                    <a:cubicBezTo>
                      <a:pt x="8" y="85"/>
                      <a:pt x="22" y="93"/>
                      <a:pt x="37" y="93"/>
                    </a:cubicBezTo>
                    <a:cubicBezTo>
                      <a:pt x="63" y="93"/>
                      <a:pt x="84" y="72"/>
                      <a:pt x="84" y="46"/>
                    </a:cubicBezTo>
                    <a:cubicBezTo>
                      <a:pt x="84" y="21"/>
                      <a:pt x="63"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55" name="Oval 265">
                <a:extLst>
                  <a:ext uri="{FF2B5EF4-FFF2-40B4-BE49-F238E27FC236}">
                    <a16:creationId xmlns:a16="http://schemas.microsoft.com/office/drawing/2014/main" id="{4CDDCC02-B3D6-8141-A50F-CEFC050F530B}"/>
                  </a:ext>
                </a:extLst>
              </p:cNvPr>
              <p:cNvSpPr>
                <a:spLocks noChangeArrowheads="1"/>
              </p:cNvSpPr>
              <p:nvPr/>
            </p:nvSpPr>
            <p:spPr bwMode="auto">
              <a:xfrm>
                <a:off x="680" y="1049"/>
                <a:ext cx="70" cy="7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56" name="Rectangle 266">
                <a:extLst>
                  <a:ext uri="{FF2B5EF4-FFF2-40B4-BE49-F238E27FC236}">
                    <a16:creationId xmlns:a16="http://schemas.microsoft.com/office/drawing/2014/main" id="{C95DF4B9-B639-D24C-A68A-A115853BCE00}"/>
                  </a:ext>
                </a:extLst>
              </p:cNvPr>
              <p:cNvSpPr>
                <a:spLocks noChangeArrowheads="1"/>
              </p:cNvSpPr>
              <p:nvPr/>
            </p:nvSpPr>
            <p:spPr bwMode="auto">
              <a:xfrm>
                <a:off x="810" y="1064"/>
                <a:ext cx="94"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57" name="Freeform 267">
                <a:extLst>
                  <a:ext uri="{FF2B5EF4-FFF2-40B4-BE49-F238E27FC236}">
                    <a16:creationId xmlns:a16="http://schemas.microsoft.com/office/drawing/2014/main" id="{BF7E31A5-823E-9B4C-99EC-BC2917EBF506}"/>
                  </a:ext>
                </a:extLst>
              </p:cNvPr>
              <p:cNvSpPr>
                <a:spLocks noEditPoints="1"/>
              </p:cNvSpPr>
              <p:nvPr/>
            </p:nvSpPr>
            <p:spPr bwMode="auto">
              <a:xfrm>
                <a:off x="787" y="917"/>
                <a:ext cx="83" cy="84"/>
              </a:xfrm>
              <a:custGeom>
                <a:avLst/>
                <a:gdLst>
                  <a:gd name="T0" fmla="*/ 29 w 57"/>
                  <a:gd name="T1" fmla="*/ 0 h 58"/>
                  <a:gd name="T2" fmla="*/ 0 w 57"/>
                  <a:gd name="T3" fmla="*/ 29 h 58"/>
                  <a:gd name="T4" fmla="*/ 29 w 57"/>
                  <a:gd name="T5" fmla="*/ 58 h 58"/>
                  <a:gd name="T6" fmla="*/ 57 w 57"/>
                  <a:gd name="T7" fmla="*/ 29 h 58"/>
                  <a:gd name="T8" fmla="*/ 29 w 57"/>
                  <a:gd name="T9" fmla="*/ 0 h 58"/>
                  <a:gd name="T10" fmla="*/ 29 w 57"/>
                  <a:gd name="T11" fmla="*/ 41 h 58"/>
                  <a:gd name="T12" fmla="*/ 17 w 57"/>
                  <a:gd name="T13" fmla="*/ 29 h 58"/>
                  <a:gd name="T14" fmla="*/ 29 w 57"/>
                  <a:gd name="T15" fmla="*/ 17 h 58"/>
                  <a:gd name="T16" fmla="*/ 40 w 57"/>
                  <a:gd name="T17" fmla="*/ 29 h 58"/>
                  <a:gd name="T18" fmla="*/ 29 w 57"/>
                  <a:gd name="T1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9" y="0"/>
                    </a:moveTo>
                    <a:cubicBezTo>
                      <a:pt x="13" y="0"/>
                      <a:pt x="0" y="13"/>
                      <a:pt x="0" y="29"/>
                    </a:cubicBezTo>
                    <a:cubicBezTo>
                      <a:pt x="0" y="45"/>
                      <a:pt x="13" y="58"/>
                      <a:pt x="29" y="58"/>
                    </a:cubicBezTo>
                    <a:cubicBezTo>
                      <a:pt x="45" y="58"/>
                      <a:pt x="57" y="45"/>
                      <a:pt x="57" y="29"/>
                    </a:cubicBezTo>
                    <a:cubicBezTo>
                      <a:pt x="57" y="13"/>
                      <a:pt x="45" y="0"/>
                      <a:pt x="29" y="0"/>
                    </a:cubicBezTo>
                    <a:close/>
                    <a:moveTo>
                      <a:pt x="29" y="41"/>
                    </a:moveTo>
                    <a:cubicBezTo>
                      <a:pt x="22" y="41"/>
                      <a:pt x="17" y="36"/>
                      <a:pt x="17" y="29"/>
                    </a:cubicBezTo>
                    <a:cubicBezTo>
                      <a:pt x="17" y="23"/>
                      <a:pt x="22" y="17"/>
                      <a:pt x="29" y="17"/>
                    </a:cubicBezTo>
                    <a:cubicBezTo>
                      <a:pt x="35" y="17"/>
                      <a:pt x="40" y="23"/>
                      <a:pt x="40" y="29"/>
                    </a:cubicBezTo>
                    <a:cubicBezTo>
                      <a:pt x="40" y="36"/>
                      <a:pt x="35" y="41"/>
                      <a:pt x="29"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58" name="Freeform 268">
                <a:extLst>
                  <a:ext uri="{FF2B5EF4-FFF2-40B4-BE49-F238E27FC236}">
                    <a16:creationId xmlns:a16="http://schemas.microsoft.com/office/drawing/2014/main" id="{6146FCEB-7845-8743-A762-972BFB486B06}"/>
                  </a:ext>
                </a:extLst>
              </p:cNvPr>
              <p:cNvSpPr>
                <a:spLocks noEditPoints="1"/>
              </p:cNvSpPr>
              <p:nvPr/>
            </p:nvSpPr>
            <p:spPr bwMode="auto">
              <a:xfrm>
                <a:off x="1984" y="1014"/>
                <a:ext cx="57" cy="57"/>
              </a:xfrm>
              <a:custGeom>
                <a:avLst/>
                <a:gdLst>
                  <a:gd name="T0" fmla="*/ 20 w 39"/>
                  <a:gd name="T1" fmla="*/ 0 h 39"/>
                  <a:gd name="T2" fmla="*/ 0 w 39"/>
                  <a:gd name="T3" fmla="*/ 19 h 39"/>
                  <a:gd name="T4" fmla="*/ 20 w 39"/>
                  <a:gd name="T5" fmla="*/ 39 h 39"/>
                  <a:gd name="T6" fmla="*/ 39 w 39"/>
                  <a:gd name="T7" fmla="*/ 19 h 39"/>
                  <a:gd name="T8" fmla="*/ 20 w 39"/>
                  <a:gd name="T9" fmla="*/ 0 h 39"/>
                  <a:gd name="T10" fmla="*/ 20 w 39"/>
                  <a:gd name="T11" fmla="*/ 27 h 39"/>
                  <a:gd name="T12" fmla="*/ 12 w 39"/>
                  <a:gd name="T13" fmla="*/ 19 h 39"/>
                  <a:gd name="T14" fmla="*/ 20 w 39"/>
                  <a:gd name="T15" fmla="*/ 11 h 39"/>
                  <a:gd name="T16" fmla="*/ 28 w 39"/>
                  <a:gd name="T17" fmla="*/ 19 h 39"/>
                  <a:gd name="T18" fmla="*/ 20 w 39"/>
                  <a:gd name="T19"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0"/>
                    </a:moveTo>
                    <a:cubicBezTo>
                      <a:pt x="9" y="0"/>
                      <a:pt x="0" y="8"/>
                      <a:pt x="0" y="19"/>
                    </a:cubicBezTo>
                    <a:cubicBezTo>
                      <a:pt x="0" y="30"/>
                      <a:pt x="9" y="39"/>
                      <a:pt x="20" y="39"/>
                    </a:cubicBezTo>
                    <a:cubicBezTo>
                      <a:pt x="31" y="39"/>
                      <a:pt x="39" y="30"/>
                      <a:pt x="39" y="19"/>
                    </a:cubicBezTo>
                    <a:cubicBezTo>
                      <a:pt x="39" y="8"/>
                      <a:pt x="31" y="0"/>
                      <a:pt x="20" y="0"/>
                    </a:cubicBezTo>
                    <a:close/>
                    <a:moveTo>
                      <a:pt x="20" y="27"/>
                    </a:moveTo>
                    <a:cubicBezTo>
                      <a:pt x="15" y="27"/>
                      <a:pt x="12" y="23"/>
                      <a:pt x="12" y="19"/>
                    </a:cubicBezTo>
                    <a:cubicBezTo>
                      <a:pt x="12" y="15"/>
                      <a:pt x="15" y="11"/>
                      <a:pt x="20" y="11"/>
                    </a:cubicBezTo>
                    <a:cubicBezTo>
                      <a:pt x="24" y="11"/>
                      <a:pt x="28" y="15"/>
                      <a:pt x="28" y="19"/>
                    </a:cubicBezTo>
                    <a:cubicBezTo>
                      <a:pt x="28" y="23"/>
                      <a:pt x="24" y="27"/>
                      <a:pt x="2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59" name="Freeform 269">
                <a:extLst>
                  <a:ext uri="{FF2B5EF4-FFF2-40B4-BE49-F238E27FC236}">
                    <a16:creationId xmlns:a16="http://schemas.microsoft.com/office/drawing/2014/main" id="{F269299E-A950-134C-B8BA-923368A16909}"/>
                  </a:ext>
                </a:extLst>
              </p:cNvPr>
              <p:cNvSpPr>
                <a:spLocks noEditPoints="1"/>
              </p:cNvSpPr>
              <p:nvPr/>
            </p:nvSpPr>
            <p:spPr bwMode="auto">
              <a:xfrm>
                <a:off x="1822" y="605"/>
                <a:ext cx="57" cy="57"/>
              </a:xfrm>
              <a:custGeom>
                <a:avLst/>
                <a:gdLst>
                  <a:gd name="T0" fmla="*/ 20 w 39"/>
                  <a:gd name="T1" fmla="*/ 0 h 39"/>
                  <a:gd name="T2" fmla="*/ 0 w 39"/>
                  <a:gd name="T3" fmla="*/ 20 h 39"/>
                  <a:gd name="T4" fmla="*/ 20 w 39"/>
                  <a:gd name="T5" fmla="*/ 39 h 39"/>
                  <a:gd name="T6" fmla="*/ 39 w 39"/>
                  <a:gd name="T7" fmla="*/ 20 h 39"/>
                  <a:gd name="T8" fmla="*/ 20 w 39"/>
                  <a:gd name="T9" fmla="*/ 0 h 39"/>
                  <a:gd name="T10" fmla="*/ 20 w 39"/>
                  <a:gd name="T11" fmla="*/ 28 h 39"/>
                  <a:gd name="T12" fmla="*/ 12 w 39"/>
                  <a:gd name="T13" fmla="*/ 20 h 39"/>
                  <a:gd name="T14" fmla="*/ 20 w 39"/>
                  <a:gd name="T15" fmla="*/ 12 h 39"/>
                  <a:gd name="T16" fmla="*/ 27 w 39"/>
                  <a:gd name="T17" fmla="*/ 20 h 39"/>
                  <a:gd name="T18" fmla="*/ 20 w 39"/>
                  <a:gd name="T19"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0"/>
                    </a:moveTo>
                    <a:cubicBezTo>
                      <a:pt x="9" y="0"/>
                      <a:pt x="0" y="9"/>
                      <a:pt x="0" y="20"/>
                    </a:cubicBezTo>
                    <a:cubicBezTo>
                      <a:pt x="0" y="31"/>
                      <a:pt x="9" y="39"/>
                      <a:pt x="20" y="39"/>
                    </a:cubicBezTo>
                    <a:cubicBezTo>
                      <a:pt x="30" y="39"/>
                      <a:pt x="39" y="31"/>
                      <a:pt x="39" y="20"/>
                    </a:cubicBezTo>
                    <a:cubicBezTo>
                      <a:pt x="39" y="9"/>
                      <a:pt x="30" y="0"/>
                      <a:pt x="20" y="0"/>
                    </a:cubicBezTo>
                    <a:close/>
                    <a:moveTo>
                      <a:pt x="20" y="28"/>
                    </a:moveTo>
                    <a:cubicBezTo>
                      <a:pt x="15" y="28"/>
                      <a:pt x="12" y="24"/>
                      <a:pt x="12" y="20"/>
                    </a:cubicBezTo>
                    <a:cubicBezTo>
                      <a:pt x="12" y="15"/>
                      <a:pt x="15" y="12"/>
                      <a:pt x="20" y="12"/>
                    </a:cubicBezTo>
                    <a:cubicBezTo>
                      <a:pt x="24" y="12"/>
                      <a:pt x="27" y="15"/>
                      <a:pt x="27" y="20"/>
                    </a:cubicBezTo>
                    <a:cubicBezTo>
                      <a:pt x="27" y="24"/>
                      <a:pt x="24" y="28"/>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60" name="Freeform 270">
                <a:extLst>
                  <a:ext uri="{FF2B5EF4-FFF2-40B4-BE49-F238E27FC236}">
                    <a16:creationId xmlns:a16="http://schemas.microsoft.com/office/drawing/2014/main" id="{BC480798-F4EA-2447-B68C-EFDCE2697F7B}"/>
                  </a:ext>
                </a:extLst>
              </p:cNvPr>
              <p:cNvSpPr>
                <a:spLocks noEditPoints="1"/>
              </p:cNvSpPr>
              <p:nvPr/>
            </p:nvSpPr>
            <p:spPr bwMode="auto">
              <a:xfrm>
                <a:off x="2352" y="838"/>
                <a:ext cx="55" cy="57"/>
              </a:xfrm>
              <a:custGeom>
                <a:avLst/>
                <a:gdLst>
                  <a:gd name="T0" fmla="*/ 19 w 38"/>
                  <a:gd name="T1" fmla="*/ 0 h 39"/>
                  <a:gd name="T2" fmla="*/ 0 w 38"/>
                  <a:gd name="T3" fmla="*/ 19 h 39"/>
                  <a:gd name="T4" fmla="*/ 19 w 38"/>
                  <a:gd name="T5" fmla="*/ 39 h 39"/>
                  <a:gd name="T6" fmla="*/ 38 w 38"/>
                  <a:gd name="T7" fmla="*/ 19 h 39"/>
                  <a:gd name="T8" fmla="*/ 19 w 38"/>
                  <a:gd name="T9" fmla="*/ 0 h 39"/>
                  <a:gd name="T10" fmla="*/ 19 w 38"/>
                  <a:gd name="T11" fmla="*/ 27 h 39"/>
                  <a:gd name="T12" fmla="*/ 11 w 38"/>
                  <a:gd name="T13" fmla="*/ 19 h 39"/>
                  <a:gd name="T14" fmla="*/ 19 w 38"/>
                  <a:gd name="T15" fmla="*/ 12 h 39"/>
                  <a:gd name="T16" fmla="*/ 27 w 38"/>
                  <a:gd name="T17" fmla="*/ 19 h 39"/>
                  <a:gd name="T18" fmla="*/ 19 w 38"/>
                  <a:gd name="T19"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9">
                    <a:moveTo>
                      <a:pt x="19" y="0"/>
                    </a:moveTo>
                    <a:cubicBezTo>
                      <a:pt x="8" y="0"/>
                      <a:pt x="0" y="9"/>
                      <a:pt x="0" y="19"/>
                    </a:cubicBezTo>
                    <a:cubicBezTo>
                      <a:pt x="0" y="30"/>
                      <a:pt x="8" y="39"/>
                      <a:pt x="19" y="39"/>
                    </a:cubicBezTo>
                    <a:cubicBezTo>
                      <a:pt x="30" y="39"/>
                      <a:pt x="38" y="30"/>
                      <a:pt x="38" y="19"/>
                    </a:cubicBezTo>
                    <a:cubicBezTo>
                      <a:pt x="38" y="9"/>
                      <a:pt x="30" y="0"/>
                      <a:pt x="19" y="0"/>
                    </a:cubicBezTo>
                    <a:close/>
                    <a:moveTo>
                      <a:pt x="19" y="27"/>
                    </a:moveTo>
                    <a:cubicBezTo>
                      <a:pt x="15" y="27"/>
                      <a:pt x="11" y="24"/>
                      <a:pt x="11" y="19"/>
                    </a:cubicBezTo>
                    <a:cubicBezTo>
                      <a:pt x="11" y="15"/>
                      <a:pt x="15" y="12"/>
                      <a:pt x="19" y="12"/>
                    </a:cubicBezTo>
                    <a:cubicBezTo>
                      <a:pt x="23" y="12"/>
                      <a:pt x="27" y="15"/>
                      <a:pt x="27" y="19"/>
                    </a:cubicBezTo>
                    <a:cubicBezTo>
                      <a:pt x="27" y="24"/>
                      <a:pt x="23" y="27"/>
                      <a:pt x="1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61" name="Freeform 271">
                <a:extLst>
                  <a:ext uri="{FF2B5EF4-FFF2-40B4-BE49-F238E27FC236}">
                    <a16:creationId xmlns:a16="http://schemas.microsoft.com/office/drawing/2014/main" id="{FF4750DD-DB12-0A49-9722-8F561F8C243F}"/>
                  </a:ext>
                </a:extLst>
              </p:cNvPr>
              <p:cNvSpPr>
                <a:spLocks noEditPoints="1"/>
              </p:cNvSpPr>
              <p:nvPr/>
            </p:nvSpPr>
            <p:spPr bwMode="auto">
              <a:xfrm>
                <a:off x="586" y="1369"/>
                <a:ext cx="57" cy="57"/>
              </a:xfrm>
              <a:custGeom>
                <a:avLst/>
                <a:gdLst>
                  <a:gd name="T0" fmla="*/ 20 w 39"/>
                  <a:gd name="T1" fmla="*/ 0 h 39"/>
                  <a:gd name="T2" fmla="*/ 0 w 39"/>
                  <a:gd name="T3" fmla="*/ 20 h 39"/>
                  <a:gd name="T4" fmla="*/ 20 w 39"/>
                  <a:gd name="T5" fmla="*/ 39 h 39"/>
                  <a:gd name="T6" fmla="*/ 39 w 39"/>
                  <a:gd name="T7" fmla="*/ 20 h 39"/>
                  <a:gd name="T8" fmla="*/ 20 w 39"/>
                  <a:gd name="T9" fmla="*/ 0 h 39"/>
                  <a:gd name="T10" fmla="*/ 20 w 39"/>
                  <a:gd name="T11" fmla="*/ 27 h 39"/>
                  <a:gd name="T12" fmla="*/ 12 w 39"/>
                  <a:gd name="T13" fmla="*/ 20 h 39"/>
                  <a:gd name="T14" fmla="*/ 20 w 39"/>
                  <a:gd name="T15" fmla="*/ 12 h 39"/>
                  <a:gd name="T16" fmla="*/ 28 w 39"/>
                  <a:gd name="T17" fmla="*/ 20 h 39"/>
                  <a:gd name="T18" fmla="*/ 20 w 39"/>
                  <a:gd name="T19"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0"/>
                    </a:moveTo>
                    <a:cubicBezTo>
                      <a:pt x="9" y="0"/>
                      <a:pt x="0" y="9"/>
                      <a:pt x="0" y="20"/>
                    </a:cubicBezTo>
                    <a:cubicBezTo>
                      <a:pt x="0" y="30"/>
                      <a:pt x="9" y="39"/>
                      <a:pt x="20" y="39"/>
                    </a:cubicBezTo>
                    <a:cubicBezTo>
                      <a:pt x="30" y="39"/>
                      <a:pt x="39" y="30"/>
                      <a:pt x="39" y="20"/>
                    </a:cubicBezTo>
                    <a:cubicBezTo>
                      <a:pt x="39" y="9"/>
                      <a:pt x="30" y="0"/>
                      <a:pt x="20" y="0"/>
                    </a:cubicBezTo>
                    <a:close/>
                    <a:moveTo>
                      <a:pt x="20" y="27"/>
                    </a:moveTo>
                    <a:cubicBezTo>
                      <a:pt x="15" y="27"/>
                      <a:pt x="12" y="24"/>
                      <a:pt x="12" y="20"/>
                    </a:cubicBezTo>
                    <a:cubicBezTo>
                      <a:pt x="12" y="15"/>
                      <a:pt x="15" y="12"/>
                      <a:pt x="20" y="12"/>
                    </a:cubicBezTo>
                    <a:cubicBezTo>
                      <a:pt x="24" y="12"/>
                      <a:pt x="28" y="15"/>
                      <a:pt x="28" y="20"/>
                    </a:cubicBezTo>
                    <a:cubicBezTo>
                      <a:pt x="28" y="24"/>
                      <a:pt x="24" y="27"/>
                      <a:pt x="2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62" name="Freeform 272">
                <a:extLst>
                  <a:ext uri="{FF2B5EF4-FFF2-40B4-BE49-F238E27FC236}">
                    <a16:creationId xmlns:a16="http://schemas.microsoft.com/office/drawing/2014/main" id="{34624D4B-7A3A-3948-ADFB-17F940A9D0BC}"/>
                  </a:ext>
                </a:extLst>
              </p:cNvPr>
              <p:cNvSpPr>
                <a:spLocks noEditPoints="1"/>
              </p:cNvSpPr>
              <p:nvPr/>
            </p:nvSpPr>
            <p:spPr bwMode="auto">
              <a:xfrm>
                <a:off x="871" y="1126"/>
                <a:ext cx="57" cy="57"/>
              </a:xfrm>
              <a:custGeom>
                <a:avLst/>
                <a:gdLst>
                  <a:gd name="T0" fmla="*/ 20 w 39"/>
                  <a:gd name="T1" fmla="*/ 0 h 39"/>
                  <a:gd name="T2" fmla="*/ 0 w 39"/>
                  <a:gd name="T3" fmla="*/ 20 h 39"/>
                  <a:gd name="T4" fmla="*/ 20 w 39"/>
                  <a:gd name="T5" fmla="*/ 39 h 39"/>
                  <a:gd name="T6" fmla="*/ 39 w 39"/>
                  <a:gd name="T7" fmla="*/ 20 h 39"/>
                  <a:gd name="T8" fmla="*/ 20 w 39"/>
                  <a:gd name="T9" fmla="*/ 0 h 39"/>
                  <a:gd name="T10" fmla="*/ 20 w 39"/>
                  <a:gd name="T11" fmla="*/ 28 h 39"/>
                  <a:gd name="T12" fmla="*/ 12 w 39"/>
                  <a:gd name="T13" fmla="*/ 20 h 39"/>
                  <a:gd name="T14" fmla="*/ 20 w 39"/>
                  <a:gd name="T15" fmla="*/ 12 h 39"/>
                  <a:gd name="T16" fmla="*/ 28 w 39"/>
                  <a:gd name="T17" fmla="*/ 20 h 39"/>
                  <a:gd name="T18" fmla="*/ 20 w 39"/>
                  <a:gd name="T19"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0"/>
                    </a:moveTo>
                    <a:cubicBezTo>
                      <a:pt x="9" y="0"/>
                      <a:pt x="0" y="9"/>
                      <a:pt x="0" y="20"/>
                    </a:cubicBezTo>
                    <a:cubicBezTo>
                      <a:pt x="0" y="30"/>
                      <a:pt x="9" y="39"/>
                      <a:pt x="20" y="39"/>
                    </a:cubicBezTo>
                    <a:cubicBezTo>
                      <a:pt x="30" y="39"/>
                      <a:pt x="39" y="30"/>
                      <a:pt x="39" y="20"/>
                    </a:cubicBezTo>
                    <a:cubicBezTo>
                      <a:pt x="39" y="9"/>
                      <a:pt x="30" y="0"/>
                      <a:pt x="20" y="0"/>
                    </a:cubicBezTo>
                    <a:close/>
                    <a:moveTo>
                      <a:pt x="20" y="28"/>
                    </a:moveTo>
                    <a:cubicBezTo>
                      <a:pt x="15" y="28"/>
                      <a:pt x="12" y="24"/>
                      <a:pt x="12" y="20"/>
                    </a:cubicBezTo>
                    <a:cubicBezTo>
                      <a:pt x="12" y="15"/>
                      <a:pt x="15" y="12"/>
                      <a:pt x="20" y="12"/>
                    </a:cubicBezTo>
                    <a:cubicBezTo>
                      <a:pt x="24" y="12"/>
                      <a:pt x="28" y="15"/>
                      <a:pt x="28" y="20"/>
                    </a:cubicBezTo>
                    <a:cubicBezTo>
                      <a:pt x="28" y="24"/>
                      <a:pt x="24" y="28"/>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63" name="Freeform 273">
                <a:extLst>
                  <a:ext uri="{FF2B5EF4-FFF2-40B4-BE49-F238E27FC236}">
                    <a16:creationId xmlns:a16="http://schemas.microsoft.com/office/drawing/2014/main" id="{B9A20529-3E0A-924E-9C4C-6BD3583BB773}"/>
                  </a:ext>
                </a:extLst>
              </p:cNvPr>
              <p:cNvSpPr>
                <a:spLocks/>
              </p:cNvSpPr>
              <p:nvPr/>
            </p:nvSpPr>
            <p:spPr bwMode="auto">
              <a:xfrm>
                <a:off x="1597" y="3079"/>
                <a:ext cx="113" cy="103"/>
              </a:xfrm>
              <a:custGeom>
                <a:avLst/>
                <a:gdLst>
                  <a:gd name="T0" fmla="*/ 78 w 78"/>
                  <a:gd name="T1" fmla="*/ 32 h 71"/>
                  <a:gd name="T2" fmla="*/ 62 w 78"/>
                  <a:gd name="T3" fmla="*/ 0 h 71"/>
                  <a:gd name="T4" fmla="*/ 39 w 78"/>
                  <a:gd name="T5" fmla="*/ 23 h 71"/>
                  <a:gd name="T6" fmla="*/ 16 w 78"/>
                  <a:gd name="T7" fmla="*/ 0 h 71"/>
                  <a:gd name="T8" fmla="*/ 0 w 78"/>
                  <a:gd name="T9" fmla="*/ 32 h 71"/>
                  <a:gd name="T10" fmla="*/ 39 w 78"/>
                  <a:gd name="T11" fmla="*/ 71 h 71"/>
                  <a:gd name="T12" fmla="*/ 78 w 78"/>
                  <a:gd name="T13" fmla="*/ 32 h 71"/>
                </a:gdLst>
                <a:ahLst/>
                <a:cxnLst>
                  <a:cxn ang="0">
                    <a:pos x="T0" y="T1"/>
                  </a:cxn>
                  <a:cxn ang="0">
                    <a:pos x="T2" y="T3"/>
                  </a:cxn>
                  <a:cxn ang="0">
                    <a:pos x="T4" y="T5"/>
                  </a:cxn>
                  <a:cxn ang="0">
                    <a:pos x="T6" y="T7"/>
                  </a:cxn>
                  <a:cxn ang="0">
                    <a:pos x="T8" y="T9"/>
                  </a:cxn>
                  <a:cxn ang="0">
                    <a:pos x="T10" y="T11"/>
                  </a:cxn>
                  <a:cxn ang="0">
                    <a:pos x="T12" y="T13"/>
                  </a:cxn>
                </a:cxnLst>
                <a:rect l="0" t="0" r="r" b="b"/>
                <a:pathLst>
                  <a:path w="78" h="71">
                    <a:moveTo>
                      <a:pt x="78" y="32"/>
                    </a:moveTo>
                    <a:cubicBezTo>
                      <a:pt x="78" y="19"/>
                      <a:pt x="72" y="7"/>
                      <a:pt x="62" y="0"/>
                    </a:cubicBezTo>
                    <a:cubicBezTo>
                      <a:pt x="62" y="13"/>
                      <a:pt x="52" y="23"/>
                      <a:pt x="39" y="23"/>
                    </a:cubicBezTo>
                    <a:cubicBezTo>
                      <a:pt x="26" y="23"/>
                      <a:pt x="16" y="13"/>
                      <a:pt x="16" y="0"/>
                    </a:cubicBezTo>
                    <a:cubicBezTo>
                      <a:pt x="6" y="7"/>
                      <a:pt x="0" y="19"/>
                      <a:pt x="0" y="32"/>
                    </a:cubicBezTo>
                    <a:cubicBezTo>
                      <a:pt x="0" y="53"/>
                      <a:pt x="17" y="71"/>
                      <a:pt x="39" y="71"/>
                    </a:cubicBezTo>
                    <a:cubicBezTo>
                      <a:pt x="61" y="71"/>
                      <a:pt x="78" y="53"/>
                      <a:pt x="7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64" name="Oval 274">
                <a:extLst>
                  <a:ext uri="{FF2B5EF4-FFF2-40B4-BE49-F238E27FC236}">
                    <a16:creationId xmlns:a16="http://schemas.microsoft.com/office/drawing/2014/main" id="{3372E393-C9CF-D64A-BDB4-220591A2B3A5}"/>
                  </a:ext>
                </a:extLst>
              </p:cNvPr>
              <p:cNvSpPr>
                <a:spLocks noChangeArrowheads="1"/>
              </p:cNvSpPr>
              <p:nvPr/>
            </p:nvSpPr>
            <p:spPr bwMode="auto">
              <a:xfrm>
                <a:off x="1624" y="3047"/>
                <a:ext cx="59"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65" name="Rectangle 275">
                <a:extLst>
                  <a:ext uri="{FF2B5EF4-FFF2-40B4-BE49-F238E27FC236}">
                    <a16:creationId xmlns:a16="http://schemas.microsoft.com/office/drawing/2014/main" id="{6CF566A0-79D9-2E47-9976-B71B4B8420D0}"/>
                  </a:ext>
                </a:extLst>
              </p:cNvPr>
              <p:cNvSpPr>
                <a:spLocks noChangeArrowheads="1"/>
              </p:cNvSpPr>
              <p:nvPr/>
            </p:nvSpPr>
            <p:spPr bwMode="auto">
              <a:xfrm>
                <a:off x="1636" y="3156"/>
                <a:ext cx="35" cy="7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66" name="Freeform 276">
                <a:extLst>
                  <a:ext uri="{FF2B5EF4-FFF2-40B4-BE49-F238E27FC236}">
                    <a16:creationId xmlns:a16="http://schemas.microsoft.com/office/drawing/2014/main" id="{1F6640EA-142E-1547-A1A9-6A47AF36DD8E}"/>
                  </a:ext>
                </a:extLst>
              </p:cNvPr>
              <p:cNvSpPr>
                <a:spLocks noEditPoints="1"/>
              </p:cNvSpPr>
              <p:nvPr/>
            </p:nvSpPr>
            <p:spPr bwMode="auto">
              <a:xfrm>
                <a:off x="1882" y="1760"/>
                <a:ext cx="161" cy="221"/>
              </a:xfrm>
              <a:custGeom>
                <a:avLst/>
                <a:gdLst>
                  <a:gd name="T0" fmla="*/ 0 w 161"/>
                  <a:gd name="T1" fmla="*/ 0 h 221"/>
                  <a:gd name="T2" fmla="*/ 0 w 161"/>
                  <a:gd name="T3" fmla="*/ 221 h 221"/>
                  <a:gd name="T4" fmla="*/ 134 w 161"/>
                  <a:gd name="T5" fmla="*/ 221 h 221"/>
                  <a:gd name="T6" fmla="*/ 161 w 161"/>
                  <a:gd name="T7" fmla="*/ 192 h 221"/>
                  <a:gd name="T8" fmla="*/ 161 w 161"/>
                  <a:gd name="T9" fmla="*/ 0 h 221"/>
                  <a:gd name="T10" fmla="*/ 0 w 161"/>
                  <a:gd name="T11" fmla="*/ 0 h 221"/>
                  <a:gd name="T12" fmla="*/ 35 w 161"/>
                  <a:gd name="T13" fmla="*/ 195 h 221"/>
                  <a:gd name="T14" fmla="*/ 20 w 161"/>
                  <a:gd name="T15" fmla="*/ 195 h 221"/>
                  <a:gd name="T16" fmla="*/ 20 w 161"/>
                  <a:gd name="T17" fmla="*/ 167 h 221"/>
                  <a:gd name="T18" fmla="*/ 35 w 161"/>
                  <a:gd name="T19" fmla="*/ 167 h 221"/>
                  <a:gd name="T20" fmla="*/ 35 w 161"/>
                  <a:gd name="T21" fmla="*/ 195 h 221"/>
                  <a:gd name="T22" fmla="*/ 63 w 161"/>
                  <a:gd name="T23" fmla="*/ 195 h 221"/>
                  <a:gd name="T24" fmla="*/ 52 w 161"/>
                  <a:gd name="T25" fmla="*/ 195 h 221"/>
                  <a:gd name="T26" fmla="*/ 52 w 161"/>
                  <a:gd name="T27" fmla="*/ 172 h 221"/>
                  <a:gd name="T28" fmla="*/ 63 w 161"/>
                  <a:gd name="T29" fmla="*/ 172 h 221"/>
                  <a:gd name="T30" fmla="*/ 63 w 161"/>
                  <a:gd name="T31" fmla="*/ 195 h 221"/>
                  <a:gd name="T32" fmla="*/ 92 w 161"/>
                  <a:gd name="T33" fmla="*/ 195 h 221"/>
                  <a:gd name="T34" fmla="*/ 81 w 161"/>
                  <a:gd name="T35" fmla="*/ 195 h 221"/>
                  <a:gd name="T36" fmla="*/ 81 w 161"/>
                  <a:gd name="T37" fmla="*/ 172 h 221"/>
                  <a:gd name="T38" fmla="*/ 92 w 161"/>
                  <a:gd name="T39" fmla="*/ 172 h 221"/>
                  <a:gd name="T40" fmla="*/ 92 w 161"/>
                  <a:gd name="T41" fmla="*/ 195 h 221"/>
                  <a:gd name="T42" fmla="*/ 121 w 161"/>
                  <a:gd name="T43" fmla="*/ 195 h 221"/>
                  <a:gd name="T44" fmla="*/ 111 w 161"/>
                  <a:gd name="T45" fmla="*/ 195 h 221"/>
                  <a:gd name="T46" fmla="*/ 111 w 161"/>
                  <a:gd name="T47" fmla="*/ 172 h 221"/>
                  <a:gd name="T48" fmla="*/ 121 w 161"/>
                  <a:gd name="T49" fmla="*/ 172 h 221"/>
                  <a:gd name="T50" fmla="*/ 121 w 161"/>
                  <a:gd name="T51" fmla="*/ 195 h 221"/>
                  <a:gd name="T52" fmla="*/ 129 w 161"/>
                  <a:gd name="T53" fmla="*/ 54 h 221"/>
                  <a:gd name="T54" fmla="*/ 28 w 161"/>
                  <a:gd name="T55" fmla="*/ 54 h 221"/>
                  <a:gd name="T56" fmla="*/ 28 w 161"/>
                  <a:gd name="T57" fmla="*/ 28 h 221"/>
                  <a:gd name="T58" fmla="*/ 129 w 161"/>
                  <a:gd name="T59" fmla="*/ 28 h 221"/>
                  <a:gd name="T60" fmla="*/ 129 w 161"/>
                  <a:gd name="T61" fmla="*/ 5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1" h="221">
                    <a:moveTo>
                      <a:pt x="0" y="0"/>
                    </a:moveTo>
                    <a:lnTo>
                      <a:pt x="0" y="221"/>
                    </a:lnTo>
                    <a:lnTo>
                      <a:pt x="134" y="221"/>
                    </a:lnTo>
                    <a:lnTo>
                      <a:pt x="161" y="192"/>
                    </a:lnTo>
                    <a:lnTo>
                      <a:pt x="161" y="0"/>
                    </a:lnTo>
                    <a:lnTo>
                      <a:pt x="0" y="0"/>
                    </a:lnTo>
                    <a:close/>
                    <a:moveTo>
                      <a:pt x="35" y="195"/>
                    </a:moveTo>
                    <a:lnTo>
                      <a:pt x="20" y="195"/>
                    </a:lnTo>
                    <a:lnTo>
                      <a:pt x="20" y="167"/>
                    </a:lnTo>
                    <a:lnTo>
                      <a:pt x="35" y="167"/>
                    </a:lnTo>
                    <a:lnTo>
                      <a:pt x="35" y="195"/>
                    </a:lnTo>
                    <a:close/>
                    <a:moveTo>
                      <a:pt x="63" y="195"/>
                    </a:moveTo>
                    <a:lnTo>
                      <a:pt x="52" y="195"/>
                    </a:lnTo>
                    <a:lnTo>
                      <a:pt x="52" y="172"/>
                    </a:lnTo>
                    <a:lnTo>
                      <a:pt x="63" y="172"/>
                    </a:lnTo>
                    <a:lnTo>
                      <a:pt x="63" y="195"/>
                    </a:lnTo>
                    <a:close/>
                    <a:moveTo>
                      <a:pt x="92" y="195"/>
                    </a:moveTo>
                    <a:lnTo>
                      <a:pt x="81" y="195"/>
                    </a:lnTo>
                    <a:lnTo>
                      <a:pt x="81" y="172"/>
                    </a:lnTo>
                    <a:lnTo>
                      <a:pt x="92" y="172"/>
                    </a:lnTo>
                    <a:lnTo>
                      <a:pt x="92" y="195"/>
                    </a:lnTo>
                    <a:close/>
                    <a:moveTo>
                      <a:pt x="121" y="195"/>
                    </a:moveTo>
                    <a:lnTo>
                      <a:pt x="111" y="195"/>
                    </a:lnTo>
                    <a:lnTo>
                      <a:pt x="111" y="172"/>
                    </a:lnTo>
                    <a:lnTo>
                      <a:pt x="121" y="172"/>
                    </a:lnTo>
                    <a:lnTo>
                      <a:pt x="121" y="195"/>
                    </a:lnTo>
                    <a:close/>
                    <a:moveTo>
                      <a:pt x="129" y="54"/>
                    </a:moveTo>
                    <a:lnTo>
                      <a:pt x="28" y="54"/>
                    </a:lnTo>
                    <a:lnTo>
                      <a:pt x="28" y="28"/>
                    </a:lnTo>
                    <a:lnTo>
                      <a:pt x="129" y="28"/>
                    </a:lnTo>
                    <a:lnTo>
                      <a:pt x="12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67" name="Freeform 277">
                <a:extLst>
                  <a:ext uri="{FF2B5EF4-FFF2-40B4-BE49-F238E27FC236}">
                    <a16:creationId xmlns:a16="http://schemas.microsoft.com/office/drawing/2014/main" id="{7BAD5F38-8E9F-384B-B959-01FCB7188D62}"/>
                  </a:ext>
                </a:extLst>
              </p:cNvPr>
              <p:cNvSpPr>
                <a:spLocks noEditPoints="1"/>
              </p:cNvSpPr>
              <p:nvPr/>
            </p:nvSpPr>
            <p:spPr bwMode="auto">
              <a:xfrm>
                <a:off x="2269" y="902"/>
                <a:ext cx="99" cy="137"/>
              </a:xfrm>
              <a:custGeom>
                <a:avLst/>
                <a:gdLst>
                  <a:gd name="T0" fmla="*/ 0 w 99"/>
                  <a:gd name="T1" fmla="*/ 0 h 137"/>
                  <a:gd name="T2" fmla="*/ 0 w 99"/>
                  <a:gd name="T3" fmla="*/ 137 h 137"/>
                  <a:gd name="T4" fmla="*/ 81 w 99"/>
                  <a:gd name="T5" fmla="*/ 137 h 137"/>
                  <a:gd name="T6" fmla="*/ 99 w 99"/>
                  <a:gd name="T7" fmla="*/ 118 h 137"/>
                  <a:gd name="T8" fmla="*/ 99 w 99"/>
                  <a:gd name="T9" fmla="*/ 2 h 137"/>
                  <a:gd name="T10" fmla="*/ 0 w 99"/>
                  <a:gd name="T11" fmla="*/ 0 h 137"/>
                  <a:gd name="T12" fmla="*/ 20 w 99"/>
                  <a:gd name="T13" fmla="*/ 119 h 137"/>
                  <a:gd name="T14" fmla="*/ 12 w 99"/>
                  <a:gd name="T15" fmla="*/ 119 h 137"/>
                  <a:gd name="T16" fmla="*/ 12 w 99"/>
                  <a:gd name="T17" fmla="*/ 103 h 137"/>
                  <a:gd name="T18" fmla="*/ 20 w 99"/>
                  <a:gd name="T19" fmla="*/ 103 h 137"/>
                  <a:gd name="T20" fmla="*/ 20 w 99"/>
                  <a:gd name="T21" fmla="*/ 119 h 137"/>
                  <a:gd name="T22" fmla="*/ 38 w 99"/>
                  <a:gd name="T23" fmla="*/ 119 h 137"/>
                  <a:gd name="T24" fmla="*/ 30 w 99"/>
                  <a:gd name="T25" fmla="*/ 119 h 137"/>
                  <a:gd name="T26" fmla="*/ 30 w 99"/>
                  <a:gd name="T27" fmla="*/ 106 h 137"/>
                  <a:gd name="T28" fmla="*/ 38 w 99"/>
                  <a:gd name="T29" fmla="*/ 106 h 137"/>
                  <a:gd name="T30" fmla="*/ 38 w 99"/>
                  <a:gd name="T31" fmla="*/ 119 h 137"/>
                  <a:gd name="T32" fmla="*/ 55 w 99"/>
                  <a:gd name="T33" fmla="*/ 119 h 137"/>
                  <a:gd name="T34" fmla="*/ 49 w 99"/>
                  <a:gd name="T35" fmla="*/ 119 h 137"/>
                  <a:gd name="T36" fmla="*/ 49 w 99"/>
                  <a:gd name="T37" fmla="*/ 106 h 137"/>
                  <a:gd name="T38" fmla="*/ 55 w 99"/>
                  <a:gd name="T39" fmla="*/ 106 h 137"/>
                  <a:gd name="T40" fmla="*/ 55 w 99"/>
                  <a:gd name="T41" fmla="*/ 119 h 137"/>
                  <a:gd name="T42" fmla="*/ 73 w 99"/>
                  <a:gd name="T43" fmla="*/ 119 h 137"/>
                  <a:gd name="T44" fmla="*/ 67 w 99"/>
                  <a:gd name="T45" fmla="*/ 119 h 137"/>
                  <a:gd name="T46" fmla="*/ 67 w 99"/>
                  <a:gd name="T47" fmla="*/ 106 h 137"/>
                  <a:gd name="T48" fmla="*/ 73 w 99"/>
                  <a:gd name="T49" fmla="*/ 106 h 137"/>
                  <a:gd name="T50" fmla="*/ 73 w 99"/>
                  <a:gd name="T51" fmla="*/ 119 h 137"/>
                  <a:gd name="T52" fmla="*/ 78 w 99"/>
                  <a:gd name="T53" fmla="*/ 34 h 137"/>
                  <a:gd name="T54" fmla="*/ 16 w 99"/>
                  <a:gd name="T55" fmla="*/ 34 h 137"/>
                  <a:gd name="T56" fmla="*/ 16 w 99"/>
                  <a:gd name="T57" fmla="*/ 18 h 137"/>
                  <a:gd name="T58" fmla="*/ 78 w 99"/>
                  <a:gd name="T59" fmla="*/ 18 h 137"/>
                  <a:gd name="T60" fmla="*/ 78 w 99"/>
                  <a:gd name="T61" fmla="*/ 3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9" h="137">
                    <a:moveTo>
                      <a:pt x="0" y="0"/>
                    </a:moveTo>
                    <a:lnTo>
                      <a:pt x="0" y="137"/>
                    </a:lnTo>
                    <a:lnTo>
                      <a:pt x="81" y="137"/>
                    </a:lnTo>
                    <a:lnTo>
                      <a:pt x="99" y="118"/>
                    </a:lnTo>
                    <a:lnTo>
                      <a:pt x="99" y="2"/>
                    </a:lnTo>
                    <a:lnTo>
                      <a:pt x="0" y="0"/>
                    </a:lnTo>
                    <a:close/>
                    <a:moveTo>
                      <a:pt x="20" y="119"/>
                    </a:moveTo>
                    <a:lnTo>
                      <a:pt x="12" y="119"/>
                    </a:lnTo>
                    <a:lnTo>
                      <a:pt x="12" y="103"/>
                    </a:lnTo>
                    <a:lnTo>
                      <a:pt x="20" y="103"/>
                    </a:lnTo>
                    <a:lnTo>
                      <a:pt x="20" y="119"/>
                    </a:lnTo>
                    <a:close/>
                    <a:moveTo>
                      <a:pt x="38" y="119"/>
                    </a:moveTo>
                    <a:lnTo>
                      <a:pt x="30" y="119"/>
                    </a:lnTo>
                    <a:lnTo>
                      <a:pt x="30" y="106"/>
                    </a:lnTo>
                    <a:lnTo>
                      <a:pt x="38" y="106"/>
                    </a:lnTo>
                    <a:lnTo>
                      <a:pt x="38" y="119"/>
                    </a:lnTo>
                    <a:close/>
                    <a:moveTo>
                      <a:pt x="55" y="119"/>
                    </a:moveTo>
                    <a:lnTo>
                      <a:pt x="49" y="119"/>
                    </a:lnTo>
                    <a:lnTo>
                      <a:pt x="49" y="106"/>
                    </a:lnTo>
                    <a:lnTo>
                      <a:pt x="55" y="106"/>
                    </a:lnTo>
                    <a:lnTo>
                      <a:pt x="55" y="119"/>
                    </a:lnTo>
                    <a:close/>
                    <a:moveTo>
                      <a:pt x="73" y="119"/>
                    </a:moveTo>
                    <a:lnTo>
                      <a:pt x="67" y="119"/>
                    </a:lnTo>
                    <a:lnTo>
                      <a:pt x="67" y="106"/>
                    </a:lnTo>
                    <a:lnTo>
                      <a:pt x="73" y="106"/>
                    </a:lnTo>
                    <a:lnTo>
                      <a:pt x="73" y="119"/>
                    </a:lnTo>
                    <a:close/>
                    <a:moveTo>
                      <a:pt x="78" y="34"/>
                    </a:moveTo>
                    <a:lnTo>
                      <a:pt x="16" y="34"/>
                    </a:lnTo>
                    <a:lnTo>
                      <a:pt x="16" y="18"/>
                    </a:lnTo>
                    <a:lnTo>
                      <a:pt x="78" y="18"/>
                    </a:lnTo>
                    <a:lnTo>
                      <a:pt x="78"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68" name="Freeform 278">
                <a:extLst>
                  <a:ext uri="{FF2B5EF4-FFF2-40B4-BE49-F238E27FC236}">
                    <a16:creationId xmlns:a16="http://schemas.microsoft.com/office/drawing/2014/main" id="{DF637B2E-11BC-3442-B4D6-0ECE18B2C675}"/>
                  </a:ext>
                </a:extLst>
              </p:cNvPr>
              <p:cNvSpPr>
                <a:spLocks noEditPoints="1"/>
              </p:cNvSpPr>
              <p:nvPr/>
            </p:nvSpPr>
            <p:spPr bwMode="auto">
              <a:xfrm>
                <a:off x="1841" y="2317"/>
                <a:ext cx="214" cy="294"/>
              </a:xfrm>
              <a:custGeom>
                <a:avLst/>
                <a:gdLst>
                  <a:gd name="T0" fmla="*/ 0 w 214"/>
                  <a:gd name="T1" fmla="*/ 0 h 294"/>
                  <a:gd name="T2" fmla="*/ 0 w 214"/>
                  <a:gd name="T3" fmla="*/ 294 h 294"/>
                  <a:gd name="T4" fmla="*/ 176 w 214"/>
                  <a:gd name="T5" fmla="*/ 294 h 294"/>
                  <a:gd name="T6" fmla="*/ 214 w 214"/>
                  <a:gd name="T7" fmla="*/ 256 h 294"/>
                  <a:gd name="T8" fmla="*/ 214 w 214"/>
                  <a:gd name="T9" fmla="*/ 2 h 294"/>
                  <a:gd name="T10" fmla="*/ 0 w 214"/>
                  <a:gd name="T11" fmla="*/ 0 h 294"/>
                  <a:gd name="T12" fmla="*/ 47 w 214"/>
                  <a:gd name="T13" fmla="*/ 259 h 294"/>
                  <a:gd name="T14" fmla="*/ 26 w 214"/>
                  <a:gd name="T15" fmla="*/ 259 h 294"/>
                  <a:gd name="T16" fmla="*/ 26 w 214"/>
                  <a:gd name="T17" fmla="*/ 223 h 294"/>
                  <a:gd name="T18" fmla="*/ 47 w 214"/>
                  <a:gd name="T19" fmla="*/ 223 h 294"/>
                  <a:gd name="T20" fmla="*/ 47 w 214"/>
                  <a:gd name="T21" fmla="*/ 259 h 294"/>
                  <a:gd name="T22" fmla="*/ 83 w 214"/>
                  <a:gd name="T23" fmla="*/ 259 h 294"/>
                  <a:gd name="T24" fmla="*/ 69 w 214"/>
                  <a:gd name="T25" fmla="*/ 259 h 294"/>
                  <a:gd name="T26" fmla="*/ 69 w 214"/>
                  <a:gd name="T27" fmla="*/ 228 h 294"/>
                  <a:gd name="T28" fmla="*/ 83 w 214"/>
                  <a:gd name="T29" fmla="*/ 228 h 294"/>
                  <a:gd name="T30" fmla="*/ 83 w 214"/>
                  <a:gd name="T31" fmla="*/ 259 h 294"/>
                  <a:gd name="T32" fmla="*/ 121 w 214"/>
                  <a:gd name="T33" fmla="*/ 259 h 294"/>
                  <a:gd name="T34" fmla="*/ 108 w 214"/>
                  <a:gd name="T35" fmla="*/ 259 h 294"/>
                  <a:gd name="T36" fmla="*/ 108 w 214"/>
                  <a:gd name="T37" fmla="*/ 228 h 294"/>
                  <a:gd name="T38" fmla="*/ 121 w 214"/>
                  <a:gd name="T39" fmla="*/ 228 h 294"/>
                  <a:gd name="T40" fmla="*/ 121 w 214"/>
                  <a:gd name="T41" fmla="*/ 259 h 294"/>
                  <a:gd name="T42" fmla="*/ 160 w 214"/>
                  <a:gd name="T43" fmla="*/ 259 h 294"/>
                  <a:gd name="T44" fmla="*/ 146 w 214"/>
                  <a:gd name="T45" fmla="*/ 259 h 294"/>
                  <a:gd name="T46" fmla="*/ 146 w 214"/>
                  <a:gd name="T47" fmla="*/ 228 h 294"/>
                  <a:gd name="T48" fmla="*/ 160 w 214"/>
                  <a:gd name="T49" fmla="*/ 228 h 294"/>
                  <a:gd name="T50" fmla="*/ 160 w 214"/>
                  <a:gd name="T51" fmla="*/ 259 h 294"/>
                  <a:gd name="T52" fmla="*/ 172 w 214"/>
                  <a:gd name="T53" fmla="*/ 73 h 294"/>
                  <a:gd name="T54" fmla="*/ 37 w 214"/>
                  <a:gd name="T55" fmla="*/ 73 h 294"/>
                  <a:gd name="T56" fmla="*/ 37 w 214"/>
                  <a:gd name="T57" fmla="*/ 36 h 294"/>
                  <a:gd name="T58" fmla="*/ 172 w 214"/>
                  <a:gd name="T59" fmla="*/ 36 h 294"/>
                  <a:gd name="T60" fmla="*/ 172 w 214"/>
                  <a:gd name="T61" fmla="*/ 73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4" h="294">
                    <a:moveTo>
                      <a:pt x="0" y="0"/>
                    </a:moveTo>
                    <a:lnTo>
                      <a:pt x="0" y="294"/>
                    </a:lnTo>
                    <a:lnTo>
                      <a:pt x="176" y="294"/>
                    </a:lnTo>
                    <a:lnTo>
                      <a:pt x="214" y="256"/>
                    </a:lnTo>
                    <a:lnTo>
                      <a:pt x="214" y="2"/>
                    </a:lnTo>
                    <a:lnTo>
                      <a:pt x="0" y="0"/>
                    </a:lnTo>
                    <a:close/>
                    <a:moveTo>
                      <a:pt x="47" y="259"/>
                    </a:moveTo>
                    <a:lnTo>
                      <a:pt x="26" y="259"/>
                    </a:lnTo>
                    <a:lnTo>
                      <a:pt x="26" y="223"/>
                    </a:lnTo>
                    <a:lnTo>
                      <a:pt x="47" y="223"/>
                    </a:lnTo>
                    <a:lnTo>
                      <a:pt x="47" y="259"/>
                    </a:lnTo>
                    <a:close/>
                    <a:moveTo>
                      <a:pt x="83" y="259"/>
                    </a:moveTo>
                    <a:lnTo>
                      <a:pt x="69" y="259"/>
                    </a:lnTo>
                    <a:lnTo>
                      <a:pt x="69" y="228"/>
                    </a:lnTo>
                    <a:lnTo>
                      <a:pt x="83" y="228"/>
                    </a:lnTo>
                    <a:lnTo>
                      <a:pt x="83" y="259"/>
                    </a:lnTo>
                    <a:close/>
                    <a:moveTo>
                      <a:pt x="121" y="259"/>
                    </a:moveTo>
                    <a:lnTo>
                      <a:pt x="108" y="259"/>
                    </a:lnTo>
                    <a:lnTo>
                      <a:pt x="108" y="228"/>
                    </a:lnTo>
                    <a:lnTo>
                      <a:pt x="121" y="228"/>
                    </a:lnTo>
                    <a:lnTo>
                      <a:pt x="121" y="259"/>
                    </a:lnTo>
                    <a:close/>
                    <a:moveTo>
                      <a:pt x="160" y="259"/>
                    </a:moveTo>
                    <a:lnTo>
                      <a:pt x="146" y="259"/>
                    </a:lnTo>
                    <a:lnTo>
                      <a:pt x="146" y="228"/>
                    </a:lnTo>
                    <a:lnTo>
                      <a:pt x="160" y="228"/>
                    </a:lnTo>
                    <a:lnTo>
                      <a:pt x="160" y="259"/>
                    </a:lnTo>
                    <a:close/>
                    <a:moveTo>
                      <a:pt x="172" y="73"/>
                    </a:moveTo>
                    <a:lnTo>
                      <a:pt x="37" y="73"/>
                    </a:lnTo>
                    <a:lnTo>
                      <a:pt x="37" y="36"/>
                    </a:lnTo>
                    <a:lnTo>
                      <a:pt x="172" y="36"/>
                    </a:lnTo>
                    <a:lnTo>
                      <a:pt x="172"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69" name="Freeform 279">
                <a:extLst>
                  <a:ext uri="{FF2B5EF4-FFF2-40B4-BE49-F238E27FC236}">
                    <a16:creationId xmlns:a16="http://schemas.microsoft.com/office/drawing/2014/main" id="{438E1B10-2749-644A-B2EC-7A306EED59B8}"/>
                  </a:ext>
                </a:extLst>
              </p:cNvPr>
              <p:cNvSpPr>
                <a:spLocks noEditPoints="1"/>
              </p:cNvSpPr>
              <p:nvPr/>
            </p:nvSpPr>
            <p:spPr bwMode="auto">
              <a:xfrm>
                <a:off x="1373" y="2367"/>
                <a:ext cx="55" cy="77"/>
              </a:xfrm>
              <a:custGeom>
                <a:avLst/>
                <a:gdLst>
                  <a:gd name="T0" fmla="*/ 0 w 55"/>
                  <a:gd name="T1" fmla="*/ 0 h 77"/>
                  <a:gd name="T2" fmla="*/ 0 w 55"/>
                  <a:gd name="T3" fmla="*/ 77 h 77"/>
                  <a:gd name="T4" fmla="*/ 45 w 55"/>
                  <a:gd name="T5" fmla="*/ 77 h 77"/>
                  <a:gd name="T6" fmla="*/ 55 w 55"/>
                  <a:gd name="T7" fmla="*/ 66 h 77"/>
                  <a:gd name="T8" fmla="*/ 55 w 55"/>
                  <a:gd name="T9" fmla="*/ 0 h 77"/>
                  <a:gd name="T10" fmla="*/ 0 w 55"/>
                  <a:gd name="T11" fmla="*/ 0 h 77"/>
                  <a:gd name="T12" fmla="*/ 11 w 55"/>
                  <a:gd name="T13" fmla="*/ 66 h 77"/>
                  <a:gd name="T14" fmla="*/ 6 w 55"/>
                  <a:gd name="T15" fmla="*/ 66 h 77"/>
                  <a:gd name="T16" fmla="*/ 6 w 55"/>
                  <a:gd name="T17" fmla="*/ 58 h 77"/>
                  <a:gd name="T18" fmla="*/ 11 w 55"/>
                  <a:gd name="T19" fmla="*/ 58 h 77"/>
                  <a:gd name="T20" fmla="*/ 11 w 55"/>
                  <a:gd name="T21" fmla="*/ 66 h 77"/>
                  <a:gd name="T22" fmla="*/ 20 w 55"/>
                  <a:gd name="T23" fmla="*/ 66 h 77"/>
                  <a:gd name="T24" fmla="*/ 17 w 55"/>
                  <a:gd name="T25" fmla="*/ 66 h 77"/>
                  <a:gd name="T26" fmla="*/ 17 w 55"/>
                  <a:gd name="T27" fmla="*/ 59 h 77"/>
                  <a:gd name="T28" fmla="*/ 20 w 55"/>
                  <a:gd name="T29" fmla="*/ 59 h 77"/>
                  <a:gd name="T30" fmla="*/ 20 w 55"/>
                  <a:gd name="T31" fmla="*/ 66 h 77"/>
                  <a:gd name="T32" fmla="*/ 30 w 55"/>
                  <a:gd name="T33" fmla="*/ 66 h 77"/>
                  <a:gd name="T34" fmla="*/ 27 w 55"/>
                  <a:gd name="T35" fmla="*/ 66 h 77"/>
                  <a:gd name="T36" fmla="*/ 27 w 55"/>
                  <a:gd name="T37" fmla="*/ 59 h 77"/>
                  <a:gd name="T38" fmla="*/ 30 w 55"/>
                  <a:gd name="T39" fmla="*/ 59 h 77"/>
                  <a:gd name="T40" fmla="*/ 30 w 55"/>
                  <a:gd name="T41" fmla="*/ 66 h 77"/>
                  <a:gd name="T42" fmla="*/ 41 w 55"/>
                  <a:gd name="T43" fmla="*/ 66 h 77"/>
                  <a:gd name="T44" fmla="*/ 38 w 55"/>
                  <a:gd name="T45" fmla="*/ 66 h 77"/>
                  <a:gd name="T46" fmla="*/ 38 w 55"/>
                  <a:gd name="T47" fmla="*/ 59 h 77"/>
                  <a:gd name="T48" fmla="*/ 41 w 55"/>
                  <a:gd name="T49" fmla="*/ 59 h 77"/>
                  <a:gd name="T50" fmla="*/ 41 w 55"/>
                  <a:gd name="T51" fmla="*/ 66 h 77"/>
                  <a:gd name="T52" fmla="*/ 43 w 55"/>
                  <a:gd name="T53" fmla="*/ 18 h 77"/>
                  <a:gd name="T54" fmla="*/ 9 w 55"/>
                  <a:gd name="T55" fmla="*/ 18 h 77"/>
                  <a:gd name="T56" fmla="*/ 9 w 55"/>
                  <a:gd name="T57" fmla="*/ 8 h 77"/>
                  <a:gd name="T58" fmla="*/ 43 w 55"/>
                  <a:gd name="T59" fmla="*/ 8 h 77"/>
                  <a:gd name="T60" fmla="*/ 43 w 55"/>
                  <a:gd name="T61"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77">
                    <a:moveTo>
                      <a:pt x="0" y="0"/>
                    </a:moveTo>
                    <a:lnTo>
                      <a:pt x="0" y="77"/>
                    </a:lnTo>
                    <a:lnTo>
                      <a:pt x="45" y="77"/>
                    </a:lnTo>
                    <a:lnTo>
                      <a:pt x="55" y="66"/>
                    </a:lnTo>
                    <a:lnTo>
                      <a:pt x="55" y="0"/>
                    </a:lnTo>
                    <a:lnTo>
                      <a:pt x="0" y="0"/>
                    </a:lnTo>
                    <a:close/>
                    <a:moveTo>
                      <a:pt x="11" y="66"/>
                    </a:moveTo>
                    <a:lnTo>
                      <a:pt x="6" y="66"/>
                    </a:lnTo>
                    <a:lnTo>
                      <a:pt x="6" y="58"/>
                    </a:lnTo>
                    <a:lnTo>
                      <a:pt x="11" y="58"/>
                    </a:lnTo>
                    <a:lnTo>
                      <a:pt x="11" y="66"/>
                    </a:lnTo>
                    <a:close/>
                    <a:moveTo>
                      <a:pt x="20" y="66"/>
                    </a:moveTo>
                    <a:lnTo>
                      <a:pt x="17" y="66"/>
                    </a:lnTo>
                    <a:lnTo>
                      <a:pt x="17" y="59"/>
                    </a:lnTo>
                    <a:lnTo>
                      <a:pt x="20" y="59"/>
                    </a:lnTo>
                    <a:lnTo>
                      <a:pt x="20" y="66"/>
                    </a:lnTo>
                    <a:close/>
                    <a:moveTo>
                      <a:pt x="30" y="66"/>
                    </a:moveTo>
                    <a:lnTo>
                      <a:pt x="27" y="66"/>
                    </a:lnTo>
                    <a:lnTo>
                      <a:pt x="27" y="59"/>
                    </a:lnTo>
                    <a:lnTo>
                      <a:pt x="30" y="59"/>
                    </a:lnTo>
                    <a:lnTo>
                      <a:pt x="30" y="66"/>
                    </a:lnTo>
                    <a:close/>
                    <a:moveTo>
                      <a:pt x="41" y="66"/>
                    </a:moveTo>
                    <a:lnTo>
                      <a:pt x="38" y="66"/>
                    </a:lnTo>
                    <a:lnTo>
                      <a:pt x="38" y="59"/>
                    </a:lnTo>
                    <a:lnTo>
                      <a:pt x="41" y="59"/>
                    </a:lnTo>
                    <a:lnTo>
                      <a:pt x="41" y="66"/>
                    </a:lnTo>
                    <a:close/>
                    <a:moveTo>
                      <a:pt x="43" y="18"/>
                    </a:moveTo>
                    <a:lnTo>
                      <a:pt x="9" y="18"/>
                    </a:lnTo>
                    <a:lnTo>
                      <a:pt x="9" y="8"/>
                    </a:lnTo>
                    <a:lnTo>
                      <a:pt x="43" y="8"/>
                    </a:lnTo>
                    <a:lnTo>
                      <a:pt x="4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70" name="Freeform 280">
                <a:extLst>
                  <a:ext uri="{FF2B5EF4-FFF2-40B4-BE49-F238E27FC236}">
                    <a16:creationId xmlns:a16="http://schemas.microsoft.com/office/drawing/2014/main" id="{40975812-9B7D-6E41-8F2D-E790092641C2}"/>
                  </a:ext>
                </a:extLst>
              </p:cNvPr>
              <p:cNvSpPr>
                <a:spLocks noEditPoints="1"/>
              </p:cNvSpPr>
              <p:nvPr/>
            </p:nvSpPr>
            <p:spPr bwMode="auto">
              <a:xfrm>
                <a:off x="1095" y="1959"/>
                <a:ext cx="125" cy="201"/>
              </a:xfrm>
              <a:custGeom>
                <a:avLst/>
                <a:gdLst>
                  <a:gd name="T0" fmla="*/ 62 w 86"/>
                  <a:gd name="T1" fmla="*/ 0 h 138"/>
                  <a:gd name="T2" fmla="*/ 24 w 86"/>
                  <a:gd name="T3" fmla="*/ 0 h 138"/>
                  <a:gd name="T4" fmla="*/ 0 w 86"/>
                  <a:gd name="T5" fmla="*/ 24 h 138"/>
                  <a:gd name="T6" fmla="*/ 0 w 86"/>
                  <a:gd name="T7" fmla="*/ 114 h 138"/>
                  <a:gd name="T8" fmla="*/ 24 w 86"/>
                  <a:gd name="T9" fmla="*/ 138 h 138"/>
                  <a:gd name="T10" fmla="*/ 62 w 86"/>
                  <a:gd name="T11" fmla="*/ 138 h 138"/>
                  <a:gd name="T12" fmla="*/ 86 w 86"/>
                  <a:gd name="T13" fmla="*/ 114 h 138"/>
                  <a:gd name="T14" fmla="*/ 86 w 86"/>
                  <a:gd name="T15" fmla="*/ 24 h 138"/>
                  <a:gd name="T16" fmla="*/ 62 w 86"/>
                  <a:gd name="T17" fmla="*/ 0 h 138"/>
                  <a:gd name="T18" fmla="*/ 15 w 86"/>
                  <a:gd name="T19" fmla="*/ 11 h 138"/>
                  <a:gd name="T20" fmla="*/ 70 w 86"/>
                  <a:gd name="T21" fmla="*/ 11 h 138"/>
                  <a:gd name="T22" fmla="*/ 70 w 86"/>
                  <a:gd name="T23" fmla="*/ 22 h 138"/>
                  <a:gd name="T24" fmla="*/ 15 w 86"/>
                  <a:gd name="T25" fmla="*/ 22 h 138"/>
                  <a:gd name="T26" fmla="*/ 15 w 86"/>
                  <a:gd name="T27" fmla="*/ 11 h 138"/>
                  <a:gd name="T28" fmla="*/ 23 w 86"/>
                  <a:gd name="T29" fmla="*/ 120 h 138"/>
                  <a:gd name="T30" fmla="*/ 13 w 86"/>
                  <a:gd name="T31" fmla="*/ 109 h 138"/>
                  <a:gd name="T32" fmla="*/ 23 w 86"/>
                  <a:gd name="T33" fmla="*/ 97 h 138"/>
                  <a:gd name="T34" fmla="*/ 34 w 86"/>
                  <a:gd name="T35" fmla="*/ 109 h 138"/>
                  <a:gd name="T36" fmla="*/ 23 w 86"/>
                  <a:gd name="T37" fmla="*/ 120 h 138"/>
                  <a:gd name="T38" fmla="*/ 62 w 86"/>
                  <a:gd name="T39" fmla="*/ 120 h 138"/>
                  <a:gd name="T40" fmla="*/ 52 w 86"/>
                  <a:gd name="T41" fmla="*/ 109 h 138"/>
                  <a:gd name="T42" fmla="*/ 62 w 86"/>
                  <a:gd name="T43" fmla="*/ 97 h 138"/>
                  <a:gd name="T44" fmla="*/ 73 w 86"/>
                  <a:gd name="T45" fmla="*/ 109 h 138"/>
                  <a:gd name="T46" fmla="*/ 62 w 86"/>
                  <a:gd name="T4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138">
                    <a:moveTo>
                      <a:pt x="62" y="0"/>
                    </a:moveTo>
                    <a:cubicBezTo>
                      <a:pt x="24" y="0"/>
                      <a:pt x="24" y="0"/>
                      <a:pt x="24" y="0"/>
                    </a:cubicBezTo>
                    <a:cubicBezTo>
                      <a:pt x="11" y="0"/>
                      <a:pt x="0" y="10"/>
                      <a:pt x="0" y="24"/>
                    </a:cubicBezTo>
                    <a:cubicBezTo>
                      <a:pt x="0" y="114"/>
                      <a:pt x="0" y="114"/>
                      <a:pt x="0" y="114"/>
                    </a:cubicBezTo>
                    <a:cubicBezTo>
                      <a:pt x="0" y="127"/>
                      <a:pt x="11" y="138"/>
                      <a:pt x="24" y="138"/>
                    </a:cubicBezTo>
                    <a:cubicBezTo>
                      <a:pt x="62" y="138"/>
                      <a:pt x="62" y="138"/>
                      <a:pt x="62" y="138"/>
                    </a:cubicBezTo>
                    <a:cubicBezTo>
                      <a:pt x="76" y="138"/>
                      <a:pt x="86" y="127"/>
                      <a:pt x="86" y="114"/>
                    </a:cubicBezTo>
                    <a:cubicBezTo>
                      <a:pt x="86" y="24"/>
                      <a:pt x="86" y="24"/>
                      <a:pt x="86" y="24"/>
                    </a:cubicBezTo>
                    <a:cubicBezTo>
                      <a:pt x="86" y="10"/>
                      <a:pt x="76" y="0"/>
                      <a:pt x="62" y="0"/>
                    </a:cubicBezTo>
                    <a:close/>
                    <a:moveTo>
                      <a:pt x="15" y="11"/>
                    </a:moveTo>
                    <a:cubicBezTo>
                      <a:pt x="70" y="11"/>
                      <a:pt x="70" y="11"/>
                      <a:pt x="70" y="11"/>
                    </a:cubicBezTo>
                    <a:cubicBezTo>
                      <a:pt x="70" y="22"/>
                      <a:pt x="70" y="22"/>
                      <a:pt x="70" y="22"/>
                    </a:cubicBezTo>
                    <a:cubicBezTo>
                      <a:pt x="15" y="22"/>
                      <a:pt x="15" y="22"/>
                      <a:pt x="15" y="22"/>
                    </a:cubicBezTo>
                    <a:lnTo>
                      <a:pt x="15" y="11"/>
                    </a:lnTo>
                    <a:close/>
                    <a:moveTo>
                      <a:pt x="23" y="120"/>
                    </a:moveTo>
                    <a:cubicBezTo>
                      <a:pt x="18" y="120"/>
                      <a:pt x="13" y="115"/>
                      <a:pt x="13" y="109"/>
                    </a:cubicBezTo>
                    <a:cubicBezTo>
                      <a:pt x="13" y="102"/>
                      <a:pt x="18" y="97"/>
                      <a:pt x="23" y="97"/>
                    </a:cubicBezTo>
                    <a:cubicBezTo>
                      <a:pt x="29" y="97"/>
                      <a:pt x="34" y="102"/>
                      <a:pt x="34" y="109"/>
                    </a:cubicBezTo>
                    <a:cubicBezTo>
                      <a:pt x="34" y="115"/>
                      <a:pt x="29" y="120"/>
                      <a:pt x="23" y="120"/>
                    </a:cubicBezTo>
                    <a:close/>
                    <a:moveTo>
                      <a:pt x="62" y="120"/>
                    </a:moveTo>
                    <a:cubicBezTo>
                      <a:pt x="56" y="120"/>
                      <a:pt x="52" y="115"/>
                      <a:pt x="52" y="109"/>
                    </a:cubicBezTo>
                    <a:cubicBezTo>
                      <a:pt x="52" y="102"/>
                      <a:pt x="56" y="97"/>
                      <a:pt x="62" y="97"/>
                    </a:cubicBezTo>
                    <a:cubicBezTo>
                      <a:pt x="68" y="97"/>
                      <a:pt x="73" y="102"/>
                      <a:pt x="73" y="109"/>
                    </a:cubicBezTo>
                    <a:cubicBezTo>
                      <a:pt x="73" y="115"/>
                      <a:pt x="68" y="120"/>
                      <a:pt x="62"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71" name="Freeform 281">
                <a:extLst>
                  <a:ext uri="{FF2B5EF4-FFF2-40B4-BE49-F238E27FC236}">
                    <a16:creationId xmlns:a16="http://schemas.microsoft.com/office/drawing/2014/main" id="{D32B7D47-B9D8-C84C-B6C3-B1931CC0E8BF}"/>
                  </a:ext>
                </a:extLst>
              </p:cNvPr>
              <p:cNvSpPr>
                <a:spLocks/>
              </p:cNvSpPr>
              <p:nvPr/>
            </p:nvSpPr>
            <p:spPr bwMode="auto">
              <a:xfrm>
                <a:off x="1907" y="2660"/>
                <a:ext cx="67" cy="58"/>
              </a:xfrm>
              <a:custGeom>
                <a:avLst/>
                <a:gdLst>
                  <a:gd name="T0" fmla="*/ 0 w 67"/>
                  <a:gd name="T1" fmla="*/ 58 h 58"/>
                  <a:gd name="T2" fmla="*/ 33 w 67"/>
                  <a:gd name="T3" fmla="*/ 0 h 58"/>
                  <a:gd name="T4" fmla="*/ 67 w 67"/>
                  <a:gd name="T5" fmla="*/ 58 h 58"/>
                  <a:gd name="T6" fmla="*/ 0 w 67"/>
                  <a:gd name="T7" fmla="*/ 58 h 58"/>
                </a:gdLst>
                <a:ahLst/>
                <a:cxnLst>
                  <a:cxn ang="0">
                    <a:pos x="T0" y="T1"/>
                  </a:cxn>
                  <a:cxn ang="0">
                    <a:pos x="T2" y="T3"/>
                  </a:cxn>
                  <a:cxn ang="0">
                    <a:pos x="T4" y="T5"/>
                  </a:cxn>
                  <a:cxn ang="0">
                    <a:pos x="T6" y="T7"/>
                  </a:cxn>
                </a:cxnLst>
                <a:rect l="0" t="0" r="r" b="b"/>
                <a:pathLst>
                  <a:path w="67" h="58">
                    <a:moveTo>
                      <a:pt x="0" y="58"/>
                    </a:moveTo>
                    <a:lnTo>
                      <a:pt x="33" y="0"/>
                    </a:lnTo>
                    <a:lnTo>
                      <a:pt x="67" y="58"/>
                    </a:lnTo>
                    <a:lnTo>
                      <a:pt x="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72" name="Freeform 282">
                <a:extLst>
                  <a:ext uri="{FF2B5EF4-FFF2-40B4-BE49-F238E27FC236}">
                    <a16:creationId xmlns:a16="http://schemas.microsoft.com/office/drawing/2014/main" id="{E916A030-3812-EB42-9BDC-11701D4802C2}"/>
                  </a:ext>
                </a:extLst>
              </p:cNvPr>
              <p:cNvSpPr>
                <a:spLocks/>
              </p:cNvSpPr>
              <p:nvPr/>
            </p:nvSpPr>
            <p:spPr bwMode="auto">
              <a:xfrm>
                <a:off x="1907" y="2729"/>
                <a:ext cx="67" cy="58"/>
              </a:xfrm>
              <a:custGeom>
                <a:avLst/>
                <a:gdLst>
                  <a:gd name="T0" fmla="*/ 0 w 67"/>
                  <a:gd name="T1" fmla="*/ 0 h 58"/>
                  <a:gd name="T2" fmla="*/ 33 w 67"/>
                  <a:gd name="T3" fmla="*/ 58 h 58"/>
                  <a:gd name="T4" fmla="*/ 67 w 67"/>
                  <a:gd name="T5" fmla="*/ 0 h 58"/>
                  <a:gd name="T6" fmla="*/ 0 w 67"/>
                  <a:gd name="T7" fmla="*/ 0 h 58"/>
                </a:gdLst>
                <a:ahLst/>
                <a:cxnLst>
                  <a:cxn ang="0">
                    <a:pos x="T0" y="T1"/>
                  </a:cxn>
                  <a:cxn ang="0">
                    <a:pos x="T2" y="T3"/>
                  </a:cxn>
                  <a:cxn ang="0">
                    <a:pos x="T4" y="T5"/>
                  </a:cxn>
                  <a:cxn ang="0">
                    <a:pos x="T6" y="T7"/>
                  </a:cxn>
                </a:cxnLst>
                <a:rect l="0" t="0" r="r" b="b"/>
                <a:pathLst>
                  <a:path w="67" h="58">
                    <a:moveTo>
                      <a:pt x="0" y="0"/>
                    </a:moveTo>
                    <a:lnTo>
                      <a:pt x="33" y="58"/>
                    </a:lnTo>
                    <a:lnTo>
                      <a:pt x="6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73" name="Freeform 283">
                <a:extLst>
                  <a:ext uri="{FF2B5EF4-FFF2-40B4-BE49-F238E27FC236}">
                    <a16:creationId xmlns:a16="http://schemas.microsoft.com/office/drawing/2014/main" id="{C4E0E440-24F9-3C47-83B7-BCBB2B977209}"/>
                  </a:ext>
                </a:extLst>
              </p:cNvPr>
              <p:cNvSpPr>
                <a:spLocks/>
              </p:cNvSpPr>
              <p:nvPr/>
            </p:nvSpPr>
            <p:spPr bwMode="auto">
              <a:xfrm>
                <a:off x="2233" y="2711"/>
                <a:ext cx="126" cy="22"/>
              </a:xfrm>
              <a:custGeom>
                <a:avLst/>
                <a:gdLst>
                  <a:gd name="T0" fmla="*/ 126 w 126"/>
                  <a:gd name="T1" fmla="*/ 21 h 22"/>
                  <a:gd name="T2" fmla="*/ 91 w 126"/>
                  <a:gd name="T3" fmla="*/ 0 h 22"/>
                  <a:gd name="T4" fmla="*/ 33 w 126"/>
                  <a:gd name="T5" fmla="*/ 0 h 22"/>
                  <a:gd name="T6" fmla="*/ 0 w 126"/>
                  <a:gd name="T7" fmla="*/ 21 h 22"/>
                  <a:gd name="T8" fmla="*/ 0 w 126"/>
                  <a:gd name="T9" fmla="*/ 22 h 22"/>
                  <a:gd name="T10" fmla="*/ 126 w 126"/>
                  <a:gd name="T11" fmla="*/ 22 h 22"/>
                  <a:gd name="T12" fmla="*/ 126 w 126"/>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126" h="22">
                    <a:moveTo>
                      <a:pt x="126" y="21"/>
                    </a:moveTo>
                    <a:lnTo>
                      <a:pt x="91" y="0"/>
                    </a:lnTo>
                    <a:lnTo>
                      <a:pt x="33" y="0"/>
                    </a:lnTo>
                    <a:lnTo>
                      <a:pt x="0" y="21"/>
                    </a:lnTo>
                    <a:lnTo>
                      <a:pt x="0" y="22"/>
                    </a:lnTo>
                    <a:lnTo>
                      <a:pt x="126" y="22"/>
                    </a:lnTo>
                    <a:lnTo>
                      <a:pt x="126"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74" name="Rectangle 284">
                <a:extLst>
                  <a:ext uri="{FF2B5EF4-FFF2-40B4-BE49-F238E27FC236}">
                    <a16:creationId xmlns:a16="http://schemas.microsoft.com/office/drawing/2014/main" id="{A7A958AC-9486-C745-BA65-547753A76204}"/>
                  </a:ext>
                </a:extLst>
              </p:cNvPr>
              <p:cNvSpPr>
                <a:spLocks noChangeArrowheads="1"/>
              </p:cNvSpPr>
              <p:nvPr/>
            </p:nvSpPr>
            <p:spPr bwMode="auto">
              <a:xfrm>
                <a:off x="2233" y="2733"/>
                <a:ext cx="1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75" name="Rectangle 285">
                <a:extLst>
                  <a:ext uri="{FF2B5EF4-FFF2-40B4-BE49-F238E27FC236}">
                    <a16:creationId xmlns:a16="http://schemas.microsoft.com/office/drawing/2014/main" id="{3BA110BC-756A-F84D-9F5D-07FB64F7EC10}"/>
                  </a:ext>
                </a:extLst>
              </p:cNvPr>
              <p:cNvSpPr>
                <a:spLocks noChangeArrowheads="1"/>
              </p:cNvSpPr>
              <p:nvPr/>
            </p:nvSpPr>
            <p:spPr bwMode="auto">
              <a:xfrm>
                <a:off x="2282" y="2694"/>
                <a:ext cx="26"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76" name="Freeform 286">
                <a:extLst>
                  <a:ext uri="{FF2B5EF4-FFF2-40B4-BE49-F238E27FC236}">
                    <a16:creationId xmlns:a16="http://schemas.microsoft.com/office/drawing/2014/main" id="{3A8EA70F-99B7-804F-872B-7464D6EDDE82}"/>
                  </a:ext>
                </a:extLst>
              </p:cNvPr>
              <p:cNvSpPr>
                <a:spLocks noEditPoints="1"/>
              </p:cNvSpPr>
              <p:nvPr/>
            </p:nvSpPr>
            <p:spPr bwMode="auto">
              <a:xfrm>
                <a:off x="2218" y="2577"/>
                <a:ext cx="154" cy="124"/>
              </a:xfrm>
              <a:custGeom>
                <a:avLst/>
                <a:gdLst>
                  <a:gd name="T0" fmla="*/ 0 w 154"/>
                  <a:gd name="T1" fmla="*/ 0 h 124"/>
                  <a:gd name="T2" fmla="*/ 0 w 154"/>
                  <a:gd name="T3" fmla="*/ 124 h 124"/>
                  <a:gd name="T4" fmla="*/ 154 w 154"/>
                  <a:gd name="T5" fmla="*/ 124 h 124"/>
                  <a:gd name="T6" fmla="*/ 154 w 154"/>
                  <a:gd name="T7" fmla="*/ 0 h 124"/>
                  <a:gd name="T8" fmla="*/ 0 w 154"/>
                  <a:gd name="T9" fmla="*/ 0 h 124"/>
                  <a:gd name="T10" fmla="*/ 138 w 154"/>
                  <a:gd name="T11" fmla="*/ 104 h 124"/>
                  <a:gd name="T12" fmla="*/ 16 w 154"/>
                  <a:gd name="T13" fmla="*/ 104 h 124"/>
                  <a:gd name="T14" fmla="*/ 16 w 154"/>
                  <a:gd name="T15" fmla="*/ 15 h 124"/>
                  <a:gd name="T16" fmla="*/ 138 w 154"/>
                  <a:gd name="T17" fmla="*/ 15 h 124"/>
                  <a:gd name="T18" fmla="*/ 138 w 154"/>
                  <a:gd name="T19" fmla="*/ 10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24">
                    <a:moveTo>
                      <a:pt x="0" y="0"/>
                    </a:moveTo>
                    <a:lnTo>
                      <a:pt x="0" y="124"/>
                    </a:lnTo>
                    <a:lnTo>
                      <a:pt x="154" y="124"/>
                    </a:lnTo>
                    <a:lnTo>
                      <a:pt x="154" y="0"/>
                    </a:lnTo>
                    <a:lnTo>
                      <a:pt x="0" y="0"/>
                    </a:lnTo>
                    <a:close/>
                    <a:moveTo>
                      <a:pt x="138" y="104"/>
                    </a:moveTo>
                    <a:lnTo>
                      <a:pt x="16" y="104"/>
                    </a:lnTo>
                    <a:lnTo>
                      <a:pt x="16" y="15"/>
                    </a:lnTo>
                    <a:lnTo>
                      <a:pt x="138" y="15"/>
                    </a:lnTo>
                    <a:lnTo>
                      <a:pt x="13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77" name="Rectangle 287">
                <a:extLst>
                  <a:ext uri="{FF2B5EF4-FFF2-40B4-BE49-F238E27FC236}">
                    <a16:creationId xmlns:a16="http://schemas.microsoft.com/office/drawing/2014/main" id="{E30C43D3-EBE3-B142-A751-51AAB894E7F4}"/>
                  </a:ext>
                </a:extLst>
              </p:cNvPr>
              <p:cNvSpPr>
                <a:spLocks noChangeArrowheads="1"/>
              </p:cNvSpPr>
              <p:nvPr/>
            </p:nvSpPr>
            <p:spPr bwMode="auto">
              <a:xfrm>
                <a:off x="2343" y="2688"/>
                <a:ext cx="13"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78" name="Freeform 288">
                <a:extLst>
                  <a:ext uri="{FF2B5EF4-FFF2-40B4-BE49-F238E27FC236}">
                    <a16:creationId xmlns:a16="http://schemas.microsoft.com/office/drawing/2014/main" id="{9805ECDC-3923-4A48-8014-060D8ACA95F7}"/>
                  </a:ext>
                </a:extLst>
              </p:cNvPr>
              <p:cNvSpPr>
                <a:spLocks/>
              </p:cNvSpPr>
              <p:nvPr/>
            </p:nvSpPr>
            <p:spPr bwMode="auto">
              <a:xfrm>
                <a:off x="2225" y="2611"/>
                <a:ext cx="117" cy="51"/>
              </a:xfrm>
              <a:custGeom>
                <a:avLst/>
                <a:gdLst>
                  <a:gd name="T0" fmla="*/ 80 w 80"/>
                  <a:gd name="T1" fmla="*/ 0 h 35"/>
                  <a:gd name="T2" fmla="*/ 58 w 80"/>
                  <a:gd name="T3" fmla="*/ 0 h 35"/>
                  <a:gd name="T4" fmla="*/ 63 w 80"/>
                  <a:gd name="T5" fmla="*/ 7 h 35"/>
                  <a:gd name="T6" fmla="*/ 48 w 80"/>
                  <a:gd name="T7" fmla="*/ 20 h 35"/>
                  <a:gd name="T8" fmla="*/ 34 w 80"/>
                  <a:gd name="T9" fmla="*/ 1 h 35"/>
                  <a:gd name="T10" fmla="*/ 30 w 80"/>
                  <a:gd name="T11" fmla="*/ 4 h 35"/>
                  <a:gd name="T12" fmla="*/ 0 w 80"/>
                  <a:gd name="T13" fmla="*/ 28 h 35"/>
                  <a:gd name="T14" fmla="*/ 6 w 80"/>
                  <a:gd name="T15" fmla="*/ 35 h 35"/>
                  <a:gd name="T16" fmla="*/ 32 w 80"/>
                  <a:gd name="T17" fmla="*/ 14 h 35"/>
                  <a:gd name="T18" fmla="*/ 46 w 80"/>
                  <a:gd name="T19" fmla="*/ 33 h 35"/>
                  <a:gd name="T20" fmla="*/ 69 w 80"/>
                  <a:gd name="T21" fmla="*/ 15 h 35"/>
                  <a:gd name="T22" fmla="*/ 74 w 80"/>
                  <a:gd name="T23" fmla="*/ 22 h 35"/>
                  <a:gd name="T24" fmla="*/ 80 w 80"/>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35">
                    <a:moveTo>
                      <a:pt x="80" y="0"/>
                    </a:moveTo>
                    <a:cubicBezTo>
                      <a:pt x="58" y="0"/>
                      <a:pt x="58" y="0"/>
                      <a:pt x="58" y="0"/>
                    </a:cubicBezTo>
                    <a:cubicBezTo>
                      <a:pt x="63" y="7"/>
                      <a:pt x="63" y="7"/>
                      <a:pt x="63" y="7"/>
                    </a:cubicBezTo>
                    <a:cubicBezTo>
                      <a:pt x="59" y="11"/>
                      <a:pt x="51" y="17"/>
                      <a:pt x="48" y="20"/>
                    </a:cubicBezTo>
                    <a:cubicBezTo>
                      <a:pt x="44" y="15"/>
                      <a:pt x="34" y="1"/>
                      <a:pt x="34" y="1"/>
                    </a:cubicBezTo>
                    <a:cubicBezTo>
                      <a:pt x="30" y="4"/>
                      <a:pt x="30" y="4"/>
                      <a:pt x="30" y="4"/>
                    </a:cubicBezTo>
                    <a:cubicBezTo>
                      <a:pt x="0" y="28"/>
                      <a:pt x="0" y="28"/>
                      <a:pt x="0" y="28"/>
                    </a:cubicBezTo>
                    <a:cubicBezTo>
                      <a:pt x="6" y="35"/>
                      <a:pt x="6" y="35"/>
                      <a:pt x="6" y="35"/>
                    </a:cubicBezTo>
                    <a:cubicBezTo>
                      <a:pt x="6" y="35"/>
                      <a:pt x="26" y="19"/>
                      <a:pt x="32" y="14"/>
                    </a:cubicBezTo>
                    <a:cubicBezTo>
                      <a:pt x="36" y="19"/>
                      <a:pt x="46" y="33"/>
                      <a:pt x="46" y="33"/>
                    </a:cubicBezTo>
                    <a:cubicBezTo>
                      <a:pt x="69" y="15"/>
                      <a:pt x="69" y="15"/>
                      <a:pt x="69" y="15"/>
                    </a:cubicBezTo>
                    <a:cubicBezTo>
                      <a:pt x="74" y="22"/>
                      <a:pt x="74" y="22"/>
                      <a:pt x="74" y="22"/>
                    </a:cubicBez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79" name="Freeform 289">
                <a:extLst>
                  <a:ext uri="{FF2B5EF4-FFF2-40B4-BE49-F238E27FC236}">
                    <a16:creationId xmlns:a16="http://schemas.microsoft.com/office/drawing/2014/main" id="{08D0CCEC-28C8-C343-9EB3-A0C7BA824426}"/>
                  </a:ext>
                </a:extLst>
              </p:cNvPr>
              <p:cNvSpPr>
                <a:spLocks/>
              </p:cNvSpPr>
              <p:nvPr/>
            </p:nvSpPr>
            <p:spPr bwMode="auto">
              <a:xfrm>
                <a:off x="1406" y="3185"/>
                <a:ext cx="125" cy="22"/>
              </a:xfrm>
              <a:custGeom>
                <a:avLst/>
                <a:gdLst>
                  <a:gd name="T0" fmla="*/ 125 w 125"/>
                  <a:gd name="T1" fmla="*/ 22 h 22"/>
                  <a:gd name="T2" fmla="*/ 92 w 125"/>
                  <a:gd name="T3" fmla="*/ 0 h 22"/>
                  <a:gd name="T4" fmla="*/ 34 w 125"/>
                  <a:gd name="T5" fmla="*/ 0 h 22"/>
                  <a:gd name="T6" fmla="*/ 0 w 125"/>
                  <a:gd name="T7" fmla="*/ 22 h 22"/>
                  <a:gd name="T8" fmla="*/ 0 w 125"/>
                  <a:gd name="T9" fmla="*/ 22 h 22"/>
                  <a:gd name="T10" fmla="*/ 125 w 125"/>
                  <a:gd name="T11" fmla="*/ 22 h 22"/>
                  <a:gd name="T12" fmla="*/ 125 w 125"/>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125" h="22">
                    <a:moveTo>
                      <a:pt x="125" y="22"/>
                    </a:moveTo>
                    <a:lnTo>
                      <a:pt x="92" y="0"/>
                    </a:lnTo>
                    <a:lnTo>
                      <a:pt x="34" y="0"/>
                    </a:lnTo>
                    <a:lnTo>
                      <a:pt x="0" y="22"/>
                    </a:lnTo>
                    <a:lnTo>
                      <a:pt x="0" y="22"/>
                    </a:lnTo>
                    <a:lnTo>
                      <a:pt x="125" y="22"/>
                    </a:lnTo>
                    <a:lnTo>
                      <a:pt x="125"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80" name="Rectangle 290">
                <a:extLst>
                  <a:ext uri="{FF2B5EF4-FFF2-40B4-BE49-F238E27FC236}">
                    <a16:creationId xmlns:a16="http://schemas.microsoft.com/office/drawing/2014/main" id="{D9A16F4A-A8B4-5445-B647-82162BDE4C8C}"/>
                  </a:ext>
                </a:extLst>
              </p:cNvPr>
              <p:cNvSpPr>
                <a:spLocks noChangeArrowheads="1"/>
              </p:cNvSpPr>
              <p:nvPr/>
            </p:nvSpPr>
            <p:spPr bwMode="auto">
              <a:xfrm>
                <a:off x="1406" y="3207"/>
                <a:ext cx="1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81" name="Rectangle 291">
                <a:extLst>
                  <a:ext uri="{FF2B5EF4-FFF2-40B4-BE49-F238E27FC236}">
                    <a16:creationId xmlns:a16="http://schemas.microsoft.com/office/drawing/2014/main" id="{6277612A-9C41-1943-90F5-C50554CF836F}"/>
                  </a:ext>
                </a:extLst>
              </p:cNvPr>
              <p:cNvSpPr>
                <a:spLocks noChangeArrowheads="1"/>
              </p:cNvSpPr>
              <p:nvPr/>
            </p:nvSpPr>
            <p:spPr bwMode="auto">
              <a:xfrm>
                <a:off x="1456" y="3168"/>
                <a:ext cx="26"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82" name="Freeform 292">
                <a:extLst>
                  <a:ext uri="{FF2B5EF4-FFF2-40B4-BE49-F238E27FC236}">
                    <a16:creationId xmlns:a16="http://schemas.microsoft.com/office/drawing/2014/main" id="{2EF1C53D-4EF6-5D4D-9B7E-D124A9B22EBA}"/>
                  </a:ext>
                </a:extLst>
              </p:cNvPr>
              <p:cNvSpPr>
                <a:spLocks noEditPoints="1"/>
              </p:cNvSpPr>
              <p:nvPr/>
            </p:nvSpPr>
            <p:spPr bwMode="auto">
              <a:xfrm>
                <a:off x="1392" y="3051"/>
                <a:ext cx="154" cy="124"/>
              </a:xfrm>
              <a:custGeom>
                <a:avLst/>
                <a:gdLst>
                  <a:gd name="T0" fmla="*/ 0 w 154"/>
                  <a:gd name="T1" fmla="*/ 0 h 124"/>
                  <a:gd name="T2" fmla="*/ 0 w 154"/>
                  <a:gd name="T3" fmla="*/ 124 h 124"/>
                  <a:gd name="T4" fmla="*/ 154 w 154"/>
                  <a:gd name="T5" fmla="*/ 124 h 124"/>
                  <a:gd name="T6" fmla="*/ 154 w 154"/>
                  <a:gd name="T7" fmla="*/ 0 h 124"/>
                  <a:gd name="T8" fmla="*/ 0 w 154"/>
                  <a:gd name="T9" fmla="*/ 0 h 124"/>
                  <a:gd name="T10" fmla="*/ 138 w 154"/>
                  <a:gd name="T11" fmla="*/ 104 h 124"/>
                  <a:gd name="T12" fmla="*/ 16 w 154"/>
                  <a:gd name="T13" fmla="*/ 104 h 124"/>
                  <a:gd name="T14" fmla="*/ 16 w 154"/>
                  <a:gd name="T15" fmla="*/ 15 h 124"/>
                  <a:gd name="T16" fmla="*/ 138 w 154"/>
                  <a:gd name="T17" fmla="*/ 15 h 124"/>
                  <a:gd name="T18" fmla="*/ 138 w 154"/>
                  <a:gd name="T19" fmla="*/ 10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24">
                    <a:moveTo>
                      <a:pt x="0" y="0"/>
                    </a:moveTo>
                    <a:lnTo>
                      <a:pt x="0" y="124"/>
                    </a:lnTo>
                    <a:lnTo>
                      <a:pt x="154" y="124"/>
                    </a:lnTo>
                    <a:lnTo>
                      <a:pt x="154" y="0"/>
                    </a:lnTo>
                    <a:lnTo>
                      <a:pt x="0" y="0"/>
                    </a:lnTo>
                    <a:close/>
                    <a:moveTo>
                      <a:pt x="138" y="104"/>
                    </a:moveTo>
                    <a:lnTo>
                      <a:pt x="16" y="104"/>
                    </a:lnTo>
                    <a:lnTo>
                      <a:pt x="16" y="15"/>
                    </a:lnTo>
                    <a:lnTo>
                      <a:pt x="138" y="15"/>
                    </a:lnTo>
                    <a:lnTo>
                      <a:pt x="13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83" name="Rectangle 293">
                <a:extLst>
                  <a:ext uri="{FF2B5EF4-FFF2-40B4-BE49-F238E27FC236}">
                    <a16:creationId xmlns:a16="http://schemas.microsoft.com/office/drawing/2014/main" id="{6FBC159E-A2E1-2441-8B22-028A92051312}"/>
                  </a:ext>
                </a:extLst>
              </p:cNvPr>
              <p:cNvSpPr>
                <a:spLocks noChangeArrowheads="1"/>
              </p:cNvSpPr>
              <p:nvPr/>
            </p:nvSpPr>
            <p:spPr bwMode="auto">
              <a:xfrm>
                <a:off x="1517" y="3162"/>
                <a:ext cx="13"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84" name="Freeform 294">
                <a:extLst>
                  <a:ext uri="{FF2B5EF4-FFF2-40B4-BE49-F238E27FC236}">
                    <a16:creationId xmlns:a16="http://schemas.microsoft.com/office/drawing/2014/main" id="{8355A679-BD27-8D48-86FB-B9231C0B623C}"/>
                  </a:ext>
                </a:extLst>
              </p:cNvPr>
              <p:cNvSpPr>
                <a:spLocks/>
              </p:cNvSpPr>
              <p:nvPr/>
            </p:nvSpPr>
            <p:spPr bwMode="auto">
              <a:xfrm>
                <a:off x="1399" y="3085"/>
                <a:ext cx="116" cy="51"/>
              </a:xfrm>
              <a:custGeom>
                <a:avLst/>
                <a:gdLst>
                  <a:gd name="T0" fmla="*/ 80 w 80"/>
                  <a:gd name="T1" fmla="*/ 1 h 35"/>
                  <a:gd name="T2" fmla="*/ 58 w 80"/>
                  <a:gd name="T3" fmla="*/ 0 h 35"/>
                  <a:gd name="T4" fmla="*/ 63 w 80"/>
                  <a:gd name="T5" fmla="*/ 8 h 35"/>
                  <a:gd name="T6" fmla="*/ 47 w 80"/>
                  <a:gd name="T7" fmla="*/ 20 h 35"/>
                  <a:gd name="T8" fmla="*/ 34 w 80"/>
                  <a:gd name="T9" fmla="*/ 1 h 35"/>
                  <a:gd name="T10" fmla="*/ 30 w 80"/>
                  <a:gd name="T11" fmla="*/ 4 h 35"/>
                  <a:gd name="T12" fmla="*/ 0 w 80"/>
                  <a:gd name="T13" fmla="*/ 28 h 35"/>
                  <a:gd name="T14" fmla="*/ 5 w 80"/>
                  <a:gd name="T15" fmla="*/ 35 h 35"/>
                  <a:gd name="T16" fmla="*/ 32 w 80"/>
                  <a:gd name="T17" fmla="*/ 14 h 35"/>
                  <a:gd name="T18" fmla="*/ 46 w 80"/>
                  <a:gd name="T19" fmla="*/ 33 h 35"/>
                  <a:gd name="T20" fmla="*/ 68 w 80"/>
                  <a:gd name="T21" fmla="*/ 15 h 35"/>
                  <a:gd name="T22" fmla="*/ 73 w 80"/>
                  <a:gd name="T23" fmla="*/ 22 h 35"/>
                  <a:gd name="T24" fmla="*/ 80 w 80"/>
                  <a:gd name="T25"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35">
                    <a:moveTo>
                      <a:pt x="80" y="1"/>
                    </a:moveTo>
                    <a:cubicBezTo>
                      <a:pt x="58" y="0"/>
                      <a:pt x="58" y="0"/>
                      <a:pt x="58" y="0"/>
                    </a:cubicBezTo>
                    <a:cubicBezTo>
                      <a:pt x="63" y="8"/>
                      <a:pt x="63" y="8"/>
                      <a:pt x="63" y="8"/>
                    </a:cubicBezTo>
                    <a:cubicBezTo>
                      <a:pt x="58" y="11"/>
                      <a:pt x="51" y="17"/>
                      <a:pt x="47" y="20"/>
                    </a:cubicBezTo>
                    <a:cubicBezTo>
                      <a:pt x="44" y="15"/>
                      <a:pt x="34" y="1"/>
                      <a:pt x="34" y="1"/>
                    </a:cubicBezTo>
                    <a:cubicBezTo>
                      <a:pt x="30" y="4"/>
                      <a:pt x="30" y="4"/>
                      <a:pt x="30" y="4"/>
                    </a:cubicBezTo>
                    <a:cubicBezTo>
                      <a:pt x="0" y="28"/>
                      <a:pt x="0" y="28"/>
                      <a:pt x="0" y="28"/>
                    </a:cubicBezTo>
                    <a:cubicBezTo>
                      <a:pt x="5" y="35"/>
                      <a:pt x="5" y="35"/>
                      <a:pt x="5" y="35"/>
                    </a:cubicBezTo>
                    <a:cubicBezTo>
                      <a:pt x="5" y="35"/>
                      <a:pt x="26" y="19"/>
                      <a:pt x="32" y="14"/>
                    </a:cubicBezTo>
                    <a:cubicBezTo>
                      <a:pt x="35" y="19"/>
                      <a:pt x="46" y="33"/>
                      <a:pt x="46" y="33"/>
                    </a:cubicBezTo>
                    <a:cubicBezTo>
                      <a:pt x="68" y="15"/>
                      <a:pt x="68" y="15"/>
                      <a:pt x="68" y="15"/>
                    </a:cubicBezTo>
                    <a:cubicBezTo>
                      <a:pt x="73" y="22"/>
                      <a:pt x="73" y="22"/>
                      <a:pt x="73" y="22"/>
                    </a:cubicBezTo>
                    <a:lnTo>
                      <a:pt x="8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85" name="Freeform 295">
                <a:extLst>
                  <a:ext uri="{FF2B5EF4-FFF2-40B4-BE49-F238E27FC236}">
                    <a16:creationId xmlns:a16="http://schemas.microsoft.com/office/drawing/2014/main" id="{8CA3B1F8-82B5-0844-8DB0-EEF0E40DA37A}"/>
                  </a:ext>
                </a:extLst>
              </p:cNvPr>
              <p:cNvSpPr>
                <a:spLocks/>
              </p:cNvSpPr>
              <p:nvPr/>
            </p:nvSpPr>
            <p:spPr bwMode="auto">
              <a:xfrm>
                <a:off x="1069" y="1871"/>
                <a:ext cx="126" cy="21"/>
              </a:xfrm>
              <a:custGeom>
                <a:avLst/>
                <a:gdLst>
                  <a:gd name="T0" fmla="*/ 126 w 126"/>
                  <a:gd name="T1" fmla="*/ 20 h 21"/>
                  <a:gd name="T2" fmla="*/ 93 w 126"/>
                  <a:gd name="T3" fmla="*/ 0 h 21"/>
                  <a:gd name="T4" fmla="*/ 35 w 126"/>
                  <a:gd name="T5" fmla="*/ 0 h 21"/>
                  <a:gd name="T6" fmla="*/ 0 w 126"/>
                  <a:gd name="T7" fmla="*/ 20 h 21"/>
                  <a:gd name="T8" fmla="*/ 0 w 126"/>
                  <a:gd name="T9" fmla="*/ 21 h 21"/>
                  <a:gd name="T10" fmla="*/ 126 w 126"/>
                  <a:gd name="T11" fmla="*/ 21 h 21"/>
                  <a:gd name="T12" fmla="*/ 126 w 126"/>
                  <a:gd name="T13" fmla="*/ 20 h 21"/>
                </a:gdLst>
                <a:ahLst/>
                <a:cxnLst>
                  <a:cxn ang="0">
                    <a:pos x="T0" y="T1"/>
                  </a:cxn>
                  <a:cxn ang="0">
                    <a:pos x="T2" y="T3"/>
                  </a:cxn>
                  <a:cxn ang="0">
                    <a:pos x="T4" y="T5"/>
                  </a:cxn>
                  <a:cxn ang="0">
                    <a:pos x="T6" y="T7"/>
                  </a:cxn>
                  <a:cxn ang="0">
                    <a:pos x="T8" y="T9"/>
                  </a:cxn>
                  <a:cxn ang="0">
                    <a:pos x="T10" y="T11"/>
                  </a:cxn>
                  <a:cxn ang="0">
                    <a:pos x="T12" y="T13"/>
                  </a:cxn>
                </a:cxnLst>
                <a:rect l="0" t="0" r="r" b="b"/>
                <a:pathLst>
                  <a:path w="126" h="21">
                    <a:moveTo>
                      <a:pt x="126" y="20"/>
                    </a:moveTo>
                    <a:lnTo>
                      <a:pt x="93" y="0"/>
                    </a:lnTo>
                    <a:lnTo>
                      <a:pt x="35" y="0"/>
                    </a:lnTo>
                    <a:lnTo>
                      <a:pt x="0" y="20"/>
                    </a:lnTo>
                    <a:lnTo>
                      <a:pt x="0" y="21"/>
                    </a:lnTo>
                    <a:lnTo>
                      <a:pt x="126" y="21"/>
                    </a:lnTo>
                    <a:lnTo>
                      <a:pt x="12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86" name="Rectangle 296">
                <a:extLst>
                  <a:ext uri="{FF2B5EF4-FFF2-40B4-BE49-F238E27FC236}">
                    <a16:creationId xmlns:a16="http://schemas.microsoft.com/office/drawing/2014/main" id="{BCACAB3E-9BF7-C54B-845C-4BFDB70AEC3A}"/>
                  </a:ext>
                </a:extLst>
              </p:cNvPr>
              <p:cNvSpPr>
                <a:spLocks noChangeArrowheads="1"/>
              </p:cNvSpPr>
              <p:nvPr/>
            </p:nvSpPr>
            <p:spPr bwMode="auto">
              <a:xfrm>
                <a:off x="1069" y="1892"/>
                <a:ext cx="1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87" name="Rectangle 297">
                <a:extLst>
                  <a:ext uri="{FF2B5EF4-FFF2-40B4-BE49-F238E27FC236}">
                    <a16:creationId xmlns:a16="http://schemas.microsoft.com/office/drawing/2014/main" id="{B595859D-FFF0-194A-A089-0D97057CA66A}"/>
                  </a:ext>
                </a:extLst>
              </p:cNvPr>
              <p:cNvSpPr>
                <a:spLocks noChangeArrowheads="1"/>
              </p:cNvSpPr>
              <p:nvPr/>
            </p:nvSpPr>
            <p:spPr bwMode="auto">
              <a:xfrm>
                <a:off x="1120" y="1852"/>
                <a:ext cx="26"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88" name="Freeform 298">
                <a:extLst>
                  <a:ext uri="{FF2B5EF4-FFF2-40B4-BE49-F238E27FC236}">
                    <a16:creationId xmlns:a16="http://schemas.microsoft.com/office/drawing/2014/main" id="{F56A13DC-84B8-D44B-8FCB-DEE5DEE49F34}"/>
                  </a:ext>
                </a:extLst>
              </p:cNvPr>
              <p:cNvSpPr>
                <a:spLocks noEditPoints="1"/>
              </p:cNvSpPr>
              <p:nvPr/>
            </p:nvSpPr>
            <p:spPr bwMode="auto">
              <a:xfrm>
                <a:off x="1056" y="1737"/>
                <a:ext cx="154" cy="123"/>
              </a:xfrm>
              <a:custGeom>
                <a:avLst/>
                <a:gdLst>
                  <a:gd name="T0" fmla="*/ 0 w 154"/>
                  <a:gd name="T1" fmla="*/ 0 h 123"/>
                  <a:gd name="T2" fmla="*/ 0 w 154"/>
                  <a:gd name="T3" fmla="*/ 123 h 123"/>
                  <a:gd name="T4" fmla="*/ 154 w 154"/>
                  <a:gd name="T5" fmla="*/ 123 h 123"/>
                  <a:gd name="T6" fmla="*/ 154 w 154"/>
                  <a:gd name="T7" fmla="*/ 0 h 123"/>
                  <a:gd name="T8" fmla="*/ 0 w 154"/>
                  <a:gd name="T9" fmla="*/ 0 h 123"/>
                  <a:gd name="T10" fmla="*/ 138 w 154"/>
                  <a:gd name="T11" fmla="*/ 102 h 123"/>
                  <a:gd name="T12" fmla="*/ 16 w 154"/>
                  <a:gd name="T13" fmla="*/ 102 h 123"/>
                  <a:gd name="T14" fmla="*/ 16 w 154"/>
                  <a:gd name="T15" fmla="*/ 13 h 123"/>
                  <a:gd name="T16" fmla="*/ 138 w 154"/>
                  <a:gd name="T17" fmla="*/ 13 h 123"/>
                  <a:gd name="T18" fmla="*/ 138 w 154"/>
                  <a:gd name="T19" fmla="*/ 10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23">
                    <a:moveTo>
                      <a:pt x="0" y="0"/>
                    </a:moveTo>
                    <a:lnTo>
                      <a:pt x="0" y="123"/>
                    </a:lnTo>
                    <a:lnTo>
                      <a:pt x="154" y="123"/>
                    </a:lnTo>
                    <a:lnTo>
                      <a:pt x="154" y="0"/>
                    </a:lnTo>
                    <a:lnTo>
                      <a:pt x="0" y="0"/>
                    </a:lnTo>
                    <a:close/>
                    <a:moveTo>
                      <a:pt x="138" y="102"/>
                    </a:moveTo>
                    <a:lnTo>
                      <a:pt x="16" y="102"/>
                    </a:lnTo>
                    <a:lnTo>
                      <a:pt x="16" y="13"/>
                    </a:lnTo>
                    <a:lnTo>
                      <a:pt x="138" y="13"/>
                    </a:lnTo>
                    <a:lnTo>
                      <a:pt x="138"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89" name="Rectangle 299">
                <a:extLst>
                  <a:ext uri="{FF2B5EF4-FFF2-40B4-BE49-F238E27FC236}">
                    <a16:creationId xmlns:a16="http://schemas.microsoft.com/office/drawing/2014/main" id="{4D01CF4B-61D2-344A-A715-960111E699D1}"/>
                  </a:ext>
                </a:extLst>
              </p:cNvPr>
              <p:cNvSpPr>
                <a:spLocks noChangeArrowheads="1"/>
              </p:cNvSpPr>
              <p:nvPr/>
            </p:nvSpPr>
            <p:spPr bwMode="auto">
              <a:xfrm>
                <a:off x="1179" y="1847"/>
                <a:ext cx="15"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90" name="Freeform 300">
                <a:extLst>
                  <a:ext uri="{FF2B5EF4-FFF2-40B4-BE49-F238E27FC236}">
                    <a16:creationId xmlns:a16="http://schemas.microsoft.com/office/drawing/2014/main" id="{809F9059-4835-2246-8DA5-D0579A39712F}"/>
                  </a:ext>
                </a:extLst>
              </p:cNvPr>
              <p:cNvSpPr>
                <a:spLocks/>
              </p:cNvSpPr>
              <p:nvPr/>
            </p:nvSpPr>
            <p:spPr bwMode="auto">
              <a:xfrm>
                <a:off x="1062" y="1770"/>
                <a:ext cx="117" cy="51"/>
              </a:xfrm>
              <a:custGeom>
                <a:avLst/>
                <a:gdLst>
                  <a:gd name="T0" fmla="*/ 81 w 81"/>
                  <a:gd name="T1" fmla="*/ 0 h 35"/>
                  <a:gd name="T2" fmla="*/ 58 w 81"/>
                  <a:gd name="T3" fmla="*/ 0 h 35"/>
                  <a:gd name="T4" fmla="*/ 64 w 81"/>
                  <a:gd name="T5" fmla="*/ 7 h 35"/>
                  <a:gd name="T6" fmla="*/ 48 w 81"/>
                  <a:gd name="T7" fmla="*/ 19 h 35"/>
                  <a:gd name="T8" fmla="*/ 34 w 81"/>
                  <a:gd name="T9" fmla="*/ 1 h 35"/>
                  <a:gd name="T10" fmla="*/ 31 w 81"/>
                  <a:gd name="T11" fmla="*/ 4 h 35"/>
                  <a:gd name="T12" fmla="*/ 0 w 81"/>
                  <a:gd name="T13" fmla="*/ 28 h 35"/>
                  <a:gd name="T14" fmla="*/ 6 w 81"/>
                  <a:gd name="T15" fmla="*/ 35 h 35"/>
                  <a:gd name="T16" fmla="*/ 33 w 81"/>
                  <a:gd name="T17" fmla="*/ 14 h 35"/>
                  <a:gd name="T18" fmla="*/ 46 w 81"/>
                  <a:gd name="T19" fmla="*/ 33 h 35"/>
                  <a:gd name="T20" fmla="*/ 69 w 81"/>
                  <a:gd name="T21" fmla="*/ 15 h 35"/>
                  <a:gd name="T22" fmla="*/ 74 w 81"/>
                  <a:gd name="T23" fmla="*/ 21 h 35"/>
                  <a:gd name="T24" fmla="*/ 81 w 81"/>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35">
                    <a:moveTo>
                      <a:pt x="81" y="0"/>
                    </a:moveTo>
                    <a:cubicBezTo>
                      <a:pt x="58" y="0"/>
                      <a:pt x="58" y="0"/>
                      <a:pt x="58" y="0"/>
                    </a:cubicBezTo>
                    <a:cubicBezTo>
                      <a:pt x="64" y="7"/>
                      <a:pt x="64" y="7"/>
                      <a:pt x="64" y="7"/>
                    </a:cubicBezTo>
                    <a:cubicBezTo>
                      <a:pt x="59" y="11"/>
                      <a:pt x="52" y="17"/>
                      <a:pt x="48" y="19"/>
                    </a:cubicBezTo>
                    <a:cubicBezTo>
                      <a:pt x="45" y="14"/>
                      <a:pt x="34" y="1"/>
                      <a:pt x="34" y="1"/>
                    </a:cubicBezTo>
                    <a:cubicBezTo>
                      <a:pt x="31" y="4"/>
                      <a:pt x="31" y="4"/>
                      <a:pt x="31" y="4"/>
                    </a:cubicBezTo>
                    <a:cubicBezTo>
                      <a:pt x="0" y="28"/>
                      <a:pt x="0" y="28"/>
                      <a:pt x="0" y="28"/>
                    </a:cubicBezTo>
                    <a:cubicBezTo>
                      <a:pt x="6" y="35"/>
                      <a:pt x="6" y="35"/>
                      <a:pt x="6" y="35"/>
                    </a:cubicBezTo>
                    <a:cubicBezTo>
                      <a:pt x="6" y="35"/>
                      <a:pt x="27" y="18"/>
                      <a:pt x="33" y="14"/>
                    </a:cubicBezTo>
                    <a:cubicBezTo>
                      <a:pt x="36" y="19"/>
                      <a:pt x="46" y="33"/>
                      <a:pt x="46" y="33"/>
                    </a:cubicBezTo>
                    <a:cubicBezTo>
                      <a:pt x="69" y="15"/>
                      <a:pt x="69" y="15"/>
                      <a:pt x="69" y="15"/>
                    </a:cubicBezTo>
                    <a:cubicBezTo>
                      <a:pt x="74" y="21"/>
                      <a:pt x="74" y="21"/>
                      <a:pt x="74" y="21"/>
                    </a:cubicBez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91" name="Freeform 301">
                <a:extLst>
                  <a:ext uri="{FF2B5EF4-FFF2-40B4-BE49-F238E27FC236}">
                    <a16:creationId xmlns:a16="http://schemas.microsoft.com/office/drawing/2014/main" id="{23794D37-68FD-934B-AF0F-D910AD4A0A2A}"/>
                  </a:ext>
                </a:extLst>
              </p:cNvPr>
              <p:cNvSpPr>
                <a:spLocks noEditPoints="1"/>
              </p:cNvSpPr>
              <p:nvPr/>
            </p:nvSpPr>
            <p:spPr bwMode="auto">
              <a:xfrm>
                <a:off x="2582" y="1920"/>
                <a:ext cx="151" cy="153"/>
              </a:xfrm>
              <a:custGeom>
                <a:avLst/>
                <a:gdLst>
                  <a:gd name="T0" fmla="*/ 52 w 104"/>
                  <a:gd name="T1" fmla="*/ 0 h 105"/>
                  <a:gd name="T2" fmla="*/ 0 w 104"/>
                  <a:gd name="T3" fmla="*/ 53 h 105"/>
                  <a:gd name="T4" fmla="*/ 52 w 104"/>
                  <a:gd name="T5" fmla="*/ 105 h 105"/>
                  <a:gd name="T6" fmla="*/ 104 w 104"/>
                  <a:gd name="T7" fmla="*/ 53 h 105"/>
                  <a:gd name="T8" fmla="*/ 52 w 104"/>
                  <a:gd name="T9" fmla="*/ 0 h 105"/>
                  <a:gd name="T10" fmla="*/ 52 w 104"/>
                  <a:gd name="T11" fmla="*/ 94 h 105"/>
                  <a:gd name="T12" fmla="*/ 11 w 104"/>
                  <a:gd name="T13" fmla="*/ 53 h 105"/>
                  <a:gd name="T14" fmla="*/ 52 w 104"/>
                  <a:gd name="T15" fmla="*/ 11 h 105"/>
                  <a:gd name="T16" fmla="*/ 93 w 104"/>
                  <a:gd name="T17" fmla="*/ 53 h 105"/>
                  <a:gd name="T18" fmla="*/ 52 w 104"/>
                  <a:gd name="T19"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5">
                    <a:moveTo>
                      <a:pt x="52" y="0"/>
                    </a:moveTo>
                    <a:cubicBezTo>
                      <a:pt x="23" y="0"/>
                      <a:pt x="0" y="24"/>
                      <a:pt x="0" y="53"/>
                    </a:cubicBezTo>
                    <a:cubicBezTo>
                      <a:pt x="0" y="82"/>
                      <a:pt x="23" y="105"/>
                      <a:pt x="52" y="105"/>
                    </a:cubicBezTo>
                    <a:cubicBezTo>
                      <a:pt x="81" y="105"/>
                      <a:pt x="104" y="82"/>
                      <a:pt x="104" y="53"/>
                    </a:cubicBezTo>
                    <a:cubicBezTo>
                      <a:pt x="104" y="24"/>
                      <a:pt x="81" y="0"/>
                      <a:pt x="52" y="0"/>
                    </a:cubicBezTo>
                    <a:close/>
                    <a:moveTo>
                      <a:pt x="52" y="94"/>
                    </a:moveTo>
                    <a:cubicBezTo>
                      <a:pt x="29" y="94"/>
                      <a:pt x="11" y="76"/>
                      <a:pt x="11" y="53"/>
                    </a:cubicBezTo>
                    <a:cubicBezTo>
                      <a:pt x="11" y="30"/>
                      <a:pt x="29" y="11"/>
                      <a:pt x="52" y="11"/>
                    </a:cubicBezTo>
                    <a:cubicBezTo>
                      <a:pt x="75" y="11"/>
                      <a:pt x="93" y="30"/>
                      <a:pt x="93" y="53"/>
                    </a:cubicBezTo>
                    <a:cubicBezTo>
                      <a:pt x="93" y="76"/>
                      <a:pt x="75" y="94"/>
                      <a:pt x="52"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92" name="Freeform 302">
                <a:extLst>
                  <a:ext uri="{FF2B5EF4-FFF2-40B4-BE49-F238E27FC236}">
                    <a16:creationId xmlns:a16="http://schemas.microsoft.com/office/drawing/2014/main" id="{BAB74115-BEBE-8F41-AC76-595640C52E87}"/>
                  </a:ext>
                </a:extLst>
              </p:cNvPr>
              <p:cNvSpPr>
                <a:spLocks/>
              </p:cNvSpPr>
              <p:nvPr/>
            </p:nvSpPr>
            <p:spPr bwMode="auto">
              <a:xfrm>
                <a:off x="2614" y="1959"/>
                <a:ext cx="67" cy="76"/>
              </a:xfrm>
              <a:custGeom>
                <a:avLst/>
                <a:gdLst>
                  <a:gd name="T0" fmla="*/ 20 w 46"/>
                  <a:gd name="T1" fmla="*/ 0 h 52"/>
                  <a:gd name="T2" fmla="*/ 0 w 46"/>
                  <a:gd name="T3" fmla="*/ 10 h 52"/>
                  <a:gd name="T4" fmla="*/ 9 w 46"/>
                  <a:gd name="T5" fmla="*/ 7 h 52"/>
                  <a:gd name="T6" fmla="*/ 29 w 46"/>
                  <a:gd name="T7" fmla="*/ 26 h 52"/>
                  <a:gd name="T8" fmla="*/ 9 w 46"/>
                  <a:gd name="T9" fmla="*/ 46 h 52"/>
                  <a:gd name="T10" fmla="*/ 2 w 46"/>
                  <a:gd name="T11" fmla="*/ 45 h 52"/>
                  <a:gd name="T12" fmla="*/ 20 w 46"/>
                  <a:gd name="T13" fmla="*/ 52 h 52"/>
                  <a:gd name="T14" fmla="*/ 46 w 46"/>
                  <a:gd name="T15" fmla="*/ 26 h 52"/>
                  <a:gd name="T16" fmla="*/ 20 w 4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2">
                    <a:moveTo>
                      <a:pt x="20" y="0"/>
                    </a:moveTo>
                    <a:cubicBezTo>
                      <a:pt x="12" y="0"/>
                      <a:pt x="5" y="4"/>
                      <a:pt x="0" y="10"/>
                    </a:cubicBezTo>
                    <a:cubicBezTo>
                      <a:pt x="3" y="8"/>
                      <a:pt x="6" y="7"/>
                      <a:pt x="9" y="7"/>
                    </a:cubicBezTo>
                    <a:cubicBezTo>
                      <a:pt x="20" y="7"/>
                      <a:pt x="29" y="16"/>
                      <a:pt x="29" y="26"/>
                    </a:cubicBezTo>
                    <a:cubicBezTo>
                      <a:pt x="29" y="37"/>
                      <a:pt x="20" y="46"/>
                      <a:pt x="9" y="46"/>
                    </a:cubicBezTo>
                    <a:cubicBezTo>
                      <a:pt x="7" y="46"/>
                      <a:pt x="4" y="46"/>
                      <a:pt x="2" y="45"/>
                    </a:cubicBezTo>
                    <a:cubicBezTo>
                      <a:pt x="7" y="49"/>
                      <a:pt x="13" y="52"/>
                      <a:pt x="20" y="52"/>
                    </a:cubicBezTo>
                    <a:cubicBezTo>
                      <a:pt x="35" y="52"/>
                      <a:pt x="46" y="40"/>
                      <a:pt x="46" y="26"/>
                    </a:cubicBezTo>
                    <a:cubicBezTo>
                      <a:pt x="46" y="11"/>
                      <a:pt x="35"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93" name="Rectangle 303">
                <a:extLst>
                  <a:ext uri="{FF2B5EF4-FFF2-40B4-BE49-F238E27FC236}">
                    <a16:creationId xmlns:a16="http://schemas.microsoft.com/office/drawing/2014/main" id="{E1B5309A-CA62-9B4D-98DA-D0A1D2EB31CA}"/>
                  </a:ext>
                </a:extLst>
              </p:cNvPr>
              <p:cNvSpPr>
                <a:spLocks noChangeArrowheads="1"/>
              </p:cNvSpPr>
              <p:nvPr/>
            </p:nvSpPr>
            <p:spPr bwMode="auto">
              <a:xfrm>
                <a:off x="2681" y="1990"/>
                <a:ext cx="21"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94" name="Freeform 304">
                <a:extLst>
                  <a:ext uri="{FF2B5EF4-FFF2-40B4-BE49-F238E27FC236}">
                    <a16:creationId xmlns:a16="http://schemas.microsoft.com/office/drawing/2014/main" id="{122045A4-E6F2-414F-BCF7-04952CF83EE2}"/>
                  </a:ext>
                </a:extLst>
              </p:cNvPr>
              <p:cNvSpPr>
                <a:spLocks noEditPoints="1"/>
              </p:cNvSpPr>
              <p:nvPr/>
            </p:nvSpPr>
            <p:spPr bwMode="auto">
              <a:xfrm>
                <a:off x="2000" y="1693"/>
                <a:ext cx="48" cy="47"/>
              </a:xfrm>
              <a:custGeom>
                <a:avLst/>
                <a:gdLst>
                  <a:gd name="T0" fmla="*/ 17 w 33"/>
                  <a:gd name="T1" fmla="*/ 0 h 32"/>
                  <a:gd name="T2" fmla="*/ 0 w 33"/>
                  <a:gd name="T3" fmla="*/ 16 h 32"/>
                  <a:gd name="T4" fmla="*/ 17 w 33"/>
                  <a:gd name="T5" fmla="*/ 32 h 32"/>
                  <a:gd name="T6" fmla="*/ 33 w 33"/>
                  <a:gd name="T7" fmla="*/ 16 h 32"/>
                  <a:gd name="T8" fmla="*/ 17 w 33"/>
                  <a:gd name="T9" fmla="*/ 0 h 32"/>
                  <a:gd name="T10" fmla="*/ 17 w 33"/>
                  <a:gd name="T11" fmla="*/ 29 h 32"/>
                  <a:gd name="T12" fmla="*/ 4 w 33"/>
                  <a:gd name="T13" fmla="*/ 16 h 32"/>
                  <a:gd name="T14" fmla="*/ 17 w 33"/>
                  <a:gd name="T15" fmla="*/ 3 h 32"/>
                  <a:gd name="T16" fmla="*/ 30 w 33"/>
                  <a:gd name="T17" fmla="*/ 16 h 32"/>
                  <a:gd name="T18" fmla="*/ 17 w 33"/>
                  <a:gd name="T19"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7" y="0"/>
                    </a:moveTo>
                    <a:cubicBezTo>
                      <a:pt x="8" y="0"/>
                      <a:pt x="0" y="7"/>
                      <a:pt x="0" y="16"/>
                    </a:cubicBezTo>
                    <a:cubicBezTo>
                      <a:pt x="0" y="25"/>
                      <a:pt x="8" y="32"/>
                      <a:pt x="17" y="32"/>
                    </a:cubicBezTo>
                    <a:cubicBezTo>
                      <a:pt x="26" y="32"/>
                      <a:pt x="33" y="25"/>
                      <a:pt x="33" y="16"/>
                    </a:cubicBezTo>
                    <a:cubicBezTo>
                      <a:pt x="33" y="7"/>
                      <a:pt x="26" y="0"/>
                      <a:pt x="17" y="0"/>
                    </a:cubicBezTo>
                    <a:close/>
                    <a:moveTo>
                      <a:pt x="17" y="29"/>
                    </a:moveTo>
                    <a:cubicBezTo>
                      <a:pt x="10" y="29"/>
                      <a:pt x="4" y="23"/>
                      <a:pt x="4" y="16"/>
                    </a:cubicBezTo>
                    <a:cubicBezTo>
                      <a:pt x="4" y="9"/>
                      <a:pt x="10" y="3"/>
                      <a:pt x="17" y="3"/>
                    </a:cubicBezTo>
                    <a:cubicBezTo>
                      <a:pt x="24" y="3"/>
                      <a:pt x="30" y="9"/>
                      <a:pt x="30" y="16"/>
                    </a:cubicBezTo>
                    <a:cubicBezTo>
                      <a:pt x="30" y="23"/>
                      <a:pt x="24" y="29"/>
                      <a:pt x="17"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95" name="Freeform 305">
                <a:extLst>
                  <a:ext uri="{FF2B5EF4-FFF2-40B4-BE49-F238E27FC236}">
                    <a16:creationId xmlns:a16="http://schemas.microsoft.com/office/drawing/2014/main" id="{68CABCD1-AC24-C046-84DD-A129E5ACE9A9}"/>
                  </a:ext>
                </a:extLst>
              </p:cNvPr>
              <p:cNvSpPr>
                <a:spLocks/>
              </p:cNvSpPr>
              <p:nvPr/>
            </p:nvSpPr>
            <p:spPr bwMode="auto">
              <a:xfrm>
                <a:off x="2010" y="1705"/>
                <a:ext cx="22" cy="23"/>
              </a:xfrm>
              <a:custGeom>
                <a:avLst/>
                <a:gdLst>
                  <a:gd name="T0" fmla="*/ 7 w 15"/>
                  <a:gd name="T1" fmla="*/ 0 h 16"/>
                  <a:gd name="T2" fmla="*/ 0 w 15"/>
                  <a:gd name="T3" fmla="*/ 3 h 16"/>
                  <a:gd name="T4" fmla="*/ 3 w 15"/>
                  <a:gd name="T5" fmla="*/ 2 h 16"/>
                  <a:gd name="T6" fmla="*/ 9 w 15"/>
                  <a:gd name="T7" fmla="*/ 8 h 16"/>
                  <a:gd name="T8" fmla="*/ 3 w 15"/>
                  <a:gd name="T9" fmla="*/ 14 h 16"/>
                  <a:gd name="T10" fmla="*/ 1 w 15"/>
                  <a:gd name="T11" fmla="*/ 14 h 16"/>
                  <a:gd name="T12" fmla="*/ 7 w 15"/>
                  <a:gd name="T13" fmla="*/ 16 h 16"/>
                  <a:gd name="T14" fmla="*/ 15 w 15"/>
                  <a:gd name="T15" fmla="*/ 8 h 16"/>
                  <a:gd name="T16" fmla="*/ 7 w 1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7" y="0"/>
                    </a:moveTo>
                    <a:cubicBezTo>
                      <a:pt x="4" y="0"/>
                      <a:pt x="2" y="1"/>
                      <a:pt x="0" y="3"/>
                    </a:cubicBezTo>
                    <a:cubicBezTo>
                      <a:pt x="1" y="3"/>
                      <a:pt x="2" y="2"/>
                      <a:pt x="3" y="2"/>
                    </a:cubicBezTo>
                    <a:cubicBezTo>
                      <a:pt x="7" y="2"/>
                      <a:pt x="9" y="5"/>
                      <a:pt x="9" y="8"/>
                    </a:cubicBezTo>
                    <a:cubicBezTo>
                      <a:pt x="9" y="12"/>
                      <a:pt x="7" y="14"/>
                      <a:pt x="3" y="14"/>
                    </a:cubicBezTo>
                    <a:cubicBezTo>
                      <a:pt x="3" y="14"/>
                      <a:pt x="2" y="14"/>
                      <a:pt x="1" y="14"/>
                    </a:cubicBezTo>
                    <a:cubicBezTo>
                      <a:pt x="3" y="15"/>
                      <a:pt x="5" y="16"/>
                      <a:pt x="7" y="16"/>
                    </a:cubicBezTo>
                    <a:cubicBezTo>
                      <a:pt x="11" y="16"/>
                      <a:pt x="15" y="13"/>
                      <a:pt x="15" y="8"/>
                    </a:cubicBezTo>
                    <a:cubicBezTo>
                      <a:pt x="15" y="4"/>
                      <a:pt x="11"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96" name="Rectangle 306">
                <a:extLst>
                  <a:ext uri="{FF2B5EF4-FFF2-40B4-BE49-F238E27FC236}">
                    <a16:creationId xmlns:a16="http://schemas.microsoft.com/office/drawing/2014/main" id="{547F7BF0-63ED-4D48-8554-7BAA90EBEE58}"/>
                  </a:ext>
                </a:extLst>
              </p:cNvPr>
              <p:cNvSpPr>
                <a:spLocks noChangeArrowheads="1"/>
              </p:cNvSpPr>
              <p:nvPr/>
            </p:nvSpPr>
            <p:spPr bwMode="auto">
              <a:xfrm>
                <a:off x="2032" y="1715"/>
                <a:ext cx="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97" name="Freeform 307">
                <a:extLst>
                  <a:ext uri="{FF2B5EF4-FFF2-40B4-BE49-F238E27FC236}">
                    <a16:creationId xmlns:a16="http://schemas.microsoft.com/office/drawing/2014/main" id="{9E117786-5E75-B249-8400-F36B309A3944}"/>
                  </a:ext>
                </a:extLst>
              </p:cNvPr>
              <p:cNvSpPr>
                <a:spLocks noEditPoints="1"/>
              </p:cNvSpPr>
              <p:nvPr/>
            </p:nvSpPr>
            <p:spPr bwMode="auto">
              <a:xfrm>
                <a:off x="2366" y="1289"/>
                <a:ext cx="63" cy="62"/>
              </a:xfrm>
              <a:custGeom>
                <a:avLst/>
                <a:gdLst>
                  <a:gd name="T0" fmla="*/ 22 w 43"/>
                  <a:gd name="T1" fmla="*/ 0 h 43"/>
                  <a:gd name="T2" fmla="*/ 0 w 43"/>
                  <a:gd name="T3" fmla="*/ 21 h 43"/>
                  <a:gd name="T4" fmla="*/ 22 w 43"/>
                  <a:gd name="T5" fmla="*/ 43 h 43"/>
                  <a:gd name="T6" fmla="*/ 43 w 43"/>
                  <a:gd name="T7" fmla="*/ 21 h 43"/>
                  <a:gd name="T8" fmla="*/ 22 w 43"/>
                  <a:gd name="T9" fmla="*/ 0 h 43"/>
                  <a:gd name="T10" fmla="*/ 22 w 43"/>
                  <a:gd name="T11" fmla="*/ 38 h 43"/>
                  <a:gd name="T12" fmla="*/ 4 w 43"/>
                  <a:gd name="T13" fmla="*/ 21 h 43"/>
                  <a:gd name="T14" fmla="*/ 22 w 43"/>
                  <a:gd name="T15" fmla="*/ 4 h 43"/>
                  <a:gd name="T16" fmla="*/ 39 w 43"/>
                  <a:gd name="T17" fmla="*/ 21 h 43"/>
                  <a:gd name="T18" fmla="*/ 22 w 43"/>
                  <a:gd name="T19"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0"/>
                    </a:moveTo>
                    <a:cubicBezTo>
                      <a:pt x="10" y="0"/>
                      <a:pt x="0" y="9"/>
                      <a:pt x="0" y="21"/>
                    </a:cubicBezTo>
                    <a:cubicBezTo>
                      <a:pt x="0" y="33"/>
                      <a:pt x="10" y="43"/>
                      <a:pt x="22" y="43"/>
                    </a:cubicBezTo>
                    <a:cubicBezTo>
                      <a:pt x="34" y="43"/>
                      <a:pt x="43" y="33"/>
                      <a:pt x="43" y="21"/>
                    </a:cubicBezTo>
                    <a:cubicBezTo>
                      <a:pt x="43" y="9"/>
                      <a:pt x="34" y="0"/>
                      <a:pt x="22" y="0"/>
                    </a:cubicBezTo>
                    <a:close/>
                    <a:moveTo>
                      <a:pt x="22" y="38"/>
                    </a:moveTo>
                    <a:cubicBezTo>
                      <a:pt x="12" y="38"/>
                      <a:pt x="4" y="31"/>
                      <a:pt x="4" y="21"/>
                    </a:cubicBezTo>
                    <a:cubicBezTo>
                      <a:pt x="4" y="12"/>
                      <a:pt x="12" y="4"/>
                      <a:pt x="22" y="4"/>
                    </a:cubicBezTo>
                    <a:cubicBezTo>
                      <a:pt x="31" y="4"/>
                      <a:pt x="39" y="12"/>
                      <a:pt x="39" y="21"/>
                    </a:cubicBezTo>
                    <a:cubicBezTo>
                      <a:pt x="39" y="31"/>
                      <a:pt x="31" y="38"/>
                      <a:pt x="2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98" name="Freeform 308">
                <a:extLst>
                  <a:ext uri="{FF2B5EF4-FFF2-40B4-BE49-F238E27FC236}">
                    <a16:creationId xmlns:a16="http://schemas.microsoft.com/office/drawing/2014/main" id="{DDE16301-736A-754D-93B7-48CA7E4DD451}"/>
                  </a:ext>
                </a:extLst>
              </p:cNvPr>
              <p:cNvSpPr>
                <a:spLocks/>
              </p:cNvSpPr>
              <p:nvPr/>
            </p:nvSpPr>
            <p:spPr bwMode="auto">
              <a:xfrm>
                <a:off x="2379" y="1303"/>
                <a:ext cx="28" cy="32"/>
              </a:xfrm>
              <a:custGeom>
                <a:avLst/>
                <a:gdLst>
                  <a:gd name="T0" fmla="*/ 8 w 19"/>
                  <a:gd name="T1" fmla="*/ 0 h 22"/>
                  <a:gd name="T2" fmla="*/ 0 w 19"/>
                  <a:gd name="T3" fmla="*/ 5 h 22"/>
                  <a:gd name="T4" fmla="*/ 4 w 19"/>
                  <a:gd name="T5" fmla="*/ 4 h 22"/>
                  <a:gd name="T6" fmla="*/ 12 w 19"/>
                  <a:gd name="T7" fmla="*/ 12 h 22"/>
                  <a:gd name="T8" fmla="*/ 4 w 19"/>
                  <a:gd name="T9" fmla="*/ 20 h 22"/>
                  <a:gd name="T10" fmla="*/ 1 w 19"/>
                  <a:gd name="T11" fmla="*/ 19 h 22"/>
                  <a:gd name="T12" fmla="*/ 8 w 19"/>
                  <a:gd name="T13" fmla="*/ 22 h 22"/>
                  <a:gd name="T14" fmla="*/ 19 w 19"/>
                  <a:gd name="T15" fmla="*/ 11 h 22"/>
                  <a:gd name="T16" fmla="*/ 8 w 19"/>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2">
                    <a:moveTo>
                      <a:pt x="8" y="0"/>
                    </a:moveTo>
                    <a:cubicBezTo>
                      <a:pt x="5" y="0"/>
                      <a:pt x="2" y="2"/>
                      <a:pt x="0" y="5"/>
                    </a:cubicBezTo>
                    <a:cubicBezTo>
                      <a:pt x="1" y="4"/>
                      <a:pt x="3" y="4"/>
                      <a:pt x="4" y="4"/>
                    </a:cubicBezTo>
                    <a:cubicBezTo>
                      <a:pt x="9" y="4"/>
                      <a:pt x="12" y="7"/>
                      <a:pt x="12" y="12"/>
                    </a:cubicBezTo>
                    <a:cubicBezTo>
                      <a:pt x="12" y="16"/>
                      <a:pt x="9" y="20"/>
                      <a:pt x="4" y="20"/>
                    </a:cubicBezTo>
                    <a:cubicBezTo>
                      <a:pt x="3" y="20"/>
                      <a:pt x="2" y="20"/>
                      <a:pt x="1" y="19"/>
                    </a:cubicBezTo>
                    <a:cubicBezTo>
                      <a:pt x="3" y="21"/>
                      <a:pt x="6" y="22"/>
                      <a:pt x="8" y="22"/>
                    </a:cubicBezTo>
                    <a:cubicBezTo>
                      <a:pt x="14" y="22"/>
                      <a:pt x="19" y="17"/>
                      <a:pt x="19" y="11"/>
                    </a:cubicBezTo>
                    <a:cubicBezTo>
                      <a:pt x="19" y="5"/>
                      <a:pt x="14"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899" name="Rectangle 309">
                <a:extLst>
                  <a:ext uri="{FF2B5EF4-FFF2-40B4-BE49-F238E27FC236}">
                    <a16:creationId xmlns:a16="http://schemas.microsoft.com/office/drawing/2014/main" id="{9AD8586B-96C6-CA45-963D-4D33FF425DD2}"/>
                  </a:ext>
                </a:extLst>
              </p:cNvPr>
              <p:cNvSpPr>
                <a:spLocks noChangeArrowheads="1"/>
              </p:cNvSpPr>
              <p:nvPr/>
            </p:nvSpPr>
            <p:spPr bwMode="auto">
              <a:xfrm>
                <a:off x="2407" y="1317"/>
                <a:ext cx="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00" name="Freeform 310">
                <a:extLst>
                  <a:ext uri="{FF2B5EF4-FFF2-40B4-BE49-F238E27FC236}">
                    <a16:creationId xmlns:a16="http://schemas.microsoft.com/office/drawing/2014/main" id="{A14AFEA5-FB50-5549-B099-99E10A1CB336}"/>
                  </a:ext>
                </a:extLst>
              </p:cNvPr>
              <p:cNvSpPr>
                <a:spLocks noEditPoints="1"/>
              </p:cNvSpPr>
              <p:nvPr/>
            </p:nvSpPr>
            <p:spPr bwMode="auto">
              <a:xfrm>
                <a:off x="2080" y="2304"/>
                <a:ext cx="151" cy="153"/>
              </a:xfrm>
              <a:custGeom>
                <a:avLst/>
                <a:gdLst>
                  <a:gd name="T0" fmla="*/ 52 w 104"/>
                  <a:gd name="T1" fmla="*/ 0 h 105"/>
                  <a:gd name="T2" fmla="*/ 0 w 104"/>
                  <a:gd name="T3" fmla="*/ 53 h 105"/>
                  <a:gd name="T4" fmla="*/ 52 w 104"/>
                  <a:gd name="T5" fmla="*/ 105 h 105"/>
                  <a:gd name="T6" fmla="*/ 104 w 104"/>
                  <a:gd name="T7" fmla="*/ 53 h 105"/>
                  <a:gd name="T8" fmla="*/ 52 w 104"/>
                  <a:gd name="T9" fmla="*/ 0 h 105"/>
                  <a:gd name="T10" fmla="*/ 52 w 104"/>
                  <a:gd name="T11" fmla="*/ 94 h 105"/>
                  <a:gd name="T12" fmla="*/ 11 w 104"/>
                  <a:gd name="T13" fmla="*/ 53 h 105"/>
                  <a:gd name="T14" fmla="*/ 52 w 104"/>
                  <a:gd name="T15" fmla="*/ 11 h 105"/>
                  <a:gd name="T16" fmla="*/ 93 w 104"/>
                  <a:gd name="T17" fmla="*/ 53 h 105"/>
                  <a:gd name="T18" fmla="*/ 52 w 104"/>
                  <a:gd name="T19"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5">
                    <a:moveTo>
                      <a:pt x="52" y="0"/>
                    </a:moveTo>
                    <a:cubicBezTo>
                      <a:pt x="23" y="0"/>
                      <a:pt x="0" y="24"/>
                      <a:pt x="0" y="53"/>
                    </a:cubicBezTo>
                    <a:cubicBezTo>
                      <a:pt x="0" y="82"/>
                      <a:pt x="23" y="105"/>
                      <a:pt x="52" y="105"/>
                    </a:cubicBezTo>
                    <a:cubicBezTo>
                      <a:pt x="81" y="105"/>
                      <a:pt x="104" y="82"/>
                      <a:pt x="104" y="53"/>
                    </a:cubicBezTo>
                    <a:cubicBezTo>
                      <a:pt x="104" y="24"/>
                      <a:pt x="81" y="0"/>
                      <a:pt x="52" y="0"/>
                    </a:cubicBezTo>
                    <a:close/>
                    <a:moveTo>
                      <a:pt x="52" y="94"/>
                    </a:moveTo>
                    <a:cubicBezTo>
                      <a:pt x="29" y="94"/>
                      <a:pt x="11" y="75"/>
                      <a:pt x="11" y="53"/>
                    </a:cubicBezTo>
                    <a:cubicBezTo>
                      <a:pt x="11" y="30"/>
                      <a:pt x="29" y="11"/>
                      <a:pt x="52" y="11"/>
                    </a:cubicBezTo>
                    <a:cubicBezTo>
                      <a:pt x="75" y="11"/>
                      <a:pt x="93" y="30"/>
                      <a:pt x="93" y="53"/>
                    </a:cubicBezTo>
                    <a:cubicBezTo>
                      <a:pt x="93" y="75"/>
                      <a:pt x="75" y="94"/>
                      <a:pt x="52"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01" name="Freeform 311">
                <a:extLst>
                  <a:ext uri="{FF2B5EF4-FFF2-40B4-BE49-F238E27FC236}">
                    <a16:creationId xmlns:a16="http://schemas.microsoft.com/office/drawing/2014/main" id="{6370DA46-DF13-0348-9D38-62B94D26AEEC}"/>
                  </a:ext>
                </a:extLst>
              </p:cNvPr>
              <p:cNvSpPr>
                <a:spLocks/>
              </p:cNvSpPr>
              <p:nvPr/>
            </p:nvSpPr>
            <p:spPr bwMode="auto">
              <a:xfrm>
                <a:off x="2110" y="2342"/>
                <a:ext cx="69" cy="77"/>
              </a:xfrm>
              <a:custGeom>
                <a:avLst/>
                <a:gdLst>
                  <a:gd name="T0" fmla="*/ 21 w 47"/>
                  <a:gd name="T1" fmla="*/ 0 h 53"/>
                  <a:gd name="T2" fmla="*/ 0 w 47"/>
                  <a:gd name="T3" fmla="*/ 10 h 53"/>
                  <a:gd name="T4" fmla="*/ 10 w 47"/>
                  <a:gd name="T5" fmla="*/ 8 h 53"/>
                  <a:gd name="T6" fmla="*/ 30 w 47"/>
                  <a:gd name="T7" fmla="*/ 27 h 53"/>
                  <a:gd name="T8" fmla="*/ 10 w 47"/>
                  <a:gd name="T9" fmla="*/ 47 h 53"/>
                  <a:gd name="T10" fmla="*/ 3 w 47"/>
                  <a:gd name="T11" fmla="*/ 45 h 53"/>
                  <a:gd name="T12" fmla="*/ 21 w 47"/>
                  <a:gd name="T13" fmla="*/ 53 h 53"/>
                  <a:gd name="T14" fmla="*/ 47 w 47"/>
                  <a:gd name="T15" fmla="*/ 27 h 53"/>
                  <a:gd name="T16" fmla="*/ 21 w 47"/>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53">
                    <a:moveTo>
                      <a:pt x="21" y="0"/>
                    </a:moveTo>
                    <a:cubicBezTo>
                      <a:pt x="13" y="0"/>
                      <a:pt x="5" y="4"/>
                      <a:pt x="0" y="10"/>
                    </a:cubicBezTo>
                    <a:cubicBezTo>
                      <a:pt x="3" y="9"/>
                      <a:pt x="7" y="8"/>
                      <a:pt x="10" y="8"/>
                    </a:cubicBezTo>
                    <a:cubicBezTo>
                      <a:pt x="21" y="8"/>
                      <a:pt x="30" y="17"/>
                      <a:pt x="30" y="27"/>
                    </a:cubicBezTo>
                    <a:cubicBezTo>
                      <a:pt x="30" y="38"/>
                      <a:pt x="21" y="47"/>
                      <a:pt x="10" y="47"/>
                    </a:cubicBezTo>
                    <a:cubicBezTo>
                      <a:pt x="8" y="47"/>
                      <a:pt x="5" y="46"/>
                      <a:pt x="3" y="45"/>
                    </a:cubicBezTo>
                    <a:cubicBezTo>
                      <a:pt x="8" y="50"/>
                      <a:pt x="14" y="53"/>
                      <a:pt x="21" y="53"/>
                    </a:cubicBezTo>
                    <a:cubicBezTo>
                      <a:pt x="35" y="53"/>
                      <a:pt x="47" y="41"/>
                      <a:pt x="47" y="27"/>
                    </a:cubicBezTo>
                    <a:cubicBezTo>
                      <a:pt x="47" y="12"/>
                      <a:pt x="35"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02" name="Rectangle 312">
                <a:extLst>
                  <a:ext uri="{FF2B5EF4-FFF2-40B4-BE49-F238E27FC236}">
                    <a16:creationId xmlns:a16="http://schemas.microsoft.com/office/drawing/2014/main" id="{547CD8A0-7D8D-0F47-8735-769AF1727444}"/>
                  </a:ext>
                </a:extLst>
              </p:cNvPr>
              <p:cNvSpPr>
                <a:spLocks noChangeArrowheads="1"/>
              </p:cNvSpPr>
              <p:nvPr/>
            </p:nvSpPr>
            <p:spPr bwMode="auto">
              <a:xfrm>
                <a:off x="2179" y="2374"/>
                <a:ext cx="22"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03" name="Freeform 313">
                <a:extLst>
                  <a:ext uri="{FF2B5EF4-FFF2-40B4-BE49-F238E27FC236}">
                    <a16:creationId xmlns:a16="http://schemas.microsoft.com/office/drawing/2014/main" id="{EDE54941-F19D-324B-9C21-BD5BF86633E1}"/>
                  </a:ext>
                </a:extLst>
              </p:cNvPr>
              <p:cNvSpPr>
                <a:spLocks noEditPoints="1"/>
              </p:cNvSpPr>
              <p:nvPr/>
            </p:nvSpPr>
            <p:spPr bwMode="auto">
              <a:xfrm>
                <a:off x="1610" y="1891"/>
                <a:ext cx="151" cy="153"/>
              </a:xfrm>
              <a:custGeom>
                <a:avLst/>
                <a:gdLst>
                  <a:gd name="T0" fmla="*/ 52 w 104"/>
                  <a:gd name="T1" fmla="*/ 0 h 105"/>
                  <a:gd name="T2" fmla="*/ 0 w 104"/>
                  <a:gd name="T3" fmla="*/ 53 h 105"/>
                  <a:gd name="T4" fmla="*/ 52 w 104"/>
                  <a:gd name="T5" fmla="*/ 105 h 105"/>
                  <a:gd name="T6" fmla="*/ 104 w 104"/>
                  <a:gd name="T7" fmla="*/ 53 h 105"/>
                  <a:gd name="T8" fmla="*/ 52 w 104"/>
                  <a:gd name="T9" fmla="*/ 0 h 105"/>
                  <a:gd name="T10" fmla="*/ 52 w 104"/>
                  <a:gd name="T11" fmla="*/ 94 h 105"/>
                  <a:gd name="T12" fmla="*/ 11 w 104"/>
                  <a:gd name="T13" fmla="*/ 53 h 105"/>
                  <a:gd name="T14" fmla="*/ 52 w 104"/>
                  <a:gd name="T15" fmla="*/ 11 h 105"/>
                  <a:gd name="T16" fmla="*/ 93 w 104"/>
                  <a:gd name="T17" fmla="*/ 53 h 105"/>
                  <a:gd name="T18" fmla="*/ 52 w 104"/>
                  <a:gd name="T19"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5">
                    <a:moveTo>
                      <a:pt x="52" y="0"/>
                    </a:moveTo>
                    <a:cubicBezTo>
                      <a:pt x="23" y="0"/>
                      <a:pt x="0" y="24"/>
                      <a:pt x="0" y="53"/>
                    </a:cubicBezTo>
                    <a:cubicBezTo>
                      <a:pt x="0" y="82"/>
                      <a:pt x="23" y="105"/>
                      <a:pt x="52" y="105"/>
                    </a:cubicBezTo>
                    <a:cubicBezTo>
                      <a:pt x="81" y="105"/>
                      <a:pt x="104" y="82"/>
                      <a:pt x="104" y="53"/>
                    </a:cubicBezTo>
                    <a:cubicBezTo>
                      <a:pt x="104" y="24"/>
                      <a:pt x="81" y="0"/>
                      <a:pt x="52" y="0"/>
                    </a:cubicBezTo>
                    <a:close/>
                    <a:moveTo>
                      <a:pt x="52" y="94"/>
                    </a:moveTo>
                    <a:cubicBezTo>
                      <a:pt x="29" y="94"/>
                      <a:pt x="11" y="76"/>
                      <a:pt x="11" y="53"/>
                    </a:cubicBezTo>
                    <a:cubicBezTo>
                      <a:pt x="11" y="30"/>
                      <a:pt x="29" y="11"/>
                      <a:pt x="52" y="11"/>
                    </a:cubicBezTo>
                    <a:cubicBezTo>
                      <a:pt x="75" y="11"/>
                      <a:pt x="93" y="30"/>
                      <a:pt x="93" y="53"/>
                    </a:cubicBezTo>
                    <a:cubicBezTo>
                      <a:pt x="93" y="76"/>
                      <a:pt x="75" y="94"/>
                      <a:pt x="52"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04" name="Freeform 314">
                <a:extLst>
                  <a:ext uri="{FF2B5EF4-FFF2-40B4-BE49-F238E27FC236}">
                    <a16:creationId xmlns:a16="http://schemas.microsoft.com/office/drawing/2014/main" id="{44E5A873-9D1A-3D47-9B8E-FCFBFB511CCF}"/>
                  </a:ext>
                </a:extLst>
              </p:cNvPr>
              <p:cNvSpPr>
                <a:spLocks/>
              </p:cNvSpPr>
              <p:nvPr/>
            </p:nvSpPr>
            <p:spPr bwMode="auto">
              <a:xfrm>
                <a:off x="1642" y="1930"/>
                <a:ext cx="67" cy="76"/>
              </a:xfrm>
              <a:custGeom>
                <a:avLst/>
                <a:gdLst>
                  <a:gd name="T0" fmla="*/ 20 w 46"/>
                  <a:gd name="T1" fmla="*/ 0 h 52"/>
                  <a:gd name="T2" fmla="*/ 0 w 46"/>
                  <a:gd name="T3" fmla="*/ 10 h 52"/>
                  <a:gd name="T4" fmla="*/ 9 w 46"/>
                  <a:gd name="T5" fmla="*/ 7 h 52"/>
                  <a:gd name="T6" fmla="*/ 29 w 46"/>
                  <a:gd name="T7" fmla="*/ 26 h 52"/>
                  <a:gd name="T8" fmla="*/ 9 w 46"/>
                  <a:gd name="T9" fmla="*/ 46 h 52"/>
                  <a:gd name="T10" fmla="*/ 2 w 46"/>
                  <a:gd name="T11" fmla="*/ 45 h 52"/>
                  <a:gd name="T12" fmla="*/ 20 w 46"/>
                  <a:gd name="T13" fmla="*/ 52 h 52"/>
                  <a:gd name="T14" fmla="*/ 46 w 46"/>
                  <a:gd name="T15" fmla="*/ 26 h 52"/>
                  <a:gd name="T16" fmla="*/ 20 w 4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2">
                    <a:moveTo>
                      <a:pt x="20" y="0"/>
                    </a:moveTo>
                    <a:cubicBezTo>
                      <a:pt x="12" y="0"/>
                      <a:pt x="4" y="4"/>
                      <a:pt x="0" y="10"/>
                    </a:cubicBezTo>
                    <a:cubicBezTo>
                      <a:pt x="3" y="8"/>
                      <a:pt x="6" y="7"/>
                      <a:pt x="9" y="7"/>
                    </a:cubicBezTo>
                    <a:cubicBezTo>
                      <a:pt x="20" y="7"/>
                      <a:pt x="29" y="16"/>
                      <a:pt x="29" y="26"/>
                    </a:cubicBezTo>
                    <a:cubicBezTo>
                      <a:pt x="29" y="37"/>
                      <a:pt x="20" y="46"/>
                      <a:pt x="9" y="46"/>
                    </a:cubicBezTo>
                    <a:cubicBezTo>
                      <a:pt x="7" y="46"/>
                      <a:pt x="4" y="46"/>
                      <a:pt x="2" y="45"/>
                    </a:cubicBezTo>
                    <a:cubicBezTo>
                      <a:pt x="7" y="49"/>
                      <a:pt x="13" y="52"/>
                      <a:pt x="20" y="52"/>
                    </a:cubicBezTo>
                    <a:cubicBezTo>
                      <a:pt x="35" y="52"/>
                      <a:pt x="46" y="40"/>
                      <a:pt x="46" y="26"/>
                    </a:cubicBezTo>
                    <a:cubicBezTo>
                      <a:pt x="46" y="11"/>
                      <a:pt x="35"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05" name="Rectangle 315">
                <a:extLst>
                  <a:ext uri="{FF2B5EF4-FFF2-40B4-BE49-F238E27FC236}">
                    <a16:creationId xmlns:a16="http://schemas.microsoft.com/office/drawing/2014/main" id="{4EABF79A-5E73-484E-AD18-8F915E4EEBE0}"/>
                  </a:ext>
                </a:extLst>
              </p:cNvPr>
              <p:cNvSpPr>
                <a:spLocks noChangeArrowheads="1"/>
              </p:cNvSpPr>
              <p:nvPr/>
            </p:nvSpPr>
            <p:spPr bwMode="auto">
              <a:xfrm>
                <a:off x="1709" y="1961"/>
                <a:ext cx="22"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06" name="Oval 316">
                <a:extLst>
                  <a:ext uri="{FF2B5EF4-FFF2-40B4-BE49-F238E27FC236}">
                    <a16:creationId xmlns:a16="http://schemas.microsoft.com/office/drawing/2014/main" id="{A6310F71-9C63-4B4A-BC43-FBD13CAC6651}"/>
                  </a:ext>
                </a:extLst>
              </p:cNvPr>
              <p:cNvSpPr>
                <a:spLocks noChangeArrowheads="1"/>
              </p:cNvSpPr>
              <p:nvPr/>
            </p:nvSpPr>
            <p:spPr bwMode="auto">
              <a:xfrm>
                <a:off x="1499" y="2256"/>
                <a:ext cx="53" cy="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07" name="Freeform 317">
                <a:extLst>
                  <a:ext uri="{FF2B5EF4-FFF2-40B4-BE49-F238E27FC236}">
                    <a16:creationId xmlns:a16="http://schemas.microsoft.com/office/drawing/2014/main" id="{6AC14F81-0EEC-4146-AE2A-8FF5665FE9E2}"/>
                  </a:ext>
                </a:extLst>
              </p:cNvPr>
              <p:cNvSpPr>
                <a:spLocks/>
              </p:cNvSpPr>
              <p:nvPr/>
            </p:nvSpPr>
            <p:spPr bwMode="auto">
              <a:xfrm>
                <a:off x="1464" y="2323"/>
                <a:ext cx="123" cy="281"/>
              </a:xfrm>
              <a:custGeom>
                <a:avLst/>
                <a:gdLst>
                  <a:gd name="T0" fmla="*/ 42 w 84"/>
                  <a:gd name="T1" fmla="*/ 108 h 193"/>
                  <a:gd name="T2" fmla="*/ 50 w 84"/>
                  <a:gd name="T3" fmla="*/ 193 h 193"/>
                  <a:gd name="T4" fmla="*/ 65 w 84"/>
                  <a:gd name="T5" fmla="*/ 193 h 193"/>
                  <a:gd name="T6" fmla="*/ 65 w 84"/>
                  <a:gd name="T7" fmla="*/ 93 h 193"/>
                  <a:gd name="T8" fmla="*/ 77 w 84"/>
                  <a:gd name="T9" fmla="*/ 93 h 193"/>
                  <a:gd name="T10" fmla="*/ 81 w 84"/>
                  <a:gd name="T11" fmla="*/ 35 h 193"/>
                  <a:gd name="T12" fmla="*/ 65 w 84"/>
                  <a:gd name="T13" fmla="*/ 2 h 193"/>
                  <a:gd name="T14" fmla="*/ 54 w 84"/>
                  <a:gd name="T15" fmla="*/ 0 h 193"/>
                  <a:gd name="T16" fmla="*/ 42 w 84"/>
                  <a:gd name="T17" fmla="*/ 0 h 193"/>
                  <a:gd name="T18" fmla="*/ 30 w 84"/>
                  <a:gd name="T19" fmla="*/ 0 h 193"/>
                  <a:gd name="T20" fmla="*/ 19 w 84"/>
                  <a:gd name="T21" fmla="*/ 2 h 193"/>
                  <a:gd name="T22" fmla="*/ 3 w 84"/>
                  <a:gd name="T23" fmla="*/ 35 h 193"/>
                  <a:gd name="T24" fmla="*/ 7 w 84"/>
                  <a:gd name="T25" fmla="*/ 93 h 193"/>
                  <a:gd name="T26" fmla="*/ 19 w 84"/>
                  <a:gd name="T27" fmla="*/ 93 h 193"/>
                  <a:gd name="T28" fmla="*/ 19 w 84"/>
                  <a:gd name="T29" fmla="*/ 193 h 193"/>
                  <a:gd name="T30" fmla="*/ 34 w 84"/>
                  <a:gd name="T31" fmla="*/ 193 h 193"/>
                  <a:gd name="T32" fmla="*/ 42 w 84"/>
                  <a:gd name="T33" fmla="*/ 10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93">
                    <a:moveTo>
                      <a:pt x="42" y="108"/>
                    </a:moveTo>
                    <a:cubicBezTo>
                      <a:pt x="50" y="193"/>
                      <a:pt x="50" y="193"/>
                      <a:pt x="50" y="193"/>
                    </a:cubicBezTo>
                    <a:cubicBezTo>
                      <a:pt x="65" y="193"/>
                      <a:pt x="65" y="193"/>
                      <a:pt x="65" y="193"/>
                    </a:cubicBezTo>
                    <a:cubicBezTo>
                      <a:pt x="65" y="93"/>
                      <a:pt x="65" y="93"/>
                      <a:pt x="65" y="93"/>
                    </a:cubicBezTo>
                    <a:cubicBezTo>
                      <a:pt x="77" y="93"/>
                      <a:pt x="77" y="93"/>
                      <a:pt x="77" y="93"/>
                    </a:cubicBezTo>
                    <a:cubicBezTo>
                      <a:pt x="81" y="35"/>
                      <a:pt x="81" y="35"/>
                      <a:pt x="81" y="35"/>
                    </a:cubicBezTo>
                    <a:cubicBezTo>
                      <a:pt x="81" y="35"/>
                      <a:pt x="84" y="9"/>
                      <a:pt x="65" y="2"/>
                    </a:cubicBezTo>
                    <a:cubicBezTo>
                      <a:pt x="62" y="1"/>
                      <a:pt x="58" y="0"/>
                      <a:pt x="54" y="0"/>
                    </a:cubicBezTo>
                    <a:cubicBezTo>
                      <a:pt x="42" y="0"/>
                      <a:pt x="42" y="0"/>
                      <a:pt x="42" y="0"/>
                    </a:cubicBezTo>
                    <a:cubicBezTo>
                      <a:pt x="30" y="0"/>
                      <a:pt x="30" y="0"/>
                      <a:pt x="30" y="0"/>
                    </a:cubicBezTo>
                    <a:cubicBezTo>
                      <a:pt x="26" y="0"/>
                      <a:pt x="22" y="1"/>
                      <a:pt x="19" y="2"/>
                    </a:cubicBezTo>
                    <a:cubicBezTo>
                      <a:pt x="0" y="9"/>
                      <a:pt x="3" y="35"/>
                      <a:pt x="3" y="35"/>
                    </a:cubicBezTo>
                    <a:cubicBezTo>
                      <a:pt x="7" y="93"/>
                      <a:pt x="7" y="93"/>
                      <a:pt x="7" y="93"/>
                    </a:cubicBezTo>
                    <a:cubicBezTo>
                      <a:pt x="19" y="93"/>
                      <a:pt x="19" y="93"/>
                      <a:pt x="19" y="93"/>
                    </a:cubicBezTo>
                    <a:cubicBezTo>
                      <a:pt x="19" y="193"/>
                      <a:pt x="19" y="193"/>
                      <a:pt x="19" y="193"/>
                    </a:cubicBezTo>
                    <a:cubicBezTo>
                      <a:pt x="34" y="193"/>
                      <a:pt x="34" y="193"/>
                      <a:pt x="34" y="193"/>
                    </a:cubicBezTo>
                    <a:lnTo>
                      <a:pt x="4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08" name="Oval 318">
                <a:extLst>
                  <a:ext uri="{FF2B5EF4-FFF2-40B4-BE49-F238E27FC236}">
                    <a16:creationId xmlns:a16="http://schemas.microsoft.com/office/drawing/2014/main" id="{861387B1-4EFD-1343-9C81-F1971223E258}"/>
                  </a:ext>
                </a:extLst>
              </p:cNvPr>
              <p:cNvSpPr>
                <a:spLocks noChangeArrowheads="1"/>
              </p:cNvSpPr>
              <p:nvPr/>
            </p:nvSpPr>
            <p:spPr bwMode="auto">
              <a:xfrm>
                <a:off x="1024" y="3065"/>
                <a:ext cx="52"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09" name="Freeform 319">
                <a:extLst>
                  <a:ext uri="{FF2B5EF4-FFF2-40B4-BE49-F238E27FC236}">
                    <a16:creationId xmlns:a16="http://schemas.microsoft.com/office/drawing/2014/main" id="{DAF54703-21FD-9B4F-9286-FE7D10716971}"/>
                  </a:ext>
                </a:extLst>
              </p:cNvPr>
              <p:cNvSpPr>
                <a:spLocks/>
              </p:cNvSpPr>
              <p:nvPr/>
            </p:nvSpPr>
            <p:spPr bwMode="auto">
              <a:xfrm>
                <a:off x="989" y="3130"/>
                <a:ext cx="122" cy="282"/>
              </a:xfrm>
              <a:custGeom>
                <a:avLst/>
                <a:gdLst>
                  <a:gd name="T0" fmla="*/ 42 w 84"/>
                  <a:gd name="T1" fmla="*/ 108 h 194"/>
                  <a:gd name="T2" fmla="*/ 50 w 84"/>
                  <a:gd name="T3" fmla="*/ 194 h 194"/>
                  <a:gd name="T4" fmla="*/ 65 w 84"/>
                  <a:gd name="T5" fmla="*/ 194 h 194"/>
                  <a:gd name="T6" fmla="*/ 65 w 84"/>
                  <a:gd name="T7" fmla="*/ 93 h 194"/>
                  <a:gd name="T8" fmla="*/ 77 w 84"/>
                  <a:gd name="T9" fmla="*/ 93 h 194"/>
                  <a:gd name="T10" fmla="*/ 81 w 84"/>
                  <a:gd name="T11" fmla="*/ 35 h 194"/>
                  <a:gd name="T12" fmla="*/ 65 w 84"/>
                  <a:gd name="T13" fmla="*/ 2 h 194"/>
                  <a:gd name="T14" fmla="*/ 54 w 84"/>
                  <a:gd name="T15" fmla="*/ 0 h 194"/>
                  <a:gd name="T16" fmla="*/ 42 w 84"/>
                  <a:gd name="T17" fmla="*/ 0 h 194"/>
                  <a:gd name="T18" fmla="*/ 30 w 84"/>
                  <a:gd name="T19" fmla="*/ 0 h 194"/>
                  <a:gd name="T20" fmla="*/ 19 w 84"/>
                  <a:gd name="T21" fmla="*/ 2 h 194"/>
                  <a:gd name="T22" fmla="*/ 3 w 84"/>
                  <a:gd name="T23" fmla="*/ 35 h 194"/>
                  <a:gd name="T24" fmla="*/ 7 w 84"/>
                  <a:gd name="T25" fmla="*/ 93 h 194"/>
                  <a:gd name="T26" fmla="*/ 19 w 84"/>
                  <a:gd name="T27" fmla="*/ 93 h 194"/>
                  <a:gd name="T28" fmla="*/ 19 w 84"/>
                  <a:gd name="T29" fmla="*/ 194 h 194"/>
                  <a:gd name="T30" fmla="*/ 34 w 84"/>
                  <a:gd name="T31" fmla="*/ 194 h 194"/>
                  <a:gd name="T32" fmla="*/ 42 w 84"/>
                  <a:gd name="T33" fmla="*/ 10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94">
                    <a:moveTo>
                      <a:pt x="42" y="108"/>
                    </a:moveTo>
                    <a:cubicBezTo>
                      <a:pt x="50" y="194"/>
                      <a:pt x="50" y="194"/>
                      <a:pt x="50" y="194"/>
                    </a:cubicBezTo>
                    <a:cubicBezTo>
                      <a:pt x="65" y="194"/>
                      <a:pt x="65" y="194"/>
                      <a:pt x="65" y="194"/>
                    </a:cubicBezTo>
                    <a:cubicBezTo>
                      <a:pt x="65" y="93"/>
                      <a:pt x="65" y="93"/>
                      <a:pt x="65" y="93"/>
                    </a:cubicBezTo>
                    <a:cubicBezTo>
                      <a:pt x="77" y="93"/>
                      <a:pt x="77" y="93"/>
                      <a:pt x="77" y="93"/>
                    </a:cubicBezTo>
                    <a:cubicBezTo>
                      <a:pt x="81" y="35"/>
                      <a:pt x="81" y="35"/>
                      <a:pt x="81" y="35"/>
                    </a:cubicBezTo>
                    <a:cubicBezTo>
                      <a:pt x="81" y="35"/>
                      <a:pt x="84" y="9"/>
                      <a:pt x="65" y="2"/>
                    </a:cubicBezTo>
                    <a:cubicBezTo>
                      <a:pt x="62" y="1"/>
                      <a:pt x="58" y="0"/>
                      <a:pt x="54" y="0"/>
                    </a:cubicBezTo>
                    <a:cubicBezTo>
                      <a:pt x="42" y="0"/>
                      <a:pt x="42" y="0"/>
                      <a:pt x="42" y="0"/>
                    </a:cubicBezTo>
                    <a:cubicBezTo>
                      <a:pt x="30" y="0"/>
                      <a:pt x="30" y="0"/>
                      <a:pt x="30" y="0"/>
                    </a:cubicBezTo>
                    <a:cubicBezTo>
                      <a:pt x="26" y="0"/>
                      <a:pt x="22" y="1"/>
                      <a:pt x="19" y="2"/>
                    </a:cubicBezTo>
                    <a:cubicBezTo>
                      <a:pt x="0" y="9"/>
                      <a:pt x="3" y="35"/>
                      <a:pt x="3" y="35"/>
                    </a:cubicBezTo>
                    <a:cubicBezTo>
                      <a:pt x="7" y="93"/>
                      <a:pt x="7" y="93"/>
                      <a:pt x="7" y="93"/>
                    </a:cubicBezTo>
                    <a:cubicBezTo>
                      <a:pt x="19" y="93"/>
                      <a:pt x="19" y="93"/>
                      <a:pt x="19" y="93"/>
                    </a:cubicBezTo>
                    <a:cubicBezTo>
                      <a:pt x="19" y="194"/>
                      <a:pt x="19" y="194"/>
                      <a:pt x="19" y="194"/>
                    </a:cubicBezTo>
                    <a:cubicBezTo>
                      <a:pt x="34" y="194"/>
                      <a:pt x="34" y="194"/>
                      <a:pt x="34" y="194"/>
                    </a:cubicBezTo>
                    <a:lnTo>
                      <a:pt x="4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10" name="Rectangle 320">
                <a:extLst>
                  <a:ext uri="{FF2B5EF4-FFF2-40B4-BE49-F238E27FC236}">
                    <a16:creationId xmlns:a16="http://schemas.microsoft.com/office/drawing/2014/main" id="{A1CEBBEA-A68A-B649-94BB-5ACE8D161588}"/>
                  </a:ext>
                </a:extLst>
              </p:cNvPr>
              <p:cNvSpPr>
                <a:spLocks noChangeArrowheads="1"/>
              </p:cNvSpPr>
              <p:nvPr/>
            </p:nvSpPr>
            <p:spPr bwMode="auto">
              <a:xfrm>
                <a:off x="1761" y="2064"/>
                <a:ext cx="9" cy="2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11" name="Rectangle 321">
                <a:extLst>
                  <a:ext uri="{FF2B5EF4-FFF2-40B4-BE49-F238E27FC236}">
                    <a16:creationId xmlns:a16="http://schemas.microsoft.com/office/drawing/2014/main" id="{B0F046B3-700E-A844-BAAF-3D9265EA7546}"/>
                  </a:ext>
                </a:extLst>
              </p:cNvPr>
              <p:cNvSpPr>
                <a:spLocks noChangeArrowheads="1"/>
              </p:cNvSpPr>
              <p:nvPr/>
            </p:nvSpPr>
            <p:spPr bwMode="auto">
              <a:xfrm>
                <a:off x="1738" y="2064"/>
                <a:ext cx="9" cy="2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12" name="Freeform 322">
                <a:extLst>
                  <a:ext uri="{FF2B5EF4-FFF2-40B4-BE49-F238E27FC236}">
                    <a16:creationId xmlns:a16="http://schemas.microsoft.com/office/drawing/2014/main" id="{312B49C5-0EF5-DC4B-AB75-C582B217810D}"/>
                  </a:ext>
                </a:extLst>
              </p:cNvPr>
              <p:cNvSpPr>
                <a:spLocks/>
              </p:cNvSpPr>
              <p:nvPr/>
            </p:nvSpPr>
            <p:spPr bwMode="auto">
              <a:xfrm>
                <a:off x="1713" y="2081"/>
                <a:ext cx="80" cy="162"/>
              </a:xfrm>
              <a:custGeom>
                <a:avLst/>
                <a:gdLst>
                  <a:gd name="T0" fmla="*/ 55 w 55"/>
                  <a:gd name="T1" fmla="*/ 80 h 111"/>
                  <a:gd name="T2" fmla="*/ 51 w 55"/>
                  <a:gd name="T3" fmla="*/ 96 h 111"/>
                  <a:gd name="T4" fmla="*/ 27 w 55"/>
                  <a:gd name="T5" fmla="*/ 111 h 111"/>
                  <a:gd name="T6" fmla="*/ 0 w 55"/>
                  <a:gd name="T7" fmla="*/ 79 h 111"/>
                  <a:gd name="T8" fmla="*/ 6 w 55"/>
                  <a:gd name="T9" fmla="*/ 59 h 111"/>
                  <a:gd name="T10" fmla="*/ 25 w 55"/>
                  <a:gd name="T11" fmla="*/ 47 h 111"/>
                  <a:gd name="T12" fmla="*/ 39 w 55"/>
                  <a:gd name="T13" fmla="*/ 41 h 111"/>
                  <a:gd name="T14" fmla="*/ 43 w 55"/>
                  <a:gd name="T15" fmla="*/ 30 h 111"/>
                  <a:gd name="T16" fmla="*/ 28 w 55"/>
                  <a:gd name="T17" fmla="*/ 12 h 111"/>
                  <a:gd name="T18" fmla="*/ 15 w 55"/>
                  <a:gd name="T19" fmla="*/ 20 h 111"/>
                  <a:gd name="T20" fmla="*/ 12 w 55"/>
                  <a:gd name="T21" fmla="*/ 30 h 111"/>
                  <a:gd name="T22" fmla="*/ 3 w 55"/>
                  <a:gd name="T23" fmla="*/ 28 h 111"/>
                  <a:gd name="T24" fmla="*/ 9 w 55"/>
                  <a:gd name="T25" fmla="*/ 10 h 111"/>
                  <a:gd name="T26" fmla="*/ 28 w 55"/>
                  <a:gd name="T27" fmla="*/ 0 h 111"/>
                  <a:gd name="T28" fmla="*/ 47 w 55"/>
                  <a:gd name="T29" fmla="*/ 10 h 111"/>
                  <a:gd name="T30" fmla="*/ 52 w 55"/>
                  <a:gd name="T31" fmla="*/ 30 h 111"/>
                  <a:gd name="T32" fmla="*/ 46 w 55"/>
                  <a:gd name="T33" fmla="*/ 50 h 111"/>
                  <a:gd name="T34" fmla="*/ 28 w 55"/>
                  <a:gd name="T35" fmla="*/ 60 h 111"/>
                  <a:gd name="T36" fmla="*/ 13 w 55"/>
                  <a:gd name="T37" fmla="*/ 68 h 111"/>
                  <a:gd name="T38" fmla="*/ 10 w 55"/>
                  <a:gd name="T39" fmla="*/ 80 h 111"/>
                  <a:gd name="T40" fmla="*/ 27 w 55"/>
                  <a:gd name="T41" fmla="*/ 99 h 111"/>
                  <a:gd name="T42" fmla="*/ 41 w 55"/>
                  <a:gd name="T43" fmla="*/ 92 h 111"/>
                  <a:gd name="T44" fmla="*/ 45 w 55"/>
                  <a:gd name="T45" fmla="*/ 77 h 111"/>
                  <a:gd name="T46" fmla="*/ 55 w 55"/>
                  <a:gd name="T47" fmla="*/ 8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111">
                    <a:moveTo>
                      <a:pt x="55" y="80"/>
                    </a:moveTo>
                    <a:cubicBezTo>
                      <a:pt x="54" y="88"/>
                      <a:pt x="53" y="92"/>
                      <a:pt x="51" y="96"/>
                    </a:cubicBezTo>
                    <a:cubicBezTo>
                      <a:pt x="47" y="106"/>
                      <a:pt x="38" y="111"/>
                      <a:pt x="27" y="111"/>
                    </a:cubicBezTo>
                    <a:cubicBezTo>
                      <a:pt x="11" y="111"/>
                      <a:pt x="0" y="99"/>
                      <a:pt x="0" y="79"/>
                    </a:cubicBezTo>
                    <a:cubicBezTo>
                      <a:pt x="0" y="71"/>
                      <a:pt x="2" y="64"/>
                      <a:pt x="6" y="59"/>
                    </a:cubicBezTo>
                    <a:cubicBezTo>
                      <a:pt x="10" y="54"/>
                      <a:pt x="14" y="52"/>
                      <a:pt x="25" y="47"/>
                    </a:cubicBezTo>
                    <a:cubicBezTo>
                      <a:pt x="33" y="45"/>
                      <a:pt x="36" y="43"/>
                      <a:pt x="39" y="41"/>
                    </a:cubicBezTo>
                    <a:cubicBezTo>
                      <a:pt x="42" y="38"/>
                      <a:pt x="43" y="34"/>
                      <a:pt x="43" y="30"/>
                    </a:cubicBezTo>
                    <a:cubicBezTo>
                      <a:pt x="43" y="19"/>
                      <a:pt x="37" y="12"/>
                      <a:pt x="28" y="12"/>
                    </a:cubicBezTo>
                    <a:cubicBezTo>
                      <a:pt x="22" y="12"/>
                      <a:pt x="18" y="15"/>
                      <a:pt x="15" y="20"/>
                    </a:cubicBezTo>
                    <a:cubicBezTo>
                      <a:pt x="14" y="22"/>
                      <a:pt x="13" y="25"/>
                      <a:pt x="12" y="30"/>
                    </a:cubicBezTo>
                    <a:cubicBezTo>
                      <a:pt x="3" y="28"/>
                      <a:pt x="3" y="28"/>
                      <a:pt x="3" y="28"/>
                    </a:cubicBezTo>
                    <a:cubicBezTo>
                      <a:pt x="4" y="19"/>
                      <a:pt x="6" y="14"/>
                      <a:pt x="9" y="10"/>
                    </a:cubicBezTo>
                    <a:cubicBezTo>
                      <a:pt x="13" y="3"/>
                      <a:pt x="20" y="0"/>
                      <a:pt x="28" y="0"/>
                    </a:cubicBezTo>
                    <a:cubicBezTo>
                      <a:pt x="36" y="0"/>
                      <a:pt x="43" y="4"/>
                      <a:pt x="47" y="10"/>
                    </a:cubicBezTo>
                    <a:cubicBezTo>
                      <a:pt x="50" y="16"/>
                      <a:pt x="52" y="22"/>
                      <a:pt x="52" y="30"/>
                    </a:cubicBezTo>
                    <a:cubicBezTo>
                      <a:pt x="52" y="38"/>
                      <a:pt x="50" y="45"/>
                      <a:pt x="46" y="50"/>
                    </a:cubicBezTo>
                    <a:cubicBezTo>
                      <a:pt x="42" y="55"/>
                      <a:pt x="37" y="57"/>
                      <a:pt x="28" y="60"/>
                    </a:cubicBezTo>
                    <a:cubicBezTo>
                      <a:pt x="19" y="63"/>
                      <a:pt x="16" y="65"/>
                      <a:pt x="13" y="68"/>
                    </a:cubicBezTo>
                    <a:cubicBezTo>
                      <a:pt x="11" y="70"/>
                      <a:pt x="10" y="74"/>
                      <a:pt x="10" y="80"/>
                    </a:cubicBezTo>
                    <a:cubicBezTo>
                      <a:pt x="10" y="91"/>
                      <a:pt x="16" y="99"/>
                      <a:pt x="27" y="99"/>
                    </a:cubicBezTo>
                    <a:cubicBezTo>
                      <a:pt x="33" y="99"/>
                      <a:pt x="38" y="96"/>
                      <a:pt x="41" y="92"/>
                    </a:cubicBezTo>
                    <a:cubicBezTo>
                      <a:pt x="43" y="88"/>
                      <a:pt x="44" y="85"/>
                      <a:pt x="45" y="77"/>
                    </a:cubicBezTo>
                    <a:lnTo>
                      <a:pt x="55"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13" name="Rectangle 323">
                <a:extLst>
                  <a:ext uri="{FF2B5EF4-FFF2-40B4-BE49-F238E27FC236}">
                    <a16:creationId xmlns:a16="http://schemas.microsoft.com/office/drawing/2014/main" id="{1AD0D903-F848-0341-BFAE-8A75FCBA518B}"/>
                  </a:ext>
                </a:extLst>
              </p:cNvPr>
              <p:cNvSpPr>
                <a:spLocks noChangeArrowheads="1"/>
              </p:cNvSpPr>
              <p:nvPr/>
            </p:nvSpPr>
            <p:spPr bwMode="auto">
              <a:xfrm>
                <a:off x="1214" y="643"/>
                <a:ext cx="10"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14" name="Rectangle 324">
                <a:extLst>
                  <a:ext uri="{FF2B5EF4-FFF2-40B4-BE49-F238E27FC236}">
                    <a16:creationId xmlns:a16="http://schemas.microsoft.com/office/drawing/2014/main" id="{82F455C7-943F-A74D-B5B6-98A20F8F27B7}"/>
                  </a:ext>
                </a:extLst>
              </p:cNvPr>
              <p:cNvSpPr>
                <a:spLocks noChangeArrowheads="1"/>
              </p:cNvSpPr>
              <p:nvPr/>
            </p:nvSpPr>
            <p:spPr bwMode="auto">
              <a:xfrm>
                <a:off x="1188" y="643"/>
                <a:ext cx="10"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15" name="Freeform 325">
                <a:extLst>
                  <a:ext uri="{FF2B5EF4-FFF2-40B4-BE49-F238E27FC236}">
                    <a16:creationId xmlns:a16="http://schemas.microsoft.com/office/drawing/2014/main" id="{6E05242A-54C5-3D47-A6C1-D2025BCAE732}"/>
                  </a:ext>
                </a:extLst>
              </p:cNvPr>
              <p:cNvSpPr>
                <a:spLocks/>
              </p:cNvSpPr>
              <p:nvPr/>
            </p:nvSpPr>
            <p:spPr bwMode="auto">
              <a:xfrm>
                <a:off x="1160" y="664"/>
                <a:ext cx="91" cy="181"/>
              </a:xfrm>
              <a:custGeom>
                <a:avLst/>
                <a:gdLst>
                  <a:gd name="T0" fmla="*/ 62 w 62"/>
                  <a:gd name="T1" fmla="*/ 90 h 125"/>
                  <a:gd name="T2" fmla="*/ 58 w 62"/>
                  <a:gd name="T3" fmla="*/ 108 h 125"/>
                  <a:gd name="T4" fmla="*/ 30 w 62"/>
                  <a:gd name="T5" fmla="*/ 125 h 125"/>
                  <a:gd name="T6" fmla="*/ 0 w 62"/>
                  <a:gd name="T7" fmla="*/ 89 h 125"/>
                  <a:gd name="T8" fmla="*/ 7 w 62"/>
                  <a:gd name="T9" fmla="*/ 66 h 125"/>
                  <a:gd name="T10" fmla="*/ 28 w 62"/>
                  <a:gd name="T11" fmla="*/ 53 h 125"/>
                  <a:gd name="T12" fmla="*/ 44 w 62"/>
                  <a:gd name="T13" fmla="*/ 46 h 125"/>
                  <a:gd name="T14" fmla="*/ 48 w 62"/>
                  <a:gd name="T15" fmla="*/ 33 h 125"/>
                  <a:gd name="T16" fmla="*/ 31 w 62"/>
                  <a:gd name="T17" fmla="*/ 13 h 125"/>
                  <a:gd name="T18" fmla="*/ 17 w 62"/>
                  <a:gd name="T19" fmla="*/ 22 h 125"/>
                  <a:gd name="T20" fmla="*/ 13 w 62"/>
                  <a:gd name="T21" fmla="*/ 34 h 125"/>
                  <a:gd name="T22" fmla="*/ 3 w 62"/>
                  <a:gd name="T23" fmla="*/ 31 h 125"/>
                  <a:gd name="T24" fmla="*/ 10 w 62"/>
                  <a:gd name="T25" fmla="*/ 10 h 125"/>
                  <a:gd name="T26" fmla="*/ 31 w 62"/>
                  <a:gd name="T27" fmla="*/ 0 h 125"/>
                  <a:gd name="T28" fmla="*/ 53 w 62"/>
                  <a:gd name="T29" fmla="*/ 11 h 125"/>
                  <a:gd name="T30" fmla="*/ 59 w 62"/>
                  <a:gd name="T31" fmla="*/ 33 h 125"/>
                  <a:gd name="T32" fmla="*/ 51 w 62"/>
                  <a:gd name="T33" fmla="*/ 56 h 125"/>
                  <a:gd name="T34" fmla="*/ 31 w 62"/>
                  <a:gd name="T35" fmla="*/ 68 h 125"/>
                  <a:gd name="T36" fmla="*/ 15 w 62"/>
                  <a:gd name="T37" fmla="*/ 76 h 125"/>
                  <a:gd name="T38" fmla="*/ 11 w 62"/>
                  <a:gd name="T39" fmla="*/ 90 h 125"/>
                  <a:gd name="T40" fmla="*/ 30 w 62"/>
                  <a:gd name="T41" fmla="*/ 111 h 125"/>
                  <a:gd name="T42" fmla="*/ 46 w 62"/>
                  <a:gd name="T43" fmla="*/ 103 h 125"/>
                  <a:gd name="T44" fmla="*/ 51 w 62"/>
                  <a:gd name="T45" fmla="*/ 87 h 125"/>
                  <a:gd name="T46" fmla="*/ 62 w 62"/>
                  <a:gd name="T47" fmla="*/ 9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125">
                    <a:moveTo>
                      <a:pt x="62" y="90"/>
                    </a:moveTo>
                    <a:cubicBezTo>
                      <a:pt x="61" y="99"/>
                      <a:pt x="60" y="103"/>
                      <a:pt x="58" y="108"/>
                    </a:cubicBezTo>
                    <a:cubicBezTo>
                      <a:pt x="53" y="119"/>
                      <a:pt x="43" y="125"/>
                      <a:pt x="30" y="125"/>
                    </a:cubicBezTo>
                    <a:cubicBezTo>
                      <a:pt x="12" y="125"/>
                      <a:pt x="0" y="111"/>
                      <a:pt x="0" y="89"/>
                    </a:cubicBezTo>
                    <a:cubicBezTo>
                      <a:pt x="0" y="80"/>
                      <a:pt x="2" y="72"/>
                      <a:pt x="7" y="66"/>
                    </a:cubicBezTo>
                    <a:cubicBezTo>
                      <a:pt x="11" y="61"/>
                      <a:pt x="15" y="58"/>
                      <a:pt x="28" y="53"/>
                    </a:cubicBezTo>
                    <a:cubicBezTo>
                      <a:pt x="37" y="50"/>
                      <a:pt x="41" y="49"/>
                      <a:pt x="44" y="46"/>
                    </a:cubicBezTo>
                    <a:cubicBezTo>
                      <a:pt x="47" y="43"/>
                      <a:pt x="48" y="39"/>
                      <a:pt x="48" y="33"/>
                    </a:cubicBezTo>
                    <a:cubicBezTo>
                      <a:pt x="48" y="22"/>
                      <a:pt x="41" y="13"/>
                      <a:pt x="31" y="13"/>
                    </a:cubicBezTo>
                    <a:cubicBezTo>
                      <a:pt x="25" y="13"/>
                      <a:pt x="20" y="16"/>
                      <a:pt x="17" y="22"/>
                    </a:cubicBezTo>
                    <a:cubicBezTo>
                      <a:pt x="15" y="25"/>
                      <a:pt x="14" y="28"/>
                      <a:pt x="13" y="34"/>
                    </a:cubicBezTo>
                    <a:cubicBezTo>
                      <a:pt x="3" y="31"/>
                      <a:pt x="3" y="31"/>
                      <a:pt x="3" y="31"/>
                    </a:cubicBezTo>
                    <a:cubicBezTo>
                      <a:pt x="4" y="20"/>
                      <a:pt x="6" y="15"/>
                      <a:pt x="10" y="10"/>
                    </a:cubicBezTo>
                    <a:cubicBezTo>
                      <a:pt x="15" y="3"/>
                      <a:pt x="22" y="0"/>
                      <a:pt x="31" y="0"/>
                    </a:cubicBezTo>
                    <a:cubicBezTo>
                      <a:pt x="41" y="0"/>
                      <a:pt x="48" y="4"/>
                      <a:pt x="53" y="11"/>
                    </a:cubicBezTo>
                    <a:cubicBezTo>
                      <a:pt x="57" y="17"/>
                      <a:pt x="59" y="25"/>
                      <a:pt x="59" y="33"/>
                    </a:cubicBezTo>
                    <a:cubicBezTo>
                      <a:pt x="59" y="43"/>
                      <a:pt x="56" y="51"/>
                      <a:pt x="51" y="56"/>
                    </a:cubicBezTo>
                    <a:cubicBezTo>
                      <a:pt x="47" y="61"/>
                      <a:pt x="42" y="64"/>
                      <a:pt x="31" y="68"/>
                    </a:cubicBezTo>
                    <a:cubicBezTo>
                      <a:pt x="21" y="71"/>
                      <a:pt x="18" y="73"/>
                      <a:pt x="15" y="76"/>
                    </a:cubicBezTo>
                    <a:cubicBezTo>
                      <a:pt x="12" y="79"/>
                      <a:pt x="11" y="84"/>
                      <a:pt x="11" y="90"/>
                    </a:cubicBezTo>
                    <a:cubicBezTo>
                      <a:pt x="11" y="103"/>
                      <a:pt x="18" y="111"/>
                      <a:pt x="30" y="111"/>
                    </a:cubicBezTo>
                    <a:cubicBezTo>
                      <a:pt x="37" y="111"/>
                      <a:pt x="43" y="109"/>
                      <a:pt x="46" y="103"/>
                    </a:cubicBezTo>
                    <a:cubicBezTo>
                      <a:pt x="49" y="99"/>
                      <a:pt x="50" y="95"/>
                      <a:pt x="51" y="87"/>
                    </a:cubicBezTo>
                    <a:lnTo>
                      <a:pt x="62"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16" name="Rectangle 326">
                <a:extLst>
                  <a:ext uri="{FF2B5EF4-FFF2-40B4-BE49-F238E27FC236}">
                    <a16:creationId xmlns:a16="http://schemas.microsoft.com/office/drawing/2014/main" id="{07F151C3-0AFA-6342-8599-997604D77765}"/>
                  </a:ext>
                </a:extLst>
              </p:cNvPr>
              <p:cNvSpPr>
                <a:spLocks noChangeArrowheads="1"/>
              </p:cNvSpPr>
              <p:nvPr/>
            </p:nvSpPr>
            <p:spPr bwMode="auto">
              <a:xfrm>
                <a:off x="2443" y="888"/>
                <a:ext cx="11" cy="2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17" name="Rectangle 327">
                <a:extLst>
                  <a:ext uri="{FF2B5EF4-FFF2-40B4-BE49-F238E27FC236}">
                    <a16:creationId xmlns:a16="http://schemas.microsoft.com/office/drawing/2014/main" id="{A94EE761-EC53-D143-B90E-97010F848A7D}"/>
                  </a:ext>
                </a:extLst>
              </p:cNvPr>
              <p:cNvSpPr>
                <a:spLocks noChangeArrowheads="1"/>
              </p:cNvSpPr>
              <p:nvPr/>
            </p:nvSpPr>
            <p:spPr bwMode="auto">
              <a:xfrm>
                <a:off x="2417" y="888"/>
                <a:ext cx="10" cy="2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18" name="Freeform 328">
                <a:extLst>
                  <a:ext uri="{FF2B5EF4-FFF2-40B4-BE49-F238E27FC236}">
                    <a16:creationId xmlns:a16="http://schemas.microsoft.com/office/drawing/2014/main" id="{9B6DBA23-8722-544E-BF14-5F6FA073FD69}"/>
                  </a:ext>
                </a:extLst>
              </p:cNvPr>
              <p:cNvSpPr>
                <a:spLocks/>
              </p:cNvSpPr>
              <p:nvPr/>
            </p:nvSpPr>
            <p:spPr bwMode="auto">
              <a:xfrm>
                <a:off x="2390" y="906"/>
                <a:ext cx="90" cy="184"/>
              </a:xfrm>
              <a:custGeom>
                <a:avLst/>
                <a:gdLst>
                  <a:gd name="T0" fmla="*/ 62 w 62"/>
                  <a:gd name="T1" fmla="*/ 91 h 126"/>
                  <a:gd name="T2" fmla="*/ 58 w 62"/>
                  <a:gd name="T3" fmla="*/ 109 h 126"/>
                  <a:gd name="T4" fmla="*/ 31 w 62"/>
                  <a:gd name="T5" fmla="*/ 126 h 126"/>
                  <a:gd name="T6" fmla="*/ 0 w 62"/>
                  <a:gd name="T7" fmla="*/ 90 h 126"/>
                  <a:gd name="T8" fmla="*/ 7 w 62"/>
                  <a:gd name="T9" fmla="*/ 67 h 126"/>
                  <a:gd name="T10" fmla="*/ 28 w 62"/>
                  <a:gd name="T11" fmla="*/ 54 h 126"/>
                  <a:gd name="T12" fmla="*/ 44 w 62"/>
                  <a:gd name="T13" fmla="*/ 46 h 126"/>
                  <a:gd name="T14" fmla="*/ 48 w 62"/>
                  <a:gd name="T15" fmla="*/ 34 h 126"/>
                  <a:gd name="T16" fmla="*/ 31 w 62"/>
                  <a:gd name="T17" fmla="*/ 14 h 126"/>
                  <a:gd name="T18" fmla="*/ 17 w 62"/>
                  <a:gd name="T19" fmla="*/ 23 h 126"/>
                  <a:gd name="T20" fmla="*/ 13 w 62"/>
                  <a:gd name="T21" fmla="*/ 34 h 126"/>
                  <a:gd name="T22" fmla="*/ 3 w 62"/>
                  <a:gd name="T23" fmla="*/ 32 h 126"/>
                  <a:gd name="T24" fmla="*/ 10 w 62"/>
                  <a:gd name="T25" fmla="*/ 11 h 126"/>
                  <a:gd name="T26" fmla="*/ 31 w 62"/>
                  <a:gd name="T27" fmla="*/ 0 h 126"/>
                  <a:gd name="T28" fmla="*/ 53 w 62"/>
                  <a:gd name="T29" fmla="*/ 12 h 126"/>
                  <a:gd name="T30" fmla="*/ 59 w 62"/>
                  <a:gd name="T31" fmla="*/ 34 h 126"/>
                  <a:gd name="T32" fmla="*/ 51 w 62"/>
                  <a:gd name="T33" fmla="*/ 57 h 126"/>
                  <a:gd name="T34" fmla="*/ 31 w 62"/>
                  <a:gd name="T35" fmla="*/ 69 h 126"/>
                  <a:gd name="T36" fmla="*/ 15 w 62"/>
                  <a:gd name="T37" fmla="*/ 77 h 126"/>
                  <a:gd name="T38" fmla="*/ 11 w 62"/>
                  <a:gd name="T39" fmla="*/ 91 h 126"/>
                  <a:gd name="T40" fmla="*/ 30 w 62"/>
                  <a:gd name="T41" fmla="*/ 112 h 126"/>
                  <a:gd name="T42" fmla="*/ 46 w 62"/>
                  <a:gd name="T43" fmla="*/ 104 h 126"/>
                  <a:gd name="T44" fmla="*/ 51 w 62"/>
                  <a:gd name="T45" fmla="*/ 88 h 126"/>
                  <a:gd name="T46" fmla="*/ 62 w 62"/>
                  <a:gd name="T47"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126">
                    <a:moveTo>
                      <a:pt x="62" y="91"/>
                    </a:moveTo>
                    <a:cubicBezTo>
                      <a:pt x="61" y="100"/>
                      <a:pt x="60" y="104"/>
                      <a:pt x="58" y="109"/>
                    </a:cubicBezTo>
                    <a:cubicBezTo>
                      <a:pt x="53" y="120"/>
                      <a:pt x="43" y="126"/>
                      <a:pt x="31" y="126"/>
                    </a:cubicBezTo>
                    <a:cubicBezTo>
                      <a:pt x="12" y="126"/>
                      <a:pt x="0" y="112"/>
                      <a:pt x="0" y="90"/>
                    </a:cubicBezTo>
                    <a:cubicBezTo>
                      <a:pt x="0" y="81"/>
                      <a:pt x="2" y="72"/>
                      <a:pt x="7" y="67"/>
                    </a:cubicBezTo>
                    <a:cubicBezTo>
                      <a:pt x="11" y="62"/>
                      <a:pt x="15" y="59"/>
                      <a:pt x="28" y="54"/>
                    </a:cubicBezTo>
                    <a:cubicBezTo>
                      <a:pt x="37" y="51"/>
                      <a:pt x="41" y="49"/>
                      <a:pt x="44" y="46"/>
                    </a:cubicBezTo>
                    <a:cubicBezTo>
                      <a:pt x="47" y="44"/>
                      <a:pt x="48" y="39"/>
                      <a:pt x="48" y="34"/>
                    </a:cubicBezTo>
                    <a:cubicBezTo>
                      <a:pt x="48" y="22"/>
                      <a:pt x="41" y="14"/>
                      <a:pt x="31" y="14"/>
                    </a:cubicBezTo>
                    <a:cubicBezTo>
                      <a:pt x="25" y="14"/>
                      <a:pt x="20" y="17"/>
                      <a:pt x="17" y="23"/>
                    </a:cubicBezTo>
                    <a:cubicBezTo>
                      <a:pt x="15" y="26"/>
                      <a:pt x="14" y="28"/>
                      <a:pt x="13" y="34"/>
                    </a:cubicBezTo>
                    <a:cubicBezTo>
                      <a:pt x="3" y="32"/>
                      <a:pt x="3" y="32"/>
                      <a:pt x="3" y="32"/>
                    </a:cubicBezTo>
                    <a:cubicBezTo>
                      <a:pt x="4" y="21"/>
                      <a:pt x="6" y="16"/>
                      <a:pt x="10" y="11"/>
                    </a:cubicBezTo>
                    <a:cubicBezTo>
                      <a:pt x="15" y="4"/>
                      <a:pt x="22" y="0"/>
                      <a:pt x="31" y="0"/>
                    </a:cubicBezTo>
                    <a:cubicBezTo>
                      <a:pt x="41" y="0"/>
                      <a:pt x="48" y="5"/>
                      <a:pt x="53" y="12"/>
                    </a:cubicBezTo>
                    <a:cubicBezTo>
                      <a:pt x="57" y="18"/>
                      <a:pt x="59" y="26"/>
                      <a:pt x="59" y="34"/>
                    </a:cubicBezTo>
                    <a:cubicBezTo>
                      <a:pt x="59" y="44"/>
                      <a:pt x="56" y="52"/>
                      <a:pt x="51" y="57"/>
                    </a:cubicBezTo>
                    <a:cubicBezTo>
                      <a:pt x="47" y="62"/>
                      <a:pt x="42" y="65"/>
                      <a:pt x="31" y="69"/>
                    </a:cubicBezTo>
                    <a:cubicBezTo>
                      <a:pt x="21" y="72"/>
                      <a:pt x="18" y="73"/>
                      <a:pt x="15" y="77"/>
                    </a:cubicBezTo>
                    <a:cubicBezTo>
                      <a:pt x="12" y="80"/>
                      <a:pt x="11" y="84"/>
                      <a:pt x="11" y="91"/>
                    </a:cubicBezTo>
                    <a:cubicBezTo>
                      <a:pt x="11" y="104"/>
                      <a:pt x="18" y="112"/>
                      <a:pt x="30" y="112"/>
                    </a:cubicBezTo>
                    <a:cubicBezTo>
                      <a:pt x="37" y="112"/>
                      <a:pt x="43" y="109"/>
                      <a:pt x="46" y="104"/>
                    </a:cubicBezTo>
                    <a:cubicBezTo>
                      <a:pt x="49" y="100"/>
                      <a:pt x="50" y="96"/>
                      <a:pt x="51" y="88"/>
                    </a:cubicBezTo>
                    <a:lnTo>
                      <a:pt x="6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19" name="Rectangle 329">
                <a:extLst>
                  <a:ext uri="{FF2B5EF4-FFF2-40B4-BE49-F238E27FC236}">
                    <a16:creationId xmlns:a16="http://schemas.microsoft.com/office/drawing/2014/main" id="{C5A30A6A-1BA8-BF44-BB71-F8F8632E256A}"/>
                  </a:ext>
                </a:extLst>
              </p:cNvPr>
              <p:cNvSpPr>
                <a:spLocks noChangeArrowheads="1"/>
              </p:cNvSpPr>
              <p:nvPr/>
            </p:nvSpPr>
            <p:spPr bwMode="auto">
              <a:xfrm>
                <a:off x="2065" y="1760"/>
                <a:ext cx="37"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20" name="Freeform 330">
                <a:extLst>
                  <a:ext uri="{FF2B5EF4-FFF2-40B4-BE49-F238E27FC236}">
                    <a16:creationId xmlns:a16="http://schemas.microsoft.com/office/drawing/2014/main" id="{E6765BCB-0B35-1D48-9C3A-62F2300B1D87}"/>
                  </a:ext>
                </a:extLst>
              </p:cNvPr>
              <p:cNvSpPr>
                <a:spLocks/>
              </p:cNvSpPr>
              <p:nvPr/>
            </p:nvSpPr>
            <p:spPr bwMode="auto">
              <a:xfrm>
                <a:off x="1908" y="732"/>
                <a:ext cx="42" cy="28"/>
              </a:xfrm>
              <a:custGeom>
                <a:avLst/>
                <a:gdLst>
                  <a:gd name="T0" fmla="*/ 25 w 29"/>
                  <a:gd name="T1" fmla="*/ 19 h 19"/>
                  <a:gd name="T2" fmla="*/ 25 w 29"/>
                  <a:gd name="T3" fmla="*/ 12 h 19"/>
                  <a:gd name="T4" fmla="*/ 28 w 29"/>
                  <a:gd name="T5" fmla="*/ 4 h 19"/>
                  <a:gd name="T6" fmla="*/ 21 w 29"/>
                  <a:gd name="T7" fmla="*/ 2 h 19"/>
                  <a:gd name="T8" fmla="*/ 14 w 29"/>
                  <a:gd name="T9" fmla="*/ 0 h 19"/>
                  <a:gd name="T10" fmla="*/ 12 w 29"/>
                  <a:gd name="T11" fmla="*/ 3 h 19"/>
                  <a:gd name="T12" fmla="*/ 11 w 29"/>
                  <a:gd name="T13" fmla="*/ 1 h 19"/>
                  <a:gd name="T14" fmla="*/ 8 w 29"/>
                  <a:gd name="T15" fmla="*/ 2 h 19"/>
                  <a:gd name="T16" fmla="*/ 1 w 29"/>
                  <a:gd name="T17" fmla="*/ 13 h 19"/>
                  <a:gd name="T18" fmla="*/ 1 w 29"/>
                  <a:gd name="T19" fmla="*/ 18 h 19"/>
                  <a:gd name="T20" fmla="*/ 7 w 29"/>
                  <a:gd name="T21" fmla="*/ 19 h 19"/>
                  <a:gd name="T22" fmla="*/ 25 w 29"/>
                  <a:gd name="T2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19">
                    <a:moveTo>
                      <a:pt x="25" y="19"/>
                    </a:moveTo>
                    <a:cubicBezTo>
                      <a:pt x="25" y="19"/>
                      <a:pt x="28" y="19"/>
                      <a:pt x="25" y="12"/>
                    </a:cubicBezTo>
                    <a:cubicBezTo>
                      <a:pt x="25" y="12"/>
                      <a:pt x="29" y="9"/>
                      <a:pt x="28" y="4"/>
                    </a:cubicBezTo>
                    <a:cubicBezTo>
                      <a:pt x="28" y="4"/>
                      <a:pt x="24" y="1"/>
                      <a:pt x="21" y="2"/>
                    </a:cubicBezTo>
                    <a:cubicBezTo>
                      <a:pt x="21" y="2"/>
                      <a:pt x="13" y="1"/>
                      <a:pt x="14" y="0"/>
                    </a:cubicBezTo>
                    <a:cubicBezTo>
                      <a:pt x="14" y="0"/>
                      <a:pt x="13" y="1"/>
                      <a:pt x="12" y="3"/>
                    </a:cubicBezTo>
                    <a:cubicBezTo>
                      <a:pt x="11" y="1"/>
                      <a:pt x="11" y="1"/>
                      <a:pt x="11" y="1"/>
                    </a:cubicBezTo>
                    <a:cubicBezTo>
                      <a:pt x="11" y="1"/>
                      <a:pt x="9" y="0"/>
                      <a:pt x="8" y="2"/>
                    </a:cubicBezTo>
                    <a:cubicBezTo>
                      <a:pt x="1" y="13"/>
                      <a:pt x="1" y="13"/>
                      <a:pt x="1" y="13"/>
                    </a:cubicBezTo>
                    <a:cubicBezTo>
                      <a:pt x="1" y="13"/>
                      <a:pt x="0" y="17"/>
                      <a:pt x="1" y="18"/>
                    </a:cubicBezTo>
                    <a:cubicBezTo>
                      <a:pt x="1" y="18"/>
                      <a:pt x="3" y="19"/>
                      <a:pt x="7" y="19"/>
                    </a:cubicBezTo>
                    <a:cubicBezTo>
                      <a:pt x="25" y="19"/>
                      <a:pt x="25" y="19"/>
                      <a:pt x="25"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21" name="Freeform 331">
                <a:extLst>
                  <a:ext uri="{FF2B5EF4-FFF2-40B4-BE49-F238E27FC236}">
                    <a16:creationId xmlns:a16="http://schemas.microsoft.com/office/drawing/2014/main" id="{1DCF85E8-285B-8444-8946-DAE0F99D748B}"/>
                  </a:ext>
                </a:extLst>
              </p:cNvPr>
              <p:cNvSpPr>
                <a:spLocks/>
              </p:cNvSpPr>
              <p:nvPr/>
            </p:nvSpPr>
            <p:spPr bwMode="auto">
              <a:xfrm>
                <a:off x="1924" y="733"/>
                <a:ext cx="5" cy="22"/>
              </a:xfrm>
              <a:custGeom>
                <a:avLst/>
                <a:gdLst>
                  <a:gd name="T0" fmla="*/ 1 w 3"/>
                  <a:gd name="T1" fmla="*/ 13 h 15"/>
                  <a:gd name="T2" fmla="*/ 3 w 3"/>
                  <a:gd name="T3" fmla="*/ 0 h 15"/>
                  <a:gd name="T4" fmla="*/ 2 w 3"/>
                  <a:gd name="T5" fmla="*/ 15 h 15"/>
                  <a:gd name="T6" fmla="*/ 1 w 3"/>
                  <a:gd name="T7" fmla="*/ 13 h 15"/>
                </a:gdLst>
                <a:ahLst/>
                <a:cxnLst>
                  <a:cxn ang="0">
                    <a:pos x="T0" y="T1"/>
                  </a:cxn>
                  <a:cxn ang="0">
                    <a:pos x="T2" y="T3"/>
                  </a:cxn>
                  <a:cxn ang="0">
                    <a:pos x="T4" y="T5"/>
                  </a:cxn>
                  <a:cxn ang="0">
                    <a:pos x="T6" y="T7"/>
                  </a:cxn>
                </a:cxnLst>
                <a:rect l="0" t="0" r="r" b="b"/>
                <a:pathLst>
                  <a:path w="3" h="15">
                    <a:moveTo>
                      <a:pt x="1" y="13"/>
                    </a:moveTo>
                    <a:cubicBezTo>
                      <a:pt x="1" y="13"/>
                      <a:pt x="0" y="2"/>
                      <a:pt x="3" y="0"/>
                    </a:cubicBezTo>
                    <a:cubicBezTo>
                      <a:pt x="3" y="0"/>
                      <a:pt x="2" y="12"/>
                      <a:pt x="2" y="15"/>
                    </a:cubicBezTo>
                    <a:cubicBezTo>
                      <a:pt x="1" y="13"/>
                      <a:pt x="1" y="13"/>
                      <a:pt x="1"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22" name="Freeform 332">
                <a:extLst>
                  <a:ext uri="{FF2B5EF4-FFF2-40B4-BE49-F238E27FC236}">
                    <a16:creationId xmlns:a16="http://schemas.microsoft.com/office/drawing/2014/main" id="{8A55395C-1FC1-6348-80F3-2851ED7EAE66}"/>
                  </a:ext>
                </a:extLst>
              </p:cNvPr>
              <p:cNvSpPr>
                <a:spLocks/>
              </p:cNvSpPr>
              <p:nvPr/>
            </p:nvSpPr>
            <p:spPr bwMode="auto">
              <a:xfrm>
                <a:off x="1946" y="736"/>
                <a:ext cx="1"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23" name="Freeform 333">
                <a:extLst>
                  <a:ext uri="{FF2B5EF4-FFF2-40B4-BE49-F238E27FC236}">
                    <a16:creationId xmlns:a16="http://schemas.microsoft.com/office/drawing/2014/main" id="{9890F63D-710F-2B4C-B5A6-B8F36A3A5778}"/>
                  </a:ext>
                </a:extLst>
              </p:cNvPr>
              <p:cNvSpPr>
                <a:spLocks noEditPoints="1"/>
              </p:cNvSpPr>
              <p:nvPr/>
            </p:nvSpPr>
            <p:spPr bwMode="auto">
              <a:xfrm>
                <a:off x="1934" y="738"/>
                <a:ext cx="15" cy="22"/>
              </a:xfrm>
              <a:custGeom>
                <a:avLst/>
                <a:gdLst>
                  <a:gd name="T0" fmla="*/ 6 w 10"/>
                  <a:gd name="T1" fmla="*/ 8 h 15"/>
                  <a:gd name="T2" fmla="*/ 5 w 10"/>
                  <a:gd name="T3" fmla="*/ 12 h 15"/>
                  <a:gd name="T4" fmla="*/ 7 w 10"/>
                  <a:gd name="T5" fmla="*/ 15 h 15"/>
                  <a:gd name="T6" fmla="*/ 6 w 10"/>
                  <a:gd name="T7" fmla="*/ 8 h 15"/>
                  <a:gd name="T8" fmla="*/ 9 w 10"/>
                  <a:gd name="T9" fmla="*/ 0 h 15"/>
                  <a:gd name="T10" fmla="*/ 7 w 10"/>
                  <a:gd name="T11" fmla="*/ 6 h 15"/>
                  <a:gd name="T12" fmla="*/ 0 w 10"/>
                  <a:gd name="T13" fmla="*/ 10 h 15"/>
                  <a:gd name="T14" fmla="*/ 1 w 10"/>
                  <a:gd name="T15" fmla="*/ 10 h 15"/>
                  <a:gd name="T16" fmla="*/ 2 w 10"/>
                  <a:gd name="T17" fmla="*/ 10 h 15"/>
                  <a:gd name="T18" fmla="*/ 6 w 10"/>
                  <a:gd name="T19" fmla="*/ 8 h 15"/>
                  <a:gd name="T20" fmla="*/ 6 w 10"/>
                  <a:gd name="T21" fmla="*/ 8 h 15"/>
                  <a:gd name="T22" fmla="*/ 9 w 10"/>
                  <a:gd name="T2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5">
                    <a:moveTo>
                      <a:pt x="6" y="8"/>
                    </a:moveTo>
                    <a:cubicBezTo>
                      <a:pt x="6" y="8"/>
                      <a:pt x="10" y="12"/>
                      <a:pt x="5" y="12"/>
                    </a:cubicBezTo>
                    <a:cubicBezTo>
                      <a:pt x="6" y="13"/>
                      <a:pt x="6" y="14"/>
                      <a:pt x="7" y="15"/>
                    </a:cubicBezTo>
                    <a:cubicBezTo>
                      <a:pt x="10" y="13"/>
                      <a:pt x="6" y="8"/>
                      <a:pt x="6" y="8"/>
                    </a:cubicBezTo>
                    <a:moveTo>
                      <a:pt x="9" y="0"/>
                    </a:moveTo>
                    <a:cubicBezTo>
                      <a:pt x="9" y="2"/>
                      <a:pt x="7" y="6"/>
                      <a:pt x="7" y="6"/>
                    </a:cubicBezTo>
                    <a:cubicBezTo>
                      <a:pt x="0" y="10"/>
                      <a:pt x="0" y="10"/>
                      <a:pt x="0" y="10"/>
                    </a:cubicBezTo>
                    <a:cubicBezTo>
                      <a:pt x="1" y="10"/>
                      <a:pt x="1" y="10"/>
                      <a:pt x="1" y="10"/>
                    </a:cubicBezTo>
                    <a:cubicBezTo>
                      <a:pt x="1" y="10"/>
                      <a:pt x="1" y="10"/>
                      <a:pt x="2" y="10"/>
                    </a:cubicBezTo>
                    <a:cubicBezTo>
                      <a:pt x="6" y="8"/>
                      <a:pt x="6" y="8"/>
                      <a:pt x="6" y="8"/>
                    </a:cubicBezTo>
                    <a:cubicBezTo>
                      <a:pt x="6" y="8"/>
                      <a:pt x="6" y="8"/>
                      <a:pt x="6" y="8"/>
                    </a:cubicBezTo>
                    <a:cubicBezTo>
                      <a:pt x="10"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24" name="Freeform 334">
                <a:extLst>
                  <a:ext uri="{FF2B5EF4-FFF2-40B4-BE49-F238E27FC236}">
                    <a16:creationId xmlns:a16="http://schemas.microsoft.com/office/drawing/2014/main" id="{DCA3D353-D0E9-874E-94F7-5A2420A455F5}"/>
                  </a:ext>
                </a:extLst>
              </p:cNvPr>
              <p:cNvSpPr>
                <a:spLocks noEditPoints="1"/>
              </p:cNvSpPr>
              <p:nvPr/>
            </p:nvSpPr>
            <p:spPr bwMode="auto">
              <a:xfrm>
                <a:off x="1910" y="736"/>
                <a:ext cx="16" cy="19"/>
              </a:xfrm>
              <a:custGeom>
                <a:avLst/>
                <a:gdLst>
                  <a:gd name="T0" fmla="*/ 10 w 11"/>
                  <a:gd name="T1" fmla="*/ 4 h 13"/>
                  <a:gd name="T2" fmla="*/ 11 w 11"/>
                  <a:gd name="T3" fmla="*/ 2 h 13"/>
                  <a:gd name="T4" fmla="*/ 10 w 11"/>
                  <a:gd name="T5" fmla="*/ 4 h 13"/>
                  <a:gd name="T6" fmla="*/ 11 w 11"/>
                  <a:gd name="T7" fmla="*/ 11 h 13"/>
                  <a:gd name="T8" fmla="*/ 8 w 11"/>
                  <a:gd name="T9" fmla="*/ 12 h 13"/>
                  <a:gd name="T10" fmla="*/ 7 w 11"/>
                  <a:gd name="T11" fmla="*/ 10 h 13"/>
                  <a:gd name="T12" fmla="*/ 10 w 11"/>
                  <a:gd name="T13" fmla="*/ 4 h 13"/>
                  <a:gd name="T14" fmla="*/ 11 w 11"/>
                  <a:gd name="T15" fmla="*/ 0 h 13"/>
                  <a:gd name="T16" fmla="*/ 6 w 11"/>
                  <a:gd name="T17" fmla="*/ 8 h 13"/>
                  <a:gd name="T18" fmla="*/ 9 w 11"/>
                  <a:gd name="T19" fmla="*/ 13 h 13"/>
                  <a:gd name="T20" fmla="*/ 11 w 11"/>
                  <a:gd name="T21" fmla="*/ 11 h 13"/>
                  <a:gd name="T22" fmla="*/ 11 w 11"/>
                  <a:gd name="T23" fmla="*/ 0 h 13"/>
                  <a:gd name="T24" fmla="*/ 11 w 11"/>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3">
                    <a:moveTo>
                      <a:pt x="10" y="4"/>
                    </a:moveTo>
                    <a:cubicBezTo>
                      <a:pt x="10" y="3"/>
                      <a:pt x="11" y="2"/>
                      <a:pt x="11" y="2"/>
                    </a:cubicBezTo>
                    <a:cubicBezTo>
                      <a:pt x="11" y="2"/>
                      <a:pt x="11" y="3"/>
                      <a:pt x="10" y="4"/>
                    </a:cubicBezTo>
                    <a:cubicBezTo>
                      <a:pt x="10" y="6"/>
                      <a:pt x="11" y="11"/>
                      <a:pt x="11" y="11"/>
                    </a:cubicBezTo>
                    <a:cubicBezTo>
                      <a:pt x="9" y="12"/>
                      <a:pt x="8" y="12"/>
                      <a:pt x="8" y="12"/>
                    </a:cubicBezTo>
                    <a:cubicBezTo>
                      <a:pt x="5" y="12"/>
                      <a:pt x="7" y="10"/>
                      <a:pt x="7" y="10"/>
                    </a:cubicBezTo>
                    <a:cubicBezTo>
                      <a:pt x="9" y="8"/>
                      <a:pt x="10" y="5"/>
                      <a:pt x="10" y="4"/>
                    </a:cubicBezTo>
                    <a:moveTo>
                      <a:pt x="11" y="0"/>
                    </a:moveTo>
                    <a:cubicBezTo>
                      <a:pt x="6" y="8"/>
                      <a:pt x="6" y="8"/>
                      <a:pt x="6" y="8"/>
                    </a:cubicBezTo>
                    <a:cubicBezTo>
                      <a:pt x="0" y="11"/>
                      <a:pt x="5" y="12"/>
                      <a:pt x="9" y="13"/>
                    </a:cubicBezTo>
                    <a:cubicBezTo>
                      <a:pt x="9" y="12"/>
                      <a:pt x="10" y="12"/>
                      <a:pt x="11" y="11"/>
                    </a:cubicBezTo>
                    <a:cubicBezTo>
                      <a:pt x="10" y="7"/>
                      <a:pt x="11"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25" name="Freeform 335">
                <a:extLst>
                  <a:ext uri="{FF2B5EF4-FFF2-40B4-BE49-F238E27FC236}">
                    <a16:creationId xmlns:a16="http://schemas.microsoft.com/office/drawing/2014/main" id="{E5A6DD71-786F-514E-B6D3-12F7D74492AF}"/>
                  </a:ext>
                </a:extLst>
              </p:cNvPr>
              <p:cNvSpPr>
                <a:spLocks noEditPoints="1"/>
              </p:cNvSpPr>
              <p:nvPr/>
            </p:nvSpPr>
            <p:spPr bwMode="auto">
              <a:xfrm>
                <a:off x="1930" y="735"/>
                <a:ext cx="17" cy="17"/>
              </a:xfrm>
              <a:custGeom>
                <a:avLst/>
                <a:gdLst>
                  <a:gd name="T0" fmla="*/ 5 w 12"/>
                  <a:gd name="T1" fmla="*/ 4 h 12"/>
                  <a:gd name="T2" fmla="*/ 5 w 12"/>
                  <a:gd name="T3" fmla="*/ 2 h 12"/>
                  <a:gd name="T4" fmla="*/ 7 w 12"/>
                  <a:gd name="T5" fmla="*/ 2 h 12"/>
                  <a:gd name="T6" fmla="*/ 2 w 12"/>
                  <a:gd name="T7" fmla="*/ 11 h 12"/>
                  <a:gd name="T8" fmla="*/ 5 w 12"/>
                  <a:gd name="T9" fmla="*/ 4 h 12"/>
                  <a:gd name="T10" fmla="*/ 5 w 12"/>
                  <a:gd name="T11" fmla="*/ 4 h 12"/>
                  <a:gd name="T12" fmla="*/ 6 w 12"/>
                  <a:gd name="T13" fmla="*/ 0 h 12"/>
                  <a:gd name="T14" fmla="*/ 4 w 12"/>
                  <a:gd name="T15" fmla="*/ 1 h 12"/>
                  <a:gd name="T16" fmla="*/ 0 w 12"/>
                  <a:gd name="T17" fmla="*/ 12 h 12"/>
                  <a:gd name="T18" fmla="*/ 1 w 12"/>
                  <a:gd name="T19" fmla="*/ 12 h 12"/>
                  <a:gd name="T20" fmla="*/ 2 w 12"/>
                  <a:gd name="T21" fmla="*/ 12 h 12"/>
                  <a:gd name="T22" fmla="*/ 9 w 12"/>
                  <a:gd name="T23" fmla="*/ 4 h 12"/>
                  <a:gd name="T24" fmla="*/ 6 w 12"/>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2">
                    <a:moveTo>
                      <a:pt x="5" y="4"/>
                    </a:moveTo>
                    <a:cubicBezTo>
                      <a:pt x="2" y="2"/>
                      <a:pt x="3" y="2"/>
                      <a:pt x="5" y="2"/>
                    </a:cubicBezTo>
                    <a:cubicBezTo>
                      <a:pt x="6" y="2"/>
                      <a:pt x="7" y="2"/>
                      <a:pt x="7" y="2"/>
                    </a:cubicBezTo>
                    <a:cubicBezTo>
                      <a:pt x="12" y="3"/>
                      <a:pt x="2" y="11"/>
                      <a:pt x="2" y="11"/>
                    </a:cubicBezTo>
                    <a:cubicBezTo>
                      <a:pt x="8" y="5"/>
                      <a:pt x="6" y="4"/>
                      <a:pt x="5" y="4"/>
                    </a:cubicBezTo>
                    <a:cubicBezTo>
                      <a:pt x="5" y="4"/>
                      <a:pt x="5" y="4"/>
                      <a:pt x="5" y="4"/>
                    </a:cubicBezTo>
                    <a:moveTo>
                      <a:pt x="6" y="0"/>
                    </a:moveTo>
                    <a:cubicBezTo>
                      <a:pt x="5" y="0"/>
                      <a:pt x="4" y="1"/>
                      <a:pt x="4" y="1"/>
                    </a:cubicBezTo>
                    <a:cubicBezTo>
                      <a:pt x="2" y="1"/>
                      <a:pt x="1" y="8"/>
                      <a:pt x="0" y="12"/>
                    </a:cubicBezTo>
                    <a:cubicBezTo>
                      <a:pt x="0" y="12"/>
                      <a:pt x="1" y="12"/>
                      <a:pt x="1" y="12"/>
                    </a:cubicBezTo>
                    <a:cubicBezTo>
                      <a:pt x="1" y="12"/>
                      <a:pt x="2" y="12"/>
                      <a:pt x="2" y="12"/>
                    </a:cubicBezTo>
                    <a:cubicBezTo>
                      <a:pt x="9" y="5"/>
                      <a:pt x="9" y="4"/>
                      <a:pt x="9" y="4"/>
                    </a:cubicBezTo>
                    <a:cubicBezTo>
                      <a:pt x="10"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26" name="Freeform 336">
                <a:extLst>
                  <a:ext uri="{FF2B5EF4-FFF2-40B4-BE49-F238E27FC236}">
                    <a16:creationId xmlns:a16="http://schemas.microsoft.com/office/drawing/2014/main" id="{0C30A0E7-789C-9948-86D2-0CF785248BD9}"/>
                  </a:ext>
                </a:extLst>
              </p:cNvPr>
              <p:cNvSpPr>
                <a:spLocks/>
              </p:cNvSpPr>
              <p:nvPr/>
            </p:nvSpPr>
            <p:spPr bwMode="auto">
              <a:xfrm>
                <a:off x="1937" y="749"/>
                <a:ext cx="12" cy="6"/>
              </a:xfrm>
              <a:custGeom>
                <a:avLst/>
                <a:gdLst>
                  <a:gd name="T0" fmla="*/ 4 w 8"/>
                  <a:gd name="T1" fmla="*/ 0 h 4"/>
                  <a:gd name="T2" fmla="*/ 0 w 8"/>
                  <a:gd name="T3" fmla="*/ 2 h 4"/>
                  <a:gd name="T4" fmla="*/ 3 w 8"/>
                  <a:gd name="T5" fmla="*/ 4 h 4"/>
                  <a:gd name="T6" fmla="*/ 4 w 8"/>
                  <a:gd name="T7" fmla="*/ 0 h 4"/>
                  <a:gd name="T8" fmla="*/ 4 w 8"/>
                  <a:gd name="T9" fmla="*/ 0 h 4"/>
                  <a:gd name="T10" fmla="*/ 4 w 8"/>
                  <a:gd name="T11" fmla="*/ 0 h 4"/>
                  <a:gd name="T12" fmla="*/ 4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4" y="0"/>
                    </a:moveTo>
                    <a:cubicBezTo>
                      <a:pt x="0" y="2"/>
                      <a:pt x="0" y="2"/>
                      <a:pt x="0" y="2"/>
                    </a:cubicBezTo>
                    <a:cubicBezTo>
                      <a:pt x="1" y="3"/>
                      <a:pt x="2" y="3"/>
                      <a:pt x="3" y="4"/>
                    </a:cubicBezTo>
                    <a:cubicBezTo>
                      <a:pt x="8" y="4"/>
                      <a:pt x="4" y="0"/>
                      <a:pt x="4" y="0"/>
                    </a:cubicBezTo>
                    <a:cubicBezTo>
                      <a:pt x="4" y="0"/>
                      <a:pt x="4" y="0"/>
                      <a:pt x="4" y="0"/>
                    </a:cubicBezTo>
                    <a:cubicBezTo>
                      <a:pt x="4" y="0"/>
                      <a:pt x="4" y="0"/>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27" name="Freeform 337">
                <a:extLst>
                  <a:ext uri="{FF2B5EF4-FFF2-40B4-BE49-F238E27FC236}">
                    <a16:creationId xmlns:a16="http://schemas.microsoft.com/office/drawing/2014/main" id="{5E6DEC9B-403E-3349-91E9-FD4A4E355EF2}"/>
                  </a:ext>
                </a:extLst>
              </p:cNvPr>
              <p:cNvSpPr>
                <a:spLocks/>
              </p:cNvSpPr>
              <p:nvPr/>
            </p:nvSpPr>
            <p:spPr bwMode="auto">
              <a:xfrm>
                <a:off x="1870" y="749"/>
                <a:ext cx="115" cy="141"/>
              </a:xfrm>
              <a:custGeom>
                <a:avLst/>
                <a:gdLst>
                  <a:gd name="T0" fmla="*/ 34 w 79"/>
                  <a:gd name="T1" fmla="*/ 7 h 97"/>
                  <a:gd name="T2" fmla="*/ 18 w 79"/>
                  <a:gd name="T3" fmla="*/ 27 h 97"/>
                  <a:gd name="T4" fmla="*/ 17 w 79"/>
                  <a:gd name="T5" fmla="*/ 35 h 97"/>
                  <a:gd name="T6" fmla="*/ 18 w 79"/>
                  <a:gd name="T7" fmla="*/ 41 h 97"/>
                  <a:gd name="T8" fmla="*/ 16 w 79"/>
                  <a:gd name="T9" fmla="*/ 48 h 97"/>
                  <a:gd name="T10" fmla="*/ 16 w 79"/>
                  <a:gd name="T11" fmla="*/ 52 h 97"/>
                  <a:gd name="T12" fmla="*/ 16 w 79"/>
                  <a:gd name="T13" fmla="*/ 56 h 97"/>
                  <a:gd name="T14" fmla="*/ 16 w 79"/>
                  <a:gd name="T15" fmla="*/ 59 h 97"/>
                  <a:gd name="T16" fmla="*/ 16 w 79"/>
                  <a:gd name="T17" fmla="*/ 61 h 97"/>
                  <a:gd name="T18" fmla="*/ 15 w 79"/>
                  <a:gd name="T19" fmla="*/ 67 h 97"/>
                  <a:gd name="T20" fmla="*/ 12 w 79"/>
                  <a:gd name="T21" fmla="*/ 83 h 97"/>
                  <a:gd name="T22" fmla="*/ 11 w 79"/>
                  <a:gd name="T23" fmla="*/ 88 h 97"/>
                  <a:gd name="T24" fmla="*/ 5 w 79"/>
                  <a:gd name="T25" fmla="*/ 93 h 97"/>
                  <a:gd name="T26" fmla="*/ 24 w 79"/>
                  <a:gd name="T27" fmla="*/ 96 h 97"/>
                  <a:gd name="T28" fmla="*/ 55 w 79"/>
                  <a:gd name="T29" fmla="*/ 95 h 97"/>
                  <a:gd name="T30" fmla="*/ 68 w 79"/>
                  <a:gd name="T31" fmla="*/ 94 h 97"/>
                  <a:gd name="T32" fmla="*/ 77 w 79"/>
                  <a:gd name="T33" fmla="*/ 91 h 97"/>
                  <a:gd name="T34" fmla="*/ 77 w 79"/>
                  <a:gd name="T35" fmla="*/ 87 h 97"/>
                  <a:gd name="T36" fmla="*/ 72 w 79"/>
                  <a:gd name="T37" fmla="*/ 84 h 97"/>
                  <a:gd name="T38" fmla="*/ 67 w 79"/>
                  <a:gd name="T39" fmla="*/ 84 h 97"/>
                  <a:gd name="T40" fmla="*/ 67 w 79"/>
                  <a:gd name="T41" fmla="*/ 79 h 97"/>
                  <a:gd name="T42" fmla="*/ 65 w 79"/>
                  <a:gd name="T43" fmla="*/ 75 h 97"/>
                  <a:gd name="T44" fmla="*/ 66 w 79"/>
                  <a:gd name="T45" fmla="*/ 61 h 97"/>
                  <a:gd name="T46" fmla="*/ 66 w 79"/>
                  <a:gd name="T47" fmla="*/ 50 h 97"/>
                  <a:gd name="T48" fmla="*/ 66 w 79"/>
                  <a:gd name="T49" fmla="*/ 46 h 97"/>
                  <a:gd name="T50" fmla="*/ 66 w 79"/>
                  <a:gd name="T51" fmla="*/ 39 h 97"/>
                  <a:gd name="T52" fmla="*/ 66 w 79"/>
                  <a:gd name="T53" fmla="*/ 30 h 97"/>
                  <a:gd name="T54" fmla="*/ 60 w 79"/>
                  <a:gd name="T55" fmla="*/ 18 h 97"/>
                  <a:gd name="T56" fmla="*/ 45 w 79"/>
                  <a:gd name="T57" fmla="*/ 2 h 97"/>
                  <a:gd name="T58" fmla="*/ 34 w 79"/>
                  <a:gd name="T59"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7">
                    <a:moveTo>
                      <a:pt x="34" y="7"/>
                    </a:moveTo>
                    <a:cubicBezTo>
                      <a:pt x="34" y="7"/>
                      <a:pt x="18" y="9"/>
                      <a:pt x="18" y="27"/>
                    </a:cubicBezTo>
                    <a:cubicBezTo>
                      <a:pt x="17" y="35"/>
                      <a:pt x="17" y="35"/>
                      <a:pt x="17" y="35"/>
                    </a:cubicBezTo>
                    <a:cubicBezTo>
                      <a:pt x="17" y="35"/>
                      <a:pt x="17" y="39"/>
                      <a:pt x="18" y="41"/>
                    </a:cubicBezTo>
                    <a:cubicBezTo>
                      <a:pt x="18" y="41"/>
                      <a:pt x="18" y="42"/>
                      <a:pt x="16" y="48"/>
                    </a:cubicBezTo>
                    <a:cubicBezTo>
                      <a:pt x="16" y="48"/>
                      <a:pt x="16" y="49"/>
                      <a:pt x="16" y="52"/>
                    </a:cubicBezTo>
                    <a:cubicBezTo>
                      <a:pt x="16" y="56"/>
                      <a:pt x="16" y="56"/>
                      <a:pt x="16" y="56"/>
                    </a:cubicBezTo>
                    <a:cubicBezTo>
                      <a:pt x="16" y="56"/>
                      <a:pt x="16" y="57"/>
                      <a:pt x="16" y="59"/>
                    </a:cubicBezTo>
                    <a:cubicBezTo>
                      <a:pt x="16" y="59"/>
                      <a:pt x="18" y="60"/>
                      <a:pt x="16" y="61"/>
                    </a:cubicBezTo>
                    <a:cubicBezTo>
                      <a:pt x="16" y="61"/>
                      <a:pt x="15" y="61"/>
                      <a:pt x="15" y="67"/>
                    </a:cubicBezTo>
                    <a:cubicBezTo>
                      <a:pt x="15" y="67"/>
                      <a:pt x="14" y="81"/>
                      <a:pt x="12" y="83"/>
                    </a:cubicBezTo>
                    <a:cubicBezTo>
                      <a:pt x="12" y="83"/>
                      <a:pt x="11" y="85"/>
                      <a:pt x="11" y="88"/>
                    </a:cubicBezTo>
                    <a:cubicBezTo>
                      <a:pt x="11" y="88"/>
                      <a:pt x="0" y="88"/>
                      <a:pt x="5" y="93"/>
                    </a:cubicBezTo>
                    <a:cubicBezTo>
                      <a:pt x="5" y="93"/>
                      <a:pt x="18" y="97"/>
                      <a:pt x="24" y="96"/>
                    </a:cubicBezTo>
                    <a:cubicBezTo>
                      <a:pt x="24" y="96"/>
                      <a:pt x="51" y="94"/>
                      <a:pt x="55" y="95"/>
                    </a:cubicBezTo>
                    <a:cubicBezTo>
                      <a:pt x="68" y="94"/>
                      <a:pt x="68" y="94"/>
                      <a:pt x="68" y="94"/>
                    </a:cubicBezTo>
                    <a:cubicBezTo>
                      <a:pt x="68" y="94"/>
                      <a:pt x="75" y="90"/>
                      <a:pt x="77" y="91"/>
                    </a:cubicBezTo>
                    <a:cubicBezTo>
                      <a:pt x="77" y="91"/>
                      <a:pt x="79" y="87"/>
                      <a:pt x="77" y="87"/>
                    </a:cubicBezTo>
                    <a:cubicBezTo>
                      <a:pt x="77" y="87"/>
                      <a:pt x="72" y="85"/>
                      <a:pt x="72" y="84"/>
                    </a:cubicBezTo>
                    <a:cubicBezTo>
                      <a:pt x="72" y="84"/>
                      <a:pt x="69" y="83"/>
                      <a:pt x="67" y="84"/>
                    </a:cubicBezTo>
                    <a:cubicBezTo>
                      <a:pt x="67" y="84"/>
                      <a:pt x="66" y="82"/>
                      <a:pt x="67" y="79"/>
                    </a:cubicBezTo>
                    <a:cubicBezTo>
                      <a:pt x="65" y="75"/>
                      <a:pt x="65" y="75"/>
                      <a:pt x="65" y="75"/>
                    </a:cubicBezTo>
                    <a:cubicBezTo>
                      <a:pt x="65" y="75"/>
                      <a:pt x="64" y="67"/>
                      <a:pt x="66" y="61"/>
                    </a:cubicBezTo>
                    <a:cubicBezTo>
                      <a:pt x="66" y="61"/>
                      <a:pt x="67" y="52"/>
                      <a:pt x="66" y="50"/>
                    </a:cubicBezTo>
                    <a:cubicBezTo>
                      <a:pt x="66" y="50"/>
                      <a:pt x="64" y="47"/>
                      <a:pt x="66" y="46"/>
                    </a:cubicBezTo>
                    <a:cubicBezTo>
                      <a:pt x="66" y="46"/>
                      <a:pt x="67" y="46"/>
                      <a:pt x="66" y="39"/>
                    </a:cubicBezTo>
                    <a:cubicBezTo>
                      <a:pt x="66" y="39"/>
                      <a:pt x="65" y="30"/>
                      <a:pt x="66" y="30"/>
                    </a:cubicBezTo>
                    <a:cubicBezTo>
                      <a:pt x="66" y="30"/>
                      <a:pt x="67" y="24"/>
                      <a:pt x="60" y="18"/>
                    </a:cubicBezTo>
                    <a:cubicBezTo>
                      <a:pt x="60" y="18"/>
                      <a:pt x="50" y="3"/>
                      <a:pt x="45" y="2"/>
                    </a:cubicBezTo>
                    <a:cubicBezTo>
                      <a:pt x="45" y="2"/>
                      <a:pt x="36" y="0"/>
                      <a:pt x="3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28" name="Freeform 338">
                <a:extLst>
                  <a:ext uri="{FF2B5EF4-FFF2-40B4-BE49-F238E27FC236}">
                    <a16:creationId xmlns:a16="http://schemas.microsoft.com/office/drawing/2014/main" id="{3B24FAB7-F059-2847-B67F-00F179D82339}"/>
                  </a:ext>
                </a:extLst>
              </p:cNvPr>
              <p:cNvSpPr>
                <a:spLocks/>
              </p:cNvSpPr>
              <p:nvPr/>
            </p:nvSpPr>
            <p:spPr bwMode="auto">
              <a:xfrm>
                <a:off x="1898" y="760"/>
                <a:ext cx="20" cy="16"/>
              </a:xfrm>
              <a:custGeom>
                <a:avLst/>
                <a:gdLst>
                  <a:gd name="T0" fmla="*/ 14 w 14"/>
                  <a:gd name="T1" fmla="*/ 0 h 11"/>
                  <a:gd name="T2" fmla="*/ 14 w 14"/>
                  <a:gd name="T3" fmla="*/ 0 h 11"/>
                  <a:gd name="T4" fmla="*/ 5 w 14"/>
                  <a:gd name="T5" fmla="*/ 6 h 11"/>
                  <a:gd name="T6" fmla="*/ 2 w 14"/>
                  <a:gd name="T7" fmla="*/ 11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0"/>
                      <a:pt x="14" y="0"/>
                      <a:pt x="14" y="0"/>
                    </a:cubicBezTo>
                    <a:cubicBezTo>
                      <a:pt x="9" y="2"/>
                      <a:pt x="5" y="6"/>
                      <a:pt x="5" y="6"/>
                    </a:cubicBezTo>
                    <a:cubicBezTo>
                      <a:pt x="0" y="11"/>
                      <a:pt x="2" y="11"/>
                      <a:pt x="2" y="11"/>
                    </a:cubicBezTo>
                    <a:cubicBezTo>
                      <a:pt x="6" y="10"/>
                      <a:pt x="14"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29" name="Freeform 339">
                <a:extLst>
                  <a:ext uri="{FF2B5EF4-FFF2-40B4-BE49-F238E27FC236}">
                    <a16:creationId xmlns:a16="http://schemas.microsoft.com/office/drawing/2014/main" id="{1B9872C3-55BB-194E-AC03-51DD5F263C01}"/>
                  </a:ext>
                </a:extLst>
              </p:cNvPr>
              <p:cNvSpPr>
                <a:spLocks/>
              </p:cNvSpPr>
              <p:nvPr/>
            </p:nvSpPr>
            <p:spPr bwMode="auto">
              <a:xfrm>
                <a:off x="1911" y="792"/>
                <a:ext cx="2"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30" name="Freeform 340">
                <a:extLst>
                  <a:ext uri="{FF2B5EF4-FFF2-40B4-BE49-F238E27FC236}">
                    <a16:creationId xmlns:a16="http://schemas.microsoft.com/office/drawing/2014/main" id="{23942C94-EEAE-144C-8F18-CBEC880A3714}"/>
                  </a:ext>
                </a:extLst>
              </p:cNvPr>
              <p:cNvSpPr>
                <a:spLocks/>
              </p:cNvSpPr>
              <p:nvPr/>
            </p:nvSpPr>
            <p:spPr bwMode="auto">
              <a:xfrm>
                <a:off x="1936" y="856"/>
                <a:ext cx="3" cy="5"/>
              </a:xfrm>
              <a:custGeom>
                <a:avLst/>
                <a:gdLst>
                  <a:gd name="T0" fmla="*/ 0 w 2"/>
                  <a:gd name="T1" fmla="*/ 4 h 4"/>
                  <a:gd name="T2" fmla="*/ 2 w 2"/>
                  <a:gd name="T3" fmla="*/ 4 h 4"/>
                  <a:gd name="T4" fmla="*/ 2 w 2"/>
                  <a:gd name="T5" fmla="*/ 0 h 4"/>
                  <a:gd name="T6" fmla="*/ 1 w 2"/>
                  <a:gd name="T7" fmla="*/ 0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cubicBezTo>
                      <a:pt x="1" y="4"/>
                      <a:pt x="1" y="4"/>
                      <a:pt x="2" y="4"/>
                    </a:cubicBezTo>
                    <a:cubicBezTo>
                      <a:pt x="2" y="2"/>
                      <a:pt x="2" y="1"/>
                      <a:pt x="2" y="0"/>
                    </a:cubicBezTo>
                    <a:cubicBezTo>
                      <a:pt x="1" y="0"/>
                      <a:pt x="1" y="0"/>
                      <a:pt x="1" y="0"/>
                    </a:cubicBezTo>
                    <a:cubicBezTo>
                      <a:pt x="0" y="1"/>
                      <a:pt x="0" y="2"/>
                      <a:pt x="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31" name="Freeform 341">
                <a:extLst>
                  <a:ext uri="{FF2B5EF4-FFF2-40B4-BE49-F238E27FC236}">
                    <a16:creationId xmlns:a16="http://schemas.microsoft.com/office/drawing/2014/main" id="{83FE87DC-0CD4-164B-A24E-9971D557B029}"/>
                  </a:ext>
                </a:extLst>
              </p:cNvPr>
              <p:cNvSpPr>
                <a:spLocks/>
              </p:cNvSpPr>
              <p:nvPr/>
            </p:nvSpPr>
            <p:spPr bwMode="auto">
              <a:xfrm>
                <a:off x="1910" y="761"/>
                <a:ext cx="17" cy="19"/>
              </a:xfrm>
              <a:custGeom>
                <a:avLst/>
                <a:gdLst>
                  <a:gd name="T0" fmla="*/ 9 w 12"/>
                  <a:gd name="T1" fmla="*/ 0 h 13"/>
                  <a:gd name="T2" fmla="*/ 3 w 12"/>
                  <a:gd name="T3" fmla="*/ 8 h 13"/>
                  <a:gd name="T4" fmla="*/ 6 w 12"/>
                  <a:gd name="T5" fmla="*/ 8 h 13"/>
                  <a:gd name="T6" fmla="*/ 9 w 12"/>
                  <a:gd name="T7" fmla="*/ 0 h 13"/>
                </a:gdLst>
                <a:ahLst/>
                <a:cxnLst>
                  <a:cxn ang="0">
                    <a:pos x="T0" y="T1"/>
                  </a:cxn>
                  <a:cxn ang="0">
                    <a:pos x="T2" y="T3"/>
                  </a:cxn>
                  <a:cxn ang="0">
                    <a:pos x="T4" y="T5"/>
                  </a:cxn>
                  <a:cxn ang="0">
                    <a:pos x="T6" y="T7"/>
                  </a:cxn>
                </a:cxnLst>
                <a:rect l="0" t="0" r="r" b="b"/>
                <a:pathLst>
                  <a:path w="12" h="13">
                    <a:moveTo>
                      <a:pt x="9" y="0"/>
                    </a:moveTo>
                    <a:cubicBezTo>
                      <a:pt x="9" y="0"/>
                      <a:pt x="12" y="13"/>
                      <a:pt x="3" y="8"/>
                    </a:cubicBezTo>
                    <a:cubicBezTo>
                      <a:pt x="3" y="8"/>
                      <a:pt x="0" y="5"/>
                      <a:pt x="6" y="8"/>
                    </a:cubicBezTo>
                    <a:cubicBezTo>
                      <a:pt x="6" y="8"/>
                      <a:pt x="10" y="9"/>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pic>
            <p:nvPicPr>
              <p:cNvPr id="932" name="Picture 342">
                <a:extLst>
                  <a:ext uri="{FF2B5EF4-FFF2-40B4-BE49-F238E27FC236}">
                    <a16:creationId xmlns:a16="http://schemas.microsoft.com/office/drawing/2014/main" id="{230E2C24-08A3-D04A-BD81-DE4761DAE7C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23" y="752"/>
                <a:ext cx="19"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933" name="Freeform 343">
                <a:extLst>
                  <a:ext uri="{FF2B5EF4-FFF2-40B4-BE49-F238E27FC236}">
                    <a16:creationId xmlns:a16="http://schemas.microsoft.com/office/drawing/2014/main" id="{0B3CD2AC-50EE-154C-8E4B-7B90BF2F2BD0}"/>
                  </a:ext>
                </a:extLst>
              </p:cNvPr>
              <p:cNvSpPr>
                <a:spLocks/>
              </p:cNvSpPr>
              <p:nvPr/>
            </p:nvSpPr>
            <p:spPr bwMode="auto">
              <a:xfrm>
                <a:off x="1923" y="752"/>
                <a:ext cx="33" cy="15"/>
              </a:xfrm>
              <a:custGeom>
                <a:avLst/>
                <a:gdLst>
                  <a:gd name="T0" fmla="*/ 6 w 23"/>
                  <a:gd name="T1" fmla="*/ 0 h 10"/>
                  <a:gd name="T2" fmla="*/ 9 w 23"/>
                  <a:gd name="T3" fmla="*/ 7 h 10"/>
                  <a:gd name="T4" fmla="*/ 0 w 23"/>
                  <a:gd name="T5" fmla="*/ 5 h 10"/>
                  <a:gd name="T6" fmla="*/ 6 w 23"/>
                  <a:gd name="T7" fmla="*/ 0 h 10"/>
                </a:gdLst>
                <a:ahLst/>
                <a:cxnLst>
                  <a:cxn ang="0">
                    <a:pos x="T0" y="T1"/>
                  </a:cxn>
                  <a:cxn ang="0">
                    <a:pos x="T2" y="T3"/>
                  </a:cxn>
                  <a:cxn ang="0">
                    <a:pos x="T4" y="T5"/>
                  </a:cxn>
                  <a:cxn ang="0">
                    <a:pos x="T6" y="T7"/>
                  </a:cxn>
                </a:cxnLst>
                <a:rect l="0" t="0" r="r" b="b"/>
                <a:pathLst>
                  <a:path w="23" h="10">
                    <a:moveTo>
                      <a:pt x="6" y="0"/>
                    </a:moveTo>
                    <a:cubicBezTo>
                      <a:pt x="6" y="0"/>
                      <a:pt x="21" y="7"/>
                      <a:pt x="9" y="7"/>
                    </a:cubicBezTo>
                    <a:cubicBezTo>
                      <a:pt x="0" y="5"/>
                      <a:pt x="0" y="5"/>
                      <a:pt x="0" y="5"/>
                    </a:cubicBezTo>
                    <a:cubicBezTo>
                      <a:pt x="0" y="5"/>
                      <a:pt x="23" y="1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34" name="Freeform 344">
                <a:extLst>
                  <a:ext uri="{FF2B5EF4-FFF2-40B4-BE49-F238E27FC236}">
                    <a16:creationId xmlns:a16="http://schemas.microsoft.com/office/drawing/2014/main" id="{E6198442-874A-C24D-8BF4-022EE891CC90}"/>
                  </a:ext>
                </a:extLst>
              </p:cNvPr>
              <p:cNvSpPr>
                <a:spLocks/>
              </p:cNvSpPr>
              <p:nvPr/>
            </p:nvSpPr>
            <p:spPr bwMode="auto">
              <a:xfrm>
                <a:off x="1933" y="738"/>
                <a:ext cx="14" cy="13"/>
              </a:xfrm>
              <a:custGeom>
                <a:avLst/>
                <a:gdLst>
                  <a:gd name="T0" fmla="*/ 3 w 10"/>
                  <a:gd name="T1" fmla="*/ 0 h 9"/>
                  <a:gd name="T2" fmla="*/ 3 w 10"/>
                  <a:gd name="T3" fmla="*/ 2 h 9"/>
                  <a:gd name="T4" fmla="*/ 3 w 10"/>
                  <a:gd name="T5" fmla="*/ 2 h 9"/>
                  <a:gd name="T6" fmla="*/ 0 w 10"/>
                  <a:gd name="T7" fmla="*/ 9 h 9"/>
                  <a:gd name="T8" fmla="*/ 5 w 10"/>
                  <a:gd name="T9" fmla="*/ 0 h 9"/>
                  <a:gd name="T10" fmla="*/ 3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3" y="0"/>
                    </a:moveTo>
                    <a:cubicBezTo>
                      <a:pt x="1" y="0"/>
                      <a:pt x="0" y="0"/>
                      <a:pt x="3" y="2"/>
                    </a:cubicBezTo>
                    <a:cubicBezTo>
                      <a:pt x="3" y="2"/>
                      <a:pt x="3" y="2"/>
                      <a:pt x="3" y="2"/>
                    </a:cubicBezTo>
                    <a:cubicBezTo>
                      <a:pt x="4" y="2"/>
                      <a:pt x="6" y="3"/>
                      <a:pt x="0" y="9"/>
                    </a:cubicBezTo>
                    <a:cubicBezTo>
                      <a:pt x="0" y="9"/>
                      <a:pt x="10"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35" name="Freeform 345">
                <a:extLst>
                  <a:ext uri="{FF2B5EF4-FFF2-40B4-BE49-F238E27FC236}">
                    <a16:creationId xmlns:a16="http://schemas.microsoft.com/office/drawing/2014/main" id="{EFA09441-36CB-3642-BE9E-B2F2F07091FF}"/>
                  </a:ext>
                </a:extLst>
              </p:cNvPr>
              <p:cNvSpPr>
                <a:spLocks noEditPoints="1"/>
              </p:cNvSpPr>
              <p:nvPr/>
            </p:nvSpPr>
            <p:spPr bwMode="auto">
              <a:xfrm>
                <a:off x="1917" y="739"/>
                <a:ext cx="9" cy="15"/>
              </a:xfrm>
              <a:custGeom>
                <a:avLst/>
                <a:gdLst>
                  <a:gd name="T0" fmla="*/ 5 w 6"/>
                  <a:gd name="T1" fmla="*/ 2 h 10"/>
                  <a:gd name="T2" fmla="*/ 2 w 6"/>
                  <a:gd name="T3" fmla="*/ 8 h 10"/>
                  <a:gd name="T4" fmla="*/ 3 w 6"/>
                  <a:gd name="T5" fmla="*/ 10 h 10"/>
                  <a:gd name="T6" fmla="*/ 6 w 6"/>
                  <a:gd name="T7" fmla="*/ 9 h 10"/>
                  <a:gd name="T8" fmla="*/ 5 w 6"/>
                  <a:gd name="T9" fmla="*/ 2 h 10"/>
                  <a:gd name="T10" fmla="*/ 6 w 6"/>
                  <a:gd name="T11" fmla="*/ 0 h 10"/>
                  <a:gd name="T12" fmla="*/ 5 w 6"/>
                  <a:gd name="T13" fmla="*/ 2 h 10"/>
                  <a:gd name="T14" fmla="*/ 6 w 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0">
                    <a:moveTo>
                      <a:pt x="5" y="2"/>
                    </a:moveTo>
                    <a:cubicBezTo>
                      <a:pt x="5" y="3"/>
                      <a:pt x="4" y="6"/>
                      <a:pt x="2" y="8"/>
                    </a:cubicBezTo>
                    <a:cubicBezTo>
                      <a:pt x="2" y="8"/>
                      <a:pt x="0" y="10"/>
                      <a:pt x="3" y="10"/>
                    </a:cubicBezTo>
                    <a:cubicBezTo>
                      <a:pt x="3" y="10"/>
                      <a:pt x="4" y="10"/>
                      <a:pt x="6" y="9"/>
                    </a:cubicBezTo>
                    <a:cubicBezTo>
                      <a:pt x="6" y="9"/>
                      <a:pt x="5" y="4"/>
                      <a:pt x="5" y="2"/>
                    </a:cubicBezTo>
                    <a:moveTo>
                      <a:pt x="6" y="0"/>
                    </a:moveTo>
                    <a:cubicBezTo>
                      <a:pt x="6" y="0"/>
                      <a:pt x="5" y="1"/>
                      <a:pt x="5" y="2"/>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36" name="Freeform 346">
                <a:extLst>
                  <a:ext uri="{FF2B5EF4-FFF2-40B4-BE49-F238E27FC236}">
                    <a16:creationId xmlns:a16="http://schemas.microsoft.com/office/drawing/2014/main" id="{ED638D14-1929-1B41-AC0F-6EBE00100CB2}"/>
                  </a:ext>
                </a:extLst>
              </p:cNvPr>
              <p:cNvSpPr>
                <a:spLocks/>
              </p:cNvSpPr>
              <p:nvPr/>
            </p:nvSpPr>
            <p:spPr bwMode="auto">
              <a:xfrm>
                <a:off x="1905" y="744"/>
                <a:ext cx="13" cy="13"/>
              </a:xfrm>
              <a:custGeom>
                <a:avLst/>
                <a:gdLst>
                  <a:gd name="T0" fmla="*/ 9 w 9"/>
                  <a:gd name="T1" fmla="*/ 0 h 9"/>
                  <a:gd name="T2" fmla="*/ 4 w 9"/>
                  <a:gd name="T3" fmla="*/ 8 h 9"/>
                  <a:gd name="T4" fmla="*/ 9 w 9"/>
                  <a:gd name="T5" fmla="*/ 8 h 9"/>
                  <a:gd name="T6" fmla="*/ 9 w 9"/>
                  <a:gd name="T7" fmla="*/ 0 h 9"/>
                </a:gdLst>
                <a:ahLst/>
                <a:cxnLst>
                  <a:cxn ang="0">
                    <a:pos x="T0" y="T1"/>
                  </a:cxn>
                  <a:cxn ang="0">
                    <a:pos x="T2" y="T3"/>
                  </a:cxn>
                  <a:cxn ang="0">
                    <a:pos x="T4" y="T5"/>
                  </a:cxn>
                  <a:cxn ang="0">
                    <a:pos x="T6" y="T7"/>
                  </a:cxn>
                </a:cxnLst>
                <a:rect l="0" t="0" r="r" b="b"/>
                <a:pathLst>
                  <a:path w="9" h="9">
                    <a:moveTo>
                      <a:pt x="9" y="0"/>
                    </a:moveTo>
                    <a:cubicBezTo>
                      <a:pt x="9" y="0"/>
                      <a:pt x="3" y="4"/>
                      <a:pt x="4" y="8"/>
                    </a:cubicBezTo>
                    <a:cubicBezTo>
                      <a:pt x="4" y="8"/>
                      <a:pt x="4" y="8"/>
                      <a:pt x="9" y="8"/>
                    </a:cubicBezTo>
                    <a:cubicBezTo>
                      <a:pt x="9" y="8"/>
                      <a:pt x="0" y="9"/>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37" name="Freeform 347">
                <a:extLst>
                  <a:ext uri="{FF2B5EF4-FFF2-40B4-BE49-F238E27FC236}">
                    <a16:creationId xmlns:a16="http://schemas.microsoft.com/office/drawing/2014/main" id="{E0296D31-53DD-F24E-93F8-D2D25FBE77B3}"/>
                  </a:ext>
                </a:extLst>
              </p:cNvPr>
              <p:cNvSpPr>
                <a:spLocks/>
              </p:cNvSpPr>
              <p:nvPr/>
            </p:nvSpPr>
            <p:spPr bwMode="auto">
              <a:xfrm>
                <a:off x="1872" y="773"/>
                <a:ext cx="67" cy="113"/>
              </a:xfrm>
              <a:custGeom>
                <a:avLst/>
                <a:gdLst>
                  <a:gd name="T0" fmla="*/ 26 w 46"/>
                  <a:gd name="T1" fmla="*/ 0 h 78"/>
                  <a:gd name="T2" fmla="*/ 20 w 46"/>
                  <a:gd name="T3" fmla="*/ 10 h 78"/>
                  <a:gd name="T4" fmla="*/ 32 w 46"/>
                  <a:gd name="T5" fmla="*/ 18 h 78"/>
                  <a:gd name="T6" fmla="*/ 20 w 46"/>
                  <a:gd name="T7" fmla="*/ 20 h 78"/>
                  <a:gd name="T8" fmla="*/ 20 w 46"/>
                  <a:gd name="T9" fmla="*/ 26 h 78"/>
                  <a:gd name="T10" fmla="*/ 18 w 46"/>
                  <a:gd name="T11" fmla="*/ 43 h 78"/>
                  <a:gd name="T12" fmla="*/ 22 w 46"/>
                  <a:gd name="T13" fmla="*/ 47 h 78"/>
                  <a:gd name="T14" fmla="*/ 14 w 46"/>
                  <a:gd name="T15" fmla="*/ 70 h 78"/>
                  <a:gd name="T16" fmla="*/ 11 w 46"/>
                  <a:gd name="T17" fmla="*/ 73 h 78"/>
                  <a:gd name="T18" fmla="*/ 4 w 46"/>
                  <a:gd name="T19" fmla="*/ 76 h 78"/>
                  <a:gd name="T20" fmla="*/ 12 w 46"/>
                  <a:gd name="T21" fmla="*/ 72 h 78"/>
                  <a:gd name="T22" fmla="*/ 12 w 46"/>
                  <a:gd name="T23" fmla="*/ 68 h 78"/>
                  <a:gd name="T24" fmla="*/ 15 w 46"/>
                  <a:gd name="T25" fmla="*/ 46 h 78"/>
                  <a:gd name="T26" fmla="*/ 15 w 46"/>
                  <a:gd name="T27" fmla="*/ 42 h 78"/>
                  <a:gd name="T28" fmla="*/ 15 w 46"/>
                  <a:gd name="T29" fmla="*/ 32 h 78"/>
                  <a:gd name="T30" fmla="*/ 18 w 46"/>
                  <a:gd name="T31" fmla="*/ 25 h 78"/>
                  <a:gd name="T32" fmla="*/ 26 w 46"/>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78">
                    <a:moveTo>
                      <a:pt x="26" y="0"/>
                    </a:moveTo>
                    <a:cubicBezTo>
                      <a:pt x="20" y="10"/>
                      <a:pt x="20" y="10"/>
                      <a:pt x="20" y="10"/>
                    </a:cubicBezTo>
                    <a:cubicBezTo>
                      <a:pt x="20" y="10"/>
                      <a:pt x="21" y="12"/>
                      <a:pt x="32" y="18"/>
                    </a:cubicBezTo>
                    <a:cubicBezTo>
                      <a:pt x="32" y="18"/>
                      <a:pt x="36" y="21"/>
                      <a:pt x="20" y="20"/>
                    </a:cubicBezTo>
                    <a:cubicBezTo>
                      <a:pt x="20" y="20"/>
                      <a:pt x="18" y="21"/>
                      <a:pt x="20" y="26"/>
                    </a:cubicBezTo>
                    <a:cubicBezTo>
                      <a:pt x="18" y="43"/>
                      <a:pt x="18" y="43"/>
                      <a:pt x="18" y="43"/>
                    </a:cubicBezTo>
                    <a:cubicBezTo>
                      <a:pt x="18" y="43"/>
                      <a:pt x="46" y="49"/>
                      <a:pt x="22" y="47"/>
                    </a:cubicBezTo>
                    <a:cubicBezTo>
                      <a:pt x="22" y="47"/>
                      <a:pt x="20" y="43"/>
                      <a:pt x="14" y="70"/>
                    </a:cubicBezTo>
                    <a:cubicBezTo>
                      <a:pt x="14" y="70"/>
                      <a:pt x="30" y="78"/>
                      <a:pt x="11" y="73"/>
                    </a:cubicBezTo>
                    <a:cubicBezTo>
                      <a:pt x="11" y="73"/>
                      <a:pt x="5" y="75"/>
                      <a:pt x="4" y="76"/>
                    </a:cubicBezTo>
                    <a:cubicBezTo>
                      <a:pt x="4" y="76"/>
                      <a:pt x="0" y="74"/>
                      <a:pt x="12" y="72"/>
                    </a:cubicBezTo>
                    <a:cubicBezTo>
                      <a:pt x="12" y="72"/>
                      <a:pt x="10" y="71"/>
                      <a:pt x="12" y="68"/>
                    </a:cubicBezTo>
                    <a:cubicBezTo>
                      <a:pt x="12" y="68"/>
                      <a:pt x="15" y="47"/>
                      <a:pt x="15" y="46"/>
                    </a:cubicBezTo>
                    <a:cubicBezTo>
                      <a:pt x="15" y="46"/>
                      <a:pt x="21" y="46"/>
                      <a:pt x="15" y="42"/>
                    </a:cubicBezTo>
                    <a:cubicBezTo>
                      <a:pt x="15" y="42"/>
                      <a:pt x="17" y="34"/>
                      <a:pt x="15" y="32"/>
                    </a:cubicBezTo>
                    <a:cubicBezTo>
                      <a:pt x="18" y="25"/>
                      <a:pt x="18" y="25"/>
                      <a:pt x="18" y="25"/>
                    </a:cubicBezTo>
                    <a:cubicBezTo>
                      <a:pt x="18" y="25"/>
                      <a:pt x="13" y="15"/>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38" name="Freeform 348">
                <a:extLst>
                  <a:ext uri="{FF2B5EF4-FFF2-40B4-BE49-F238E27FC236}">
                    <a16:creationId xmlns:a16="http://schemas.microsoft.com/office/drawing/2014/main" id="{BDC8477D-B52B-B340-808F-552A11EF47E5}"/>
                  </a:ext>
                </a:extLst>
              </p:cNvPr>
              <p:cNvSpPr>
                <a:spLocks/>
              </p:cNvSpPr>
              <p:nvPr/>
            </p:nvSpPr>
            <p:spPr bwMode="auto">
              <a:xfrm>
                <a:off x="1897" y="786"/>
                <a:ext cx="8" cy="27"/>
              </a:xfrm>
              <a:custGeom>
                <a:avLst/>
                <a:gdLst>
                  <a:gd name="T0" fmla="*/ 3 w 6"/>
                  <a:gd name="T1" fmla="*/ 7 h 19"/>
                  <a:gd name="T2" fmla="*/ 4 w 6"/>
                  <a:gd name="T3" fmla="*/ 7 h 19"/>
                  <a:gd name="T4" fmla="*/ 3 w 6"/>
                  <a:gd name="T5" fmla="*/ 3 h 19"/>
                  <a:gd name="T6" fmla="*/ 2 w 6"/>
                  <a:gd name="T7" fmla="*/ 3 h 19"/>
                  <a:gd name="T8" fmla="*/ 1 w 6"/>
                  <a:gd name="T9" fmla="*/ 6 h 19"/>
                  <a:gd name="T10" fmla="*/ 1 w 6"/>
                  <a:gd name="T11" fmla="*/ 10 h 19"/>
                  <a:gd name="T12" fmla="*/ 1 w 6"/>
                  <a:gd name="T13" fmla="*/ 15 h 19"/>
                  <a:gd name="T14" fmla="*/ 1 w 6"/>
                  <a:gd name="T15" fmla="*/ 13 h 19"/>
                  <a:gd name="T16" fmla="*/ 1 w 6"/>
                  <a:gd name="T17" fmla="*/ 14 h 19"/>
                  <a:gd name="T18" fmla="*/ 2 w 6"/>
                  <a:gd name="T19" fmla="*/ 18 h 19"/>
                  <a:gd name="T20" fmla="*/ 2 w 6"/>
                  <a:gd name="T21" fmla="*/ 17 h 19"/>
                  <a:gd name="T22" fmla="*/ 4 w 6"/>
                  <a:gd name="T23" fmla="*/ 12 h 19"/>
                  <a:gd name="T24" fmla="*/ 1 w 6"/>
                  <a:gd name="T25" fmla="*/ 7 h 19"/>
                  <a:gd name="T26" fmla="*/ 3 w 6"/>
                  <a:gd name="T2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9">
                    <a:moveTo>
                      <a:pt x="3" y="7"/>
                    </a:moveTo>
                    <a:cubicBezTo>
                      <a:pt x="4" y="7"/>
                      <a:pt x="4" y="7"/>
                      <a:pt x="4" y="7"/>
                    </a:cubicBezTo>
                    <a:cubicBezTo>
                      <a:pt x="4" y="7"/>
                      <a:pt x="6" y="3"/>
                      <a:pt x="3" y="3"/>
                    </a:cubicBezTo>
                    <a:cubicBezTo>
                      <a:pt x="3" y="3"/>
                      <a:pt x="3" y="0"/>
                      <a:pt x="2" y="3"/>
                    </a:cubicBezTo>
                    <a:cubicBezTo>
                      <a:pt x="2" y="3"/>
                      <a:pt x="1" y="3"/>
                      <a:pt x="1" y="6"/>
                    </a:cubicBezTo>
                    <a:cubicBezTo>
                      <a:pt x="1" y="6"/>
                      <a:pt x="0" y="9"/>
                      <a:pt x="1" y="10"/>
                    </a:cubicBezTo>
                    <a:cubicBezTo>
                      <a:pt x="1" y="10"/>
                      <a:pt x="5" y="15"/>
                      <a:pt x="1" y="15"/>
                    </a:cubicBezTo>
                    <a:cubicBezTo>
                      <a:pt x="1" y="13"/>
                      <a:pt x="1" y="13"/>
                      <a:pt x="1" y="13"/>
                    </a:cubicBezTo>
                    <a:cubicBezTo>
                      <a:pt x="1" y="13"/>
                      <a:pt x="0" y="12"/>
                      <a:pt x="1" y="14"/>
                    </a:cubicBezTo>
                    <a:cubicBezTo>
                      <a:pt x="2" y="18"/>
                      <a:pt x="2" y="18"/>
                      <a:pt x="2" y="18"/>
                    </a:cubicBezTo>
                    <a:cubicBezTo>
                      <a:pt x="2" y="18"/>
                      <a:pt x="2" y="19"/>
                      <a:pt x="2" y="17"/>
                    </a:cubicBezTo>
                    <a:cubicBezTo>
                      <a:pt x="2" y="17"/>
                      <a:pt x="6" y="16"/>
                      <a:pt x="4" y="12"/>
                    </a:cubicBezTo>
                    <a:cubicBezTo>
                      <a:pt x="4" y="12"/>
                      <a:pt x="1" y="8"/>
                      <a:pt x="1" y="7"/>
                    </a:cubicBezTo>
                    <a:cubicBezTo>
                      <a:pt x="1" y="7"/>
                      <a:pt x="2" y="2"/>
                      <a:pt x="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39" name="Freeform 349">
                <a:extLst>
                  <a:ext uri="{FF2B5EF4-FFF2-40B4-BE49-F238E27FC236}">
                    <a16:creationId xmlns:a16="http://schemas.microsoft.com/office/drawing/2014/main" id="{E54F4A5F-F2C2-2345-B0F5-D66F1E3052A4}"/>
                  </a:ext>
                </a:extLst>
              </p:cNvPr>
              <p:cNvSpPr>
                <a:spLocks/>
              </p:cNvSpPr>
              <p:nvPr/>
            </p:nvSpPr>
            <p:spPr bwMode="auto">
              <a:xfrm>
                <a:off x="1905" y="790"/>
                <a:ext cx="6" cy="20"/>
              </a:xfrm>
              <a:custGeom>
                <a:avLst/>
                <a:gdLst>
                  <a:gd name="T0" fmla="*/ 0 w 4"/>
                  <a:gd name="T1" fmla="*/ 2 h 14"/>
                  <a:gd name="T2" fmla="*/ 0 w 4"/>
                  <a:gd name="T3" fmla="*/ 3 h 14"/>
                  <a:gd name="T4" fmla="*/ 2 w 4"/>
                  <a:gd name="T5" fmla="*/ 2 h 14"/>
                  <a:gd name="T6" fmla="*/ 1 w 4"/>
                  <a:gd name="T7" fmla="*/ 10 h 14"/>
                  <a:gd name="T8" fmla="*/ 1 w 4"/>
                  <a:gd name="T9" fmla="*/ 13 h 14"/>
                  <a:gd name="T10" fmla="*/ 1 w 4"/>
                  <a:gd name="T11" fmla="*/ 14 h 14"/>
                  <a:gd name="T12" fmla="*/ 3 w 4"/>
                  <a:gd name="T13" fmla="*/ 14 h 14"/>
                  <a:gd name="T14" fmla="*/ 4 w 4"/>
                  <a:gd name="T15" fmla="*/ 0 h 14"/>
                  <a:gd name="T16" fmla="*/ 3 w 4"/>
                  <a:gd name="T17" fmla="*/ 0 h 14"/>
                  <a:gd name="T18" fmla="*/ 0 w 4"/>
                  <a:gd name="T1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4">
                    <a:moveTo>
                      <a:pt x="0" y="2"/>
                    </a:moveTo>
                    <a:cubicBezTo>
                      <a:pt x="0" y="3"/>
                      <a:pt x="0" y="3"/>
                      <a:pt x="0" y="3"/>
                    </a:cubicBezTo>
                    <a:cubicBezTo>
                      <a:pt x="2" y="2"/>
                      <a:pt x="2" y="2"/>
                      <a:pt x="2" y="2"/>
                    </a:cubicBezTo>
                    <a:cubicBezTo>
                      <a:pt x="2" y="2"/>
                      <a:pt x="1" y="8"/>
                      <a:pt x="1" y="10"/>
                    </a:cubicBezTo>
                    <a:cubicBezTo>
                      <a:pt x="1" y="13"/>
                      <a:pt x="1" y="13"/>
                      <a:pt x="1" y="13"/>
                    </a:cubicBezTo>
                    <a:cubicBezTo>
                      <a:pt x="1" y="14"/>
                      <a:pt x="1" y="14"/>
                      <a:pt x="1" y="14"/>
                    </a:cubicBezTo>
                    <a:cubicBezTo>
                      <a:pt x="3" y="14"/>
                      <a:pt x="3" y="14"/>
                      <a:pt x="3" y="14"/>
                    </a:cubicBezTo>
                    <a:cubicBezTo>
                      <a:pt x="3" y="14"/>
                      <a:pt x="4" y="4"/>
                      <a:pt x="4" y="0"/>
                    </a:cubicBezTo>
                    <a:cubicBezTo>
                      <a:pt x="3" y="0"/>
                      <a:pt x="3" y="0"/>
                      <a:pt x="3" y="0"/>
                    </a:cubicBezTo>
                    <a:cubicBezTo>
                      <a:pt x="0" y="2"/>
                      <a:pt x="0" y="2"/>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40" name="Freeform 350">
                <a:extLst>
                  <a:ext uri="{FF2B5EF4-FFF2-40B4-BE49-F238E27FC236}">
                    <a16:creationId xmlns:a16="http://schemas.microsoft.com/office/drawing/2014/main" id="{3A010749-5F1F-BC47-A2C6-5F1579A8C59C}"/>
                  </a:ext>
                </a:extLst>
              </p:cNvPr>
              <p:cNvSpPr>
                <a:spLocks/>
              </p:cNvSpPr>
              <p:nvPr/>
            </p:nvSpPr>
            <p:spPr bwMode="auto">
              <a:xfrm>
                <a:off x="1934" y="808"/>
                <a:ext cx="5" cy="4"/>
              </a:xfrm>
              <a:custGeom>
                <a:avLst/>
                <a:gdLst>
                  <a:gd name="T0" fmla="*/ 2 w 5"/>
                  <a:gd name="T1" fmla="*/ 0 h 4"/>
                  <a:gd name="T2" fmla="*/ 0 w 5"/>
                  <a:gd name="T3" fmla="*/ 4 h 4"/>
                  <a:gd name="T4" fmla="*/ 3 w 5"/>
                  <a:gd name="T5" fmla="*/ 4 h 4"/>
                  <a:gd name="T6" fmla="*/ 5 w 5"/>
                  <a:gd name="T7" fmla="*/ 0 h 4"/>
                  <a:gd name="T8" fmla="*/ 2 w 5"/>
                  <a:gd name="T9" fmla="*/ 0 h 4"/>
                </a:gdLst>
                <a:ahLst/>
                <a:cxnLst>
                  <a:cxn ang="0">
                    <a:pos x="T0" y="T1"/>
                  </a:cxn>
                  <a:cxn ang="0">
                    <a:pos x="T2" y="T3"/>
                  </a:cxn>
                  <a:cxn ang="0">
                    <a:pos x="T4" y="T5"/>
                  </a:cxn>
                  <a:cxn ang="0">
                    <a:pos x="T6" y="T7"/>
                  </a:cxn>
                  <a:cxn ang="0">
                    <a:pos x="T8" y="T9"/>
                  </a:cxn>
                </a:cxnLst>
                <a:rect l="0" t="0" r="r" b="b"/>
                <a:pathLst>
                  <a:path w="5" h="4">
                    <a:moveTo>
                      <a:pt x="2" y="0"/>
                    </a:moveTo>
                    <a:lnTo>
                      <a:pt x="0" y="4"/>
                    </a:lnTo>
                    <a:lnTo>
                      <a:pt x="3" y="4"/>
                    </a:lnTo>
                    <a:lnTo>
                      <a:pt x="5"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41" name="Freeform 351">
                <a:extLst>
                  <a:ext uri="{FF2B5EF4-FFF2-40B4-BE49-F238E27FC236}">
                    <a16:creationId xmlns:a16="http://schemas.microsoft.com/office/drawing/2014/main" id="{24C3FBF5-73F2-6F43-B254-780555F289E1}"/>
                  </a:ext>
                </a:extLst>
              </p:cNvPr>
              <p:cNvSpPr>
                <a:spLocks/>
              </p:cNvSpPr>
              <p:nvPr/>
            </p:nvSpPr>
            <p:spPr bwMode="auto">
              <a:xfrm>
                <a:off x="1934" y="808"/>
                <a:ext cx="5" cy="4"/>
              </a:xfrm>
              <a:custGeom>
                <a:avLst/>
                <a:gdLst>
                  <a:gd name="T0" fmla="*/ 2 w 5"/>
                  <a:gd name="T1" fmla="*/ 0 h 4"/>
                  <a:gd name="T2" fmla="*/ 0 w 5"/>
                  <a:gd name="T3" fmla="*/ 4 h 4"/>
                  <a:gd name="T4" fmla="*/ 3 w 5"/>
                  <a:gd name="T5" fmla="*/ 4 h 4"/>
                  <a:gd name="T6" fmla="*/ 5 w 5"/>
                  <a:gd name="T7" fmla="*/ 0 h 4"/>
                  <a:gd name="T8" fmla="*/ 2 w 5"/>
                  <a:gd name="T9" fmla="*/ 0 h 4"/>
                </a:gdLst>
                <a:ahLst/>
                <a:cxnLst>
                  <a:cxn ang="0">
                    <a:pos x="T0" y="T1"/>
                  </a:cxn>
                  <a:cxn ang="0">
                    <a:pos x="T2" y="T3"/>
                  </a:cxn>
                  <a:cxn ang="0">
                    <a:pos x="T4" y="T5"/>
                  </a:cxn>
                  <a:cxn ang="0">
                    <a:pos x="T6" y="T7"/>
                  </a:cxn>
                  <a:cxn ang="0">
                    <a:pos x="T8" y="T9"/>
                  </a:cxn>
                </a:cxnLst>
                <a:rect l="0" t="0" r="r" b="b"/>
                <a:pathLst>
                  <a:path w="5" h="4">
                    <a:moveTo>
                      <a:pt x="2" y="0"/>
                    </a:moveTo>
                    <a:lnTo>
                      <a:pt x="0" y="4"/>
                    </a:lnTo>
                    <a:lnTo>
                      <a:pt x="3" y="4"/>
                    </a:lnTo>
                    <a:lnTo>
                      <a:pt x="5" y="0"/>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42" name="Freeform 352">
                <a:extLst>
                  <a:ext uri="{FF2B5EF4-FFF2-40B4-BE49-F238E27FC236}">
                    <a16:creationId xmlns:a16="http://schemas.microsoft.com/office/drawing/2014/main" id="{5835410A-1FB2-A043-8814-C164A35B4BF8}"/>
                  </a:ext>
                </a:extLst>
              </p:cNvPr>
              <p:cNvSpPr>
                <a:spLocks noEditPoints="1"/>
              </p:cNvSpPr>
              <p:nvPr/>
            </p:nvSpPr>
            <p:spPr bwMode="auto">
              <a:xfrm>
                <a:off x="1911" y="790"/>
                <a:ext cx="13" cy="20"/>
              </a:xfrm>
              <a:custGeom>
                <a:avLst/>
                <a:gdLst>
                  <a:gd name="T0" fmla="*/ 5 w 9"/>
                  <a:gd name="T1" fmla="*/ 0 h 14"/>
                  <a:gd name="T2" fmla="*/ 1 w 9"/>
                  <a:gd name="T3" fmla="*/ 4 h 14"/>
                  <a:gd name="T4" fmla="*/ 0 w 9"/>
                  <a:gd name="T5" fmla="*/ 11 h 14"/>
                  <a:gd name="T6" fmla="*/ 3 w 9"/>
                  <a:gd name="T7" fmla="*/ 14 h 14"/>
                  <a:gd name="T8" fmla="*/ 5 w 9"/>
                  <a:gd name="T9" fmla="*/ 14 h 14"/>
                  <a:gd name="T10" fmla="*/ 8 w 9"/>
                  <a:gd name="T11" fmla="*/ 11 h 14"/>
                  <a:gd name="T12" fmla="*/ 9 w 9"/>
                  <a:gd name="T13" fmla="*/ 3 h 14"/>
                  <a:gd name="T14" fmla="*/ 5 w 9"/>
                  <a:gd name="T15" fmla="*/ 0 h 14"/>
                  <a:gd name="T16" fmla="*/ 5 w 9"/>
                  <a:gd name="T17" fmla="*/ 11 h 14"/>
                  <a:gd name="T18" fmla="*/ 3 w 9"/>
                  <a:gd name="T19" fmla="*/ 10 h 14"/>
                  <a:gd name="T20" fmla="*/ 4 w 9"/>
                  <a:gd name="T21" fmla="*/ 3 h 14"/>
                  <a:gd name="T22" fmla="*/ 6 w 9"/>
                  <a:gd name="T23" fmla="*/ 3 h 14"/>
                  <a:gd name="T24" fmla="*/ 5 w 9"/>
                  <a:gd name="T25"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4">
                    <a:moveTo>
                      <a:pt x="5" y="0"/>
                    </a:moveTo>
                    <a:cubicBezTo>
                      <a:pt x="1" y="0"/>
                      <a:pt x="1" y="4"/>
                      <a:pt x="1" y="4"/>
                    </a:cubicBezTo>
                    <a:cubicBezTo>
                      <a:pt x="0" y="11"/>
                      <a:pt x="0" y="11"/>
                      <a:pt x="0" y="11"/>
                    </a:cubicBezTo>
                    <a:cubicBezTo>
                      <a:pt x="0" y="13"/>
                      <a:pt x="3" y="14"/>
                      <a:pt x="3" y="14"/>
                    </a:cubicBezTo>
                    <a:cubicBezTo>
                      <a:pt x="5" y="14"/>
                      <a:pt x="5" y="14"/>
                      <a:pt x="5" y="14"/>
                    </a:cubicBezTo>
                    <a:cubicBezTo>
                      <a:pt x="8" y="14"/>
                      <a:pt x="8" y="11"/>
                      <a:pt x="8" y="11"/>
                    </a:cubicBezTo>
                    <a:cubicBezTo>
                      <a:pt x="8" y="9"/>
                      <a:pt x="9" y="3"/>
                      <a:pt x="9" y="3"/>
                    </a:cubicBezTo>
                    <a:cubicBezTo>
                      <a:pt x="9" y="0"/>
                      <a:pt x="5" y="0"/>
                      <a:pt x="5" y="0"/>
                    </a:cubicBezTo>
                    <a:moveTo>
                      <a:pt x="5" y="11"/>
                    </a:moveTo>
                    <a:cubicBezTo>
                      <a:pt x="5" y="11"/>
                      <a:pt x="3" y="14"/>
                      <a:pt x="3" y="10"/>
                    </a:cubicBezTo>
                    <a:cubicBezTo>
                      <a:pt x="4" y="3"/>
                      <a:pt x="4" y="3"/>
                      <a:pt x="4" y="3"/>
                    </a:cubicBezTo>
                    <a:cubicBezTo>
                      <a:pt x="4" y="3"/>
                      <a:pt x="5" y="0"/>
                      <a:pt x="6" y="3"/>
                    </a:cubicBezTo>
                    <a:cubicBezTo>
                      <a:pt x="6" y="3"/>
                      <a:pt x="5" y="10"/>
                      <a:pt x="5"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43" name="Freeform 353">
                <a:extLst>
                  <a:ext uri="{FF2B5EF4-FFF2-40B4-BE49-F238E27FC236}">
                    <a16:creationId xmlns:a16="http://schemas.microsoft.com/office/drawing/2014/main" id="{5BCB0273-D0B9-EF48-8121-554467B05453}"/>
                  </a:ext>
                </a:extLst>
              </p:cNvPr>
              <p:cNvSpPr>
                <a:spLocks noEditPoints="1"/>
              </p:cNvSpPr>
              <p:nvPr/>
            </p:nvSpPr>
            <p:spPr bwMode="auto">
              <a:xfrm>
                <a:off x="1923" y="790"/>
                <a:ext cx="13" cy="22"/>
              </a:xfrm>
              <a:custGeom>
                <a:avLst/>
                <a:gdLst>
                  <a:gd name="T0" fmla="*/ 9 w 9"/>
                  <a:gd name="T1" fmla="*/ 2 h 15"/>
                  <a:gd name="T2" fmla="*/ 7 w 9"/>
                  <a:gd name="T3" fmla="*/ 0 h 15"/>
                  <a:gd name="T4" fmla="*/ 2 w 9"/>
                  <a:gd name="T5" fmla="*/ 4 h 15"/>
                  <a:gd name="T6" fmla="*/ 4 w 9"/>
                  <a:gd name="T7" fmla="*/ 14 h 15"/>
                  <a:gd name="T8" fmla="*/ 9 w 9"/>
                  <a:gd name="T9" fmla="*/ 10 h 15"/>
                  <a:gd name="T10" fmla="*/ 9 w 9"/>
                  <a:gd name="T11" fmla="*/ 2 h 15"/>
                  <a:gd name="T12" fmla="*/ 5 w 9"/>
                  <a:gd name="T13" fmla="*/ 12 h 15"/>
                  <a:gd name="T14" fmla="*/ 4 w 9"/>
                  <a:gd name="T15" fmla="*/ 6 h 15"/>
                  <a:gd name="T16" fmla="*/ 6 w 9"/>
                  <a:gd name="T17" fmla="*/ 1 h 15"/>
                  <a:gd name="T18" fmla="*/ 6 w 9"/>
                  <a:gd name="T19" fmla="*/ 5 h 15"/>
                  <a:gd name="T20" fmla="*/ 5 w 9"/>
                  <a:gd name="T21"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5">
                    <a:moveTo>
                      <a:pt x="9" y="2"/>
                    </a:moveTo>
                    <a:cubicBezTo>
                      <a:pt x="9" y="2"/>
                      <a:pt x="9" y="0"/>
                      <a:pt x="7" y="0"/>
                    </a:cubicBezTo>
                    <a:cubicBezTo>
                      <a:pt x="7" y="0"/>
                      <a:pt x="2" y="0"/>
                      <a:pt x="2" y="4"/>
                    </a:cubicBezTo>
                    <a:cubicBezTo>
                      <a:pt x="2" y="4"/>
                      <a:pt x="0" y="15"/>
                      <a:pt x="4" y="14"/>
                    </a:cubicBezTo>
                    <a:cubicBezTo>
                      <a:pt x="4" y="14"/>
                      <a:pt x="9" y="15"/>
                      <a:pt x="9" y="10"/>
                    </a:cubicBezTo>
                    <a:cubicBezTo>
                      <a:pt x="9" y="2"/>
                      <a:pt x="9" y="2"/>
                      <a:pt x="9" y="2"/>
                    </a:cubicBezTo>
                    <a:moveTo>
                      <a:pt x="5" y="12"/>
                    </a:moveTo>
                    <a:cubicBezTo>
                      <a:pt x="5" y="12"/>
                      <a:pt x="3" y="13"/>
                      <a:pt x="4" y="6"/>
                    </a:cubicBezTo>
                    <a:cubicBezTo>
                      <a:pt x="4" y="6"/>
                      <a:pt x="3" y="1"/>
                      <a:pt x="6" y="1"/>
                    </a:cubicBezTo>
                    <a:cubicBezTo>
                      <a:pt x="6" y="1"/>
                      <a:pt x="7" y="1"/>
                      <a:pt x="6" y="5"/>
                    </a:cubicBezTo>
                    <a:cubicBezTo>
                      <a:pt x="6" y="5"/>
                      <a:pt x="7" y="13"/>
                      <a:pt x="5"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44" name="Freeform 354">
                <a:extLst>
                  <a:ext uri="{FF2B5EF4-FFF2-40B4-BE49-F238E27FC236}">
                    <a16:creationId xmlns:a16="http://schemas.microsoft.com/office/drawing/2014/main" id="{68F167EA-999E-444B-87B1-7C9456C3847A}"/>
                  </a:ext>
                </a:extLst>
              </p:cNvPr>
              <p:cNvSpPr>
                <a:spLocks noEditPoints="1"/>
              </p:cNvSpPr>
              <p:nvPr/>
            </p:nvSpPr>
            <p:spPr bwMode="auto">
              <a:xfrm>
                <a:off x="1940" y="789"/>
                <a:ext cx="12" cy="23"/>
              </a:xfrm>
              <a:custGeom>
                <a:avLst/>
                <a:gdLst>
                  <a:gd name="T0" fmla="*/ 6 w 8"/>
                  <a:gd name="T1" fmla="*/ 1 h 16"/>
                  <a:gd name="T2" fmla="*/ 2 w 8"/>
                  <a:gd name="T3" fmla="*/ 1 h 16"/>
                  <a:gd name="T4" fmla="*/ 0 w 8"/>
                  <a:gd name="T5" fmla="*/ 4 h 16"/>
                  <a:gd name="T6" fmla="*/ 0 w 8"/>
                  <a:gd name="T7" fmla="*/ 12 h 16"/>
                  <a:gd name="T8" fmla="*/ 2 w 8"/>
                  <a:gd name="T9" fmla="*/ 15 h 16"/>
                  <a:gd name="T10" fmla="*/ 6 w 8"/>
                  <a:gd name="T11" fmla="*/ 13 h 16"/>
                  <a:gd name="T12" fmla="*/ 6 w 8"/>
                  <a:gd name="T13" fmla="*/ 1 h 16"/>
                  <a:gd name="T14" fmla="*/ 3 w 8"/>
                  <a:gd name="T15" fmla="*/ 14 h 16"/>
                  <a:gd name="T16" fmla="*/ 2 w 8"/>
                  <a:gd name="T17" fmla="*/ 10 h 16"/>
                  <a:gd name="T18" fmla="*/ 2 w 8"/>
                  <a:gd name="T19" fmla="*/ 2 h 16"/>
                  <a:gd name="T20" fmla="*/ 5 w 8"/>
                  <a:gd name="T21" fmla="*/ 4 h 16"/>
                  <a:gd name="T22" fmla="*/ 3 w 8"/>
                  <a:gd name="T2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6" y="1"/>
                    </a:moveTo>
                    <a:cubicBezTo>
                      <a:pt x="6" y="1"/>
                      <a:pt x="4" y="0"/>
                      <a:pt x="2" y="1"/>
                    </a:cubicBezTo>
                    <a:cubicBezTo>
                      <a:pt x="2" y="1"/>
                      <a:pt x="0" y="0"/>
                      <a:pt x="0" y="4"/>
                    </a:cubicBezTo>
                    <a:cubicBezTo>
                      <a:pt x="0" y="4"/>
                      <a:pt x="1" y="8"/>
                      <a:pt x="0" y="12"/>
                    </a:cubicBezTo>
                    <a:cubicBezTo>
                      <a:pt x="0" y="12"/>
                      <a:pt x="0" y="16"/>
                      <a:pt x="2" y="15"/>
                    </a:cubicBezTo>
                    <a:cubicBezTo>
                      <a:pt x="2" y="15"/>
                      <a:pt x="6" y="16"/>
                      <a:pt x="6" y="13"/>
                    </a:cubicBezTo>
                    <a:cubicBezTo>
                      <a:pt x="6" y="13"/>
                      <a:pt x="8" y="2"/>
                      <a:pt x="6" y="1"/>
                    </a:cubicBezTo>
                    <a:moveTo>
                      <a:pt x="3" y="14"/>
                    </a:moveTo>
                    <a:cubicBezTo>
                      <a:pt x="3" y="14"/>
                      <a:pt x="1" y="13"/>
                      <a:pt x="2" y="10"/>
                    </a:cubicBezTo>
                    <a:cubicBezTo>
                      <a:pt x="2" y="10"/>
                      <a:pt x="2" y="3"/>
                      <a:pt x="2" y="2"/>
                    </a:cubicBezTo>
                    <a:cubicBezTo>
                      <a:pt x="2" y="2"/>
                      <a:pt x="4" y="1"/>
                      <a:pt x="5" y="4"/>
                    </a:cubicBezTo>
                    <a:cubicBezTo>
                      <a:pt x="5" y="4"/>
                      <a:pt x="6" y="15"/>
                      <a:pt x="3"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45" name="Freeform 355">
                <a:extLst>
                  <a:ext uri="{FF2B5EF4-FFF2-40B4-BE49-F238E27FC236}">
                    <a16:creationId xmlns:a16="http://schemas.microsoft.com/office/drawing/2014/main" id="{61849ACA-AD5D-704A-A297-4D873CB32095}"/>
                  </a:ext>
                </a:extLst>
              </p:cNvPr>
              <p:cNvSpPr>
                <a:spLocks noEditPoints="1"/>
              </p:cNvSpPr>
              <p:nvPr/>
            </p:nvSpPr>
            <p:spPr bwMode="auto">
              <a:xfrm>
                <a:off x="1950" y="787"/>
                <a:ext cx="11" cy="25"/>
              </a:xfrm>
              <a:custGeom>
                <a:avLst/>
                <a:gdLst>
                  <a:gd name="T0" fmla="*/ 6 w 7"/>
                  <a:gd name="T1" fmla="*/ 3 h 17"/>
                  <a:gd name="T2" fmla="*/ 1 w 7"/>
                  <a:gd name="T3" fmla="*/ 3 h 17"/>
                  <a:gd name="T4" fmla="*/ 1 w 7"/>
                  <a:gd name="T5" fmla="*/ 13 h 17"/>
                  <a:gd name="T6" fmla="*/ 4 w 7"/>
                  <a:gd name="T7" fmla="*/ 17 h 17"/>
                  <a:gd name="T8" fmla="*/ 6 w 7"/>
                  <a:gd name="T9" fmla="*/ 12 h 17"/>
                  <a:gd name="T10" fmla="*/ 6 w 7"/>
                  <a:gd name="T11" fmla="*/ 3 h 17"/>
                  <a:gd name="T12" fmla="*/ 4 w 7"/>
                  <a:gd name="T13" fmla="*/ 15 h 17"/>
                  <a:gd name="T14" fmla="*/ 3 w 7"/>
                  <a:gd name="T15" fmla="*/ 9 h 17"/>
                  <a:gd name="T16" fmla="*/ 4 w 7"/>
                  <a:gd name="T17" fmla="*/ 3 h 17"/>
                  <a:gd name="T18" fmla="*/ 5 w 7"/>
                  <a:gd name="T19" fmla="*/ 7 h 17"/>
                  <a:gd name="T20" fmla="*/ 4 w 7"/>
                  <a:gd name="T21"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7">
                    <a:moveTo>
                      <a:pt x="6" y="3"/>
                    </a:moveTo>
                    <a:cubicBezTo>
                      <a:pt x="2" y="0"/>
                      <a:pt x="1" y="3"/>
                      <a:pt x="1" y="3"/>
                    </a:cubicBezTo>
                    <a:cubicBezTo>
                      <a:pt x="2" y="4"/>
                      <a:pt x="1" y="13"/>
                      <a:pt x="1" y="13"/>
                    </a:cubicBezTo>
                    <a:cubicBezTo>
                      <a:pt x="0" y="17"/>
                      <a:pt x="4" y="17"/>
                      <a:pt x="4" y="17"/>
                    </a:cubicBezTo>
                    <a:cubicBezTo>
                      <a:pt x="6" y="17"/>
                      <a:pt x="6" y="12"/>
                      <a:pt x="6" y="12"/>
                    </a:cubicBezTo>
                    <a:cubicBezTo>
                      <a:pt x="7" y="3"/>
                      <a:pt x="6" y="3"/>
                      <a:pt x="6" y="3"/>
                    </a:cubicBezTo>
                    <a:moveTo>
                      <a:pt x="4" y="15"/>
                    </a:moveTo>
                    <a:cubicBezTo>
                      <a:pt x="4" y="15"/>
                      <a:pt x="2" y="15"/>
                      <a:pt x="3" y="9"/>
                    </a:cubicBezTo>
                    <a:cubicBezTo>
                      <a:pt x="3" y="9"/>
                      <a:pt x="2" y="3"/>
                      <a:pt x="4" y="3"/>
                    </a:cubicBezTo>
                    <a:cubicBezTo>
                      <a:pt x="4" y="3"/>
                      <a:pt x="5" y="3"/>
                      <a:pt x="5" y="7"/>
                    </a:cubicBezTo>
                    <a:cubicBezTo>
                      <a:pt x="5" y="7"/>
                      <a:pt x="6" y="15"/>
                      <a:pt x="4"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46" name="Freeform 356">
                <a:extLst>
                  <a:ext uri="{FF2B5EF4-FFF2-40B4-BE49-F238E27FC236}">
                    <a16:creationId xmlns:a16="http://schemas.microsoft.com/office/drawing/2014/main" id="{8AC17C0A-E7C5-6D43-91D4-2A604B6DF11D}"/>
                  </a:ext>
                </a:extLst>
              </p:cNvPr>
              <p:cNvSpPr>
                <a:spLocks noEditPoints="1"/>
              </p:cNvSpPr>
              <p:nvPr/>
            </p:nvSpPr>
            <p:spPr bwMode="auto">
              <a:xfrm>
                <a:off x="1961" y="790"/>
                <a:ext cx="5" cy="25"/>
              </a:xfrm>
              <a:custGeom>
                <a:avLst/>
                <a:gdLst>
                  <a:gd name="T0" fmla="*/ 3 w 4"/>
                  <a:gd name="T1" fmla="*/ 5 h 17"/>
                  <a:gd name="T2" fmla="*/ 2 w 4"/>
                  <a:gd name="T3" fmla="*/ 1 h 17"/>
                  <a:gd name="T4" fmla="*/ 0 w 4"/>
                  <a:gd name="T5" fmla="*/ 3 h 17"/>
                  <a:gd name="T6" fmla="*/ 0 w 4"/>
                  <a:gd name="T7" fmla="*/ 13 h 17"/>
                  <a:gd name="T8" fmla="*/ 2 w 4"/>
                  <a:gd name="T9" fmla="*/ 15 h 17"/>
                  <a:gd name="T10" fmla="*/ 3 w 4"/>
                  <a:gd name="T11" fmla="*/ 10 h 17"/>
                  <a:gd name="T12" fmla="*/ 3 w 4"/>
                  <a:gd name="T13" fmla="*/ 5 h 17"/>
                  <a:gd name="T14" fmla="*/ 1 w 4"/>
                  <a:gd name="T15" fmla="*/ 14 h 17"/>
                  <a:gd name="T16" fmla="*/ 1 w 4"/>
                  <a:gd name="T17" fmla="*/ 7 h 17"/>
                  <a:gd name="T18" fmla="*/ 1 w 4"/>
                  <a:gd name="T19" fmla="*/ 3 h 17"/>
                  <a:gd name="T20" fmla="*/ 2 w 4"/>
                  <a:gd name="T21" fmla="*/ 4 h 17"/>
                  <a:gd name="T22" fmla="*/ 1 w 4"/>
                  <a:gd name="T2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7">
                    <a:moveTo>
                      <a:pt x="3" y="5"/>
                    </a:moveTo>
                    <a:cubicBezTo>
                      <a:pt x="3" y="5"/>
                      <a:pt x="3" y="1"/>
                      <a:pt x="2" y="1"/>
                    </a:cubicBezTo>
                    <a:cubicBezTo>
                      <a:pt x="2" y="1"/>
                      <a:pt x="0" y="0"/>
                      <a:pt x="0" y="3"/>
                    </a:cubicBezTo>
                    <a:cubicBezTo>
                      <a:pt x="0" y="3"/>
                      <a:pt x="0" y="6"/>
                      <a:pt x="0" y="13"/>
                    </a:cubicBezTo>
                    <a:cubicBezTo>
                      <a:pt x="0" y="13"/>
                      <a:pt x="0" y="17"/>
                      <a:pt x="2" y="15"/>
                    </a:cubicBezTo>
                    <a:cubicBezTo>
                      <a:pt x="2" y="15"/>
                      <a:pt x="4" y="14"/>
                      <a:pt x="3" y="10"/>
                    </a:cubicBezTo>
                    <a:cubicBezTo>
                      <a:pt x="3" y="10"/>
                      <a:pt x="3" y="5"/>
                      <a:pt x="3" y="5"/>
                    </a:cubicBezTo>
                    <a:moveTo>
                      <a:pt x="1" y="14"/>
                    </a:moveTo>
                    <a:cubicBezTo>
                      <a:pt x="1" y="14"/>
                      <a:pt x="0" y="13"/>
                      <a:pt x="1" y="7"/>
                    </a:cubicBezTo>
                    <a:cubicBezTo>
                      <a:pt x="1" y="7"/>
                      <a:pt x="0" y="4"/>
                      <a:pt x="1" y="3"/>
                    </a:cubicBezTo>
                    <a:cubicBezTo>
                      <a:pt x="1" y="3"/>
                      <a:pt x="2" y="2"/>
                      <a:pt x="2" y="4"/>
                    </a:cubicBezTo>
                    <a:cubicBezTo>
                      <a:pt x="2" y="4"/>
                      <a:pt x="2" y="14"/>
                      <a:pt x="1"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47" name="Freeform 357">
                <a:extLst>
                  <a:ext uri="{FF2B5EF4-FFF2-40B4-BE49-F238E27FC236}">
                    <a16:creationId xmlns:a16="http://schemas.microsoft.com/office/drawing/2014/main" id="{A8F371D8-9862-7E41-B57D-BE0428169C95}"/>
                  </a:ext>
                </a:extLst>
              </p:cNvPr>
              <p:cNvSpPr>
                <a:spLocks/>
              </p:cNvSpPr>
              <p:nvPr/>
            </p:nvSpPr>
            <p:spPr bwMode="auto">
              <a:xfrm>
                <a:off x="1937" y="854"/>
                <a:ext cx="18" cy="22"/>
              </a:xfrm>
              <a:custGeom>
                <a:avLst/>
                <a:gdLst>
                  <a:gd name="T0" fmla="*/ 10 w 12"/>
                  <a:gd name="T1" fmla="*/ 6 h 15"/>
                  <a:gd name="T2" fmla="*/ 1 w 12"/>
                  <a:gd name="T3" fmla="*/ 5 h 15"/>
                  <a:gd name="T4" fmla="*/ 3 w 12"/>
                  <a:gd name="T5" fmla="*/ 15 h 15"/>
                  <a:gd name="T6" fmla="*/ 10 w 12"/>
                  <a:gd name="T7" fmla="*/ 6 h 15"/>
                </a:gdLst>
                <a:ahLst/>
                <a:cxnLst>
                  <a:cxn ang="0">
                    <a:pos x="T0" y="T1"/>
                  </a:cxn>
                  <a:cxn ang="0">
                    <a:pos x="T2" y="T3"/>
                  </a:cxn>
                  <a:cxn ang="0">
                    <a:pos x="T4" y="T5"/>
                  </a:cxn>
                  <a:cxn ang="0">
                    <a:pos x="T6" y="T7"/>
                  </a:cxn>
                </a:cxnLst>
                <a:rect l="0" t="0" r="r" b="b"/>
                <a:pathLst>
                  <a:path w="12" h="15">
                    <a:moveTo>
                      <a:pt x="10" y="6"/>
                    </a:moveTo>
                    <a:cubicBezTo>
                      <a:pt x="12" y="0"/>
                      <a:pt x="5" y="3"/>
                      <a:pt x="1" y="5"/>
                    </a:cubicBezTo>
                    <a:cubicBezTo>
                      <a:pt x="0" y="8"/>
                      <a:pt x="2" y="13"/>
                      <a:pt x="3" y="15"/>
                    </a:cubicBezTo>
                    <a:cubicBezTo>
                      <a:pt x="5" y="11"/>
                      <a:pt x="9" y="10"/>
                      <a:pt x="10"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48" name="Freeform 358">
                <a:extLst>
                  <a:ext uri="{FF2B5EF4-FFF2-40B4-BE49-F238E27FC236}">
                    <a16:creationId xmlns:a16="http://schemas.microsoft.com/office/drawing/2014/main" id="{2B9E7983-E5A7-9549-84CB-6947A0871787}"/>
                  </a:ext>
                </a:extLst>
              </p:cNvPr>
              <p:cNvSpPr>
                <a:spLocks noEditPoints="1"/>
              </p:cNvSpPr>
              <p:nvPr/>
            </p:nvSpPr>
            <p:spPr bwMode="auto">
              <a:xfrm>
                <a:off x="1962" y="816"/>
                <a:ext cx="6" cy="57"/>
              </a:xfrm>
              <a:custGeom>
                <a:avLst/>
                <a:gdLst>
                  <a:gd name="T0" fmla="*/ 2 w 4"/>
                  <a:gd name="T1" fmla="*/ 31 h 39"/>
                  <a:gd name="T2" fmla="*/ 2 w 4"/>
                  <a:gd name="T3" fmla="*/ 36 h 39"/>
                  <a:gd name="T4" fmla="*/ 3 w 4"/>
                  <a:gd name="T5" fmla="*/ 39 h 39"/>
                  <a:gd name="T6" fmla="*/ 4 w 4"/>
                  <a:gd name="T7" fmla="*/ 39 h 39"/>
                  <a:gd name="T8" fmla="*/ 2 w 4"/>
                  <a:gd name="T9" fmla="*/ 31 h 39"/>
                  <a:gd name="T10" fmla="*/ 2 w 4"/>
                  <a:gd name="T11" fmla="*/ 31 h 39"/>
                  <a:gd name="T12" fmla="*/ 2 w 4"/>
                  <a:gd name="T13" fmla="*/ 31 h 39"/>
                  <a:gd name="T14" fmla="*/ 2 w 4"/>
                  <a:gd name="T15" fmla="*/ 0 h 39"/>
                  <a:gd name="T16" fmla="*/ 1 w 4"/>
                  <a:gd name="T17" fmla="*/ 2 h 39"/>
                  <a:gd name="T18" fmla="*/ 1 w 4"/>
                  <a:gd name="T19" fmla="*/ 1 h 39"/>
                  <a:gd name="T20" fmla="*/ 1 w 4"/>
                  <a:gd name="T21" fmla="*/ 15 h 39"/>
                  <a:gd name="T22" fmla="*/ 1 w 4"/>
                  <a:gd name="T23" fmla="*/ 24 h 39"/>
                  <a:gd name="T24" fmla="*/ 1 w 4"/>
                  <a:gd name="T25" fmla="*/ 16 h 39"/>
                  <a:gd name="T26" fmla="*/ 2 w 4"/>
                  <a:gd name="T2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39">
                    <a:moveTo>
                      <a:pt x="2" y="31"/>
                    </a:moveTo>
                    <a:cubicBezTo>
                      <a:pt x="2" y="34"/>
                      <a:pt x="2" y="36"/>
                      <a:pt x="2" y="36"/>
                    </a:cubicBezTo>
                    <a:cubicBezTo>
                      <a:pt x="2" y="38"/>
                      <a:pt x="2" y="39"/>
                      <a:pt x="3" y="39"/>
                    </a:cubicBezTo>
                    <a:cubicBezTo>
                      <a:pt x="3" y="39"/>
                      <a:pt x="4" y="39"/>
                      <a:pt x="4" y="39"/>
                    </a:cubicBezTo>
                    <a:cubicBezTo>
                      <a:pt x="2" y="31"/>
                      <a:pt x="2" y="31"/>
                      <a:pt x="2" y="31"/>
                    </a:cubicBezTo>
                    <a:cubicBezTo>
                      <a:pt x="2" y="31"/>
                      <a:pt x="2" y="31"/>
                      <a:pt x="2" y="31"/>
                    </a:cubicBezTo>
                    <a:cubicBezTo>
                      <a:pt x="2" y="31"/>
                      <a:pt x="2" y="31"/>
                      <a:pt x="2" y="31"/>
                    </a:cubicBezTo>
                    <a:moveTo>
                      <a:pt x="2" y="0"/>
                    </a:moveTo>
                    <a:cubicBezTo>
                      <a:pt x="1" y="1"/>
                      <a:pt x="1" y="2"/>
                      <a:pt x="1" y="2"/>
                    </a:cubicBezTo>
                    <a:cubicBezTo>
                      <a:pt x="1" y="2"/>
                      <a:pt x="1" y="1"/>
                      <a:pt x="1" y="1"/>
                    </a:cubicBezTo>
                    <a:cubicBezTo>
                      <a:pt x="3" y="1"/>
                      <a:pt x="1" y="15"/>
                      <a:pt x="1" y="15"/>
                    </a:cubicBezTo>
                    <a:cubicBezTo>
                      <a:pt x="0" y="16"/>
                      <a:pt x="0" y="21"/>
                      <a:pt x="1" y="24"/>
                    </a:cubicBezTo>
                    <a:cubicBezTo>
                      <a:pt x="1" y="20"/>
                      <a:pt x="1" y="16"/>
                      <a:pt x="1" y="16"/>
                    </a:cubicBezTo>
                    <a:cubicBezTo>
                      <a:pt x="3" y="12"/>
                      <a:pt x="2" y="2"/>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49" name="Freeform 359">
                <a:extLst>
                  <a:ext uri="{FF2B5EF4-FFF2-40B4-BE49-F238E27FC236}">
                    <a16:creationId xmlns:a16="http://schemas.microsoft.com/office/drawing/2014/main" id="{9F5606BE-0A50-8942-AA2E-79C11C1C96B2}"/>
                  </a:ext>
                </a:extLst>
              </p:cNvPr>
              <p:cNvSpPr>
                <a:spLocks/>
              </p:cNvSpPr>
              <p:nvPr/>
            </p:nvSpPr>
            <p:spPr bwMode="auto">
              <a:xfrm>
                <a:off x="1975" y="870"/>
                <a:ext cx="2" cy="2"/>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0"/>
                      <a:pt x="0" y="1"/>
                    </a:cubicBezTo>
                    <a:cubicBezTo>
                      <a:pt x="0" y="1"/>
                      <a:pt x="0" y="1"/>
                      <a:pt x="0" y="1"/>
                    </a:cubicBezTo>
                    <a:cubicBezTo>
                      <a:pt x="0"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50" name="Freeform 360">
                <a:extLst>
                  <a:ext uri="{FF2B5EF4-FFF2-40B4-BE49-F238E27FC236}">
                    <a16:creationId xmlns:a16="http://schemas.microsoft.com/office/drawing/2014/main" id="{12F675F4-6542-4A4C-905E-728D186FACA7}"/>
                  </a:ext>
                </a:extLst>
              </p:cNvPr>
              <p:cNvSpPr>
                <a:spLocks noEditPoints="1"/>
              </p:cNvSpPr>
              <p:nvPr/>
            </p:nvSpPr>
            <p:spPr bwMode="auto">
              <a:xfrm>
                <a:off x="1968" y="872"/>
                <a:ext cx="14" cy="7"/>
              </a:xfrm>
              <a:custGeom>
                <a:avLst/>
                <a:gdLst>
                  <a:gd name="T0" fmla="*/ 5 w 10"/>
                  <a:gd name="T1" fmla="*/ 0 h 5"/>
                  <a:gd name="T2" fmla="*/ 5 w 10"/>
                  <a:gd name="T3" fmla="*/ 0 h 5"/>
                  <a:gd name="T4" fmla="*/ 5 w 10"/>
                  <a:gd name="T5" fmla="*/ 1 h 5"/>
                  <a:gd name="T6" fmla="*/ 7 w 10"/>
                  <a:gd name="T7" fmla="*/ 2 h 5"/>
                  <a:gd name="T8" fmla="*/ 8 w 10"/>
                  <a:gd name="T9" fmla="*/ 3 h 5"/>
                  <a:gd name="T10" fmla="*/ 10 w 10"/>
                  <a:gd name="T11" fmla="*/ 4 h 5"/>
                  <a:gd name="T12" fmla="*/ 10 w 10"/>
                  <a:gd name="T13" fmla="*/ 5 h 5"/>
                  <a:gd name="T14" fmla="*/ 10 w 10"/>
                  <a:gd name="T15" fmla="*/ 5 h 5"/>
                  <a:gd name="T16" fmla="*/ 6 w 10"/>
                  <a:gd name="T17" fmla="*/ 1 h 5"/>
                  <a:gd name="T18" fmla="*/ 5 w 10"/>
                  <a:gd name="T19" fmla="*/ 0 h 5"/>
                  <a:gd name="T20" fmla="*/ 5 w 10"/>
                  <a:gd name="T21" fmla="*/ 0 h 5"/>
                  <a:gd name="T22" fmla="*/ 5 w 10"/>
                  <a:gd name="T23" fmla="*/ 0 h 5"/>
                  <a:gd name="T24" fmla="*/ 5 w 10"/>
                  <a:gd name="T25" fmla="*/ 0 h 5"/>
                  <a:gd name="T26" fmla="*/ 3 w 10"/>
                  <a:gd name="T27" fmla="*/ 0 h 5"/>
                  <a:gd name="T28" fmla="*/ 0 w 10"/>
                  <a:gd name="T29" fmla="*/ 1 h 5"/>
                  <a:gd name="T30" fmla="*/ 3 w 10"/>
                  <a:gd name="T31" fmla="*/ 0 h 5"/>
                  <a:gd name="T32" fmla="*/ 3 w 10"/>
                  <a:gd name="T33" fmla="*/ 0 h 5"/>
                  <a:gd name="T34" fmla="*/ 5 w 10"/>
                  <a:gd name="T35" fmla="*/ 0 h 5"/>
                  <a:gd name="T36" fmla="*/ 4 w 10"/>
                  <a:gd name="T37" fmla="*/ 0 h 5"/>
                  <a:gd name="T38" fmla="*/ 4 w 10"/>
                  <a:gd name="T39" fmla="*/ 0 h 5"/>
                  <a:gd name="T40" fmla="*/ 4 w 10"/>
                  <a:gd name="T41" fmla="*/ 0 h 5"/>
                  <a:gd name="T42" fmla="*/ 5 w 10"/>
                  <a:gd name="T43" fmla="*/ 0 h 5"/>
                  <a:gd name="T44" fmla="*/ 5 w 10"/>
                  <a:gd name="T45" fmla="*/ 0 h 5"/>
                  <a:gd name="T46" fmla="*/ 4 w 10"/>
                  <a:gd name="T47" fmla="*/ 0 h 5"/>
                  <a:gd name="T48" fmla="*/ 5 w 10"/>
                  <a:gd name="T49" fmla="*/ 0 h 5"/>
                  <a:gd name="T50" fmla="*/ 5 w 10"/>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5">
                    <a:moveTo>
                      <a:pt x="5" y="0"/>
                    </a:moveTo>
                    <a:cubicBezTo>
                      <a:pt x="5" y="0"/>
                      <a:pt x="5" y="0"/>
                      <a:pt x="5" y="0"/>
                    </a:cubicBezTo>
                    <a:cubicBezTo>
                      <a:pt x="5" y="1"/>
                      <a:pt x="5" y="1"/>
                      <a:pt x="5" y="1"/>
                    </a:cubicBezTo>
                    <a:cubicBezTo>
                      <a:pt x="7" y="2"/>
                      <a:pt x="7" y="2"/>
                      <a:pt x="7" y="2"/>
                    </a:cubicBezTo>
                    <a:cubicBezTo>
                      <a:pt x="8" y="2"/>
                      <a:pt x="8" y="2"/>
                      <a:pt x="8" y="3"/>
                    </a:cubicBezTo>
                    <a:cubicBezTo>
                      <a:pt x="10" y="4"/>
                      <a:pt x="10" y="4"/>
                      <a:pt x="10" y="4"/>
                    </a:cubicBezTo>
                    <a:cubicBezTo>
                      <a:pt x="10" y="5"/>
                      <a:pt x="10" y="5"/>
                      <a:pt x="10" y="5"/>
                    </a:cubicBezTo>
                    <a:cubicBezTo>
                      <a:pt x="10" y="5"/>
                      <a:pt x="10" y="5"/>
                      <a:pt x="10" y="5"/>
                    </a:cubicBezTo>
                    <a:cubicBezTo>
                      <a:pt x="10" y="5"/>
                      <a:pt x="9" y="2"/>
                      <a:pt x="6" y="1"/>
                    </a:cubicBezTo>
                    <a:cubicBezTo>
                      <a:pt x="6" y="1"/>
                      <a:pt x="6" y="1"/>
                      <a:pt x="5" y="0"/>
                    </a:cubicBezTo>
                    <a:moveTo>
                      <a:pt x="5" y="0"/>
                    </a:moveTo>
                    <a:cubicBezTo>
                      <a:pt x="5" y="0"/>
                      <a:pt x="5" y="0"/>
                      <a:pt x="5" y="0"/>
                    </a:cubicBezTo>
                    <a:cubicBezTo>
                      <a:pt x="5" y="0"/>
                      <a:pt x="5" y="0"/>
                      <a:pt x="5" y="0"/>
                    </a:cubicBezTo>
                    <a:moveTo>
                      <a:pt x="3" y="0"/>
                    </a:moveTo>
                    <a:cubicBezTo>
                      <a:pt x="2" y="0"/>
                      <a:pt x="1" y="0"/>
                      <a:pt x="0" y="1"/>
                    </a:cubicBezTo>
                    <a:cubicBezTo>
                      <a:pt x="1" y="1"/>
                      <a:pt x="3" y="0"/>
                      <a:pt x="3" y="0"/>
                    </a:cubicBezTo>
                    <a:cubicBezTo>
                      <a:pt x="3" y="0"/>
                      <a:pt x="3" y="0"/>
                      <a:pt x="3" y="0"/>
                    </a:cubicBezTo>
                    <a:moveTo>
                      <a:pt x="5" y="0"/>
                    </a:moveTo>
                    <a:cubicBezTo>
                      <a:pt x="4" y="0"/>
                      <a:pt x="4" y="0"/>
                      <a:pt x="4" y="0"/>
                    </a:cubicBezTo>
                    <a:cubicBezTo>
                      <a:pt x="4" y="0"/>
                      <a:pt x="4" y="0"/>
                      <a:pt x="4" y="0"/>
                    </a:cubicBezTo>
                    <a:cubicBezTo>
                      <a:pt x="4" y="0"/>
                      <a:pt x="4" y="0"/>
                      <a:pt x="4" y="0"/>
                    </a:cubicBezTo>
                    <a:cubicBezTo>
                      <a:pt x="4" y="0"/>
                      <a:pt x="4" y="0"/>
                      <a:pt x="5" y="0"/>
                    </a:cubicBezTo>
                    <a:cubicBezTo>
                      <a:pt x="5" y="0"/>
                      <a:pt x="5" y="0"/>
                      <a:pt x="5" y="0"/>
                    </a:cubicBezTo>
                    <a:cubicBezTo>
                      <a:pt x="4" y="0"/>
                      <a:pt x="4" y="0"/>
                      <a:pt x="4" y="0"/>
                    </a:cubicBezTo>
                    <a:cubicBezTo>
                      <a:pt x="4" y="0"/>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51" name="Freeform 361">
                <a:extLst>
                  <a:ext uri="{FF2B5EF4-FFF2-40B4-BE49-F238E27FC236}">
                    <a16:creationId xmlns:a16="http://schemas.microsoft.com/office/drawing/2014/main" id="{0B3F261E-1745-DD45-A6A6-30DE22FA33DB}"/>
                  </a:ext>
                </a:extLst>
              </p:cNvPr>
              <p:cNvSpPr>
                <a:spLocks noEditPoints="1"/>
              </p:cNvSpPr>
              <p:nvPr/>
            </p:nvSpPr>
            <p:spPr bwMode="auto">
              <a:xfrm>
                <a:off x="1961" y="781"/>
                <a:ext cx="4" cy="16"/>
              </a:xfrm>
              <a:custGeom>
                <a:avLst/>
                <a:gdLst>
                  <a:gd name="T0" fmla="*/ 3 w 3"/>
                  <a:gd name="T1" fmla="*/ 11 h 11"/>
                  <a:gd name="T2" fmla="*/ 3 w 3"/>
                  <a:gd name="T3" fmla="*/ 11 h 11"/>
                  <a:gd name="T4" fmla="*/ 3 w 3"/>
                  <a:gd name="T5" fmla="*/ 11 h 11"/>
                  <a:gd name="T6" fmla="*/ 3 w 3"/>
                  <a:gd name="T7" fmla="*/ 11 h 11"/>
                  <a:gd name="T8" fmla="*/ 0 w 3"/>
                  <a:gd name="T9" fmla="*/ 0 h 11"/>
                  <a:gd name="T10" fmla="*/ 2 w 3"/>
                  <a:gd name="T11" fmla="*/ 8 h 11"/>
                  <a:gd name="T12" fmla="*/ 3 w 3"/>
                  <a:gd name="T13" fmla="*/ 10 h 11"/>
                  <a:gd name="T14" fmla="*/ 3 w 3"/>
                  <a:gd name="T15" fmla="*/ 6 h 11"/>
                  <a:gd name="T16" fmla="*/ 0 w 3"/>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1">
                    <a:moveTo>
                      <a:pt x="3" y="11"/>
                    </a:moveTo>
                    <a:cubicBezTo>
                      <a:pt x="3" y="11"/>
                      <a:pt x="3" y="11"/>
                      <a:pt x="3" y="11"/>
                    </a:cubicBezTo>
                    <a:cubicBezTo>
                      <a:pt x="3" y="11"/>
                      <a:pt x="3" y="11"/>
                      <a:pt x="3" y="11"/>
                    </a:cubicBezTo>
                    <a:cubicBezTo>
                      <a:pt x="3" y="11"/>
                      <a:pt x="3" y="11"/>
                      <a:pt x="3" y="11"/>
                    </a:cubicBezTo>
                    <a:moveTo>
                      <a:pt x="0" y="0"/>
                    </a:moveTo>
                    <a:cubicBezTo>
                      <a:pt x="1" y="3"/>
                      <a:pt x="2" y="5"/>
                      <a:pt x="2" y="8"/>
                    </a:cubicBezTo>
                    <a:cubicBezTo>
                      <a:pt x="3" y="8"/>
                      <a:pt x="3" y="9"/>
                      <a:pt x="3" y="10"/>
                    </a:cubicBezTo>
                    <a:cubicBezTo>
                      <a:pt x="3" y="8"/>
                      <a:pt x="3" y="6"/>
                      <a:pt x="3" y="6"/>
                    </a:cubicBezTo>
                    <a:cubicBezTo>
                      <a:pt x="3" y="4"/>
                      <a:pt x="2" y="2"/>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52" name="Freeform 362">
                <a:extLst>
                  <a:ext uri="{FF2B5EF4-FFF2-40B4-BE49-F238E27FC236}">
                    <a16:creationId xmlns:a16="http://schemas.microsoft.com/office/drawing/2014/main" id="{609D831D-F747-7040-9294-D3DB1E4404FE}"/>
                  </a:ext>
                </a:extLst>
              </p:cNvPr>
              <p:cNvSpPr>
                <a:spLocks/>
              </p:cNvSpPr>
              <p:nvPr/>
            </p:nvSpPr>
            <p:spPr bwMode="auto">
              <a:xfrm>
                <a:off x="1963" y="793"/>
                <a:ext cx="2" cy="4"/>
              </a:xfrm>
              <a:custGeom>
                <a:avLst/>
                <a:gdLst>
                  <a:gd name="T0" fmla="*/ 0 w 1"/>
                  <a:gd name="T1" fmla="*/ 0 h 3"/>
                  <a:gd name="T2" fmla="*/ 1 w 1"/>
                  <a:gd name="T3" fmla="*/ 3 h 3"/>
                  <a:gd name="T4" fmla="*/ 1 w 1"/>
                  <a:gd name="T5" fmla="*/ 3 h 3"/>
                  <a:gd name="T6" fmla="*/ 1 w 1"/>
                  <a:gd name="T7" fmla="*/ 2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cubicBezTo>
                      <a:pt x="1" y="1"/>
                      <a:pt x="1" y="2"/>
                      <a:pt x="1" y="3"/>
                    </a:cubicBezTo>
                    <a:cubicBezTo>
                      <a:pt x="1" y="3"/>
                      <a:pt x="1" y="3"/>
                      <a:pt x="1" y="3"/>
                    </a:cubicBezTo>
                    <a:cubicBezTo>
                      <a:pt x="1" y="2"/>
                      <a:pt x="1" y="2"/>
                      <a:pt x="1" y="2"/>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53" name="Freeform 363">
                <a:extLst>
                  <a:ext uri="{FF2B5EF4-FFF2-40B4-BE49-F238E27FC236}">
                    <a16:creationId xmlns:a16="http://schemas.microsoft.com/office/drawing/2014/main" id="{4926A582-85C2-0C4F-BF75-012BECEE7C7D}"/>
                  </a:ext>
                </a:extLst>
              </p:cNvPr>
              <p:cNvSpPr>
                <a:spLocks/>
              </p:cNvSpPr>
              <p:nvPr/>
            </p:nvSpPr>
            <p:spPr bwMode="auto">
              <a:xfrm>
                <a:off x="1943" y="760"/>
                <a:ext cx="2" cy="1"/>
              </a:xfrm>
              <a:custGeom>
                <a:avLst/>
                <a:gdLst>
                  <a:gd name="T0" fmla="*/ 0 w 2"/>
                  <a:gd name="T1" fmla="*/ 0 h 1"/>
                  <a:gd name="T2" fmla="*/ 2 w 2"/>
                  <a:gd name="T3" fmla="*/ 1 h 1"/>
                  <a:gd name="T4" fmla="*/ 2 w 2"/>
                  <a:gd name="T5" fmla="*/ 0 h 1"/>
                  <a:gd name="T6" fmla="*/ 0 w 2"/>
                  <a:gd name="T7" fmla="*/ 0 h 1"/>
                </a:gdLst>
                <a:ahLst/>
                <a:cxnLst>
                  <a:cxn ang="0">
                    <a:pos x="T0" y="T1"/>
                  </a:cxn>
                  <a:cxn ang="0">
                    <a:pos x="T2" y="T3"/>
                  </a:cxn>
                  <a:cxn ang="0">
                    <a:pos x="T4" y="T5"/>
                  </a:cxn>
                  <a:cxn ang="0">
                    <a:pos x="T6" y="T7"/>
                  </a:cxn>
                </a:cxnLst>
                <a:rect l="0" t="0" r="r" b="b"/>
                <a:pathLst>
                  <a:path w="2" h="1">
                    <a:moveTo>
                      <a:pt x="0" y="0"/>
                    </a:moveTo>
                    <a:lnTo>
                      <a:pt x="2" y="1"/>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54" name="Freeform 364">
                <a:extLst>
                  <a:ext uri="{FF2B5EF4-FFF2-40B4-BE49-F238E27FC236}">
                    <a16:creationId xmlns:a16="http://schemas.microsoft.com/office/drawing/2014/main" id="{EC5E72FC-A848-A145-BFE7-03351911F66B}"/>
                  </a:ext>
                </a:extLst>
              </p:cNvPr>
              <p:cNvSpPr>
                <a:spLocks/>
              </p:cNvSpPr>
              <p:nvPr/>
            </p:nvSpPr>
            <p:spPr bwMode="auto">
              <a:xfrm>
                <a:off x="1943" y="760"/>
                <a:ext cx="2" cy="1"/>
              </a:xfrm>
              <a:custGeom>
                <a:avLst/>
                <a:gdLst>
                  <a:gd name="T0" fmla="*/ 0 w 2"/>
                  <a:gd name="T1" fmla="*/ 0 h 1"/>
                  <a:gd name="T2" fmla="*/ 2 w 2"/>
                  <a:gd name="T3" fmla="*/ 1 h 1"/>
                  <a:gd name="T4" fmla="*/ 2 w 2"/>
                  <a:gd name="T5" fmla="*/ 0 h 1"/>
                  <a:gd name="T6" fmla="*/ 0 w 2"/>
                  <a:gd name="T7" fmla="*/ 0 h 1"/>
                </a:gdLst>
                <a:ahLst/>
                <a:cxnLst>
                  <a:cxn ang="0">
                    <a:pos x="T0" y="T1"/>
                  </a:cxn>
                  <a:cxn ang="0">
                    <a:pos x="T2" y="T3"/>
                  </a:cxn>
                  <a:cxn ang="0">
                    <a:pos x="T4" y="T5"/>
                  </a:cxn>
                  <a:cxn ang="0">
                    <a:pos x="T6" y="T7"/>
                  </a:cxn>
                </a:cxnLst>
                <a:rect l="0" t="0" r="r" b="b"/>
                <a:pathLst>
                  <a:path w="2" h="1">
                    <a:moveTo>
                      <a:pt x="0" y="0"/>
                    </a:moveTo>
                    <a:lnTo>
                      <a:pt x="2" y="1"/>
                    </a:lnTo>
                    <a:lnTo>
                      <a:pt x="2"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55" name="Freeform 365">
                <a:extLst>
                  <a:ext uri="{FF2B5EF4-FFF2-40B4-BE49-F238E27FC236}">
                    <a16:creationId xmlns:a16="http://schemas.microsoft.com/office/drawing/2014/main" id="{B7FBC0D4-0A57-BA46-A0D3-690646D79C45}"/>
                  </a:ext>
                </a:extLst>
              </p:cNvPr>
              <p:cNvSpPr>
                <a:spLocks/>
              </p:cNvSpPr>
              <p:nvPr/>
            </p:nvSpPr>
            <p:spPr bwMode="auto">
              <a:xfrm>
                <a:off x="1870" y="880"/>
                <a:ext cx="121" cy="12"/>
              </a:xfrm>
              <a:custGeom>
                <a:avLst/>
                <a:gdLst>
                  <a:gd name="T0" fmla="*/ 78 w 83"/>
                  <a:gd name="T1" fmla="*/ 0 h 8"/>
                  <a:gd name="T2" fmla="*/ 77 w 83"/>
                  <a:gd name="T3" fmla="*/ 1 h 8"/>
                  <a:gd name="T4" fmla="*/ 77 w 83"/>
                  <a:gd name="T5" fmla="*/ 1 h 8"/>
                  <a:gd name="T6" fmla="*/ 68 w 83"/>
                  <a:gd name="T7" fmla="*/ 4 h 8"/>
                  <a:gd name="T8" fmla="*/ 55 w 83"/>
                  <a:gd name="T9" fmla="*/ 5 h 8"/>
                  <a:gd name="T10" fmla="*/ 50 w 83"/>
                  <a:gd name="T11" fmla="*/ 5 h 8"/>
                  <a:gd name="T12" fmla="*/ 24 w 83"/>
                  <a:gd name="T13" fmla="*/ 6 h 8"/>
                  <a:gd name="T14" fmla="*/ 21 w 83"/>
                  <a:gd name="T15" fmla="*/ 6 h 8"/>
                  <a:gd name="T16" fmla="*/ 5 w 83"/>
                  <a:gd name="T17" fmla="*/ 3 h 8"/>
                  <a:gd name="T18" fmla="*/ 4 w 83"/>
                  <a:gd name="T19" fmla="*/ 2 h 8"/>
                  <a:gd name="T20" fmla="*/ 4 w 83"/>
                  <a:gd name="T21" fmla="*/ 2 h 8"/>
                  <a:gd name="T22" fmla="*/ 7 w 83"/>
                  <a:gd name="T23" fmla="*/ 5 h 8"/>
                  <a:gd name="T24" fmla="*/ 21 w 83"/>
                  <a:gd name="T25" fmla="*/ 8 h 8"/>
                  <a:gd name="T26" fmla="*/ 25 w 83"/>
                  <a:gd name="T27" fmla="*/ 7 h 8"/>
                  <a:gd name="T28" fmla="*/ 56 w 83"/>
                  <a:gd name="T29" fmla="*/ 6 h 8"/>
                  <a:gd name="T30" fmla="*/ 71 w 83"/>
                  <a:gd name="T31" fmla="*/ 4 h 8"/>
                  <a:gd name="T32" fmla="*/ 80 w 83"/>
                  <a:gd name="T33" fmla="*/ 0 h 8"/>
                  <a:gd name="T34" fmla="*/ 78 w 83"/>
                  <a:gd name="T35" fmla="*/ 0 h 8"/>
                  <a:gd name="T36" fmla="*/ 78 w 83"/>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8">
                    <a:moveTo>
                      <a:pt x="78" y="0"/>
                    </a:moveTo>
                    <a:cubicBezTo>
                      <a:pt x="78" y="0"/>
                      <a:pt x="77" y="1"/>
                      <a:pt x="77" y="1"/>
                    </a:cubicBezTo>
                    <a:cubicBezTo>
                      <a:pt x="77" y="1"/>
                      <a:pt x="77" y="1"/>
                      <a:pt x="77" y="1"/>
                    </a:cubicBezTo>
                    <a:cubicBezTo>
                      <a:pt x="74" y="1"/>
                      <a:pt x="68" y="4"/>
                      <a:pt x="68" y="4"/>
                    </a:cubicBezTo>
                    <a:cubicBezTo>
                      <a:pt x="55" y="5"/>
                      <a:pt x="55" y="5"/>
                      <a:pt x="55" y="5"/>
                    </a:cubicBezTo>
                    <a:cubicBezTo>
                      <a:pt x="54" y="5"/>
                      <a:pt x="52" y="5"/>
                      <a:pt x="50" y="5"/>
                    </a:cubicBezTo>
                    <a:cubicBezTo>
                      <a:pt x="41" y="5"/>
                      <a:pt x="24" y="6"/>
                      <a:pt x="24" y="6"/>
                    </a:cubicBezTo>
                    <a:cubicBezTo>
                      <a:pt x="23" y="6"/>
                      <a:pt x="22" y="6"/>
                      <a:pt x="21" y="6"/>
                    </a:cubicBezTo>
                    <a:cubicBezTo>
                      <a:pt x="15" y="6"/>
                      <a:pt x="5" y="3"/>
                      <a:pt x="5" y="3"/>
                    </a:cubicBezTo>
                    <a:cubicBezTo>
                      <a:pt x="4" y="2"/>
                      <a:pt x="4" y="2"/>
                      <a:pt x="4" y="2"/>
                    </a:cubicBezTo>
                    <a:cubicBezTo>
                      <a:pt x="4" y="2"/>
                      <a:pt x="4" y="2"/>
                      <a:pt x="4" y="2"/>
                    </a:cubicBezTo>
                    <a:cubicBezTo>
                      <a:pt x="4" y="2"/>
                      <a:pt x="0" y="2"/>
                      <a:pt x="7" y="5"/>
                    </a:cubicBezTo>
                    <a:cubicBezTo>
                      <a:pt x="7" y="5"/>
                      <a:pt x="14" y="8"/>
                      <a:pt x="21" y="8"/>
                    </a:cubicBezTo>
                    <a:cubicBezTo>
                      <a:pt x="22" y="8"/>
                      <a:pt x="24" y="7"/>
                      <a:pt x="25" y="7"/>
                    </a:cubicBezTo>
                    <a:cubicBezTo>
                      <a:pt x="25" y="7"/>
                      <a:pt x="52" y="6"/>
                      <a:pt x="56" y="6"/>
                    </a:cubicBezTo>
                    <a:cubicBezTo>
                      <a:pt x="56" y="6"/>
                      <a:pt x="66" y="6"/>
                      <a:pt x="71" y="4"/>
                    </a:cubicBezTo>
                    <a:cubicBezTo>
                      <a:pt x="71" y="4"/>
                      <a:pt x="83" y="0"/>
                      <a:pt x="80" y="0"/>
                    </a:cubicBezTo>
                    <a:cubicBezTo>
                      <a:pt x="79" y="0"/>
                      <a:pt x="79" y="0"/>
                      <a:pt x="78" y="0"/>
                    </a:cubicBezTo>
                    <a:cubicBezTo>
                      <a:pt x="78" y="0"/>
                      <a:pt x="78" y="0"/>
                      <a:pt x="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56" name="Freeform 366">
                <a:extLst>
                  <a:ext uri="{FF2B5EF4-FFF2-40B4-BE49-F238E27FC236}">
                    <a16:creationId xmlns:a16="http://schemas.microsoft.com/office/drawing/2014/main" id="{60D1F8A1-C9EF-6744-98D0-C79E3E2D0BCB}"/>
                  </a:ext>
                </a:extLst>
              </p:cNvPr>
              <p:cNvSpPr>
                <a:spLocks noEditPoints="1"/>
              </p:cNvSpPr>
              <p:nvPr/>
            </p:nvSpPr>
            <p:spPr bwMode="auto">
              <a:xfrm>
                <a:off x="1876" y="760"/>
                <a:ext cx="108" cy="129"/>
              </a:xfrm>
              <a:custGeom>
                <a:avLst/>
                <a:gdLst>
                  <a:gd name="T0" fmla="*/ 43 w 74"/>
                  <a:gd name="T1" fmla="*/ 69 h 89"/>
                  <a:gd name="T2" fmla="*/ 47 w 74"/>
                  <a:gd name="T3" fmla="*/ 34 h 89"/>
                  <a:gd name="T4" fmla="*/ 50 w 74"/>
                  <a:gd name="T5" fmla="*/ 33 h 89"/>
                  <a:gd name="T6" fmla="*/ 50 w 74"/>
                  <a:gd name="T7" fmla="*/ 35 h 89"/>
                  <a:gd name="T8" fmla="*/ 36 w 74"/>
                  <a:gd name="T9" fmla="*/ 68 h 89"/>
                  <a:gd name="T10" fmla="*/ 40 w 74"/>
                  <a:gd name="T11" fmla="*/ 79 h 89"/>
                  <a:gd name="T12" fmla="*/ 32 w 74"/>
                  <a:gd name="T13" fmla="*/ 82 h 89"/>
                  <a:gd name="T14" fmla="*/ 13 w 74"/>
                  <a:gd name="T15" fmla="*/ 88 h 89"/>
                  <a:gd name="T16" fmla="*/ 20 w 74"/>
                  <a:gd name="T17" fmla="*/ 89 h 89"/>
                  <a:gd name="T18" fmla="*/ 73 w 74"/>
                  <a:gd name="T19" fmla="*/ 84 h 89"/>
                  <a:gd name="T20" fmla="*/ 72 w 74"/>
                  <a:gd name="T21" fmla="*/ 83 h 89"/>
                  <a:gd name="T22" fmla="*/ 70 w 74"/>
                  <a:gd name="T23" fmla="*/ 79 h 89"/>
                  <a:gd name="T24" fmla="*/ 67 w 74"/>
                  <a:gd name="T25" fmla="*/ 77 h 89"/>
                  <a:gd name="T26" fmla="*/ 53 w 74"/>
                  <a:gd name="T27" fmla="*/ 84 h 89"/>
                  <a:gd name="T28" fmla="*/ 45 w 74"/>
                  <a:gd name="T29" fmla="*/ 80 h 89"/>
                  <a:gd name="T30" fmla="*/ 42 w 74"/>
                  <a:gd name="T31" fmla="*/ 66 h 89"/>
                  <a:gd name="T32" fmla="*/ 46 w 74"/>
                  <a:gd name="T33" fmla="*/ 65 h 89"/>
                  <a:gd name="T34" fmla="*/ 52 w 74"/>
                  <a:gd name="T35" fmla="*/ 59 h 89"/>
                  <a:gd name="T36" fmla="*/ 57 w 74"/>
                  <a:gd name="T37" fmla="*/ 47 h 89"/>
                  <a:gd name="T38" fmla="*/ 58 w 74"/>
                  <a:gd name="T39" fmla="*/ 37 h 89"/>
                  <a:gd name="T40" fmla="*/ 57 w 74"/>
                  <a:gd name="T41" fmla="*/ 30 h 89"/>
                  <a:gd name="T42" fmla="*/ 55 w 74"/>
                  <a:gd name="T43" fmla="*/ 36 h 89"/>
                  <a:gd name="T44" fmla="*/ 54 w 74"/>
                  <a:gd name="T45" fmla="*/ 30 h 89"/>
                  <a:gd name="T46" fmla="*/ 56 w 74"/>
                  <a:gd name="T47" fmla="*/ 30 h 89"/>
                  <a:gd name="T48" fmla="*/ 39 w 74"/>
                  <a:gd name="T49" fmla="*/ 34 h 89"/>
                  <a:gd name="T50" fmla="*/ 43 w 74"/>
                  <a:gd name="T51" fmla="*/ 33 h 89"/>
                  <a:gd name="T52" fmla="*/ 43 w 74"/>
                  <a:gd name="T53" fmla="*/ 33 h 89"/>
                  <a:gd name="T54" fmla="*/ 46 w 74"/>
                  <a:gd name="T55" fmla="*/ 27 h 89"/>
                  <a:gd name="T56" fmla="*/ 44 w 74"/>
                  <a:gd name="T57" fmla="*/ 23 h 89"/>
                  <a:gd name="T58" fmla="*/ 44 w 74"/>
                  <a:gd name="T59" fmla="*/ 24 h 89"/>
                  <a:gd name="T60" fmla="*/ 55 w 74"/>
                  <a:gd name="T61" fmla="*/ 22 h 89"/>
                  <a:gd name="T62" fmla="*/ 55 w 74"/>
                  <a:gd name="T63" fmla="*/ 22 h 89"/>
                  <a:gd name="T64" fmla="*/ 48 w 74"/>
                  <a:gd name="T65" fmla="*/ 25 h 89"/>
                  <a:gd name="T66" fmla="*/ 24 w 74"/>
                  <a:gd name="T67" fmla="*/ 21 h 89"/>
                  <a:gd name="T68" fmla="*/ 53 w 74"/>
                  <a:gd name="T69" fmla="*/ 21 h 89"/>
                  <a:gd name="T70" fmla="*/ 51 w 74"/>
                  <a:gd name="T71" fmla="*/ 24 h 89"/>
                  <a:gd name="T72" fmla="*/ 53 w 74"/>
                  <a:gd name="T73" fmla="*/ 21 h 89"/>
                  <a:gd name="T74" fmla="*/ 48 w 74"/>
                  <a:gd name="T75" fmla="*/ 16 h 89"/>
                  <a:gd name="T76" fmla="*/ 31 w 74"/>
                  <a:gd name="T77" fmla="*/ 11 h 89"/>
                  <a:gd name="T78" fmla="*/ 32 w 74"/>
                  <a:gd name="T79" fmla="*/ 0 h 89"/>
                  <a:gd name="T80" fmla="*/ 18 w 74"/>
                  <a:gd name="T81" fmla="*/ 19 h 89"/>
                  <a:gd name="T82" fmla="*/ 21 w 74"/>
                  <a:gd name="T83" fmla="*/ 19 h 89"/>
                  <a:gd name="T84" fmla="*/ 25 w 74"/>
                  <a:gd name="T85" fmla="*/ 22 h 89"/>
                  <a:gd name="T86" fmla="*/ 29 w 74"/>
                  <a:gd name="T87" fmla="*/ 21 h 89"/>
                  <a:gd name="T88" fmla="*/ 47 w 74"/>
                  <a:gd name="T89" fmla="*/ 18 h 89"/>
                  <a:gd name="T90" fmla="*/ 48 w 74"/>
                  <a:gd name="T91" fmla="*/ 20 h 89"/>
                  <a:gd name="T92" fmla="*/ 46 w 74"/>
                  <a:gd name="T93" fmla="*/ 8 h 89"/>
                  <a:gd name="T94" fmla="*/ 43 w 74"/>
                  <a:gd name="T95" fmla="*/ 3 h 89"/>
                  <a:gd name="T96" fmla="*/ 32 w 74"/>
                  <a:gd name="T9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89">
                    <a:moveTo>
                      <a:pt x="43" y="69"/>
                    </a:moveTo>
                    <a:cubicBezTo>
                      <a:pt x="43" y="69"/>
                      <a:pt x="43" y="69"/>
                      <a:pt x="43" y="70"/>
                    </a:cubicBezTo>
                    <a:cubicBezTo>
                      <a:pt x="43" y="70"/>
                      <a:pt x="43" y="70"/>
                      <a:pt x="43" y="70"/>
                    </a:cubicBezTo>
                    <a:cubicBezTo>
                      <a:pt x="43" y="69"/>
                      <a:pt x="43" y="69"/>
                      <a:pt x="43" y="69"/>
                    </a:cubicBezTo>
                    <a:moveTo>
                      <a:pt x="49" y="31"/>
                    </a:moveTo>
                    <a:cubicBezTo>
                      <a:pt x="48" y="31"/>
                      <a:pt x="47" y="31"/>
                      <a:pt x="46" y="32"/>
                    </a:cubicBezTo>
                    <a:cubicBezTo>
                      <a:pt x="46" y="34"/>
                      <a:pt x="47" y="34"/>
                      <a:pt x="47" y="34"/>
                    </a:cubicBezTo>
                    <a:cubicBezTo>
                      <a:pt x="47" y="34"/>
                      <a:pt x="47" y="34"/>
                      <a:pt x="47" y="34"/>
                    </a:cubicBezTo>
                    <a:cubicBezTo>
                      <a:pt x="48" y="34"/>
                      <a:pt x="49" y="32"/>
                      <a:pt x="49" y="31"/>
                    </a:cubicBezTo>
                    <a:moveTo>
                      <a:pt x="52" y="30"/>
                    </a:moveTo>
                    <a:cubicBezTo>
                      <a:pt x="52" y="30"/>
                      <a:pt x="51" y="30"/>
                      <a:pt x="51" y="30"/>
                    </a:cubicBezTo>
                    <a:cubicBezTo>
                      <a:pt x="51" y="32"/>
                      <a:pt x="50" y="33"/>
                      <a:pt x="50" y="33"/>
                    </a:cubicBezTo>
                    <a:cubicBezTo>
                      <a:pt x="50" y="33"/>
                      <a:pt x="50" y="34"/>
                      <a:pt x="50" y="34"/>
                    </a:cubicBezTo>
                    <a:cubicBezTo>
                      <a:pt x="52" y="34"/>
                      <a:pt x="52" y="34"/>
                      <a:pt x="52" y="34"/>
                    </a:cubicBezTo>
                    <a:cubicBezTo>
                      <a:pt x="51" y="35"/>
                      <a:pt x="51" y="35"/>
                      <a:pt x="51" y="35"/>
                    </a:cubicBezTo>
                    <a:cubicBezTo>
                      <a:pt x="51" y="35"/>
                      <a:pt x="51" y="35"/>
                      <a:pt x="50" y="35"/>
                    </a:cubicBezTo>
                    <a:cubicBezTo>
                      <a:pt x="50" y="35"/>
                      <a:pt x="48" y="36"/>
                      <a:pt x="45" y="40"/>
                    </a:cubicBezTo>
                    <a:cubicBezTo>
                      <a:pt x="43" y="41"/>
                      <a:pt x="25" y="48"/>
                      <a:pt x="34" y="54"/>
                    </a:cubicBezTo>
                    <a:cubicBezTo>
                      <a:pt x="34" y="54"/>
                      <a:pt x="34" y="54"/>
                      <a:pt x="34" y="54"/>
                    </a:cubicBezTo>
                    <a:cubicBezTo>
                      <a:pt x="35" y="54"/>
                      <a:pt x="47" y="55"/>
                      <a:pt x="36" y="68"/>
                    </a:cubicBezTo>
                    <a:cubicBezTo>
                      <a:pt x="36" y="68"/>
                      <a:pt x="24" y="80"/>
                      <a:pt x="33" y="80"/>
                    </a:cubicBezTo>
                    <a:cubicBezTo>
                      <a:pt x="34" y="80"/>
                      <a:pt x="36" y="80"/>
                      <a:pt x="39" y="79"/>
                    </a:cubicBezTo>
                    <a:cubicBezTo>
                      <a:pt x="39" y="79"/>
                      <a:pt x="39" y="79"/>
                      <a:pt x="40" y="79"/>
                    </a:cubicBezTo>
                    <a:cubicBezTo>
                      <a:pt x="40" y="79"/>
                      <a:pt x="40" y="79"/>
                      <a:pt x="40" y="79"/>
                    </a:cubicBezTo>
                    <a:cubicBezTo>
                      <a:pt x="40" y="80"/>
                      <a:pt x="40" y="80"/>
                      <a:pt x="40" y="80"/>
                    </a:cubicBezTo>
                    <a:cubicBezTo>
                      <a:pt x="40" y="80"/>
                      <a:pt x="40" y="80"/>
                      <a:pt x="40" y="80"/>
                    </a:cubicBezTo>
                    <a:cubicBezTo>
                      <a:pt x="40" y="80"/>
                      <a:pt x="36" y="82"/>
                      <a:pt x="33" y="82"/>
                    </a:cubicBezTo>
                    <a:cubicBezTo>
                      <a:pt x="32" y="82"/>
                      <a:pt x="32" y="82"/>
                      <a:pt x="32" y="82"/>
                    </a:cubicBezTo>
                    <a:cubicBezTo>
                      <a:pt x="32" y="82"/>
                      <a:pt x="32" y="82"/>
                      <a:pt x="31" y="82"/>
                    </a:cubicBezTo>
                    <a:cubicBezTo>
                      <a:pt x="30" y="82"/>
                      <a:pt x="23" y="83"/>
                      <a:pt x="21" y="87"/>
                    </a:cubicBezTo>
                    <a:cubicBezTo>
                      <a:pt x="21" y="87"/>
                      <a:pt x="20" y="89"/>
                      <a:pt x="16" y="89"/>
                    </a:cubicBezTo>
                    <a:cubicBezTo>
                      <a:pt x="16" y="89"/>
                      <a:pt x="14" y="89"/>
                      <a:pt x="13" y="88"/>
                    </a:cubicBezTo>
                    <a:cubicBezTo>
                      <a:pt x="0" y="85"/>
                      <a:pt x="0" y="85"/>
                      <a:pt x="0" y="85"/>
                    </a:cubicBezTo>
                    <a:cubicBezTo>
                      <a:pt x="0" y="85"/>
                      <a:pt x="0" y="85"/>
                      <a:pt x="1" y="86"/>
                    </a:cubicBezTo>
                    <a:cubicBezTo>
                      <a:pt x="1" y="86"/>
                      <a:pt x="11" y="89"/>
                      <a:pt x="17" y="89"/>
                    </a:cubicBezTo>
                    <a:cubicBezTo>
                      <a:pt x="18" y="89"/>
                      <a:pt x="19" y="89"/>
                      <a:pt x="20" y="89"/>
                    </a:cubicBezTo>
                    <a:cubicBezTo>
                      <a:pt x="20" y="89"/>
                      <a:pt x="37" y="88"/>
                      <a:pt x="46" y="88"/>
                    </a:cubicBezTo>
                    <a:cubicBezTo>
                      <a:pt x="48" y="88"/>
                      <a:pt x="50" y="88"/>
                      <a:pt x="51" y="88"/>
                    </a:cubicBezTo>
                    <a:cubicBezTo>
                      <a:pt x="64" y="87"/>
                      <a:pt x="64" y="87"/>
                      <a:pt x="64" y="87"/>
                    </a:cubicBezTo>
                    <a:cubicBezTo>
                      <a:pt x="64" y="87"/>
                      <a:pt x="70" y="84"/>
                      <a:pt x="73" y="84"/>
                    </a:cubicBezTo>
                    <a:cubicBezTo>
                      <a:pt x="73" y="84"/>
                      <a:pt x="73" y="84"/>
                      <a:pt x="73" y="84"/>
                    </a:cubicBezTo>
                    <a:cubicBezTo>
                      <a:pt x="73" y="84"/>
                      <a:pt x="74" y="83"/>
                      <a:pt x="74" y="83"/>
                    </a:cubicBezTo>
                    <a:cubicBezTo>
                      <a:pt x="73" y="82"/>
                      <a:pt x="73" y="82"/>
                      <a:pt x="73" y="82"/>
                    </a:cubicBezTo>
                    <a:cubicBezTo>
                      <a:pt x="73" y="83"/>
                      <a:pt x="72" y="83"/>
                      <a:pt x="72" y="83"/>
                    </a:cubicBezTo>
                    <a:cubicBezTo>
                      <a:pt x="71" y="83"/>
                      <a:pt x="71" y="83"/>
                      <a:pt x="71" y="83"/>
                    </a:cubicBezTo>
                    <a:cubicBezTo>
                      <a:pt x="72" y="81"/>
                      <a:pt x="72" y="80"/>
                      <a:pt x="71" y="80"/>
                    </a:cubicBezTo>
                    <a:cubicBezTo>
                      <a:pt x="70" y="79"/>
                      <a:pt x="70" y="79"/>
                      <a:pt x="70" y="79"/>
                    </a:cubicBezTo>
                    <a:cubicBezTo>
                      <a:pt x="70" y="79"/>
                      <a:pt x="70" y="79"/>
                      <a:pt x="70" y="79"/>
                    </a:cubicBezTo>
                    <a:cubicBezTo>
                      <a:pt x="68" y="81"/>
                      <a:pt x="64" y="85"/>
                      <a:pt x="64" y="85"/>
                    </a:cubicBezTo>
                    <a:cubicBezTo>
                      <a:pt x="63" y="84"/>
                      <a:pt x="68" y="78"/>
                      <a:pt x="68" y="78"/>
                    </a:cubicBezTo>
                    <a:cubicBezTo>
                      <a:pt x="68" y="78"/>
                      <a:pt x="68" y="78"/>
                      <a:pt x="68" y="78"/>
                    </a:cubicBezTo>
                    <a:cubicBezTo>
                      <a:pt x="67" y="77"/>
                      <a:pt x="67" y="77"/>
                      <a:pt x="67" y="77"/>
                    </a:cubicBezTo>
                    <a:cubicBezTo>
                      <a:pt x="67" y="77"/>
                      <a:pt x="67" y="77"/>
                      <a:pt x="67" y="77"/>
                    </a:cubicBezTo>
                    <a:cubicBezTo>
                      <a:pt x="66" y="78"/>
                      <a:pt x="66" y="78"/>
                      <a:pt x="64" y="79"/>
                    </a:cubicBezTo>
                    <a:cubicBezTo>
                      <a:pt x="59" y="84"/>
                      <a:pt x="56" y="85"/>
                      <a:pt x="54" y="85"/>
                    </a:cubicBezTo>
                    <a:cubicBezTo>
                      <a:pt x="53" y="85"/>
                      <a:pt x="53" y="84"/>
                      <a:pt x="53" y="84"/>
                    </a:cubicBezTo>
                    <a:cubicBezTo>
                      <a:pt x="55" y="80"/>
                      <a:pt x="63" y="78"/>
                      <a:pt x="63" y="78"/>
                    </a:cubicBezTo>
                    <a:cubicBezTo>
                      <a:pt x="63" y="78"/>
                      <a:pt x="59" y="78"/>
                      <a:pt x="55" y="78"/>
                    </a:cubicBezTo>
                    <a:cubicBezTo>
                      <a:pt x="51" y="78"/>
                      <a:pt x="47" y="78"/>
                      <a:pt x="45" y="80"/>
                    </a:cubicBezTo>
                    <a:cubicBezTo>
                      <a:pt x="45" y="80"/>
                      <a:pt x="45" y="80"/>
                      <a:pt x="45" y="80"/>
                    </a:cubicBezTo>
                    <a:cubicBezTo>
                      <a:pt x="45" y="80"/>
                      <a:pt x="45" y="80"/>
                      <a:pt x="45" y="80"/>
                    </a:cubicBezTo>
                    <a:cubicBezTo>
                      <a:pt x="44" y="78"/>
                      <a:pt x="42" y="73"/>
                      <a:pt x="43" y="70"/>
                    </a:cubicBezTo>
                    <a:cubicBezTo>
                      <a:pt x="42" y="70"/>
                      <a:pt x="42" y="70"/>
                      <a:pt x="41" y="70"/>
                    </a:cubicBezTo>
                    <a:cubicBezTo>
                      <a:pt x="41" y="68"/>
                      <a:pt x="41" y="67"/>
                      <a:pt x="42" y="66"/>
                    </a:cubicBezTo>
                    <a:cubicBezTo>
                      <a:pt x="43" y="66"/>
                      <a:pt x="43" y="66"/>
                      <a:pt x="43" y="66"/>
                    </a:cubicBezTo>
                    <a:cubicBezTo>
                      <a:pt x="43" y="66"/>
                      <a:pt x="43" y="66"/>
                      <a:pt x="43" y="66"/>
                    </a:cubicBezTo>
                    <a:cubicBezTo>
                      <a:pt x="42" y="66"/>
                      <a:pt x="42" y="66"/>
                      <a:pt x="42" y="66"/>
                    </a:cubicBezTo>
                    <a:cubicBezTo>
                      <a:pt x="43" y="66"/>
                      <a:pt x="45" y="65"/>
                      <a:pt x="46" y="65"/>
                    </a:cubicBezTo>
                    <a:cubicBezTo>
                      <a:pt x="46" y="65"/>
                      <a:pt x="46" y="65"/>
                      <a:pt x="46" y="65"/>
                    </a:cubicBezTo>
                    <a:cubicBezTo>
                      <a:pt x="48" y="63"/>
                      <a:pt x="50" y="62"/>
                      <a:pt x="52" y="62"/>
                    </a:cubicBezTo>
                    <a:cubicBezTo>
                      <a:pt x="54" y="62"/>
                      <a:pt x="56" y="62"/>
                      <a:pt x="57" y="64"/>
                    </a:cubicBezTo>
                    <a:cubicBezTo>
                      <a:pt x="57" y="64"/>
                      <a:pt x="56" y="59"/>
                      <a:pt x="52" y="59"/>
                    </a:cubicBezTo>
                    <a:cubicBezTo>
                      <a:pt x="51" y="59"/>
                      <a:pt x="51" y="59"/>
                      <a:pt x="50" y="59"/>
                    </a:cubicBezTo>
                    <a:cubicBezTo>
                      <a:pt x="50" y="59"/>
                      <a:pt x="40" y="58"/>
                      <a:pt x="55" y="55"/>
                    </a:cubicBezTo>
                    <a:cubicBezTo>
                      <a:pt x="55" y="55"/>
                      <a:pt x="62" y="54"/>
                      <a:pt x="54" y="54"/>
                    </a:cubicBezTo>
                    <a:cubicBezTo>
                      <a:pt x="54" y="54"/>
                      <a:pt x="47" y="51"/>
                      <a:pt x="57" y="47"/>
                    </a:cubicBezTo>
                    <a:cubicBezTo>
                      <a:pt x="57" y="47"/>
                      <a:pt x="65" y="42"/>
                      <a:pt x="55" y="42"/>
                    </a:cubicBezTo>
                    <a:cubicBezTo>
                      <a:pt x="55" y="42"/>
                      <a:pt x="54" y="42"/>
                      <a:pt x="53" y="42"/>
                    </a:cubicBezTo>
                    <a:cubicBezTo>
                      <a:pt x="53" y="42"/>
                      <a:pt x="53" y="42"/>
                      <a:pt x="52" y="42"/>
                    </a:cubicBezTo>
                    <a:cubicBezTo>
                      <a:pt x="49" y="42"/>
                      <a:pt x="42" y="41"/>
                      <a:pt x="58" y="37"/>
                    </a:cubicBezTo>
                    <a:cubicBezTo>
                      <a:pt x="58" y="37"/>
                      <a:pt x="58" y="37"/>
                      <a:pt x="59" y="36"/>
                    </a:cubicBezTo>
                    <a:cubicBezTo>
                      <a:pt x="58" y="36"/>
                      <a:pt x="58" y="34"/>
                      <a:pt x="58" y="34"/>
                    </a:cubicBezTo>
                    <a:cubicBezTo>
                      <a:pt x="58" y="33"/>
                      <a:pt x="58" y="32"/>
                      <a:pt x="58" y="31"/>
                    </a:cubicBezTo>
                    <a:cubicBezTo>
                      <a:pt x="58" y="31"/>
                      <a:pt x="57" y="30"/>
                      <a:pt x="57" y="30"/>
                    </a:cubicBezTo>
                    <a:cubicBezTo>
                      <a:pt x="57" y="30"/>
                      <a:pt x="57" y="31"/>
                      <a:pt x="57" y="31"/>
                    </a:cubicBezTo>
                    <a:cubicBezTo>
                      <a:pt x="57" y="31"/>
                      <a:pt x="57" y="36"/>
                      <a:pt x="56" y="36"/>
                    </a:cubicBezTo>
                    <a:cubicBezTo>
                      <a:pt x="56" y="36"/>
                      <a:pt x="55" y="36"/>
                      <a:pt x="55" y="36"/>
                    </a:cubicBezTo>
                    <a:cubicBezTo>
                      <a:pt x="55" y="36"/>
                      <a:pt x="55" y="36"/>
                      <a:pt x="55" y="36"/>
                    </a:cubicBezTo>
                    <a:cubicBezTo>
                      <a:pt x="54" y="36"/>
                      <a:pt x="51" y="35"/>
                      <a:pt x="52" y="32"/>
                    </a:cubicBezTo>
                    <a:cubicBezTo>
                      <a:pt x="52" y="32"/>
                      <a:pt x="52" y="31"/>
                      <a:pt x="52" y="30"/>
                    </a:cubicBezTo>
                    <a:moveTo>
                      <a:pt x="54" y="30"/>
                    </a:moveTo>
                    <a:cubicBezTo>
                      <a:pt x="54" y="30"/>
                      <a:pt x="54" y="30"/>
                      <a:pt x="54" y="30"/>
                    </a:cubicBezTo>
                    <a:cubicBezTo>
                      <a:pt x="54" y="34"/>
                      <a:pt x="55" y="34"/>
                      <a:pt x="55" y="34"/>
                    </a:cubicBezTo>
                    <a:cubicBezTo>
                      <a:pt x="55" y="34"/>
                      <a:pt x="55" y="34"/>
                      <a:pt x="55" y="34"/>
                    </a:cubicBezTo>
                    <a:cubicBezTo>
                      <a:pt x="55" y="34"/>
                      <a:pt x="55" y="34"/>
                      <a:pt x="55" y="34"/>
                    </a:cubicBezTo>
                    <a:cubicBezTo>
                      <a:pt x="56" y="34"/>
                      <a:pt x="56" y="32"/>
                      <a:pt x="56" y="30"/>
                    </a:cubicBezTo>
                    <a:cubicBezTo>
                      <a:pt x="55" y="30"/>
                      <a:pt x="55" y="30"/>
                      <a:pt x="54" y="30"/>
                    </a:cubicBezTo>
                    <a:moveTo>
                      <a:pt x="44" y="29"/>
                    </a:moveTo>
                    <a:cubicBezTo>
                      <a:pt x="43" y="30"/>
                      <a:pt x="42" y="32"/>
                      <a:pt x="40" y="33"/>
                    </a:cubicBezTo>
                    <a:cubicBezTo>
                      <a:pt x="40" y="34"/>
                      <a:pt x="40" y="34"/>
                      <a:pt x="39" y="34"/>
                    </a:cubicBezTo>
                    <a:cubicBezTo>
                      <a:pt x="39" y="35"/>
                      <a:pt x="38" y="37"/>
                      <a:pt x="38" y="38"/>
                    </a:cubicBezTo>
                    <a:cubicBezTo>
                      <a:pt x="46" y="35"/>
                      <a:pt x="46" y="35"/>
                      <a:pt x="46" y="35"/>
                    </a:cubicBezTo>
                    <a:cubicBezTo>
                      <a:pt x="44" y="35"/>
                      <a:pt x="44" y="33"/>
                      <a:pt x="44" y="32"/>
                    </a:cubicBezTo>
                    <a:cubicBezTo>
                      <a:pt x="44" y="33"/>
                      <a:pt x="44" y="33"/>
                      <a:pt x="43" y="33"/>
                    </a:cubicBezTo>
                    <a:cubicBezTo>
                      <a:pt x="42" y="36"/>
                      <a:pt x="42" y="36"/>
                      <a:pt x="42" y="36"/>
                    </a:cubicBezTo>
                    <a:cubicBezTo>
                      <a:pt x="40" y="36"/>
                      <a:pt x="40" y="36"/>
                      <a:pt x="40" y="36"/>
                    </a:cubicBezTo>
                    <a:cubicBezTo>
                      <a:pt x="41" y="33"/>
                      <a:pt x="41" y="33"/>
                      <a:pt x="41" y="33"/>
                    </a:cubicBezTo>
                    <a:cubicBezTo>
                      <a:pt x="43" y="33"/>
                      <a:pt x="43" y="33"/>
                      <a:pt x="43" y="33"/>
                    </a:cubicBezTo>
                    <a:cubicBezTo>
                      <a:pt x="42" y="32"/>
                      <a:pt x="42" y="32"/>
                      <a:pt x="44" y="30"/>
                    </a:cubicBezTo>
                    <a:cubicBezTo>
                      <a:pt x="44" y="29"/>
                      <a:pt x="44" y="29"/>
                      <a:pt x="44" y="29"/>
                    </a:cubicBezTo>
                    <a:moveTo>
                      <a:pt x="49" y="25"/>
                    </a:moveTo>
                    <a:cubicBezTo>
                      <a:pt x="48" y="26"/>
                      <a:pt x="47" y="27"/>
                      <a:pt x="46" y="27"/>
                    </a:cubicBezTo>
                    <a:cubicBezTo>
                      <a:pt x="46" y="28"/>
                      <a:pt x="46" y="28"/>
                      <a:pt x="46" y="28"/>
                    </a:cubicBezTo>
                    <a:cubicBezTo>
                      <a:pt x="47" y="28"/>
                      <a:pt x="48" y="27"/>
                      <a:pt x="49" y="26"/>
                    </a:cubicBezTo>
                    <a:cubicBezTo>
                      <a:pt x="49" y="26"/>
                      <a:pt x="49" y="26"/>
                      <a:pt x="49" y="25"/>
                    </a:cubicBezTo>
                    <a:moveTo>
                      <a:pt x="44" y="23"/>
                    </a:moveTo>
                    <a:cubicBezTo>
                      <a:pt x="43" y="24"/>
                      <a:pt x="43" y="24"/>
                      <a:pt x="42" y="25"/>
                    </a:cubicBezTo>
                    <a:cubicBezTo>
                      <a:pt x="42" y="25"/>
                      <a:pt x="41" y="26"/>
                      <a:pt x="43" y="26"/>
                    </a:cubicBezTo>
                    <a:cubicBezTo>
                      <a:pt x="43" y="26"/>
                      <a:pt x="44" y="26"/>
                      <a:pt x="44" y="26"/>
                    </a:cubicBezTo>
                    <a:cubicBezTo>
                      <a:pt x="44" y="25"/>
                      <a:pt x="44" y="24"/>
                      <a:pt x="44" y="24"/>
                    </a:cubicBezTo>
                    <a:cubicBezTo>
                      <a:pt x="44" y="24"/>
                      <a:pt x="44" y="23"/>
                      <a:pt x="44" y="23"/>
                    </a:cubicBezTo>
                    <a:moveTo>
                      <a:pt x="55" y="22"/>
                    </a:moveTo>
                    <a:cubicBezTo>
                      <a:pt x="55" y="22"/>
                      <a:pt x="55" y="22"/>
                      <a:pt x="55" y="22"/>
                    </a:cubicBezTo>
                    <a:cubicBezTo>
                      <a:pt x="55" y="22"/>
                      <a:pt x="55" y="22"/>
                      <a:pt x="55" y="22"/>
                    </a:cubicBezTo>
                    <a:cubicBezTo>
                      <a:pt x="54" y="22"/>
                      <a:pt x="54" y="23"/>
                      <a:pt x="54" y="24"/>
                    </a:cubicBezTo>
                    <a:cubicBezTo>
                      <a:pt x="54" y="24"/>
                      <a:pt x="54" y="24"/>
                      <a:pt x="54" y="24"/>
                    </a:cubicBezTo>
                    <a:cubicBezTo>
                      <a:pt x="54" y="24"/>
                      <a:pt x="55" y="23"/>
                      <a:pt x="55" y="22"/>
                    </a:cubicBezTo>
                    <a:cubicBezTo>
                      <a:pt x="55" y="22"/>
                      <a:pt x="55" y="22"/>
                      <a:pt x="55" y="22"/>
                    </a:cubicBezTo>
                    <a:moveTo>
                      <a:pt x="47" y="22"/>
                    </a:moveTo>
                    <a:cubicBezTo>
                      <a:pt x="47" y="22"/>
                      <a:pt x="46" y="22"/>
                      <a:pt x="46" y="22"/>
                    </a:cubicBezTo>
                    <a:cubicBezTo>
                      <a:pt x="46" y="23"/>
                      <a:pt x="46" y="24"/>
                      <a:pt x="46" y="26"/>
                    </a:cubicBezTo>
                    <a:cubicBezTo>
                      <a:pt x="47" y="25"/>
                      <a:pt x="47" y="25"/>
                      <a:pt x="48" y="25"/>
                    </a:cubicBezTo>
                    <a:cubicBezTo>
                      <a:pt x="49" y="25"/>
                      <a:pt x="49" y="25"/>
                      <a:pt x="49" y="25"/>
                    </a:cubicBezTo>
                    <a:cubicBezTo>
                      <a:pt x="49" y="24"/>
                      <a:pt x="49" y="24"/>
                      <a:pt x="49" y="24"/>
                    </a:cubicBezTo>
                    <a:cubicBezTo>
                      <a:pt x="49" y="22"/>
                      <a:pt x="48" y="22"/>
                      <a:pt x="47" y="22"/>
                    </a:cubicBezTo>
                    <a:moveTo>
                      <a:pt x="24" y="21"/>
                    </a:moveTo>
                    <a:cubicBezTo>
                      <a:pt x="24" y="21"/>
                      <a:pt x="24" y="22"/>
                      <a:pt x="24" y="22"/>
                    </a:cubicBezTo>
                    <a:cubicBezTo>
                      <a:pt x="24" y="22"/>
                      <a:pt x="24" y="22"/>
                      <a:pt x="24" y="22"/>
                    </a:cubicBezTo>
                    <a:cubicBezTo>
                      <a:pt x="24" y="22"/>
                      <a:pt x="24" y="21"/>
                      <a:pt x="24" y="21"/>
                    </a:cubicBezTo>
                    <a:moveTo>
                      <a:pt x="53" y="21"/>
                    </a:moveTo>
                    <a:cubicBezTo>
                      <a:pt x="52" y="21"/>
                      <a:pt x="51" y="21"/>
                      <a:pt x="50" y="22"/>
                    </a:cubicBezTo>
                    <a:cubicBezTo>
                      <a:pt x="51" y="22"/>
                      <a:pt x="51" y="23"/>
                      <a:pt x="51" y="24"/>
                    </a:cubicBezTo>
                    <a:cubicBezTo>
                      <a:pt x="51" y="24"/>
                      <a:pt x="51" y="24"/>
                      <a:pt x="51" y="24"/>
                    </a:cubicBezTo>
                    <a:cubicBezTo>
                      <a:pt x="51" y="24"/>
                      <a:pt x="51" y="24"/>
                      <a:pt x="51" y="24"/>
                    </a:cubicBezTo>
                    <a:cubicBezTo>
                      <a:pt x="51" y="24"/>
                      <a:pt x="51" y="25"/>
                      <a:pt x="51" y="25"/>
                    </a:cubicBezTo>
                    <a:cubicBezTo>
                      <a:pt x="52" y="25"/>
                      <a:pt x="52" y="25"/>
                      <a:pt x="52" y="25"/>
                    </a:cubicBezTo>
                    <a:cubicBezTo>
                      <a:pt x="52" y="23"/>
                      <a:pt x="52" y="22"/>
                      <a:pt x="52" y="22"/>
                    </a:cubicBezTo>
                    <a:cubicBezTo>
                      <a:pt x="52" y="22"/>
                      <a:pt x="52" y="22"/>
                      <a:pt x="53" y="21"/>
                    </a:cubicBezTo>
                    <a:moveTo>
                      <a:pt x="31" y="11"/>
                    </a:moveTo>
                    <a:cubicBezTo>
                      <a:pt x="31" y="11"/>
                      <a:pt x="33" y="11"/>
                      <a:pt x="33" y="6"/>
                    </a:cubicBezTo>
                    <a:cubicBezTo>
                      <a:pt x="39" y="17"/>
                      <a:pt x="39" y="17"/>
                      <a:pt x="39" y="17"/>
                    </a:cubicBezTo>
                    <a:cubicBezTo>
                      <a:pt x="39" y="17"/>
                      <a:pt x="45" y="16"/>
                      <a:pt x="48" y="16"/>
                    </a:cubicBezTo>
                    <a:cubicBezTo>
                      <a:pt x="50" y="16"/>
                      <a:pt x="51" y="17"/>
                      <a:pt x="46" y="18"/>
                    </a:cubicBezTo>
                    <a:cubicBezTo>
                      <a:pt x="46" y="18"/>
                      <a:pt x="46" y="18"/>
                      <a:pt x="45" y="18"/>
                    </a:cubicBezTo>
                    <a:cubicBezTo>
                      <a:pt x="44" y="18"/>
                      <a:pt x="39" y="18"/>
                      <a:pt x="34" y="23"/>
                    </a:cubicBezTo>
                    <a:cubicBezTo>
                      <a:pt x="34" y="23"/>
                      <a:pt x="34" y="11"/>
                      <a:pt x="31" y="11"/>
                    </a:cubicBezTo>
                    <a:cubicBezTo>
                      <a:pt x="31" y="11"/>
                      <a:pt x="31" y="11"/>
                      <a:pt x="31" y="11"/>
                    </a:cubicBezTo>
                    <a:cubicBezTo>
                      <a:pt x="31" y="11"/>
                      <a:pt x="31" y="11"/>
                      <a:pt x="31" y="11"/>
                    </a:cubicBezTo>
                    <a:cubicBezTo>
                      <a:pt x="31" y="11"/>
                      <a:pt x="31" y="11"/>
                      <a:pt x="31" y="11"/>
                    </a:cubicBezTo>
                    <a:moveTo>
                      <a:pt x="32" y="0"/>
                    </a:moveTo>
                    <a:cubicBezTo>
                      <a:pt x="32" y="0"/>
                      <a:pt x="35" y="11"/>
                      <a:pt x="30" y="11"/>
                    </a:cubicBezTo>
                    <a:cubicBezTo>
                      <a:pt x="29" y="11"/>
                      <a:pt x="27" y="10"/>
                      <a:pt x="25" y="9"/>
                    </a:cubicBezTo>
                    <a:cubicBezTo>
                      <a:pt x="25" y="9"/>
                      <a:pt x="25" y="9"/>
                      <a:pt x="25" y="9"/>
                    </a:cubicBezTo>
                    <a:cubicBezTo>
                      <a:pt x="24" y="9"/>
                      <a:pt x="22" y="10"/>
                      <a:pt x="18" y="19"/>
                    </a:cubicBezTo>
                    <a:cubicBezTo>
                      <a:pt x="18" y="19"/>
                      <a:pt x="20" y="20"/>
                      <a:pt x="22" y="21"/>
                    </a:cubicBezTo>
                    <a:cubicBezTo>
                      <a:pt x="23" y="21"/>
                      <a:pt x="23" y="21"/>
                      <a:pt x="23" y="21"/>
                    </a:cubicBezTo>
                    <a:cubicBezTo>
                      <a:pt x="24" y="21"/>
                      <a:pt x="24" y="21"/>
                      <a:pt x="24" y="21"/>
                    </a:cubicBezTo>
                    <a:cubicBezTo>
                      <a:pt x="24" y="20"/>
                      <a:pt x="23" y="19"/>
                      <a:pt x="21" y="19"/>
                    </a:cubicBezTo>
                    <a:cubicBezTo>
                      <a:pt x="21" y="19"/>
                      <a:pt x="20" y="19"/>
                      <a:pt x="19" y="19"/>
                    </a:cubicBezTo>
                    <a:cubicBezTo>
                      <a:pt x="19" y="19"/>
                      <a:pt x="23" y="9"/>
                      <a:pt x="24" y="9"/>
                    </a:cubicBezTo>
                    <a:cubicBezTo>
                      <a:pt x="24" y="9"/>
                      <a:pt x="24" y="9"/>
                      <a:pt x="24" y="9"/>
                    </a:cubicBezTo>
                    <a:cubicBezTo>
                      <a:pt x="25" y="22"/>
                      <a:pt x="25" y="22"/>
                      <a:pt x="25" y="22"/>
                    </a:cubicBezTo>
                    <a:cubicBezTo>
                      <a:pt x="25" y="22"/>
                      <a:pt x="26" y="22"/>
                      <a:pt x="26" y="22"/>
                    </a:cubicBezTo>
                    <a:cubicBezTo>
                      <a:pt x="27" y="22"/>
                      <a:pt x="27" y="21"/>
                      <a:pt x="28" y="21"/>
                    </a:cubicBezTo>
                    <a:cubicBezTo>
                      <a:pt x="28" y="21"/>
                      <a:pt x="29" y="21"/>
                      <a:pt x="29" y="21"/>
                    </a:cubicBezTo>
                    <a:cubicBezTo>
                      <a:pt x="29" y="21"/>
                      <a:pt x="29" y="21"/>
                      <a:pt x="29" y="21"/>
                    </a:cubicBezTo>
                    <a:cubicBezTo>
                      <a:pt x="30" y="21"/>
                      <a:pt x="32" y="22"/>
                      <a:pt x="33" y="23"/>
                    </a:cubicBezTo>
                    <a:cubicBezTo>
                      <a:pt x="33" y="24"/>
                      <a:pt x="34" y="24"/>
                      <a:pt x="34" y="24"/>
                    </a:cubicBezTo>
                    <a:cubicBezTo>
                      <a:pt x="35" y="22"/>
                      <a:pt x="37" y="21"/>
                      <a:pt x="38" y="21"/>
                    </a:cubicBezTo>
                    <a:cubicBezTo>
                      <a:pt x="41" y="20"/>
                      <a:pt x="44" y="18"/>
                      <a:pt x="47" y="18"/>
                    </a:cubicBezTo>
                    <a:cubicBezTo>
                      <a:pt x="47" y="18"/>
                      <a:pt x="48" y="18"/>
                      <a:pt x="48" y="18"/>
                    </a:cubicBezTo>
                    <a:cubicBezTo>
                      <a:pt x="48" y="18"/>
                      <a:pt x="48" y="18"/>
                      <a:pt x="49" y="18"/>
                    </a:cubicBezTo>
                    <a:cubicBezTo>
                      <a:pt x="49" y="18"/>
                      <a:pt x="49" y="18"/>
                      <a:pt x="47" y="20"/>
                    </a:cubicBezTo>
                    <a:cubicBezTo>
                      <a:pt x="48" y="20"/>
                      <a:pt x="48" y="20"/>
                      <a:pt x="48" y="20"/>
                    </a:cubicBezTo>
                    <a:cubicBezTo>
                      <a:pt x="49" y="20"/>
                      <a:pt x="50" y="19"/>
                      <a:pt x="53" y="17"/>
                    </a:cubicBezTo>
                    <a:cubicBezTo>
                      <a:pt x="53" y="17"/>
                      <a:pt x="49" y="17"/>
                      <a:pt x="50" y="15"/>
                    </a:cubicBezTo>
                    <a:cubicBezTo>
                      <a:pt x="50" y="15"/>
                      <a:pt x="40" y="7"/>
                      <a:pt x="45" y="7"/>
                    </a:cubicBezTo>
                    <a:cubicBezTo>
                      <a:pt x="45" y="7"/>
                      <a:pt x="46" y="7"/>
                      <a:pt x="46" y="8"/>
                    </a:cubicBezTo>
                    <a:cubicBezTo>
                      <a:pt x="46" y="8"/>
                      <a:pt x="54" y="8"/>
                      <a:pt x="58" y="15"/>
                    </a:cubicBezTo>
                    <a:cubicBezTo>
                      <a:pt x="58" y="14"/>
                      <a:pt x="58" y="13"/>
                      <a:pt x="58" y="12"/>
                    </a:cubicBezTo>
                    <a:cubicBezTo>
                      <a:pt x="58" y="12"/>
                      <a:pt x="50" y="4"/>
                      <a:pt x="47" y="1"/>
                    </a:cubicBezTo>
                    <a:cubicBezTo>
                      <a:pt x="46" y="1"/>
                      <a:pt x="46" y="3"/>
                      <a:pt x="43" y="3"/>
                    </a:cubicBezTo>
                    <a:cubicBezTo>
                      <a:pt x="42" y="3"/>
                      <a:pt x="40" y="3"/>
                      <a:pt x="38" y="2"/>
                    </a:cubicBezTo>
                    <a:cubicBezTo>
                      <a:pt x="38" y="2"/>
                      <a:pt x="36" y="1"/>
                      <a:pt x="33" y="1"/>
                    </a:cubicBezTo>
                    <a:cubicBezTo>
                      <a:pt x="33" y="1"/>
                      <a:pt x="33" y="1"/>
                      <a:pt x="32" y="0"/>
                    </a:cubicBezTo>
                    <a:cubicBezTo>
                      <a:pt x="32" y="0"/>
                      <a:pt x="32" y="0"/>
                      <a:pt x="32" y="0"/>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57" name="Freeform 367">
                <a:extLst>
                  <a:ext uri="{FF2B5EF4-FFF2-40B4-BE49-F238E27FC236}">
                    <a16:creationId xmlns:a16="http://schemas.microsoft.com/office/drawing/2014/main" id="{46C422C6-0223-9B44-BE03-4CF78C2666B5}"/>
                  </a:ext>
                </a:extLst>
              </p:cNvPr>
              <p:cNvSpPr>
                <a:spLocks/>
              </p:cNvSpPr>
              <p:nvPr/>
            </p:nvSpPr>
            <p:spPr bwMode="auto">
              <a:xfrm>
                <a:off x="1904" y="773"/>
                <a:ext cx="9" cy="19"/>
              </a:xfrm>
              <a:custGeom>
                <a:avLst/>
                <a:gdLst>
                  <a:gd name="T0" fmla="*/ 5 w 6"/>
                  <a:gd name="T1" fmla="*/ 0 h 13"/>
                  <a:gd name="T2" fmla="*/ 0 w 6"/>
                  <a:gd name="T3" fmla="*/ 10 h 13"/>
                  <a:gd name="T4" fmla="*/ 2 w 6"/>
                  <a:gd name="T5" fmla="*/ 10 h 13"/>
                  <a:gd name="T6" fmla="*/ 5 w 6"/>
                  <a:gd name="T7" fmla="*/ 12 h 13"/>
                  <a:gd name="T8" fmla="*/ 5 w 6"/>
                  <a:gd name="T9" fmla="*/ 12 h 13"/>
                  <a:gd name="T10" fmla="*/ 5 w 6"/>
                  <a:gd name="T11" fmla="*/ 12 h 13"/>
                  <a:gd name="T12" fmla="*/ 5 w 6"/>
                  <a:gd name="T13" fmla="*/ 13 h 13"/>
                  <a:gd name="T14" fmla="*/ 6 w 6"/>
                  <a:gd name="T15" fmla="*/ 13 h 13"/>
                  <a:gd name="T16" fmla="*/ 5 w 6"/>
                  <a:gd name="T17" fmla="*/ 0 h 13"/>
                  <a:gd name="T18" fmla="*/ 5 w 6"/>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3">
                    <a:moveTo>
                      <a:pt x="5" y="0"/>
                    </a:moveTo>
                    <a:cubicBezTo>
                      <a:pt x="4" y="0"/>
                      <a:pt x="0" y="10"/>
                      <a:pt x="0" y="10"/>
                    </a:cubicBezTo>
                    <a:cubicBezTo>
                      <a:pt x="1" y="10"/>
                      <a:pt x="2" y="10"/>
                      <a:pt x="2" y="10"/>
                    </a:cubicBezTo>
                    <a:cubicBezTo>
                      <a:pt x="4" y="10"/>
                      <a:pt x="5" y="11"/>
                      <a:pt x="5" y="12"/>
                    </a:cubicBezTo>
                    <a:cubicBezTo>
                      <a:pt x="5" y="12"/>
                      <a:pt x="5" y="12"/>
                      <a:pt x="5" y="12"/>
                    </a:cubicBezTo>
                    <a:cubicBezTo>
                      <a:pt x="5" y="12"/>
                      <a:pt x="5" y="12"/>
                      <a:pt x="5" y="12"/>
                    </a:cubicBezTo>
                    <a:cubicBezTo>
                      <a:pt x="5" y="12"/>
                      <a:pt x="5" y="13"/>
                      <a:pt x="5" y="13"/>
                    </a:cubicBezTo>
                    <a:cubicBezTo>
                      <a:pt x="5" y="13"/>
                      <a:pt x="6" y="13"/>
                      <a:pt x="6" y="13"/>
                    </a:cubicBezTo>
                    <a:cubicBezTo>
                      <a:pt x="5" y="0"/>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58" name="Freeform 368">
                <a:extLst>
                  <a:ext uri="{FF2B5EF4-FFF2-40B4-BE49-F238E27FC236}">
                    <a16:creationId xmlns:a16="http://schemas.microsoft.com/office/drawing/2014/main" id="{256A7F5B-E398-604C-A4EA-B6383762D3B2}"/>
                  </a:ext>
                </a:extLst>
              </p:cNvPr>
              <p:cNvSpPr>
                <a:spLocks noEditPoints="1"/>
              </p:cNvSpPr>
              <p:nvPr/>
            </p:nvSpPr>
            <p:spPr bwMode="auto">
              <a:xfrm>
                <a:off x="1921" y="768"/>
                <a:ext cx="29" cy="25"/>
              </a:xfrm>
              <a:custGeom>
                <a:avLst/>
                <a:gdLst>
                  <a:gd name="T0" fmla="*/ 0 w 20"/>
                  <a:gd name="T1" fmla="*/ 5 h 17"/>
                  <a:gd name="T2" fmla="*/ 0 w 20"/>
                  <a:gd name="T3" fmla="*/ 5 h 17"/>
                  <a:gd name="T4" fmla="*/ 0 w 20"/>
                  <a:gd name="T5" fmla="*/ 5 h 17"/>
                  <a:gd name="T6" fmla="*/ 2 w 20"/>
                  <a:gd name="T7" fmla="*/ 0 h 17"/>
                  <a:gd name="T8" fmla="*/ 0 w 20"/>
                  <a:gd name="T9" fmla="*/ 5 h 17"/>
                  <a:gd name="T10" fmla="*/ 0 w 20"/>
                  <a:gd name="T11" fmla="*/ 5 h 17"/>
                  <a:gd name="T12" fmla="*/ 3 w 20"/>
                  <a:gd name="T13" fmla="*/ 17 h 17"/>
                  <a:gd name="T14" fmla="*/ 14 w 20"/>
                  <a:gd name="T15" fmla="*/ 12 h 17"/>
                  <a:gd name="T16" fmla="*/ 15 w 20"/>
                  <a:gd name="T17" fmla="*/ 12 h 17"/>
                  <a:gd name="T18" fmla="*/ 17 w 20"/>
                  <a:gd name="T19" fmla="*/ 10 h 17"/>
                  <a:gd name="T20" fmla="*/ 8 w 20"/>
                  <a:gd name="T21" fmla="*/ 11 h 17"/>
                  <a:gd name="T22" fmla="*/ 2 w 20"/>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7">
                    <a:moveTo>
                      <a:pt x="0" y="5"/>
                    </a:moveTo>
                    <a:cubicBezTo>
                      <a:pt x="0" y="5"/>
                      <a:pt x="0" y="5"/>
                      <a:pt x="0" y="5"/>
                    </a:cubicBezTo>
                    <a:cubicBezTo>
                      <a:pt x="0" y="5"/>
                      <a:pt x="0" y="5"/>
                      <a:pt x="0" y="5"/>
                    </a:cubicBezTo>
                    <a:moveTo>
                      <a:pt x="2" y="0"/>
                    </a:moveTo>
                    <a:cubicBezTo>
                      <a:pt x="2" y="5"/>
                      <a:pt x="0" y="5"/>
                      <a:pt x="0" y="5"/>
                    </a:cubicBezTo>
                    <a:cubicBezTo>
                      <a:pt x="0" y="5"/>
                      <a:pt x="0" y="5"/>
                      <a:pt x="0" y="5"/>
                    </a:cubicBezTo>
                    <a:cubicBezTo>
                      <a:pt x="3" y="5"/>
                      <a:pt x="3" y="17"/>
                      <a:pt x="3" y="17"/>
                    </a:cubicBezTo>
                    <a:cubicBezTo>
                      <a:pt x="8" y="12"/>
                      <a:pt x="13" y="12"/>
                      <a:pt x="14" y="12"/>
                    </a:cubicBezTo>
                    <a:cubicBezTo>
                      <a:pt x="15" y="12"/>
                      <a:pt x="15" y="12"/>
                      <a:pt x="15" y="12"/>
                    </a:cubicBezTo>
                    <a:cubicBezTo>
                      <a:pt x="20" y="11"/>
                      <a:pt x="19" y="10"/>
                      <a:pt x="17" y="10"/>
                    </a:cubicBezTo>
                    <a:cubicBezTo>
                      <a:pt x="14" y="10"/>
                      <a:pt x="8" y="11"/>
                      <a:pt x="8" y="1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59" name="Freeform 369">
                <a:extLst>
                  <a:ext uri="{FF2B5EF4-FFF2-40B4-BE49-F238E27FC236}">
                    <a16:creationId xmlns:a16="http://schemas.microsoft.com/office/drawing/2014/main" id="{EDF48AC4-674D-D840-98DF-AC987FCE40FE}"/>
                  </a:ext>
                </a:extLst>
              </p:cNvPr>
              <p:cNvSpPr>
                <a:spLocks/>
              </p:cNvSpPr>
              <p:nvPr/>
            </p:nvSpPr>
            <p:spPr bwMode="auto">
              <a:xfrm>
                <a:off x="1936" y="856"/>
                <a:ext cx="3" cy="5"/>
              </a:xfrm>
              <a:custGeom>
                <a:avLst/>
                <a:gdLst>
                  <a:gd name="T0" fmla="*/ 1 w 2"/>
                  <a:gd name="T1" fmla="*/ 0 h 4"/>
                  <a:gd name="T2" fmla="*/ 0 w 2"/>
                  <a:gd name="T3" fmla="*/ 4 h 4"/>
                  <a:gd name="T4" fmla="*/ 2 w 2"/>
                  <a:gd name="T5" fmla="*/ 4 h 4"/>
                  <a:gd name="T6" fmla="*/ 2 w 2"/>
                  <a:gd name="T7" fmla="*/ 4 h 4"/>
                  <a:gd name="T8" fmla="*/ 2 w 2"/>
                  <a:gd name="T9" fmla="*/ 4 h 4"/>
                  <a:gd name="T10" fmla="*/ 2 w 2"/>
                  <a:gd name="T11" fmla="*/ 4 h 4"/>
                  <a:gd name="T12" fmla="*/ 2 w 2"/>
                  <a:gd name="T13" fmla="*/ 4 h 4"/>
                  <a:gd name="T14" fmla="*/ 2 w 2"/>
                  <a:gd name="T15" fmla="*/ 0 h 4"/>
                  <a:gd name="T16" fmla="*/ 1 w 2"/>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1" y="0"/>
                    </a:moveTo>
                    <a:cubicBezTo>
                      <a:pt x="0" y="1"/>
                      <a:pt x="0" y="2"/>
                      <a:pt x="0" y="4"/>
                    </a:cubicBezTo>
                    <a:cubicBezTo>
                      <a:pt x="1" y="4"/>
                      <a:pt x="1" y="4"/>
                      <a:pt x="2" y="4"/>
                    </a:cubicBezTo>
                    <a:cubicBezTo>
                      <a:pt x="2" y="4"/>
                      <a:pt x="2" y="4"/>
                      <a:pt x="2" y="4"/>
                    </a:cubicBezTo>
                    <a:cubicBezTo>
                      <a:pt x="2" y="4"/>
                      <a:pt x="2" y="4"/>
                      <a:pt x="2" y="4"/>
                    </a:cubicBezTo>
                    <a:cubicBezTo>
                      <a:pt x="2" y="4"/>
                      <a:pt x="2" y="4"/>
                      <a:pt x="2" y="4"/>
                    </a:cubicBezTo>
                    <a:cubicBezTo>
                      <a:pt x="2" y="4"/>
                      <a:pt x="2" y="4"/>
                      <a:pt x="2" y="4"/>
                    </a:cubicBezTo>
                    <a:cubicBezTo>
                      <a:pt x="2" y="2"/>
                      <a:pt x="2" y="1"/>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pic>
            <p:nvPicPr>
              <p:cNvPr id="960" name="Picture 370">
                <a:extLst>
                  <a:ext uri="{FF2B5EF4-FFF2-40B4-BE49-F238E27FC236}">
                    <a16:creationId xmlns:a16="http://schemas.microsoft.com/office/drawing/2014/main" id="{C783C380-1DBD-8748-A9AA-B6093EAABA2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18" y="754"/>
                <a:ext cx="11" cy="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961" name="Freeform 371">
                <a:extLst>
                  <a:ext uri="{FF2B5EF4-FFF2-40B4-BE49-F238E27FC236}">
                    <a16:creationId xmlns:a16="http://schemas.microsoft.com/office/drawing/2014/main" id="{67492519-3EFC-0245-9D55-BD53E9824DA3}"/>
                  </a:ext>
                </a:extLst>
              </p:cNvPr>
              <p:cNvSpPr>
                <a:spLocks/>
              </p:cNvSpPr>
              <p:nvPr/>
            </p:nvSpPr>
            <p:spPr bwMode="auto">
              <a:xfrm>
                <a:off x="1923" y="760"/>
                <a:ext cx="1" cy="1"/>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1"/>
                      <a:pt x="1"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62" name="Freeform 372">
                <a:extLst>
                  <a:ext uri="{FF2B5EF4-FFF2-40B4-BE49-F238E27FC236}">
                    <a16:creationId xmlns:a16="http://schemas.microsoft.com/office/drawing/2014/main" id="{0C1444D8-5C15-8B45-9AA5-0BC0839FC080}"/>
                  </a:ext>
                </a:extLst>
              </p:cNvPr>
              <p:cNvSpPr>
                <a:spLocks/>
              </p:cNvSpPr>
              <p:nvPr/>
            </p:nvSpPr>
            <p:spPr bwMode="auto">
              <a:xfrm>
                <a:off x="1908" y="790"/>
                <a:ext cx="3" cy="2"/>
              </a:xfrm>
              <a:custGeom>
                <a:avLst/>
                <a:gdLst>
                  <a:gd name="T0" fmla="*/ 1 w 2"/>
                  <a:gd name="T1" fmla="*/ 0 h 1"/>
                  <a:gd name="T2" fmla="*/ 0 w 2"/>
                  <a:gd name="T3" fmla="*/ 0 h 1"/>
                  <a:gd name="T4" fmla="*/ 2 w 2"/>
                  <a:gd name="T5" fmla="*/ 1 h 1"/>
                  <a:gd name="T6" fmla="*/ 2 w 2"/>
                  <a:gd name="T7" fmla="*/ 0 h 1"/>
                  <a:gd name="T8" fmla="*/ 2 w 2"/>
                  <a:gd name="T9" fmla="*/ 0 h 1"/>
                  <a:gd name="T10" fmla="*/ 2 w 2"/>
                  <a:gd name="T11" fmla="*/ 0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cubicBezTo>
                      <a:pt x="0" y="0"/>
                      <a:pt x="0" y="0"/>
                      <a:pt x="0" y="0"/>
                    </a:cubicBezTo>
                    <a:cubicBezTo>
                      <a:pt x="1" y="0"/>
                      <a:pt x="1" y="0"/>
                      <a:pt x="2" y="1"/>
                    </a:cubicBezTo>
                    <a:cubicBezTo>
                      <a:pt x="2" y="1"/>
                      <a:pt x="2" y="0"/>
                      <a:pt x="2" y="0"/>
                    </a:cubicBezTo>
                    <a:cubicBezTo>
                      <a:pt x="2" y="0"/>
                      <a:pt x="2" y="0"/>
                      <a:pt x="2" y="0"/>
                    </a:cubicBezTo>
                    <a:cubicBezTo>
                      <a:pt x="2" y="0"/>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63" name="Freeform 373">
                <a:extLst>
                  <a:ext uri="{FF2B5EF4-FFF2-40B4-BE49-F238E27FC236}">
                    <a16:creationId xmlns:a16="http://schemas.microsoft.com/office/drawing/2014/main" id="{B5AAF7CA-8558-BE4D-B06D-415869E8C25B}"/>
                  </a:ext>
                </a:extLst>
              </p:cNvPr>
              <p:cNvSpPr>
                <a:spLocks/>
              </p:cNvSpPr>
              <p:nvPr/>
            </p:nvSpPr>
            <p:spPr bwMode="auto">
              <a:xfrm>
                <a:off x="1934" y="808"/>
                <a:ext cx="5" cy="4"/>
              </a:xfrm>
              <a:custGeom>
                <a:avLst/>
                <a:gdLst>
                  <a:gd name="T0" fmla="*/ 1 w 3"/>
                  <a:gd name="T1" fmla="*/ 0 h 3"/>
                  <a:gd name="T2" fmla="*/ 0 w 3"/>
                  <a:gd name="T3" fmla="*/ 3 h 3"/>
                  <a:gd name="T4" fmla="*/ 2 w 3"/>
                  <a:gd name="T5" fmla="*/ 3 h 3"/>
                  <a:gd name="T6" fmla="*/ 3 w 3"/>
                  <a:gd name="T7" fmla="*/ 0 h 3"/>
                  <a:gd name="T8" fmla="*/ 3 w 3"/>
                  <a:gd name="T9" fmla="*/ 0 h 3"/>
                  <a:gd name="T10" fmla="*/ 3 w 3"/>
                  <a:gd name="T11" fmla="*/ 0 h 3"/>
                  <a:gd name="T12" fmla="*/ 3 w 3"/>
                  <a:gd name="T13" fmla="*/ 0 h 3"/>
                  <a:gd name="T14" fmla="*/ 1 w 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1" y="0"/>
                    </a:moveTo>
                    <a:cubicBezTo>
                      <a:pt x="0" y="3"/>
                      <a:pt x="0" y="3"/>
                      <a:pt x="0" y="3"/>
                    </a:cubicBezTo>
                    <a:cubicBezTo>
                      <a:pt x="2" y="3"/>
                      <a:pt x="2" y="3"/>
                      <a:pt x="2" y="3"/>
                    </a:cubicBezTo>
                    <a:cubicBezTo>
                      <a:pt x="3" y="0"/>
                      <a:pt x="3" y="0"/>
                      <a:pt x="3" y="0"/>
                    </a:cubicBezTo>
                    <a:cubicBezTo>
                      <a:pt x="3" y="0"/>
                      <a:pt x="3" y="0"/>
                      <a:pt x="3" y="0"/>
                    </a:cubicBezTo>
                    <a:cubicBezTo>
                      <a:pt x="3" y="0"/>
                      <a:pt x="3" y="0"/>
                      <a:pt x="3" y="0"/>
                    </a:cubicBezTo>
                    <a:cubicBezTo>
                      <a:pt x="3" y="0"/>
                      <a:pt x="3" y="0"/>
                      <a:pt x="3"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64" name="Freeform 374">
                <a:extLst>
                  <a:ext uri="{FF2B5EF4-FFF2-40B4-BE49-F238E27FC236}">
                    <a16:creationId xmlns:a16="http://schemas.microsoft.com/office/drawing/2014/main" id="{4B1A8EAD-2A86-2E4A-8C3E-DC7D452DE157}"/>
                  </a:ext>
                </a:extLst>
              </p:cNvPr>
              <p:cNvSpPr>
                <a:spLocks/>
              </p:cNvSpPr>
              <p:nvPr/>
            </p:nvSpPr>
            <p:spPr bwMode="auto">
              <a:xfrm>
                <a:off x="1914" y="790"/>
                <a:ext cx="10" cy="3"/>
              </a:xfrm>
              <a:custGeom>
                <a:avLst/>
                <a:gdLst>
                  <a:gd name="T0" fmla="*/ 3 w 7"/>
                  <a:gd name="T1" fmla="*/ 0 h 2"/>
                  <a:gd name="T2" fmla="*/ 3 w 7"/>
                  <a:gd name="T3" fmla="*/ 0 h 2"/>
                  <a:gd name="T4" fmla="*/ 2 w 7"/>
                  <a:gd name="T5" fmla="*/ 0 h 2"/>
                  <a:gd name="T6" fmla="*/ 0 w 7"/>
                  <a:gd name="T7" fmla="*/ 1 h 2"/>
                  <a:gd name="T8" fmla="*/ 7 w 7"/>
                  <a:gd name="T9" fmla="*/ 2 h 2"/>
                  <a:gd name="T10" fmla="*/ 3 w 7"/>
                  <a:gd name="T11" fmla="*/ 0 h 2"/>
                </a:gdLst>
                <a:ahLst/>
                <a:cxnLst>
                  <a:cxn ang="0">
                    <a:pos x="T0" y="T1"/>
                  </a:cxn>
                  <a:cxn ang="0">
                    <a:pos x="T2" y="T3"/>
                  </a:cxn>
                  <a:cxn ang="0">
                    <a:pos x="T4" y="T5"/>
                  </a:cxn>
                  <a:cxn ang="0">
                    <a:pos x="T6" y="T7"/>
                  </a:cxn>
                  <a:cxn ang="0">
                    <a:pos x="T8" y="T9"/>
                  </a:cxn>
                  <a:cxn ang="0">
                    <a:pos x="T10" y="T11"/>
                  </a:cxn>
                </a:cxnLst>
                <a:rect l="0" t="0" r="r" b="b"/>
                <a:pathLst>
                  <a:path w="7" h="2">
                    <a:moveTo>
                      <a:pt x="3" y="0"/>
                    </a:moveTo>
                    <a:cubicBezTo>
                      <a:pt x="3" y="0"/>
                      <a:pt x="3" y="0"/>
                      <a:pt x="3" y="0"/>
                    </a:cubicBezTo>
                    <a:cubicBezTo>
                      <a:pt x="3" y="0"/>
                      <a:pt x="2" y="0"/>
                      <a:pt x="2" y="0"/>
                    </a:cubicBezTo>
                    <a:cubicBezTo>
                      <a:pt x="1" y="0"/>
                      <a:pt x="1" y="1"/>
                      <a:pt x="0" y="1"/>
                    </a:cubicBezTo>
                    <a:cubicBezTo>
                      <a:pt x="2" y="2"/>
                      <a:pt x="4" y="2"/>
                      <a:pt x="7" y="2"/>
                    </a:cubicBezTo>
                    <a:cubicBezTo>
                      <a:pt x="6"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65" name="Freeform 375">
                <a:extLst>
                  <a:ext uri="{FF2B5EF4-FFF2-40B4-BE49-F238E27FC236}">
                    <a16:creationId xmlns:a16="http://schemas.microsoft.com/office/drawing/2014/main" id="{25E78542-F01E-054D-BDC4-A248B7028A56}"/>
                  </a:ext>
                </a:extLst>
              </p:cNvPr>
              <p:cNvSpPr>
                <a:spLocks noEditPoints="1"/>
              </p:cNvSpPr>
              <p:nvPr/>
            </p:nvSpPr>
            <p:spPr bwMode="auto">
              <a:xfrm>
                <a:off x="1926" y="790"/>
                <a:ext cx="8" cy="19"/>
              </a:xfrm>
              <a:custGeom>
                <a:avLst/>
                <a:gdLst>
                  <a:gd name="T0" fmla="*/ 6 w 6"/>
                  <a:gd name="T1" fmla="*/ 12 h 13"/>
                  <a:gd name="T2" fmla="*/ 5 w 6"/>
                  <a:gd name="T3" fmla="*/ 13 h 13"/>
                  <a:gd name="T4" fmla="*/ 6 w 6"/>
                  <a:gd name="T5" fmla="*/ 12 h 13"/>
                  <a:gd name="T6" fmla="*/ 4 w 6"/>
                  <a:gd name="T7" fmla="*/ 0 h 13"/>
                  <a:gd name="T8" fmla="*/ 0 w 6"/>
                  <a:gd name="T9" fmla="*/ 3 h 13"/>
                  <a:gd name="T10" fmla="*/ 0 w 6"/>
                  <a:gd name="T11" fmla="*/ 3 h 13"/>
                  <a:gd name="T12" fmla="*/ 4 w 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6" h="13">
                    <a:moveTo>
                      <a:pt x="6" y="12"/>
                    </a:moveTo>
                    <a:cubicBezTo>
                      <a:pt x="6" y="12"/>
                      <a:pt x="6" y="13"/>
                      <a:pt x="5" y="13"/>
                    </a:cubicBezTo>
                    <a:cubicBezTo>
                      <a:pt x="6" y="13"/>
                      <a:pt x="6" y="13"/>
                      <a:pt x="6" y="12"/>
                    </a:cubicBezTo>
                    <a:moveTo>
                      <a:pt x="4" y="0"/>
                    </a:moveTo>
                    <a:cubicBezTo>
                      <a:pt x="3" y="0"/>
                      <a:pt x="1" y="1"/>
                      <a:pt x="0" y="3"/>
                    </a:cubicBezTo>
                    <a:cubicBezTo>
                      <a:pt x="0" y="3"/>
                      <a:pt x="0" y="3"/>
                      <a:pt x="0" y="3"/>
                    </a:cubicBezTo>
                    <a:cubicBezTo>
                      <a:pt x="0" y="3"/>
                      <a:pt x="2"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66" name="Freeform 376">
                <a:extLst>
                  <a:ext uri="{FF2B5EF4-FFF2-40B4-BE49-F238E27FC236}">
                    <a16:creationId xmlns:a16="http://schemas.microsoft.com/office/drawing/2014/main" id="{9248AEC7-4ED9-034C-A971-EB6CBE2E64EA}"/>
                  </a:ext>
                </a:extLst>
              </p:cNvPr>
              <p:cNvSpPr>
                <a:spLocks noEditPoints="1"/>
              </p:cNvSpPr>
              <p:nvPr/>
            </p:nvSpPr>
            <p:spPr bwMode="auto">
              <a:xfrm>
                <a:off x="1940" y="789"/>
                <a:ext cx="10" cy="21"/>
              </a:xfrm>
              <a:custGeom>
                <a:avLst/>
                <a:gdLst>
                  <a:gd name="T0" fmla="*/ 7 w 7"/>
                  <a:gd name="T1" fmla="*/ 10 h 15"/>
                  <a:gd name="T2" fmla="*/ 5 w 7"/>
                  <a:gd name="T3" fmla="*/ 11 h 15"/>
                  <a:gd name="T4" fmla="*/ 3 w 7"/>
                  <a:gd name="T5" fmla="*/ 14 h 15"/>
                  <a:gd name="T6" fmla="*/ 3 w 7"/>
                  <a:gd name="T7" fmla="*/ 14 h 15"/>
                  <a:gd name="T8" fmla="*/ 2 w 7"/>
                  <a:gd name="T9" fmla="*/ 12 h 15"/>
                  <a:gd name="T10" fmla="*/ 0 w 7"/>
                  <a:gd name="T11" fmla="*/ 12 h 15"/>
                  <a:gd name="T12" fmla="*/ 2 w 7"/>
                  <a:gd name="T13" fmla="*/ 15 h 15"/>
                  <a:gd name="T14" fmla="*/ 6 w 7"/>
                  <a:gd name="T15" fmla="*/ 14 h 15"/>
                  <a:gd name="T16" fmla="*/ 6 w 7"/>
                  <a:gd name="T17" fmla="*/ 13 h 15"/>
                  <a:gd name="T18" fmla="*/ 7 w 7"/>
                  <a:gd name="T19" fmla="*/ 10 h 15"/>
                  <a:gd name="T20" fmla="*/ 2 w 7"/>
                  <a:gd name="T21" fmla="*/ 7 h 15"/>
                  <a:gd name="T22" fmla="*/ 0 w 7"/>
                  <a:gd name="T23" fmla="*/ 9 h 15"/>
                  <a:gd name="T24" fmla="*/ 0 w 7"/>
                  <a:gd name="T25" fmla="*/ 10 h 15"/>
                  <a:gd name="T26" fmla="*/ 2 w 7"/>
                  <a:gd name="T27" fmla="*/ 8 h 15"/>
                  <a:gd name="T28" fmla="*/ 2 w 7"/>
                  <a:gd name="T29" fmla="*/ 7 h 15"/>
                  <a:gd name="T30" fmla="*/ 7 w 7"/>
                  <a:gd name="T31" fmla="*/ 4 h 15"/>
                  <a:gd name="T32" fmla="*/ 5 w 7"/>
                  <a:gd name="T33" fmla="*/ 5 h 15"/>
                  <a:gd name="T34" fmla="*/ 5 w 7"/>
                  <a:gd name="T35" fmla="*/ 6 h 15"/>
                  <a:gd name="T36" fmla="*/ 7 w 7"/>
                  <a:gd name="T37" fmla="*/ 5 h 15"/>
                  <a:gd name="T38" fmla="*/ 7 w 7"/>
                  <a:gd name="T39" fmla="*/ 4 h 15"/>
                  <a:gd name="T40" fmla="*/ 3 w 7"/>
                  <a:gd name="T41" fmla="*/ 0 h 15"/>
                  <a:gd name="T42" fmla="*/ 0 w 7"/>
                  <a:gd name="T43" fmla="*/ 3 h 15"/>
                  <a:gd name="T44" fmla="*/ 0 w 7"/>
                  <a:gd name="T45" fmla="*/ 4 h 15"/>
                  <a:gd name="T46" fmla="*/ 0 w 7"/>
                  <a:gd name="T47" fmla="*/ 6 h 15"/>
                  <a:gd name="T48" fmla="*/ 2 w 7"/>
                  <a:gd name="T49" fmla="*/ 6 h 15"/>
                  <a:gd name="T50" fmla="*/ 2 w 7"/>
                  <a:gd name="T51" fmla="*/ 2 h 15"/>
                  <a:gd name="T52" fmla="*/ 3 w 7"/>
                  <a:gd name="T53" fmla="*/ 2 h 15"/>
                  <a:gd name="T54" fmla="*/ 5 w 7"/>
                  <a:gd name="T55" fmla="*/ 4 h 15"/>
                  <a:gd name="T56" fmla="*/ 5 w 7"/>
                  <a:gd name="T57" fmla="*/ 5 h 15"/>
                  <a:gd name="T58" fmla="*/ 7 w 7"/>
                  <a:gd name="T59" fmla="*/ 4 h 15"/>
                  <a:gd name="T60" fmla="*/ 6 w 7"/>
                  <a:gd name="T61" fmla="*/ 2 h 15"/>
                  <a:gd name="T62" fmla="*/ 6 w 7"/>
                  <a:gd name="T63" fmla="*/ 2 h 15"/>
                  <a:gd name="T64" fmla="*/ 4 w 7"/>
                  <a:gd name="T65" fmla="*/ 2 h 15"/>
                  <a:gd name="T66" fmla="*/ 4 w 7"/>
                  <a:gd name="T67" fmla="*/ 0 h 15"/>
                  <a:gd name="T68" fmla="*/ 3 w 7"/>
                  <a:gd name="T6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 h="15">
                    <a:moveTo>
                      <a:pt x="7" y="10"/>
                    </a:moveTo>
                    <a:cubicBezTo>
                      <a:pt x="6" y="10"/>
                      <a:pt x="6" y="10"/>
                      <a:pt x="5" y="11"/>
                    </a:cubicBezTo>
                    <a:cubicBezTo>
                      <a:pt x="5" y="12"/>
                      <a:pt x="4" y="14"/>
                      <a:pt x="3" y="14"/>
                    </a:cubicBezTo>
                    <a:cubicBezTo>
                      <a:pt x="3" y="14"/>
                      <a:pt x="3" y="14"/>
                      <a:pt x="3" y="14"/>
                    </a:cubicBezTo>
                    <a:cubicBezTo>
                      <a:pt x="3" y="14"/>
                      <a:pt x="2" y="14"/>
                      <a:pt x="2" y="12"/>
                    </a:cubicBezTo>
                    <a:cubicBezTo>
                      <a:pt x="1" y="12"/>
                      <a:pt x="1" y="12"/>
                      <a:pt x="0" y="12"/>
                    </a:cubicBezTo>
                    <a:cubicBezTo>
                      <a:pt x="0" y="13"/>
                      <a:pt x="0" y="15"/>
                      <a:pt x="2" y="15"/>
                    </a:cubicBezTo>
                    <a:cubicBezTo>
                      <a:pt x="6" y="14"/>
                      <a:pt x="6" y="14"/>
                      <a:pt x="6" y="14"/>
                    </a:cubicBezTo>
                    <a:cubicBezTo>
                      <a:pt x="6" y="14"/>
                      <a:pt x="6" y="13"/>
                      <a:pt x="6" y="13"/>
                    </a:cubicBezTo>
                    <a:cubicBezTo>
                      <a:pt x="6" y="13"/>
                      <a:pt x="7" y="12"/>
                      <a:pt x="7" y="10"/>
                    </a:cubicBezTo>
                    <a:moveTo>
                      <a:pt x="2" y="7"/>
                    </a:moveTo>
                    <a:cubicBezTo>
                      <a:pt x="2" y="8"/>
                      <a:pt x="1" y="8"/>
                      <a:pt x="0" y="9"/>
                    </a:cubicBezTo>
                    <a:cubicBezTo>
                      <a:pt x="0" y="9"/>
                      <a:pt x="0" y="9"/>
                      <a:pt x="0" y="10"/>
                    </a:cubicBezTo>
                    <a:cubicBezTo>
                      <a:pt x="1" y="9"/>
                      <a:pt x="2" y="9"/>
                      <a:pt x="2" y="8"/>
                    </a:cubicBezTo>
                    <a:cubicBezTo>
                      <a:pt x="2" y="8"/>
                      <a:pt x="2" y="8"/>
                      <a:pt x="2" y="7"/>
                    </a:cubicBezTo>
                    <a:moveTo>
                      <a:pt x="7" y="4"/>
                    </a:moveTo>
                    <a:cubicBezTo>
                      <a:pt x="7" y="4"/>
                      <a:pt x="6" y="5"/>
                      <a:pt x="5" y="5"/>
                    </a:cubicBezTo>
                    <a:cubicBezTo>
                      <a:pt x="5" y="6"/>
                      <a:pt x="5" y="6"/>
                      <a:pt x="5" y="6"/>
                    </a:cubicBezTo>
                    <a:cubicBezTo>
                      <a:pt x="6" y="6"/>
                      <a:pt x="6" y="6"/>
                      <a:pt x="7" y="5"/>
                    </a:cubicBezTo>
                    <a:cubicBezTo>
                      <a:pt x="7" y="5"/>
                      <a:pt x="7" y="4"/>
                      <a:pt x="7" y="4"/>
                    </a:cubicBezTo>
                    <a:moveTo>
                      <a:pt x="3" y="0"/>
                    </a:moveTo>
                    <a:cubicBezTo>
                      <a:pt x="3" y="1"/>
                      <a:pt x="2" y="2"/>
                      <a:pt x="0" y="3"/>
                    </a:cubicBezTo>
                    <a:cubicBezTo>
                      <a:pt x="0" y="3"/>
                      <a:pt x="0" y="4"/>
                      <a:pt x="0" y="4"/>
                    </a:cubicBezTo>
                    <a:cubicBezTo>
                      <a:pt x="0" y="4"/>
                      <a:pt x="0" y="5"/>
                      <a:pt x="0" y="6"/>
                    </a:cubicBezTo>
                    <a:cubicBezTo>
                      <a:pt x="1" y="6"/>
                      <a:pt x="2" y="6"/>
                      <a:pt x="2" y="6"/>
                    </a:cubicBezTo>
                    <a:cubicBezTo>
                      <a:pt x="2" y="4"/>
                      <a:pt x="2" y="3"/>
                      <a:pt x="2" y="2"/>
                    </a:cubicBezTo>
                    <a:cubicBezTo>
                      <a:pt x="2" y="2"/>
                      <a:pt x="3" y="2"/>
                      <a:pt x="3" y="2"/>
                    </a:cubicBezTo>
                    <a:cubicBezTo>
                      <a:pt x="4" y="2"/>
                      <a:pt x="5" y="2"/>
                      <a:pt x="5" y="4"/>
                    </a:cubicBezTo>
                    <a:cubicBezTo>
                      <a:pt x="5" y="4"/>
                      <a:pt x="5" y="4"/>
                      <a:pt x="5" y="5"/>
                    </a:cubicBezTo>
                    <a:cubicBezTo>
                      <a:pt x="7" y="4"/>
                      <a:pt x="7" y="4"/>
                      <a:pt x="7" y="4"/>
                    </a:cubicBezTo>
                    <a:cubicBezTo>
                      <a:pt x="7" y="3"/>
                      <a:pt x="7" y="2"/>
                      <a:pt x="6" y="2"/>
                    </a:cubicBezTo>
                    <a:cubicBezTo>
                      <a:pt x="6" y="2"/>
                      <a:pt x="6" y="2"/>
                      <a:pt x="6" y="2"/>
                    </a:cubicBezTo>
                    <a:cubicBezTo>
                      <a:pt x="6" y="2"/>
                      <a:pt x="5" y="2"/>
                      <a:pt x="4" y="2"/>
                    </a:cubicBezTo>
                    <a:cubicBezTo>
                      <a:pt x="3" y="2"/>
                      <a:pt x="3" y="2"/>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67" name="Freeform 377">
                <a:extLst>
                  <a:ext uri="{FF2B5EF4-FFF2-40B4-BE49-F238E27FC236}">
                    <a16:creationId xmlns:a16="http://schemas.microsoft.com/office/drawing/2014/main" id="{91793C9D-B430-2745-B00D-A434BB7AB72E}"/>
                  </a:ext>
                </a:extLst>
              </p:cNvPr>
              <p:cNvSpPr>
                <a:spLocks noEditPoints="1"/>
              </p:cNvSpPr>
              <p:nvPr/>
            </p:nvSpPr>
            <p:spPr bwMode="auto">
              <a:xfrm>
                <a:off x="1950" y="790"/>
                <a:ext cx="9" cy="22"/>
              </a:xfrm>
              <a:custGeom>
                <a:avLst/>
                <a:gdLst>
                  <a:gd name="T0" fmla="*/ 3 w 6"/>
                  <a:gd name="T1" fmla="*/ 9 h 15"/>
                  <a:gd name="T2" fmla="*/ 1 w 6"/>
                  <a:gd name="T3" fmla="*/ 9 h 15"/>
                  <a:gd name="T4" fmla="*/ 1 w 6"/>
                  <a:gd name="T5" fmla="*/ 11 h 15"/>
                  <a:gd name="T6" fmla="*/ 4 w 6"/>
                  <a:gd name="T7" fmla="*/ 15 h 15"/>
                  <a:gd name="T8" fmla="*/ 4 w 6"/>
                  <a:gd name="T9" fmla="*/ 15 h 15"/>
                  <a:gd name="T10" fmla="*/ 5 w 6"/>
                  <a:gd name="T11" fmla="*/ 15 h 15"/>
                  <a:gd name="T12" fmla="*/ 6 w 6"/>
                  <a:gd name="T13" fmla="*/ 10 h 15"/>
                  <a:gd name="T14" fmla="*/ 6 w 6"/>
                  <a:gd name="T15" fmla="*/ 9 h 15"/>
                  <a:gd name="T16" fmla="*/ 5 w 6"/>
                  <a:gd name="T17" fmla="*/ 9 h 15"/>
                  <a:gd name="T18" fmla="*/ 4 w 6"/>
                  <a:gd name="T19" fmla="*/ 13 h 15"/>
                  <a:gd name="T20" fmla="*/ 4 w 6"/>
                  <a:gd name="T21" fmla="*/ 13 h 15"/>
                  <a:gd name="T22" fmla="*/ 4 w 6"/>
                  <a:gd name="T23" fmla="*/ 13 h 15"/>
                  <a:gd name="T24" fmla="*/ 3 w 6"/>
                  <a:gd name="T25" fmla="*/ 9 h 15"/>
                  <a:gd name="T26" fmla="*/ 2 w 6"/>
                  <a:gd name="T27" fmla="*/ 0 h 15"/>
                  <a:gd name="T28" fmla="*/ 2 w 6"/>
                  <a:gd name="T29" fmla="*/ 0 h 15"/>
                  <a:gd name="T30" fmla="*/ 1 w 6"/>
                  <a:gd name="T31" fmla="*/ 1 h 15"/>
                  <a:gd name="T32" fmla="*/ 1 w 6"/>
                  <a:gd name="T33" fmla="*/ 4 h 15"/>
                  <a:gd name="T34" fmla="*/ 3 w 6"/>
                  <a:gd name="T35" fmla="*/ 3 h 15"/>
                  <a:gd name="T36" fmla="*/ 4 w 6"/>
                  <a:gd name="T37" fmla="*/ 1 h 15"/>
                  <a:gd name="T38" fmla="*/ 4 w 6"/>
                  <a:gd name="T39" fmla="*/ 1 h 15"/>
                  <a:gd name="T40" fmla="*/ 4 w 6"/>
                  <a:gd name="T41" fmla="*/ 1 h 15"/>
                  <a:gd name="T42" fmla="*/ 4 w 6"/>
                  <a:gd name="T43" fmla="*/ 1 h 15"/>
                  <a:gd name="T44" fmla="*/ 2 w 6"/>
                  <a:gd name="T4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15">
                    <a:moveTo>
                      <a:pt x="3" y="9"/>
                    </a:moveTo>
                    <a:cubicBezTo>
                      <a:pt x="2" y="9"/>
                      <a:pt x="2" y="9"/>
                      <a:pt x="1" y="9"/>
                    </a:cubicBezTo>
                    <a:cubicBezTo>
                      <a:pt x="1" y="10"/>
                      <a:pt x="1" y="11"/>
                      <a:pt x="1" y="11"/>
                    </a:cubicBezTo>
                    <a:cubicBezTo>
                      <a:pt x="0" y="14"/>
                      <a:pt x="3" y="15"/>
                      <a:pt x="4" y="15"/>
                    </a:cubicBezTo>
                    <a:cubicBezTo>
                      <a:pt x="4" y="15"/>
                      <a:pt x="4" y="15"/>
                      <a:pt x="4" y="15"/>
                    </a:cubicBezTo>
                    <a:cubicBezTo>
                      <a:pt x="4" y="15"/>
                      <a:pt x="5" y="15"/>
                      <a:pt x="5" y="15"/>
                    </a:cubicBezTo>
                    <a:cubicBezTo>
                      <a:pt x="6" y="15"/>
                      <a:pt x="6" y="10"/>
                      <a:pt x="6" y="10"/>
                    </a:cubicBezTo>
                    <a:cubicBezTo>
                      <a:pt x="6" y="10"/>
                      <a:pt x="6" y="9"/>
                      <a:pt x="6" y="9"/>
                    </a:cubicBezTo>
                    <a:cubicBezTo>
                      <a:pt x="6" y="9"/>
                      <a:pt x="5" y="9"/>
                      <a:pt x="5" y="9"/>
                    </a:cubicBezTo>
                    <a:cubicBezTo>
                      <a:pt x="5" y="11"/>
                      <a:pt x="5" y="13"/>
                      <a:pt x="4" y="13"/>
                    </a:cubicBezTo>
                    <a:cubicBezTo>
                      <a:pt x="4" y="13"/>
                      <a:pt x="4" y="13"/>
                      <a:pt x="4" y="13"/>
                    </a:cubicBezTo>
                    <a:cubicBezTo>
                      <a:pt x="4" y="13"/>
                      <a:pt x="4" y="13"/>
                      <a:pt x="4" y="13"/>
                    </a:cubicBezTo>
                    <a:cubicBezTo>
                      <a:pt x="4" y="13"/>
                      <a:pt x="3" y="13"/>
                      <a:pt x="3" y="9"/>
                    </a:cubicBezTo>
                    <a:moveTo>
                      <a:pt x="2" y="0"/>
                    </a:moveTo>
                    <a:cubicBezTo>
                      <a:pt x="2" y="0"/>
                      <a:pt x="2" y="0"/>
                      <a:pt x="2" y="0"/>
                    </a:cubicBezTo>
                    <a:cubicBezTo>
                      <a:pt x="1" y="1"/>
                      <a:pt x="1" y="1"/>
                      <a:pt x="1" y="1"/>
                    </a:cubicBezTo>
                    <a:cubicBezTo>
                      <a:pt x="1" y="1"/>
                      <a:pt x="1" y="2"/>
                      <a:pt x="1" y="4"/>
                    </a:cubicBezTo>
                    <a:cubicBezTo>
                      <a:pt x="2" y="3"/>
                      <a:pt x="2" y="3"/>
                      <a:pt x="3" y="3"/>
                    </a:cubicBezTo>
                    <a:cubicBezTo>
                      <a:pt x="3" y="2"/>
                      <a:pt x="3" y="1"/>
                      <a:pt x="4" y="1"/>
                    </a:cubicBezTo>
                    <a:cubicBezTo>
                      <a:pt x="4" y="1"/>
                      <a:pt x="4" y="1"/>
                      <a:pt x="4" y="1"/>
                    </a:cubicBezTo>
                    <a:cubicBezTo>
                      <a:pt x="4" y="1"/>
                      <a:pt x="4" y="1"/>
                      <a:pt x="4" y="1"/>
                    </a:cubicBezTo>
                    <a:cubicBezTo>
                      <a:pt x="4" y="1"/>
                      <a:pt x="4" y="1"/>
                      <a:pt x="4" y="1"/>
                    </a:cubicBezTo>
                    <a:cubicBezTo>
                      <a:pt x="4" y="1"/>
                      <a:pt x="4"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68" name="Freeform 378">
                <a:extLst>
                  <a:ext uri="{FF2B5EF4-FFF2-40B4-BE49-F238E27FC236}">
                    <a16:creationId xmlns:a16="http://schemas.microsoft.com/office/drawing/2014/main" id="{A1606AD7-BE28-674F-8255-C68E085C8B73}"/>
                  </a:ext>
                </a:extLst>
              </p:cNvPr>
              <p:cNvSpPr>
                <a:spLocks noEditPoints="1"/>
              </p:cNvSpPr>
              <p:nvPr/>
            </p:nvSpPr>
            <p:spPr bwMode="auto">
              <a:xfrm>
                <a:off x="1961" y="797"/>
                <a:ext cx="5" cy="19"/>
              </a:xfrm>
              <a:custGeom>
                <a:avLst/>
                <a:gdLst>
                  <a:gd name="T0" fmla="*/ 1 w 4"/>
                  <a:gd name="T1" fmla="*/ 5 h 13"/>
                  <a:gd name="T2" fmla="*/ 1 w 4"/>
                  <a:gd name="T3" fmla="*/ 9 h 13"/>
                  <a:gd name="T4" fmla="*/ 2 w 4"/>
                  <a:gd name="T5" fmla="*/ 6 h 13"/>
                  <a:gd name="T6" fmla="*/ 2 w 4"/>
                  <a:gd name="T7" fmla="*/ 7 h 13"/>
                  <a:gd name="T8" fmla="*/ 1 w 4"/>
                  <a:gd name="T9" fmla="*/ 7 h 13"/>
                  <a:gd name="T10" fmla="*/ 1 w 4"/>
                  <a:gd name="T11" fmla="*/ 5 h 13"/>
                  <a:gd name="T12" fmla="*/ 3 w 4"/>
                  <a:gd name="T13" fmla="*/ 0 h 13"/>
                  <a:gd name="T14" fmla="*/ 3 w 4"/>
                  <a:gd name="T15" fmla="*/ 5 h 13"/>
                  <a:gd name="T16" fmla="*/ 3 w 4"/>
                  <a:gd name="T17" fmla="*/ 5 h 13"/>
                  <a:gd name="T18" fmla="*/ 3 w 4"/>
                  <a:gd name="T19" fmla="*/ 8 h 13"/>
                  <a:gd name="T20" fmla="*/ 3 w 4"/>
                  <a:gd name="T21" fmla="*/ 13 h 13"/>
                  <a:gd name="T22" fmla="*/ 3 w 4"/>
                  <a:gd name="T23" fmla="*/ 13 h 13"/>
                  <a:gd name="T24" fmla="*/ 3 w 4"/>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13">
                    <a:moveTo>
                      <a:pt x="1" y="5"/>
                    </a:moveTo>
                    <a:cubicBezTo>
                      <a:pt x="0" y="9"/>
                      <a:pt x="1" y="9"/>
                      <a:pt x="1" y="9"/>
                    </a:cubicBezTo>
                    <a:cubicBezTo>
                      <a:pt x="1" y="9"/>
                      <a:pt x="2" y="8"/>
                      <a:pt x="2" y="6"/>
                    </a:cubicBezTo>
                    <a:cubicBezTo>
                      <a:pt x="2" y="7"/>
                      <a:pt x="2" y="7"/>
                      <a:pt x="2" y="7"/>
                    </a:cubicBezTo>
                    <a:cubicBezTo>
                      <a:pt x="1" y="7"/>
                      <a:pt x="1" y="7"/>
                      <a:pt x="1" y="7"/>
                    </a:cubicBezTo>
                    <a:cubicBezTo>
                      <a:pt x="1" y="7"/>
                      <a:pt x="1" y="6"/>
                      <a:pt x="1" y="5"/>
                    </a:cubicBezTo>
                    <a:moveTo>
                      <a:pt x="3" y="0"/>
                    </a:moveTo>
                    <a:cubicBezTo>
                      <a:pt x="3" y="2"/>
                      <a:pt x="3" y="4"/>
                      <a:pt x="3" y="5"/>
                    </a:cubicBezTo>
                    <a:cubicBezTo>
                      <a:pt x="3" y="5"/>
                      <a:pt x="3" y="5"/>
                      <a:pt x="3" y="5"/>
                    </a:cubicBezTo>
                    <a:cubicBezTo>
                      <a:pt x="3" y="6"/>
                      <a:pt x="3" y="7"/>
                      <a:pt x="3" y="8"/>
                    </a:cubicBezTo>
                    <a:cubicBezTo>
                      <a:pt x="3" y="8"/>
                      <a:pt x="4" y="9"/>
                      <a:pt x="3" y="13"/>
                    </a:cubicBezTo>
                    <a:cubicBezTo>
                      <a:pt x="3" y="13"/>
                      <a:pt x="3" y="13"/>
                      <a:pt x="3" y="13"/>
                    </a:cubicBezTo>
                    <a:cubicBezTo>
                      <a:pt x="4" y="12"/>
                      <a:pt x="4" y="8"/>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69" name="Freeform 379">
                <a:extLst>
                  <a:ext uri="{FF2B5EF4-FFF2-40B4-BE49-F238E27FC236}">
                    <a16:creationId xmlns:a16="http://schemas.microsoft.com/office/drawing/2014/main" id="{B06A8DE2-219E-8B42-BCA1-235350957A83}"/>
                  </a:ext>
                </a:extLst>
              </p:cNvPr>
              <p:cNvSpPr>
                <a:spLocks noEditPoints="1"/>
              </p:cNvSpPr>
              <p:nvPr/>
            </p:nvSpPr>
            <p:spPr bwMode="auto">
              <a:xfrm>
                <a:off x="1939" y="851"/>
                <a:ext cx="29" cy="22"/>
              </a:xfrm>
              <a:custGeom>
                <a:avLst/>
                <a:gdLst>
                  <a:gd name="T0" fmla="*/ 20 w 20"/>
                  <a:gd name="T1" fmla="*/ 15 h 15"/>
                  <a:gd name="T2" fmla="*/ 20 w 20"/>
                  <a:gd name="T3" fmla="*/ 15 h 15"/>
                  <a:gd name="T4" fmla="*/ 20 w 20"/>
                  <a:gd name="T5" fmla="*/ 15 h 15"/>
                  <a:gd name="T6" fmla="*/ 20 w 20"/>
                  <a:gd name="T7" fmla="*/ 15 h 15"/>
                  <a:gd name="T8" fmla="*/ 20 w 20"/>
                  <a:gd name="T9" fmla="*/ 15 h 15"/>
                  <a:gd name="T10" fmla="*/ 9 w 20"/>
                  <a:gd name="T11" fmla="*/ 8 h 15"/>
                  <a:gd name="T12" fmla="*/ 9 w 20"/>
                  <a:gd name="T13" fmla="*/ 8 h 15"/>
                  <a:gd name="T14" fmla="*/ 9 w 20"/>
                  <a:gd name="T15" fmla="*/ 8 h 15"/>
                  <a:gd name="T16" fmla="*/ 9 w 20"/>
                  <a:gd name="T17" fmla="*/ 8 h 15"/>
                  <a:gd name="T18" fmla="*/ 9 w 20"/>
                  <a:gd name="T19" fmla="*/ 8 h 15"/>
                  <a:gd name="T20" fmla="*/ 9 w 20"/>
                  <a:gd name="T21" fmla="*/ 8 h 15"/>
                  <a:gd name="T22" fmla="*/ 0 w 20"/>
                  <a:gd name="T23" fmla="*/ 6 h 15"/>
                  <a:gd name="T24" fmla="*/ 0 w 20"/>
                  <a:gd name="T25" fmla="*/ 6 h 15"/>
                  <a:gd name="T26" fmla="*/ 0 w 20"/>
                  <a:gd name="T27" fmla="*/ 6 h 15"/>
                  <a:gd name="T28" fmla="*/ 5 w 20"/>
                  <a:gd name="T29" fmla="*/ 5 h 15"/>
                  <a:gd name="T30" fmla="*/ 0 w 20"/>
                  <a:gd name="T31" fmla="*/ 6 h 15"/>
                  <a:gd name="T32" fmla="*/ 5 w 20"/>
                  <a:gd name="T33" fmla="*/ 5 h 15"/>
                  <a:gd name="T34" fmla="*/ 5 w 20"/>
                  <a:gd name="T35" fmla="*/ 5 h 15"/>
                  <a:gd name="T36" fmla="*/ 5 w 20"/>
                  <a:gd name="T37" fmla="*/ 5 h 15"/>
                  <a:gd name="T38" fmla="*/ 5 w 20"/>
                  <a:gd name="T39" fmla="*/ 5 h 15"/>
                  <a:gd name="T40" fmla="*/ 7 w 20"/>
                  <a:gd name="T41" fmla="*/ 5 h 15"/>
                  <a:gd name="T42" fmla="*/ 9 w 20"/>
                  <a:gd name="T43" fmla="*/ 8 h 15"/>
                  <a:gd name="T44" fmla="*/ 7 w 20"/>
                  <a:gd name="T45" fmla="*/ 5 h 15"/>
                  <a:gd name="T46" fmla="*/ 7 w 20"/>
                  <a:gd name="T47" fmla="*/ 5 h 15"/>
                  <a:gd name="T48" fmla="*/ 7 w 20"/>
                  <a:gd name="T49" fmla="*/ 5 h 15"/>
                  <a:gd name="T50" fmla="*/ 7 w 20"/>
                  <a:gd name="T51" fmla="*/ 5 h 15"/>
                  <a:gd name="T52" fmla="*/ 7 w 20"/>
                  <a:gd name="T53" fmla="*/ 5 h 15"/>
                  <a:gd name="T54" fmla="*/ 17 w 20"/>
                  <a:gd name="T55" fmla="*/ 0 h 15"/>
                  <a:gd name="T56" fmla="*/ 18 w 20"/>
                  <a:gd name="T57" fmla="*/ 7 h 15"/>
                  <a:gd name="T58" fmla="*/ 18 w 20"/>
                  <a:gd name="T59" fmla="*/ 6 h 15"/>
                  <a:gd name="T60" fmla="*/ 18 w 20"/>
                  <a:gd name="T61" fmla="*/ 5 h 15"/>
                  <a:gd name="T62" fmla="*/ 18 w 20"/>
                  <a:gd name="T63" fmla="*/ 5 h 15"/>
                  <a:gd name="T64" fmla="*/ 17 w 20"/>
                  <a:gd name="T6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 h="15">
                    <a:moveTo>
                      <a:pt x="20" y="15"/>
                    </a:moveTo>
                    <a:cubicBezTo>
                      <a:pt x="20" y="15"/>
                      <a:pt x="20" y="15"/>
                      <a:pt x="20" y="15"/>
                    </a:cubicBezTo>
                    <a:cubicBezTo>
                      <a:pt x="20" y="15"/>
                      <a:pt x="20" y="15"/>
                      <a:pt x="20" y="15"/>
                    </a:cubicBezTo>
                    <a:cubicBezTo>
                      <a:pt x="20" y="15"/>
                      <a:pt x="20" y="15"/>
                      <a:pt x="20" y="15"/>
                    </a:cubicBezTo>
                    <a:cubicBezTo>
                      <a:pt x="20" y="15"/>
                      <a:pt x="20" y="15"/>
                      <a:pt x="20" y="15"/>
                    </a:cubicBezTo>
                    <a:moveTo>
                      <a:pt x="9" y="8"/>
                    </a:moveTo>
                    <a:cubicBezTo>
                      <a:pt x="9" y="8"/>
                      <a:pt x="9" y="8"/>
                      <a:pt x="9" y="8"/>
                    </a:cubicBezTo>
                    <a:cubicBezTo>
                      <a:pt x="9" y="8"/>
                      <a:pt x="9" y="8"/>
                      <a:pt x="9" y="8"/>
                    </a:cubicBezTo>
                    <a:moveTo>
                      <a:pt x="9" y="8"/>
                    </a:moveTo>
                    <a:cubicBezTo>
                      <a:pt x="9" y="8"/>
                      <a:pt x="9" y="8"/>
                      <a:pt x="9" y="8"/>
                    </a:cubicBezTo>
                    <a:cubicBezTo>
                      <a:pt x="9" y="8"/>
                      <a:pt x="9" y="8"/>
                      <a:pt x="9" y="8"/>
                    </a:cubicBezTo>
                    <a:moveTo>
                      <a:pt x="0" y="6"/>
                    </a:moveTo>
                    <a:cubicBezTo>
                      <a:pt x="0" y="6"/>
                      <a:pt x="0" y="6"/>
                      <a:pt x="0" y="6"/>
                    </a:cubicBezTo>
                    <a:cubicBezTo>
                      <a:pt x="0" y="6"/>
                      <a:pt x="0" y="6"/>
                      <a:pt x="0" y="6"/>
                    </a:cubicBezTo>
                    <a:moveTo>
                      <a:pt x="5" y="5"/>
                    </a:moveTo>
                    <a:cubicBezTo>
                      <a:pt x="3" y="5"/>
                      <a:pt x="2" y="6"/>
                      <a:pt x="0" y="6"/>
                    </a:cubicBezTo>
                    <a:cubicBezTo>
                      <a:pt x="2" y="6"/>
                      <a:pt x="3" y="5"/>
                      <a:pt x="5" y="5"/>
                    </a:cubicBezTo>
                    <a:moveTo>
                      <a:pt x="5" y="5"/>
                    </a:moveTo>
                    <a:cubicBezTo>
                      <a:pt x="5" y="5"/>
                      <a:pt x="5" y="5"/>
                      <a:pt x="5" y="5"/>
                    </a:cubicBezTo>
                    <a:cubicBezTo>
                      <a:pt x="5" y="5"/>
                      <a:pt x="5" y="5"/>
                      <a:pt x="5" y="5"/>
                    </a:cubicBezTo>
                    <a:moveTo>
                      <a:pt x="7" y="5"/>
                    </a:moveTo>
                    <a:cubicBezTo>
                      <a:pt x="9" y="5"/>
                      <a:pt x="10" y="5"/>
                      <a:pt x="9" y="8"/>
                    </a:cubicBezTo>
                    <a:cubicBezTo>
                      <a:pt x="10" y="5"/>
                      <a:pt x="9" y="5"/>
                      <a:pt x="7" y="5"/>
                    </a:cubicBezTo>
                    <a:moveTo>
                      <a:pt x="7" y="5"/>
                    </a:moveTo>
                    <a:cubicBezTo>
                      <a:pt x="7" y="5"/>
                      <a:pt x="7" y="5"/>
                      <a:pt x="7" y="5"/>
                    </a:cubicBezTo>
                    <a:cubicBezTo>
                      <a:pt x="7" y="5"/>
                      <a:pt x="7" y="5"/>
                      <a:pt x="7" y="5"/>
                    </a:cubicBezTo>
                    <a:cubicBezTo>
                      <a:pt x="7" y="5"/>
                      <a:pt x="7" y="5"/>
                      <a:pt x="7" y="5"/>
                    </a:cubicBezTo>
                    <a:moveTo>
                      <a:pt x="17" y="0"/>
                    </a:moveTo>
                    <a:cubicBezTo>
                      <a:pt x="17" y="3"/>
                      <a:pt x="17" y="6"/>
                      <a:pt x="18" y="7"/>
                    </a:cubicBezTo>
                    <a:cubicBezTo>
                      <a:pt x="18" y="7"/>
                      <a:pt x="18" y="6"/>
                      <a:pt x="18" y="6"/>
                    </a:cubicBezTo>
                    <a:cubicBezTo>
                      <a:pt x="18" y="5"/>
                      <a:pt x="18" y="5"/>
                      <a:pt x="18" y="5"/>
                    </a:cubicBezTo>
                    <a:cubicBezTo>
                      <a:pt x="18" y="5"/>
                      <a:pt x="18" y="5"/>
                      <a:pt x="18" y="5"/>
                    </a:cubicBezTo>
                    <a:cubicBezTo>
                      <a:pt x="18" y="5"/>
                      <a:pt x="17" y="3"/>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70" name="Freeform 380">
                <a:extLst>
                  <a:ext uri="{FF2B5EF4-FFF2-40B4-BE49-F238E27FC236}">
                    <a16:creationId xmlns:a16="http://schemas.microsoft.com/office/drawing/2014/main" id="{D8166DBE-F50C-5B40-8CF0-486A013EE0E9}"/>
                  </a:ext>
                </a:extLst>
              </p:cNvPr>
              <p:cNvSpPr>
                <a:spLocks/>
              </p:cNvSpPr>
              <p:nvPr/>
            </p:nvSpPr>
            <p:spPr bwMode="auto">
              <a:xfrm>
                <a:off x="1961" y="805"/>
                <a:ext cx="4" cy="7"/>
              </a:xfrm>
              <a:custGeom>
                <a:avLst/>
                <a:gdLst>
                  <a:gd name="T0" fmla="*/ 0 w 3"/>
                  <a:gd name="T1" fmla="*/ 0 h 5"/>
                  <a:gd name="T2" fmla="*/ 0 w 3"/>
                  <a:gd name="T3" fmla="*/ 3 h 5"/>
                  <a:gd name="T4" fmla="*/ 1 w 3"/>
                  <a:gd name="T5" fmla="*/ 5 h 5"/>
                  <a:gd name="T6" fmla="*/ 2 w 3"/>
                  <a:gd name="T7" fmla="*/ 3 h 5"/>
                  <a:gd name="T8" fmla="*/ 3 w 3"/>
                  <a:gd name="T9" fmla="*/ 3 h 5"/>
                  <a:gd name="T10" fmla="*/ 3 w 3"/>
                  <a:gd name="T11" fmla="*/ 3 h 5"/>
                  <a:gd name="T12" fmla="*/ 3 w 3"/>
                  <a:gd name="T13" fmla="*/ 0 h 5"/>
                  <a:gd name="T14" fmla="*/ 3 w 3"/>
                  <a:gd name="T15" fmla="*/ 0 h 5"/>
                  <a:gd name="T16" fmla="*/ 2 w 3"/>
                  <a:gd name="T17" fmla="*/ 1 h 5"/>
                  <a:gd name="T18" fmla="*/ 1 w 3"/>
                  <a:gd name="T19" fmla="*/ 4 h 5"/>
                  <a:gd name="T20" fmla="*/ 1 w 3"/>
                  <a:gd name="T21" fmla="*/ 0 h 5"/>
                  <a:gd name="T22" fmla="*/ 0 w 3"/>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5">
                    <a:moveTo>
                      <a:pt x="0" y="0"/>
                    </a:moveTo>
                    <a:cubicBezTo>
                      <a:pt x="0" y="1"/>
                      <a:pt x="0" y="2"/>
                      <a:pt x="0" y="3"/>
                    </a:cubicBezTo>
                    <a:cubicBezTo>
                      <a:pt x="0" y="3"/>
                      <a:pt x="0" y="5"/>
                      <a:pt x="1" y="5"/>
                    </a:cubicBezTo>
                    <a:cubicBezTo>
                      <a:pt x="2" y="5"/>
                      <a:pt x="2" y="3"/>
                      <a:pt x="2" y="3"/>
                    </a:cubicBezTo>
                    <a:cubicBezTo>
                      <a:pt x="2" y="3"/>
                      <a:pt x="2" y="3"/>
                      <a:pt x="3" y="3"/>
                    </a:cubicBezTo>
                    <a:cubicBezTo>
                      <a:pt x="3" y="3"/>
                      <a:pt x="3" y="3"/>
                      <a:pt x="3" y="3"/>
                    </a:cubicBezTo>
                    <a:cubicBezTo>
                      <a:pt x="3" y="2"/>
                      <a:pt x="3" y="1"/>
                      <a:pt x="3" y="0"/>
                    </a:cubicBezTo>
                    <a:cubicBezTo>
                      <a:pt x="3" y="0"/>
                      <a:pt x="3" y="0"/>
                      <a:pt x="3" y="0"/>
                    </a:cubicBezTo>
                    <a:cubicBezTo>
                      <a:pt x="2" y="1"/>
                      <a:pt x="2" y="1"/>
                      <a:pt x="2" y="1"/>
                    </a:cubicBezTo>
                    <a:cubicBezTo>
                      <a:pt x="2" y="3"/>
                      <a:pt x="1" y="4"/>
                      <a:pt x="1" y="4"/>
                    </a:cubicBezTo>
                    <a:cubicBezTo>
                      <a:pt x="1" y="4"/>
                      <a:pt x="0" y="4"/>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71" name="Freeform 381">
                <a:extLst>
                  <a:ext uri="{FF2B5EF4-FFF2-40B4-BE49-F238E27FC236}">
                    <a16:creationId xmlns:a16="http://schemas.microsoft.com/office/drawing/2014/main" id="{DE6947DE-ECB5-3E4A-804F-72ED2AE3A9E3}"/>
                  </a:ext>
                </a:extLst>
              </p:cNvPr>
              <p:cNvSpPr>
                <a:spLocks/>
              </p:cNvSpPr>
              <p:nvPr/>
            </p:nvSpPr>
            <p:spPr bwMode="auto">
              <a:xfrm>
                <a:off x="1937" y="858"/>
                <a:ext cx="16" cy="18"/>
              </a:xfrm>
              <a:custGeom>
                <a:avLst/>
                <a:gdLst>
                  <a:gd name="T0" fmla="*/ 8 w 11"/>
                  <a:gd name="T1" fmla="*/ 0 h 12"/>
                  <a:gd name="T2" fmla="*/ 8 w 11"/>
                  <a:gd name="T3" fmla="*/ 0 h 12"/>
                  <a:gd name="T4" fmla="*/ 6 w 11"/>
                  <a:gd name="T5" fmla="*/ 0 h 12"/>
                  <a:gd name="T6" fmla="*/ 6 w 11"/>
                  <a:gd name="T7" fmla="*/ 0 h 12"/>
                  <a:gd name="T8" fmla="*/ 6 w 11"/>
                  <a:gd name="T9" fmla="*/ 0 h 12"/>
                  <a:gd name="T10" fmla="*/ 1 w 11"/>
                  <a:gd name="T11" fmla="*/ 1 h 12"/>
                  <a:gd name="T12" fmla="*/ 1 w 11"/>
                  <a:gd name="T13" fmla="*/ 1 h 12"/>
                  <a:gd name="T14" fmla="*/ 1 w 11"/>
                  <a:gd name="T15" fmla="*/ 1 h 12"/>
                  <a:gd name="T16" fmla="*/ 1 w 11"/>
                  <a:gd name="T17" fmla="*/ 1 h 12"/>
                  <a:gd name="T18" fmla="*/ 1 w 11"/>
                  <a:gd name="T19" fmla="*/ 2 h 12"/>
                  <a:gd name="T20" fmla="*/ 1 w 11"/>
                  <a:gd name="T21" fmla="*/ 2 h 12"/>
                  <a:gd name="T22" fmla="*/ 1 w 11"/>
                  <a:gd name="T23" fmla="*/ 2 h 12"/>
                  <a:gd name="T24" fmla="*/ 3 w 11"/>
                  <a:gd name="T25" fmla="*/ 12 h 12"/>
                  <a:gd name="T26" fmla="*/ 3 w 11"/>
                  <a:gd name="T27" fmla="*/ 12 h 12"/>
                  <a:gd name="T28" fmla="*/ 10 w 11"/>
                  <a:gd name="T29" fmla="*/ 3 h 12"/>
                  <a:gd name="T30" fmla="*/ 10 w 11"/>
                  <a:gd name="T31" fmla="*/ 3 h 12"/>
                  <a:gd name="T32" fmla="*/ 10 w 11"/>
                  <a:gd name="T33" fmla="*/ 3 h 12"/>
                  <a:gd name="T34" fmla="*/ 10 w 11"/>
                  <a:gd name="T35" fmla="*/ 3 h 12"/>
                  <a:gd name="T36" fmla="*/ 10 w 11"/>
                  <a:gd name="T37" fmla="*/ 3 h 12"/>
                  <a:gd name="T38" fmla="*/ 10 w 11"/>
                  <a:gd name="T39" fmla="*/ 3 h 12"/>
                  <a:gd name="T40" fmla="*/ 8 w 11"/>
                  <a:gd name="T41" fmla="*/ 0 h 12"/>
                  <a:gd name="T42" fmla="*/ 8 w 11"/>
                  <a:gd name="T4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12">
                    <a:moveTo>
                      <a:pt x="8" y="0"/>
                    </a:moveTo>
                    <a:cubicBezTo>
                      <a:pt x="8" y="0"/>
                      <a:pt x="8" y="0"/>
                      <a:pt x="8" y="0"/>
                    </a:cubicBezTo>
                    <a:cubicBezTo>
                      <a:pt x="8" y="0"/>
                      <a:pt x="7" y="0"/>
                      <a:pt x="6" y="0"/>
                    </a:cubicBezTo>
                    <a:cubicBezTo>
                      <a:pt x="6" y="0"/>
                      <a:pt x="6" y="0"/>
                      <a:pt x="6" y="0"/>
                    </a:cubicBezTo>
                    <a:cubicBezTo>
                      <a:pt x="6" y="0"/>
                      <a:pt x="6" y="0"/>
                      <a:pt x="6" y="0"/>
                    </a:cubicBezTo>
                    <a:cubicBezTo>
                      <a:pt x="4" y="0"/>
                      <a:pt x="3" y="1"/>
                      <a:pt x="1" y="1"/>
                    </a:cubicBezTo>
                    <a:cubicBezTo>
                      <a:pt x="1" y="1"/>
                      <a:pt x="1" y="1"/>
                      <a:pt x="1" y="1"/>
                    </a:cubicBezTo>
                    <a:cubicBezTo>
                      <a:pt x="1" y="1"/>
                      <a:pt x="1" y="1"/>
                      <a:pt x="1" y="1"/>
                    </a:cubicBezTo>
                    <a:cubicBezTo>
                      <a:pt x="1" y="1"/>
                      <a:pt x="1" y="1"/>
                      <a:pt x="1" y="1"/>
                    </a:cubicBezTo>
                    <a:cubicBezTo>
                      <a:pt x="1" y="1"/>
                      <a:pt x="1" y="1"/>
                      <a:pt x="1" y="2"/>
                    </a:cubicBezTo>
                    <a:cubicBezTo>
                      <a:pt x="1" y="2"/>
                      <a:pt x="1" y="2"/>
                      <a:pt x="1" y="2"/>
                    </a:cubicBezTo>
                    <a:cubicBezTo>
                      <a:pt x="1" y="2"/>
                      <a:pt x="1" y="2"/>
                      <a:pt x="1" y="2"/>
                    </a:cubicBezTo>
                    <a:cubicBezTo>
                      <a:pt x="0" y="5"/>
                      <a:pt x="2" y="10"/>
                      <a:pt x="3" y="12"/>
                    </a:cubicBezTo>
                    <a:cubicBezTo>
                      <a:pt x="3" y="12"/>
                      <a:pt x="3" y="12"/>
                      <a:pt x="3" y="12"/>
                    </a:cubicBezTo>
                    <a:cubicBezTo>
                      <a:pt x="5" y="8"/>
                      <a:pt x="9" y="7"/>
                      <a:pt x="10" y="3"/>
                    </a:cubicBezTo>
                    <a:cubicBezTo>
                      <a:pt x="10" y="3"/>
                      <a:pt x="10" y="3"/>
                      <a:pt x="10" y="3"/>
                    </a:cubicBezTo>
                    <a:cubicBezTo>
                      <a:pt x="10" y="3"/>
                      <a:pt x="10" y="3"/>
                      <a:pt x="10" y="3"/>
                    </a:cubicBezTo>
                    <a:cubicBezTo>
                      <a:pt x="10" y="3"/>
                      <a:pt x="10" y="3"/>
                      <a:pt x="10" y="3"/>
                    </a:cubicBezTo>
                    <a:cubicBezTo>
                      <a:pt x="10" y="3"/>
                      <a:pt x="10" y="3"/>
                      <a:pt x="10" y="3"/>
                    </a:cubicBezTo>
                    <a:cubicBezTo>
                      <a:pt x="10" y="3"/>
                      <a:pt x="10" y="3"/>
                      <a:pt x="10" y="3"/>
                    </a:cubicBezTo>
                    <a:cubicBezTo>
                      <a:pt x="11" y="0"/>
                      <a:pt x="10"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72" name="Freeform 382">
                <a:extLst>
                  <a:ext uri="{FF2B5EF4-FFF2-40B4-BE49-F238E27FC236}">
                    <a16:creationId xmlns:a16="http://schemas.microsoft.com/office/drawing/2014/main" id="{95533E03-AF8B-7F45-B832-6C1A22BE88E9}"/>
                  </a:ext>
                </a:extLst>
              </p:cNvPr>
              <p:cNvSpPr>
                <a:spLocks/>
              </p:cNvSpPr>
              <p:nvPr/>
            </p:nvSpPr>
            <p:spPr bwMode="auto">
              <a:xfrm>
                <a:off x="1934" y="809"/>
                <a:ext cx="37" cy="67"/>
              </a:xfrm>
              <a:custGeom>
                <a:avLst/>
                <a:gdLst>
                  <a:gd name="T0" fmla="*/ 21 w 25"/>
                  <a:gd name="T1" fmla="*/ 0 h 46"/>
                  <a:gd name="T2" fmla="*/ 20 w 25"/>
                  <a:gd name="T3" fmla="*/ 2 h 46"/>
                  <a:gd name="T4" fmla="*/ 19 w 25"/>
                  <a:gd name="T5" fmla="*/ 2 h 46"/>
                  <a:gd name="T6" fmla="*/ 19 w 25"/>
                  <a:gd name="T7" fmla="*/ 2 h 46"/>
                  <a:gd name="T8" fmla="*/ 18 w 25"/>
                  <a:gd name="T9" fmla="*/ 3 h 46"/>
                  <a:gd name="T10" fmla="*/ 12 w 25"/>
                  <a:gd name="T11" fmla="*/ 8 h 46"/>
                  <a:gd name="T12" fmla="*/ 13 w 25"/>
                  <a:gd name="T13" fmla="*/ 8 h 46"/>
                  <a:gd name="T14" fmla="*/ 15 w 25"/>
                  <a:gd name="T15" fmla="*/ 8 h 46"/>
                  <a:gd name="T16" fmla="*/ 17 w 25"/>
                  <a:gd name="T17" fmla="*/ 13 h 46"/>
                  <a:gd name="T18" fmla="*/ 14 w 25"/>
                  <a:gd name="T19" fmla="*/ 20 h 46"/>
                  <a:gd name="T20" fmla="*/ 15 w 25"/>
                  <a:gd name="T21" fmla="*/ 21 h 46"/>
                  <a:gd name="T22" fmla="*/ 10 w 25"/>
                  <a:gd name="T23" fmla="*/ 25 h 46"/>
                  <a:gd name="T24" fmla="*/ 12 w 25"/>
                  <a:gd name="T25" fmla="*/ 25 h 46"/>
                  <a:gd name="T26" fmla="*/ 17 w 25"/>
                  <a:gd name="T27" fmla="*/ 30 h 46"/>
                  <a:gd name="T28" fmla="*/ 12 w 25"/>
                  <a:gd name="T29" fmla="*/ 28 h 46"/>
                  <a:gd name="T30" fmla="*/ 6 w 25"/>
                  <a:gd name="T31" fmla="*/ 31 h 46"/>
                  <a:gd name="T32" fmla="*/ 6 w 25"/>
                  <a:gd name="T33" fmla="*/ 31 h 46"/>
                  <a:gd name="T34" fmla="*/ 2 w 25"/>
                  <a:gd name="T35" fmla="*/ 32 h 46"/>
                  <a:gd name="T36" fmla="*/ 3 w 25"/>
                  <a:gd name="T37" fmla="*/ 32 h 46"/>
                  <a:gd name="T38" fmla="*/ 3 w 25"/>
                  <a:gd name="T39" fmla="*/ 32 h 46"/>
                  <a:gd name="T40" fmla="*/ 3 w 25"/>
                  <a:gd name="T41" fmla="*/ 36 h 46"/>
                  <a:gd name="T42" fmla="*/ 3 w 25"/>
                  <a:gd name="T43" fmla="*/ 35 h 46"/>
                  <a:gd name="T44" fmla="*/ 3 w 25"/>
                  <a:gd name="T45" fmla="*/ 35 h 46"/>
                  <a:gd name="T46" fmla="*/ 3 w 25"/>
                  <a:gd name="T47" fmla="*/ 35 h 46"/>
                  <a:gd name="T48" fmla="*/ 3 w 25"/>
                  <a:gd name="T49" fmla="*/ 35 h 46"/>
                  <a:gd name="T50" fmla="*/ 8 w 25"/>
                  <a:gd name="T51" fmla="*/ 34 h 46"/>
                  <a:gd name="T52" fmla="*/ 8 w 25"/>
                  <a:gd name="T53" fmla="*/ 34 h 46"/>
                  <a:gd name="T54" fmla="*/ 8 w 25"/>
                  <a:gd name="T55" fmla="*/ 34 h 46"/>
                  <a:gd name="T56" fmla="*/ 10 w 25"/>
                  <a:gd name="T57" fmla="*/ 34 h 46"/>
                  <a:gd name="T58" fmla="*/ 10 w 25"/>
                  <a:gd name="T59" fmla="*/ 34 h 46"/>
                  <a:gd name="T60" fmla="*/ 10 w 25"/>
                  <a:gd name="T61" fmla="*/ 34 h 46"/>
                  <a:gd name="T62" fmla="*/ 10 w 25"/>
                  <a:gd name="T63" fmla="*/ 34 h 46"/>
                  <a:gd name="T64" fmla="*/ 10 w 25"/>
                  <a:gd name="T65" fmla="*/ 34 h 46"/>
                  <a:gd name="T66" fmla="*/ 12 w 25"/>
                  <a:gd name="T67" fmla="*/ 37 h 46"/>
                  <a:gd name="T68" fmla="*/ 12 w 25"/>
                  <a:gd name="T69" fmla="*/ 37 h 46"/>
                  <a:gd name="T70" fmla="*/ 12 w 25"/>
                  <a:gd name="T71" fmla="*/ 37 h 46"/>
                  <a:gd name="T72" fmla="*/ 12 w 25"/>
                  <a:gd name="T73" fmla="*/ 37 h 46"/>
                  <a:gd name="T74" fmla="*/ 12 w 25"/>
                  <a:gd name="T75" fmla="*/ 37 h 46"/>
                  <a:gd name="T76" fmla="*/ 12 w 25"/>
                  <a:gd name="T77" fmla="*/ 37 h 46"/>
                  <a:gd name="T78" fmla="*/ 5 w 25"/>
                  <a:gd name="T79" fmla="*/ 46 h 46"/>
                  <a:gd name="T80" fmla="*/ 5 w 25"/>
                  <a:gd name="T81" fmla="*/ 46 h 46"/>
                  <a:gd name="T82" fmla="*/ 15 w 25"/>
                  <a:gd name="T83" fmla="*/ 44 h 46"/>
                  <a:gd name="T84" fmla="*/ 23 w 25"/>
                  <a:gd name="T85" fmla="*/ 44 h 46"/>
                  <a:gd name="T86" fmla="*/ 23 w 25"/>
                  <a:gd name="T87" fmla="*/ 44 h 46"/>
                  <a:gd name="T88" fmla="*/ 23 w 25"/>
                  <a:gd name="T89" fmla="*/ 44 h 46"/>
                  <a:gd name="T90" fmla="*/ 22 w 25"/>
                  <a:gd name="T91" fmla="*/ 44 h 46"/>
                  <a:gd name="T92" fmla="*/ 21 w 25"/>
                  <a:gd name="T93" fmla="*/ 41 h 46"/>
                  <a:gd name="T94" fmla="*/ 21 w 25"/>
                  <a:gd name="T95" fmla="*/ 36 h 46"/>
                  <a:gd name="T96" fmla="*/ 20 w 25"/>
                  <a:gd name="T97" fmla="*/ 29 h 46"/>
                  <a:gd name="T98" fmla="*/ 20 w 25"/>
                  <a:gd name="T99" fmla="*/ 20 h 46"/>
                  <a:gd name="T100" fmla="*/ 20 w 25"/>
                  <a:gd name="T101" fmla="*/ 6 h 46"/>
                  <a:gd name="T102" fmla="*/ 20 w 25"/>
                  <a:gd name="T103" fmla="*/ 7 h 46"/>
                  <a:gd name="T104" fmla="*/ 21 w 25"/>
                  <a:gd name="T105" fmla="*/ 5 h 46"/>
                  <a:gd name="T106" fmla="*/ 21 w 25"/>
                  <a:gd name="T107" fmla="*/ 5 h 46"/>
                  <a:gd name="T108" fmla="*/ 21 w 25"/>
                  <a:gd name="T10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 h="46">
                    <a:moveTo>
                      <a:pt x="21" y="0"/>
                    </a:moveTo>
                    <a:cubicBezTo>
                      <a:pt x="21" y="2"/>
                      <a:pt x="20" y="2"/>
                      <a:pt x="20" y="2"/>
                    </a:cubicBezTo>
                    <a:cubicBezTo>
                      <a:pt x="20" y="2"/>
                      <a:pt x="19" y="2"/>
                      <a:pt x="19" y="2"/>
                    </a:cubicBezTo>
                    <a:cubicBezTo>
                      <a:pt x="19" y="2"/>
                      <a:pt x="19" y="2"/>
                      <a:pt x="19" y="2"/>
                    </a:cubicBezTo>
                    <a:cubicBezTo>
                      <a:pt x="18" y="3"/>
                      <a:pt x="18" y="3"/>
                      <a:pt x="18" y="3"/>
                    </a:cubicBezTo>
                    <a:cubicBezTo>
                      <a:pt x="2" y="7"/>
                      <a:pt x="9" y="8"/>
                      <a:pt x="12" y="8"/>
                    </a:cubicBezTo>
                    <a:cubicBezTo>
                      <a:pt x="13" y="8"/>
                      <a:pt x="13" y="8"/>
                      <a:pt x="13" y="8"/>
                    </a:cubicBezTo>
                    <a:cubicBezTo>
                      <a:pt x="14" y="8"/>
                      <a:pt x="15" y="8"/>
                      <a:pt x="15" y="8"/>
                    </a:cubicBezTo>
                    <a:cubicBezTo>
                      <a:pt x="25" y="8"/>
                      <a:pt x="17" y="13"/>
                      <a:pt x="17" y="13"/>
                    </a:cubicBezTo>
                    <a:cubicBezTo>
                      <a:pt x="7" y="17"/>
                      <a:pt x="14" y="20"/>
                      <a:pt x="14" y="20"/>
                    </a:cubicBezTo>
                    <a:cubicBezTo>
                      <a:pt x="22" y="20"/>
                      <a:pt x="15" y="21"/>
                      <a:pt x="15" y="21"/>
                    </a:cubicBezTo>
                    <a:cubicBezTo>
                      <a:pt x="0" y="24"/>
                      <a:pt x="10" y="25"/>
                      <a:pt x="10" y="25"/>
                    </a:cubicBezTo>
                    <a:cubicBezTo>
                      <a:pt x="11" y="25"/>
                      <a:pt x="11" y="25"/>
                      <a:pt x="12" y="25"/>
                    </a:cubicBezTo>
                    <a:cubicBezTo>
                      <a:pt x="16" y="25"/>
                      <a:pt x="17" y="30"/>
                      <a:pt x="17" y="30"/>
                    </a:cubicBezTo>
                    <a:cubicBezTo>
                      <a:pt x="16" y="28"/>
                      <a:pt x="14" y="28"/>
                      <a:pt x="12" y="28"/>
                    </a:cubicBezTo>
                    <a:cubicBezTo>
                      <a:pt x="10" y="28"/>
                      <a:pt x="8" y="29"/>
                      <a:pt x="6" y="31"/>
                    </a:cubicBezTo>
                    <a:cubicBezTo>
                      <a:pt x="6" y="31"/>
                      <a:pt x="6" y="31"/>
                      <a:pt x="6" y="31"/>
                    </a:cubicBezTo>
                    <a:cubicBezTo>
                      <a:pt x="5" y="31"/>
                      <a:pt x="3" y="32"/>
                      <a:pt x="2" y="32"/>
                    </a:cubicBezTo>
                    <a:cubicBezTo>
                      <a:pt x="3" y="32"/>
                      <a:pt x="3" y="32"/>
                      <a:pt x="3" y="32"/>
                    </a:cubicBezTo>
                    <a:cubicBezTo>
                      <a:pt x="3" y="32"/>
                      <a:pt x="3" y="32"/>
                      <a:pt x="3" y="32"/>
                    </a:cubicBezTo>
                    <a:cubicBezTo>
                      <a:pt x="3" y="33"/>
                      <a:pt x="3" y="34"/>
                      <a:pt x="3" y="36"/>
                    </a:cubicBezTo>
                    <a:cubicBezTo>
                      <a:pt x="3" y="35"/>
                      <a:pt x="3" y="35"/>
                      <a:pt x="3" y="35"/>
                    </a:cubicBezTo>
                    <a:cubicBezTo>
                      <a:pt x="3" y="35"/>
                      <a:pt x="3" y="35"/>
                      <a:pt x="3" y="35"/>
                    </a:cubicBezTo>
                    <a:cubicBezTo>
                      <a:pt x="3" y="35"/>
                      <a:pt x="3" y="35"/>
                      <a:pt x="3" y="35"/>
                    </a:cubicBezTo>
                    <a:cubicBezTo>
                      <a:pt x="3" y="35"/>
                      <a:pt x="3" y="35"/>
                      <a:pt x="3" y="35"/>
                    </a:cubicBezTo>
                    <a:cubicBezTo>
                      <a:pt x="5" y="35"/>
                      <a:pt x="6" y="34"/>
                      <a:pt x="8" y="34"/>
                    </a:cubicBezTo>
                    <a:cubicBezTo>
                      <a:pt x="8" y="34"/>
                      <a:pt x="8" y="34"/>
                      <a:pt x="8" y="34"/>
                    </a:cubicBezTo>
                    <a:cubicBezTo>
                      <a:pt x="8" y="34"/>
                      <a:pt x="8" y="34"/>
                      <a:pt x="8" y="34"/>
                    </a:cubicBezTo>
                    <a:cubicBezTo>
                      <a:pt x="9" y="34"/>
                      <a:pt x="10" y="34"/>
                      <a:pt x="10" y="34"/>
                    </a:cubicBezTo>
                    <a:cubicBezTo>
                      <a:pt x="10" y="34"/>
                      <a:pt x="10" y="34"/>
                      <a:pt x="10" y="34"/>
                    </a:cubicBezTo>
                    <a:cubicBezTo>
                      <a:pt x="10" y="34"/>
                      <a:pt x="10" y="34"/>
                      <a:pt x="10" y="34"/>
                    </a:cubicBezTo>
                    <a:cubicBezTo>
                      <a:pt x="10" y="34"/>
                      <a:pt x="10" y="34"/>
                      <a:pt x="10" y="34"/>
                    </a:cubicBezTo>
                    <a:cubicBezTo>
                      <a:pt x="10" y="34"/>
                      <a:pt x="10" y="34"/>
                      <a:pt x="10" y="34"/>
                    </a:cubicBezTo>
                    <a:cubicBezTo>
                      <a:pt x="12" y="34"/>
                      <a:pt x="13" y="34"/>
                      <a:pt x="12" y="37"/>
                    </a:cubicBezTo>
                    <a:cubicBezTo>
                      <a:pt x="12" y="37"/>
                      <a:pt x="12" y="37"/>
                      <a:pt x="12" y="37"/>
                    </a:cubicBezTo>
                    <a:cubicBezTo>
                      <a:pt x="12" y="37"/>
                      <a:pt x="12" y="37"/>
                      <a:pt x="12" y="37"/>
                    </a:cubicBezTo>
                    <a:cubicBezTo>
                      <a:pt x="12" y="37"/>
                      <a:pt x="12" y="37"/>
                      <a:pt x="12" y="37"/>
                    </a:cubicBezTo>
                    <a:cubicBezTo>
                      <a:pt x="12" y="37"/>
                      <a:pt x="12" y="37"/>
                      <a:pt x="12" y="37"/>
                    </a:cubicBezTo>
                    <a:cubicBezTo>
                      <a:pt x="12" y="37"/>
                      <a:pt x="12" y="37"/>
                      <a:pt x="12" y="37"/>
                    </a:cubicBezTo>
                    <a:cubicBezTo>
                      <a:pt x="11" y="41"/>
                      <a:pt x="7" y="42"/>
                      <a:pt x="5" y="46"/>
                    </a:cubicBezTo>
                    <a:cubicBezTo>
                      <a:pt x="5" y="46"/>
                      <a:pt x="5" y="46"/>
                      <a:pt x="5" y="46"/>
                    </a:cubicBezTo>
                    <a:cubicBezTo>
                      <a:pt x="7" y="44"/>
                      <a:pt x="11" y="44"/>
                      <a:pt x="15" y="44"/>
                    </a:cubicBezTo>
                    <a:cubicBezTo>
                      <a:pt x="19" y="44"/>
                      <a:pt x="23" y="44"/>
                      <a:pt x="23" y="44"/>
                    </a:cubicBezTo>
                    <a:cubicBezTo>
                      <a:pt x="23" y="44"/>
                      <a:pt x="23" y="44"/>
                      <a:pt x="23" y="44"/>
                    </a:cubicBezTo>
                    <a:cubicBezTo>
                      <a:pt x="23" y="44"/>
                      <a:pt x="23" y="44"/>
                      <a:pt x="23" y="44"/>
                    </a:cubicBezTo>
                    <a:cubicBezTo>
                      <a:pt x="23" y="44"/>
                      <a:pt x="22" y="44"/>
                      <a:pt x="22" y="44"/>
                    </a:cubicBezTo>
                    <a:cubicBezTo>
                      <a:pt x="21" y="44"/>
                      <a:pt x="21" y="43"/>
                      <a:pt x="21" y="41"/>
                    </a:cubicBezTo>
                    <a:cubicBezTo>
                      <a:pt x="21" y="41"/>
                      <a:pt x="21" y="39"/>
                      <a:pt x="21" y="36"/>
                    </a:cubicBezTo>
                    <a:cubicBezTo>
                      <a:pt x="20" y="35"/>
                      <a:pt x="20" y="32"/>
                      <a:pt x="20" y="29"/>
                    </a:cubicBezTo>
                    <a:cubicBezTo>
                      <a:pt x="19" y="26"/>
                      <a:pt x="19" y="21"/>
                      <a:pt x="20" y="20"/>
                    </a:cubicBezTo>
                    <a:cubicBezTo>
                      <a:pt x="20" y="20"/>
                      <a:pt x="22" y="6"/>
                      <a:pt x="20" y="6"/>
                    </a:cubicBezTo>
                    <a:cubicBezTo>
                      <a:pt x="20" y="6"/>
                      <a:pt x="20" y="7"/>
                      <a:pt x="20" y="7"/>
                    </a:cubicBezTo>
                    <a:cubicBezTo>
                      <a:pt x="20" y="7"/>
                      <a:pt x="20" y="6"/>
                      <a:pt x="21" y="5"/>
                    </a:cubicBezTo>
                    <a:cubicBezTo>
                      <a:pt x="21" y="5"/>
                      <a:pt x="21" y="5"/>
                      <a:pt x="21" y="5"/>
                    </a:cubicBezTo>
                    <a:cubicBezTo>
                      <a:pt x="22" y="1"/>
                      <a:pt x="21" y="0"/>
                      <a:pt x="2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73" name="Freeform 383">
                <a:extLst>
                  <a:ext uri="{FF2B5EF4-FFF2-40B4-BE49-F238E27FC236}">
                    <a16:creationId xmlns:a16="http://schemas.microsoft.com/office/drawing/2014/main" id="{667A2015-26DC-3346-AD50-306E7AEA90F7}"/>
                  </a:ext>
                </a:extLst>
              </p:cNvPr>
              <p:cNvSpPr>
                <a:spLocks/>
              </p:cNvSpPr>
              <p:nvPr/>
            </p:nvSpPr>
            <p:spPr bwMode="auto">
              <a:xfrm>
                <a:off x="1962" y="809"/>
                <a:ext cx="3" cy="3"/>
              </a:xfrm>
              <a:custGeom>
                <a:avLst/>
                <a:gdLst>
                  <a:gd name="T0" fmla="*/ 2 w 2"/>
                  <a:gd name="T1" fmla="*/ 0 h 2"/>
                  <a:gd name="T2" fmla="*/ 1 w 2"/>
                  <a:gd name="T3" fmla="*/ 0 h 2"/>
                  <a:gd name="T4" fmla="*/ 0 w 2"/>
                  <a:gd name="T5" fmla="*/ 2 h 2"/>
                  <a:gd name="T6" fmla="*/ 0 w 2"/>
                  <a:gd name="T7" fmla="*/ 2 h 2"/>
                  <a:gd name="T8" fmla="*/ 1 w 2"/>
                  <a:gd name="T9" fmla="*/ 2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cubicBezTo>
                      <a:pt x="1" y="0"/>
                      <a:pt x="1" y="0"/>
                      <a:pt x="1" y="0"/>
                    </a:cubicBezTo>
                    <a:cubicBezTo>
                      <a:pt x="1" y="0"/>
                      <a:pt x="1" y="2"/>
                      <a:pt x="0" y="2"/>
                    </a:cubicBezTo>
                    <a:cubicBezTo>
                      <a:pt x="0" y="2"/>
                      <a:pt x="0" y="2"/>
                      <a:pt x="0" y="2"/>
                    </a:cubicBezTo>
                    <a:cubicBezTo>
                      <a:pt x="0" y="2"/>
                      <a:pt x="1" y="2"/>
                      <a:pt x="1" y="2"/>
                    </a:cubicBezTo>
                    <a:cubicBezTo>
                      <a:pt x="1" y="2"/>
                      <a:pt x="2" y="2"/>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74" name="Freeform 384">
                <a:extLst>
                  <a:ext uri="{FF2B5EF4-FFF2-40B4-BE49-F238E27FC236}">
                    <a16:creationId xmlns:a16="http://schemas.microsoft.com/office/drawing/2014/main" id="{2F3ED7E8-0994-C445-9357-433C3AC875AD}"/>
                  </a:ext>
                </a:extLst>
              </p:cNvPr>
              <p:cNvSpPr>
                <a:spLocks noEditPoints="1"/>
              </p:cNvSpPr>
              <p:nvPr/>
            </p:nvSpPr>
            <p:spPr bwMode="auto">
              <a:xfrm>
                <a:off x="1939" y="858"/>
                <a:ext cx="13" cy="18"/>
              </a:xfrm>
              <a:custGeom>
                <a:avLst/>
                <a:gdLst>
                  <a:gd name="T0" fmla="*/ 9 w 9"/>
                  <a:gd name="T1" fmla="*/ 3 h 12"/>
                  <a:gd name="T2" fmla="*/ 9 w 9"/>
                  <a:gd name="T3" fmla="*/ 3 h 12"/>
                  <a:gd name="T4" fmla="*/ 2 w 9"/>
                  <a:gd name="T5" fmla="*/ 12 h 12"/>
                  <a:gd name="T6" fmla="*/ 2 w 9"/>
                  <a:gd name="T7" fmla="*/ 12 h 12"/>
                  <a:gd name="T8" fmla="*/ 9 w 9"/>
                  <a:gd name="T9" fmla="*/ 3 h 12"/>
                  <a:gd name="T10" fmla="*/ 9 w 9"/>
                  <a:gd name="T11" fmla="*/ 3 h 12"/>
                  <a:gd name="T12" fmla="*/ 9 w 9"/>
                  <a:gd name="T13" fmla="*/ 3 h 12"/>
                  <a:gd name="T14" fmla="*/ 9 w 9"/>
                  <a:gd name="T15" fmla="*/ 3 h 12"/>
                  <a:gd name="T16" fmla="*/ 9 w 9"/>
                  <a:gd name="T17" fmla="*/ 3 h 12"/>
                  <a:gd name="T18" fmla="*/ 9 w 9"/>
                  <a:gd name="T19" fmla="*/ 3 h 12"/>
                  <a:gd name="T20" fmla="*/ 9 w 9"/>
                  <a:gd name="T21" fmla="*/ 3 h 12"/>
                  <a:gd name="T22" fmla="*/ 9 w 9"/>
                  <a:gd name="T23" fmla="*/ 3 h 12"/>
                  <a:gd name="T24" fmla="*/ 0 w 9"/>
                  <a:gd name="T25" fmla="*/ 1 h 12"/>
                  <a:gd name="T26" fmla="*/ 0 w 9"/>
                  <a:gd name="T27" fmla="*/ 1 h 12"/>
                  <a:gd name="T28" fmla="*/ 0 w 9"/>
                  <a:gd name="T29" fmla="*/ 1 h 12"/>
                  <a:gd name="T30" fmla="*/ 0 w 9"/>
                  <a:gd name="T31" fmla="*/ 1 h 12"/>
                  <a:gd name="T32" fmla="*/ 0 w 9"/>
                  <a:gd name="T33" fmla="*/ 1 h 12"/>
                  <a:gd name="T34" fmla="*/ 0 w 9"/>
                  <a:gd name="T35" fmla="*/ 1 h 12"/>
                  <a:gd name="T36" fmla="*/ 5 w 9"/>
                  <a:gd name="T37" fmla="*/ 0 h 12"/>
                  <a:gd name="T38" fmla="*/ 5 w 9"/>
                  <a:gd name="T39" fmla="*/ 0 h 12"/>
                  <a:gd name="T40" fmla="*/ 5 w 9"/>
                  <a:gd name="T41" fmla="*/ 0 h 12"/>
                  <a:gd name="T42" fmla="*/ 7 w 9"/>
                  <a:gd name="T43" fmla="*/ 0 h 12"/>
                  <a:gd name="T44" fmla="*/ 5 w 9"/>
                  <a:gd name="T45" fmla="*/ 0 h 12"/>
                  <a:gd name="T46" fmla="*/ 7 w 9"/>
                  <a:gd name="T47" fmla="*/ 0 h 12"/>
                  <a:gd name="T48" fmla="*/ 7 w 9"/>
                  <a:gd name="T49" fmla="*/ 0 h 12"/>
                  <a:gd name="T50" fmla="*/ 7 w 9"/>
                  <a:gd name="T51" fmla="*/ 0 h 12"/>
                  <a:gd name="T52" fmla="*/ 7 w 9"/>
                  <a:gd name="T53" fmla="*/ 0 h 12"/>
                  <a:gd name="T54" fmla="*/ 7 w 9"/>
                  <a:gd name="T5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12">
                    <a:moveTo>
                      <a:pt x="9" y="3"/>
                    </a:moveTo>
                    <a:cubicBezTo>
                      <a:pt x="9" y="3"/>
                      <a:pt x="9" y="3"/>
                      <a:pt x="9" y="3"/>
                    </a:cubicBezTo>
                    <a:cubicBezTo>
                      <a:pt x="8" y="7"/>
                      <a:pt x="4" y="8"/>
                      <a:pt x="2" y="12"/>
                    </a:cubicBezTo>
                    <a:cubicBezTo>
                      <a:pt x="2" y="12"/>
                      <a:pt x="2" y="12"/>
                      <a:pt x="2" y="12"/>
                    </a:cubicBezTo>
                    <a:cubicBezTo>
                      <a:pt x="4" y="8"/>
                      <a:pt x="8" y="7"/>
                      <a:pt x="9" y="3"/>
                    </a:cubicBezTo>
                    <a:cubicBezTo>
                      <a:pt x="9" y="3"/>
                      <a:pt x="9" y="3"/>
                      <a:pt x="9" y="3"/>
                    </a:cubicBezTo>
                    <a:moveTo>
                      <a:pt x="9" y="3"/>
                    </a:moveTo>
                    <a:cubicBezTo>
                      <a:pt x="9" y="3"/>
                      <a:pt x="9" y="3"/>
                      <a:pt x="9" y="3"/>
                    </a:cubicBezTo>
                    <a:cubicBezTo>
                      <a:pt x="9" y="3"/>
                      <a:pt x="9" y="3"/>
                      <a:pt x="9" y="3"/>
                    </a:cubicBezTo>
                    <a:moveTo>
                      <a:pt x="9" y="3"/>
                    </a:moveTo>
                    <a:cubicBezTo>
                      <a:pt x="9" y="3"/>
                      <a:pt x="9" y="3"/>
                      <a:pt x="9" y="3"/>
                    </a:cubicBezTo>
                    <a:cubicBezTo>
                      <a:pt x="9" y="3"/>
                      <a:pt x="9" y="3"/>
                      <a:pt x="9" y="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5" y="0"/>
                    </a:moveTo>
                    <a:cubicBezTo>
                      <a:pt x="5" y="0"/>
                      <a:pt x="5" y="0"/>
                      <a:pt x="5" y="0"/>
                    </a:cubicBezTo>
                    <a:cubicBezTo>
                      <a:pt x="5" y="0"/>
                      <a:pt x="5" y="0"/>
                      <a:pt x="5" y="0"/>
                    </a:cubicBezTo>
                    <a:moveTo>
                      <a:pt x="7" y="0"/>
                    </a:moveTo>
                    <a:cubicBezTo>
                      <a:pt x="7" y="0"/>
                      <a:pt x="6" y="0"/>
                      <a:pt x="5" y="0"/>
                    </a:cubicBezTo>
                    <a:cubicBezTo>
                      <a:pt x="6" y="0"/>
                      <a:pt x="7" y="0"/>
                      <a:pt x="7" y="0"/>
                    </a:cubicBezTo>
                    <a:moveTo>
                      <a:pt x="7" y="0"/>
                    </a:moveTo>
                    <a:cubicBezTo>
                      <a:pt x="7" y="0"/>
                      <a:pt x="7" y="0"/>
                      <a:pt x="7" y="0"/>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75" name="Freeform 385">
                <a:extLst>
                  <a:ext uri="{FF2B5EF4-FFF2-40B4-BE49-F238E27FC236}">
                    <a16:creationId xmlns:a16="http://schemas.microsoft.com/office/drawing/2014/main" id="{64638108-C7C4-2F43-A1FA-48BE71E86FB5}"/>
                  </a:ext>
                </a:extLst>
              </p:cNvPr>
              <p:cNvSpPr>
                <a:spLocks noEditPoints="1"/>
              </p:cNvSpPr>
              <p:nvPr/>
            </p:nvSpPr>
            <p:spPr bwMode="auto">
              <a:xfrm>
                <a:off x="1971" y="872"/>
                <a:ext cx="3" cy="2"/>
              </a:xfrm>
              <a:custGeom>
                <a:avLst/>
                <a:gdLst>
                  <a:gd name="T0" fmla="*/ 1 w 2"/>
                  <a:gd name="T1" fmla="*/ 1 h 2"/>
                  <a:gd name="T2" fmla="*/ 0 w 2"/>
                  <a:gd name="T3" fmla="*/ 2 h 2"/>
                  <a:gd name="T4" fmla="*/ 1 w 2"/>
                  <a:gd name="T5" fmla="*/ 1 h 2"/>
                  <a:gd name="T6" fmla="*/ 2 w 2"/>
                  <a:gd name="T7" fmla="*/ 0 h 2"/>
                  <a:gd name="T8" fmla="*/ 1 w 2"/>
                  <a:gd name="T9" fmla="*/ 0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1"/>
                    </a:moveTo>
                    <a:cubicBezTo>
                      <a:pt x="1" y="1"/>
                      <a:pt x="0" y="2"/>
                      <a:pt x="0" y="2"/>
                    </a:cubicBezTo>
                    <a:cubicBezTo>
                      <a:pt x="0" y="2"/>
                      <a:pt x="0" y="1"/>
                      <a:pt x="1" y="1"/>
                    </a:cubicBezTo>
                    <a:moveTo>
                      <a:pt x="2" y="0"/>
                    </a:moveTo>
                    <a:cubicBezTo>
                      <a:pt x="2" y="0"/>
                      <a:pt x="1" y="0"/>
                      <a:pt x="1" y="0"/>
                    </a:cubicBezTo>
                    <a:cubicBezTo>
                      <a:pt x="1"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76" name="Freeform 386">
                <a:extLst>
                  <a:ext uri="{FF2B5EF4-FFF2-40B4-BE49-F238E27FC236}">
                    <a16:creationId xmlns:a16="http://schemas.microsoft.com/office/drawing/2014/main" id="{A6947A96-62B3-8D40-948E-B778E0B150F4}"/>
                  </a:ext>
                </a:extLst>
              </p:cNvPr>
              <p:cNvSpPr>
                <a:spLocks noEditPoints="1"/>
              </p:cNvSpPr>
              <p:nvPr/>
            </p:nvSpPr>
            <p:spPr bwMode="auto">
              <a:xfrm>
                <a:off x="1953" y="872"/>
                <a:ext cx="21" cy="11"/>
              </a:xfrm>
              <a:custGeom>
                <a:avLst/>
                <a:gdLst>
                  <a:gd name="T0" fmla="*/ 12 w 14"/>
                  <a:gd name="T1" fmla="*/ 2 h 8"/>
                  <a:gd name="T2" fmla="*/ 13 w 14"/>
                  <a:gd name="T3" fmla="*/ 1 h 8"/>
                  <a:gd name="T4" fmla="*/ 12 w 14"/>
                  <a:gd name="T5" fmla="*/ 2 h 8"/>
                  <a:gd name="T6" fmla="*/ 13 w 14"/>
                  <a:gd name="T7" fmla="*/ 0 h 8"/>
                  <a:gd name="T8" fmla="*/ 10 w 14"/>
                  <a:gd name="T9" fmla="*/ 1 h 8"/>
                  <a:gd name="T10" fmla="*/ 10 w 14"/>
                  <a:gd name="T11" fmla="*/ 1 h 8"/>
                  <a:gd name="T12" fmla="*/ 10 w 14"/>
                  <a:gd name="T13" fmla="*/ 1 h 8"/>
                  <a:gd name="T14" fmla="*/ 10 w 14"/>
                  <a:gd name="T15" fmla="*/ 1 h 8"/>
                  <a:gd name="T16" fmla="*/ 10 w 14"/>
                  <a:gd name="T17" fmla="*/ 1 h 8"/>
                  <a:gd name="T18" fmla="*/ 0 w 14"/>
                  <a:gd name="T19" fmla="*/ 7 h 8"/>
                  <a:gd name="T20" fmla="*/ 1 w 14"/>
                  <a:gd name="T21" fmla="*/ 8 h 8"/>
                  <a:gd name="T22" fmla="*/ 11 w 14"/>
                  <a:gd name="T23" fmla="*/ 2 h 8"/>
                  <a:gd name="T24" fmla="*/ 14 w 14"/>
                  <a:gd name="T25" fmla="*/ 0 h 8"/>
                  <a:gd name="T26" fmla="*/ 14 w 14"/>
                  <a:gd name="T27" fmla="*/ 0 h 8"/>
                  <a:gd name="T28" fmla="*/ 14 w 14"/>
                  <a:gd name="T29" fmla="*/ 0 h 8"/>
                  <a:gd name="T30" fmla="*/ 13 w 14"/>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8">
                    <a:moveTo>
                      <a:pt x="12" y="2"/>
                    </a:moveTo>
                    <a:cubicBezTo>
                      <a:pt x="12" y="2"/>
                      <a:pt x="13" y="1"/>
                      <a:pt x="13" y="1"/>
                    </a:cubicBezTo>
                    <a:cubicBezTo>
                      <a:pt x="12" y="1"/>
                      <a:pt x="12" y="2"/>
                      <a:pt x="12" y="2"/>
                    </a:cubicBezTo>
                    <a:moveTo>
                      <a:pt x="13" y="0"/>
                    </a:moveTo>
                    <a:cubicBezTo>
                      <a:pt x="13" y="0"/>
                      <a:pt x="11" y="1"/>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2" y="3"/>
                      <a:pt x="0" y="7"/>
                    </a:cubicBezTo>
                    <a:cubicBezTo>
                      <a:pt x="0" y="7"/>
                      <a:pt x="0" y="8"/>
                      <a:pt x="1" y="8"/>
                    </a:cubicBezTo>
                    <a:cubicBezTo>
                      <a:pt x="3" y="8"/>
                      <a:pt x="6" y="7"/>
                      <a:pt x="11" y="2"/>
                    </a:cubicBezTo>
                    <a:cubicBezTo>
                      <a:pt x="13" y="1"/>
                      <a:pt x="13" y="1"/>
                      <a:pt x="14" y="0"/>
                    </a:cubicBezTo>
                    <a:cubicBezTo>
                      <a:pt x="14" y="0"/>
                      <a:pt x="14" y="0"/>
                      <a:pt x="14" y="0"/>
                    </a:cubicBezTo>
                    <a:cubicBezTo>
                      <a:pt x="14" y="0"/>
                      <a:pt x="14" y="0"/>
                      <a:pt x="14" y="0"/>
                    </a:cubicBezTo>
                    <a:cubicBezTo>
                      <a:pt x="14" y="0"/>
                      <a:pt x="13"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77" name="Freeform 387">
                <a:extLst>
                  <a:ext uri="{FF2B5EF4-FFF2-40B4-BE49-F238E27FC236}">
                    <a16:creationId xmlns:a16="http://schemas.microsoft.com/office/drawing/2014/main" id="{D9544AD2-9D8C-134D-81A7-13F4C48B3AF4}"/>
                  </a:ext>
                </a:extLst>
              </p:cNvPr>
              <p:cNvSpPr>
                <a:spLocks noEditPoints="1"/>
              </p:cNvSpPr>
              <p:nvPr/>
            </p:nvSpPr>
            <p:spPr bwMode="auto">
              <a:xfrm>
                <a:off x="1968" y="873"/>
                <a:ext cx="14" cy="10"/>
              </a:xfrm>
              <a:custGeom>
                <a:avLst/>
                <a:gdLst>
                  <a:gd name="T0" fmla="*/ 8 w 10"/>
                  <a:gd name="T1" fmla="*/ 2 h 7"/>
                  <a:gd name="T2" fmla="*/ 8 w 10"/>
                  <a:gd name="T3" fmla="*/ 5 h 7"/>
                  <a:gd name="T4" fmla="*/ 9 w 10"/>
                  <a:gd name="T5" fmla="*/ 5 h 7"/>
                  <a:gd name="T6" fmla="*/ 10 w 10"/>
                  <a:gd name="T7" fmla="*/ 4 h 7"/>
                  <a:gd name="T8" fmla="*/ 10 w 10"/>
                  <a:gd name="T9" fmla="*/ 3 h 7"/>
                  <a:gd name="T10" fmla="*/ 8 w 10"/>
                  <a:gd name="T11" fmla="*/ 2 h 7"/>
                  <a:gd name="T12" fmla="*/ 5 w 10"/>
                  <a:gd name="T13" fmla="*/ 0 h 7"/>
                  <a:gd name="T14" fmla="*/ 5 w 10"/>
                  <a:gd name="T15" fmla="*/ 0 h 7"/>
                  <a:gd name="T16" fmla="*/ 1 w 10"/>
                  <a:gd name="T17" fmla="*/ 7 h 7"/>
                  <a:gd name="T18" fmla="*/ 7 w 10"/>
                  <a:gd name="T19" fmla="*/ 1 h 7"/>
                  <a:gd name="T20" fmla="*/ 7 w 10"/>
                  <a:gd name="T21" fmla="*/ 1 h 7"/>
                  <a:gd name="T22" fmla="*/ 5 w 10"/>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7">
                    <a:moveTo>
                      <a:pt x="8" y="2"/>
                    </a:moveTo>
                    <a:cubicBezTo>
                      <a:pt x="9" y="2"/>
                      <a:pt x="9" y="3"/>
                      <a:pt x="8" y="5"/>
                    </a:cubicBezTo>
                    <a:cubicBezTo>
                      <a:pt x="8" y="5"/>
                      <a:pt x="8" y="5"/>
                      <a:pt x="9" y="5"/>
                    </a:cubicBezTo>
                    <a:cubicBezTo>
                      <a:pt x="9" y="5"/>
                      <a:pt x="10" y="5"/>
                      <a:pt x="10" y="4"/>
                    </a:cubicBezTo>
                    <a:cubicBezTo>
                      <a:pt x="10" y="3"/>
                      <a:pt x="10" y="3"/>
                      <a:pt x="10" y="3"/>
                    </a:cubicBezTo>
                    <a:cubicBezTo>
                      <a:pt x="8" y="2"/>
                      <a:pt x="8" y="2"/>
                      <a:pt x="8" y="2"/>
                    </a:cubicBezTo>
                    <a:moveTo>
                      <a:pt x="5" y="0"/>
                    </a:moveTo>
                    <a:cubicBezTo>
                      <a:pt x="5" y="0"/>
                      <a:pt x="5" y="0"/>
                      <a:pt x="5" y="0"/>
                    </a:cubicBezTo>
                    <a:cubicBezTo>
                      <a:pt x="5" y="0"/>
                      <a:pt x="0" y="6"/>
                      <a:pt x="1" y="7"/>
                    </a:cubicBezTo>
                    <a:cubicBezTo>
                      <a:pt x="1" y="7"/>
                      <a:pt x="5" y="3"/>
                      <a:pt x="7" y="1"/>
                    </a:cubicBezTo>
                    <a:cubicBezTo>
                      <a:pt x="7" y="1"/>
                      <a:pt x="7" y="1"/>
                      <a:pt x="7"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78" name="Freeform 388">
                <a:extLst>
                  <a:ext uri="{FF2B5EF4-FFF2-40B4-BE49-F238E27FC236}">
                    <a16:creationId xmlns:a16="http://schemas.microsoft.com/office/drawing/2014/main" id="{3FB3FEA8-79ED-F747-90F3-D1D0A153C00E}"/>
                  </a:ext>
                </a:extLst>
              </p:cNvPr>
              <p:cNvSpPr>
                <a:spLocks noEditPoints="1"/>
              </p:cNvSpPr>
              <p:nvPr/>
            </p:nvSpPr>
            <p:spPr bwMode="auto">
              <a:xfrm>
                <a:off x="1934" y="770"/>
                <a:ext cx="29" cy="38"/>
              </a:xfrm>
              <a:custGeom>
                <a:avLst/>
                <a:gdLst>
                  <a:gd name="T0" fmla="*/ 4 w 20"/>
                  <a:gd name="T1" fmla="*/ 23 h 26"/>
                  <a:gd name="T2" fmla="*/ 3 w 20"/>
                  <a:gd name="T3" fmla="*/ 26 h 26"/>
                  <a:gd name="T4" fmla="*/ 3 w 20"/>
                  <a:gd name="T5" fmla="*/ 26 h 26"/>
                  <a:gd name="T6" fmla="*/ 3 w 20"/>
                  <a:gd name="T7" fmla="*/ 26 h 26"/>
                  <a:gd name="T8" fmla="*/ 4 w 20"/>
                  <a:gd name="T9" fmla="*/ 25 h 26"/>
                  <a:gd name="T10" fmla="*/ 4 w 20"/>
                  <a:gd name="T11" fmla="*/ 25 h 26"/>
                  <a:gd name="T12" fmla="*/ 4 w 20"/>
                  <a:gd name="T13" fmla="*/ 23 h 26"/>
                  <a:gd name="T14" fmla="*/ 9 w 20"/>
                  <a:gd name="T15" fmla="*/ 19 h 26"/>
                  <a:gd name="T16" fmla="*/ 6 w 20"/>
                  <a:gd name="T17" fmla="*/ 21 h 26"/>
                  <a:gd name="T18" fmla="*/ 6 w 20"/>
                  <a:gd name="T19" fmla="*/ 23 h 26"/>
                  <a:gd name="T20" fmla="*/ 6 w 20"/>
                  <a:gd name="T21" fmla="*/ 25 h 26"/>
                  <a:gd name="T22" fmla="*/ 9 w 20"/>
                  <a:gd name="T23" fmla="*/ 24 h 26"/>
                  <a:gd name="T24" fmla="*/ 9 w 20"/>
                  <a:gd name="T25" fmla="*/ 19 h 26"/>
                  <a:gd name="T26" fmla="*/ 12 w 20"/>
                  <a:gd name="T27" fmla="*/ 18 h 26"/>
                  <a:gd name="T28" fmla="*/ 11 w 20"/>
                  <a:gd name="T29" fmla="*/ 18 h 26"/>
                  <a:gd name="T30" fmla="*/ 11 w 20"/>
                  <a:gd name="T31" fmla="*/ 23 h 26"/>
                  <a:gd name="T32" fmla="*/ 12 w 20"/>
                  <a:gd name="T33" fmla="*/ 23 h 26"/>
                  <a:gd name="T34" fmla="*/ 12 w 20"/>
                  <a:gd name="T35" fmla="*/ 18 h 26"/>
                  <a:gd name="T36" fmla="*/ 15 w 20"/>
                  <a:gd name="T37" fmla="*/ 15 h 26"/>
                  <a:gd name="T38" fmla="*/ 14 w 20"/>
                  <a:gd name="T39" fmla="*/ 17 h 26"/>
                  <a:gd name="T40" fmla="*/ 14 w 20"/>
                  <a:gd name="T41" fmla="*/ 17 h 26"/>
                  <a:gd name="T42" fmla="*/ 14 w 20"/>
                  <a:gd name="T43" fmla="*/ 21 h 26"/>
                  <a:gd name="T44" fmla="*/ 14 w 20"/>
                  <a:gd name="T45" fmla="*/ 23 h 26"/>
                  <a:gd name="T46" fmla="*/ 14 w 20"/>
                  <a:gd name="T47" fmla="*/ 23 h 26"/>
                  <a:gd name="T48" fmla="*/ 16 w 20"/>
                  <a:gd name="T49" fmla="*/ 23 h 26"/>
                  <a:gd name="T50" fmla="*/ 16 w 20"/>
                  <a:gd name="T51" fmla="*/ 19 h 26"/>
                  <a:gd name="T52" fmla="*/ 15 w 20"/>
                  <a:gd name="T53" fmla="*/ 15 h 26"/>
                  <a:gd name="T54" fmla="*/ 5 w 20"/>
                  <a:gd name="T55" fmla="*/ 0 h 26"/>
                  <a:gd name="T56" fmla="*/ 10 w 20"/>
                  <a:gd name="T57" fmla="*/ 8 h 26"/>
                  <a:gd name="T58" fmla="*/ 13 w 20"/>
                  <a:gd name="T59" fmla="*/ 10 h 26"/>
                  <a:gd name="T60" fmla="*/ 8 w 20"/>
                  <a:gd name="T61" fmla="*/ 13 h 26"/>
                  <a:gd name="T62" fmla="*/ 10 w 20"/>
                  <a:gd name="T63" fmla="*/ 14 h 26"/>
                  <a:gd name="T64" fmla="*/ 10 w 20"/>
                  <a:gd name="T65" fmla="*/ 15 h 26"/>
                  <a:gd name="T66" fmla="*/ 13 w 20"/>
                  <a:gd name="T67" fmla="*/ 14 h 26"/>
                  <a:gd name="T68" fmla="*/ 14 w 20"/>
                  <a:gd name="T69" fmla="*/ 14 h 26"/>
                  <a:gd name="T70" fmla="*/ 17 w 20"/>
                  <a:gd name="T71" fmla="*/ 15 h 26"/>
                  <a:gd name="T72" fmla="*/ 17 w 20"/>
                  <a:gd name="T73" fmla="*/ 23 h 26"/>
                  <a:gd name="T74" fmla="*/ 18 w 20"/>
                  <a:gd name="T75" fmla="*/ 24 h 26"/>
                  <a:gd name="T76" fmla="*/ 18 w 20"/>
                  <a:gd name="T77" fmla="*/ 17 h 26"/>
                  <a:gd name="T78" fmla="*/ 19 w 20"/>
                  <a:gd name="T79" fmla="*/ 15 h 26"/>
                  <a:gd name="T80" fmla="*/ 20 w 20"/>
                  <a:gd name="T81" fmla="*/ 15 h 26"/>
                  <a:gd name="T82" fmla="*/ 20 w 20"/>
                  <a:gd name="T83" fmla="*/ 15 h 26"/>
                  <a:gd name="T84" fmla="*/ 20 w 20"/>
                  <a:gd name="T85" fmla="*/ 16 h 26"/>
                  <a:gd name="T86" fmla="*/ 18 w 20"/>
                  <a:gd name="T87" fmla="*/ 8 h 26"/>
                  <a:gd name="T88" fmla="*/ 6 w 20"/>
                  <a:gd name="T89" fmla="*/ 1 h 26"/>
                  <a:gd name="T90" fmla="*/ 5 w 20"/>
                  <a:gd name="T9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 h="26">
                    <a:moveTo>
                      <a:pt x="4" y="23"/>
                    </a:moveTo>
                    <a:cubicBezTo>
                      <a:pt x="2" y="25"/>
                      <a:pt x="2" y="25"/>
                      <a:pt x="3" y="26"/>
                    </a:cubicBezTo>
                    <a:cubicBezTo>
                      <a:pt x="3" y="26"/>
                      <a:pt x="3" y="26"/>
                      <a:pt x="3" y="26"/>
                    </a:cubicBezTo>
                    <a:cubicBezTo>
                      <a:pt x="3" y="26"/>
                      <a:pt x="3" y="26"/>
                      <a:pt x="3" y="26"/>
                    </a:cubicBezTo>
                    <a:cubicBezTo>
                      <a:pt x="4" y="26"/>
                      <a:pt x="4" y="26"/>
                      <a:pt x="4" y="25"/>
                    </a:cubicBezTo>
                    <a:cubicBezTo>
                      <a:pt x="4" y="25"/>
                      <a:pt x="4" y="25"/>
                      <a:pt x="4" y="25"/>
                    </a:cubicBezTo>
                    <a:cubicBezTo>
                      <a:pt x="4" y="24"/>
                      <a:pt x="4" y="23"/>
                      <a:pt x="4" y="23"/>
                    </a:cubicBezTo>
                    <a:moveTo>
                      <a:pt x="9" y="19"/>
                    </a:moveTo>
                    <a:cubicBezTo>
                      <a:pt x="8" y="20"/>
                      <a:pt x="7" y="21"/>
                      <a:pt x="6" y="21"/>
                    </a:cubicBezTo>
                    <a:cubicBezTo>
                      <a:pt x="6" y="22"/>
                      <a:pt x="6" y="23"/>
                      <a:pt x="6" y="23"/>
                    </a:cubicBezTo>
                    <a:cubicBezTo>
                      <a:pt x="6" y="24"/>
                      <a:pt x="6" y="24"/>
                      <a:pt x="6" y="25"/>
                    </a:cubicBezTo>
                    <a:cubicBezTo>
                      <a:pt x="7" y="24"/>
                      <a:pt x="8" y="24"/>
                      <a:pt x="9" y="24"/>
                    </a:cubicBezTo>
                    <a:cubicBezTo>
                      <a:pt x="9" y="22"/>
                      <a:pt x="9" y="21"/>
                      <a:pt x="9" y="19"/>
                    </a:cubicBezTo>
                    <a:moveTo>
                      <a:pt x="12" y="18"/>
                    </a:moveTo>
                    <a:cubicBezTo>
                      <a:pt x="12" y="18"/>
                      <a:pt x="12" y="18"/>
                      <a:pt x="11" y="18"/>
                    </a:cubicBezTo>
                    <a:cubicBezTo>
                      <a:pt x="11" y="20"/>
                      <a:pt x="11" y="22"/>
                      <a:pt x="11" y="23"/>
                    </a:cubicBezTo>
                    <a:cubicBezTo>
                      <a:pt x="11" y="23"/>
                      <a:pt x="12" y="23"/>
                      <a:pt x="12" y="23"/>
                    </a:cubicBezTo>
                    <a:cubicBezTo>
                      <a:pt x="12" y="21"/>
                      <a:pt x="12" y="19"/>
                      <a:pt x="12" y="18"/>
                    </a:cubicBezTo>
                    <a:moveTo>
                      <a:pt x="15" y="15"/>
                    </a:moveTo>
                    <a:cubicBezTo>
                      <a:pt x="15" y="16"/>
                      <a:pt x="14" y="17"/>
                      <a:pt x="14" y="17"/>
                    </a:cubicBezTo>
                    <a:cubicBezTo>
                      <a:pt x="14" y="17"/>
                      <a:pt x="14" y="17"/>
                      <a:pt x="14" y="17"/>
                    </a:cubicBezTo>
                    <a:cubicBezTo>
                      <a:pt x="14" y="19"/>
                      <a:pt x="14" y="21"/>
                      <a:pt x="14" y="21"/>
                    </a:cubicBezTo>
                    <a:cubicBezTo>
                      <a:pt x="14" y="22"/>
                      <a:pt x="14" y="22"/>
                      <a:pt x="14" y="23"/>
                    </a:cubicBezTo>
                    <a:cubicBezTo>
                      <a:pt x="14" y="23"/>
                      <a:pt x="14" y="23"/>
                      <a:pt x="14" y="23"/>
                    </a:cubicBezTo>
                    <a:cubicBezTo>
                      <a:pt x="15" y="23"/>
                      <a:pt x="15" y="23"/>
                      <a:pt x="16" y="23"/>
                    </a:cubicBezTo>
                    <a:cubicBezTo>
                      <a:pt x="16" y="21"/>
                      <a:pt x="16" y="19"/>
                      <a:pt x="16" y="19"/>
                    </a:cubicBezTo>
                    <a:cubicBezTo>
                      <a:pt x="16" y="16"/>
                      <a:pt x="15" y="15"/>
                      <a:pt x="15" y="15"/>
                    </a:cubicBezTo>
                    <a:moveTo>
                      <a:pt x="5" y="0"/>
                    </a:moveTo>
                    <a:cubicBezTo>
                      <a:pt x="0" y="0"/>
                      <a:pt x="10" y="8"/>
                      <a:pt x="10" y="8"/>
                    </a:cubicBezTo>
                    <a:cubicBezTo>
                      <a:pt x="9" y="10"/>
                      <a:pt x="13" y="10"/>
                      <a:pt x="13" y="10"/>
                    </a:cubicBezTo>
                    <a:cubicBezTo>
                      <a:pt x="10" y="12"/>
                      <a:pt x="9" y="13"/>
                      <a:pt x="8" y="13"/>
                    </a:cubicBezTo>
                    <a:cubicBezTo>
                      <a:pt x="9" y="14"/>
                      <a:pt x="10" y="14"/>
                      <a:pt x="10" y="14"/>
                    </a:cubicBezTo>
                    <a:cubicBezTo>
                      <a:pt x="10" y="14"/>
                      <a:pt x="10" y="15"/>
                      <a:pt x="10" y="15"/>
                    </a:cubicBezTo>
                    <a:cubicBezTo>
                      <a:pt x="11" y="14"/>
                      <a:pt x="12" y="14"/>
                      <a:pt x="13" y="14"/>
                    </a:cubicBezTo>
                    <a:cubicBezTo>
                      <a:pt x="13" y="14"/>
                      <a:pt x="13" y="14"/>
                      <a:pt x="14" y="14"/>
                    </a:cubicBezTo>
                    <a:cubicBezTo>
                      <a:pt x="15" y="14"/>
                      <a:pt x="16" y="14"/>
                      <a:pt x="17" y="15"/>
                    </a:cubicBezTo>
                    <a:cubicBezTo>
                      <a:pt x="17" y="15"/>
                      <a:pt x="18" y="15"/>
                      <a:pt x="17" y="23"/>
                    </a:cubicBezTo>
                    <a:cubicBezTo>
                      <a:pt x="17" y="23"/>
                      <a:pt x="18" y="24"/>
                      <a:pt x="18" y="24"/>
                    </a:cubicBezTo>
                    <a:cubicBezTo>
                      <a:pt x="18" y="19"/>
                      <a:pt x="18" y="17"/>
                      <a:pt x="18" y="17"/>
                    </a:cubicBezTo>
                    <a:cubicBezTo>
                      <a:pt x="18" y="15"/>
                      <a:pt x="18" y="15"/>
                      <a:pt x="19" y="15"/>
                    </a:cubicBezTo>
                    <a:cubicBezTo>
                      <a:pt x="19" y="15"/>
                      <a:pt x="20" y="15"/>
                      <a:pt x="20" y="15"/>
                    </a:cubicBezTo>
                    <a:cubicBezTo>
                      <a:pt x="20" y="15"/>
                      <a:pt x="20" y="15"/>
                      <a:pt x="20" y="15"/>
                    </a:cubicBezTo>
                    <a:cubicBezTo>
                      <a:pt x="20" y="15"/>
                      <a:pt x="20" y="15"/>
                      <a:pt x="20" y="16"/>
                    </a:cubicBezTo>
                    <a:cubicBezTo>
                      <a:pt x="20" y="13"/>
                      <a:pt x="19" y="11"/>
                      <a:pt x="18" y="8"/>
                    </a:cubicBezTo>
                    <a:cubicBezTo>
                      <a:pt x="14" y="1"/>
                      <a:pt x="6" y="1"/>
                      <a:pt x="6" y="1"/>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79" name="Freeform 389">
                <a:extLst>
                  <a:ext uri="{FF2B5EF4-FFF2-40B4-BE49-F238E27FC236}">
                    <a16:creationId xmlns:a16="http://schemas.microsoft.com/office/drawing/2014/main" id="{E75DAF2A-BEFE-7347-83D0-DB364C8871CB}"/>
                  </a:ext>
                </a:extLst>
              </p:cNvPr>
              <p:cNvSpPr>
                <a:spLocks/>
              </p:cNvSpPr>
              <p:nvPr/>
            </p:nvSpPr>
            <p:spPr bwMode="auto">
              <a:xfrm>
                <a:off x="1939" y="80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80" name="Freeform 390">
                <a:extLst>
                  <a:ext uri="{FF2B5EF4-FFF2-40B4-BE49-F238E27FC236}">
                    <a16:creationId xmlns:a16="http://schemas.microsoft.com/office/drawing/2014/main" id="{2930F9D3-3063-F449-9DFE-1388FAC2ED84}"/>
                  </a:ext>
                </a:extLst>
              </p:cNvPr>
              <p:cNvSpPr>
                <a:spLocks noEditPoints="1"/>
              </p:cNvSpPr>
              <p:nvPr/>
            </p:nvSpPr>
            <p:spPr bwMode="auto">
              <a:xfrm>
                <a:off x="1940" y="789"/>
                <a:ext cx="10" cy="17"/>
              </a:xfrm>
              <a:custGeom>
                <a:avLst/>
                <a:gdLst>
                  <a:gd name="T0" fmla="*/ 2 w 7"/>
                  <a:gd name="T1" fmla="*/ 8 h 12"/>
                  <a:gd name="T2" fmla="*/ 0 w 7"/>
                  <a:gd name="T3" fmla="*/ 10 h 12"/>
                  <a:gd name="T4" fmla="*/ 0 w 7"/>
                  <a:gd name="T5" fmla="*/ 12 h 12"/>
                  <a:gd name="T6" fmla="*/ 0 w 7"/>
                  <a:gd name="T7" fmla="*/ 12 h 12"/>
                  <a:gd name="T8" fmla="*/ 2 w 7"/>
                  <a:gd name="T9" fmla="*/ 12 h 12"/>
                  <a:gd name="T10" fmla="*/ 2 w 7"/>
                  <a:gd name="T11" fmla="*/ 10 h 12"/>
                  <a:gd name="T12" fmla="*/ 2 w 7"/>
                  <a:gd name="T13" fmla="*/ 8 h 12"/>
                  <a:gd name="T14" fmla="*/ 7 w 7"/>
                  <a:gd name="T15" fmla="*/ 5 h 12"/>
                  <a:gd name="T16" fmla="*/ 5 w 7"/>
                  <a:gd name="T17" fmla="*/ 6 h 12"/>
                  <a:gd name="T18" fmla="*/ 5 w 7"/>
                  <a:gd name="T19" fmla="*/ 11 h 12"/>
                  <a:gd name="T20" fmla="*/ 7 w 7"/>
                  <a:gd name="T21" fmla="*/ 10 h 12"/>
                  <a:gd name="T22" fmla="*/ 7 w 7"/>
                  <a:gd name="T23" fmla="*/ 5 h 12"/>
                  <a:gd name="T24" fmla="*/ 4 w 7"/>
                  <a:gd name="T25" fmla="*/ 0 h 12"/>
                  <a:gd name="T26" fmla="*/ 4 w 7"/>
                  <a:gd name="T27" fmla="*/ 2 h 12"/>
                  <a:gd name="T28" fmla="*/ 6 w 7"/>
                  <a:gd name="T29" fmla="*/ 2 h 12"/>
                  <a:gd name="T30" fmla="*/ 6 w 7"/>
                  <a:gd name="T31" fmla="*/ 2 h 12"/>
                  <a:gd name="T32" fmla="*/ 6 w 7"/>
                  <a:gd name="T33" fmla="*/ 1 h 12"/>
                  <a:gd name="T34" fmla="*/ 4 w 7"/>
                  <a:gd name="T3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12">
                    <a:moveTo>
                      <a:pt x="2" y="8"/>
                    </a:moveTo>
                    <a:cubicBezTo>
                      <a:pt x="2" y="9"/>
                      <a:pt x="1" y="9"/>
                      <a:pt x="0" y="10"/>
                    </a:cubicBezTo>
                    <a:cubicBezTo>
                      <a:pt x="0" y="10"/>
                      <a:pt x="0" y="11"/>
                      <a:pt x="0" y="12"/>
                    </a:cubicBezTo>
                    <a:cubicBezTo>
                      <a:pt x="0" y="12"/>
                      <a:pt x="0" y="12"/>
                      <a:pt x="0" y="12"/>
                    </a:cubicBezTo>
                    <a:cubicBezTo>
                      <a:pt x="1" y="12"/>
                      <a:pt x="1" y="12"/>
                      <a:pt x="2" y="12"/>
                    </a:cubicBezTo>
                    <a:cubicBezTo>
                      <a:pt x="2" y="11"/>
                      <a:pt x="2" y="11"/>
                      <a:pt x="2" y="10"/>
                    </a:cubicBezTo>
                    <a:cubicBezTo>
                      <a:pt x="2" y="10"/>
                      <a:pt x="2" y="9"/>
                      <a:pt x="2" y="8"/>
                    </a:cubicBezTo>
                    <a:moveTo>
                      <a:pt x="7" y="5"/>
                    </a:moveTo>
                    <a:cubicBezTo>
                      <a:pt x="6" y="6"/>
                      <a:pt x="6" y="6"/>
                      <a:pt x="5" y="6"/>
                    </a:cubicBezTo>
                    <a:cubicBezTo>
                      <a:pt x="5" y="8"/>
                      <a:pt x="5" y="9"/>
                      <a:pt x="5" y="11"/>
                    </a:cubicBezTo>
                    <a:cubicBezTo>
                      <a:pt x="6" y="10"/>
                      <a:pt x="6" y="10"/>
                      <a:pt x="7" y="10"/>
                    </a:cubicBezTo>
                    <a:cubicBezTo>
                      <a:pt x="7" y="9"/>
                      <a:pt x="7" y="7"/>
                      <a:pt x="7" y="5"/>
                    </a:cubicBezTo>
                    <a:moveTo>
                      <a:pt x="4" y="0"/>
                    </a:moveTo>
                    <a:cubicBezTo>
                      <a:pt x="3" y="2"/>
                      <a:pt x="3" y="2"/>
                      <a:pt x="4" y="2"/>
                    </a:cubicBezTo>
                    <a:cubicBezTo>
                      <a:pt x="5" y="2"/>
                      <a:pt x="6" y="2"/>
                      <a:pt x="6" y="2"/>
                    </a:cubicBezTo>
                    <a:cubicBezTo>
                      <a:pt x="6" y="2"/>
                      <a:pt x="6" y="2"/>
                      <a:pt x="6" y="2"/>
                    </a:cubicBezTo>
                    <a:cubicBezTo>
                      <a:pt x="6" y="2"/>
                      <a:pt x="6" y="1"/>
                      <a:pt x="6" y="1"/>
                    </a:cubicBezTo>
                    <a:cubicBezTo>
                      <a:pt x="6" y="1"/>
                      <a:pt x="5"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81" name="Freeform 391">
                <a:extLst>
                  <a:ext uri="{FF2B5EF4-FFF2-40B4-BE49-F238E27FC236}">
                    <a16:creationId xmlns:a16="http://schemas.microsoft.com/office/drawing/2014/main" id="{D0F7903C-89D3-214C-90E1-CB369EAC9A7C}"/>
                  </a:ext>
                </a:extLst>
              </p:cNvPr>
              <p:cNvSpPr>
                <a:spLocks noEditPoints="1"/>
              </p:cNvSpPr>
              <p:nvPr/>
            </p:nvSpPr>
            <p:spPr bwMode="auto">
              <a:xfrm>
                <a:off x="1952" y="790"/>
                <a:ext cx="9" cy="13"/>
              </a:xfrm>
              <a:custGeom>
                <a:avLst/>
                <a:gdLst>
                  <a:gd name="T0" fmla="*/ 2 w 6"/>
                  <a:gd name="T1" fmla="*/ 3 h 9"/>
                  <a:gd name="T2" fmla="*/ 0 w 6"/>
                  <a:gd name="T3" fmla="*/ 4 h 9"/>
                  <a:gd name="T4" fmla="*/ 0 w 6"/>
                  <a:gd name="T5" fmla="*/ 9 h 9"/>
                  <a:gd name="T6" fmla="*/ 2 w 6"/>
                  <a:gd name="T7" fmla="*/ 9 h 9"/>
                  <a:gd name="T8" fmla="*/ 2 w 6"/>
                  <a:gd name="T9" fmla="*/ 7 h 9"/>
                  <a:gd name="T10" fmla="*/ 2 w 6"/>
                  <a:gd name="T11" fmla="*/ 3 h 9"/>
                  <a:gd name="T12" fmla="*/ 2 w 6"/>
                  <a:gd name="T13" fmla="*/ 0 h 9"/>
                  <a:gd name="T14" fmla="*/ 1 w 6"/>
                  <a:gd name="T15" fmla="*/ 0 h 9"/>
                  <a:gd name="T16" fmla="*/ 1 w 6"/>
                  <a:gd name="T17" fmla="*/ 0 h 9"/>
                  <a:gd name="T18" fmla="*/ 3 w 6"/>
                  <a:gd name="T19" fmla="*/ 1 h 9"/>
                  <a:gd name="T20" fmla="*/ 4 w 6"/>
                  <a:gd name="T21" fmla="*/ 5 h 9"/>
                  <a:gd name="T22" fmla="*/ 4 w 6"/>
                  <a:gd name="T23" fmla="*/ 9 h 9"/>
                  <a:gd name="T24" fmla="*/ 5 w 6"/>
                  <a:gd name="T25" fmla="*/ 9 h 9"/>
                  <a:gd name="T26" fmla="*/ 5 w 6"/>
                  <a:gd name="T27" fmla="*/ 1 h 9"/>
                  <a:gd name="T28" fmla="*/ 2 w 6"/>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9">
                    <a:moveTo>
                      <a:pt x="2" y="3"/>
                    </a:moveTo>
                    <a:cubicBezTo>
                      <a:pt x="1" y="3"/>
                      <a:pt x="1" y="3"/>
                      <a:pt x="0" y="4"/>
                    </a:cubicBezTo>
                    <a:cubicBezTo>
                      <a:pt x="0" y="5"/>
                      <a:pt x="0" y="7"/>
                      <a:pt x="0" y="9"/>
                    </a:cubicBezTo>
                    <a:cubicBezTo>
                      <a:pt x="1" y="9"/>
                      <a:pt x="1" y="9"/>
                      <a:pt x="2" y="9"/>
                    </a:cubicBezTo>
                    <a:cubicBezTo>
                      <a:pt x="2" y="8"/>
                      <a:pt x="2" y="8"/>
                      <a:pt x="2" y="7"/>
                    </a:cubicBezTo>
                    <a:cubicBezTo>
                      <a:pt x="2" y="7"/>
                      <a:pt x="2" y="5"/>
                      <a:pt x="2" y="3"/>
                    </a:cubicBezTo>
                    <a:moveTo>
                      <a:pt x="2" y="0"/>
                    </a:moveTo>
                    <a:cubicBezTo>
                      <a:pt x="1" y="0"/>
                      <a:pt x="1" y="0"/>
                      <a:pt x="1" y="0"/>
                    </a:cubicBezTo>
                    <a:cubicBezTo>
                      <a:pt x="1" y="0"/>
                      <a:pt x="1" y="0"/>
                      <a:pt x="1" y="0"/>
                    </a:cubicBezTo>
                    <a:cubicBezTo>
                      <a:pt x="3" y="0"/>
                      <a:pt x="3" y="1"/>
                      <a:pt x="3" y="1"/>
                    </a:cubicBezTo>
                    <a:cubicBezTo>
                      <a:pt x="3" y="1"/>
                      <a:pt x="4" y="2"/>
                      <a:pt x="4" y="5"/>
                    </a:cubicBezTo>
                    <a:cubicBezTo>
                      <a:pt x="4" y="5"/>
                      <a:pt x="4" y="7"/>
                      <a:pt x="4" y="9"/>
                    </a:cubicBezTo>
                    <a:cubicBezTo>
                      <a:pt x="4" y="9"/>
                      <a:pt x="5" y="9"/>
                      <a:pt x="5" y="9"/>
                    </a:cubicBezTo>
                    <a:cubicBezTo>
                      <a:pt x="6" y="1"/>
                      <a:pt x="5" y="1"/>
                      <a:pt x="5" y="1"/>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82" name="Freeform 392">
                <a:extLst>
                  <a:ext uri="{FF2B5EF4-FFF2-40B4-BE49-F238E27FC236}">
                    <a16:creationId xmlns:a16="http://schemas.microsoft.com/office/drawing/2014/main" id="{A0E27271-B608-0E47-8178-9B6F5F167030}"/>
                  </a:ext>
                </a:extLst>
              </p:cNvPr>
              <p:cNvSpPr>
                <a:spLocks noEditPoints="1"/>
              </p:cNvSpPr>
              <p:nvPr/>
            </p:nvSpPr>
            <p:spPr bwMode="auto">
              <a:xfrm>
                <a:off x="1961" y="793"/>
                <a:ext cx="4" cy="15"/>
              </a:xfrm>
              <a:custGeom>
                <a:avLst/>
                <a:gdLst>
                  <a:gd name="T0" fmla="*/ 3 w 3"/>
                  <a:gd name="T1" fmla="*/ 3 h 10"/>
                  <a:gd name="T2" fmla="*/ 3 w 3"/>
                  <a:gd name="T3" fmla="*/ 8 h 10"/>
                  <a:gd name="T4" fmla="*/ 3 w 3"/>
                  <a:gd name="T5" fmla="*/ 3 h 10"/>
                  <a:gd name="T6" fmla="*/ 3 w 3"/>
                  <a:gd name="T7" fmla="*/ 3 h 10"/>
                  <a:gd name="T8" fmla="*/ 1 w 3"/>
                  <a:gd name="T9" fmla="*/ 0 h 10"/>
                  <a:gd name="T10" fmla="*/ 1 w 3"/>
                  <a:gd name="T11" fmla="*/ 1 h 10"/>
                  <a:gd name="T12" fmla="*/ 1 w 3"/>
                  <a:gd name="T13" fmla="*/ 5 h 10"/>
                  <a:gd name="T14" fmla="*/ 1 w 3"/>
                  <a:gd name="T15" fmla="*/ 8 h 10"/>
                  <a:gd name="T16" fmla="*/ 1 w 3"/>
                  <a:gd name="T17" fmla="*/ 10 h 10"/>
                  <a:gd name="T18" fmla="*/ 2 w 3"/>
                  <a:gd name="T19" fmla="*/ 10 h 10"/>
                  <a:gd name="T20" fmla="*/ 2 w 3"/>
                  <a:gd name="T21" fmla="*/ 9 h 10"/>
                  <a:gd name="T22" fmla="*/ 2 w 3"/>
                  <a:gd name="T23" fmla="*/ 2 h 10"/>
                  <a:gd name="T24" fmla="*/ 1 w 3"/>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0">
                    <a:moveTo>
                      <a:pt x="3" y="3"/>
                    </a:moveTo>
                    <a:cubicBezTo>
                      <a:pt x="3" y="4"/>
                      <a:pt x="3" y="7"/>
                      <a:pt x="3" y="8"/>
                    </a:cubicBezTo>
                    <a:cubicBezTo>
                      <a:pt x="3" y="7"/>
                      <a:pt x="3" y="5"/>
                      <a:pt x="3" y="3"/>
                    </a:cubicBezTo>
                    <a:cubicBezTo>
                      <a:pt x="3" y="3"/>
                      <a:pt x="3" y="3"/>
                      <a:pt x="3" y="3"/>
                    </a:cubicBezTo>
                    <a:moveTo>
                      <a:pt x="1" y="0"/>
                    </a:moveTo>
                    <a:cubicBezTo>
                      <a:pt x="1" y="0"/>
                      <a:pt x="1" y="1"/>
                      <a:pt x="1" y="1"/>
                    </a:cubicBezTo>
                    <a:cubicBezTo>
                      <a:pt x="0" y="2"/>
                      <a:pt x="1" y="5"/>
                      <a:pt x="1" y="5"/>
                    </a:cubicBezTo>
                    <a:cubicBezTo>
                      <a:pt x="1" y="6"/>
                      <a:pt x="1" y="7"/>
                      <a:pt x="1" y="8"/>
                    </a:cubicBezTo>
                    <a:cubicBezTo>
                      <a:pt x="1" y="9"/>
                      <a:pt x="1" y="10"/>
                      <a:pt x="1" y="10"/>
                    </a:cubicBezTo>
                    <a:cubicBezTo>
                      <a:pt x="1" y="10"/>
                      <a:pt x="1" y="10"/>
                      <a:pt x="2" y="10"/>
                    </a:cubicBezTo>
                    <a:cubicBezTo>
                      <a:pt x="2" y="10"/>
                      <a:pt x="2" y="10"/>
                      <a:pt x="2" y="9"/>
                    </a:cubicBezTo>
                    <a:cubicBezTo>
                      <a:pt x="2" y="6"/>
                      <a:pt x="2" y="2"/>
                      <a:pt x="2" y="2"/>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83" name="Freeform 393">
                <a:extLst>
                  <a:ext uri="{FF2B5EF4-FFF2-40B4-BE49-F238E27FC236}">
                    <a16:creationId xmlns:a16="http://schemas.microsoft.com/office/drawing/2014/main" id="{61F0674E-AB3E-E943-B01A-3AD109FE0F52}"/>
                  </a:ext>
                </a:extLst>
              </p:cNvPr>
              <p:cNvSpPr>
                <a:spLocks/>
              </p:cNvSpPr>
              <p:nvPr/>
            </p:nvSpPr>
            <p:spPr bwMode="auto">
              <a:xfrm>
                <a:off x="1961" y="792"/>
                <a:ext cx="4" cy="14"/>
              </a:xfrm>
              <a:custGeom>
                <a:avLst/>
                <a:gdLst>
                  <a:gd name="T0" fmla="*/ 1 w 3"/>
                  <a:gd name="T1" fmla="*/ 0 h 10"/>
                  <a:gd name="T2" fmla="*/ 0 w 3"/>
                  <a:gd name="T3" fmla="*/ 2 h 10"/>
                  <a:gd name="T4" fmla="*/ 0 w 3"/>
                  <a:gd name="T5" fmla="*/ 9 h 10"/>
                  <a:gd name="T6" fmla="*/ 1 w 3"/>
                  <a:gd name="T7" fmla="*/ 9 h 10"/>
                  <a:gd name="T8" fmla="*/ 1 w 3"/>
                  <a:gd name="T9" fmla="*/ 6 h 10"/>
                  <a:gd name="T10" fmla="*/ 1 w 3"/>
                  <a:gd name="T11" fmla="*/ 2 h 10"/>
                  <a:gd name="T12" fmla="*/ 1 w 3"/>
                  <a:gd name="T13" fmla="*/ 1 h 10"/>
                  <a:gd name="T14" fmla="*/ 2 w 3"/>
                  <a:gd name="T15" fmla="*/ 3 h 10"/>
                  <a:gd name="T16" fmla="*/ 2 w 3"/>
                  <a:gd name="T17" fmla="*/ 10 h 10"/>
                  <a:gd name="T18" fmla="*/ 3 w 3"/>
                  <a:gd name="T19" fmla="*/ 9 h 10"/>
                  <a:gd name="T20" fmla="*/ 3 w 3"/>
                  <a:gd name="T21" fmla="*/ 4 h 10"/>
                  <a:gd name="T22" fmla="*/ 2 w 3"/>
                  <a:gd name="T23" fmla="*/ 1 h 10"/>
                  <a:gd name="T24" fmla="*/ 2 w 3"/>
                  <a:gd name="T25" fmla="*/ 0 h 10"/>
                  <a:gd name="T26" fmla="*/ 2 w 3"/>
                  <a:gd name="T27" fmla="*/ 0 h 10"/>
                  <a:gd name="T28" fmla="*/ 1 w 3"/>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10">
                    <a:moveTo>
                      <a:pt x="1" y="0"/>
                    </a:moveTo>
                    <a:cubicBezTo>
                      <a:pt x="0" y="0"/>
                      <a:pt x="0" y="0"/>
                      <a:pt x="0" y="2"/>
                    </a:cubicBezTo>
                    <a:cubicBezTo>
                      <a:pt x="0" y="2"/>
                      <a:pt x="0" y="4"/>
                      <a:pt x="0" y="9"/>
                    </a:cubicBezTo>
                    <a:cubicBezTo>
                      <a:pt x="0" y="9"/>
                      <a:pt x="0" y="9"/>
                      <a:pt x="1" y="9"/>
                    </a:cubicBezTo>
                    <a:cubicBezTo>
                      <a:pt x="1" y="8"/>
                      <a:pt x="1" y="7"/>
                      <a:pt x="1" y="6"/>
                    </a:cubicBezTo>
                    <a:cubicBezTo>
                      <a:pt x="1" y="6"/>
                      <a:pt x="0" y="3"/>
                      <a:pt x="1" y="2"/>
                    </a:cubicBezTo>
                    <a:cubicBezTo>
                      <a:pt x="1" y="2"/>
                      <a:pt x="1" y="1"/>
                      <a:pt x="1" y="1"/>
                    </a:cubicBezTo>
                    <a:cubicBezTo>
                      <a:pt x="2" y="1"/>
                      <a:pt x="2" y="2"/>
                      <a:pt x="2" y="3"/>
                    </a:cubicBezTo>
                    <a:cubicBezTo>
                      <a:pt x="2" y="3"/>
                      <a:pt x="2" y="7"/>
                      <a:pt x="2" y="10"/>
                    </a:cubicBezTo>
                    <a:cubicBezTo>
                      <a:pt x="2" y="10"/>
                      <a:pt x="2" y="10"/>
                      <a:pt x="3" y="9"/>
                    </a:cubicBezTo>
                    <a:cubicBezTo>
                      <a:pt x="3" y="8"/>
                      <a:pt x="3" y="5"/>
                      <a:pt x="3" y="4"/>
                    </a:cubicBezTo>
                    <a:cubicBezTo>
                      <a:pt x="3" y="3"/>
                      <a:pt x="3" y="2"/>
                      <a:pt x="2" y="1"/>
                    </a:cubicBezTo>
                    <a:cubicBezTo>
                      <a:pt x="2" y="0"/>
                      <a:pt x="2" y="0"/>
                      <a:pt x="2"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84" name="Freeform 394">
                <a:extLst>
                  <a:ext uri="{FF2B5EF4-FFF2-40B4-BE49-F238E27FC236}">
                    <a16:creationId xmlns:a16="http://schemas.microsoft.com/office/drawing/2014/main" id="{61534DA5-C6BF-884B-95F3-A7E5C0B56426}"/>
                  </a:ext>
                </a:extLst>
              </p:cNvPr>
              <p:cNvSpPr>
                <a:spLocks/>
              </p:cNvSpPr>
              <p:nvPr/>
            </p:nvSpPr>
            <p:spPr bwMode="auto">
              <a:xfrm>
                <a:off x="1911" y="790"/>
                <a:ext cx="35" cy="66"/>
              </a:xfrm>
              <a:custGeom>
                <a:avLst/>
                <a:gdLst>
                  <a:gd name="T0" fmla="*/ 24 w 24"/>
                  <a:gd name="T1" fmla="*/ 30 h 45"/>
                  <a:gd name="T2" fmla="*/ 23 w 24"/>
                  <a:gd name="T3" fmla="*/ 34 h 45"/>
                  <a:gd name="T4" fmla="*/ 21 w 24"/>
                  <a:gd name="T5" fmla="*/ 37 h 45"/>
                  <a:gd name="T6" fmla="*/ 19 w 24"/>
                  <a:gd name="T7" fmla="*/ 39 h 45"/>
                  <a:gd name="T8" fmla="*/ 15 w 24"/>
                  <a:gd name="T9" fmla="*/ 40 h 45"/>
                  <a:gd name="T10" fmla="*/ 15 w 24"/>
                  <a:gd name="T11" fmla="*/ 43 h 45"/>
                  <a:gd name="T12" fmla="*/ 15 w 24"/>
                  <a:gd name="T13" fmla="*/ 45 h 45"/>
                  <a:gd name="T14" fmla="*/ 14 w 24"/>
                  <a:gd name="T15" fmla="*/ 45 h 45"/>
                  <a:gd name="T16" fmla="*/ 10 w 24"/>
                  <a:gd name="T17" fmla="*/ 45 h 45"/>
                  <a:gd name="T18" fmla="*/ 9 w 24"/>
                  <a:gd name="T19" fmla="*/ 45 h 45"/>
                  <a:gd name="T20" fmla="*/ 9 w 24"/>
                  <a:gd name="T21" fmla="*/ 43 h 45"/>
                  <a:gd name="T22" fmla="*/ 9 w 24"/>
                  <a:gd name="T23" fmla="*/ 41 h 45"/>
                  <a:gd name="T24" fmla="*/ 3 w 24"/>
                  <a:gd name="T25" fmla="*/ 40 h 45"/>
                  <a:gd name="T26" fmla="*/ 0 w 24"/>
                  <a:gd name="T27" fmla="*/ 39 h 45"/>
                  <a:gd name="T28" fmla="*/ 0 w 24"/>
                  <a:gd name="T29" fmla="*/ 38 h 45"/>
                  <a:gd name="T30" fmla="*/ 0 w 24"/>
                  <a:gd name="T31" fmla="*/ 36 h 45"/>
                  <a:gd name="T32" fmla="*/ 1 w 24"/>
                  <a:gd name="T33" fmla="*/ 34 h 45"/>
                  <a:gd name="T34" fmla="*/ 1 w 24"/>
                  <a:gd name="T35" fmla="*/ 33 h 45"/>
                  <a:gd name="T36" fmla="*/ 2 w 24"/>
                  <a:gd name="T37" fmla="*/ 33 h 45"/>
                  <a:gd name="T38" fmla="*/ 2 w 24"/>
                  <a:gd name="T39" fmla="*/ 34 h 45"/>
                  <a:gd name="T40" fmla="*/ 5 w 24"/>
                  <a:gd name="T41" fmla="*/ 34 h 45"/>
                  <a:gd name="T42" fmla="*/ 10 w 24"/>
                  <a:gd name="T43" fmla="*/ 35 h 45"/>
                  <a:gd name="T44" fmla="*/ 15 w 24"/>
                  <a:gd name="T45" fmla="*/ 34 h 45"/>
                  <a:gd name="T46" fmla="*/ 17 w 24"/>
                  <a:gd name="T47" fmla="*/ 31 h 45"/>
                  <a:gd name="T48" fmla="*/ 15 w 24"/>
                  <a:gd name="T49" fmla="*/ 27 h 45"/>
                  <a:gd name="T50" fmla="*/ 10 w 24"/>
                  <a:gd name="T51" fmla="*/ 25 h 45"/>
                  <a:gd name="T52" fmla="*/ 7 w 24"/>
                  <a:gd name="T53" fmla="*/ 23 h 45"/>
                  <a:gd name="T54" fmla="*/ 4 w 24"/>
                  <a:gd name="T55" fmla="*/ 21 h 45"/>
                  <a:gd name="T56" fmla="*/ 1 w 24"/>
                  <a:gd name="T57" fmla="*/ 18 h 45"/>
                  <a:gd name="T58" fmla="*/ 1 w 24"/>
                  <a:gd name="T59" fmla="*/ 14 h 45"/>
                  <a:gd name="T60" fmla="*/ 3 w 24"/>
                  <a:gd name="T61" fmla="*/ 8 h 45"/>
                  <a:gd name="T62" fmla="*/ 10 w 24"/>
                  <a:gd name="T63" fmla="*/ 5 h 45"/>
                  <a:gd name="T64" fmla="*/ 10 w 24"/>
                  <a:gd name="T65" fmla="*/ 2 h 45"/>
                  <a:gd name="T66" fmla="*/ 10 w 24"/>
                  <a:gd name="T67" fmla="*/ 0 h 45"/>
                  <a:gd name="T68" fmla="*/ 12 w 24"/>
                  <a:gd name="T69" fmla="*/ 0 h 45"/>
                  <a:gd name="T70" fmla="*/ 15 w 24"/>
                  <a:gd name="T71" fmla="*/ 0 h 45"/>
                  <a:gd name="T72" fmla="*/ 16 w 24"/>
                  <a:gd name="T73" fmla="*/ 0 h 45"/>
                  <a:gd name="T74" fmla="*/ 16 w 24"/>
                  <a:gd name="T75" fmla="*/ 2 h 45"/>
                  <a:gd name="T76" fmla="*/ 16 w 24"/>
                  <a:gd name="T77" fmla="*/ 4 h 45"/>
                  <a:gd name="T78" fmla="*/ 20 w 24"/>
                  <a:gd name="T79" fmla="*/ 5 h 45"/>
                  <a:gd name="T80" fmla="*/ 22 w 24"/>
                  <a:gd name="T81" fmla="*/ 5 h 45"/>
                  <a:gd name="T82" fmla="*/ 22 w 24"/>
                  <a:gd name="T83" fmla="*/ 6 h 45"/>
                  <a:gd name="T84" fmla="*/ 22 w 24"/>
                  <a:gd name="T85" fmla="*/ 8 h 45"/>
                  <a:gd name="T86" fmla="*/ 21 w 24"/>
                  <a:gd name="T87" fmla="*/ 10 h 45"/>
                  <a:gd name="T88" fmla="*/ 20 w 24"/>
                  <a:gd name="T89" fmla="*/ 11 h 45"/>
                  <a:gd name="T90" fmla="*/ 17 w 24"/>
                  <a:gd name="T91" fmla="*/ 10 h 45"/>
                  <a:gd name="T92" fmla="*/ 14 w 24"/>
                  <a:gd name="T93" fmla="*/ 10 h 45"/>
                  <a:gd name="T94" fmla="*/ 9 w 24"/>
                  <a:gd name="T95" fmla="*/ 11 h 45"/>
                  <a:gd name="T96" fmla="*/ 8 w 24"/>
                  <a:gd name="T97" fmla="*/ 14 h 45"/>
                  <a:gd name="T98" fmla="*/ 9 w 24"/>
                  <a:gd name="T99" fmla="*/ 17 h 45"/>
                  <a:gd name="T100" fmla="*/ 14 w 24"/>
                  <a:gd name="T101" fmla="*/ 19 h 45"/>
                  <a:gd name="T102" fmla="*/ 21 w 24"/>
                  <a:gd name="T103" fmla="*/ 24 h 45"/>
                  <a:gd name="T104" fmla="*/ 24 w 24"/>
                  <a:gd name="T105" fmla="*/ 3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 h="45">
                    <a:moveTo>
                      <a:pt x="24" y="30"/>
                    </a:moveTo>
                    <a:cubicBezTo>
                      <a:pt x="24" y="32"/>
                      <a:pt x="24" y="33"/>
                      <a:pt x="23" y="34"/>
                    </a:cubicBezTo>
                    <a:cubicBezTo>
                      <a:pt x="23" y="36"/>
                      <a:pt x="22" y="37"/>
                      <a:pt x="21" y="37"/>
                    </a:cubicBezTo>
                    <a:cubicBezTo>
                      <a:pt x="21" y="38"/>
                      <a:pt x="20" y="39"/>
                      <a:pt x="19" y="39"/>
                    </a:cubicBezTo>
                    <a:cubicBezTo>
                      <a:pt x="18" y="40"/>
                      <a:pt x="16" y="40"/>
                      <a:pt x="15" y="40"/>
                    </a:cubicBezTo>
                    <a:cubicBezTo>
                      <a:pt x="15" y="43"/>
                      <a:pt x="15" y="43"/>
                      <a:pt x="15" y="43"/>
                    </a:cubicBezTo>
                    <a:cubicBezTo>
                      <a:pt x="15" y="44"/>
                      <a:pt x="15" y="44"/>
                      <a:pt x="15" y="45"/>
                    </a:cubicBezTo>
                    <a:cubicBezTo>
                      <a:pt x="15" y="45"/>
                      <a:pt x="14" y="45"/>
                      <a:pt x="14" y="45"/>
                    </a:cubicBezTo>
                    <a:cubicBezTo>
                      <a:pt x="10" y="45"/>
                      <a:pt x="10" y="45"/>
                      <a:pt x="10" y="45"/>
                    </a:cubicBezTo>
                    <a:cubicBezTo>
                      <a:pt x="10" y="45"/>
                      <a:pt x="9" y="45"/>
                      <a:pt x="9" y="45"/>
                    </a:cubicBezTo>
                    <a:cubicBezTo>
                      <a:pt x="9" y="44"/>
                      <a:pt x="9" y="44"/>
                      <a:pt x="9" y="43"/>
                    </a:cubicBezTo>
                    <a:cubicBezTo>
                      <a:pt x="9" y="41"/>
                      <a:pt x="9" y="41"/>
                      <a:pt x="9" y="41"/>
                    </a:cubicBezTo>
                    <a:cubicBezTo>
                      <a:pt x="6" y="41"/>
                      <a:pt x="4" y="40"/>
                      <a:pt x="3" y="40"/>
                    </a:cubicBezTo>
                    <a:cubicBezTo>
                      <a:pt x="2" y="40"/>
                      <a:pt x="1" y="39"/>
                      <a:pt x="0" y="39"/>
                    </a:cubicBezTo>
                    <a:cubicBezTo>
                      <a:pt x="0" y="39"/>
                      <a:pt x="0" y="38"/>
                      <a:pt x="0" y="38"/>
                    </a:cubicBezTo>
                    <a:cubicBezTo>
                      <a:pt x="0" y="37"/>
                      <a:pt x="0" y="36"/>
                      <a:pt x="0" y="36"/>
                    </a:cubicBezTo>
                    <a:cubicBezTo>
                      <a:pt x="0" y="35"/>
                      <a:pt x="0" y="34"/>
                      <a:pt x="1" y="34"/>
                    </a:cubicBezTo>
                    <a:cubicBezTo>
                      <a:pt x="1" y="33"/>
                      <a:pt x="1" y="33"/>
                      <a:pt x="1" y="33"/>
                    </a:cubicBezTo>
                    <a:cubicBezTo>
                      <a:pt x="2" y="33"/>
                      <a:pt x="2" y="33"/>
                      <a:pt x="2" y="33"/>
                    </a:cubicBezTo>
                    <a:cubicBezTo>
                      <a:pt x="2" y="34"/>
                      <a:pt x="2" y="34"/>
                      <a:pt x="2" y="34"/>
                    </a:cubicBezTo>
                    <a:cubicBezTo>
                      <a:pt x="3" y="34"/>
                      <a:pt x="4" y="34"/>
                      <a:pt x="5" y="34"/>
                    </a:cubicBezTo>
                    <a:cubicBezTo>
                      <a:pt x="6" y="35"/>
                      <a:pt x="8" y="35"/>
                      <a:pt x="10" y="35"/>
                    </a:cubicBezTo>
                    <a:cubicBezTo>
                      <a:pt x="12" y="35"/>
                      <a:pt x="13" y="35"/>
                      <a:pt x="15" y="34"/>
                    </a:cubicBezTo>
                    <a:cubicBezTo>
                      <a:pt x="16" y="33"/>
                      <a:pt x="17" y="32"/>
                      <a:pt x="17" y="31"/>
                    </a:cubicBezTo>
                    <a:cubicBezTo>
                      <a:pt x="17" y="29"/>
                      <a:pt x="16" y="28"/>
                      <a:pt x="15" y="27"/>
                    </a:cubicBezTo>
                    <a:cubicBezTo>
                      <a:pt x="14" y="27"/>
                      <a:pt x="13" y="26"/>
                      <a:pt x="10" y="25"/>
                    </a:cubicBezTo>
                    <a:cubicBezTo>
                      <a:pt x="9" y="24"/>
                      <a:pt x="8" y="24"/>
                      <a:pt x="7" y="23"/>
                    </a:cubicBezTo>
                    <a:cubicBezTo>
                      <a:pt x="6" y="22"/>
                      <a:pt x="5" y="22"/>
                      <a:pt x="4" y="21"/>
                    </a:cubicBezTo>
                    <a:cubicBezTo>
                      <a:pt x="3" y="20"/>
                      <a:pt x="2" y="19"/>
                      <a:pt x="1" y="18"/>
                    </a:cubicBezTo>
                    <a:cubicBezTo>
                      <a:pt x="1" y="17"/>
                      <a:pt x="1" y="15"/>
                      <a:pt x="1" y="14"/>
                    </a:cubicBezTo>
                    <a:cubicBezTo>
                      <a:pt x="1" y="12"/>
                      <a:pt x="1" y="10"/>
                      <a:pt x="3" y="8"/>
                    </a:cubicBezTo>
                    <a:cubicBezTo>
                      <a:pt x="4" y="6"/>
                      <a:pt x="7" y="5"/>
                      <a:pt x="10" y="5"/>
                    </a:cubicBezTo>
                    <a:cubicBezTo>
                      <a:pt x="10" y="2"/>
                      <a:pt x="10" y="2"/>
                      <a:pt x="10" y="2"/>
                    </a:cubicBezTo>
                    <a:cubicBezTo>
                      <a:pt x="10" y="1"/>
                      <a:pt x="10" y="0"/>
                      <a:pt x="10" y="0"/>
                    </a:cubicBezTo>
                    <a:cubicBezTo>
                      <a:pt x="10" y="0"/>
                      <a:pt x="11" y="0"/>
                      <a:pt x="12" y="0"/>
                    </a:cubicBezTo>
                    <a:cubicBezTo>
                      <a:pt x="15" y="0"/>
                      <a:pt x="15" y="0"/>
                      <a:pt x="15" y="0"/>
                    </a:cubicBezTo>
                    <a:cubicBezTo>
                      <a:pt x="16" y="0"/>
                      <a:pt x="16" y="0"/>
                      <a:pt x="16" y="0"/>
                    </a:cubicBezTo>
                    <a:cubicBezTo>
                      <a:pt x="16" y="0"/>
                      <a:pt x="16" y="1"/>
                      <a:pt x="16" y="2"/>
                    </a:cubicBezTo>
                    <a:cubicBezTo>
                      <a:pt x="16" y="4"/>
                      <a:pt x="16" y="4"/>
                      <a:pt x="16" y="4"/>
                    </a:cubicBezTo>
                    <a:cubicBezTo>
                      <a:pt x="18" y="4"/>
                      <a:pt x="19" y="5"/>
                      <a:pt x="20" y="5"/>
                    </a:cubicBezTo>
                    <a:cubicBezTo>
                      <a:pt x="20" y="5"/>
                      <a:pt x="21" y="5"/>
                      <a:pt x="22" y="5"/>
                    </a:cubicBezTo>
                    <a:cubicBezTo>
                      <a:pt x="22" y="5"/>
                      <a:pt x="22" y="6"/>
                      <a:pt x="22" y="6"/>
                    </a:cubicBezTo>
                    <a:cubicBezTo>
                      <a:pt x="22" y="7"/>
                      <a:pt x="22" y="8"/>
                      <a:pt x="22" y="8"/>
                    </a:cubicBezTo>
                    <a:cubicBezTo>
                      <a:pt x="22" y="9"/>
                      <a:pt x="21" y="9"/>
                      <a:pt x="21" y="10"/>
                    </a:cubicBezTo>
                    <a:cubicBezTo>
                      <a:pt x="21" y="11"/>
                      <a:pt x="20" y="11"/>
                      <a:pt x="20" y="11"/>
                    </a:cubicBezTo>
                    <a:cubicBezTo>
                      <a:pt x="20" y="11"/>
                      <a:pt x="19" y="10"/>
                      <a:pt x="17" y="10"/>
                    </a:cubicBezTo>
                    <a:cubicBezTo>
                      <a:pt x="16" y="10"/>
                      <a:pt x="15" y="10"/>
                      <a:pt x="14" y="10"/>
                    </a:cubicBezTo>
                    <a:cubicBezTo>
                      <a:pt x="12" y="10"/>
                      <a:pt x="10" y="10"/>
                      <a:pt x="9" y="11"/>
                    </a:cubicBezTo>
                    <a:cubicBezTo>
                      <a:pt x="8" y="12"/>
                      <a:pt x="8" y="12"/>
                      <a:pt x="8" y="14"/>
                    </a:cubicBezTo>
                    <a:cubicBezTo>
                      <a:pt x="8" y="15"/>
                      <a:pt x="8" y="16"/>
                      <a:pt x="9" y="17"/>
                    </a:cubicBezTo>
                    <a:cubicBezTo>
                      <a:pt x="10" y="17"/>
                      <a:pt x="12" y="18"/>
                      <a:pt x="14" y="19"/>
                    </a:cubicBezTo>
                    <a:cubicBezTo>
                      <a:pt x="17" y="20"/>
                      <a:pt x="20" y="22"/>
                      <a:pt x="21" y="24"/>
                    </a:cubicBezTo>
                    <a:cubicBezTo>
                      <a:pt x="23" y="26"/>
                      <a:pt x="24" y="28"/>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85" name="Freeform 395">
                <a:extLst>
                  <a:ext uri="{FF2B5EF4-FFF2-40B4-BE49-F238E27FC236}">
                    <a16:creationId xmlns:a16="http://schemas.microsoft.com/office/drawing/2014/main" id="{FB5DE541-F4FA-6246-B393-8E1F358673D5}"/>
                  </a:ext>
                </a:extLst>
              </p:cNvPr>
              <p:cNvSpPr>
                <a:spLocks/>
              </p:cNvSpPr>
              <p:nvPr/>
            </p:nvSpPr>
            <p:spPr bwMode="auto">
              <a:xfrm>
                <a:off x="851" y="1362"/>
                <a:ext cx="36" cy="24"/>
              </a:xfrm>
              <a:custGeom>
                <a:avLst/>
                <a:gdLst>
                  <a:gd name="T0" fmla="*/ 21 w 25"/>
                  <a:gd name="T1" fmla="*/ 17 h 17"/>
                  <a:gd name="T2" fmla="*/ 22 w 25"/>
                  <a:gd name="T3" fmla="*/ 11 h 17"/>
                  <a:gd name="T4" fmla="*/ 24 w 25"/>
                  <a:gd name="T5" fmla="*/ 4 h 17"/>
                  <a:gd name="T6" fmla="*/ 18 w 25"/>
                  <a:gd name="T7" fmla="*/ 2 h 17"/>
                  <a:gd name="T8" fmla="*/ 12 w 25"/>
                  <a:gd name="T9" fmla="*/ 0 h 17"/>
                  <a:gd name="T10" fmla="*/ 11 w 25"/>
                  <a:gd name="T11" fmla="*/ 3 h 17"/>
                  <a:gd name="T12" fmla="*/ 9 w 25"/>
                  <a:gd name="T13" fmla="*/ 2 h 17"/>
                  <a:gd name="T14" fmla="*/ 7 w 25"/>
                  <a:gd name="T15" fmla="*/ 2 h 17"/>
                  <a:gd name="T16" fmla="*/ 1 w 25"/>
                  <a:gd name="T17" fmla="*/ 11 h 17"/>
                  <a:gd name="T18" fmla="*/ 1 w 25"/>
                  <a:gd name="T19" fmla="*/ 16 h 17"/>
                  <a:gd name="T20" fmla="*/ 6 w 25"/>
                  <a:gd name="T21" fmla="*/ 17 h 17"/>
                  <a:gd name="T22" fmla="*/ 21 w 25"/>
                  <a:gd name="T2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17">
                    <a:moveTo>
                      <a:pt x="21" y="17"/>
                    </a:moveTo>
                    <a:cubicBezTo>
                      <a:pt x="21" y="17"/>
                      <a:pt x="24" y="16"/>
                      <a:pt x="22" y="11"/>
                    </a:cubicBezTo>
                    <a:cubicBezTo>
                      <a:pt x="22" y="11"/>
                      <a:pt x="25" y="8"/>
                      <a:pt x="24" y="4"/>
                    </a:cubicBezTo>
                    <a:cubicBezTo>
                      <a:pt x="24" y="4"/>
                      <a:pt x="21" y="1"/>
                      <a:pt x="18" y="2"/>
                    </a:cubicBezTo>
                    <a:cubicBezTo>
                      <a:pt x="18" y="2"/>
                      <a:pt x="11" y="1"/>
                      <a:pt x="12" y="0"/>
                    </a:cubicBezTo>
                    <a:cubicBezTo>
                      <a:pt x="12" y="0"/>
                      <a:pt x="11" y="2"/>
                      <a:pt x="11" y="3"/>
                    </a:cubicBezTo>
                    <a:cubicBezTo>
                      <a:pt x="9" y="2"/>
                      <a:pt x="9" y="2"/>
                      <a:pt x="9" y="2"/>
                    </a:cubicBezTo>
                    <a:cubicBezTo>
                      <a:pt x="9" y="2"/>
                      <a:pt x="8" y="1"/>
                      <a:pt x="7" y="2"/>
                    </a:cubicBezTo>
                    <a:cubicBezTo>
                      <a:pt x="1" y="11"/>
                      <a:pt x="1" y="11"/>
                      <a:pt x="1" y="11"/>
                    </a:cubicBezTo>
                    <a:cubicBezTo>
                      <a:pt x="1" y="11"/>
                      <a:pt x="0" y="15"/>
                      <a:pt x="1" y="16"/>
                    </a:cubicBezTo>
                    <a:cubicBezTo>
                      <a:pt x="1" y="16"/>
                      <a:pt x="3" y="17"/>
                      <a:pt x="6" y="17"/>
                    </a:cubicBezTo>
                    <a:cubicBezTo>
                      <a:pt x="21" y="17"/>
                      <a:pt x="21" y="17"/>
                      <a:pt x="21"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86" name="Freeform 396">
                <a:extLst>
                  <a:ext uri="{FF2B5EF4-FFF2-40B4-BE49-F238E27FC236}">
                    <a16:creationId xmlns:a16="http://schemas.microsoft.com/office/drawing/2014/main" id="{B3E74BD1-1F00-0042-8FB4-AE2CACCE7ED5}"/>
                  </a:ext>
                </a:extLst>
              </p:cNvPr>
              <p:cNvSpPr>
                <a:spLocks/>
              </p:cNvSpPr>
              <p:nvPr/>
            </p:nvSpPr>
            <p:spPr bwMode="auto">
              <a:xfrm>
                <a:off x="865" y="1365"/>
                <a:ext cx="3" cy="17"/>
              </a:xfrm>
              <a:custGeom>
                <a:avLst/>
                <a:gdLst>
                  <a:gd name="T0" fmla="*/ 1 w 2"/>
                  <a:gd name="T1" fmla="*/ 10 h 12"/>
                  <a:gd name="T2" fmla="*/ 2 w 2"/>
                  <a:gd name="T3" fmla="*/ 0 h 12"/>
                  <a:gd name="T4" fmla="*/ 2 w 2"/>
                  <a:gd name="T5" fmla="*/ 12 h 12"/>
                  <a:gd name="T6" fmla="*/ 1 w 2"/>
                  <a:gd name="T7" fmla="*/ 10 h 12"/>
                </a:gdLst>
                <a:ahLst/>
                <a:cxnLst>
                  <a:cxn ang="0">
                    <a:pos x="T0" y="T1"/>
                  </a:cxn>
                  <a:cxn ang="0">
                    <a:pos x="T2" y="T3"/>
                  </a:cxn>
                  <a:cxn ang="0">
                    <a:pos x="T4" y="T5"/>
                  </a:cxn>
                  <a:cxn ang="0">
                    <a:pos x="T6" y="T7"/>
                  </a:cxn>
                </a:cxnLst>
                <a:rect l="0" t="0" r="r" b="b"/>
                <a:pathLst>
                  <a:path w="2" h="12">
                    <a:moveTo>
                      <a:pt x="1" y="10"/>
                    </a:moveTo>
                    <a:cubicBezTo>
                      <a:pt x="1" y="10"/>
                      <a:pt x="0" y="1"/>
                      <a:pt x="2" y="0"/>
                    </a:cubicBezTo>
                    <a:cubicBezTo>
                      <a:pt x="2" y="0"/>
                      <a:pt x="1" y="10"/>
                      <a:pt x="2" y="12"/>
                    </a:cubicBezTo>
                    <a:cubicBezTo>
                      <a:pt x="1" y="10"/>
                      <a:pt x="1" y="10"/>
                      <a:pt x="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87" name="Freeform 397">
                <a:extLst>
                  <a:ext uri="{FF2B5EF4-FFF2-40B4-BE49-F238E27FC236}">
                    <a16:creationId xmlns:a16="http://schemas.microsoft.com/office/drawing/2014/main" id="{7BF511CA-D882-2C47-9398-C9DF6338F27F}"/>
                  </a:ext>
                </a:extLst>
              </p:cNvPr>
              <p:cNvSpPr>
                <a:spLocks noEditPoints="1"/>
              </p:cNvSpPr>
              <p:nvPr/>
            </p:nvSpPr>
            <p:spPr bwMode="auto">
              <a:xfrm>
                <a:off x="874" y="1366"/>
                <a:ext cx="12" cy="20"/>
              </a:xfrm>
              <a:custGeom>
                <a:avLst/>
                <a:gdLst>
                  <a:gd name="T0" fmla="*/ 5 w 8"/>
                  <a:gd name="T1" fmla="*/ 8 h 14"/>
                  <a:gd name="T2" fmla="*/ 4 w 8"/>
                  <a:gd name="T3" fmla="*/ 11 h 14"/>
                  <a:gd name="T4" fmla="*/ 6 w 8"/>
                  <a:gd name="T5" fmla="*/ 14 h 14"/>
                  <a:gd name="T6" fmla="*/ 5 w 8"/>
                  <a:gd name="T7" fmla="*/ 8 h 14"/>
                  <a:gd name="T8" fmla="*/ 7 w 8"/>
                  <a:gd name="T9" fmla="*/ 1 h 14"/>
                  <a:gd name="T10" fmla="*/ 6 w 8"/>
                  <a:gd name="T11" fmla="*/ 6 h 14"/>
                  <a:gd name="T12" fmla="*/ 0 w 8"/>
                  <a:gd name="T13" fmla="*/ 9 h 14"/>
                  <a:gd name="T14" fmla="*/ 0 w 8"/>
                  <a:gd name="T15" fmla="*/ 9 h 14"/>
                  <a:gd name="T16" fmla="*/ 1 w 8"/>
                  <a:gd name="T17" fmla="*/ 10 h 14"/>
                  <a:gd name="T18" fmla="*/ 5 w 8"/>
                  <a:gd name="T19" fmla="*/ 8 h 14"/>
                  <a:gd name="T20" fmla="*/ 5 w 8"/>
                  <a:gd name="T21" fmla="*/ 8 h 14"/>
                  <a:gd name="T22" fmla="*/ 7 w 8"/>
                  <a:gd name="T23" fmla="*/ 1 h 14"/>
                  <a:gd name="T24" fmla="*/ 7 w 8"/>
                  <a:gd name="T25" fmla="*/ 0 h 14"/>
                  <a:gd name="T26" fmla="*/ 7 w 8"/>
                  <a:gd name="T27" fmla="*/ 1 h 14"/>
                  <a:gd name="T28" fmla="*/ 7 w 8"/>
                  <a:gd name="T2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4">
                    <a:moveTo>
                      <a:pt x="5" y="8"/>
                    </a:moveTo>
                    <a:cubicBezTo>
                      <a:pt x="5" y="8"/>
                      <a:pt x="8" y="11"/>
                      <a:pt x="4" y="11"/>
                    </a:cubicBezTo>
                    <a:cubicBezTo>
                      <a:pt x="4" y="12"/>
                      <a:pt x="5" y="13"/>
                      <a:pt x="6" y="14"/>
                    </a:cubicBezTo>
                    <a:cubicBezTo>
                      <a:pt x="8" y="12"/>
                      <a:pt x="5" y="8"/>
                      <a:pt x="5" y="8"/>
                    </a:cubicBezTo>
                    <a:moveTo>
                      <a:pt x="7" y="1"/>
                    </a:moveTo>
                    <a:cubicBezTo>
                      <a:pt x="7" y="3"/>
                      <a:pt x="6" y="6"/>
                      <a:pt x="6" y="6"/>
                    </a:cubicBezTo>
                    <a:cubicBezTo>
                      <a:pt x="0" y="9"/>
                      <a:pt x="0" y="9"/>
                      <a:pt x="0" y="9"/>
                    </a:cubicBezTo>
                    <a:cubicBezTo>
                      <a:pt x="0" y="9"/>
                      <a:pt x="0" y="9"/>
                      <a:pt x="0" y="9"/>
                    </a:cubicBezTo>
                    <a:cubicBezTo>
                      <a:pt x="0" y="9"/>
                      <a:pt x="1" y="9"/>
                      <a:pt x="1" y="10"/>
                    </a:cubicBezTo>
                    <a:cubicBezTo>
                      <a:pt x="5" y="8"/>
                      <a:pt x="5" y="8"/>
                      <a:pt x="5" y="8"/>
                    </a:cubicBezTo>
                    <a:cubicBezTo>
                      <a:pt x="5" y="8"/>
                      <a:pt x="5" y="8"/>
                      <a:pt x="5" y="8"/>
                    </a:cubicBezTo>
                    <a:cubicBezTo>
                      <a:pt x="8" y="5"/>
                      <a:pt x="8" y="2"/>
                      <a:pt x="7" y="1"/>
                    </a:cubicBezTo>
                    <a:moveTo>
                      <a:pt x="7" y="0"/>
                    </a:moveTo>
                    <a:cubicBezTo>
                      <a:pt x="7" y="0"/>
                      <a:pt x="7" y="1"/>
                      <a:pt x="7" y="1"/>
                    </a:cubicBezTo>
                    <a:cubicBezTo>
                      <a:pt x="7" y="1"/>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88" name="Freeform 398">
                <a:extLst>
                  <a:ext uri="{FF2B5EF4-FFF2-40B4-BE49-F238E27FC236}">
                    <a16:creationId xmlns:a16="http://schemas.microsoft.com/office/drawing/2014/main" id="{51B34D61-46EF-F949-BA9D-00143BF78AAA}"/>
                  </a:ext>
                </a:extLst>
              </p:cNvPr>
              <p:cNvSpPr>
                <a:spLocks noEditPoints="1"/>
              </p:cNvSpPr>
              <p:nvPr/>
            </p:nvSpPr>
            <p:spPr bwMode="auto">
              <a:xfrm>
                <a:off x="852" y="1366"/>
                <a:ext cx="15" cy="16"/>
              </a:xfrm>
              <a:custGeom>
                <a:avLst/>
                <a:gdLst>
                  <a:gd name="T0" fmla="*/ 9 w 10"/>
                  <a:gd name="T1" fmla="*/ 3 h 11"/>
                  <a:gd name="T2" fmla="*/ 9 w 10"/>
                  <a:gd name="T3" fmla="*/ 2 h 11"/>
                  <a:gd name="T4" fmla="*/ 9 w 10"/>
                  <a:gd name="T5" fmla="*/ 3 h 11"/>
                  <a:gd name="T6" fmla="*/ 9 w 10"/>
                  <a:gd name="T7" fmla="*/ 10 h 11"/>
                  <a:gd name="T8" fmla="*/ 7 w 10"/>
                  <a:gd name="T9" fmla="*/ 10 h 11"/>
                  <a:gd name="T10" fmla="*/ 6 w 10"/>
                  <a:gd name="T11" fmla="*/ 8 h 11"/>
                  <a:gd name="T12" fmla="*/ 9 w 10"/>
                  <a:gd name="T13" fmla="*/ 3 h 11"/>
                  <a:gd name="T14" fmla="*/ 10 w 10"/>
                  <a:gd name="T15" fmla="*/ 0 h 11"/>
                  <a:gd name="T16" fmla="*/ 5 w 10"/>
                  <a:gd name="T17" fmla="*/ 6 h 11"/>
                  <a:gd name="T18" fmla="*/ 8 w 10"/>
                  <a:gd name="T19" fmla="*/ 11 h 11"/>
                  <a:gd name="T20" fmla="*/ 10 w 10"/>
                  <a:gd name="T21" fmla="*/ 10 h 11"/>
                  <a:gd name="T22" fmla="*/ 10 w 10"/>
                  <a:gd name="T23" fmla="*/ 0 h 11"/>
                  <a:gd name="T24" fmla="*/ 10 w 10"/>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1">
                    <a:moveTo>
                      <a:pt x="9" y="3"/>
                    </a:moveTo>
                    <a:cubicBezTo>
                      <a:pt x="9" y="2"/>
                      <a:pt x="9" y="2"/>
                      <a:pt x="9" y="2"/>
                    </a:cubicBezTo>
                    <a:cubicBezTo>
                      <a:pt x="9" y="2"/>
                      <a:pt x="9" y="2"/>
                      <a:pt x="9" y="3"/>
                    </a:cubicBezTo>
                    <a:cubicBezTo>
                      <a:pt x="9" y="5"/>
                      <a:pt x="9" y="10"/>
                      <a:pt x="9" y="10"/>
                    </a:cubicBezTo>
                    <a:cubicBezTo>
                      <a:pt x="8" y="10"/>
                      <a:pt x="7" y="10"/>
                      <a:pt x="7" y="10"/>
                    </a:cubicBezTo>
                    <a:cubicBezTo>
                      <a:pt x="5" y="10"/>
                      <a:pt x="6" y="8"/>
                      <a:pt x="6" y="8"/>
                    </a:cubicBezTo>
                    <a:cubicBezTo>
                      <a:pt x="8" y="7"/>
                      <a:pt x="9" y="5"/>
                      <a:pt x="9" y="3"/>
                    </a:cubicBezTo>
                    <a:moveTo>
                      <a:pt x="10" y="0"/>
                    </a:moveTo>
                    <a:cubicBezTo>
                      <a:pt x="5" y="6"/>
                      <a:pt x="5" y="6"/>
                      <a:pt x="5" y="6"/>
                    </a:cubicBezTo>
                    <a:cubicBezTo>
                      <a:pt x="0" y="9"/>
                      <a:pt x="4" y="10"/>
                      <a:pt x="8" y="11"/>
                    </a:cubicBezTo>
                    <a:cubicBezTo>
                      <a:pt x="8" y="10"/>
                      <a:pt x="9" y="10"/>
                      <a:pt x="10" y="10"/>
                    </a:cubicBezTo>
                    <a:cubicBezTo>
                      <a:pt x="9" y="6"/>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89" name="Freeform 399">
                <a:extLst>
                  <a:ext uri="{FF2B5EF4-FFF2-40B4-BE49-F238E27FC236}">
                    <a16:creationId xmlns:a16="http://schemas.microsoft.com/office/drawing/2014/main" id="{AD89BC86-63BF-9144-88F3-B235E011779E}"/>
                  </a:ext>
                </a:extLst>
              </p:cNvPr>
              <p:cNvSpPr>
                <a:spLocks noEditPoints="1"/>
              </p:cNvSpPr>
              <p:nvPr/>
            </p:nvSpPr>
            <p:spPr bwMode="auto">
              <a:xfrm>
                <a:off x="870" y="1365"/>
                <a:ext cx="14" cy="14"/>
              </a:xfrm>
              <a:custGeom>
                <a:avLst/>
                <a:gdLst>
                  <a:gd name="T0" fmla="*/ 4 w 10"/>
                  <a:gd name="T1" fmla="*/ 4 h 10"/>
                  <a:gd name="T2" fmla="*/ 4 w 10"/>
                  <a:gd name="T3" fmla="*/ 2 h 10"/>
                  <a:gd name="T4" fmla="*/ 6 w 10"/>
                  <a:gd name="T5" fmla="*/ 2 h 10"/>
                  <a:gd name="T6" fmla="*/ 2 w 10"/>
                  <a:gd name="T7" fmla="*/ 10 h 10"/>
                  <a:gd name="T8" fmla="*/ 5 w 10"/>
                  <a:gd name="T9" fmla="*/ 4 h 10"/>
                  <a:gd name="T10" fmla="*/ 4 w 10"/>
                  <a:gd name="T11" fmla="*/ 4 h 10"/>
                  <a:gd name="T12" fmla="*/ 5 w 10"/>
                  <a:gd name="T13" fmla="*/ 0 h 10"/>
                  <a:gd name="T14" fmla="*/ 3 w 10"/>
                  <a:gd name="T15" fmla="*/ 1 h 10"/>
                  <a:gd name="T16" fmla="*/ 0 w 10"/>
                  <a:gd name="T17" fmla="*/ 10 h 10"/>
                  <a:gd name="T18" fmla="*/ 1 w 10"/>
                  <a:gd name="T19" fmla="*/ 10 h 10"/>
                  <a:gd name="T20" fmla="*/ 2 w 10"/>
                  <a:gd name="T21" fmla="*/ 10 h 10"/>
                  <a:gd name="T22" fmla="*/ 7 w 10"/>
                  <a:gd name="T23" fmla="*/ 4 h 10"/>
                  <a:gd name="T24" fmla="*/ 5 w 10"/>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0">
                    <a:moveTo>
                      <a:pt x="4" y="4"/>
                    </a:moveTo>
                    <a:cubicBezTo>
                      <a:pt x="1" y="2"/>
                      <a:pt x="3" y="2"/>
                      <a:pt x="4" y="2"/>
                    </a:cubicBezTo>
                    <a:cubicBezTo>
                      <a:pt x="5" y="2"/>
                      <a:pt x="6" y="2"/>
                      <a:pt x="6" y="2"/>
                    </a:cubicBezTo>
                    <a:cubicBezTo>
                      <a:pt x="10" y="3"/>
                      <a:pt x="2" y="10"/>
                      <a:pt x="2" y="10"/>
                    </a:cubicBezTo>
                    <a:cubicBezTo>
                      <a:pt x="7" y="4"/>
                      <a:pt x="5" y="4"/>
                      <a:pt x="5" y="4"/>
                    </a:cubicBezTo>
                    <a:cubicBezTo>
                      <a:pt x="5" y="4"/>
                      <a:pt x="4" y="4"/>
                      <a:pt x="4" y="4"/>
                    </a:cubicBezTo>
                    <a:moveTo>
                      <a:pt x="5" y="0"/>
                    </a:moveTo>
                    <a:cubicBezTo>
                      <a:pt x="4" y="0"/>
                      <a:pt x="3" y="1"/>
                      <a:pt x="3" y="1"/>
                    </a:cubicBezTo>
                    <a:cubicBezTo>
                      <a:pt x="2" y="1"/>
                      <a:pt x="1" y="7"/>
                      <a:pt x="0" y="10"/>
                    </a:cubicBezTo>
                    <a:cubicBezTo>
                      <a:pt x="0" y="10"/>
                      <a:pt x="1" y="10"/>
                      <a:pt x="1" y="10"/>
                    </a:cubicBezTo>
                    <a:cubicBezTo>
                      <a:pt x="1" y="10"/>
                      <a:pt x="2" y="10"/>
                      <a:pt x="2" y="10"/>
                    </a:cubicBezTo>
                    <a:cubicBezTo>
                      <a:pt x="8" y="4"/>
                      <a:pt x="7" y="4"/>
                      <a:pt x="7" y="4"/>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90" name="Freeform 400">
                <a:extLst>
                  <a:ext uri="{FF2B5EF4-FFF2-40B4-BE49-F238E27FC236}">
                    <a16:creationId xmlns:a16="http://schemas.microsoft.com/office/drawing/2014/main" id="{A66A4668-407A-FA4F-A0E9-337203F50AA7}"/>
                  </a:ext>
                </a:extLst>
              </p:cNvPr>
              <p:cNvSpPr>
                <a:spLocks/>
              </p:cNvSpPr>
              <p:nvPr/>
            </p:nvSpPr>
            <p:spPr bwMode="auto">
              <a:xfrm>
                <a:off x="875" y="1378"/>
                <a:ext cx="11" cy="4"/>
              </a:xfrm>
              <a:custGeom>
                <a:avLst/>
                <a:gdLst>
                  <a:gd name="T0" fmla="*/ 4 w 7"/>
                  <a:gd name="T1" fmla="*/ 0 h 3"/>
                  <a:gd name="T2" fmla="*/ 0 w 7"/>
                  <a:gd name="T3" fmla="*/ 2 h 3"/>
                  <a:gd name="T4" fmla="*/ 3 w 7"/>
                  <a:gd name="T5" fmla="*/ 3 h 3"/>
                  <a:gd name="T6" fmla="*/ 4 w 7"/>
                  <a:gd name="T7" fmla="*/ 0 h 3"/>
                  <a:gd name="T8" fmla="*/ 4 w 7"/>
                  <a:gd name="T9" fmla="*/ 0 h 3"/>
                  <a:gd name="T10" fmla="*/ 4 w 7"/>
                  <a:gd name="T11" fmla="*/ 0 h 3"/>
                  <a:gd name="T12" fmla="*/ 4 w 7"/>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4" y="0"/>
                    </a:moveTo>
                    <a:cubicBezTo>
                      <a:pt x="0" y="2"/>
                      <a:pt x="0" y="2"/>
                      <a:pt x="0" y="2"/>
                    </a:cubicBezTo>
                    <a:cubicBezTo>
                      <a:pt x="1" y="2"/>
                      <a:pt x="2" y="3"/>
                      <a:pt x="3" y="3"/>
                    </a:cubicBezTo>
                    <a:cubicBezTo>
                      <a:pt x="7" y="3"/>
                      <a:pt x="4" y="0"/>
                      <a:pt x="4" y="0"/>
                    </a:cubicBezTo>
                    <a:cubicBezTo>
                      <a:pt x="4" y="0"/>
                      <a:pt x="4" y="0"/>
                      <a:pt x="4" y="0"/>
                    </a:cubicBezTo>
                    <a:cubicBezTo>
                      <a:pt x="4" y="0"/>
                      <a:pt x="4" y="0"/>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91" name="Freeform 401">
                <a:extLst>
                  <a:ext uri="{FF2B5EF4-FFF2-40B4-BE49-F238E27FC236}">
                    <a16:creationId xmlns:a16="http://schemas.microsoft.com/office/drawing/2014/main" id="{65D7D236-98FD-AA40-9B5E-B7A401B64A53}"/>
                  </a:ext>
                </a:extLst>
              </p:cNvPr>
              <p:cNvSpPr>
                <a:spLocks/>
              </p:cNvSpPr>
              <p:nvPr/>
            </p:nvSpPr>
            <p:spPr bwMode="auto">
              <a:xfrm>
                <a:off x="820" y="1378"/>
                <a:ext cx="96" cy="119"/>
              </a:xfrm>
              <a:custGeom>
                <a:avLst/>
                <a:gdLst>
                  <a:gd name="T0" fmla="*/ 28 w 66"/>
                  <a:gd name="T1" fmla="*/ 5 h 82"/>
                  <a:gd name="T2" fmla="*/ 14 w 66"/>
                  <a:gd name="T3" fmla="*/ 22 h 82"/>
                  <a:gd name="T4" fmla="*/ 14 w 66"/>
                  <a:gd name="T5" fmla="*/ 29 h 82"/>
                  <a:gd name="T6" fmla="*/ 15 w 66"/>
                  <a:gd name="T7" fmla="*/ 34 h 82"/>
                  <a:gd name="T8" fmla="*/ 13 w 66"/>
                  <a:gd name="T9" fmla="*/ 40 h 82"/>
                  <a:gd name="T10" fmla="*/ 13 w 66"/>
                  <a:gd name="T11" fmla="*/ 44 h 82"/>
                  <a:gd name="T12" fmla="*/ 13 w 66"/>
                  <a:gd name="T13" fmla="*/ 47 h 82"/>
                  <a:gd name="T14" fmla="*/ 13 w 66"/>
                  <a:gd name="T15" fmla="*/ 49 h 82"/>
                  <a:gd name="T16" fmla="*/ 13 w 66"/>
                  <a:gd name="T17" fmla="*/ 51 h 82"/>
                  <a:gd name="T18" fmla="*/ 12 w 66"/>
                  <a:gd name="T19" fmla="*/ 57 h 82"/>
                  <a:gd name="T20" fmla="*/ 10 w 66"/>
                  <a:gd name="T21" fmla="*/ 70 h 82"/>
                  <a:gd name="T22" fmla="*/ 9 w 66"/>
                  <a:gd name="T23" fmla="*/ 74 h 82"/>
                  <a:gd name="T24" fmla="*/ 3 w 66"/>
                  <a:gd name="T25" fmla="*/ 78 h 82"/>
                  <a:gd name="T26" fmla="*/ 20 w 66"/>
                  <a:gd name="T27" fmla="*/ 81 h 82"/>
                  <a:gd name="T28" fmla="*/ 46 w 66"/>
                  <a:gd name="T29" fmla="*/ 80 h 82"/>
                  <a:gd name="T30" fmla="*/ 57 w 66"/>
                  <a:gd name="T31" fmla="*/ 79 h 82"/>
                  <a:gd name="T32" fmla="*/ 65 w 66"/>
                  <a:gd name="T33" fmla="*/ 76 h 82"/>
                  <a:gd name="T34" fmla="*/ 64 w 66"/>
                  <a:gd name="T35" fmla="*/ 73 h 82"/>
                  <a:gd name="T36" fmla="*/ 60 w 66"/>
                  <a:gd name="T37" fmla="*/ 70 h 82"/>
                  <a:gd name="T38" fmla="*/ 56 w 66"/>
                  <a:gd name="T39" fmla="*/ 71 h 82"/>
                  <a:gd name="T40" fmla="*/ 56 w 66"/>
                  <a:gd name="T41" fmla="*/ 67 h 82"/>
                  <a:gd name="T42" fmla="*/ 54 w 66"/>
                  <a:gd name="T43" fmla="*/ 64 h 82"/>
                  <a:gd name="T44" fmla="*/ 55 w 66"/>
                  <a:gd name="T45" fmla="*/ 51 h 82"/>
                  <a:gd name="T46" fmla="*/ 55 w 66"/>
                  <a:gd name="T47" fmla="*/ 42 h 82"/>
                  <a:gd name="T48" fmla="*/ 55 w 66"/>
                  <a:gd name="T49" fmla="*/ 39 h 82"/>
                  <a:gd name="T50" fmla="*/ 55 w 66"/>
                  <a:gd name="T51" fmla="*/ 33 h 82"/>
                  <a:gd name="T52" fmla="*/ 56 w 66"/>
                  <a:gd name="T53" fmla="*/ 25 h 82"/>
                  <a:gd name="T54" fmla="*/ 50 w 66"/>
                  <a:gd name="T55" fmla="*/ 15 h 82"/>
                  <a:gd name="T56" fmla="*/ 37 w 66"/>
                  <a:gd name="T57" fmla="*/ 1 h 82"/>
                  <a:gd name="T58" fmla="*/ 28 w 66"/>
                  <a:gd name="T59" fmla="*/ 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 h="82">
                    <a:moveTo>
                      <a:pt x="28" y="5"/>
                    </a:moveTo>
                    <a:cubicBezTo>
                      <a:pt x="28" y="5"/>
                      <a:pt x="15" y="7"/>
                      <a:pt x="14" y="22"/>
                    </a:cubicBezTo>
                    <a:cubicBezTo>
                      <a:pt x="14" y="29"/>
                      <a:pt x="14" y="29"/>
                      <a:pt x="14" y="29"/>
                    </a:cubicBezTo>
                    <a:cubicBezTo>
                      <a:pt x="14" y="29"/>
                      <a:pt x="13" y="33"/>
                      <a:pt x="15" y="34"/>
                    </a:cubicBezTo>
                    <a:cubicBezTo>
                      <a:pt x="15" y="34"/>
                      <a:pt x="15" y="35"/>
                      <a:pt x="13" y="40"/>
                    </a:cubicBezTo>
                    <a:cubicBezTo>
                      <a:pt x="13" y="40"/>
                      <a:pt x="13" y="41"/>
                      <a:pt x="13" y="44"/>
                    </a:cubicBezTo>
                    <a:cubicBezTo>
                      <a:pt x="13" y="47"/>
                      <a:pt x="13" y="47"/>
                      <a:pt x="13" y="47"/>
                    </a:cubicBezTo>
                    <a:cubicBezTo>
                      <a:pt x="13" y="47"/>
                      <a:pt x="13" y="48"/>
                      <a:pt x="13" y="49"/>
                    </a:cubicBezTo>
                    <a:cubicBezTo>
                      <a:pt x="13" y="49"/>
                      <a:pt x="14" y="50"/>
                      <a:pt x="13" y="51"/>
                    </a:cubicBezTo>
                    <a:cubicBezTo>
                      <a:pt x="13" y="51"/>
                      <a:pt x="12" y="51"/>
                      <a:pt x="12" y="57"/>
                    </a:cubicBezTo>
                    <a:cubicBezTo>
                      <a:pt x="12" y="57"/>
                      <a:pt x="11" y="68"/>
                      <a:pt x="10" y="70"/>
                    </a:cubicBezTo>
                    <a:cubicBezTo>
                      <a:pt x="10" y="70"/>
                      <a:pt x="8" y="71"/>
                      <a:pt x="9" y="74"/>
                    </a:cubicBezTo>
                    <a:cubicBezTo>
                      <a:pt x="9" y="74"/>
                      <a:pt x="0" y="74"/>
                      <a:pt x="3" y="78"/>
                    </a:cubicBezTo>
                    <a:cubicBezTo>
                      <a:pt x="3" y="78"/>
                      <a:pt x="14" y="82"/>
                      <a:pt x="20" y="81"/>
                    </a:cubicBezTo>
                    <a:cubicBezTo>
                      <a:pt x="20" y="81"/>
                      <a:pt x="43" y="80"/>
                      <a:pt x="46" y="80"/>
                    </a:cubicBezTo>
                    <a:cubicBezTo>
                      <a:pt x="57" y="79"/>
                      <a:pt x="57" y="79"/>
                      <a:pt x="57" y="79"/>
                    </a:cubicBezTo>
                    <a:cubicBezTo>
                      <a:pt x="57" y="79"/>
                      <a:pt x="63" y="76"/>
                      <a:pt x="65" y="76"/>
                    </a:cubicBezTo>
                    <a:cubicBezTo>
                      <a:pt x="65" y="76"/>
                      <a:pt x="66" y="74"/>
                      <a:pt x="64" y="73"/>
                    </a:cubicBezTo>
                    <a:cubicBezTo>
                      <a:pt x="64" y="73"/>
                      <a:pt x="60" y="71"/>
                      <a:pt x="60" y="70"/>
                    </a:cubicBezTo>
                    <a:cubicBezTo>
                      <a:pt x="60" y="70"/>
                      <a:pt x="58" y="70"/>
                      <a:pt x="56" y="71"/>
                    </a:cubicBezTo>
                    <a:cubicBezTo>
                      <a:pt x="56" y="71"/>
                      <a:pt x="55" y="69"/>
                      <a:pt x="56" y="67"/>
                    </a:cubicBezTo>
                    <a:cubicBezTo>
                      <a:pt x="54" y="64"/>
                      <a:pt x="54" y="64"/>
                      <a:pt x="54" y="64"/>
                    </a:cubicBezTo>
                    <a:cubicBezTo>
                      <a:pt x="54" y="64"/>
                      <a:pt x="53" y="56"/>
                      <a:pt x="55" y="51"/>
                    </a:cubicBezTo>
                    <a:cubicBezTo>
                      <a:pt x="55" y="51"/>
                      <a:pt x="56" y="44"/>
                      <a:pt x="55" y="42"/>
                    </a:cubicBezTo>
                    <a:cubicBezTo>
                      <a:pt x="55" y="42"/>
                      <a:pt x="54" y="40"/>
                      <a:pt x="55" y="39"/>
                    </a:cubicBezTo>
                    <a:cubicBezTo>
                      <a:pt x="55" y="39"/>
                      <a:pt x="56" y="38"/>
                      <a:pt x="55" y="33"/>
                    </a:cubicBezTo>
                    <a:cubicBezTo>
                      <a:pt x="55" y="33"/>
                      <a:pt x="55" y="25"/>
                      <a:pt x="56" y="25"/>
                    </a:cubicBezTo>
                    <a:cubicBezTo>
                      <a:pt x="56" y="25"/>
                      <a:pt x="56" y="20"/>
                      <a:pt x="50" y="15"/>
                    </a:cubicBezTo>
                    <a:cubicBezTo>
                      <a:pt x="50" y="15"/>
                      <a:pt x="41" y="2"/>
                      <a:pt x="37" y="1"/>
                    </a:cubicBezTo>
                    <a:cubicBezTo>
                      <a:pt x="37" y="1"/>
                      <a:pt x="30" y="0"/>
                      <a:pt x="28"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92" name="Freeform 402">
                <a:extLst>
                  <a:ext uri="{FF2B5EF4-FFF2-40B4-BE49-F238E27FC236}">
                    <a16:creationId xmlns:a16="http://schemas.microsoft.com/office/drawing/2014/main" id="{5D40696B-DE6A-F243-A051-BFDF0FF7D33B}"/>
                  </a:ext>
                </a:extLst>
              </p:cNvPr>
              <p:cNvSpPr>
                <a:spLocks/>
              </p:cNvSpPr>
              <p:nvPr/>
            </p:nvSpPr>
            <p:spPr bwMode="auto">
              <a:xfrm>
                <a:off x="842" y="1386"/>
                <a:ext cx="19" cy="13"/>
              </a:xfrm>
              <a:custGeom>
                <a:avLst/>
                <a:gdLst>
                  <a:gd name="T0" fmla="*/ 13 w 13"/>
                  <a:gd name="T1" fmla="*/ 0 h 9"/>
                  <a:gd name="T2" fmla="*/ 12 w 13"/>
                  <a:gd name="T3" fmla="*/ 0 h 9"/>
                  <a:gd name="T4" fmla="*/ 5 w 13"/>
                  <a:gd name="T5" fmla="*/ 4 h 9"/>
                  <a:gd name="T6" fmla="*/ 2 w 13"/>
                  <a:gd name="T7" fmla="*/ 9 h 9"/>
                  <a:gd name="T8" fmla="*/ 13 w 13"/>
                  <a:gd name="T9" fmla="*/ 0 h 9"/>
                </a:gdLst>
                <a:ahLst/>
                <a:cxnLst>
                  <a:cxn ang="0">
                    <a:pos x="T0" y="T1"/>
                  </a:cxn>
                  <a:cxn ang="0">
                    <a:pos x="T2" y="T3"/>
                  </a:cxn>
                  <a:cxn ang="0">
                    <a:pos x="T4" y="T5"/>
                  </a:cxn>
                  <a:cxn ang="0">
                    <a:pos x="T6" y="T7"/>
                  </a:cxn>
                  <a:cxn ang="0">
                    <a:pos x="T8" y="T9"/>
                  </a:cxn>
                </a:cxnLst>
                <a:rect l="0" t="0" r="r" b="b"/>
                <a:pathLst>
                  <a:path w="13" h="9">
                    <a:moveTo>
                      <a:pt x="13" y="0"/>
                    </a:moveTo>
                    <a:cubicBezTo>
                      <a:pt x="12" y="0"/>
                      <a:pt x="12" y="0"/>
                      <a:pt x="12" y="0"/>
                    </a:cubicBezTo>
                    <a:cubicBezTo>
                      <a:pt x="8" y="1"/>
                      <a:pt x="5" y="4"/>
                      <a:pt x="5" y="4"/>
                    </a:cubicBezTo>
                    <a:cubicBezTo>
                      <a:pt x="0" y="9"/>
                      <a:pt x="2" y="9"/>
                      <a:pt x="2" y="9"/>
                    </a:cubicBezTo>
                    <a:cubicBezTo>
                      <a:pt x="6" y="8"/>
                      <a:pt x="13"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93" name="Freeform 403">
                <a:extLst>
                  <a:ext uri="{FF2B5EF4-FFF2-40B4-BE49-F238E27FC236}">
                    <a16:creationId xmlns:a16="http://schemas.microsoft.com/office/drawing/2014/main" id="{701AC9CE-17AE-B34B-BEC9-4D8B3AED1DD2}"/>
                  </a:ext>
                </a:extLst>
              </p:cNvPr>
              <p:cNvSpPr>
                <a:spLocks/>
              </p:cNvSpPr>
              <p:nvPr/>
            </p:nvSpPr>
            <p:spPr bwMode="auto">
              <a:xfrm>
                <a:off x="854" y="1413"/>
                <a:ext cx="1"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94" name="Freeform 404">
                <a:extLst>
                  <a:ext uri="{FF2B5EF4-FFF2-40B4-BE49-F238E27FC236}">
                    <a16:creationId xmlns:a16="http://schemas.microsoft.com/office/drawing/2014/main" id="{75C4B53B-D4E0-0641-9003-71F724026036}"/>
                  </a:ext>
                </a:extLst>
              </p:cNvPr>
              <p:cNvSpPr>
                <a:spLocks/>
              </p:cNvSpPr>
              <p:nvPr/>
            </p:nvSpPr>
            <p:spPr bwMode="auto">
              <a:xfrm>
                <a:off x="874" y="1468"/>
                <a:ext cx="3" cy="4"/>
              </a:xfrm>
              <a:custGeom>
                <a:avLst/>
                <a:gdLst>
                  <a:gd name="T0" fmla="*/ 1 w 2"/>
                  <a:gd name="T1" fmla="*/ 3 h 3"/>
                  <a:gd name="T2" fmla="*/ 2 w 2"/>
                  <a:gd name="T3" fmla="*/ 2 h 3"/>
                  <a:gd name="T4" fmla="*/ 2 w 2"/>
                  <a:gd name="T5" fmla="*/ 0 h 3"/>
                  <a:gd name="T6" fmla="*/ 2 w 2"/>
                  <a:gd name="T7" fmla="*/ 0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3"/>
                      <a:pt x="1" y="3"/>
                      <a:pt x="2" y="2"/>
                    </a:cubicBezTo>
                    <a:cubicBezTo>
                      <a:pt x="2" y="1"/>
                      <a:pt x="2" y="0"/>
                      <a:pt x="2" y="0"/>
                    </a:cubicBezTo>
                    <a:cubicBezTo>
                      <a:pt x="2" y="0"/>
                      <a:pt x="2" y="0"/>
                      <a:pt x="2" y="0"/>
                    </a:cubicBezTo>
                    <a:cubicBezTo>
                      <a:pt x="1" y="0"/>
                      <a:pt x="0" y="1"/>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995" name="Freeform 405">
                <a:extLst>
                  <a:ext uri="{FF2B5EF4-FFF2-40B4-BE49-F238E27FC236}">
                    <a16:creationId xmlns:a16="http://schemas.microsoft.com/office/drawing/2014/main" id="{CB850BC2-EFF7-424F-A79C-E48BBBBABD22}"/>
                  </a:ext>
                </a:extLst>
              </p:cNvPr>
              <p:cNvSpPr>
                <a:spLocks/>
              </p:cNvSpPr>
              <p:nvPr/>
            </p:nvSpPr>
            <p:spPr bwMode="auto">
              <a:xfrm>
                <a:off x="854" y="1388"/>
                <a:ext cx="13" cy="14"/>
              </a:xfrm>
              <a:custGeom>
                <a:avLst/>
                <a:gdLst>
                  <a:gd name="T0" fmla="*/ 7 w 9"/>
                  <a:gd name="T1" fmla="*/ 0 h 10"/>
                  <a:gd name="T2" fmla="*/ 2 w 9"/>
                  <a:gd name="T3" fmla="*/ 6 h 10"/>
                  <a:gd name="T4" fmla="*/ 4 w 9"/>
                  <a:gd name="T5" fmla="*/ 6 h 10"/>
                  <a:gd name="T6" fmla="*/ 7 w 9"/>
                  <a:gd name="T7" fmla="*/ 0 h 10"/>
                </a:gdLst>
                <a:ahLst/>
                <a:cxnLst>
                  <a:cxn ang="0">
                    <a:pos x="T0" y="T1"/>
                  </a:cxn>
                  <a:cxn ang="0">
                    <a:pos x="T2" y="T3"/>
                  </a:cxn>
                  <a:cxn ang="0">
                    <a:pos x="T4" y="T5"/>
                  </a:cxn>
                  <a:cxn ang="0">
                    <a:pos x="T6" y="T7"/>
                  </a:cxn>
                </a:cxnLst>
                <a:rect l="0" t="0" r="r" b="b"/>
                <a:pathLst>
                  <a:path w="9" h="10">
                    <a:moveTo>
                      <a:pt x="7" y="0"/>
                    </a:moveTo>
                    <a:cubicBezTo>
                      <a:pt x="7" y="0"/>
                      <a:pt x="9" y="10"/>
                      <a:pt x="2" y="6"/>
                    </a:cubicBezTo>
                    <a:cubicBezTo>
                      <a:pt x="2" y="6"/>
                      <a:pt x="0" y="4"/>
                      <a:pt x="4" y="6"/>
                    </a:cubicBezTo>
                    <a:cubicBezTo>
                      <a:pt x="4" y="6"/>
                      <a:pt x="8" y="7"/>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grpSp>
        <p:pic>
          <p:nvPicPr>
            <p:cNvPr id="613" name="Picture 407">
              <a:extLst>
                <a:ext uri="{FF2B5EF4-FFF2-40B4-BE49-F238E27FC236}">
                  <a16:creationId xmlns:a16="http://schemas.microsoft.com/office/drawing/2014/main" id="{DD355874-D59D-C349-829D-E9DFD0E5E4C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4" y="1380"/>
              <a:ext cx="16"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14" name="Freeform 408">
              <a:extLst>
                <a:ext uri="{FF2B5EF4-FFF2-40B4-BE49-F238E27FC236}">
                  <a16:creationId xmlns:a16="http://schemas.microsoft.com/office/drawing/2014/main" id="{39FC8125-EB51-AA4A-AE58-9B0495D831CF}"/>
                </a:ext>
              </a:extLst>
            </p:cNvPr>
            <p:cNvSpPr>
              <a:spLocks/>
            </p:cNvSpPr>
            <p:nvPr/>
          </p:nvSpPr>
          <p:spPr bwMode="auto">
            <a:xfrm>
              <a:off x="864" y="1379"/>
              <a:ext cx="27" cy="13"/>
            </a:xfrm>
            <a:custGeom>
              <a:avLst/>
              <a:gdLst>
                <a:gd name="T0" fmla="*/ 5 w 19"/>
                <a:gd name="T1" fmla="*/ 0 h 9"/>
                <a:gd name="T2" fmla="*/ 8 w 19"/>
                <a:gd name="T3" fmla="*/ 6 h 9"/>
                <a:gd name="T4" fmla="*/ 0 w 19"/>
                <a:gd name="T5" fmla="*/ 5 h 9"/>
                <a:gd name="T6" fmla="*/ 5 w 19"/>
                <a:gd name="T7" fmla="*/ 0 h 9"/>
              </a:gdLst>
              <a:ahLst/>
              <a:cxnLst>
                <a:cxn ang="0">
                  <a:pos x="T0" y="T1"/>
                </a:cxn>
                <a:cxn ang="0">
                  <a:pos x="T2" y="T3"/>
                </a:cxn>
                <a:cxn ang="0">
                  <a:pos x="T4" y="T5"/>
                </a:cxn>
                <a:cxn ang="0">
                  <a:pos x="T6" y="T7"/>
                </a:cxn>
              </a:cxnLst>
              <a:rect l="0" t="0" r="r" b="b"/>
              <a:pathLst>
                <a:path w="19" h="9">
                  <a:moveTo>
                    <a:pt x="5" y="0"/>
                  </a:moveTo>
                  <a:cubicBezTo>
                    <a:pt x="5" y="0"/>
                    <a:pt x="17" y="7"/>
                    <a:pt x="8" y="6"/>
                  </a:cubicBezTo>
                  <a:cubicBezTo>
                    <a:pt x="0" y="5"/>
                    <a:pt x="0" y="5"/>
                    <a:pt x="0" y="5"/>
                  </a:cubicBezTo>
                  <a:cubicBezTo>
                    <a:pt x="0" y="5"/>
                    <a:pt x="19" y="9"/>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15" name="Freeform 409">
              <a:extLst>
                <a:ext uri="{FF2B5EF4-FFF2-40B4-BE49-F238E27FC236}">
                  <a16:creationId xmlns:a16="http://schemas.microsoft.com/office/drawing/2014/main" id="{0A64CB7E-01AD-5D46-A2E7-B6BBDFC96278}"/>
                </a:ext>
              </a:extLst>
            </p:cNvPr>
            <p:cNvSpPr>
              <a:spLocks/>
            </p:cNvSpPr>
            <p:nvPr/>
          </p:nvSpPr>
          <p:spPr bwMode="auto">
            <a:xfrm>
              <a:off x="871" y="1367"/>
              <a:ext cx="13" cy="12"/>
            </a:xfrm>
            <a:custGeom>
              <a:avLst/>
              <a:gdLst>
                <a:gd name="T0" fmla="*/ 3 w 9"/>
                <a:gd name="T1" fmla="*/ 0 h 8"/>
                <a:gd name="T2" fmla="*/ 3 w 9"/>
                <a:gd name="T3" fmla="*/ 2 h 8"/>
                <a:gd name="T4" fmla="*/ 4 w 9"/>
                <a:gd name="T5" fmla="*/ 2 h 8"/>
                <a:gd name="T6" fmla="*/ 1 w 9"/>
                <a:gd name="T7" fmla="*/ 8 h 8"/>
                <a:gd name="T8" fmla="*/ 5 w 9"/>
                <a:gd name="T9" fmla="*/ 0 h 8"/>
                <a:gd name="T10" fmla="*/ 3 w 9"/>
                <a:gd name="T11" fmla="*/ 0 h 8"/>
              </a:gdLst>
              <a:ahLst/>
              <a:cxnLst>
                <a:cxn ang="0">
                  <a:pos x="T0" y="T1"/>
                </a:cxn>
                <a:cxn ang="0">
                  <a:pos x="T2" y="T3"/>
                </a:cxn>
                <a:cxn ang="0">
                  <a:pos x="T4" y="T5"/>
                </a:cxn>
                <a:cxn ang="0">
                  <a:pos x="T6" y="T7"/>
                </a:cxn>
                <a:cxn ang="0">
                  <a:pos x="T8" y="T9"/>
                </a:cxn>
                <a:cxn ang="0">
                  <a:pos x="T10" y="T11"/>
                </a:cxn>
              </a:cxnLst>
              <a:rect l="0" t="0" r="r" b="b"/>
              <a:pathLst>
                <a:path w="9" h="8">
                  <a:moveTo>
                    <a:pt x="3" y="0"/>
                  </a:moveTo>
                  <a:cubicBezTo>
                    <a:pt x="2" y="0"/>
                    <a:pt x="0" y="0"/>
                    <a:pt x="3" y="2"/>
                  </a:cubicBezTo>
                  <a:cubicBezTo>
                    <a:pt x="3" y="2"/>
                    <a:pt x="4" y="2"/>
                    <a:pt x="4" y="2"/>
                  </a:cubicBezTo>
                  <a:cubicBezTo>
                    <a:pt x="4" y="2"/>
                    <a:pt x="6" y="2"/>
                    <a:pt x="1" y="8"/>
                  </a:cubicBezTo>
                  <a:cubicBezTo>
                    <a:pt x="1" y="8"/>
                    <a:pt x="9"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16" name="Freeform 410">
              <a:extLst>
                <a:ext uri="{FF2B5EF4-FFF2-40B4-BE49-F238E27FC236}">
                  <a16:creationId xmlns:a16="http://schemas.microsoft.com/office/drawing/2014/main" id="{57A694B1-ACF2-BB41-A045-F3624558BBCB}"/>
                </a:ext>
              </a:extLst>
            </p:cNvPr>
            <p:cNvSpPr>
              <a:spLocks noEditPoints="1"/>
            </p:cNvSpPr>
            <p:nvPr/>
          </p:nvSpPr>
          <p:spPr bwMode="auto">
            <a:xfrm>
              <a:off x="859" y="1369"/>
              <a:ext cx="6" cy="12"/>
            </a:xfrm>
            <a:custGeom>
              <a:avLst/>
              <a:gdLst>
                <a:gd name="T0" fmla="*/ 4 w 4"/>
                <a:gd name="T1" fmla="*/ 1 h 8"/>
                <a:gd name="T2" fmla="*/ 1 w 4"/>
                <a:gd name="T3" fmla="*/ 6 h 8"/>
                <a:gd name="T4" fmla="*/ 2 w 4"/>
                <a:gd name="T5" fmla="*/ 8 h 8"/>
                <a:gd name="T6" fmla="*/ 4 w 4"/>
                <a:gd name="T7" fmla="*/ 8 h 8"/>
                <a:gd name="T8" fmla="*/ 4 w 4"/>
                <a:gd name="T9" fmla="*/ 1 h 8"/>
                <a:gd name="T10" fmla="*/ 4 w 4"/>
                <a:gd name="T11" fmla="*/ 0 h 8"/>
                <a:gd name="T12" fmla="*/ 4 w 4"/>
                <a:gd name="T13" fmla="*/ 1 h 8"/>
                <a:gd name="T14" fmla="*/ 4 w 4"/>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8">
                  <a:moveTo>
                    <a:pt x="4" y="1"/>
                  </a:moveTo>
                  <a:cubicBezTo>
                    <a:pt x="4" y="3"/>
                    <a:pt x="3" y="5"/>
                    <a:pt x="1" y="6"/>
                  </a:cubicBezTo>
                  <a:cubicBezTo>
                    <a:pt x="1" y="6"/>
                    <a:pt x="0" y="8"/>
                    <a:pt x="2" y="8"/>
                  </a:cubicBezTo>
                  <a:cubicBezTo>
                    <a:pt x="2" y="8"/>
                    <a:pt x="3" y="8"/>
                    <a:pt x="4" y="8"/>
                  </a:cubicBezTo>
                  <a:cubicBezTo>
                    <a:pt x="4" y="8"/>
                    <a:pt x="4" y="3"/>
                    <a:pt x="4" y="1"/>
                  </a:cubicBezTo>
                  <a:moveTo>
                    <a:pt x="4" y="0"/>
                  </a:moveTo>
                  <a:cubicBezTo>
                    <a:pt x="4" y="0"/>
                    <a:pt x="4" y="0"/>
                    <a:pt x="4" y="1"/>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17" name="Freeform 411">
              <a:extLst>
                <a:ext uri="{FF2B5EF4-FFF2-40B4-BE49-F238E27FC236}">
                  <a16:creationId xmlns:a16="http://schemas.microsoft.com/office/drawing/2014/main" id="{D73DFDD8-89B7-E741-BFE0-014F1A86171F}"/>
                </a:ext>
              </a:extLst>
            </p:cNvPr>
            <p:cNvSpPr>
              <a:spLocks/>
            </p:cNvSpPr>
            <p:nvPr/>
          </p:nvSpPr>
          <p:spPr bwMode="auto">
            <a:xfrm>
              <a:off x="848" y="1372"/>
              <a:ext cx="11" cy="11"/>
            </a:xfrm>
            <a:custGeom>
              <a:avLst/>
              <a:gdLst>
                <a:gd name="T0" fmla="*/ 8 w 8"/>
                <a:gd name="T1" fmla="*/ 0 h 8"/>
                <a:gd name="T2" fmla="*/ 4 w 8"/>
                <a:gd name="T3" fmla="*/ 7 h 8"/>
                <a:gd name="T4" fmla="*/ 8 w 8"/>
                <a:gd name="T5" fmla="*/ 7 h 8"/>
                <a:gd name="T6" fmla="*/ 8 w 8"/>
                <a:gd name="T7" fmla="*/ 0 h 8"/>
              </a:gdLst>
              <a:ahLst/>
              <a:cxnLst>
                <a:cxn ang="0">
                  <a:pos x="T0" y="T1"/>
                </a:cxn>
                <a:cxn ang="0">
                  <a:pos x="T2" y="T3"/>
                </a:cxn>
                <a:cxn ang="0">
                  <a:pos x="T4" y="T5"/>
                </a:cxn>
                <a:cxn ang="0">
                  <a:pos x="T6" y="T7"/>
                </a:cxn>
              </a:cxnLst>
              <a:rect l="0" t="0" r="r" b="b"/>
              <a:pathLst>
                <a:path w="8" h="8">
                  <a:moveTo>
                    <a:pt x="8" y="0"/>
                  </a:moveTo>
                  <a:cubicBezTo>
                    <a:pt x="8" y="0"/>
                    <a:pt x="3" y="4"/>
                    <a:pt x="4" y="7"/>
                  </a:cubicBezTo>
                  <a:cubicBezTo>
                    <a:pt x="4" y="7"/>
                    <a:pt x="4" y="7"/>
                    <a:pt x="8" y="7"/>
                  </a:cubicBezTo>
                  <a:cubicBezTo>
                    <a:pt x="8" y="7"/>
                    <a:pt x="0" y="8"/>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18" name="Freeform 412">
              <a:extLst>
                <a:ext uri="{FF2B5EF4-FFF2-40B4-BE49-F238E27FC236}">
                  <a16:creationId xmlns:a16="http://schemas.microsoft.com/office/drawing/2014/main" id="{EC1B3C54-F26F-D34C-B84B-DE207F8F97EB}"/>
                </a:ext>
              </a:extLst>
            </p:cNvPr>
            <p:cNvSpPr>
              <a:spLocks/>
            </p:cNvSpPr>
            <p:nvPr/>
          </p:nvSpPr>
          <p:spPr bwMode="auto">
            <a:xfrm>
              <a:off x="820" y="1397"/>
              <a:ext cx="57" cy="96"/>
            </a:xfrm>
            <a:custGeom>
              <a:avLst/>
              <a:gdLst>
                <a:gd name="T0" fmla="*/ 22 w 39"/>
                <a:gd name="T1" fmla="*/ 0 h 66"/>
                <a:gd name="T2" fmla="*/ 17 w 39"/>
                <a:gd name="T3" fmla="*/ 9 h 66"/>
                <a:gd name="T4" fmla="*/ 27 w 39"/>
                <a:gd name="T5" fmla="*/ 15 h 66"/>
                <a:gd name="T6" fmla="*/ 17 w 39"/>
                <a:gd name="T7" fmla="*/ 17 h 66"/>
                <a:gd name="T8" fmla="*/ 17 w 39"/>
                <a:gd name="T9" fmla="*/ 22 h 66"/>
                <a:gd name="T10" fmla="*/ 15 w 39"/>
                <a:gd name="T11" fmla="*/ 37 h 66"/>
                <a:gd name="T12" fmla="*/ 19 w 39"/>
                <a:gd name="T13" fmla="*/ 40 h 66"/>
                <a:gd name="T14" fmla="*/ 12 w 39"/>
                <a:gd name="T15" fmla="*/ 59 h 66"/>
                <a:gd name="T16" fmla="*/ 10 w 39"/>
                <a:gd name="T17" fmla="*/ 62 h 66"/>
                <a:gd name="T18" fmla="*/ 4 w 39"/>
                <a:gd name="T19" fmla="*/ 64 h 66"/>
                <a:gd name="T20" fmla="*/ 10 w 39"/>
                <a:gd name="T21" fmla="*/ 61 h 66"/>
                <a:gd name="T22" fmla="*/ 10 w 39"/>
                <a:gd name="T23" fmla="*/ 58 h 66"/>
                <a:gd name="T24" fmla="*/ 13 w 39"/>
                <a:gd name="T25" fmla="*/ 39 h 66"/>
                <a:gd name="T26" fmla="*/ 13 w 39"/>
                <a:gd name="T27" fmla="*/ 36 h 66"/>
                <a:gd name="T28" fmla="*/ 13 w 39"/>
                <a:gd name="T29" fmla="*/ 27 h 66"/>
                <a:gd name="T30" fmla="*/ 15 w 39"/>
                <a:gd name="T31" fmla="*/ 22 h 66"/>
                <a:gd name="T32" fmla="*/ 22 w 39"/>
                <a:gd name="T3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66">
                  <a:moveTo>
                    <a:pt x="22" y="0"/>
                  </a:moveTo>
                  <a:cubicBezTo>
                    <a:pt x="17" y="9"/>
                    <a:pt x="17" y="9"/>
                    <a:pt x="17" y="9"/>
                  </a:cubicBezTo>
                  <a:cubicBezTo>
                    <a:pt x="17" y="9"/>
                    <a:pt x="18" y="10"/>
                    <a:pt x="27" y="15"/>
                  </a:cubicBezTo>
                  <a:cubicBezTo>
                    <a:pt x="27" y="15"/>
                    <a:pt x="31" y="18"/>
                    <a:pt x="17" y="17"/>
                  </a:cubicBezTo>
                  <a:cubicBezTo>
                    <a:pt x="17" y="17"/>
                    <a:pt x="15" y="18"/>
                    <a:pt x="17" y="22"/>
                  </a:cubicBezTo>
                  <a:cubicBezTo>
                    <a:pt x="15" y="37"/>
                    <a:pt x="15" y="37"/>
                    <a:pt x="15" y="37"/>
                  </a:cubicBezTo>
                  <a:cubicBezTo>
                    <a:pt x="15" y="37"/>
                    <a:pt x="39" y="42"/>
                    <a:pt x="19" y="40"/>
                  </a:cubicBezTo>
                  <a:cubicBezTo>
                    <a:pt x="19" y="40"/>
                    <a:pt x="17" y="36"/>
                    <a:pt x="12" y="59"/>
                  </a:cubicBezTo>
                  <a:cubicBezTo>
                    <a:pt x="12" y="59"/>
                    <a:pt x="26" y="66"/>
                    <a:pt x="10" y="62"/>
                  </a:cubicBezTo>
                  <a:cubicBezTo>
                    <a:pt x="10" y="62"/>
                    <a:pt x="4" y="63"/>
                    <a:pt x="4" y="64"/>
                  </a:cubicBezTo>
                  <a:cubicBezTo>
                    <a:pt x="4" y="64"/>
                    <a:pt x="0" y="63"/>
                    <a:pt x="10" y="61"/>
                  </a:cubicBezTo>
                  <a:cubicBezTo>
                    <a:pt x="10" y="61"/>
                    <a:pt x="8" y="61"/>
                    <a:pt x="10" y="58"/>
                  </a:cubicBezTo>
                  <a:cubicBezTo>
                    <a:pt x="10" y="58"/>
                    <a:pt x="13" y="40"/>
                    <a:pt x="13" y="39"/>
                  </a:cubicBezTo>
                  <a:cubicBezTo>
                    <a:pt x="13" y="39"/>
                    <a:pt x="18" y="39"/>
                    <a:pt x="13" y="36"/>
                  </a:cubicBezTo>
                  <a:cubicBezTo>
                    <a:pt x="13" y="36"/>
                    <a:pt x="15" y="29"/>
                    <a:pt x="13" y="27"/>
                  </a:cubicBezTo>
                  <a:cubicBezTo>
                    <a:pt x="15" y="22"/>
                    <a:pt x="15" y="22"/>
                    <a:pt x="15" y="22"/>
                  </a:cubicBezTo>
                  <a:cubicBezTo>
                    <a:pt x="15" y="22"/>
                    <a:pt x="11" y="13"/>
                    <a:pt x="2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19" name="Freeform 413">
              <a:extLst>
                <a:ext uri="{FF2B5EF4-FFF2-40B4-BE49-F238E27FC236}">
                  <a16:creationId xmlns:a16="http://schemas.microsoft.com/office/drawing/2014/main" id="{9C09FCBF-E3AC-CE47-8F5F-A66E08315478}"/>
                </a:ext>
              </a:extLst>
            </p:cNvPr>
            <p:cNvSpPr>
              <a:spLocks/>
            </p:cNvSpPr>
            <p:nvPr/>
          </p:nvSpPr>
          <p:spPr bwMode="auto">
            <a:xfrm>
              <a:off x="842" y="1408"/>
              <a:ext cx="7" cy="23"/>
            </a:xfrm>
            <a:custGeom>
              <a:avLst/>
              <a:gdLst>
                <a:gd name="T0" fmla="*/ 2 w 5"/>
                <a:gd name="T1" fmla="*/ 5 h 16"/>
                <a:gd name="T2" fmla="*/ 3 w 5"/>
                <a:gd name="T3" fmla="*/ 5 h 16"/>
                <a:gd name="T4" fmla="*/ 2 w 5"/>
                <a:gd name="T5" fmla="*/ 2 h 16"/>
                <a:gd name="T6" fmla="*/ 1 w 5"/>
                <a:gd name="T7" fmla="*/ 2 h 16"/>
                <a:gd name="T8" fmla="*/ 0 w 5"/>
                <a:gd name="T9" fmla="*/ 5 h 16"/>
                <a:gd name="T10" fmla="*/ 1 w 5"/>
                <a:gd name="T11" fmla="*/ 9 h 16"/>
                <a:gd name="T12" fmla="*/ 1 w 5"/>
                <a:gd name="T13" fmla="*/ 13 h 16"/>
                <a:gd name="T14" fmla="*/ 0 w 5"/>
                <a:gd name="T15" fmla="*/ 11 h 16"/>
                <a:gd name="T16" fmla="*/ 0 w 5"/>
                <a:gd name="T17" fmla="*/ 12 h 16"/>
                <a:gd name="T18" fmla="*/ 1 w 5"/>
                <a:gd name="T19" fmla="*/ 15 h 16"/>
                <a:gd name="T20" fmla="*/ 1 w 5"/>
                <a:gd name="T21" fmla="*/ 14 h 16"/>
                <a:gd name="T22" fmla="*/ 3 w 5"/>
                <a:gd name="T23" fmla="*/ 10 h 16"/>
                <a:gd name="T24" fmla="*/ 1 w 5"/>
                <a:gd name="T25" fmla="*/ 5 h 16"/>
                <a:gd name="T26" fmla="*/ 2 w 5"/>
                <a:gd name="T2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6">
                  <a:moveTo>
                    <a:pt x="2" y="5"/>
                  </a:moveTo>
                  <a:cubicBezTo>
                    <a:pt x="3" y="5"/>
                    <a:pt x="3" y="5"/>
                    <a:pt x="3" y="5"/>
                  </a:cubicBezTo>
                  <a:cubicBezTo>
                    <a:pt x="3" y="5"/>
                    <a:pt x="4" y="2"/>
                    <a:pt x="2" y="2"/>
                  </a:cubicBezTo>
                  <a:cubicBezTo>
                    <a:pt x="2" y="2"/>
                    <a:pt x="2" y="0"/>
                    <a:pt x="1" y="2"/>
                  </a:cubicBezTo>
                  <a:cubicBezTo>
                    <a:pt x="1" y="2"/>
                    <a:pt x="0" y="3"/>
                    <a:pt x="0" y="5"/>
                  </a:cubicBezTo>
                  <a:cubicBezTo>
                    <a:pt x="0" y="5"/>
                    <a:pt x="0" y="8"/>
                    <a:pt x="1" y="9"/>
                  </a:cubicBezTo>
                  <a:cubicBezTo>
                    <a:pt x="1" y="9"/>
                    <a:pt x="4" y="12"/>
                    <a:pt x="1" y="13"/>
                  </a:cubicBezTo>
                  <a:cubicBezTo>
                    <a:pt x="0" y="11"/>
                    <a:pt x="0" y="11"/>
                    <a:pt x="0" y="11"/>
                  </a:cubicBezTo>
                  <a:cubicBezTo>
                    <a:pt x="0" y="11"/>
                    <a:pt x="0" y="10"/>
                    <a:pt x="0" y="12"/>
                  </a:cubicBezTo>
                  <a:cubicBezTo>
                    <a:pt x="1" y="15"/>
                    <a:pt x="1" y="15"/>
                    <a:pt x="1" y="15"/>
                  </a:cubicBezTo>
                  <a:cubicBezTo>
                    <a:pt x="1" y="15"/>
                    <a:pt x="2" y="16"/>
                    <a:pt x="1" y="14"/>
                  </a:cubicBezTo>
                  <a:cubicBezTo>
                    <a:pt x="1" y="14"/>
                    <a:pt x="5" y="13"/>
                    <a:pt x="3" y="10"/>
                  </a:cubicBezTo>
                  <a:cubicBezTo>
                    <a:pt x="3" y="10"/>
                    <a:pt x="0" y="6"/>
                    <a:pt x="1" y="5"/>
                  </a:cubicBezTo>
                  <a:cubicBezTo>
                    <a:pt x="1" y="5"/>
                    <a:pt x="2" y="1"/>
                    <a:pt x="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20" name="Freeform 414">
              <a:extLst>
                <a:ext uri="{FF2B5EF4-FFF2-40B4-BE49-F238E27FC236}">
                  <a16:creationId xmlns:a16="http://schemas.microsoft.com/office/drawing/2014/main" id="{02C8528E-F169-7C4D-842F-3C5A8E9E3F49}"/>
                </a:ext>
              </a:extLst>
            </p:cNvPr>
            <p:cNvSpPr>
              <a:spLocks/>
            </p:cNvSpPr>
            <p:nvPr/>
          </p:nvSpPr>
          <p:spPr bwMode="auto">
            <a:xfrm>
              <a:off x="848" y="1411"/>
              <a:ext cx="6" cy="18"/>
            </a:xfrm>
            <a:custGeom>
              <a:avLst/>
              <a:gdLst>
                <a:gd name="T0" fmla="*/ 0 w 4"/>
                <a:gd name="T1" fmla="*/ 2 h 12"/>
                <a:gd name="T2" fmla="*/ 0 w 4"/>
                <a:gd name="T3" fmla="*/ 3 h 12"/>
                <a:gd name="T4" fmla="*/ 2 w 4"/>
                <a:gd name="T5" fmla="*/ 2 h 12"/>
                <a:gd name="T6" fmla="*/ 2 w 4"/>
                <a:gd name="T7" fmla="*/ 9 h 12"/>
                <a:gd name="T8" fmla="*/ 2 w 4"/>
                <a:gd name="T9" fmla="*/ 12 h 12"/>
                <a:gd name="T10" fmla="*/ 1 w 4"/>
                <a:gd name="T11" fmla="*/ 12 h 12"/>
                <a:gd name="T12" fmla="*/ 3 w 4"/>
                <a:gd name="T13" fmla="*/ 12 h 12"/>
                <a:gd name="T14" fmla="*/ 4 w 4"/>
                <a:gd name="T15" fmla="*/ 1 h 12"/>
                <a:gd name="T16" fmla="*/ 3 w 4"/>
                <a:gd name="T17" fmla="*/ 0 h 12"/>
                <a:gd name="T18" fmla="*/ 0 w 4"/>
                <a:gd name="T19"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2">
                  <a:moveTo>
                    <a:pt x="0" y="2"/>
                  </a:moveTo>
                  <a:cubicBezTo>
                    <a:pt x="0" y="3"/>
                    <a:pt x="0" y="3"/>
                    <a:pt x="0" y="3"/>
                  </a:cubicBezTo>
                  <a:cubicBezTo>
                    <a:pt x="2" y="2"/>
                    <a:pt x="2" y="2"/>
                    <a:pt x="2" y="2"/>
                  </a:cubicBezTo>
                  <a:cubicBezTo>
                    <a:pt x="2" y="2"/>
                    <a:pt x="2" y="7"/>
                    <a:pt x="2" y="9"/>
                  </a:cubicBezTo>
                  <a:cubicBezTo>
                    <a:pt x="2" y="12"/>
                    <a:pt x="2" y="12"/>
                    <a:pt x="2" y="12"/>
                  </a:cubicBezTo>
                  <a:cubicBezTo>
                    <a:pt x="1" y="12"/>
                    <a:pt x="1" y="12"/>
                    <a:pt x="1" y="12"/>
                  </a:cubicBezTo>
                  <a:cubicBezTo>
                    <a:pt x="3" y="12"/>
                    <a:pt x="3" y="12"/>
                    <a:pt x="3" y="12"/>
                  </a:cubicBezTo>
                  <a:cubicBezTo>
                    <a:pt x="3" y="12"/>
                    <a:pt x="4" y="4"/>
                    <a:pt x="4" y="1"/>
                  </a:cubicBezTo>
                  <a:cubicBezTo>
                    <a:pt x="3" y="0"/>
                    <a:pt x="3" y="0"/>
                    <a:pt x="3" y="0"/>
                  </a:cubicBezTo>
                  <a:cubicBezTo>
                    <a:pt x="0" y="2"/>
                    <a:pt x="0" y="2"/>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21" name="Freeform 415">
              <a:extLst>
                <a:ext uri="{FF2B5EF4-FFF2-40B4-BE49-F238E27FC236}">
                  <a16:creationId xmlns:a16="http://schemas.microsoft.com/office/drawing/2014/main" id="{A3A6DBAA-1021-BE45-A542-7E7FC3854976}"/>
                </a:ext>
              </a:extLst>
            </p:cNvPr>
            <p:cNvSpPr>
              <a:spLocks/>
            </p:cNvSpPr>
            <p:nvPr/>
          </p:nvSpPr>
          <p:spPr bwMode="auto">
            <a:xfrm>
              <a:off x="874" y="1426"/>
              <a:ext cx="3" cy="4"/>
            </a:xfrm>
            <a:custGeom>
              <a:avLst/>
              <a:gdLst>
                <a:gd name="T0" fmla="*/ 1 w 3"/>
                <a:gd name="T1" fmla="*/ 0 h 4"/>
                <a:gd name="T2" fmla="*/ 0 w 3"/>
                <a:gd name="T3" fmla="*/ 4 h 4"/>
                <a:gd name="T4" fmla="*/ 1 w 3"/>
                <a:gd name="T5" fmla="*/ 4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lnTo>
                    <a:pt x="0" y="4"/>
                  </a:lnTo>
                  <a:lnTo>
                    <a:pt x="1" y="4"/>
                  </a:lnTo>
                  <a:lnTo>
                    <a:pt x="3"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22" name="Freeform 416">
              <a:extLst>
                <a:ext uri="{FF2B5EF4-FFF2-40B4-BE49-F238E27FC236}">
                  <a16:creationId xmlns:a16="http://schemas.microsoft.com/office/drawing/2014/main" id="{FDA19067-AC02-F24F-B73D-308F5A767B9D}"/>
                </a:ext>
              </a:extLst>
            </p:cNvPr>
            <p:cNvSpPr>
              <a:spLocks/>
            </p:cNvSpPr>
            <p:nvPr/>
          </p:nvSpPr>
          <p:spPr bwMode="auto">
            <a:xfrm>
              <a:off x="874" y="1426"/>
              <a:ext cx="3" cy="4"/>
            </a:xfrm>
            <a:custGeom>
              <a:avLst/>
              <a:gdLst>
                <a:gd name="T0" fmla="*/ 1 w 3"/>
                <a:gd name="T1" fmla="*/ 0 h 4"/>
                <a:gd name="T2" fmla="*/ 0 w 3"/>
                <a:gd name="T3" fmla="*/ 4 h 4"/>
                <a:gd name="T4" fmla="*/ 1 w 3"/>
                <a:gd name="T5" fmla="*/ 4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lnTo>
                    <a:pt x="0" y="4"/>
                  </a:lnTo>
                  <a:lnTo>
                    <a:pt x="1" y="4"/>
                  </a:lnTo>
                  <a:lnTo>
                    <a:pt x="3"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23" name="Freeform 417">
              <a:extLst>
                <a:ext uri="{FF2B5EF4-FFF2-40B4-BE49-F238E27FC236}">
                  <a16:creationId xmlns:a16="http://schemas.microsoft.com/office/drawing/2014/main" id="{5456D50C-1017-BC46-9300-9ED1795857E2}"/>
                </a:ext>
              </a:extLst>
            </p:cNvPr>
            <p:cNvSpPr>
              <a:spLocks noEditPoints="1"/>
            </p:cNvSpPr>
            <p:nvPr/>
          </p:nvSpPr>
          <p:spPr bwMode="auto">
            <a:xfrm>
              <a:off x="854" y="1411"/>
              <a:ext cx="11" cy="18"/>
            </a:xfrm>
            <a:custGeom>
              <a:avLst/>
              <a:gdLst>
                <a:gd name="T0" fmla="*/ 4 w 8"/>
                <a:gd name="T1" fmla="*/ 1 h 12"/>
                <a:gd name="T2" fmla="*/ 1 w 8"/>
                <a:gd name="T3" fmla="*/ 4 h 12"/>
                <a:gd name="T4" fmla="*/ 0 w 8"/>
                <a:gd name="T5" fmla="*/ 9 h 12"/>
                <a:gd name="T6" fmla="*/ 2 w 8"/>
                <a:gd name="T7" fmla="*/ 12 h 12"/>
                <a:gd name="T8" fmla="*/ 4 w 8"/>
                <a:gd name="T9" fmla="*/ 12 h 12"/>
                <a:gd name="T10" fmla="*/ 7 w 8"/>
                <a:gd name="T11" fmla="*/ 9 h 12"/>
                <a:gd name="T12" fmla="*/ 7 w 8"/>
                <a:gd name="T13" fmla="*/ 3 h 12"/>
                <a:gd name="T14" fmla="*/ 4 w 8"/>
                <a:gd name="T15" fmla="*/ 1 h 12"/>
                <a:gd name="T16" fmla="*/ 5 w 8"/>
                <a:gd name="T17" fmla="*/ 10 h 12"/>
                <a:gd name="T18" fmla="*/ 2 w 8"/>
                <a:gd name="T19" fmla="*/ 9 h 12"/>
                <a:gd name="T20" fmla="*/ 3 w 8"/>
                <a:gd name="T21" fmla="*/ 3 h 12"/>
                <a:gd name="T22" fmla="*/ 5 w 8"/>
                <a:gd name="T23" fmla="*/ 3 h 12"/>
                <a:gd name="T24" fmla="*/ 5 w 8"/>
                <a:gd name="T25"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2">
                  <a:moveTo>
                    <a:pt x="4" y="1"/>
                  </a:moveTo>
                  <a:cubicBezTo>
                    <a:pt x="1" y="1"/>
                    <a:pt x="1" y="4"/>
                    <a:pt x="1" y="4"/>
                  </a:cubicBezTo>
                  <a:cubicBezTo>
                    <a:pt x="0" y="9"/>
                    <a:pt x="0" y="9"/>
                    <a:pt x="0" y="9"/>
                  </a:cubicBezTo>
                  <a:cubicBezTo>
                    <a:pt x="0" y="12"/>
                    <a:pt x="2" y="12"/>
                    <a:pt x="2" y="12"/>
                  </a:cubicBezTo>
                  <a:cubicBezTo>
                    <a:pt x="4" y="12"/>
                    <a:pt x="4" y="12"/>
                    <a:pt x="4" y="12"/>
                  </a:cubicBezTo>
                  <a:cubicBezTo>
                    <a:pt x="6" y="12"/>
                    <a:pt x="7" y="9"/>
                    <a:pt x="7" y="9"/>
                  </a:cubicBezTo>
                  <a:cubicBezTo>
                    <a:pt x="6" y="8"/>
                    <a:pt x="7" y="3"/>
                    <a:pt x="7" y="3"/>
                  </a:cubicBezTo>
                  <a:cubicBezTo>
                    <a:pt x="8" y="0"/>
                    <a:pt x="4" y="1"/>
                    <a:pt x="4" y="1"/>
                  </a:cubicBezTo>
                  <a:moveTo>
                    <a:pt x="5" y="10"/>
                  </a:moveTo>
                  <a:cubicBezTo>
                    <a:pt x="5" y="10"/>
                    <a:pt x="3" y="12"/>
                    <a:pt x="2" y="9"/>
                  </a:cubicBezTo>
                  <a:cubicBezTo>
                    <a:pt x="3" y="3"/>
                    <a:pt x="3" y="3"/>
                    <a:pt x="3" y="3"/>
                  </a:cubicBezTo>
                  <a:cubicBezTo>
                    <a:pt x="3" y="3"/>
                    <a:pt x="4" y="1"/>
                    <a:pt x="5" y="3"/>
                  </a:cubicBezTo>
                  <a:cubicBezTo>
                    <a:pt x="5" y="3"/>
                    <a:pt x="4" y="9"/>
                    <a:pt x="5"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24" name="Freeform 418">
              <a:extLst>
                <a:ext uri="{FF2B5EF4-FFF2-40B4-BE49-F238E27FC236}">
                  <a16:creationId xmlns:a16="http://schemas.microsoft.com/office/drawing/2014/main" id="{85B38CD1-A82B-6745-8175-86D6DD0C08A6}"/>
                </a:ext>
              </a:extLst>
            </p:cNvPr>
            <p:cNvSpPr>
              <a:spLocks noEditPoints="1"/>
            </p:cNvSpPr>
            <p:nvPr/>
          </p:nvSpPr>
          <p:spPr bwMode="auto">
            <a:xfrm>
              <a:off x="864" y="1411"/>
              <a:ext cx="10" cy="19"/>
            </a:xfrm>
            <a:custGeom>
              <a:avLst/>
              <a:gdLst>
                <a:gd name="T0" fmla="*/ 7 w 7"/>
                <a:gd name="T1" fmla="*/ 2 h 13"/>
                <a:gd name="T2" fmla="*/ 5 w 7"/>
                <a:gd name="T3" fmla="*/ 1 h 13"/>
                <a:gd name="T4" fmla="*/ 1 w 7"/>
                <a:gd name="T5" fmla="*/ 4 h 13"/>
                <a:gd name="T6" fmla="*/ 3 w 7"/>
                <a:gd name="T7" fmla="*/ 12 h 13"/>
                <a:gd name="T8" fmla="*/ 7 w 7"/>
                <a:gd name="T9" fmla="*/ 9 h 13"/>
                <a:gd name="T10" fmla="*/ 7 w 7"/>
                <a:gd name="T11" fmla="*/ 2 h 13"/>
                <a:gd name="T12" fmla="*/ 4 w 7"/>
                <a:gd name="T13" fmla="*/ 11 h 13"/>
                <a:gd name="T14" fmla="*/ 3 w 7"/>
                <a:gd name="T15" fmla="*/ 6 h 13"/>
                <a:gd name="T16" fmla="*/ 5 w 7"/>
                <a:gd name="T17" fmla="*/ 1 h 13"/>
                <a:gd name="T18" fmla="*/ 5 w 7"/>
                <a:gd name="T19" fmla="*/ 5 h 13"/>
                <a:gd name="T20" fmla="*/ 4 w 7"/>
                <a:gd name="T2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3">
                  <a:moveTo>
                    <a:pt x="7" y="2"/>
                  </a:moveTo>
                  <a:cubicBezTo>
                    <a:pt x="7" y="2"/>
                    <a:pt x="7" y="0"/>
                    <a:pt x="5" y="1"/>
                  </a:cubicBezTo>
                  <a:cubicBezTo>
                    <a:pt x="5" y="1"/>
                    <a:pt x="2" y="1"/>
                    <a:pt x="1" y="4"/>
                  </a:cubicBezTo>
                  <a:cubicBezTo>
                    <a:pt x="1" y="4"/>
                    <a:pt x="0" y="13"/>
                    <a:pt x="3" y="12"/>
                  </a:cubicBezTo>
                  <a:cubicBezTo>
                    <a:pt x="3" y="12"/>
                    <a:pt x="7" y="13"/>
                    <a:pt x="7" y="9"/>
                  </a:cubicBezTo>
                  <a:cubicBezTo>
                    <a:pt x="7" y="2"/>
                    <a:pt x="7" y="2"/>
                    <a:pt x="7" y="2"/>
                  </a:cubicBezTo>
                  <a:moveTo>
                    <a:pt x="4" y="11"/>
                  </a:moveTo>
                  <a:cubicBezTo>
                    <a:pt x="4" y="11"/>
                    <a:pt x="2" y="12"/>
                    <a:pt x="3" y="6"/>
                  </a:cubicBezTo>
                  <a:cubicBezTo>
                    <a:pt x="3" y="6"/>
                    <a:pt x="2" y="1"/>
                    <a:pt x="5" y="1"/>
                  </a:cubicBezTo>
                  <a:cubicBezTo>
                    <a:pt x="5" y="1"/>
                    <a:pt x="5" y="1"/>
                    <a:pt x="5" y="5"/>
                  </a:cubicBezTo>
                  <a:cubicBezTo>
                    <a:pt x="5" y="5"/>
                    <a:pt x="6" y="11"/>
                    <a:pt x="4"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25" name="Freeform 419">
              <a:extLst>
                <a:ext uri="{FF2B5EF4-FFF2-40B4-BE49-F238E27FC236}">
                  <a16:creationId xmlns:a16="http://schemas.microsoft.com/office/drawing/2014/main" id="{5314B1A9-1717-7447-9D50-DAA04DA5B5BC}"/>
                </a:ext>
              </a:extLst>
            </p:cNvPr>
            <p:cNvSpPr>
              <a:spLocks noEditPoints="1"/>
            </p:cNvSpPr>
            <p:nvPr/>
          </p:nvSpPr>
          <p:spPr bwMode="auto">
            <a:xfrm>
              <a:off x="878" y="1410"/>
              <a:ext cx="10" cy="20"/>
            </a:xfrm>
            <a:custGeom>
              <a:avLst/>
              <a:gdLst>
                <a:gd name="T0" fmla="*/ 5 w 7"/>
                <a:gd name="T1" fmla="*/ 2 h 14"/>
                <a:gd name="T2" fmla="*/ 2 w 7"/>
                <a:gd name="T3" fmla="*/ 1 h 14"/>
                <a:gd name="T4" fmla="*/ 0 w 7"/>
                <a:gd name="T5" fmla="*/ 4 h 14"/>
                <a:gd name="T6" fmla="*/ 0 w 7"/>
                <a:gd name="T7" fmla="*/ 11 h 14"/>
                <a:gd name="T8" fmla="*/ 2 w 7"/>
                <a:gd name="T9" fmla="*/ 13 h 14"/>
                <a:gd name="T10" fmla="*/ 5 w 7"/>
                <a:gd name="T11" fmla="*/ 11 h 14"/>
                <a:gd name="T12" fmla="*/ 5 w 7"/>
                <a:gd name="T13" fmla="*/ 2 h 14"/>
                <a:gd name="T14" fmla="*/ 2 w 7"/>
                <a:gd name="T15" fmla="*/ 12 h 14"/>
                <a:gd name="T16" fmla="*/ 2 w 7"/>
                <a:gd name="T17" fmla="*/ 9 h 14"/>
                <a:gd name="T18" fmla="*/ 2 w 7"/>
                <a:gd name="T19" fmla="*/ 3 h 14"/>
                <a:gd name="T20" fmla="*/ 4 w 7"/>
                <a:gd name="T21" fmla="*/ 4 h 14"/>
                <a:gd name="T22" fmla="*/ 2 w 7"/>
                <a:gd name="T2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4">
                  <a:moveTo>
                    <a:pt x="5" y="2"/>
                  </a:moveTo>
                  <a:cubicBezTo>
                    <a:pt x="5" y="2"/>
                    <a:pt x="3" y="0"/>
                    <a:pt x="2" y="1"/>
                  </a:cubicBezTo>
                  <a:cubicBezTo>
                    <a:pt x="2" y="1"/>
                    <a:pt x="0" y="1"/>
                    <a:pt x="0" y="4"/>
                  </a:cubicBezTo>
                  <a:cubicBezTo>
                    <a:pt x="0" y="4"/>
                    <a:pt x="1" y="7"/>
                    <a:pt x="0" y="11"/>
                  </a:cubicBezTo>
                  <a:cubicBezTo>
                    <a:pt x="0" y="11"/>
                    <a:pt x="0" y="14"/>
                    <a:pt x="2" y="13"/>
                  </a:cubicBezTo>
                  <a:cubicBezTo>
                    <a:pt x="2" y="13"/>
                    <a:pt x="5" y="14"/>
                    <a:pt x="5" y="11"/>
                  </a:cubicBezTo>
                  <a:cubicBezTo>
                    <a:pt x="5" y="11"/>
                    <a:pt x="7" y="2"/>
                    <a:pt x="5" y="2"/>
                  </a:cubicBezTo>
                  <a:moveTo>
                    <a:pt x="2" y="12"/>
                  </a:moveTo>
                  <a:cubicBezTo>
                    <a:pt x="2" y="12"/>
                    <a:pt x="1" y="12"/>
                    <a:pt x="2" y="9"/>
                  </a:cubicBezTo>
                  <a:cubicBezTo>
                    <a:pt x="2" y="9"/>
                    <a:pt x="2" y="3"/>
                    <a:pt x="2" y="3"/>
                  </a:cubicBezTo>
                  <a:cubicBezTo>
                    <a:pt x="2" y="3"/>
                    <a:pt x="3" y="1"/>
                    <a:pt x="4" y="4"/>
                  </a:cubicBezTo>
                  <a:cubicBezTo>
                    <a:pt x="4" y="4"/>
                    <a:pt x="5" y="13"/>
                    <a:pt x="2"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26" name="Freeform 420">
              <a:extLst>
                <a:ext uri="{FF2B5EF4-FFF2-40B4-BE49-F238E27FC236}">
                  <a16:creationId xmlns:a16="http://schemas.microsoft.com/office/drawing/2014/main" id="{55DBC3E8-29A1-6D4E-9D8F-FBB276149C64}"/>
                </a:ext>
              </a:extLst>
            </p:cNvPr>
            <p:cNvSpPr>
              <a:spLocks noEditPoints="1"/>
            </p:cNvSpPr>
            <p:nvPr/>
          </p:nvSpPr>
          <p:spPr bwMode="auto">
            <a:xfrm>
              <a:off x="887" y="1410"/>
              <a:ext cx="7" cy="20"/>
            </a:xfrm>
            <a:custGeom>
              <a:avLst/>
              <a:gdLst>
                <a:gd name="T0" fmla="*/ 5 w 5"/>
                <a:gd name="T1" fmla="*/ 2 h 14"/>
                <a:gd name="T2" fmla="*/ 1 w 5"/>
                <a:gd name="T3" fmla="*/ 2 h 14"/>
                <a:gd name="T4" fmla="*/ 0 w 5"/>
                <a:gd name="T5" fmla="*/ 11 h 14"/>
                <a:gd name="T6" fmla="*/ 3 w 5"/>
                <a:gd name="T7" fmla="*/ 14 h 14"/>
                <a:gd name="T8" fmla="*/ 5 w 5"/>
                <a:gd name="T9" fmla="*/ 10 h 14"/>
                <a:gd name="T10" fmla="*/ 5 w 5"/>
                <a:gd name="T11" fmla="*/ 2 h 14"/>
                <a:gd name="T12" fmla="*/ 3 w 5"/>
                <a:gd name="T13" fmla="*/ 12 h 14"/>
                <a:gd name="T14" fmla="*/ 2 w 5"/>
                <a:gd name="T15" fmla="*/ 7 h 14"/>
                <a:gd name="T16" fmla="*/ 3 w 5"/>
                <a:gd name="T17" fmla="*/ 2 h 14"/>
                <a:gd name="T18" fmla="*/ 4 w 5"/>
                <a:gd name="T19" fmla="*/ 6 h 14"/>
                <a:gd name="T20" fmla="*/ 3 w 5"/>
                <a:gd name="T21"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4">
                  <a:moveTo>
                    <a:pt x="5" y="2"/>
                  </a:moveTo>
                  <a:cubicBezTo>
                    <a:pt x="2" y="0"/>
                    <a:pt x="1" y="2"/>
                    <a:pt x="1" y="2"/>
                  </a:cubicBezTo>
                  <a:cubicBezTo>
                    <a:pt x="1" y="3"/>
                    <a:pt x="0" y="11"/>
                    <a:pt x="0" y="11"/>
                  </a:cubicBezTo>
                  <a:cubicBezTo>
                    <a:pt x="0" y="14"/>
                    <a:pt x="3" y="14"/>
                    <a:pt x="3" y="14"/>
                  </a:cubicBezTo>
                  <a:cubicBezTo>
                    <a:pt x="5" y="14"/>
                    <a:pt x="5" y="10"/>
                    <a:pt x="5" y="10"/>
                  </a:cubicBezTo>
                  <a:cubicBezTo>
                    <a:pt x="5" y="2"/>
                    <a:pt x="5" y="2"/>
                    <a:pt x="5" y="2"/>
                  </a:cubicBezTo>
                  <a:moveTo>
                    <a:pt x="3" y="12"/>
                  </a:moveTo>
                  <a:cubicBezTo>
                    <a:pt x="3" y="12"/>
                    <a:pt x="2" y="12"/>
                    <a:pt x="2" y="7"/>
                  </a:cubicBezTo>
                  <a:cubicBezTo>
                    <a:pt x="2" y="7"/>
                    <a:pt x="2" y="2"/>
                    <a:pt x="3" y="2"/>
                  </a:cubicBezTo>
                  <a:cubicBezTo>
                    <a:pt x="3" y="2"/>
                    <a:pt x="4" y="2"/>
                    <a:pt x="4" y="6"/>
                  </a:cubicBezTo>
                  <a:cubicBezTo>
                    <a:pt x="4" y="6"/>
                    <a:pt x="5" y="13"/>
                    <a:pt x="3"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27" name="Freeform 421">
              <a:extLst>
                <a:ext uri="{FF2B5EF4-FFF2-40B4-BE49-F238E27FC236}">
                  <a16:creationId xmlns:a16="http://schemas.microsoft.com/office/drawing/2014/main" id="{6FD25EA2-6837-1049-8BDC-30C8B561C771}"/>
                </a:ext>
              </a:extLst>
            </p:cNvPr>
            <p:cNvSpPr>
              <a:spLocks noEditPoints="1"/>
            </p:cNvSpPr>
            <p:nvPr/>
          </p:nvSpPr>
          <p:spPr bwMode="auto">
            <a:xfrm>
              <a:off x="894" y="1411"/>
              <a:ext cx="6" cy="22"/>
            </a:xfrm>
            <a:custGeom>
              <a:avLst/>
              <a:gdLst>
                <a:gd name="T0" fmla="*/ 3 w 4"/>
                <a:gd name="T1" fmla="*/ 4 h 15"/>
                <a:gd name="T2" fmla="*/ 2 w 4"/>
                <a:gd name="T3" fmla="*/ 1 h 15"/>
                <a:gd name="T4" fmla="*/ 1 w 4"/>
                <a:gd name="T5" fmla="*/ 3 h 15"/>
                <a:gd name="T6" fmla="*/ 0 w 4"/>
                <a:gd name="T7" fmla="*/ 11 h 15"/>
                <a:gd name="T8" fmla="*/ 3 w 4"/>
                <a:gd name="T9" fmla="*/ 13 h 15"/>
                <a:gd name="T10" fmla="*/ 3 w 4"/>
                <a:gd name="T11" fmla="*/ 9 h 15"/>
                <a:gd name="T12" fmla="*/ 3 w 4"/>
                <a:gd name="T13" fmla="*/ 4 h 15"/>
                <a:gd name="T14" fmla="*/ 2 w 4"/>
                <a:gd name="T15" fmla="*/ 12 h 15"/>
                <a:gd name="T16" fmla="*/ 2 w 4"/>
                <a:gd name="T17" fmla="*/ 6 h 15"/>
                <a:gd name="T18" fmla="*/ 2 w 4"/>
                <a:gd name="T19" fmla="*/ 3 h 15"/>
                <a:gd name="T20" fmla="*/ 3 w 4"/>
                <a:gd name="T21" fmla="*/ 4 h 15"/>
                <a:gd name="T22" fmla="*/ 2 w 4"/>
                <a:gd name="T23"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5">
                  <a:moveTo>
                    <a:pt x="3" y="4"/>
                  </a:moveTo>
                  <a:cubicBezTo>
                    <a:pt x="3" y="4"/>
                    <a:pt x="3" y="1"/>
                    <a:pt x="2" y="1"/>
                  </a:cubicBezTo>
                  <a:cubicBezTo>
                    <a:pt x="2" y="1"/>
                    <a:pt x="1" y="0"/>
                    <a:pt x="1" y="3"/>
                  </a:cubicBezTo>
                  <a:cubicBezTo>
                    <a:pt x="1" y="3"/>
                    <a:pt x="1" y="6"/>
                    <a:pt x="0" y="11"/>
                  </a:cubicBezTo>
                  <a:cubicBezTo>
                    <a:pt x="0" y="11"/>
                    <a:pt x="1" y="15"/>
                    <a:pt x="3" y="13"/>
                  </a:cubicBezTo>
                  <a:cubicBezTo>
                    <a:pt x="3" y="13"/>
                    <a:pt x="4" y="12"/>
                    <a:pt x="3" y="9"/>
                  </a:cubicBezTo>
                  <a:cubicBezTo>
                    <a:pt x="3" y="9"/>
                    <a:pt x="3" y="5"/>
                    <a:pt x="3" y="4"/>
                  </a:cubicBezTo>
                  <a:moveTo>
                    <a:pt x="2" y="12"/>
                  </a:moveTo>
                  <a:cubicBezTo>
                    <a:pt x="2" y="12"/>
                    <a:pt x="1" y="12"/>
                    <a:pt x="2" y="6"/>
                  </a:cubicBezTo>
                  <a:cubicBezTo>
                    <a:pt x="2" y="6"/>
                    <a:pt x="1" y="3"/>
                    <a:pt x="2" y="3"/>
                  </a:cubicBezTo>
                  <a:cubicBezTo>
                    <a:pt x="2" y="3"/>
                    <a:pt x="2" y="2"/>
                    <a:pt x="3" y="4"/>
                  </a:cubicBezTo>
                  <a:cubicBezTo>
                    <a:pt x="3" y="4"/>
                    <a:pt x="3" y="12"/>
                    <a:pt x="2"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28" name="Freeform 422">
              <a:extLst>
                <a:ext uri="{FF2B5EF4-FFF2-40B4-BE49-F238E27FC236}">
                  <a16:creationId xmlns:a16="http://schemas.microsoft.com/office/drawing/2014/main" id="{3DC53623-31D4-2441-8253-AF417D988155}"/>
                </a:ext>
              </a:extLst>
            </p:cNvPr>
            <p:cNvSpPr>
              <a:spLocks/>
            </p:cNvSpPr>
            <p:nvPr/>
          </p:nvSpPr>
          <p:spPr bwMode="auto">
            <a:xfrm>
              <a:off x="877" y="1466"/>
              <a:ext cx="14" cy="18"/>
            </a:xfrm>
            <a:custGeom>
              <a:avLst/>
              <a:gdLst>
                <a:gd name="T0" fmla="*/ 8 w 10"/>
                <a:gd name="T1" fmla="*/ 5 h 12"/>
                <a:gd name="T2" fmla="*/ 0 w 10"/>
                <a:gd name="T3" fmla="*/ 3 h 12"/>
                <a:gd name="T4" fmla="*/ 2 w 10"/>
                <a:gd name="T5" fmla="*/ 12 h 12"/>
                <a:gd name="T6" fmla="*/ 8 w 10"/>
                <a:gd name="T7" fmla="*/ 5 h 12"/>
              </a:gdLst>
              <a:ahLst/>
              <a:cxnLst>
                <a:cxn ang="0">
                  <a:pos x="T0" y="T1"/>
                </a:cxn>
                <a:cxn ang="0">
                  <a:pos x="T2" y="T3"/>
                </a:cxn>
                <a:cxn ang="0">
                  <a:pos x="T4" y="T5"/>
                </a:cxn>
                <a:cxn ang="0">
                  <a:pos x="T6" y="T7"/>
                </a:cxn>
              </a:cxnLst>
              <a:rect l="0" t="0" r="r" b="b"/>
              <a:pathLst>
                <a:path w="10" h="12">
                  <a:moveTo>
                    <a:pt x="8" y="5"/>
                  </a:moveTo>
                  <a:cubicBezTo>
                    <a:pt x="10" y="0"/>
                    <a:pt x="3" y="3"/>
                    <a:pt x="0" y="3"/>
                  </a:cubicBezTo>
                  <a:cubicBezTo>
                    <a:pt x="0" y="7"/>
                    <a:pt x="1" y="11"/>
                    <a:pt x="2" y="12"/>
                  </a:cubicBezTo>
                  <a:cubicBezTo>
                    <a:pt x="3" y="9"/>
                    <a:pt x="7" y="8"/>
                    <a:pt x="8"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29" name="Freeform 423">
              <a:extLst>
                <a:ext uri="{FF2B5EF4-FFF2-40B4-BE49-F238E27FC236}">
                  <a16:creationId xmlns:a16="http://schemas.microsoft.com/office/drawing/2014/main" id="{E09B6729-28C3-4541-99D4-850BB88D6B92}"/>
                </a:ext>
              </a:extLst>
            </p:cNvPr>
            <p:cNvSpPr>
              <a:spLocks noEditPoints="1"/>
            </p:cNvSpPr>
            <p:nvPr/>
          </p:nvSpPr>
          <p:spPr bwMode="auto">
            <a:xfrm>
              <a:off x="897" y="1434"/>
              <a:ext cx="5" cy="48"/>
            </a:xfrm>
            <a:custGeom>
              <a:avLst/>
              <a:gdLst>
                <a:gd name="T0" fmla="*/ 1 w 3"/>
                <a:gd name="T1" fmla="*/ 26 h 33"/>
                <a:gd name="T2" fmla="*/ 2 w 3"/>
                <a:gd name="T3" fmla="*/ 30 h 33"/>
                <a:gd name="T4" fmla="*/ 2 w 3"/>
                <a:gd name="T5" fmla="*/ 33 h 33"/>
                <a:gd name="T6" fmla="*/ 3 w 3"/>
                <a:gd name="T7" fmla="*/ 33 h 33"/>
                <a:gd name="T8" fmla="*/ 1 w 3"/>
                <a:gd name="T9" fmla="*/ 26 h 33"/>
                <a:gd name="T10" fmla="*/ 1 w 3"/>
                <a:gd name="T11" fmla="*/ 26 h 33"/>
                <a:gd name="T12" fmla="*/ 1 w 3"/>
                <a:gd name="T13" fmla="*/ 26 h 33"/>
                <a:gd name="T14" fmla="*/ 1 w 3"/>
                <a:gd name="T15" fmla="*/ 0 h 33"/>
                <a:gd name="T16" fmla="*/ 0 w 3"/>
                <a:gd name="T17" fmla="*/ 1 h 33"/>
                <a:gd name="T18" fmla="*/ 1 w 3"/>
                <a:gd name="T19" fmla="*/ 1 h 33"/>
                <a:gd name="T20" fmla="*/ 1 w 3"/>
                <a:gd name="T21" fmla="*/ 12 h 33"/>
                <a:gd name="T22" fmla="*/ 0 w 3"/>
                <a:gd name="T23" fmla="*/ 20 h 33"/>
                <a:gd name="T24" fmla="*/ 1 w 3"/>
                <a:gd name="T25" fmla="*/ 13 h 33"/>
                <a:gd name="T26" fmla="*/ 1 w 3"/>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33">
                  <a:moveTo>
                    <a:pt x="1" y="26"/>
                  </a:moveTo>
                  <a:cubicBezTo>
                    <a:pt x="1" y="28"/>
                    <a:pt x="2" y="30"/>
                    <a:pt x="2" y="30"/>
                  </a:cubicBezTo>
                  <a:cubicBezTo>
                    <a:pt x="1" y="32"/>
                    <a:pt x="1" y="33"/>
                    <a:pt x="2" y="33"/>
                  </a:cubicBezTo>
                  <a:cubicBezTo>
                    <a:pt x="3" y="33"/>
                    <a:pt x="3" y="33"/>
                    <a:pt x="3" y="33"/>
                  </a:cubicBezTo>
                  <a:cubicBezTo>
                    <a:pt x="2" y="26"/>
                    <a:pt x="1" y="26"/>
                    <a:pt x="1" y="26"/>
                  </a:cubicBezTo>
                  <a:cubicBezTo>
                    <a:pt x="1" y="26"/>
                    <a:pt x="1" y="26"/>
                    <a:pt x="1" y="26"/>
                  </a:cubicBezTo>
                  <a:cubicBezTo>
                    <a:pt x="1" y="26"/>
                    <a:pt x="1" y="26"/>
                    <a:pt x="1" y="26"/>
                  </a:cubicBezTo>
                  <a:moveTo>
                    <a:pt x="1" y="0"/>
                  </a:moveTo>
                  <a:cubicBezTo>
                    <a:pt x="1" y="1"/>
                    <a:pt x="0" y="1"/>
                    <a:pt x="0" y="1"/>
                  </a:cubicBezTo>
                  <a:cubicBezTo>
                    <a:pt x="0" y="1"/>
                    <a:pt x="0" y="1"/>
                    <a:pt x="1" y="1"/>
                  </a:cubicBezTo>
                  <a:cubicBezTo>
                    <a:pt x="2" y="1"/>
                    <a:pt x="1" y="12"/>
                    <a:pt x="1" y="12"/>
                  </a:cubicBezTo>
                  <a:cubicBezTo>
                    <a:pt x="0" y="13"/>
                    <a:pt x="0" y="17"/>
                    <a:pt x="0" y="20"/>
                  </a:cubicBezTo>
                  <a:cubicBezTo>
                    <a:pt x="0" y="17"/>
                    <a:pt x="1" y="13"/>
                    <a:pt x="1" y="13"/>
                  </a:cubicBezTo>
                  <a:cubicBezTo>
                    <a:pt x="2" y="9"/>
                    <a:pt x="1"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30" name="Freeform 424">
              <a:extLst>
                <a:ext uri="{FF2B5EF4-FFF2-40B4-BE49-F238E27FC236}">
                  <a16:creationId xmlns:a16="http://schemas.microsoft.com/office/drawing/2014/main" id="{ED2A1C58-D92D-AB46-B259-AADE40F907DF}"/>
                </a:ext>
              </a:extLst>
            </p:cNvPr>
            <p:cNvSpPr>
              <a:spLocks/>
            </p:cNvSpPr>
            <p:nvPr/>
          </p:nvSpPr>
          <p:spPr bwMode="auto">
            <a:xfrm>
              <a:off x="907" y="1479"/>
              <a:ext cx="2"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31" name="Freeform 425">
              <a:extLst>
                <a:ext uri="{FF2B5EF4-FFF2-40B4-BE49-F238E27FC236}">
                  <a16:creationId xmlns:a16="http://schemas.microsoft.com/office/drawing/2014/main" id="{C80F282F-4A47-174E-B1AE-951E2D4FF556}"/>
                </a:ext>
              </a:extLst>
            </p:cNvPr>
            <p:cNvSpPr>
              <a:spLocks noEditPoints="1"/>
            </p:cNvSpPr>
            <p:nvPr/>
          </p:nvSpPr>
          <p:spPr bwMode="auto">
            <a:xfrm>
              <a:off x="902" y="1479"/>
              <a:ext cx="13" cy="8"/>
            </a:xfrm>
            <a:custGeom>
              <a:avLst/>
              <a:gdLst>
                <a:gd name="T0" fmla="*/ 4 w 9"/>
                <a:gd name="T1" fmla="*/ 1 h 5"/>
                <a:gd name="T2" fmla="*/ 4 w 9"/>
                <a:gd name="T3" fmla="*/ 1 h 5"/>
                <a:gd name="T4" fmla="*/ 4 w 9"/>
                <a:gd name="T5" fmla="*/ 1 h 5"/>
                <a:gd name="T6" fmla="*/ 6 w 9"/>
                <a:gd name="T7" fmla="*/ 3 h 5"/>
                <a:gd name="T8" fmla="*/ 7 w 9"/>
                <a:gd name="T9" fmla="*/ 3 h 5"/>
                <a:gd name="T10" fmla="*/ 8 w 9"/>
                <a:gd name="T11" fmla="*/ 4 h 5"/>
                <a:gd name="T12" fmla="*/ 9 w 9"/>
                <a:gd name="T13" fmla="*/ 5 h 5"/>
                <a:gd name="T14" fmla="*/ 9 w 9"/>
                <a:gd name="T15" fmla="*/ 5 h 5"/>
                <a:gd name="T16" fmla="*/ 5 w 9"/>
                <a:gd name="T17" fmla="*/ 2 h 5"/>
                <a:gd name="T18" fmla="*/ 4 w 9"/>
                <a:gd name="T19" fmla="*/ 1 h 5"/>
                <a:gd name="T20" fmla="*/ 4 w 9"/>
                <a:gd name="T21" fmla="*/ 1 h 5"/>
                <a:gd name="T22" fmla="*/ 4 w 9"/>
                <a:gd name="T23" fmla="*/ 1 h 5"/>
                <a:gd name="T24" fmla="*/ 4 w 9"/>
                <a:gd name="T25" fmla="*/ 1 h 5"/>
                <a:gd name="T26" fmla="*/ 2 w 9"/>
                <a:gd name="T27" fmla="*/ 1 h 5"/>
                <a:gd name="T28" fmla="*/ 0 w 9"/>
                <a:gd name="T29" fmla="*/ 2 h 5"/>
                <a:gd name="T30" fmla="*/ 3 w 9"/>
                <a:gd name="T31" fmla="*/ 1 h 5"/>
                <a:gd name="T32" fmla="*/ 2 w 9"/>
                <a:gd name="T33" fmla="*/ 1 h 5"/>
                <a:gd name="T34" fmla="*/ 4 w 9"/>
                <a:gd name="T35" fmla="*/ 0 h 5"/>
                <a:gd name="T36" fmla="*/ 4 w 9"/>
                <a:gd name="T37" fmla="*/ 1 h 5"/>
                <a:gd name="T38" fmla="*/ 3 w 9"/>
                <a:gd name="T39" fmla="*/ 1 h 5"/>
                <a:gd name="T40" fmla="*/ 4 w 9"/>
                <a:gd name="T41" fmla="*/ 1 h 5"/>
                <a:gd name="T42" fmla="*/ 4 w 9"/>
                <a:gd name="T43" fmla="*/ 1 h 5"/>
                <a:gd name="T44" fmla="*/ 4 w 9"/>
                <a:gd name="T45" fmla="*/ 1 h 5"/>
                <a:gd name="T46" fmla="*/ 4 w 9"/>
                <a:gd name="T47" fmla="*/ 1 h 5"/>
                <a:gd name="T48" fmla="*/ 4 w 9"/>
                <a:gd name="T49" fmla="*/ 0 h 5"/>
                <a:gd name="T50" fmla="*/ 4 w 9"/>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5">
                  <a:moveTo>
                    <a:pt x="4" y="1"/>
                  </a:moveTo>
                  <a:cubicBezTo>
                    <a:pt x="4" y="1"/>
                    <a:pt x="4" y="1"/>
                    <a:pt x="4" y="1"/>
                  </a:cubicBezTo>
                  <a:cubicBezTo>
                    <a:pt x="4" y="1"/>
                    <a:pt x="4" y="1"/>
                    <a:pt x="4" y="1"/>
                  </a:cubicBezTo>
                  <a:cubicBezTo>
                    <a:pt x="6" y="3"/>
                    <a:pt x="6" y="3"/>
                    <a:pt x="6" y="3"/>
                  </a:cubicBezTo>
                  <a:cubicBezTo>
                    <a:pt x="6" y="3"/>
                    <a:pt x="7" y="3"/>
                    <a:pt x="7" y="3"/>
                  </a:cubicBezTo>
                  <a:cubicBezTo>
                    <a:pt x="8" y="4"/>
                    <a:pt x="8" y="4"/>
                    <a:pt x="8" y="4"/>
                  </a:cubicBezTo>
                  <a:cubicBezTo>
                    <a:pt x="9" y="5"/>
                    <a:pt x="9" y="5"/>
                    <a:pt x="9" y="5"/>
                  </a:cubicBezTo>
                  <a:cubicBezTo>
                    <a:pt x="9" y="5"/>
                    <a:pt x="9" y="5"/>
                    <a:pt x="9" y="5"/>
                  </a:cubicBezTo>
                  <a:cubicBezTo>
                    <a:pt x="9" y="5"/>
                    <a:pt x="8" y="2"/>
                    <a:pt x="5" y="2"/>
                  </a:cubicBezTo>
                  <a:cubicBezTo>
                    <a:pt x="5" y="2"/>
                    <a:pt x="5" y="1"/>
                    <a:pt x="4" y="1"/>
                  </a:cubicBezTo>
                  <a:moveTo>
                    <a:pt x="4" y="1"/>
                  </a:moveTo>
                  <a:cubicBezTo>
                    <a:pt x="4" y="1"/>
                    <a:pt x="4" y="1"/>
                    <a:pt x="4" y="1"/>
                  </a:cubicBezTo>
                  <a:cubicBezTo>
                    <a:pt x="4" y="1"/>
                    <a:pt x="4" y="1"/>
                    <a:pt x="4" y="1"/>
                  </a:cubicBezTo>
                  <a:moveTo>
                    <a:pt x="2" y="1"/>
                  </a:moveTo>
                  <a:cubicBezTo>
                    <a:pt x="2" y="1"/>
                    <a:pt x="1" y="1"/>
                    <a:pt x="0" y="2"/>
                  </a:cubicBezTo>
                  <a:cubicBezTo>
                    <a:pt x="1" y="1"/>
                    <a:pt x="2" y="1"/>
                    <a:pt x="3" y="1"/>
                  </a:cubicBezTo>
                  <a:cubicBezTo>
                    <a:pt x="3" y="1"/>
                    <a:pt x="3" y="1"/>
                    <a:pt x="2" y="1"/>
                  </a:cubicBezTo>
                  <a:moveTo>
                    <a:pt x="4" y="0"/>
                  </a:moveTo>
                  <a:cubicBezTo>
                    <a:pt x="4" y="1"/>
                    <a:pt x="4" y="1"/>
                    <a:pt x="4" y="1"/>
                  </a:cubicBezTo>
                  <a:cubicBezTo>
                    <a:pt x="3" y="1"/>
                    <a:pt x="3" y="1"/>
                    <a:pt x="3" y="1"/>
                  </a:cubicBezTo>
                  <a:cubicBezTo>
                    <a:pt x="4" y="1"/>
                    <a:pt x="4" y="1"/>
                    <a:pt x="4" y="1"/>
                  </a:cubicBezTo>
                  <a:cubicBezTo>
                    <a:pt x="4" y="1"/>
                    <a:pt x="4" y="1"/>
                    <a:pt x="4" y="1"/>
                  </a:cubicBezTo>
                  <a:cubicBezTo>
                    <a:pt x="4" y="1"/>
                    <a:pt x="4" y="1"/>
                    <a:pt x="4" y="1"/>
                  </a:cubicBezTo>
                  <a:cubicBezTo>
                    <a:pt x="4" y="1"/>
                    <a:pt x="4" y="1"/>
                    <a:pt x="4" y="1"/>
                  </a:cubicBezTo>
                  <a:cubicBezTo>
                    <a:pt x="4" y="1"/>
                    <a:pt x="4" y="1"/>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32" name="Freeform 426">
              <a:extLst>
                <a:ext uri="{FF2B5EF4-FFF2-40B4-BE49-F238E27FC236}">
                  <a16:creationId xmlns:a16="http://schemas.microsoft.com/office/drawing/2014/main" id="{417D5FEE-68A8-4B47-80CD-3090540039DF}"/>
                </a:ext>
              </a:extLst>
            </p:cNvPr>
            <p:cNvSpPr>
              <a:spLocks noEditPoints="1"/>
            </p:cNvSpPr>
            <p:nvPr/>
          </p:nvSpPr>
          <p:spPr bwMode="auto">
            <a:xfrm>
              <a:off x="896" y="1404"/>
              <a:ext cx="4" cy="14"/>
            </a:xfrm>
            <a:custGeom>
              <a:avLst/>
              <a:gdLst>
                <a:gd name="T0" fmla="*/ 2 w 3"/>
                <a:gd name="T1" fmla="*/ 9 h 10"/>
                <a:gd name="T2" fmla="*/ 2 w 3"/>
                <a:gd name="T3" fmla="*/ 9 h 10"/>
                <a:gd name="T4" fmla="*/ 2 w 3"/>
                <a:gd name="T5" fmla="*/ 10 h 10"/>
                <a:gd name="T6" fmla="*/ 2 w 3"/>
                <a:gd name="T7" fmla="*/ 9 h 10"/>
                <a:gd name="T8" fmla="*/ 0 w 3"/>
                <a:gd name="T9" fmla="*/ 0 h 10"/>
                <a:gd name="T10" fmla="*/ 2 w 3"/>
                <a:gd name="T11" fmla="*/ 7 h 10"/>
                <a:gd name="T12" fmla="*/ 2 w 3"/>
                <a:gd name="T13" fmla="*/ 9 h 10"/>
                <a:gd name="T14" fmla="*/ 3 w 3"/>
                <a:gd name="T15" fmla="*/ 6 h 10"/>
                <a:gd name="T16" fmla="*/ 0 w 3"/>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2" y="9"/>
                  </a:moveTo>
                  <a:cubicBezTo>
                    <a:pt x="2" y="9"/>
                    <a:pt x="2" y="9"/>
                    <a:pt x="2" y="9"/>
                  </a:cubicBezTo>
                  <a:cubicBezTo>
                    <a:pt x="2" y="10"/>
                    <a:pt x="2" y="10"/>
                    <a:pt x="2" y="10"/>
                  </a:cubicBezTo>
                  <a:cubicBezTo>
                    <a:pt x="2" y="10"/>
                    <a:pt x="2" y="9"/>
                    <a:pt x="2" y="9"/>
                  </a:cubicBezTo>
                  <a:moveTo>
                    <a:pt x="0" y="0"/>
                  </a:moveTo>
                  <a:cubicBezTo>
                    <a:pt x="1" y="3"/>
                    <a:pt x="1" y="5"/>
                    <a:pt x="2" y="7"/>
                  </a:cubicBezTo>
                  <a:cubicBezTo>
                    <a:pt x="2" y="7"/>
                    <a:pt x="2" y="8"/>
                    <a:pt x="2" y="9"/>
                  </a:cubicBezTo>
                  <a:cubicBezTo>
                    <a:pt x="3" y="7"/>
                    <a:pt x="3" y="6"/>
                    <a:pt x="3" y="6"/>
                  </a:cubicBezTo>
                  <a:cubicBezTo>
                    <a:pt x="2" y="4"/>
                    <a:pt x="1" y="2"/>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33" name="Freeform 427">
              <a:extLst>
                <a:ext uri="{FF2B5EF4-FFF2-40B4-BE49-F238E27FC236}">
                  <a16:creationId xmlns:a16="http://schemas.microsoft.com/office/drawing/2014/main" id="{6A966E3C-9723-8A44-B21D-74D2C2B413A2}"/>
                </a:ext>
              </a:extLst>
            </p:cNvPr>
            <p:cNvSpPr>
              <a:spLocks/>
            </p:cNvSpPr>
            <p:nvPr/>
          </p:nvSpPr>
          <p:spPr bwMode="auto">
            <a:xfrm>
              <a:off x="899" y="1414"/>
              <a:ext cx="0" cy="3"/>
            </a:xfrm>
            <a:custGeom>
              <a:avLst/>
              <a:gdLst>
                <a:gd name="T0" fmla="*/ 0 h 2"/>
                <a:gd name="T1" fmla="*/ 2 h 2"/>
                <a:gd name="T2" fmla="*/ 2 h 2"/>
                <a:gd name="T3" fmla="*/ 2 h 2"/>
                <a:gd name="T4" fmla="*/ 0 h 2"/>
              </a:gdLst>
              <a:ahLst/>
              <a:cxnLst>
                <a:cxn ang="0">
                  <a:pos x="0" y="T0"/>
                </a:cxn>
                <a:cxn ang="0">
                  <a:pos x="0" y="T1"/>
                </a:cxn>
                <a:cxn ang="0">
                  <a:pos x="0" y="T2"/>
                </a:cxn>
                <a:cxn ang="0">
                  <a:pos x="0" y="T3"/>
                </a:cxn>
                <a:cxn ang="0">
                  <a:pos x="0" y="T4"/>
                </a:cxn>
              </a:cxnLst>
              <a:rect l="0" t="0" r="r" b="b"/>
              <a:pathLst>
                <a:path h="2">
                  <a:moveTo>
                    <a:pt x="0" y="0"/>
                  </a:moveTo>
                  <a:cubicBezTo>
                    <a:pt x="0" y="1"/>
                    <a:pt x="0" y="2"/>
                    <a:pt x="0" y="2"/>
                  </a:cubicBezTo>
                  <a:cubicBezTo>
                    <a:pt x="0" y="2"/>
                    <a:pt x="0" y="2"/>
                    <a:pt x="0" y="2"/>
                  </a:cubicBezTo>
                  <a:cubicBezTo>
                    <a:pt x="0" y="2"/>
                    <a:pt x="0" y="2"/>
                    <a:pt x="0" y="2"/>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34" name="Rectangle 428">
              <a:extLst>
                <a:ext uri="{FF2B5EF4-FFF2-40B4-BE49-F238E27FC236}">
                  <a16:creationId xmlns:a16="http://schemas.microsoft.com/office/drawing/2014/main" id="{7877329F-42FF-BC41-B3F6-0B3A5CAB1A07}"/>
                </a:ext>
              </a:extLst>
            </p:cNvPr>
            <p:cNvSpPr>
              <a:spLocks noChangeArrowheads="1"/>
            </p:cNvSpPr>
            <p:nvPr/>
          </p:nvSpPr>
          <p:spPr bwMode="auto">
            <a:xfrm>
              <a:off x="881" y="138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35" name="Freeform 429">
              <a:extLst>
                <a:ext uri="{FF2B5EF4-FFF2-40B4-BE49-F238E27FC236}">
                  <a16:creationId xmlns:a16="http://schemas.microsoft.com/office/drawing/2014/main" id="{1C51D19E-35B0-6F48-A2EB-ED952FABC4AD}"/>
                </a:ext>
              </a:extLst>
            </p:cNvPr>
            <p:cNvSpPr>
              <a:spLocks/>
            </p:cNvSpPr>
            <p:nvPr/>
          </p:nvSpPr>
          <p:spPr bwMode="auto">
            <a:xfrm>
              <a:off x="881" y="1386"/>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36" name="Freeform 430">
              <a:extLst>
                <a:ext uri="{FF2B5EF4-FFF2-40B4-BE49-F238E27FC236}">
                  <a16:creationId xmlns:a16="http://schemas.microsoft.com/office/drawing/2014/main" id="{5798E68A-7C01-224C-B168-F7A3D95E16BD}"/>
                </a:ext>
              </a:extLst>
            </p:cNvPr>
            <p:cNvSpPr>
              <a:spLocks/>
            </p:cNvSpPr>
            <p:nvPr/>
          </p:nvSpPr>
          <p:spPr bwMode="auto">
            <a:xfrm>
              <a:off x="820" y="1487"/>
              <a:ext cx="100" cy="10"/>
            </a:xfrm>
            <a:custGeom>
              <a:avLst/>
              <a:gdLst>
                <a:gd name="T0" fmla="*/ 65 w 69"/>
                <a:gd name="T1" fmla="*/ 0 h 7"/>
                <a:gd name="T2" fmla="*/ 65 w 69"/>
                <a:gd name="T3" fmla="*/ 1 h 7"/>
                <a:gd name="T4" fmla="*/ 65 w 69"/>
                <a:gd name="T5" fmla="*/ 1 h 7"/>
                <a:gd name="T6" fmla="*/ 57 w 69"/>
                <a:gd name="T7" fmla="*/ 4 h 7"/>
                <a:gd name="T8" fmla="*/ 46 w 69"/>
                <a:gd name="T9" fmla="*/ 5 h 7"/>
                <a:gd name="T10" fmla="*/ 42 w 69"/>
                <a:gd name="T11" fmla="*/ 5 h 7"/>
                <a:gd name="T12" fmla="*/ 20 w 69"/>
                <a:gd name="T13" fmla="*/ 6 h 7"/>
                <a:gd name="T14" fmla="*/ 17 w 69"/>
                <a:gd name="T15" fmla="*/ 6 h 7"/>
                <a:gd name="T16" fmla="*/ 3 w 69"/>
                <a:gd name="T17" fmla="*/ 3 h 7"/>
                <a:gd name="T18" fmla="*/ 3 w 69"/>
                <a:gd name="T19" fmla="*/ 2 h 7"/>
                <a:gd name="T20" fmla="*/ 2 w 69"/>
                <a:gd name="T21" fmla="*/ 2 h 7"/>
                <a:gd name="T22" fmla="*/ 5 w 69"/>
                <a:gd name="T23" fmla="*/ 5 h 7"/>
                <a:gd name="T24" fmla="*/ 17 w 69"/>
                <a:gd name="T25" fmla="*/ 7 h 7"/>
                <a:gd name="T26" fmla="*/ 21 w 69"/>
                <a:gd name="T27" fmla="*/ 7 h 7"/>
                <a:gd name="T28" fmla="*/ 46 w 69"/>
                <a:gd name="T29" fmla="*/ 6 h 7"/>
                <a:gd name="T30" fmla="*/ 59 w 69"/>
                <a:gd name="T31" fmla="*/ 4 h 7"/>
                <a:gd name="T32" fmla="*/ 67 w 69"/>
                <a:gd name="T33" fmla="*/ 1 h 7"/>
                <a:gd name="T34" fmla="*/ 65 w 69"/>
                <a:gd name="T35" fmla="*/ 1 h 7"/>
                <a:gd name="T36" fmla="*/ 65 w 69"/>
                <a:gd name="T3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7">
                  <a:moveTo>
                    <a:pt x="65" y="0"/>
                  </a:moveTo>
                  <a:cubicBezTo>
                    <a:pt x="65" y="1"/>
                    <a:pt x="65" y="1"/>
                    <a:pt x="65" y="1"/>
                  </a:cubicBezTo>
                  <a:cubicBezTo>
                    <a:pt x="65" y="1"/>
                    <a:pt x="65" y="1"/>
                    <a:pt x="65" y="1"/>
                  </a:cubicBezTo>
                  <a:cubicBezTo>
                    <a:pt x="62" y="1"/>
                    <a:pt x="57" y="4"/>
                    <a:pt x="57" y="4"/>
                  </a:cubicBezTo>
                  <a:cubicBezTo>
                    <a:pt x="46" y="5"/>
                    <a:pt x="46" y="5"/>
                    <a:pt x="46" y="5"/>
                  </a:cubicBezTo>
                  <a:cubicBezTo>
                    <a:pt x="45" y="5"/>
                    <a:pt x="44" y="5"/>
                    <a:pt x="42" y="5"/>
                  </a:cubicBezTo>
                  <a:cubicBezTo>
                    <a:pt x="34" y="5"/>
                    <a:pt x="20" y="6"/>
                    <a:pt x="20" y="6"/>
                  </a:cubicBezTo>
                  <a:cubicBezTo>
                    <a:pt x="19" y="6"/>
                    <a:pt x="18" y="6"/>
                    <a:pt x="17" y="6"/>
                  </a:cubicBezTo>
                  <a:cubicBezTo>
                    <a:pt x="12" y="6"/>
                    <a:pt x="3" y="3"/>
                    <a:pt x="3" y="3"/>
                  </a:cubicBezTo>
                  <a:cubicBezTo>
                    <a:pt x="3" y="3"/>
                    <a:pt x="3" y="2"/>
                    <a:pt x="3" y="2"/>
                  </a:cubicBezTo>
                  <a:cubicBezTo>
                    <a:pt x="2" y="2"/>
                    <a:pt x="2" y="2"/>
                    <a:pt x="2" y="2"/>
                  </a:cubicBezTo>
                  <a:cubicBezTo>
                    <a:pt x="2" y="2"/>
                    <a:pt x="0" y="3"/>
                    <a:pt x="5" y="5"/>
                  </a:cubicBezTo>
                  <a:cubicBezTo>
                    <a:pt x="5" y="5"/>
                    <a:pt x="11" y="7"/>
                    <a:pt x="17" y="7"/>
                  </a:cubicBezTo>
                  <a:cubicBezTo>
                    <a:pt x="18" y="7"/>
                    <a:pt x="19" y="7"/>
                    <a:pt x="21" y="7"/>
                  </a:cubicBezTo>
                  <a:cubicBezTo>
                    <a:pt x="21" y="7"/>
                    <a:pt x="43" y="6"/>
                    <a:pt x="46" y="6"/>
                  </a:cubicBezTo>
                  <a:cubicBezTo>
                    <a:pt x="46" y="6"/>
                    <a:pt x="55" y="6"/>
                    <a:pt x="59" y="4"/>
                  </a:cubicBezTo>
                  <a:cubicBezTo>
                    <a:pt x="59" y="4"/>
                    <a:pt x="69" y="1"/>
                    <a:pt x="67" y="1"/>
                  </a:cubicBezTo>
                  <a:cubicBezTo>
                    <a:pt x="66" y="1"/>
                    <a:pt x="66" y="1"/>
                    <a:pt x="65" y="1"/>
                  </a:cubicBezTo>
                  <a:cubicBezTo>
                    <a:pt x="65" y="0"/>
                    <a:pt x="65" y="0"/>
                    <a:pt x="6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37" name="Freeform 431">
              <a:extLst>
                <a:ext uri="{FF2B5EF4-FFF2-40B4-BE49-F238E27FC236}">
                  <a16:creationId xmlns:a16="http://schemas.microsoft.com/office/drawing/2014/main" id="{0C7E651D-A131-044C-A762-841F15784A0A}"/>
                </a:ext>
              </a:extLst>
            </p:cNvPr>
            <p:cNvSpPr>
              <a:spLocks noEditPoints="1"/>
            </p:cNvSpPr>
            <p:nvPr/>
          </p:nvSpPr>
          <p:spPr bwMode="auto">
            <a:xfrm>
              <a:off x="824" y="1386"/>
              <a:ext cx="91" cy="109"/>
            </a:xfrm>
            <a:custGeom>
              <a:avLst/>
              <a:gdLst>
                <a:gd name="T0" fmla="*/ 53 w 62"/>
                <a:gd name="T1" fmla="*/ 66 h 75"/>
                <a:gd name="T2" fmla="*/ 36 w 62"/>
                <a:gd name="T3" fmla="*/ 58 h 75"/>
                <a:gd name="T4" fmla="*/ 42 w 62"/>
                <a:gd name="T5" fmla="*/ 57 h 75"/>
                <a:gd name="T6" fmla="*/ 44 w 62"/>
                <a:gd name="T7" fmla="*/ 60 h 75"/>
                <a:gd name="T8" fmla="*/ 42 w 62"/>
                <a:gd name="T9" fmla="*/ 57 h 75"/>
                <a:gd name="T10" fmla="*/ 51 w 62"/>
                <a:gd name="T11" fmla="*/ 58 h 75"/>
                <a:gd name="T12" fmla="*/ 49 w 62"/>
                <a:gd name="T13" fmla="*/ 26 h 75"/>
                <a:gd name="T14" fmla="*/ 50 w 62"/>
                <a:gd name="T15" fmla="*/ 27 h 75"/>
                <a:gd name="T16" fmla="*/ 39 w 62"/>
                <a:gd name="T17" fmla="*/ 28 h 75"/>
                <a:gd name="T18" fmla="*/ 43 w 62"/>
                <a:gd name="T19" fmla="*/ 25 h 75"/>
                <a:gd name="T20" fmla="*/ 43 w 62"/>
                <a:gd name="T21" fmla="*/ 30 h 75"/>
                <a:gd name="T22" fmla="*/ 29 w 62"/>
                <a:gd name="T23" fmla="*/ 46 h 75"/>
                <a:gd name="T24" fmla="*/ 34 w 62"/>
                <a:gd name="T25" fmla="*/ 67 h 75"/>
                <a:gd name="T26" fmla="*/ 27 w 62"/>
                <a:gd name="T27" fmla="*/ 69 h 75"/>
                <a:gd name="T28" fmla="*/ 11 w 62"/>
                <a:gd name="T29" fmla="*/ 74 h 75"/>
                <a:gd name="T30" fmla="*/ 17 w 62"/>
                <a:gd name="T31" fmla="*/ 75 h 75"/>
                <a:gd name="T32" fmla="*/ 62 w 62"/>
                <a:gd name="T33" fmla="*/ 70 h 75"/>
                <a:gd name="T34" fmla="*/ 60 w 62"/>
                <a:gd name="T35" fmla="*/ 70 h 75"/>
                <a:gd name="T36" fmla="*/ 59 w 62"/>
                <a:gd name="T37" fmla="*/ 66 h 75"/>
                <a:gd name="T38" fmla="*/ 57 w 62"/>
                <a:gd name="T39" fmla="*/ 65 h 75"/>
                <a:gd name="T40" fmla="*/ 45 w 62"/>
                <a:gd name="T41" fmla="*/ 71 h 75"/>
                <a:gd name="T42" fmla="*/ 38 w 62"/>
                <a:gd name="T43" fmla="*/ 67 h 75"/>
                <a:gd name="T44" fmla="*/ 36 w 62"/>
                <a:gd name="T45" fmla="*/ 56 h 75"/>
                <a:gd name="T46" fmla="*/ 39 w 62"/>
                <a:gd name="T47" fmla="*/ 55 h 75"/>
                <a:gd name="T48" fmla="*/ 43 w 62"/>
                <a:gd name="T49" fmla="*/ 50 h 75"/>
                <a:gd name="T50" fmla="*/ 48 w 62"/>
                <a:gd name="T51" fmla="*/ 39 h 75"/>
                <a:gd name="T52" fmla="*/ 49 w 62"/>
                <a:gd name="T53" fmla="*/ 31 h 75"/>
                <a:gd name="T54" fmla="*/ 48 w 62"/>
                <a:gd name="T55" fmla="*/ 25 h 75"/>
                <a:gd name="T56" fmla="*/ 46 w 62"/>
                <a:gd name="T57" fmla="*/ 30 h 75"/>
                <a:gd name="T58" fmla="*/ 45 w 62"/>
                <a:gd name="T59" fmla="*/ 25 h 75"/>
                <a:gd name="T60" fmla="*/ 47 w 62"/>
                <a:gd name="T61" fmla="*/ 25 h 75"/>
                <a:gd name="T62" fmla="*/ 33 w 62"/>
                <a:gd name="T63" fmla="*/ 29 h 75"/>
                <a:gd name="T64" fmla="*/ 36 w 62"/>
                <a:gd name="T65" fmla="*/ 27 h 75"/>
                <a:gd name="T66" fmla="*/ 36 w 62"/>
                <a:gd name="T67" fmla="*/ 27 h 75"/>
                <a:gd name="T68" fmla="*/ 51 w 62"/>
                <a:gd name="T69" fmla="*/ 26 h 75"/>
                <a:gd name="T70" fmla="*/ 51 w 62"/>
                <a:gd name="T71" fmla="*/ 33 h 75"/>
                <a:gd name="T72" fmla="*/ 39 w 62"/>
                <a:gd name="T73" fmla="*/ 23 h 75"/>
                <a:gd name="T74" fmla="*/ 35 w 62"/>
                <a:gd name="T75" fmla="*/ 21 h 75"/>
                <a:gd name="T76" fmla="*/ 37 w 62"/>
                <a:gd name="T77" fmla="*/ 19 h 75"/>
                <a:gd name="T78" fmla="*/ 45 w 62"/>
                <a:gd name="T79" fmla="*/ 20 h 75"/>
                <a:gd name="T80" fmla="*/ 40 w 62"/>
                <a:gd name="T81" fmla="*/ 18 h 75"/>
                <a:gd name="T82" fmla="*/ 41 w 62"/>
                <a:gd name="T83" fmla="*/ 20 h 75"/>
                <a:gd name="T84" fmla="*/ 20 w 62"/>
                <a:gd name="T85" fmla="*/ 18 h 75"/>
                <a:gd name="T86" fmla="*/ 42 w 62"/>
                <a:gd name="T87" fmla="*/ 18 h 75"/>
                <a:gd name="T88" fmla="*/ 43 w 62"/>
                <a:gd name="T89" fmla="*/ 21 h 75"/>
                <a:gd name="T90" fmla="*/ 26 w 62"/>
                <a:gd name="T91" fmla="*/ 9 h 75"/>
                <a:gd name="T92" fmla="*/ 39 w 62"/>
                <a:gd name="T93" fmla="*/ 15 h 75"/>
                <a:gd name="T94" fmla="*/ 26 w 62"/>
                <a:gd name="T95" fmla="*/ 9 h 75"/>
                <a:gd name="T96" fmla="*/ 25 w 62"/>
                <a:gd name="T97" fmla="*/ 9 h 75"/>
                <a:gd name="T98" fmla="*/ 19 w 62"/>
                <a:gd name="T99" fmla="*/ 17 h 75"/>
                <a:gd name="T100" fmla="*/ 16 w 62"/>
                <a:gd name="T101" fmla="*/ 16 h 75"/>
                <a:gd name="T102" fmla="*/ 22 w 62"/>
                <a:gd name="T103" fmla="*/ 18 h 75"/>
                <a:gd name="T104" fmla="*/ 27 w 62"/>
                <a:gd name="T105" fmla="*/ 19 h 75"/>
                <a:gd name="T106" fmla="*/ 40 w 62"/>
                <a:gd name="T107" fmla="*/ 15 h 75"/>
                <a:gd name="T108" fmla="*/ 45 w 62"/>
                <a:gd name="T109" fmla="*/ 14 h 75"/>
                <a:gd name="T110" fmla="*/ 49 w 62"/>
                <a:gd name="T111" fmla="*/ 12 h 75"/>
                <a:gd name="T112" fmla="*/ 32 w 62"/>
                <a:gd name="T113" fmla="*/ 1 h 75"/>
                <a:gd name="T114" fmla="*/ 26 w 62"/>
                <a:gd name="T11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 h="75">
                  <a:moveTo>
                    <a:pt x="53" y="66"/>
                  </a:moveTo>
                  <a:cubicBezTo>
                    <a:pt x="53" y="66"/>
                    <a:pt x="53" y="66"/>
                    <a:pt x="53" y="66"/>
                  </a:cubicBezTo>
                  <a:cubicBezTo>
                    <a:pt x="53" y="66"/>
                    <a:pt x="53" y="66"/>
                    <a:pt x="53" y="66"/>
                  </a:cubicBezTo>
                  <a:cubicBezTo>
                    <a:pt x="53" y="66"/>
                    <a:pt x="53" y="66"/>
                    <a:pt x="53" y="66"/>
                  </a:cubicBezTo>
                  <a:cubicBezTo>
                    <a:pt x="53" y="66"/>
                    <a:pt x="53" y="66"/>
                    <a:pt x="53" y="66"/>
                  </a:cubicBezTo>
                  <a:moveTo>
                    <a:pt x="36" y="58"/>
                  </a:moveTo>
                  <a:cubicBezTo>
                    <a:pt x="36" y="58"/>
                    <a:pt x="36" y="58"/>
                    <a:pt x="36" y="58"/>
                  </a:cubicBezTo>
                  <a:cubicBezTo>
                    <a:pt x="36" y="58"/>
                    <a:pt x="36" y="58"/>
                    <a:pt x="36" y="58"/>
                  </a:cubicBezTo>
                  <a:moveTo>
                    <a:pt x="41" y="57"/>
                  </a:moveTo>
                  <a:cubicBezTo>
                    <a:pt x="39" y="57"/>
                    <a:pt x="38" y="58"/>
                    <a:pt x="36" y="58"/>
                  </a:cubicBezTo>
                  <a:cubicBezTo>
                    <a:pt x="38" y="58"/>
                    <a:pt x="39" y="57"/>
                    <a:pt x="41" y="57"/>
                  </a:cubicBezTo>
                  <a:moveTo>
                    <a:pt x="42" y="57"/>
                  </a:moveTo>
                  <a:cubicBezTo>
                    <a:pt x="41" y="57"/>
                    <a:pt x="41" y="57"/>
                    <a:pt x="41" y="57"/>
                  </a:cubicBezTo>
                  <a:cubicBezTo>
                    <a:pt x="41" y="57"/>
                    <a:pt x="41" y="57"/>
                    <a:pt x="42" y="57"/>
                  </a:cubicBezTo>
                  <a:moveTo>
                    <a:pt x="42" y="57"/>
                  </a:moveTo>
                  <a:cubicBezTo>
                    <a:pt x="44" y="57"/>
                    <a:pt x="45" y="57"/>
                    <a:pt x="44" y="60"/>
                  </a:cubicBezTo>
                  <a:cubicBezTo>
                    <a:pt x="45" y="57"/>
                    <a:pt x="44" y="57"/>
                    <a:pt x="42" y="57"/>
                  </a:cubicBezTo>
                  <a:moveTo>
                    <a:pt x="42" y="57"/>
                  </a:moveTo>
                  <a:cubicBezTo>
                    <a:pt x="42" y="57"/>
                    <a:pt x="42" y="57"/>
                    <a:pt x="42" y="57"/>
                  </a:cubicBezTo>
                  <a:cubicBezTo>
                    <a:pt x="42" y="57"/>
                    <a:pt x="42" y="57"/>
                    <a:pt x="42" y="57"/>
                  </a:cubicBezTo>
                  <a:cubicBezTo>
                    <a:pt x="42" y="57"/>
                    <a:pt x="42" y="57"/>
                    <a:pt x="42" y="57"/>
                  </a:cubicBezTo>
                  <a:moveTo>
                    <a:pt x="50" y="53"/>
                  </a:moveTo>
                  <a:cubicBezTo>
                    <a:pt x="50" y="56"/>
                    <a:pt x="51" y="58"/>
                    <a:pt x="51" y="59"/>
                  </a:cubicBezTo>
                  <a:cubicBezTo>
                    <a:pt x="51" y="59"/>
                    <a:pt x="51" y="58"/>
                    <a:pt x="51" y="58"/>
                  </a:cubicBezTo>
                  <a:cubicBezTo>
                    <a:pt x="51" y="58"/>
                    <a:pt x="51" y="58"/>
                    <a:pt x="51" y="58"/>
                  </a:cubicBezTo>
                  <a:cubicBezTo>
                    <a:pt x="51" y="58"/>
                    <a:pt x="51" y="58"/>
                    <a:pt x="51" y="58"/>
                  </a:cubicBezTo>
                  <a:cubicBezTo>
                    <a:pt x="51" y="58"/>
                    <a:pt x="51" y="56"/>
                    <a:pt x="50" y="53"/>
                  </a:cubicBezTo>
                  <a:moveTo>
                    <a:pt x="49" y="26"/>
                  </a:moveTo>
                  <a:cubicBezTo>
                    <a:pt x="49" y="29"/>
                    <a:pt x="50" y="29"/>
                    <a:pt x="50" y="29"/>
                  </a:cubicBezTo>
                  <a:cubicBezTo>
                    <a:pt x="50" y="29"/>
                    <a:pt x="50" y="28"/>
                    <a:pt x="50" y="27"/>
                  </a:cubicBezTo>
                  <a:cubicBezTo>
                    <a:pt x="50" y="27"/>
                    <a:pt x="50" y="27"/>
                    <a:pt x="50" y="27"/>
                  </a:cubicBezTo>
                  <a:cubicBezTo>
                    <a:pt x="50" y="27"/>
                    <a:pt x="50" y="27"/>
                    <a:pt x="50" y="27"/>
                  </a:cubicBezTo>
                  <a:cubicBezTo>
                    <a:pt x="50" y="27"/>
                    <a:pt x="50" y="27"/>
                    <a:pt x="49" y="26"/>
                  </a:cubicBezTo>
                  <a:moveTo>
                    <a:pt x="41" y="25"/>
                  </a:moveTo>
                  <a:cubicBezTo>
                    <a:pt x="40" y="26"/>
                    <a:pt x="40" y="26"/>
                    <a:pt x="39" y="26"/>
                  </a:cubicBezTo>
                  <a:cubicBezTo>
                    <a:pt x="38" y="28"/>
                    <a:pt x="39" y="28"/>
                    <a:pt x="39" y="28"/>
                  </a:cubicBezTo>
                  <a:cubicBezTo>
                    <a:pt x="39" y="28"/>
                    <a:pt x="39" y="28"/>
                    <a:pt x="40" y="28"/>
                  </a:cubicBezTo>
                  <a:cubicBezTo>
                    <a:pt x="40" y="28"/>
                    <a:pt x="41" y="27"/>
                    <a:pt x="41" y="25"/>
                  </a:cubicBezTo>
                  <a:moveTo>
                    <a:pt x="44" y="25"/>
                  </a:moveTo>
                  <a:cubicBezTo>
                    <a:pt x="43" y="25"/>
                    <a:pt x="43" y="25"/>
                    <a:pt x="43" y="25"/>
                  </a:cubicBezTo>
                  <a:cubicBezTo>
                    <a:pt x="43" y="26"/>
                    <a:pt x="42" y="27"/>
                    <a:pt x="42" y="27"/>
                  </a:cubicBezTo>
                  <a:cubicBezTo>
                    <a:pt x="42" y="28"/>
                    <a:pt x="42" y="28"/>
                    <a:pt x="42" y="28"/>
                  </a:cubicBezTo>
                  <a:cubicBezTo>
                    <a:pt x="43" y="28"/>
                    <a:pt x="43" y="28"/>
                    <a:pt x="43" y="28"/>
                  </a:cubicBezTo>
                  <a:cubicBezTo>
                    <a:pt x="43" y="30"/>
                    <a:pt x="43" y="30"/>
                    <a:pt x="43" y="30"/>
                  </a:cubicBezTo>
                  <a:cubicBezTo>
                    <a:pt x="43" y="30"/>
                    <a:pt x="43" y="30"/>
                    <a:pt x="42" y="30"/>
                  </a:cubicBezTo>
                  <a:cubicBezTo>
                    <a:pt x="42" y="30"/>
                    <a:pt x="40" y="30"/>
                    <a:pt x="38" y="33"/>
                  </a:cubicBezTo>
                  <a:cubicBezTo>
                    <a:pt x="36" y="34"/>
                    <a:pt x="20" y="41"/>
                    <a:pt x="29" y="46"/>
                  </a:cubicBezTo>
                  <a:cubicBezTo>
                    <a:pt x="29" y="46"/>
                    <a:pt x="29" y="46"/>
                    <a:pt x="29" y="46"/>
                  </a:cubicBezTo>
                  <a:cubicBezTo>
                    <a:pt x="29" y="46"/>
                    <a:pt x="40" y="46"/>
                    <a:pt x="30" y="57"/>
                  </a:cubicBezTo>
                  <a:cubicBezTo>
                    <a:pt x="30" y="57"/>
                    <a:pt x="20" y="68"/>
                    <a:pt x="27" y="68"/>
                  </a:cubicBezTo>
                  <a:cubicBezTo>
                    <a:pt x="28" y="68"/>
                    <a:pt x="30" y="67"/>
                    <a:pt x="32" y="67"/>
                  </a:cubicBezTo>
                  <a:cubicBezTo>
                    <a:pt x="34" y="67"/>
                    <a:pt x="34" y="67"/>
                    <a:pt x="34" y="67"/>
                  </a:cubicBezTo>
                  <a:cubicBezTo>
                    <a:pt x="34" y="67"/>
                    <a:pt x="34" y="67"/>
                    <a:pt x="34" y="67"/>
                  </a:cubicBezTo>
                  <a:cubicBezTo>
                    <a:pt x="34" y="67"/>
                    <a:pt x="34" y="67"/>
                    <a:pt x="34" y="67"/>
                  </a:cubicBezTo>
                  <a:cubicBezTo>
                    <a:pt x="34" y="67"/>
                    <a:pt x="30" y="69"/>
                    <a:pt x="27" y="69"/>
                  </a:cubicBezTo>
                  <a:cubicBezTo>
                    <a:pt x="27" y="69"/>
                    <a:pt x="27" y="69"/>
                    <a:pt x="27" y="69"/>
                  </a:cubicBezTo>
                  <a:cubicBezTo>
                    <a:pt x="27" y="69"/>
                    <a:pt x="26" y="69"/>
                    <a:pt x="26" y="69"/>
                  </a:cubicBezTo>
                  <a:cubicBezTo>
                    <a:pt x="25" y="69"/>
                    <a:pt x="19" y="69"/>
                    <a:pt x="18" y="73"/>
                  </a:cubicBezTo>
                  <a:cubicBezTo>
                    <a:pt x="18" y="73"/>
                    <a:pt x="17" y="75"/>
                    <a:pt x="14" y="75"/>
                  </a:cubicBezTo>
                  <a:cubicBezTo>
                    <a:pt x="13" y="75"/>
                    <a:pt x="12" y="75"/>
                    <a:pt x="11" y="74"/>
                  </a:cubicBezTo>
                  <a:cubicBezTo>
                    <a:pt x="0" y="71"/>
                    <a:pt x="0" y="71"/>
                    <a:pt x="0" y="71"/>
                  </a:cubicBezTo>
                  <a:cubicBezTo>
                    <a:pt x="0" y="71"/>
                    <a:pt x="0" y="72"/>
                    <a:pt x="0" y="72"/>
                  </a:cubicBezTo>
                  <a:cubicBezTo>
                    <a:pt x="0" y="72"/>
                    <a:pt x="9" y="75"/>
                    <a:pt x="14" y="75"/>
                  </a:cubicBezTo>
                  <a:cubicBezTo>
                    <a:pt x="15" y="75"/>
                    <a:pt x="16" y="75"/>
                    <a:pt x="17" y="75"/>
                  </a:cubicBezTo>
                  <a:cubicBezTo>
                    <a:pt x="17" y="75"/>
                    <a:pt x="31" y="74"/>
                    <a:pt x="39" y="74"/>
                  </a:cubicBezTo>
                  <a:cubicBezTo>
                    <a:pt x="41" y="74"/>
                    <a:pt x="42" y="74"/>
                    <a:pt x="43" y="74"/>
                  </a:cubicBezTo>
                  <a:cubicBezTo>
                    <a:pt x="54" y="73"/>
                    <a:pt x="54" y="73"/>
                    <a:pt x="54" y="73"/>
                  </a:cubicBezTo>
                  <a:cubicBezTo>
                    <a:pt x="54" y="73"/>
                    <a:pt x="59" y="70"/>
                    <a:pt x="62" y="70"/>
                  </a:cubicBezTo>
                  <a:cubicBezTo>
                    <a:pt x="62" y="70"/>
                    <a:pt x="62" y="70"/>
                    <a:pt x="62" y="70"/>
                  </a:cubicBezTo>
                  <a:cubicBezTo>
                    <a:pt x="62" y="70"/>
                    <a:pt x="62" y="70"/>
                    <a:pt x="62" y="69"/>
                  </a:cubicBezTo>
                  <a:cubicBezTo>
                    <a:pt x="62" y="69"/>
                    <a:pt x="62" y="69"/>
                    <a:pt x="62" y="69"/>
                  </a:cubicBezTo>
                  <a:cubicBezTo>
                    <a:pt x="61" y="70"/>
                    <a:pt x="61" y="70"/>
                    <a:pt x="60" y="70"/>
                  </a:cubicBezTo>
                  <a:cubicBezTo>
                    <a:pt x="60" y="70"/>
                    <a:pt x="60" y="70"/>
                    <a:pt x="60" y="70"/>
                  </a:cubicBezTo>
                  <a:cubicBezTo>
                    <a:pt x="61" y="68"/>
                    <a:pt x="60" y="67"/>
                    <a:pt x="60" y="67"/>
                  </a:cubicBezTo>
                  <a:cubicBezTo>
                    <a:pt x="59" y="67"/>
                    <a:pt x="59" y="67"/>
                    <a:pt x="59" y="67"/>
                  </a:cubicBezTo>
                  <a:cubicBezTo>
                    <a:pt x="59" y="66"/>
                    <a:pt x="59" y="66"/>
                    <a:pt x="59" y="66"/>
                  </a:cubicBezTo>
                  <a:cubicBezTo>
                    <a:pt x="57" y="68"/>
                    <a:pt x="54" y="72"/>
                    <a:pt x="54" y="72"/>
                  </a:cubicBezTo>
                  <a:cubicBezTo>
                    <a:pt x="53" y="71"/>
                    <a:pt x="57" y="66"/>
                    <a:pt x="57" y="66"/>
                  </a:cubicBezTo>
                  <a:cubicBezTo>
                    <a:pt x="57" y="65"/>
                    <a:pt x="57" y="65"/>
                    <a:pt x="57" y="65"/>
                  </a:cubicBezTo>
                  <a:cubicBezTo>
                    <a:pt x="57" y="65"/>
                    <a:pt x="57" y="65"/>
                    <a:pt x="57" y="65"/>
                  </a:cubicBezTo>
                  <a:cubicBezTo>
                    <a:pt x="57" y="65"/>
                    <a:pt x="56" y="65"/>
                    <a:pt x="56" y="65"/>
                  </a:cubicBezTo>
                  <a:cubicBezTo>
                    <a:pt x="56" y="65"/>
                    <a:pt x="55" y="66"/>
                    <a:pt x="54" y="67"/>
                  </a:cubicBezTo>
                  <a:cubicBezTo>
                    <a:pt x="50" y="70"/>
                    <a:pt x="47" y="71"/>
                    <a:pt x="46" y="71"/>
                  </a:cubicBezTo>
                  <a:cubicBezTo>
                    <a:pt x="45" y="71"/>
                    <a:pt x="45" y="71"/>
                    <a:pt x="45" y="71"/>
                  </a:cubicBezTo>
                  <a:cubicBezTo>
                    <a:pt x="46" y="68"/>
                    <a:pt x="53" y="66"/>
                    <a:pt x="53" y="66"/>
                  </a:cubicBezTo>
                  <a:cubicBezTo>
                    <a:pt x="53" y="66"/>
                    <a:pt x="49" y="65"/>
                    <a:pt x="46" y="65"/>
                  </a:cubicBezTo>
                  <a:cubicBezTo>
                    <a:pt x="43" y="65"/>
                    <a:pt x="39" y="66"/>
                    <a:pt x="38" y="67"/>
                  </a:cubicBezTo>
                  <a:cubicBezTo>
                    <a:pt x="38" y="67"/>
                    <a:pt x="38" y="67"/>
                    <a:pt x="38" y="67"/>
                  </a:cubicBezTo>
                  <a:cubicBezTo>
                    <a:pt x="38" y="67"/>
                    <a:pt x="38" y="67"/>
                    <a:pt x="38" y="67"/>
                  </a:cubicBezTo>
                  <a:cubicBezTo>
                    <a:pt x="37" y="66"/>
                    <a:pt x="36" y="62"/>
                    <a:pt x="36" y="58"/>
                  </a:cubicBezTo>
                  <a:cubicBezTo>
                    <a:pt x="35" y="59"/>
                    <a:pt x="35" y="59"/>
                    <a:pt x="35" y="59"/>
                  </a:cubicBezTo>
                  <a:cubicBezTo>
                    <a:pt x="34" y="57"/>
                    <a:pt x="35" y="56"/>
                    <a:pt x="36" y="56"/>
                  </a:cubicBezTo>
                  <a:cubicBezTo>
                    <a:pt x="36" y="56"/>
                    <a:pt x="36" y="56"/>
                    <a:pt x="36" y="56"/>
                  </a:cubicBezTo>
                  <a:cubicBezTo>
                    <a:pt x="36" y="56"/>
                    <a:pt x="36" y="56"/>
                    <a:pt x="36" y="56"/>
                  </a:cubicBezTo>
                  <a:cubicBezTo>
                    <a:pt x="36" y="56"/>
                    <a:pt x="36" y="56"/>
                    <a:pt x="36" y="56"/>
                  </a:cubicBezTo>
                  <a:cubicBezTo>
                    <a:pt x="36" y="55"/>
                    <a:pt x="38" y="55"/>
                    <a:pt x="39" y="55"/>
                  </a:cubicBezTo>
                  <a:cubicBezTo>
                    <a:pt x="39" y="55"/>
                    <a:pt x="39" y="55"/>
                    <a:pt x="39" y="55"/>
                  </a:cubicBezTo>
                  <a:cubicBezTo>
                    <a:pt x="40" y="53"/>
                    <a:pt x="42" y="52"/>
                    <a:pt x="44" y="52"/>
                  </a:cubicBezTo>
                  <a:cubicBezTo>
                    <a:pt x="45" y="52"/>
                    <a:pt x="47" y="52"/>
                    <a:pt x="48" y="54"/>
                  </a:cubicBezTo>
                  <a:cubicBezTo>
                    <a:pt x="48" y="54"/>
                    <a:pt x="47" y="50"/>
                    <a:pt x="43" y="50"/>
                  </a:cubicBezTo>
                  <a:cubicBezTo>
                    <a:pt x="43" y="50"/>
                    <a:pt x="42" y="50"/>
                    <a:pt x="42" y="50"/>
                  </a:cubicBezTo>
                  <a:cubicBezTo>
                    <a:pt x="42" y="50"/>
                    <a:pt x="34" y="48"/>
                    <a:pt x="46" y="46"/>
                  </a:cubicBezTo>
                  <a:cubicBezTo>
                    <a:pt x="46" y="46"/>
                    <a:pt x="52" y="45"/>
                    <a:pt x="45" y="45"/>
                  </a:cubicBezTo>
                  <a:cubicBezTo>
                    <a:pt x="45" y="45"/>
                    <a:pt x="40" y="43"/>
                    <a:pt x="48" y="39"/>
                  </a:cubicBezTo>
                  <a:cubicBezTo>
                    <a:pt x="48" y="39"/>
                    <a:pt x="54" y="35"/>
                    <a:pt x="47" y="35"/>
                  </a:cubicBezTo>
                  <a:cubicBezTo>
                    <a:pt x="46" y="35"/>
                    <a:pt x="46" y="35"/>
                    <a:pt x="45" y="35"/>
                  </a:cubicBezTo>
                  <a:cubicBezTo>
                    <a:pt x="45" y="35"/>
                    <a:pt x="44" y="35"/>
                    <a:pt x="44" y="35"/>
                  </a:cubicBezTo>
                  <a:cubicBezTo>
                    <a:pt x="41" y="35"/>
                    <a:pt x="35" y="35"/>
                    <a:pt x="49" y="31"/>
                  </a:cubicBezTo>
                  <a:cubicBezTo>
                    <a:pt x="49" y="31"/>
                    <a:pt x="49" y="31"/>
                    <a:pt x="49" y="30"/>
                  </a:cubicBezTo>
                  <a:cubicBezTo>
                    <a:pt x="49" y="30"/>
                    <a:pt x="48" y="28"/>
                    <a:pt x="48" y="28"/>
                  </a:cubicBezTo>
                  <a:cubicBezTo>
                    <a:pt x="49" y="27"/>
                    <a:pt x="49" y="26"/>
                    <a:pt x="49" y="26"/>
                  </a:cubicBezTo>
                  <a:cubicBezTo>
                    <a:pt x="49" y="25"/>
                    <a:pt x="48" y="25"/>
                    <a:pt x="48" y="25"/>
                  </a:cubicBezTo>
                  <a:cubicBezTo>
                    <a:pt x="48" y="25"/>
                    <a:pt x="48" y="25"/>
                    <a:pt x="48" y="26"/>
                  </a:cubicBezTo>
                  <a:cubicBezTo>
                    <a:pt x="48" y="26"/>
                    <a:pt x="48" y="30"/>
                    <a:pt x="47" y="30"/>
                  </a:cubicBezTo>
                  <a:cubicBezTo>
                    <a:pt x="47" y="30"/>
                    <a:pt x="47" y="30"/>
                    <a:pt x="46" y="30"/>
                  </a:cubicBezTo>
                  <a:cubicBezTo>
                    <a:pt x="46" y="30"/>
                    <a:pt x="46" y="30"/>
                    <a:pt x="46" y="30"/>
                  </a:cubicBezTo>
                  <a:cubicBezTo>
                    <a:pt x="45" y="30"/>
                    <a:pt x="43" y="29"/>
                    <a:pt x="43" y="27"/>
                  </a:cubicBezTo>
                  <a:cubicBezTo>
                    <a:pt x="43" y="27"/>
                    <a:pt x="44" y="26"/>
                    <a:pt x="44" y="25"/>
                  </a:cubicBezTo>
                  <a:moveTo>
                    <a:pt x="45" y="25"/>
                  </a:moveTo>
                  <a:cubicBezTo>
                    <a:pt x="45" y="25"/>
                    <a:pt x="45" y="25"/>
                    <a:pt x="45" y="25"/>
                  </a:cubicBezTo>
                  <a:cubicBezTo>
                    <a:pt x="45" y="28"/>
                    <a:pt x="46" y="28"/>
                    <a:pt x="46" y="28"/>
                  </a:cubicBezTo>
                  <a:cubicBezTo>
                    <a:pt x="46" y="28"/>
                    <a:pt x="46" y="28"/>
                    <a:pt x="46" y="28"/>
                  </a:cubicBezTo>
                  <a:cubicBezTo>
                    <a:pt x="46" y="28"/>
                    <a:pt x="46" y="28"/>
                    <a:pt x="46" y="28"/>
                  </a:cubicBezTo>
                  <a:cubicBezTo>
                    <a:pt x="47" y="28"/>
                    <a:pt x="47" y="27"/>
                    <a:pt x="47" y="25"/>
                  </a:cubicBezTo>
                  <a:cubicBezTo>
                    <a:pt x="47" y="25"/>
                    <a:pt x="46" y="25"/>
                    <a:pt x="45" y="25"/>
                  </a:cubicBezTo>
                  <a:moveTo>
                    <a:pt x="37" y="24"/>
                  </a:moveTo>
                  <a:cubicBezTo>
                    <a:pt x="36" y="25"/>
                    <a:pt x="35" y="26"/>
                    <a:pt x="34" y="27"/>
                  </a:cubicBezTo>
                  <a:cubicBezTo>
                    <a:pt x="34" y="28"/>
                    <a:pt x="33" y="28"/>
                    <a:pt x="33" y="29"/>
                  </a:cubicBezTo>
                  <a:cubicBezTo>
                    <a:pt x="32" y="30"/>
                    <a:pt x="32" y="31"/>
                    <a:pt x="32" y="32"/>
                  </a:cubicBezTo>
                  <a:cubicBezTo>
                    <a:pt x="39" y="30"/>
                    <a:pt x="39" y="30"/>
                    <a:pt x="39" y="30"/>
                  </a:cubicBezTo>
                  <a:cubicBezTo>
                    <a:pt x="37" y="29"/>
                    <a:pt x="37" y="28"/>
                    <a:pt x="37" y="27"/>
                  </a:cubicBezTo>
                  <a:cubicBezTo>
                    <a:pt x="37" y="27"/>
                    <a:pt x="37" y="27"/>
                    <a:pt x="36" y="27"/>
                  </a:cubicBezTo>
                  <a:cubicBezTo>
                    <a:pt x="35" y="30"/>
                    <a:pt x="35" y="30"/>
                    <a:pt x="35" y="30"/>
                  </a:cubicBezTo>
                  <a:cubicBezTo>
                    <a:pt x="34" y="30"/>
                    <a:pt x="34" y="30"/>
                    <a:pt x="34" y="30"/>
                  </a:cubicBezTo>
                  <a:cubicBezTo>
                    <a:pt x="35" y="27"/>
                    <a:pt x="35" y="27"/>
                    <a:pt x="35" y="27"/>
                  </a:cubicBezTo>
                  <a:cubicBezTo>
                    <a:pt x="36" y="27"/>
                    <a:pt x="36" y="27"/>
                    <a:pt x="36" y="27"/>
                  </a:cubicBezTo>
                  <a:cubicBezTo>
                    <a:pt x="35" y="27"/>
                    <a:pt x="35" y="26"/>
                    <a:pt x="37" y="25"/>
                  </a:cubicBezTo>
                  <a:cubicBezTo>
                    <a:pt x="37" y="24"/>
                    <a:pt x="37" y="24"/>
                    <a:pt x="37" y="24"/>
                  </a:cubicBezTo>
                  <a:moveTo>
                    <a:pt x="51" y="22"/>
                  </a:moveTo>
                  <a:cubicBezTo>
                    <a:pt x="51" y="23"/>
                    <a:pt x="51" y="25"/>
                    <a:pt x="51" y="26"/>
                  </a:cubicBezTo>
                  <a:cubicBezTo>
                    <a:pt x="51" y="26"/>
                    <a:pt x="51" y="26"/>
                    <a:pt x="51" y="26"/>
                  </a:cubicBezTo>
                  <a:cubicBezTo>
                    <a:pt x="51" y="27"/>
                    <a:pt x="51" y="28"/>
                    <a:pt x="51" y="28"/>
                  </a:cubicBezTo>
                  <a:cubicBezTo>
                    <a:pt x="52" y="28"/>
                    <a:pt x="52" y="29"/>
                    <a:pt x="51" y="33"/>
                  </a:cubicBezTo>
                  <a:cubicBezTo>
                    <a:pt x="51" y="33"/>
                    <a:pt x="51" y="33"/>
                    <a:pt x="51" y="33"/>
                  </a:cubicBezTo>
                  <a:cubicBezTo>
                    <a:pt x="52" y="31"/>
                    <a:pt x="52" y="28"/>
                    <a:pt x="51" y="22"/>
                  </a:cubicBezTo>
                  <a:moveTo>
                    <a:pt x="41" y="21"/>
                  </a:moveTo>
                  <a:cubicBezTo>
                    <a:pt x="41" y="21"/>
                    <a:pt x="40" y="22"/>
                    <a:pt x="39" y="23"/>
                  </a:cubicBezTo>
                  <a:cubicBezTo>
                    <a:pt x="39" y="23"/>
                    <a:pt x="39" y="23"/>
                    <a:pt x="39" y="23"/>
                  </a:cubicBezTo>
                  <a:cubicBezTo>
                    <a:pt x="40" y="23"/>
                    <a:pt x="40" y="23"/>
                    <a:pt x="41" y="22"/>
                  </a:cubicBezTo>
                  <a:cubicBezTo>
                    <a:pt x="41" y="22"/>
                    <a:pt x="41" y="21"/>
                    <a:pt x="41" y="21"/>
                  </a:cubicBezTo>
                  <a:moveTo>
                    <a:pt x="37" y="19"/>
                  </a:moveTo>
                  <a:cubicBezTo>
                    <a:pt x="37" y="20"/>
                    <a:pt x="36" y="20"/>
                    <a:pt x="35" y="21"/>
                  </a:cubicBezTo>
                  <a:cubicBezTo>
                    <a:pt x="35" y="21"/>
                    <a:pt x="34" y="22"/>
                    <a:pt x="36" y="22"/>
                  </a:cubicBezTo>
                  <a:cubicBezTo>
                    <a:pt x="36" y="22"/>
                    <a:pt x="37" y="22"/>
                    <a:pt x="37" y="22"/>
                  </a:cubicBezTo>
                  <a:cubicBezTo>
                    <a:pt x="37" y="21"/>
                    <a:pt x="37" y="20"/>
                    <a:pt x="37" y="20"/>
                  </a:cubicBezTo>
                  <a:cubicBezTo>
                    <a:pt x="37" y="20"/>
                    <a:pt x="37" y="19"/>
                    <a:pt x="37" y="19"/>
                  </a:cubicBezTo>
                  <a:moveTo>
                    <a:pt x="46" y="18"/>
                  </a:moveTo>
                  <a:cubicBezTo>
                    <a:pt x="46" y="18"/>
                    <a:pt x="46" y="18"/>
                    <a:pt x="46" y="18"/>
                  </a:cubicBezTo>
                  <a:cubicBezTo>
                    <a:pt x="46" y="18"/>
                    <a:pt x="46" y="18"/>
                    <a:pt x="46" y="18"/>
                  </a:cubicBezTo>
                  <a:cubicBezTo>
                    <a:pt x="45" y="18"/>
                    <a:pt x="45" y="19"/>
                    <a:pt x="45" y="20"/>
                  </a:cubicBezTo>
                  <a:cubicBezTo>
                    <a:pt x="45" y="20"/>
                    <a:pt x="45" y="20"/>
                    <a:pt x="46" y="20"/>
                  </a:cubicBezTo>
                  <a:cubicBezTo>
                    <a:pt x="46" y="20"/>
                    <a:pt x="46" y="19"/>
                    <a:pt x="46" y="18"/>
                  </a:cubicBezTo>
                  <a:cubicBezTo>
                    <a:pt x="46" y="18"/>
                    <a:pt x="46" y="18"/>
                    <a:pt x="46" y="18"/>
                  </a:cubicBezTo>
                  <a:moveTo>
                    <a:pt x="40" y="18"/>
                  </a:moveTo>
                  <a:cubicBezTo>
                    <a:pt x="39" y="18"/>
                    <a:pt x="39" y="19"/>
                    <a:pt x="39" y="19"/>
                  </a:cubicBezTo>
                  <a:cubicBezTo>
                    <a:pt x="39" y="19"/>
                    <a:pt x="39" y="20"/>
                    <a:pt x="39" y="21"/>
                  </a:cubicBezTo>
                  <a:cubicBezTo>
                    <a:pt x="39" y="21"/>
                    <a:pt x="40" y="21"/>
                    <a:pt x="40" y="21"/>
                  </a:cubicBezTo>
                  <a:cubicBezTo>
                    <a:pt x="41" y="20"/>
                    <a:pt x="41" y="20"/>
                    <a:pt x="41" y="20"/>
                  </a:cubicBezTo>
                  <a:cubicBezTo>
                    <a:pt x="41" y="20"/>
                    <a:pt x="41" y="20"/>
                    <a:pt x="41" y="20"/>
                  </a:cubicBezTo>
                  <a:cubicBezTo>
                    <a:pt x="41" y="19"/>
                    <a:pt x="40" y="18"/>
                    <a:pt x="40" y="18"/>
                  </a:cubicBezTo>
                  <a:moveTo>
                    <a:pt x="20" y="18"/>
                  </a:moveTo>
                  <a:cubicBezTo>
                    <a:pt x="20" y="18"/>
                    <a:pt x="20" y="18"/>
                    <a:pt x="20" y="18"/>
                  </a:cubicBezTo>
                  <a:cubicBezTo>
                    <a:pt x="20" y="18"/>
                    <a:pt x="20" y="18"/>
                    <a:pt x="20" y="18"/>
                  </a:cubicBezTo>
                  <a:cubicBezTo>
                    <a:pt x="20" y="18"/>
                    <a:pt x="20" y="18"/>
                    <a:pt x="20" y="18"/>
                  </a:cubicBezTo>
                  <a:moveTo>
                    <a:pt x="44" y="18"/>
                  </a:moveTo>
                  <a:cubicBezTo>
                    <a:pt x="44" y="18"/>
                    <a:pt x="43" y="18"/>
                    <a:pt x="42" y="18"/>
                  </a:cubicBezTo>
                  <a:cubicBezTo>
                    <a:pt x="43" y="18"/>
                    <a:pt x="43" y="19"/>
                    <a:pt x="43" y="20"/>
                  </a:cubicBezTo>
                  <a:cubicBezTo>
                    <a:pt x="43" y="20"/>
                    <a:pt x="43" y="20"/>
                    <a:pt x="43" y="20"/>
                  </a:cubicBezTo>
                  <a:cubicBezTo>
                    <a:pt x="43" y="20"/>
                    <a:pt x="43" y="20"/>
                    <a:pt x="43" y="20"/>
                  </a:cubicBezTo>
                  <a:cubicBezTo>
                    <a:pt x="43" y="20"/>
                    <a:pt x="43" y="21"/>
                    <a:pt x="43" y="21"/>
                  </a:cubicBezTo>
                  <a:cubicBezTo>
                    <a:pt x="43" y="21"/>
                    <a:pt x="44" y="21"/>
                    <a:pt x="44" y="20"/>
                  </a:cubicBezTo>
                  <a:cubicBezTo>
                    <a:pt x="44" y="19"/>
                    <a:pt x="44" y="19"/>
                    <a:pt x="44" y="18"/>
                  </a:cubicBezTo>
                  <a:cubicBezTo>
                    <a:pt x="44" y="18"/>
                    <a:pt x="44" y="18"/>
                    <a:pt x="44" y="18"/>
                  </a:cubicBezTo>
                  <a:moveTo>
                    <a:pt x="26" y="9"/>
                  </a:moveTo>
                  <a:cubicBezTo>
                    <a:pt x="26" y="9"/>
                    <a:pt x="28" y="9"/>
                    <a:pt x="28" y="5"/>
                  </a:cubicBezTo>
                  <a:cubicBezTo>
                    <a:pt x="33" y="14"/>
                    <a:pt x="33" y="14"/>
                    <a:pt x="33" y="14"/>
                  </a:cubicBezTo>
                  <a:cubicBezTo>
                    <a:pt x="33" y="14"/>
                    <a:pt x="38" y="13"/>
                    <a:pt x="41" y="13"/>
                  </a:cubicBezTo>
                  <a:cubicBezTo>
                    <a:pt x="42" y="13"/>
                    <a:pt x="43" y="14"/>
                    <a:pt x="39" y="15"/>
                  </a:cubicBezTo>
                  <a:cubicBezTo>
                    <a:pt x="39" y="15"/>
                    <a:pt x="39" y="14"/>
                    <a:pt x="38" y="14"/>
                  </a:cubicBezTo>
                  <a:cubicBezTo>
                    <a:pt x="37" y="14"/>
                    <a:pt x="33" y="15"/>
                    <a:pt x="29" y="19"/>
                  </a:cubicBezTo>
                  <a:cubicBezTo>
                    <a:pt x="29" y="19"/>
                    <a:pt x="29" y="9"/>
                    <a:pt x="26" y="9"/>
                  </a:cubicBezTo>
                  <a:cubicBezTo>
                    <a:pt x="26" y="9"/>
                    <a:pt x="26" y="9"/>
                    <a:pt x="26" y="9"/>
                  </a:cubicBezTo>
                  <a:cubicBezTo>
                    <a:pt x="26" y="9"/>
                    <a:pt x="26" y="9"/>
                    <a:pt x="26" y="9"/>
                  </a:cubicBezTo>
                  <a:cubicBezTo>
                    <a:pt x="26" y="9"/>
                    <a:pt x="26" y="9"/>
                    <a:pt x="26" y="9"/>
                  </a:cubicBezTo>
                  <a:moveTo>
                    <a:pt x="26" y="0"/>
                  </a:moveTo>
                  <a:cubicBezTo>
                    <a:pt x="26" y="0"/>
                    <a:pt x="29" y="9"/>
                    <a:pt x="25" y="9"/>
                  </a:cubicBezTo>
                  <a:cubicBezTo>
                    <a:pt x="24" y="9"/>
                    <a:pt x="23" y="8"/>
                    <a:pt x="21" y="7"/>
                  </a:cubicBezTo>
                  <a:cubicBezTo>
                    <a:pt x="21" y="7"/>
                    <a:pt x="21" y="7"/>
                    <a:pt x="20" y="7"/>
                  </a:cubicBezTo>
                  <a:cubicBezTo>
                    <a:pt x="20" y="7"/>
                    <a:pt x="18" y="8"/>
                    <a:pt x="15" y="16"/>
                  </a:cubicBezTo>
                  <a:cubicBezTo>
                    <a:pt x="15" y="16"/>
                    <a:pt x="16" y="17"/>
                    <a:pt x="19" y="17"/>
                  </a:cubicBezTo>
                  <a:cubicBezTo>
                    <a:pt x="19" y="17"/>
                    <a:pt x="19" y="17"/>
                    <a:pt x="19" y="17"/>
                  </a:cubicBezTo>
                  <a:cubicBezTo>
                    <a:pt x="20" y="18"/>
                    <a:pt x="20" y="18"/>
                    <a:pt x="20" y="18"/>
                  </a:cubicBezTo>
                  <a:cubicBezTo>
                    <a:pt x="20" y="17"/>
                    <a:pt x="19" y="15"/>
                    <a:pt x="18" y="15"/>
                  </a:cubicBezTo>
                  <a:cubicBezTo>
                    <a:pt x="17" y="15"/>
                    <a:pt x="17" y="15"/>
                    <a:pt x="16" y="16"/>
                  </a:cubicBezTo>
                  <a:cubicBezTo>
                    <a:pt x="16" y="16"/>
                    <a:pt x="19" y="7"/>
                    <a:pt x="20" y="7"/>
                  </a:cubicBezTo>
                  <a:cubicBezTo>
                    <a:pt x="20" y="7"/>
                    <a:pt x="20" y="7"/>
                    <a:pt x="20" y="7"/>
                  </a:cubicBezTo>
                  <a:cubicBezTo>
                    <a:pt x="21" y="18"/>
                    <a:pt x="21" y="18"/>
                    <a:pt x="21" y="18"/>
                  </a:cubicBezTo>
                  <a:cubicBezTo>
                    <a:pt x="21" y="18"/>
                    <a:pt x="21" y="18"/>
                    <a:pt x="22" y="18"/>
                  </a:cubicBezTo>
                  <a:cubicBezTo>
                    <a:pt x="22" y="18"/>
                    <a:pt x="23" y="18"/>
                    <a:pt x="24" y="18"/>
                  </a:cubicBezTo>
                  <a:cubicBezTo>
                    <a:pt x="24" y="18"/>
                    <a:pt x="24" y="18"/>
                    <a:pt x="24" y="18"/>
                  </a:cubicBezTo>
                  <a:cubicBezTo>
                    <a:pt x="24" y="18"/>
                    <a:pt x="24" y="18"/>
                    <a:pt x="24" y="18"/>
                  </a:cubicBezTo>
                  <a:cubicBezTo>
                    <a:pt x="25" y="18"/>
                    <a:pt x="27" y="18"/>
                    <a:pt x="27" y="19"/>
                  </a:cubicBezTo>
                  <a:cubicBezTo>
                    <a:pt x="28" y="20"/>
                    <a:pt x="28" y="20"/>
                    <a:pt x="29" y="20"/>
                  </a:cubicBezTo>
                  <a:cubicBezTo>
                    <a:pt x="29" y="18"/>
                    <a:pt x="31" y="18"/>
                    <a:pt x="32" y="18"/>
                  </a:cubicBezTo>
                  <a:cubicBezTo>
                    <a:pt x="34" y="16"/>
                    <a:pt x="37" y="15"/>
                    <a:pt x="39" y="15"/>
                  </a:cubicBezTo>
                  <a:cubicBezTo>
                    <a:pt x="40" y="15"/>
                    <a:pt x="40" y="15"/>
                    <a:pt x="40" y="15"/>
                  </a:cubicBezTo>
                  <a:cubicBezTo>
                    <a:pt x="40" y="15"/>
                    <a:pt x="41" y="15"/>
                    <a:pt x="41" y="15"/>
                  </a:cubicBezTo>
                  <a:cubicBezTo>
                    <a:pt x="41" y="15"/>
                    <a:pt x="42" y="15"/>
                    <a:pt x="40" y="17"/>
                  </a:cubicBezTo>
                  <a:cubicBezTo>
                    <a:pt x="40" y="17"/>
                    <a:pt x="40" y="17"/>
                    <a:pt x="40" y="17"/>
                  </a:cubicBezTo>
                  <a:cubicBezTo>
                    <a:pt x="41" y="16"/>
                    <a:pt x="42" y="15"/>
                    <a:pt x="45" y="14"/>
                  </a:cubicBezTo>
                  <a:cubicBezTo>
                    <a:pt x="45" y="14"/>
                    <a:pt x="41" y="14"/>
                    <a:pt x="42" y="12"/>
                  </a:cubicBezTo>
                  <a:cubicBezTo>
                    <a:pt x="42" y="12"/>
                    <a:pt x="34" y="6"/>
                    <a:pt x="38" y="6"/>
                  </a:cubicBezTo>
                  <a:cubicBezTo>
                    <a:pt x="38" y="6"/>
                    <a:pt x="38" y="6"/>
                    <a:pt x="39" y="6"/>
                  </a:cubicBezTo>
                  <a:cubicBezTo>
                    <a:pt x="39" y="6"/>
                    <a:pt x="45" y="6"/>
                    <a:pt x="49" y="12"/>
                  </a:cubicBezTo>
                  <a:cubicBezTo>
                    <a:pt x="49" y="12"/>
                    <a:pt x="49" y="11"/>
                    <a:pt x="48" y="10"/>
                  </a:cubicBezTo>
                  <a:cubicBezTo>
                    <a:pt x="48" y="10"/>
                    <a:pt x="42" y="3"/>
                    <a:pt x="39" y="0"/>
                  </a:cubicBezTo>
                  <a:cubicBezTo>
                    <a:pt x="39" y="1"/>
                    <a:pt x="38" y="2"/>
                    <a:pt x="36" y="2"/>
                  </a:cubicBezTo>
                  <a:cubicBezTo>
                    <a:pt x="35" y="2"/>
                    <a:pt x="34" y="2"/>
                    <a:pt x="32" y="1"/>
                  </a:cubicBezTo>
                  <a:cubicBezTo>
                    <a:pt x="32" y="1"/>
                    <a:pt x="30" y="1"/>
                    <a:pt x="28" y="0"/>
                  </a:cubicBezTo>
                  <a:cubicBezTo>
                    <a:pt x="28" y="0"/>
                    <a:pt x="27" y="0"/>
                    <a:pt x="27" y="0"/>
                  </a:cubicBezTo>
                  <a:cubicBezTo>
                    <a:pt x="27" y="0"/>
                    <a:pt x="27" y="0"/>
                    <a:pt x="27" y="0"/>
                  </a:cubicBezTo>
                  <a:cubicBezTo>
                    <a:pt x="27" y="0"/>
                    <a:pt x="27"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38" name="Freeform 432">
              <a:extLst>
                <a:ext uri="{FF2B5EF4-FFF2-40B4-BE49-F238E27FC236}">
                  <a16:creationId xmlns:a16="http://schemas.microsoft.com/office/drawing/2014/main" id="{CDB69A44-CFEB-5441-A58D-7E6B7531C714}"/>
                </a:ext>
              </a:extLst>
            </p:cNvPr>
            <p:cNvSpPr>
              <a:spLocks/>
            </p:cNvSpPr>
            <p:nvPr/>
          </p:nvSpPr>
          <p:spPr bwMode="auto">
            <a:xfrm>
              <a:off x="848" y="1397"/>
              <a:ext cx="7" cy="16"/>
            </a:xfrm>
            <a:custGeom>
              <a:avLst/>
              <a:gdLst>
                <a:gd name="T0" fmla="*/ 4 w 5"/>
                <a:gd name="T1" fmla="*/ 0 h 11"/>
                <a:gd name="T2" fmla="*/ 0 w 5"/>
                <a:gd name="T3" fmla="*/ 9 h 11"/>
                <a:gd name="T4" fmla="*/ 2 w 5"/>
                <a:gd name="T5" fmla="*/ 8 h 11"/>
                <a:gd name="T6" fmla="*/ 4 w 5"/>
                <a:gd name="T7" fmla="*/ 11 h 11"/>
                <a:gd name="T8" fmla="*/ 4 w 5"/>
                <a:gd name="T9" fmla="*/ 11 h 11"/>
                <a:gd name="T10" fmla="*/ 4 w 5"/>
                <a:gd name="T11" fmla="*/ 11 h 11"/>
                <a:gd name="T12" fmla="*/ 4 w 5"/>
                <a:gd name="T13" fmla="*/ 11 h 11"/>
                <a:gd name="T14" fmla="*/ 5 w 5"/>
                <a:gd name="T15" fmla="*/ 11 h 11"/>
                <a:gd name="T16" fmla="*/ 4 w 5"/>
                <a:gd name="T17" fmla="*/ 0 h 11"/>
                <a:gd name="T18" fmla="*/ 4 w 5"/>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1">
                  <a:moveTo>
                    <a:pt x="4" y="0"/>
                  </a:moveTo>
                  <a:cubicBezTo>
                    <a:pt x="3" y="0"/>
                    <a:pt x="0" y="9"/>
                    <a:pt x="0" y="9"/>
                  </a:cubicBezTo>
                  <a:cubicBezTo>
                    <a:pt x="1" y="8"/>
                    <a:pt x="1" y="8"/>
                    <a:pt x="2" y="8"/>
                  </a:cubicBezTo>
                  <a:cubicBezTo>
                    <a:pt x="3" y="8"/>
                    <a:pt x="4" y="10"/>
                    <a:pt x="4" y="11"/>
                  </a:cubicBezTo>
                  <a:cubicBezTo>
                    <a:pt x="4" y="11"/>
                    <a:pt x="4" y="11"/>
                    <a:pt x="4" y="11"/>
                  </a:cubicBezTo>
                  <a:cubicBezTo>
                    <a:pt x="4" y="11"/>
                    <a:pt x="4" y="11"/>
                    <a:pt x="4" y="11"/>
                  </a:cubicBezTo>
                  <a:cubicBezTo>
                    <a:pt x="4" y="11"/>
                    <a:pt x="4" y="11"/>
                    <a:pt x="4" y="11"/>
                  </a:cubicBezTo>
                  <a:cubicBezTo>
                    <a:pt x="4" y="11"/>
                    <a:pt x="4" y="11"/>
                    <a:pt x="5" y="11"/>
                  </a:cubicBezTo>
                  <a:cubicBezTo>
                    <a:pt x="4" y="0"/>
                    <a:pt x="4" y="0"/>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39" name="Freeform 433">
              <a:extLst>
                <a:ext uri="{FF2B5EF4-FFF2-40B4-BE49-F238E27FC236}">
                  <a16:creationId xmlns:a16="http://schemas.microsoft.com/office/drawing/2014/main" id="{D69E9D69-7FAA-0647-B5E9-A5B8767691BF}"/>
                </a:ext>
              </a:extLst>
            </p:cNvPr>
            <p:cNvSpPr>
              <a:spLocks noEditPoints="1"/>
            </p:cNvSpPr>
            <p:nvPr/>
          </p:nvSpPr>
          <p:spPr bwMode="auto">
            <a:xfrm>
              <a:off x="862" y="1394"/>
              <a:ext cx="25" cy="20"/>
            </a:xfrm>
            <a:custGeom>
              <a:avLst/>
              <a:gdLst>
                <a:gd name="T0" fmla="*/ 0 w 17"/>
                <a:gd name="T1" fmla="*/ 4 h 14"/>
                <a:gd name="T2" fmla="*/ 0 w 17"/>
                <a:gd name="T3" fmla="*/ 4 h 14"/>
                <a:gd name="T4" fmla="*/ 0 w 17"/>
                <a:gd name="T5" fmla="*/ 4 h 14"/>
                <a:gd name="T6" fmla="*/ 2 w 17"/>
                <a:gd name="T7" fmla="*/ 0 h 14"/>
                <a:gd name="T8" fmla="*/ 0 w 17"/>
                <a:gd name="T9" fmla="*/ 4 h 14"/>
                <a:gd name="T10" fmla="*/ 0 w 17"/>
                <a:gd name="T11" fmla="*/ 4 h 14"/>
                <a:gd name="T12" fmla="*/ 3 w 17"/>
                <a:gd name="T13" fmla="*/ 14 h 14"/>
                <a:gd name="T14" fmla="*/ 12 w 17"/>
                <a:gd name="T15" fmla="*/ 9 h 14"/>
                <a:gd name="T16" fmla="*/ 13 w 17"/>
                <a:gd name="T17" fmla="*/ 10 h 14"/>
                <a:gd name="T18" fmla="*/ 15 w 17"/>
                <a:gd name="T19" fmla="*/ 8 h 14"/>
                <a:gd name="T20" fmla="*/ 7 w 17"/>
                <a:gd name="T21" fmla="*/ 9 h 14"/>
                <a:gd name="T22" fmla="*/ 2 w 17"/>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4">
                  <a:moveTo>
                    <a:pt x="0" y="4"/>
                  </a:moveTo>
                  <a:cubicBezTo>
                    <a:pt x="0" y="4"/>
                    <a:pt x="0" y="4"/>
                    <a:pt x="0" y="4"/>
                  </a:cubicBezTo>
                  <a:cubicBezTo>
                    <a:pt x="0" y="4"/>
                    <a:pt x="0" y="4"/>
                    <a:pt x="0" y="4"/>
                  </a:cubicBezTo>
                  <a:moveTo>
                    <a:pt x="2" y="0"/>
                  </a:moveTo>
                  <a:cubicBezTo>
                    <a:pt x="2" y="4"/>
                    <a:pt x="0" y="4"/>
                    <a:pt x="0" y="4"/>
                  </a:cubicBezTo>
                  <a:cubicBezTo>
                    <a:pt x="0" y="4"/>
                    <a:pt x="0" y="4"/>
                    <a:pt x="0" y="4"/>
                  </a:cubicBezTo>
                  <a:cubicBezTo>
                    <a:pt x="3" y="4"/>
                    <a:pt x="3" y="14"/>
                    <a:pt x="3" y="14"/>
                  </a:cubicBezTo>
                  <a:cubicBezTo>
                    <a:pt x="7" y="10"/>
                    <a:pt x="11" y="9"/>
                    <a:pt x="12" y="9"/>
                  </a:cubicBezTo>
                  <a:cubicBezTo>
                    <a:pt x="13" y="9"/>
                    <a:pt x="13" y="10"/>
                    <a:pt x="13" y="10"/>
                  </a:cubicBezTo>
                  <a:cubicBezTo>
                    <a:pt x="17" y="9"/>
                    <a:pt x="16" y="8"/>
                    <a:pt x="15" y="8"/>
                  </a:cubicBezTo>
                  <a:cubicBezTo>
                    <a:pt x="12" y="8"/>
                    <a:pt x="7" y="9"/>
                    <a:pt x="7" y="9"/>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40" name="Freeform 434">
              <a:extLst>
                <a:ext uri="{FF2B5EF4-FFF2-40B4-BE49-F238E27FC236}">
                  <a16:creationId xmlns:a16="http://schemas.microsoft.com/office/drawing/2014/main" id="{966CC62D-0FA7-0E41-9377-4E4C3FC390CD}"/>
                </a:ext>
              </a:extLst>
            </p:cNvPr>
            <p:cNvSpPr>
              <a:spLocks/>
            </p:cNvSpPr>
            <p:nvPr/>
          </p:nvSpPr>
          <p:spPr bwMode="auto">
            <a:xfrm>
              <a:off x="874" y="1468"/>
              <a:ext cx="3" cy="4"/>
            </a:xfrm>
            <a:custGeom>
              <a:avLst/>
              <a:gdLst>
                <a:gd name="T0" fmla="*/ 2 w 2"/>
                <a:gd name="T1" fmla="*/ 0 h 3"/>
                <a:gd name="T2" fmla="*/ 1 w 2"/>
                <a:gd name="T3" fmla="*/ 3 h 3"/>
                <a:gd name="T4" fmla="*/ 2 w 2"/>
                <a:gd name="T5" fmla="*/ 2 h 3"/>
                <a:gd name="T6" fmla="*/ 2 w 2"/>
                <a:gd name="T7" fmla="*/ 2 h 3"/>
                <a:gd name="T8" fmla="*/ 2 w 2"/>
                <a:gd name="T9" fmla="*/ 2 h 3"/>
                <a:gd name="T10" fmla="*/ 2 w 2"/>
                <a:gd name="T11" fmla="*/ 2 h 3"/>
                <a:gd name="T12" fmla="*/ 2 w 2"/>
                <a:gd name="T13" fmla="*/ 2 h 3"/>
                <a:gd name="T14" fmla="*/ 2 w 2"/>
                <a:gd name="T15" fmla="*/ 0 h 3"/>
                <a:gd name="T16" fmla="*/ 2 w 2"/>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3">
                  <a:moveTo>
                    <a:pt x="2" y="0"/>
                  </a:moveTo>
                  <a:cubicBezTo>
                    <a:pt x="1" y="0"/>
                    <a:pt x="0" y="1"/>
                    <a:pt x="1" y="3"/>
                  </a:cubicBezTo>
                  <a:cubicBezTo>
                    <a:pt x="1" y="3"/>
                    <a:pt x="1" y="3"/>
                    <a:pt x="2" y="2"/>
                  </a:cubicBezTo>
                  <a:cubicBezTo>
                    <a:pt x="2" y="2"/>
                    <a:pt x="2" y="2"/>
                    <a:pt x="2" y="2"/>
                  </a:cubicBezTo>
                  <a:cubicBezTo>
                    <a:pt x="2" y="2"/>
                    <a:pt x="2" y="2"/>
                    <a:pt x="2" y="2"/>
                  </a:cubicBezTo>
                  <a:cubicBezTo>
                    <a:pt x="2" y="2"/>
                    <a:pt x="2" y="2"/>
                    <a:pt x="2" y="2"/>
                  </a:cubicBezTo>
                  <a:cubicBezTo>
                    <a:pt x="2" y="2"/>
                    <a:pt x="2" y="2"/>
                    <a:pt x="2" y="2"/>
                  </a:cubicBezTo>
                  <a:cubicBezTo>
                    <a:pt x="2"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pic>
          <p:nvPicPr>
            <p:cNvPr id="641" name="Picture 435">
              <a:extLst>
                <a:ext uri="{FF2B5EF4-FFF2-40B4-BE49-F238E27FC236}">
                  <a16:creationId xmlns:a16="http://schemas.microsoft.com/office/drawing/2014/main" id="{B8EAFD41-3487-6A46-AABC-18D544774A6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9" y="1383"/>
              <a:ext cx="11"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42" name="Freeform 436">
              <a:extLst>
                <a:ext uri="{FF2B5EF4-FFF2-40B4-BE49-F238E27FC236}">
                  <a16:creationId xmlns:a16="http://schemas.microsoft.com/office/drawing/2014/main" id="{54A40340-E648-7941-ADA2-717246C20C4B}"/>
                </a:ext>
              </a:extLst>
            </p:cNvPr>
            <p:cNvSpPr>
              <a:spLocks/>
            </p:cNvSpPr>
            <p:nvPr/>
          </p:nvSpPr>
          <p:spPr bwMode="auto">
            <a:xfrm>
              <a:off x="864" y="1386"/>
              <a:ext cx="1"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43" name="Freeform 437">
              <a:extLst>
                <a:ext uri="{FF2B5EF4-FFF2-40B4-BE49-F238E27FC236}">
                  <a16:creationId xmlns:a16="http://schemas.microsoft.com/office/drawing/2014/main" id="{4E976E0E-19AB-954B-9E20-88A5BD45C8DB}"/>
                </a:ext>
              </a:extLst>
            </p:cNvPr>
            <p:cNvSpPr>
              <a:spLocks/>
            </p:cNvSpPr>
            <p:nvPr/>
          </p:nvSpPr>
          <p:spPr bwMode="auto">
            <a:xfrm>
              <a:off x="852" y="1411"/>
              <a:ext cx="2" cy="2"/>
            </a:xfrm>
            <a:custGeom>
              <a:avLst/>
              <a:gdLst>
                <a:gd name="T0" fmla="*/ 0 w 1"/>
                <a:gd name="T1" fmla="*/ 0 h 1"/>
                <a:gd name="T2" fmla="*/ 0 w 1"/>
                <a:gd name="T3" fmla="*/ 0 h 1"/>
                <a:gd name="T4" fmla="*/ 1 w 1"/>
                <a:gd name="T5" fmla="*/ 1 h 1"/>
                <a:gd name="T6" fmla="*/ 1 w 1"/>
                <a:gd name="T7" fmla="*/ 1 h 1"/>
                <a:gd name="T8" fmla="*/ 1 w 1"/>
                <a:gd name="T9" fmla="*/ 1 h 1"/>
                <a:gd name="T10" fmla="*/ 1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1"/>
                    <a:pt x="1" y="1"/>
                    <a:pt x="1" y="1"/>
                  </a:cubicBezTo>
                  <a:cubicBezTo>
                    <a:pt x="1" y="1"/>
                    <a:pt x="1" y="1"/>
                    <a:pt x="1" y="1"/>
                  </a:cubicBezTo>
                  <a:cubicBezTo>
                    <a:pt x="1" y="1"/>
                    <a:pt x="1" y="1"/>
                    <a:pt x="1"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44" name="Freeform 438">
              <a:extLst>
                <a:ext uri="{FF2B5EF4-FFF2-40B4-BE49-F238E27FC236}">
                  <a16:creationId xmlns:a16="http://schemas.microsoft.com/office/drawing/2014/main" id="{70AF5F27-1893-E04C-B2CA-B68F36EF3505}"/>
                </a:ext>
              </a:extLst>
            </p:cNvPr>
            <p:cNvSpPr>
              <a:spLocks/>
            </p:cNvSpPr>
            <p:nvPr/>
          </p:nvSpPr>
          <p:spPr bwMode="auto">
            <a:xfrm>
              <a:off x="874" y="1426"/>
              <a:ext cx="3" cy="4"/>
            </a:xfrm>
            <a:custGeom>
              <a:avLst/>
              <a:gdLst>
                <a:gd name="T0" fmla="*/ 1 w 2"/>
                <a:gd name="T1" fmla="*/ 0 h 3"/>
                <a:gd name="T2" fmla="*/ 0 w 2"/>
                <a:gd name="T3" fmla="*/ 3 h 3"/>
                <a:gd name="T4" fmla="*/ 1 w 2"/>
                <a:gd name="T5" fmla="*/ 3 h 3"/>
                <a:gd name="T6" fmla="*/ 2 w 2"/>
                <a:gd name="T7" fmla="*/ 0 h 3"/>
                <a:gd name="T8" fmla="*/ 2 w 2"/>
                <a:gd name="T9" fmla="*/ 0 h 3"/>
                <a:gd name="T10" fmla="*/ 2 w 2"/>
                <a:gd name="T11" fmla="*/ 0 h 3"/>
                <a:gd name="T12" fmla="*/ 2 w 2"/>
                <a:gd name="T13" fmla="*/ 0 h 3"/>
                <a:gd name="T14" fmla="*/ 1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0"/>
                  </a:moveTo>
                  <a:cubicBezTo>
                    <a:pt x="0" y="3"/>
                    <a:pt x="0" y="3"/>
                    <a:pt x="0" y="3"/>
                  </a:cubicBezTo>
                  <a:cubicBezTo>
                    <a:pt x="1" y="3"/>
                    <a:pt x="1" y="3"/>
                    <a:pt x="1" y="3"/>
                  </a:cubicBezTo>
                  <a:cubicBezTo>
                    <a:pt x="2" y="0"/>
                    <a:pt x="2" y="0"/>
                    <a:pt x="2" y="0"/>
                  </a:cubicBezTo>
                  <a:cubicBezTo>
                    <a:pt x="2" y="0"/>
                    <a:pt x="2" y="0"/>
                    <a:pt x="2" y="0"/>
                  </a:cubicBezTo>
                  <a:cubicBezTo>
                    <a:pt x="2" y="0"/>
                    <a:pt x="2" y="0"/>
                    <a:pt x="2" y="0"/>
                  </a:cubicBezTo>
                  <a:cubicBezTo>
                    <a:pt x="2" y="0"/>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45" name="Freeform 439">
              <a:extLst>
                <a:ext uri="{FF2B5EF4-FFF2-40B4-BE49-F238E27FC236}">
                  <a16:creationId xmlns:a16="http://schemas.microsoft.com/office/drawing/2014/main" id="{67F32229-87E7-3D4C-AE7E-DD281EE2AAD5}"/>
                </a:ext>
              </a:extLst>
            </p:cNvPr>
            <p:cNvSpPr>
              <a:spLocks/>
            </p:cNvSpPr>
            <p:nvPr/>
          </p:nvSpPr>
          <p:spPr bwMode="auto">
            <a:xfrm>
              <a:off x="856" y="1413"/>
              <a:ext cx="8" cy="1"/>
            </a:xfrm>
            <a:custGeom>
              <a:avLst/>
              <a:gdLst>
                <a:gd name="T0" fmla="*/ 2 w 5"/>
                <a:gd name="T1" fmla="*/ 0 h 1"/>
                <a:gd name="T2" fmla="*/ 2 w 5"/>
                <a:gd name="T3" fmla="*/ 0 h 1"/>
                <a:gd name="T4" fmla="*/ 2 w 5"/>
                <a:gd name="T5" fmla="*/ 0 h 1"/>
                <a:gd name="T6" fmla="*/ 0 w 5"/>
                <a:gd name="T7" fmla="*/ 0 h 1"/>
                <a:gd name="T8" fmla="*/ 5 w 5"/>
                <a:gd name="T9" fmla="*/ 1 h 1"/>
                <a:gd name="T10" fmla="*/ 2 w 5"/>
                <a:gd name="T11" fmla="*/ 0 h 1"/>
              </a:gdLst>
              <a:ahLst/>
              <a:cxnLst>
                <a:cxn ang="0">
                  <a:pos x="T0" y="T1"/>
                </a:cxn>
                <a:cxn ang="0">
                  <a:pos x="T2" y="T3"/>
                </a:cxn>
                <a:cxn ang="0">
                  <a:pos x="T4" y="T5"/>
                </a:cxn>
                <a:cxn ang="0">
                  <a:pos x="T6" y="T7"/>
                </a:cxn>
                <a:cxn ang="0">
                  <a:pos x="T8" y="T9"/>
                </a:cxn>
                <a:cxn ang="0">
                  <a:pos x="T10" y="T11"/>
                </a:cxn>
              </a:cxnLst>
              <a:rect l="0" t="0" r="r" b="b"/>
              <a:pathLst>
                <a:path w="5" h="1">
                  <a:moveTo>
                    <a:pt x="2" y="0"/>
                  </a:moveTo>
                  <a:cubicBezTo>
                    <a:pt x="2" y="0"/>
                    <a:pt x="2" y="0"/>
                    <a:pt x="2" y="0"/>
                  </a:cubicBezTo>
                  <a:cubicBezTo>
                    <a:pt x="2" y="0"/>
                    <a:pt x="2" y="0"/>
                    <a:pt x="2" y="0"/>
                  </a:cubicBezTo>
                  <a:cubicBezTo>
                    <a:pt x="1" y="0"/>
                    <a:pt x="0" y="0"/>
                    <a:pt x="0" y="0"/>
                  </a:cubicBezTo>
                  <a:cubicBezTo>
                    <a:pt x="2" y="1"/>
                    <a:pt x="3" y="1"/>
                    <a:pt x="5" y="1"/>
                  </a:cubicBezTo>
                  <a:cubicBezTo>
                    <a:pt x="5"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46" name="Freeform 440">
              <a:extLst>
                <a:ext uri="{FF2B5EF4-FFF2-40B4-BE49-F238E27FC236}">
                  <a16:creationId xmlns:a16="http://schemas.microsoft.com/office/drawing/2014/main" id="{2FB30FEB-896D-DD42-8689-370A4BB0E2A3}"/>
                </a:ext>
              </a:extLst>
            </p:cNvPr>
            <p:cNvSpPr>
              <a:spLocks noEditPoints="1"/>
            </p:cNvSpPr>
            <p:nvPr/>
          </p:nvSpPr>
          <p:spPr bwMode="auto">
            <a:xfrm>
              <a:off x="867" y="1413"/>
              <a:ext cx="7" cy="16"/>
            </a:xfrm>
            <a:custGeom>
              <a:avLst/>
              <a:gdLst>
                <a:gd name="T0" fmla="*/ 5 w 5"/>
                <a:gd name="T1" fmla="*/ 9 h 11"/>
                <a:gd name="T2" fmla="*/ 4 w 5"/>
                <a:gd name="T3" fmla="*/ 11 h 11"/>
                <a:gd name="T4" fmla="*/ 5 w 5"/>
                <a:gd name="T5" fmla="*/ 9 h 11"/>
                <a:gd name="T6" fmla="*/ 3 w 5"/>
                <a:gd name="T7" fmla="*/ 0 h 11"/>
                <a:gd name="T8" fmla="*/ 0 w 5"/>
                <a:gd name="T9" fmla="*/ 2 h 11"/>
                <a:gd name="T10" fmla="*/ 0 w 5"/>
                <a:gd name="T11" fmla="*/ 2 h 11"/>
                <a:gd name="T12" fmla="*/ 3 w 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5" y="9"/>
                  </a:moveTo>
                  <a:cubicBezTo>
                    <a:pt x="5" y="10"/>
                    <a:pt x="4" y="10"/>
                    <a:pt x="4" y="11"/>
                  </a:cubicBezTo>
                  <a:cubicBezTo>
                    <a:pt x="4" y="10"/>
                    <a:pt x="5" y="10"/>
                    <a:pt x="5" y="9"/>
                  </a:cubicBezTo>
                  <a:moveTo>
                    <a:pt x="3" y="0"/>
                  </a:moveTo>
                  <a:cubicBezTo>
                    <a:pt x="2" y="0"/>
                    <a:pt x="0" y="0"/>
                    <a:pt x="0" y="2"/>
                  </a:cubicBezTo>
                  <a:cubicBezTo>
                    <a:pt x="0" y="2"/>
                    <a:pt x="0" y="2"/>
                    <a:pt x="0" y="2"/>
                  </a:cubicBezTo>
                  <a:cubicBezTo>
                    <a:pt x="0" y="2"/>
                    <a:pt x="1"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47" name="Freeform 441">
              <a:extLst>
                <a:ext uri="{FF2B5EF4-FFF2-40B4-BE49-F238E27FC236}">
                  <a16:creationId xmlns:a16="http://schemas.microsoft.com/office/drawing/2014/main" id="{B1008AE1-FD30-5849-8E04-58CC17878352}"/>
                </a:ext>
              </a:extLst>
            </p:cNvPr>
            <p:cNvSpPr>
              <a:spLocks noEditPoints="1"/>
            </p:cNvSpPr>
            <p:nvPr/>
          </p:nvSpPr>
          <p:spPr bwMode="auto">
            <a:xfrm>
              <a:off x="878" y="1411"/>
              <a:ext cx="9" cy="19"/>
            </a:xfrm>
            <a:custGeom>
              <a:avLst/>
              <a:gdLst>
                <a:gd name="T0" fmla="*/ 6 w 6"/>
                <a:gd name="T1" fmla="*/ 8 h 13"/>
                <a:gd name="T2" fmla="*/ 4 w 6"/>
                <a:gd name="T3" fmla="*/ 8 h 13"/>
                <a:gd name="T4" fmla="*/ 3 w 6"/>
                <a:gd name="T5" fmla="*/ 11 h 13"/>
                <a:gd name="T6" fmla="*/ 2 w 6"/>
                <a:gd name="T7" fmla="*/ 11 h 13"/>
                <a:gd name="T8" fmla="*/ 2 w 6"/>
                <a:gd name="T9" fmla="*/ 9 h 13"/>
                <a:gd name="T10" fmla="*/ 0 w 6"/>
                <a:gd name="T11" fmla="*/ 10 h 13"/>
                <a:gd name="T12" fmla="*/ 2 w 6"/>
                <a:gd name="T13" fmla="*/ 13 h 13"/>
                <a:gd name="T14" fmla="*/ 5 w 6"/>
                <a:gd name="T15" fmla="*/ 11 h 13"/>
                <a:gd name="T16" fmla="*/ 5 w 6"/>
                <a:gd name="T17" fmla="*/ 10 h 13"/>
                <a:gd name="T18" fmla="*/ 6 w 6"/>
                <a:gd name="T19" fmla="*/ 8 h 13"/>
                <a:gd name="T20" fmla="*/ 2 w 6"/>
                <a:gd name="T21" fmla="*/ 6 h 13"/>
                <a:gd name="T22" fmla="*/ 0 w 6"/>
                <a:gd name="T23" fmla="*/ 7 h 13"/>
                <a:gd name="T24" fmla="*/ 0 w 6"/>
                <a:gd name="T25" fmla="*/ 8 h 13"/>
                <a:gd name="T26" fmla="*/ 2 w 6"/>
                <a:gd name="T27" fmla="*/ 6 h 13"/>
                <a:gd name="T28" fmla="*/ 2 w 6"/>
                <a:gd name="T29" fmla="*/ 6 h 13"/>
                <a:gd name="T30" fmla="*/ 6 w 6"/>
                <a:gd name="T31" fmla="*/ 3 h 13"/>
                <a:gd name="T32" fmla="*/ 4 w 6"/>
                <a:gd name="T33" fmla="*/ 4 h 13"/>
                <a:gd name="T34" fmla="*/ 4 w 6"/>
                <a:gd name="T35" fmla="*/ 5 h 13"/>
                <a:gd name="T36" fmla="*/ 6 w 6"/>
                <a:gd name="T37" fmla="*/ 4 h 13"/>
                <a:gd name="T38" fmla="*/ 6 w 6"/>
                <a:gd name="T39" fmla="*/ 3 h 13"/>
                <a:gd name="T40" fmla="*/ 3 w 6"/>
                <a:gd name="T41" fmla="*/ 0 h 13"/>
                <a:gd name="T42" fmla="*/ 0 w 6"/>
                <a:gd name="T43" fmla="*/ 2 h 13"/>
                <a:gd name="T44" fmla="*/ 0 w 6"/>
                <a:gd name="T45" fmla="*/ 3 h 13"/>
                <a:gd name="T46" fmla="*/ 0 w 6"/>
                <a:gd name="T47" fmla="*/ 5 h 13"/>
                <a:gd name="T48" fmla="*/ 2 w 6"/>
                <a:gd name="T49" fmla="*/ 4 h 13"/>
                <a:gd name="T50" fmla="*/ 2 w 6"/>
                <a:gd name="T51" fmla="*/ 2 h 13"/>
                <a:gd name="T52" fmla="*/ 3 w 6"/>
                <a:gd name="T53" fmla="*/ 1 h 13"/>
                <a:gd name="T54" fmla="*/ 4 w 6"/>
                <a:gd name="T55" fmla="*/ 3 h 13"/>
                <a:gd name="T56" fmla="*/ 4 w 6"/>
                <a:gd name="T57" fmla="*/ 3 h 13"/>
                <a:gd name="T58" fmla="*/ 6 w 6"/>
                <a:gd name="T59" fmla="*/ 3 h 13"/>
                <a:gd name="T60" fmla="*/ 5 w 6"/>
                <a:gd name="T61" fmla="*/ 1 h 13"/>
                <a:gd name="T62" fmla="*/ 5 w 6"/>
                <a:gd name="T63" fmla="*/ 1 h 13"/>
                <a:gd name="T64" fmla="*/ 4 w 6"/>
                <a:gd name="T65" fmla="*/ 1 h 13"/>
                <a:gd name="T66" fmla="*/ 3 w 6"/>
                <a:gd name="T67" fmla="*/ 0 h 13"/>
                <a:gd name="T68" fmla="*/ 3 w 6"/>
                <a:gd name="T6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 h="13">
                  <a:moveTo>
                    <a:pt x="6" y="8"/>
                  </a:moveTo>
                  <a:cubicBezTo>
                    <a:pt x="5" y="8"/>
                    <a:pt x="5" y="8"/>
                    <a:pt x="4" y="8"/>
                  </a:cubicBezTo>
                  <a:cubicBezTo>
                    <a:pt x="4" y="10"/>
                    <a:pt x="3" y="11"/>
                    <a:pt x="3" y="11"/>
                  </a:cubicBezTo>
                  <a:cubicBezTo>
                    <a:pt x="2" y="11"/>
                    <a:pt x="2" y="11"/>
                    <a:pt x="2" y="11"/>
                  </a:cubicBezTo>
                  <a:cubicBezTo>
                    <a:pt x="2" y="11"/>
                    <a:pt x="1" y="11"/>
                    <a:pt x="2" y="9"/>
                  </a:cubicBezTo>
                  <a:cubicBezTo>
                    <a:pt x="1" y="10"/>
                    <a:pt x="1" y="10"/>
                    <a:pt x="0" y="10"/>
                  </a:cubicBezTo>
                  <a:cubicBezTo>
                    <a:pt x="0" y="11"/>
                    <a:pt x="0" y="12"/>
                    <a:pt x="2" y="13"/>
                  </a:cubicBezTo>
                  <a:cubicBezTo>
                    <a:pt x="5" y="11"/>
                    <a:pt x="5" y="11"/>
                    <a:pt x="5" y="11"/>
                  </a:cubicBezTo>
                  <a:cubicBezTo>
                    <a:pt x="5" y="11"/>
                    <a:pt x="5" y="11"/>
                    <a:pt x="5" y="10"/>
                  </a:cubicBezTo>
                  <a:cubicBezTo>
                    <a:pt x="5" y="10"/>
                    <a:pt x="6" y="9"/>
                    <a:pt x="6" y="8"/>
                  </a:cubicBezTo>
                  <a:moveTo>
                    <a:pt x="2" y="6"/>
                  </a:moveTo>
                  <a:cubicBezTo>
                    <a:pt x="1" y="6"/>
                    <a:pt x="1" y="7"/>
                    <a:pt x="0" y="7"/>
                  </a:cubicBezTo>
                  <a:cubicBezTo>
                    <a:pt x="0" y="7"/>
                    <a:pt x="0" y="7"/>
                    <a:pt x="0" y="8"/>
                  </a:cubicBezTo>
                  <a:cubicBezTo>
                    <a:pt x="1" y="7"/>
                    <a:pt x="1" y="7"/>
                    <a:pt x="2" y="6"/>
                  </a:cubicBezTo>
                  <a:cubicBezTo>
                    <a:pt x="2" y="6"/>
                    <a:pt x="2" y="6"/>
                    <a:pt x="2" y="6"/>
                  </a:cubicBezTo>
                  <a:moveTo>
                    <a:pt x="6" y="3"/>
                  </a:moveTo>
                  <a:cubicBezTo>
                    <a:pt x="6" y="3"/>
                    <a:pt x="5" y="3"/>
                    <a:pt x="4" y="4"/>
                  </a:cubicBezTo>
                  <a:cubicBezTo>
                    <a:pt x="4" y="4"/>
                    <a:pt x="4" y="5"/>
                    <a:pt x="4" y="5"/>
                  </a:cubicBezTo>
                  <a:cubicBezTo>
                    <a:pt x="5" y="5"/>
                    <a:pt x="5" y="4"/>
                    <a:pt x="6" y="4"/>
                  </a:cubicBezTo>
                  <a:cubicBezTo>
                    <a:pt x="6" y="4"/>
                    <a:pt x="6" y="3"/>
                    <a:pt x="6" y="3"/>
                  </a:cubicBezTo>
                  <a:moveTo>
                    <a:pt x="3" y="0"/>
                  </a:moveTo>
                  <a:cubicBezTo>
                    <a:pt x="2" y="0"/>
                    <a:pt x="1" y="1"/>
                    <a:pt x="0" y="2"/>
                  </a:cubicBezTo>
                  <a:cubicBezTo>
                    <a:pt x="0" y="2"/>
                    <a:pt x="0" y="3"/>
                    <a:pt x="0" y="3"/>
                  </a:cubicBezTo>
                  <a:cubicBezTo>
                    <a:pt x="0" y="3"/>
                    <a:pt x="0" y="4"/>
                    <a:pt x="0" y="5"/>
                  </a:cubicBezTo>
                  <a:cubicBezTo>
                    <a:pt x="1" y="5"/>
                    <a:pt x="1" y="5"/>
                    <a:pt x="2" y="4"/>
                  </a:cubicBezTo>
                  <a:cubicBezTo>
                    <a:pt x="2" y="3"/>
                    <a:pt x="2" y="2"/>
                    <a:pt x="2" y="2"/>
                  </a:cubicBezTo>
                  <a:cubicBezTo>
                    <a:pt x="2" y="2"/>
                    <a:pt x="2" y="1"/>
                    <a:pt x="3" y="1"/>
                  </a:cubicBezTo>
                  <a:cubicBezTo>
                    <a:pt x="3" y="1"/>
                    <a:pt x="4" y="2"/>
                    <a:pt x="4" y="3"/>
                  </a:cubicBezTo>
                  <a:cubicBezTo>
                    <a:pt x="4" y="3"/>
                    <a:pt x="4" y="3"/>
                    <a:pt x="4" y="3"/>
                  </a:cubicBezTo>
                  <a:cubicBezTo>
                    <a:pt x="6" y="3"/>
                    <a:pt x="6" y="3"/>
                    <a:pt x="6" y="3"/>
                  </a:cubicBezTo>
                  <a:cubicBezTo>
                    <a:pt x="6" y="2"/>
                    <a:pt x="6" y="1"/>
                    <a:pt x="5" y="1"/>
                  </a:cubicBezTo>
                  <a:cubicBezTo>
                    <a:pt x="5" y="1"/>
                    <a:pt x="5" y="1"/>
                    <a:pt x="5" y="1"/>
                  </a:cubicBezTo>
                  <a:cubicBezTo>
                    <a:pt x="5" y="1"/>
                    <a:pt x="4" y="1"/>
                    <a:pt x="4" y="1"/>
                  </a:cubicBezTo>
                  <a:cubicBezTo>
                    <a:pt x="3" y="1"/>
                    <a:pt x="2"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48" name="Freeform 442">
              <a:extLst>
                <a:ext uri="{FF2B5EF4-FFF2-40B4-BE49-F238E27FC236}">
                  <a16:creationId xmlns:a16="http://schemas.microsoft.com/office/drawing/2014/main" id="{DDCBA0B1-180B-B642-983B-FEF786A6F814}"/>
                </a:ext>
              </a:extLst>
            </p:cNvPr>
            <p:cNvSpPr>
              <a:spLocks noEditPoints="1"/>
            </p:cNvSpPr>
            <p:nvPr/>
          </p:nvSpPr>
          <p:spPr bwMode="auto">
            <a:xfrm>
              <a:off x="887" y="1411"/>
              <a:ext cx="7" cy="19"/>
            </a:xfrm>
            <a:custGeom>
              <a:avLst/>
              <a:gdLst>
                <a:gd name="T0" fmla="*/ 2 w 5"/>
                <a:gd name="T1" fmla="*/ 8 h 13"/>
                <a:gd name="T2" fmla="*/ 1 w 5"/>
                <a:gd name="T3" fmla="*/ 8 h 13"/>
                <a:gd name="T4" fmla="*/ 0 w 5"/>
                <a:gd name="T5" fmla="*/ 10 h 13"/>
                <a:gd name="T6" fmla="*/ 3 w 5"/>
                <a:gd name="T7" fmla="*/ 13 h 13"/>
                <a:gd name="T8" fmla="*/ 3 w 5"/>
                <a:gd name="T9" fmla="*/ 13 h 13"/>
                <a:gd name="T10" fmla="*/ 4 w 5"/>
                <a:gd name="T11" fmla="*/ 13 h 13"/>
                <a:gd name="T12" fmla="*/ 5 w 5"/>
                <a:gd name="T13" fmla="*/ 9 h 13"/>
                <a:gd name="T14" fmla="*/ 5 w 5"/>
                <a:gd name="T15" fmla="*/ 8 h 13"/>
                <a:gd name="T16" fmla="*/ 4 w 5"/>
                <a:gd name="T17" fmla="*/ 8 h 13"/>
                <a:gd name="T18" fmla="*/ 3 w 5"/>
                <a:gd name="T19" fmla="*/ 11 h 13"/>
                <a:gd name="T20" fmla="*/ 3 w 5"/>
                <a:gd name="T21" fmla="*/ 11 h 13"/>
                <a:gd name="T22" fmla="*/ 3 w 5"/>
                <a:gd name="T23" fmla="*/ 11 h 13"/>
                <a:gd name="T24" fmla="*/ 2 w 5"/>
                <a:gd name="T25" fmla="*/ 8 h 13"/>
                <a:gd name="T26" fmla="*/ 2 w 5"/>
                <a:gd name="T27" fmla="*/ 0 h 13"/>
                <a:gd name="T28" fmla="*/ 1 w 5"/>
                <a:gd name="T29" fmla="*/ 1 h 13"/>
                <a:gd name="T30" fmla="*/ 1 w 5"/>
                <a:gd name="T31" fmla="*/ 1 h 13"/>
                <a:gd name="T32" fmla="*/ 1 w 5"/>
                <a:gd name="T33" fmla="*/ 3 h 13"/>
                <a:gd name="T34" fmla="*/ 2 w 5"/>
                <a:gd name="T35" fmla="*/ 3 h 13"/>
                <a:gd name="T36" fmla="*/ 3 w 5"/>
                <a:gd name="T37" fmla="*/ 1 h 13"/>
                <a:gd name="T38" fmla="*/ 3 w 5"/>
                <a:gd name="T39" fmla="*/ 1 h 13"/>
                <a:gd name="T40" fmla="*/ 3 w 5"/>
                <a:gd name="T41" fmla="*/ 1 h 13"/>
                <a:gd name="T42" fmla="*/ 3 w 5"/>
                <a:gd name="T43" fmla="*/ 1 h 13"/>
                <a:gd name="T44" fmla="*/ 2 w 5"/>
                <a:gd name="T4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13">
                  <a:moveTo>
                    <a:pt x="2" y="8"/>
                  </a:moveTo>
                  <a:cubicBezTo>
                    <a:pt x="2" y="8"/>
                    <a:pt x="1" y="8"/>
                    <a:pt x="1" y="8"/>
                  </a:cubicBezTo>
                  <a:cubicBezTo>
                    <a:pt x="1" y="9"/>
                    <a:pt x="0" y="10"/>
                    <a:pt x="0" y="10"/>
                  </a:cubicBezTo>
                  <a:cubicBezTo>
                    <a:pt x="0" y="12"/>
                    <a:pt x="2" y="13"/>
                    <a:pt x="3" y="13"/>
                  </a:cubicBezTo>
                  <a:cubicBezTo>
                    <a:pt x="3" y="13"/>
                    <a:pt x="3" y="13"/>
                    <a:pt x="3" y="13"/>
                  </a:cubicBezTo>
                  <a:cubicBezTo>
                    <a:pt x="4" y="13"/>
                    <a:pt x="4" y="13"/>
                    <a:pt x="4" y="13"/>
                  </a:cubicBezTo>
                  <a:cubicBezTo>
                    <a:pt x="5" y="13"/>
                    <a:pt x="5" y="9"/>
                    <a:pt x="5" y="9"/>
                  </a:cubicBezTo>
                  <a:cubicBezTo>
                    <a:pt x="5" y="8"/>
                    <a:pt x="5" y="8"/>
                    <a:pt x="5" y="8"/>
                  </a:cubicBezTo>
                  <a:cubicBezTo>
                    <a:pt x="5" y="8"/>
                    <a:pt x="4" y="8"/>
                    <a:pt x="4" y="8"/>
                  </a:cubicBezTo>
                  <a:cubicBezTo>
                    <a:pt x="4" y="10"/>
                    <a:pt x="4" y="11"/>
                    <a:pt x="3" y="11"/>
                  </a:cubicBezTo>
                  <a:cubicBezTo>
                    <a:pt x="3" y="11"/>
                    <a:pt x="3" y="11"/>
                    <a:pt x="3" y="11"/>
                  </a:cubicBezTo>
                  <a:cubicBezTo>
                    <a:pt x="3" y="11"/>
                    <a:pt x="3" y="11"/>
                    <a:pt x="3" y="11"/>
                  </a:cubicBezTo>
                  <a:cubicBezTo>
                    <a:pt x="3" y="11"/>
                    <a:pt x="2" y="11"/>
                    <a:pt x="2" y="8"/>
                  </a:cubicBezTo>
                  <a:moveTo>
                    <a:pt x="2" y="0"/>
                  </a:moveTo>
                  <a:cubicBezTo>
                    <a:pt x="2" y="0"/>
                    <a:pt x="2" y="1"/>
                    <a:pt x="1" y="1"/>
                  </a:cubicBezTo>
                  <a:cubicBezTo>
                    <a:pt x="1" y="1"/>
                    <a:pt x="1" y="1"/>
                    <a:pt x="1" y="1"/>
                  </a:cubicBezTo>
                  <a:cubicBezTo>
                    <a:pt x="1" y="2"/>
                    <a:pt x="1" y="2"/>
                    <a:pt x="1" y="3"/>
                  </a:cubicBezTo>
                  <a:cubicBezTo>
                    <a:pt x="1" y="3"/>
                    <a:pt x="2" y="3"/>
                    <a:pt x="2" y="3"/>
                  </a:cubicBezTo>
                  <a:cubicBezTo>
                    <a:pt x="2" y="2"/>
                    <a:pt x="2" y="1"/>
                    <a:pt x="3" y="1"/>
                  </a:cubicBezTo>
                  <a:cubicBezTo>
                    <a:pt x="3" y="1"/>
                    <a:pt x="3" y="1"/>
                    <a:pt x="3" y="1"/>
                  </a:cubicBezTo>
                  <a:cubicBezTo>
                    <a:pt x="3" y="1"/>
                    <a:pt x="3" y="1"/>
                    <a:pt x="3" y="1"/>
                  </a:cubicBezTo>
                  <a:cubicBezTo>
                    <a:pt x="3" y="1"/>
                    <a:pt x="3" y="1"/>
                    <a:pt x="3" y="1"/>
                  </a:cubicBezTo>
                  <a:cubicBezTo>
                    <a:pt x="3"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49" name="Freeform 443">
              <a:extLst>
                <a:ext uri="{FF2B5EF4-FFF2-40B4-BE49-F238E27FC236}">
                  <a16:creationId xmlns:a16="http://schemas.microsoft.com/office/drawing/2014/main" id="{B133FD00-8C96-F14A-ADCD-BF10238D5E17}"/>
                </a:ext>
              </a:extLst>
            </p:cNvPr>
            <p:cNvSpPr>
              <a:spLocks/>
            </p:cNvSpPr>
            <p:nvPr/>
          </p:nvSpPr>
          <p:spPr bwMode="auto">
            <a:xfrm>
              <a:off x="894" y="1424"/>
              <a:ext cx="5" cy="6"/>
            </a:xfrm>
            <a:custGeom>
              <a:avLst/>
              <a:gdLst>
                <a:gd name="T0" fmla="*/ 1 w 3"/>
                <a:gd name="T1" fmla="*/ 0 h 4"/>
                <a:gd name="T2" fmla="*/ 0 w 3"/>
                <a:gd name="T3" fmla="*/ 2 h 4"/>
                <a:gd name="T4" fmla="*/ 1 w 3"/>
                <a:gd name="T5" fmla="*/ 4 h 4"/>
                <a:gd name="T6" fmla="*/ 2 w 3"/>
                <a:gd name="T7" fmla="*/ 2 h 4"/>
                <a:gd name="T8" fmla="*/ 3 w 3"/>
                <a:gd name="T9" fmla="*/ 2 h 4"/>
                <a:gd name="T10" fmla="*/ 3 w 3"/>
                <a:gd name="T11" fmla="*/ 2 h 4"/>
                <a:gd name="T12" fmla="*/ 3 w 3"/>
                <a:gd name="T13" fmla="*/ 0 h 4"/>
                <a:gd name="T14" fmla="*/ 3 w 3"/>
                <a:gd name="T15" fmla="*/ 0 h 4"/>
                <a:gd name="T16" fmla="*/ 2 w 3"/>
                <a:gd name="T17" fmla="*/ 1 h 4"/>
                <a:gd name="T18" fmla="*/ 2 w 3"/>
                <a:gd name="T19" fmla="*/ 3 h 4"/>
                <a:gd name="T20" fmla="*/ 1 w 3"/>
                <a:gd name="T21" fmla="*/ 0 h 4"/>
                <a:gd name="T22" fmla="*/ 1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1" y="0"/>
                  </a:moveTo>
                  <a:cubicBezTo>
                    <a:pt x="1" y="0"/>
                    <a:pt x="1" y="1"/>
                    <a:pt x="0" y="2"/>
                  </a:cubicBezTo>
                  <a:cubicBezTo>
                    <a:pt x="0" y="2"/>
                    <a:pt x="1" y="4"/>
                    <a:pt x="1" y="4"/>
                  </a:cubicBezTo>
                  <a:cubicBezTo>
                    <a:pt x="2" y="4"/>
                    <a:pt x="3" y="3"/>
                    <a:pt x="2" y="2"/>
                  </a:cubicBezTo>
                  <a:cubicBezTo>
                    <a:pt x="2" y="2"/>
                    <a:pt x="3" y="2"/>
                    <a:pt x="3" y="2"/>
                  </a:cubicBezTo>
                  <a:cubicBezTo>
                    <a:pt x="3" y="2"/>
                    <a:pt x="3" y="2"/>
                    <a:pt x="3" y="2"/>
                  </a:cubicBezTo>
                  <a:cubicBezTo>
                    <a:pt x="3" y="2"/>
                    <a:pt x="3" y="1"/>
                    <a:pt x="3" y="0"/>
                  </a:cubicBezTo>
                  <a:cubicBezTo>
                    <a:pt x="3" y="0"/>
                    <a:pt x="3" y="0"/>
                    <a:pt x="3" y="0"/>
                  </a:cubicBezTo>
                  <a:cubicBezTo>
                    <a:pt x="3" y="0"/>
                    <a:pt x="3" y="1"/>
                    <a:pt x="2" y="1"/>
                  </a:cubicBezTo>
                  <a:cubicBezTo>
                    <a:pt x="2" y="2"/>
                    <a:pt x="2" y="3"/>
                    <a:pt x="2" y="3"/>
                  </a:cubicBezTo>
                  <a:cubicBezTo>
                    <a:pt x="2" y="3"/>
                    <a:pt x="1" y="3"/>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50" name="Freeform 444">
              <a:extLst>
                <a:ext uri="{FF2B5EF4-FFF2-40B4-BE49-F238E27FC236}">
                  <a16:creationId xmlns:a16="http://schemas.microsoft.com/office/drawing/2014/main" id="{69677383-2C14-6B46-BECA-6B0B43B41AB9}"/>
                </a:ext>
              </a:extLst>
            </p:cNvPr>
            <p:cNvSpPr>
              <a:spLocks/>
            </p:cNvSpPr>
            <p:nvPr/>
          </p:nvSpPr>
          <p:spPr bwMode="auto">
            <a:xfrm>
              <a:off x="877" y="1469"/>
              <a:ext cx="13" cy="15"/>
            </a:xfrm>
            <a:custGeom>
              <a:avLst/>
              <a:gdLst>
                <a:gd name="T0" fmla="*/ 6 w 9"/>
                <a:gd name="T1" fmla="*/ 0 h 10"/>
                <a:gd name="T2" fmla="*/ 6 w 9"/>
                <a:gd name="T3" fmla="*/ 0 h 10"/>
                <a:gd name="T4" fmla="*/ 6 w 9"/>
                <a:gd name="T5" fmla="*/ 0 h 10"/>
                <a:gd name="T6" fmla="*/ 5 w 9"/>
                <a:gd name="T7" fmla="*/ 0 h 10"/>
                <a:gd name="T8" fmla="*/ 5 w 9"/>
                <a:gd name="T9" fmla="*/ 0 h 10"/>
                <a:gd name="T10" fmla="*/ 0 w 9"/>
                <a:gd name="T11" fmla="*/ 1 h 10"/>
                <a:gd name="T12" fmla="*/ 0 w 9"/>
                <a:gd name="T13" fmla="*/ 1 h 10"/>
                <a:gd name="T14" fmla="*/ 0 w 9"/>
                <a:gd name="T15" fmla="*/ 1 h 10"/>
                <a:gd name="T16" fmla="*/ 0 w 9"/>
                <a:gd name="T17" fmla="*/ 1 h 10"/>
                <a:gd name="T18" fmla="*/ 0 w 9"/>
                <a:gd name="T19" fmla="*/ 1 h 10"/>
                <a:gd name="T20" fmla="*/ 0 w 9"/>
                <a:gd name="T21" fmla="*/ 1 h 10"/>
                <a:gd name="T22" fmla="*/ 0 w 9"/>
                <a:gd name="T23" fmla="*/ 1 h 10"/>
                <a:gd name="T24" fmla="*/ 2 w 9"/>
                <a:gd name="T25" fmla="*/ 10 h 10"/>
                <a:gd name="T26" fmla="*/ 2 w 9"/>
                <a:gd name="T27" fmla="*/ 10 h 10"/>
                <a:gd name="T28" fmla="*/ 8 w 9"/>
                <a:gd name="T29" fmla="*/ 3 h 10"/>
                <a:gd name="T30" fmla="*/ 8 w 9"/>
                <a:gd name="T31" fmla="*/ 3 h 10"/>
                <a:gd name="T32" fmla="*/ 6 w 9"/>
                <a:gd name="T33" fmla="*/ 0 h 10"/>
                <a:gd name="T34" fmla="*/ 6 w 9"/>
                <a:gd name="T3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0">
                  <a:moveTo>
                    <a:pt x="6" y="0"/>
                  </a:moveTo>
                  <a:cubicBezTo>
                    <a:pt x="6" y="0"/>
                    <a:pt x="6" y="0"/>
                    <a:pt x="6" y="0"/>
                  </a:cubicBezTo>
                  <a:cubicBezTo>
                    <a:pt x="6" y="0"/>
                    <a:pt x="6" y="0"/>
                    <a:pt x="6" y="0"/>
                  </a:cubicBezTo>
                  <a:cubicBezTo>
                    <a:pt x="5" y="0"/>
                    <a:pt x="5" y="0"/>
                    <a:pt x="5" y="0"/>
                  </a:cubicBezTo>
                  <a:cubicBezTo>
                    <a:pt x="5" y="0"/>
                    <a:pt x="5" y="0"/>
                    <a:pt x="5" y="0"/>
                  </a:cubicBezTo>
                  <a:cubicBezTo>
                    <a:pt x="3" y="0"/>
                    <a:pt x="2"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5"/>
                    <a:pt x="1" y="9"/>
                    <a:pt x="2" y="10"/>
                  </a:cubicBezTo>
                  <a:cubicBezTo>
                    <a:pt x="2" y="10"/>
                    <a:pt x="2" y="10"/>
                    <a:pt x="2" y="10"/>
                  </a:cubicBezTo>
                  <a:cubicBezTo>
                    <a:pt x="3" y="7"/>
                    <a:pt x="7" y="6"/>
                    <a:pt x="8" y="3"/>
                  </a:cubicBezTo>
                  <a:cubicBezTo>
                    <a:pt x="8" y="3"/>
                    <a:pt x="8" y="3"/>
                    <a:pt x="8" y="3"/>
                  </a:cubicBezTo>
                  <a:cubicBezTo>
                    <a:pt x="9" y="0"/>
                    <a:pt x="8"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51" name="Freeform 445">
              <a:extLst>
                <a:ext uri="{FF2B5EF4-FFF2-40B4-BE49-F238E27FC236}">
                  <a16:creationId xmlns:a16="http://schemas.microsoft.com/office/drawing/2014/main" id="{52B4E6E5-C57A-A048-8AF0-0A26F0DF246A}"/>
                </a:ext>
              </a:extLst>
            </p:cNvPr>
            <p:cNvSpPr>
              <a:spLocks/>
            </p:cNvSpPr>
            <p:nvPr/>
          </p:nvSpPr>
          <p:spPr bwMode="auto">
            <a:xfrm>
              <a:off x="874" y="1427"/>
              <a:ext cx="29" cy="57"/>
            </a:xfrm>
            <a:custGeom>
              <a:avLst/>
              <a:gdLst>
                <a:gd name="T0" fmla="*/ 17 w 20"/>
                <a:gd name="T1" fmla="*/ 0 h 39"/>
                <a:gd name="T2" fmla="*/ 17 w 20"/>
                <a:gd name="T3" fmla="*/ 2 h 39"/>
                <a:gd name="T4" fmla="*/ 16 w 20"/>
                <a:gd name="T5" fmla="*/ 2 h 39"/>
                <a:gd name="T6" fmla="*/ 15 w 20"/>
                <a:gd name="T7" fmla="*/ 2 h 39"/>
                <a:gd name="T8" fmla="*/ 15 w 20"/>
                <a:gd name="T9" fmla="*/ 3 h 39"/>
                <a:gd name="T10" fmla="*/ 10 w 20"/>
                <a:gd name="T11" fmla="*/ 7 h 39"/>
                <a:gd name="T12" fmla="*/ 11 w 20"/>
                <a:gd name="T13" fmla="*/ 7 h 39"/>
                <a:gd name="T14" fmla="*/ 13 w 20"/>
                <a:gd name="T15" fmla="*/ 7 h 39"/>
                <a:gd name="T16" fmla="*/ 14 w 20"/>
                <a:gd name="T17" fmla="*/ 11 h 39"/>
                <a:gd name="T18" fmla="*/ 11 w 20"/>
                <a:gd name="T19" fmla="*/ 17 h 39"/>
                <a:gd name="T20" fmla="*/ 12 w 20"/>
                <a:gd name="T21" fmla="*/ 18 h 39"/>
                <a:gd name="T22" fmla="*/ 8 w 20"/>
                <a:gd name="T23" fmla="*/ 22 h 39"/>
                <a:gd name="T24" fmla="*/ 9 w 20"/>
                <a:gd name="T25" fmla="*/ 22 h 39"/>
                <a:gd name="T26" fmla="*/ 14 w 20"/>
                <a:gd name="T27" fmla="*/ 26 h 39"/>
                <a:gd name="T28" fmla="*/ 10 w 20"/>
                <a:gd name="T29" fmla="*/ 24 h 39"/>
                <a:gd name="T30" fmla="*/ 5 w 20"/>
                <a:gd name="T31" fmla="*/ 27 h 39"/>
                <a:gd name="T32" fmla="*/ 5 w 20"/>
                <a:gd name="T33" fmla="*/ 27 h 39"/>
                <a:gd name="T34" fmla="*/ 2 w 20"/>
                <a:gd name="T35" fmla="*/ 28 h 39"/>
                <a:gd name="T36" fmla="*/ 2 w 20"/>
                <a:gd name="T37" fmla="*/ 28 h 39"/>
                <a:gd name="T38" fmla="*/ 2 w 20"/>
                <a:gd name="T39" fmla="*/ 28 h 39"/>
                <a:gd name="T40" fmla="*/ 2 w 20"/>
                <a:gd name="T41" fmla="*/ 30 h 39"/>
                <a:gd name="T42" fmla="*/ 2 w 20"/>
                <a:gd name="T43" fmla="*/ 30 h 39"/>
                <a:gd name="T44" fmla="*/ 2 w 20"/>
                <a:gd name="T45" fmla="*/ 30 h 39"/>
                <a:gd name="T46" fmla="*/ 2 w 20"/>
                <a:gd name="T47" fmla="*/ 30 h 39"/>
                <a:gd name="T48" fmla="*/ 2 w 20"/>
                <a:gd name="T49" fmla="*/ 30 h 39"/>
                <a:gd name="T50" fmla="*/ 7 w 20"/>
                <a:gd name="T51" fmla="*/ 29 h 39"/>
                <a:gd name="T52" fmla="*/ 7 w 20"/>
                <a:gd name="T53" fmla="*/ 29 h 39"/>
                <a:gd name="T54" fmla="*/ 8 w 20"/>
                <a:gd name="T55" fmla="*/ 29 h 39"/>
                <a:gd name="T56" fmla="*/ 8 w 20"/>
                <a:gd name="T57" fmla="*/ 29 h 39"/>
                <a:gd name="T58" fmla="*/ 8 w 20"/>
                <a:gd name="T59" fmla="*/ 29 h 39"/>
                <a:gd name="T60" fmla="*/ 8 w 20"/>
                <a:gd name="T61" fmla="*/ 29 h 39"/>
                <a:gd name="T62" fmla="*/ 8 w 20"/>
                <a:gd name="T63" fmla="*/ 29 h 39"/>
                <a:gd name="T64" fmla="*/ 8 w 20"/>
                <a:gd name="T65" fmla="*/ 29 h 39"/>
                <a:gd name="T66" fmla="*/ 10 w 20"/>
                <a:gd name="T67" fmla="*/ 32 h 39"/>
                <a:gd name="T68" fmla="*/ 10 w 20"/>
                <a:gd name="T69" fmla="*/ 32 h 39"/>
                <a:gd name="T70" fmla="*/ 4 w 20"/>
                <a:gd name="T71" fmla="*/ 39 h 39"/>
                <a:gd name="T72" fmla="*/ 4 w 20"/>
                <a:gd name="T73" fmla="*/ 39 h 39"/>
                <a:gd name="T74" fmla="*/ 12 w 20"/>
                <a:gd name="T75" fmla="*/ 37 h 39"/>
                <a:gd name="T76" fmla="*/ 19 w 20"/>
                <a:gd name="T77" fmla="*/ 38 h 39"/>
                <a:gd name="T78" fmla="*/ 19 w 20"/>
                <a:gd name="T79" fmla="*/ 38 h 39"/>
                <a:gd name="T80" fmla="*/ 19 w 20"/>
                <a:gd name="T81" fmla="*/ 38 h 39"/>
                <a:gd name="T82" fmla="*/ 18 w 20"/>
                <a:gd name="T83" fmla="*/ 38 h 39"/>
                <a:gd name="T84" fmla="*/ 18 w 20"/>
                <a:gd name="T85" fmla="*/ 35 h 39"/>
                <a:gd name="T86" fmla="*/ 17 w 20"/>
                <a:gd name="T87" fmla="*/ 31 h 39"/>
                <a:gd name="T88" fmla="*/ 16 w 20"/>
                <a:gd name="T89" fmla="*/ 25 h 39"/>
                <a:gd name="T90" fmla="*/ 17 w 20"/>
                <a:gd name="T91" fmla="*/ 17 h 39"/>
                <a:gd name="T92" fmla="*/ 17 w 20"/>
                <a:gd name="T93" fmla="*/ 6 h 39"/>
                <a:gd name="T94" fmla="*/ 16 w 20"/>
                <a:gd name="T95" fmla="*/ 6 h 39"/>
                <a:gd name="T96" fmla="*/ 17 w 20"/>
                <a:gd name="T97" fmla="*/ 5 h 39"/>
                <a:gd name="T98" fmla="*/ 17 w 20"/>
                <a:gd name="T99" fmla="*/ 5 h 39"/>
                <a:gd name="T100" fmla="*/ 17 w 20"/>
                <a:gd name="T10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 h="39">
                  <a:moveTo>
                    <a:pt x="17" y="0"/>
                  </a:moveTo>
                  <a:cubicBezTo>
                    <a:pt x="17" y="2"/>
                    <a:pt x="17" y="2"/>
                    <a:pt x="17" y="2"/>
                  </a:cubicBezTo>
                  <a:cubicBezTo>
                    <a:pt x="16" y="2"/>
                    <a:pt x="16" y="2"/>
                    <a:pt x="16" y="2"/>
                  </a:cubicBezTo>
                  <a:cubicBezTo>
                    <a:pt x="16" y="2"/>
                    <a:pt x="16" y="2"/>
                    <a:pt x="15" y="2"/>
                  </a:cubicBezTo>
                  <a:cubicBezTo>
                    <a:pt x="15" y="3"/>
                    <a:pt x="15" y="3"/>
                    <a:pt x="15" y="3"/>
                  </a:cubicBezTo>
                  <a:cubicBezTo>
                    <a:pt x="1" y="7"/>
                    <a:pt x="7" y="7"/>
                    <a:pt x="10" y="7"/>
                  </a:cubicBezTo>
                  <a:cubicBezTo>
                    <a:pt x="10" y="7"/>
                    <a:pt x="11" y="7"/>
                    <a:pt x="11" y="7"/>
                  </a:cubicBezTo>
                  <a:cubicBezTo>
                    <a:pt x="12" y="7"/>
                    <a:pt x="12" y="7"/>
                    <a:pt x="13" y="7"/>
                  </a:cubicBezTo>
                  <a:cubicBezTo>
                    <a:pt x="20" y="7"/>
                    <a:pt x="14" y="11"/>
                    <a:pt x="14" y="11"/>
                  </a:cubicBezTo>
                  <a:cubicBezTo>
                    <a:pt x="6" y="15"/>
                    <a:pt x="11" y="17"/>
                    <a:pt x="11" y="17"/>
                  </a:cubicBezTo>
                  <a:cubicBezTo>
                    <a:pt x="18" y="17"/>
                    <a:pt x="12" y="18"/>
                    <a:pt x="12" y="18"/>
                  </a:cubicBezTo>
                  <a:cubicBezTo>
                    <a:pt x="0" y="20"/>
                    <a:pt x="8" y="22"/>
                    <a:pt x="8" y="22"/>
                  </a:cubicBezTo>
                  <a:cubicBezTo>
                    <a:pt x="8" y="22"/>
                    <a:pt x="9" y="22"/>
                    <a:pt x="9" y="22"/>
                  </a:cubicBezTo>
                  <a:cubicBezTo>
                    <a:pt x="13" y="22"/>
                    <a:pt x="14" y="26"/>
                    <a:pt x="14" y="26"/>
                  </a:cubicBezTo>
                  <a:cubicBezTo>
                    <a:pt x="13" y="24"/>
                    <a:pt x="11" y="24"/>
                    <a:pt x="10" y="24"/>
                  </a:cubicBezTo>
                  <a:cubicBezTo>
                    <a:pt x="8" y="24"/>
                    <a:pt x="6" y="25"/>
                    <a:pt x="5" y="27"/>
                  </a:cubicBezTo>
                  <a:cubicBezTo>
                    <a:pt x="5" y="27"/>
                    <a:pt x="5" y="27"/>
                    <a:pt x="5" y="27"/>
                  </a:cubicBezTo>
                  <a:cubicBezTo>
                    <a:pt x="4" y="27"/>
                    <a:pt x="2" y="27"/>
                    <a:pt x="2" y="28"/>
                  </a:cubicBezTo>
                  <a:cubicBezTo>
                    <a:pt x="2" y="28"/>
                    <a:pt x="2" y="28"/>
                    <a:pt x="2" y="28"/>
                  </a:cubicBezTo>
                  <a:cubicBezTo>
                    <a:pt x="2" y="28"/>
                    <a:pt x="2" y="28"/>
                    <a:pt x="2" y="28"/>
                  </a:cubicBezTo>
                  <a:cubicBezTo>
                    <a:pt x="2" y="28"/>
                    <a:pt x="2" y="29"/>
                    <a:pt x="2" y="30"/>
                  </a:cubicBezTo>
                  <a:cubicBezTo>
                    <a:pt x="2" y="30"/>
                    <a:pt x="2" y="30"/>
                    <a:pt x="2" y="30"/>
                  </a:cubicBezTo>
                  <a:cubicBezTo>
                    <a:pt x="2" y="30"/>
                    <a:pt x="2" y="30"/>
                    <a:pt x="2" y="30"/>
                  </a:cubicBezTo>
                  <a:cubicBezTo>
                    <a:pt x="2" y="30"/>
                    <a:pt x="2" y="30"/>
                    <a:pt x="2" y="30"/>
                  </a:cubicBezTo>
                  <a:cubicBezTo>
                    <a:pt x="2" y="30"/>
                    <a:pt x="2" y="30"/>
                    <a:pt x="2" y="30"/>
                  </a:cubicBezTo>
                  <a:cubicBezTo>
                    <a:pt x="4" y="30"/>
                    <a:pt x="5" y="29"/>
                    <a:pt x="7" y="29"/>
                  </a:cubicBezTo>
                  <a:cubicBezTo>
                    <a:pt x="7" y="29"/>
                    <a:pt x="7" y="29"/>
                    <a:pt x="7" y="29"/>
                  </a:cubicBezTo>
                  <a:cubicBezTo>
                    <a:pt x="7" y="29"/>
                    <a:pt x="7"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10" y="29"/>
                    <a:pt x="11" y="29"/>
                    <a:pt x="10" y="32"/>
                  </a:cubicBezTo>
                  <a:cubicBezTo>
                    <a:pt x="10" y="32"/>
                    <a:pt x="10" y="32"/>
                    <a:pt x="10" y="32"/>
                  </a:cubicBezTo>
                  <a:cubicBezTo>
                    <a:pt x="9" y="35"/>
                    <a:pt x="5" y="36"/>
                    <a:pt x="4" y="39"/>
                  </a:cubicBezTo>
                  <a:cubicBezTo>
                    <a:pt x="4" y="39"/>
                    <a:pt x="4" y="39"/>
                    <a:pt x="4" y="39"/>
                  </a:cubicBezTo>
                  <a:cubicBezTo>
                    <a:pt x="5" y="38"/>
                    <a:pt x="9" y="37"/>
                    <a:pt x="12" y="37"/>
                  </a:cubicBezTo>
                  <a:cubicBezTo>
                    <a:pt x="15" y="37"/>
                    <a:pt x="19" y="38"/>
                    <a:pt x="19" y="38"/>
                  </a:cubicBezTo>
                  <a:cubicBezTo>
                    <a:pt x="19" y="38"/>
                    <a:pt x="19" y="38"/>
                    <a:pt x="19" y="38"/>
                  </a:cubicBezTo>
                  <a:cubicBezTo>
                    <a:pt x="19" y="38"/>
                    <a:pt x="19" y="38"/>
                    <a:pt x="19" y="38"/>
                  </a:cubicBezTo>
                  <a:cubicBezTo>
                    <a:pt x="19" y="38"/>
                    <a:pt x="19" y="38"/>
                    <a:pt x="18" y="38"/>
                  </a:cubicBezTo>
                  <a:cubicBezTo>
                    <a:pt x="17" y="38"/>
                    <a:pt x="17" y="37"/>
                    <a:pt x="18" y="35"/>
                  </a:cubicBezTo>
                  <a:cubicBezTo>
                    <a:pt x="18" y="35"/>
                    <a:pt x="17" y="33"/>
                    <a:pt x="17" y="31"/>
                  </a:cubicBezTo>
                  <a:cubicBezTo>
                    <a:pt x="17" y="30"/>
                    <a:pt x="16" y="28"/>
                    <a:pt x="16" y="25"/>
                  </a:cubicBezTo>
                  <a:cubicBezTo>
                    <a:pt x="16" y="22"/>
                    <a:pt x="16" y="18"/>
                    <a:pt x="17" y="17"/>
                  </a:cubicBezTo>
                  <a:cubicBezTo>
                    <a:pt x="17" y="17"/>
                    <a:pt x="18" y="6"/>
                    <a:pt x="17" y="6"/>
                  </a:cubicBezTo>
                  <a:cubicBezTo>
                    <a:pt x="16" y="6"/>
                    <a:pt x="16" y="6"/>
                    <a:pt x="16" y="6"/>
                  </a:cubicBezTo>
                  <a:cubicBezTo>
                    <a:pt x="16" y="6"/>
                    <a:pt x="17" y="6"/>
                    <a:pt x="17" y="5"/>
                  </a:cubicBezTo>
                  <a:cubicBezTo>
                    <a:pt x="17" y="5"/>
                    <a:pt x="17" y="5"/>
                    <a:pt x="17" y="5"/>
                  </a:cubicBezTo>
                  <a:cubicBezTo>
                    <a:pt x="18" y="1"/>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52" name="Freeform 446">
              <a:extLst>
                <a:ext uri="{FF2B5EF4-FFF2-40B4-BE49-F238E27FC236}">
                  <a16:creationId xmlns:a16="http://schemas.microsoft.com/office/drawing/2014/main" id="{D12FBF2C-FA41-994B-A3A7-F3B1011CD0CE}"/>
                </a:ext>
              </a:extLst>
            </p:cNvPr>
            <p:cNvSpPr>
              <a:spLocks/>
            </p:cNvSpPr>
            <p:nvPr/>
          </p:nvSpPr>
          <p:spPr bwMode="auto">
            <a:xfrm>
              <a:off x="896" y="1427"/>
              <a:ext cx="3" cy="3"/>
            </a:xfrm>
            <a:custGeom>
              <a:avLst/>
              <a:gdLst>
                <a:gd name="T0" fmla="*/ 2 w 2"/>
                <a:gd name="T1" fmla="*/ 0 h 2"/>
                <a:gd name="T2" fmla="*/ 1 w 2"/>
                <a:gd name="T3" fmla="*/ 0 h 2"/>
                <a:gd name="T4" fmla="*/ 0 w 2"/>
                <a:gd name="T5" fmla="*/ 2 h 2"/>
                <a:gd name="T6" fmla="*/ 1 w 2"/>
                <a:gd name="T7" fmla="*/ 2 h 2"/>
                <a:gd name="T8" fmla="*/ 2 w 2"/>
                <a:gd name="T9" fmla="*/ 2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cubicBezTo>
                    <a:pt x="2" y="0"/>
                    <a:pt x="1" y="0"/>
                    <a:pt x="1" y="0"/>
                  </a:cubicBezTo>
                  <a:cubicBezTo>
                    <a:pt x="2" y="1"/>
                    <a:pt x="1" y="2"/>
                    <a:pt x="0" y="2"/>
                  </a:cubicBezTo>
                  <a:cubicBezTo>
                    <a:pt x="1" y="2"/>
                    <a:pt x="1" y="2"/>
                    <a:pt x="1" y="2"/>
                  </a:cubicBezTo>
                  <a:cubicBezTo>
                    <a:pt x="1" y="2"/>
                    <a:pt x="1" y="2"/>
                    <a:pt x="2" y="2"/>
                  </a:cubicBezTo>
                  <a:cubicBezTo>
                    <a:pt x="2" y="2"/>
                    <a:pt x="2" y="2"/>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53" name="Freeform 447">
              <a:extLst>
                <a:ext uri="{FF2B5EF4-FFF2-40B4-BE49-F238E27FC236}">
                  <a16:creationId xmlns:a16="http://schemas.microsoft.com/office/drawing/2014/main" id="{3FEA85A1-6339-0D4B-B340-4A77BF97F866}"/>
                </a:ext>
              </a:extLst>
            </p:cNvPr>
            <p:cNvSpPr>
              <a:spLocks noEditPoints="1"/>
            </p:cNvSpPr>
            <p:nvPr/>
          </p:nvSpPr>
          <p:spPr bwMode="auto">
            <a:xfrm>
              <a:off x="877" y="1469"/>
              <a:ext cx="11" cy="15"/>
            </a:xfrm>
            <a:custGeom>
              <a:avLst/>
              <a:gdLst>
                <a:gd name="T0" fmla="*/ 8 w 8"/>
                <a:gd name="T1" fmla="*/ 3 h 10"/>
                <a:gd name="T2" fmla="*/ 8 w 8"/>
                <a:gd name="T3" fmla="*/ 3 h 10"/>
                <a:gd name="T4" fmla="*/ 2 w 8"/>
                <a:gd name="T5" fmla="*/ 10 h 10"/>
                <a:gd name="T6" fmla="*/ 2 w 8"/>
                <a:gd name="T7" fmla="*/ 10 h 10"/>
                <a:gd name="T8" fmla="*/ 8 w 8"/>
                <a:gd name="T9" fmla="*/ 3 h 10"/>
                <a:gd name="T10" fmla="*/ 8 w 8"/>
                <a:gd name="T11" fmla="*/ 3 h 10"/>
                <a:gd name="T12" fmla="*/ 0 w 8"/>
                <a:gd name="T13" fmla="*/ 1 h 10"/>
                <a:gd name="T14" fmla="*/ 0 w 8"/>
                <a:gd name="T15" fmla="*/ 1 h 10"/>
                <a:gd name="T16" fmla="*/ 0 w 8"/>
                <a:gd name="T17" fmla="*/ 1 h 10"/>
                <a:gd name="T18" fmla="*/ 0 w 8"/>
                <a:gd name="T19" fmla="*/ 1 h 10"/>
                <a:gd name="T20" fmla="*/ 0 w 8"/>
                <a:gd name="T21" fmla="*/ 1 h 10"/>
                <a:gd name="T22" fmla="*/ 0 w 8"/>
                <a:gd name="T23" fmla="*/ 1 h 10"/>
                <a:gd name="T24" fmla="*/ 5 w 8"/>
                <a:gd name="T25" fmla="*/ 0 h 10"/>
                <a:gd name="T26" fmla="*/ 5 w 8"/>
                <a:gd name="T27" fmla="*/ 0 h 10"/>
                <a:gd name="T28" fmla="*/ 5 w 8"/>
                <a:gd name="T29" fmla="*/ 0 h 10"/>
                <a:gd name="T30" fmla="*/ 6 w 8"/>
                <a:gd name="T31" fmla="*/ 0 h 10"/>
                <a:gd name="T32" fmla="*/ 6 w 8"/>
                <a:gd name="T33" fmla="*/ 0 h 10"/>
                <a:gd name="T34" fmla="*/ 6 w 8"/>
                <a:gd name="T35" fmla="*/ 0 h 10"/>
                <a:gd name="T36" fmla="*/ 6 w 8"/>
                <a:gd name="T37" fmla="*/ 0 h 10"/>
                <a:gd name="T38" fmla="*/ 6 w 8"/>
                <a:gd name="T39" fmla="*/ 0 h 10"/>
                <a:gd name="T40" fmla="*/ 6 w 8"/>
                <a:gd name="T41" fmla="*/ 0 h 10"/>
                <a:gd name="T42" fmla="*/ 6 w 8"/>
                <a:gd name="T4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0">
                  <a:moveTo>
                    <a:pt x="8" y="3"/>
                  </a:moveTo>
                  <a:cubicBezTo>
                    <a:pt x="8" y="3"/>
                    <a:pt x="8" y="3"/>
                    <a:pt x="8" y="3"/>
                  </a:cubicBezTo>
                  <a:cubicBezTo>
                    <a:pt x="7" y="6"/>
                    <a:pt x="3" y="7"/>
                    <a:pt x="2" y="10"/>
                  </a:cubicBezTo>
                  <a:cubicBezTo>
                    <a:pt x="2" y="10"/>
                    <a:pt x="2" y="10"/>
                    <a:pt x="2" y="10"/>
                  </a:cubicBezTo>
                  <a:cubicBezTo>
                    <a:pt x="3" y="7"/>
                    <a:pt x="7" y="6"/>
                    <a:pt x="8" y="3"/>
                  </a:cubicBezTo>
                  <a:cubicBezTo>
                    <a:pt x="8" y="3"/>
                    <a:pt x="8" y="3"/>
                    <a:pt x="8" y="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5" y="0"/>
                  </a:moveTo>
                  <a:cubicBezTo>
                    <a:pt x="5" y="0"/>
                    <a:pt x="5" y="0"/>
                    <a:pt x="5" y="0"/>
                  </a:cubicBezTo>
                  <a:cubicBezTo>
                    <a:pt x="5" y="0"/>
                    <a:pt x="5" y="0"/>
                    <a:pt x="5"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54" name="Freeform 448">
              <a:extLst>
                <a:ext uri="{FF2B5EF4-FFF2-40B4-BE49-F238E27FC236}">
                  <a16:creationId xmlns:a16="http://schemas.microsoft.com/office/drawing/2014/main" id="{8EBD33FD-B1AD-2942-977A-C374A51284FD}"/>
                </a:ext>
              </a:extLst>
            </p:cNvPr>
            <p:cNvSpPr>
              <a:spLocks noEditPoints="1"/>
            </p:cNvSpPr>
            <p:nvPr/>
          </p:nvSpPr>
          <p:spPr bwMode="auto">
            <a:xfrm>
              <a:off x="903" y="1479"/>
              <a:ext cx="3" cy="3"/>
            </a:xfrm>
            <a:custGeom>
              <a:avLst/>
              <a:gdLst>
                <a:gd name="T0" fmla="*/ 2 w 2"/>
                <a:gd name="T1" fmla="*/ 1 h 2"/>
                <a:gd name="T2" fmla="*/ 0 w 2"/>
                <a:gd name="T3" fmla="*/ 2 h 2"/>
                <a:gd name="T4" fmla="*/ 2 w 2"/>
                <a:gd name="T5" fmla="*/ 1 h 2"/>
                <a:gd name="T6" fmla="*/ 2 w 2"/>
                <a:gd name="T7" fmla="*/ 0 h 2"/>
                <a:gd name="T8" fmla="*/ 2 w 2"/>
                <a:gd name="T9" fmla="*/ 1 h 2"/>
                <a:gd name="T10" fmla="*/ 2 w 2"/>
                <a:gd name="T11" fmla="*/ 1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1"/>
                  </a:moveTo>
                  <a:cubicBezTo>
                    <a:pt x="1" y="2"/>
                    <a:pt x="0" y="2"/>
                    <a:pt x="0" y="2"/>
                  </a:cubicBezTo>
                  <a:cubicBezTo>
                    <a:pt x="0" y="2"/>
                    <a:pt x="1" y="2"/>
                    <a:pt x="2" y="1"/>
                  </a:cubicBezTo>
                  <a:moveTo>
                    <a:pt x="2" y="0"/>
                  </a:moveTo>
                  <a:cubicBezTo>
                    <a:pt x="2" y="0"/>
                    <a:pt x="2" y="0"/>
                    <a:pt x="2" y="1"/>
                  </a:cubicBezTo>
                  <a:cubicBezTo>
                    <a:pt x="2" y="1"/>
                    <a:pt x="2" y="1"/>
                    <a:pt x="2"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55" name="Freeform 449">
              <a:extLst>
                <a:ext uri="{FF2B5EF4-FFF2-40B4-BE49-F238E27FC236}">
                  <a16:creationId xmlns:a16="http://schemas.microsoft.com/office/drawing/2014/main" id="{BAB86B4F-FAD2-2C4D-BEB9-C58DBCC5F15C}"/>
                </a:ext>
              </a:extLst>
            </p:cNvPr>
            <p:cNvSpPr>
              <a:spLocks noEditPoints="1"/>
            </p:cNvSpPr>
            <p:nvPr/>
          </p:nvSpPr>
          <p:spPr bwMode="auto">
            <a:xfrm>
              <a:off x="890" y="1481"/>
              <a:ext cx="17" cy="9"/>
            </a:xfrm>
            <a:custGeom>
              <a:avLst/>
              <a:gdLst>
                <a:gd name="T0" fmla="*/ 9 w 12"/>
                <a:gd name="T1" fmla="*/ 1 h 6"/>
                <a:gd name="T2" fmla="*/ 11 w 12"/>
                <a:gd name="T3" fmla="*/ 0 h 6"/>
                <a:gd name="T4" fmla="*/ 9 w 12"/>
                <a:gd name="T5" fmla="*/ 1 h 6"/>
                <a:gd name="T6" fmla="*/ 11 w 12"/>
                <a:gd name="T7" fmla="*/ 0 h 6"/>
                <a:gd name="T8" fmla="*/ 8 w 12"/>
                <a:gd name="T9" fmla="*/ 1 h 6"/>
                <a:gd name="T10" fmla="*/ 8 w 12"/>
                <a:gd name="T11" fmla="*/ 1 h 6"/>
                <a:gd name="T12" fmla="*/ 8 w 12"/>
                <a:gd name="T13" fmla="*/ 1 h 6"/>
                <a:gd name="T14" fmla="*/ 8 w 12"/>
                <a:gd name="T15" fmla="*/ 1 h 6"/>
                <a:gd name="T16" fmla="*/ 8 w 12"/>
                <a:gd name="T17" fmla="*/ 1 h 6"/>
                <a:gd name="T18" fmla="*/ 0 w 12"/>
                <a:gd name="T19" fmla="*/ 6 h 6"/>
                <a:gd name="T20" fmla="*/ 1 w 12"/>
                <a:gd name="T21" fmla="*/ 6 h 6"/>
                <a:gd name="T22" fmla="*/ 9 w 12"/>
                <a:gd name="T23" fmla="*/ 2 h 6"/>
                <a:gd name="T24" fmla="*/ 11 w 12"/>
                <a:gd name="T25" fmla="*/ 0 h 6"/>
                <a:gd name="T26" fmla="*/ 12 w 12"/>
                <a:gd name="T27" fmla="*/ 0 h 6"/>
                <a:gd name="T28" fmla="*/ 11 w 12"/>
                <a:gd name="T29" fmla="*/ 0 h 6"/>
                <a:gd name="T30" fmla="*/ 11 w 12"/>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6">
                  <a:moveTo>
                    <a:pt x="9" y="1"/>
                  </a:moveTo>
                  <a:cubicBezTo>
                    <a:pt x="9" y="1"/>
                    <a:pt x="10" y="1"/>
                    <a:pt x="11" y="0"/>
                  </a:cubicBezTo>
                  <a:cubicBezTo>
                    <a:pt x="10" y="1"/>
                    <a:pt x="9" y="1"/>
                    <a:pt x="9" y="1"/>
                  </a:cubicBezTo>
                  <a:moveTo>
                    <a:pt x="11" y="0"/>
                  </a:moveTo>
                  <a:cubicBezTo>
                    <a:pt x="10" y="0"/>
                    <a:pt x="9" y="0"/>
                    <a:pt x="8" y="1"/>
                  </a:cubicBezTo>
                  <a:cubicBezTo>
                    <a:pt x="8" y="1"/>
                    <a:pt x="8" y="1"/>
                    <a:pt x="8" y="1"/>
                  </a:cubicBezTo>
                  <a:cubicBezTo>
                    <a:pt x="8" y="1"/>
                    <a:pt x="8" y="1"/>
                    <a:pt x="8" y="1"/>
                  </a:cubicBezTo>
                  <a:cubicBezTo>
                    <a:pt x="8" y="1"/>
                    <a:pt x="8" y="1"/>
                    <a:pt x="8" y="1"/>
                  </a:cubicBezTo>
                  <a:cubicBezTo>
                    <a:pt x="8" y="1"/>
                    <a:pt x="8" y="1"/>
                    <a:pt x="8" y="1"/>
                  </a:cubicBezTo>
                  <a:cubicBezTo>
                    <a:pt x="8" y="1"/>
                    <a:pt x="1" y="3"/>
                    <a:pt x="0" y="6"/>
                  </a:cubicBezTo>
                  <a:cubicBezTo>
                    <a:pt x="0" y="6"/>
                    <a:pt x="0" y="6"/>
                    <a:pt x="1" y="6"/>
                  </a:cubicBezTo>
                  <a:cubicBezTo>
                    <a:pt x="2" y="6"/>
                    <a:pt x="5" y="5"/>
                    <a:pt x="9" y="2"/>
                  </a:cubicBezTo>
                  <a:cubicBezTo>
                    <a:pt x="10" y="1"/>
                    <a:pt x="11" y="0"/>
                    <a:pt x="11" y="0"/>
                  </a:cubicBezTo>
                  <a:cubicBezTo>
                    <a:pt x="11" y="0"/>
                    <a:pt x="12" y="0"/>
                    <a:pt x="12" y="0"/>
                  </a:cubicBezTo>
                  <a:cubicBezTo>
                    <a:pt x="11" y="0"/>
                    <a:pt x="11"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56" name="Freeform 450">
              <a:extLst>
                <a:ext uri="{FF2B5EF4-FFF2-40B4-BE49-F238E27FC236}">
                  <a16:creationId xmlns:a16="http://schemas.microsoft.com/office/drawing/2014/main" id="{CE8B086D-9B8A-2846-817D-A351D376701E}"/>
                </a:ext>
              </a:extLst>
            </p:cNvPr>
            <p:cNvSpPr>
              <a:spLocks noEditPoints="1"/>
            </p:cNvSpPr>
            <p:nvPr/>
          </p:nvSpPr>
          <p:spPr bwMode="auto">
            <a:xfrm>
              <a:off x="902" y="1481"/>
              <a:ext cx="13" cy="10"/>
            </a:xfrm>
            <a:custGeom>
              <a:avLst/>
              <a:gdLst>
                <a:gd name="T0" fmla="*/ 7 w 9"/>
                <a:gd name="T1" fmla="*/ 2 h 7"/>
                <a:gd name="T2" fmla="*/ 7 w 9"/>
                <a:gd name="T3" fmla="*/ 5 h 7"/>
                <a:gd name="T4" fmla="*/ 7 w 9"/>
                <a:gd name="T5" fmla="*/ 5 h 7"/>
                <a:gd name="T6" fmla="*/ 9 w 9"/>
                <a:gd name="T7" fmla="*/ 4 h 7"/>
                <a:gd name="T8" fmla="*/ 8 w 9"/>
                <a:gd name="T9" fmla="*/ 3 h 7"/>
                <a:gd name="T10" fmla="*/ 7 w 9"/>
                <a:gd name="T11" fmla="*/ 2 h 7"/>
                <a:gd name="T12" fmla="*/ 4 w 9"/>
                <a:gd name="T13" fmla="*/ 0 h 7"/>
                <a:gd name="T14" fmla="*/ 4 w 9"/>
                <a:gd name="T15" fmla="*/ 1 h 7"/>
                <a:gd name="T16" fmla="*/ 1 w 9"/>
                <a:gd name="T17" fmla="*/ 7 h 7"/>
                <a:gd name="T18" fmla="*/ 6 w 9"/>
                <a:gd name="T19" fmla="*/ 1 h 7"/>
                <a:gd name="T20" fmla="*/ 6 w 9"/>
                <a:gd name="T21" fmla="*/ 2 h 7"/>
                <a:gd name="T22" fmla="*/ 4 w 9"/>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7">
                  <a:moveTo>
                    <a:pt x="7" y="2"/>
                  </a:moveTo>
                  <a:cubicBezTo>
                    <a:pt x="7" y="2"/>
                    <a:pt x="8" y="3"/>
                    <a:pt x="7" y="5"/>
                  </a:cubicBezTo>
                  <a:cubicBezTo>
                    <a:pt x="7" y="5"/>
                    <a:pt x="7" y="5"/>
                    <a:pt x="7" y="5"/>
                  </a:cubicBezTo>
                  <a:cubicBezTo>
                    <a:pt x="8" y="5"/>
                    <a:pt x="8" y="5"/>
                    <a:pt x="9" y="4"/>
                  </a:cubicBezTo>
                  <a:cubicBezTo>
                    <a:pt x="8" y="3"/>
                    <a:pt x="8" y="3"/>
                    <a:pt x="8" y="3"/>
                  </a:cubicBezTo>
                  <a:cubicBezTo>
                    <a:pt x="7" y="2"/>
                    <a:pt x="7" y="2"/>
                    <a:pt x="7" y="2"/>
                  </a:cubicBezTo>
                  <a:moveTo>
                    <a:pt x="4" y="0"/>
                  </a:moveTo>
                  <a:cubicBezTo>
                    <a:pt x="4" y="1"/>
                    <a:pt x="4" y="1"/>
                    <a:pt x="4" y="1"/>
                  </a:cubicBezTo>
                  <a:cubicBezTo>
                    <a:pt x="4" y="1"/>
                    <a:pt x="0" y="6"/>
                    <a:pt x="1" y="7"/>
                  </a:cubicBezTo>
                  <a:cubicBezTo>
                    <a:pt x="1" y="7"/>
                    <a:pt x="4" y="3"/>
                    <a:pt x="6" y="1"/>
                  </a:cubicBezTo>
                  <a:cubicBezTo>
                    <a:pt x="6" y="1"/>
                    <a:pt x="6" y="1"/>
                    <a:pt x="6" y="2"/>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57" name="Freeform 451">
              <a:extLst>
                <a:ext uri="{FF2B5EF4-FFF2-40B4-BE49-F238E27FC236}">
                  <a16:creationId xmlns:a16="http://schemas.microsoft.com/office/drawing/2014/main" id="{40D96C12-0D38-474C-A238-46F1B5602A37}"/>
                </a:ext>
              </a:extLst>
            </p:cNvPr>
            <p:cNvSpPr>
              <a:spLocks noEditPoints="1"/>
            </p:cNvSpPr>
            <p:nvPr/>
          </p:nvSpPr>
          <p:spPr bwMode="auto">
            <a:xfrm>
              <a:off x="874" y="1395"/>
              <a:ext cx="25" cy="31"/>
            </a:xfrm>
            <a:custGeom>
              <a:avLst/>
              <a:gdLst>
                <a:gd name="T0" fmla="*/ 3 w 17"/>
                <a:gd name="T1" fmla="*/ 19 h 21"/>
                <a:gd name="T2" fmla="*/ 2 w 17"/>
                <a:gd name="T3" fmla="*/ 21 h 21"/>
                <a:gd name="T4" fmla="*/ 2 w 17"/>
                <a:gd name="T5" fmla="*/ 21 h 21"/>
                <a:gd name="T6" fmla="*/ 2 w 17"/>
                <a:gd name="T7" fmla="*/ 21 h 21"/>
                <a:gd name="T8" fmla="*/ 3 w 17"/>
                <a:gd name="T9" fmla="*/ 21 h 21"/>
                <a:gd name="T10" fmla="*/ 3 w 17"/>
                <a:gd name="T11" fmla="*/ 21 h 21"/>
                <a:gd name="T12" fmla="*/ 3 w 17"/>
                <a:gd name="T13" fmla="*/ 19 h 21"/>
                <a:gd name="T14" fmla="*/ 7 w 17"/>
                <a:gd name="T15" fmla="*/ 16 h 21"/>
                <a:gd name="T16" fmla="*/ 5 w 17"/>
                <a:gd name="T17" fmla="*/ 17 h 21"/>
                <a:gd name="T18" fmla="*/ 5 w 17"/>
                <a:gd name="T19" fmla="*/ 19 h 21"/>
                <a:gd name="T20" fmla="*/ 5 w 17"/>
                <a:gd name="T21" fmla="*/ 20 h 21"/>
                <a:gd name="T22" fmla="*/ 7 w 17"/>
                <a:gd name="T23" fmla="*/ 19 h 21"/>
                <a:gd name="T24" fmla="*/ 7 w 17"/>
                <a:gd name="T25" fmla="*/ 16 h 21"/>
                <a:gd name="T26" fmla="*/ 17 w 17"/>
                <a:gd name="T27" fmla="*/ 15 h 21"/>
                <a:gd name="T28" fmla="*/ 17 w 17"/>
                <a:gd name="T29" fmla="*/ 20 h 21"/>
                <a:gd name="T30" fmla="*/ 17 w 17"/>
                <a:gd name="T31" fmla="*/ 16 h 21"/>
                <a:gd name="T32" fmla="*/ 17 w 17"/>
                <a:gd name="T33" fmla="*/ 15 h 21"/>
                <a:gd name="T34" fmla="*/ 10 w 17"/>
                <a:gd name="T35" fmla="*/ 14 h 21"/>
                <a:gd name="T36" fmla="*/ 9 w 17"/>
                <a:gd name="T37" fmla="*/ 15 h 21"/>
                <a:gd name="T38" fmla="*/ 9 w 17"/>
                <a:gd name="T39" fmla="*/ 19 h 21"/>
                <a:gd name="T40" fmla="*/ 10 w 17"/>
                <a:gd name="T41" fmla="*/ 19 h 21"/>
                <a:gd name="T42" fmla="*/ 10 w 17"/>
                <a:gd name="T43" fmla="*/ 14 h 21"/>
                <a:gd name="T44" fmla="*/ 16 w 17"/>
                <a:gd name="T45" fmla="*/ 13 h 21"/>
                <a:gd name="T46" fmla="*/ 16 w 17"/>
                <a:gd name="T47" fmla="*/ 14 h 21"/>
                <a:gd name="T48" fmla="*/ 16 w 17"/>
                <a:gd name="T49" fmla="*/ 17 h 21"/>
                <a:gd name="T50" fmla="*/ 15 w 17"/>
                <a:gd name="T51" fmla="*/ 20 h 21"/>
                <a:gd name="T52" fmla="*/ 16 w 17"/>
                <a:gd name="T53" fmla="*/ 21 h 21"/>
                <a:gd name="T54" fmla="*/ 16 w 17"/>
                <a:gd name="T55" fmla="*/ 21 h 21"/>
                <a:gd name="T56" fmla="*/ 16 w 17"/>
                <a:gd name="T57" fmla="*/ 21 h 21"/>
                <a:gd name="T58" fmla="*/ 17 w 17"/>
                <a:gd name="T59" fmla="*/ 15 h 21"/>
                <a:gd name="T60" fmla="*/ 16 w 17"/>
                <a:gd name="T61" fmla="*/ 13 h 21"/>
                <a:gd name="T62" fmla="*/ 12 w 17"/>
                <a:gd name="T63" fmla="*/ 12 h 21"/>
                <a:gd name="T64" fmla="*/ 12 w 17"/>
                <a:gd name="T65" fmla="*/ 14 h 21"/>
                <a:gd name="T66" fmla="*/ 11 w 17"/>
                <a:gd name="T67" fmla="*/ 14 h 21"/>
                <a:gd name="T68" fmla="*/ 11 w 17"/>
                <a:gd name="T69" fmla="*/ 17 h 21"/>
                <a:gd name="T70" fmla="*/ 11 w 17"/>
                <a:gd name="T71" fmla="*/ 19 h 21"/>
                <a:gd name="T72" fmla="*/ 11 w 17"/>
                <a:gd name="T73" fmla="*/ 19 h 21"/>
                <a:gd name="T74" fmla="*/ 13 w 17"/>
                <a:gd name="T75" fmla="*/ 19 h 21"/>
                <a:gd name="T76" fmla="*/ 13 w 17"/>
                <a:gd name="T77" fmla="*/ 16 h 21"/>
                <a:gd name="T78" fmla="*/ 12 w 17"/>
                <a:gd name="T79" fmla="*/ 12 h 21"/>
                <a:gd name="T80" fmla="*/ 4 w 17"/>
                <a:gd name="T81" fmla="*/ 0 h 21"/>
                <a:gd name="T82" fmla="*/ 8 w 17"/>
                <a:gd name="T83" fmla="*/ 6 h 21"/>
                <a:gd name="T84" fmla="*/ 11 w 17"/>
                <a:gd name="T85" fmla="*/ 8 h 21"/>
                <a:gd name="T86" fmla="*/ 6 w 17"/>
                <a:gd name="T87" fmla="*/ 11 h 21"/>
                <a:gd name="T88" fmla="*/ 8 w 17"/>
                <a:gd name="T89" fmla="*/ 12 h 21"/>
                <a:gd name="T90" fmla="*/ 8 w 17"/>
                <a:gd name="T91" fmla="*/ 12 h 21"/>
                <a:gd name="T92" fmla="*/ 10 w 17"/>
                <a:gd name="T93" fmla="*/ 12 h 21"/>
                <a:gd name="T94" fmla="*/ 11 w 17"/>
                <a:gd name="T95" fmla="*/ 11 h 21"/>
                <a:gd name="T96" fmla="*/ 14 w 17"/>
                <a:gd name="T97" fmla="*/ 12 h 21"/>
                <a:gd name="T98" fmla="*/ 14 w 17"/>
                <a:gd name="T99" fmla="*/ 19 h 21"/>
                <a:gd name="T100" fmla="*/ 15 w 17"/>
                <a:gd name="T101" fmla="*/ 20 h 21"/>
                <a:gd name="T102" fmla="*/ 15 w 17"/>
                <a:gd name="T103" fmla="*/ 14 h 21"/>
                <a:gd name="T104" fmla="*/ 15 w 17"/>
                <a:gd name="T105" fmla="*/ 12 h 21"/>
                <a:gd name="T106" fmla="*/ 16 w 17"/>
                <a:gd name="T107" fmla="*/ 12 h 21"/>
                <a:gd name="T108" fmla="*/ 16 w 17"/>
                <a:gd name="T109" fmla="*/ 12 h 21"/>
                <a:gd name="T110" fmla="*/ 17 w 17"/>
                <a:gd name="T111" fmla="*/ 13 h 21"/>
                <a:gd name="T112" fmla="*/ 15 w 17"/>
                <a:gd name="T113" fmla="*/ 6 h 21"/>
                <a:gd name="T114" fmla="*/ 5 w 17"/>
                <a:gd name="T115" fmla="*/ 0 h 21"/>
                <a:gd name="T116" fmla="*/ 4 w 17"/>
                <a:gd name="T1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 h="21">
                  <a:moveTo>
                    <a:pt x="3" y="19"/>
                  </a:moveTo>
                  <a:cubicBezTo>
                    <a:pt x="1" y="20"/>
                    <a:pt x="1" y="21"/>
                    <a:pt x="2" y="21"/>
                  </a:cubicBezTo>
                  <a:cubicBezTo>
                    <a:pt x="2" y="21"/>
                    <a:pt x="2" y="21"/>
                    <a:pt x="2" y="21"/>
                  </a:cubicBezTo>
                  <a:cubicBezTo>
                    <a:pt x="2" y="21"/>
                    <a:pt x="2" y="21"/>
                    <a:pt x="2" y="21"/>
                  </a:cubicBezTo>
                  <a:cubicBezTo>
                    <a:pt x="3" y="21"/>
                    <a:pt x="3" y="21"/>
                    <a:pt x="3" y="21"/>
                  </a:cubicBezTo>
                  <a:cubicBezTo>
                    <a:pt x="3" y="21"/>
                    <a:pt x="3" y="21"/>
                    <a:pt x="3" y="21"/>
                  </a:cubicBezTo>
                  <a:cubicBezTo>
                    <a:pt x="3" y="20"/>
                    <a:pt x="3" y="19"/>
                    <a:pt x="3" y="19"/>
                  </a:cubicBezTo>
                  <a:moveTo>
                    <a:pt x="7" y="16"/>
                  </a:moveTo>
                  <a:cubicBezTo>
                    <a:pt x="6" y="17"/>
                    <a:pt x="6" y="17"/>
                    <a:pt x="5" y="17"/>
                  </a:cubicBezTo>
                  <a:cubicBezTo>
                    <a:pt x="5" y="18"/>
                    <a:pt x="5" y="19"/>
                    <a:pt x="5" y="19"/>
                  </a:cubicBezTo>
                  <a:cubicBezTo>
                    <a:pt x="5" y="20"/>
                    <a:pt x="5" y="20"/>
                    <a:pt x="5" y="20"/>
                  </a:cubicBezTo>
                  <a:cubicBezTo>
                    <a:pt x="6" y="20"/>
                    <a:pt x="6" y="20"/>
                    <a:pt x="7" y="19"/>
                  </a:cubicBezTo>
                  <a:cubicBezTo>
                    <a:pt x="7" y="18"/>
                    <a:pt x="7" y="17"/>
                    <a:pt x="7" y="16"/>
                  </a:cubicBezTo>
                  <a:moveTo>
                    <a:pt x="17" y="15"/>
                  </a:moveTo>
                  <a:cubicBezTo>
                    <a:pt x="17" y="16"/>
                    <a:pt x="17" y="19"/>
                    <a:pt x="17" y="20"/>
                  </a:cubicBezTo>
                  <a:cubicBezTo>
                    <a:pt x="17" y="19"/>
                    <a:pt x="17" y="17"/>
                    <a:pt x="17" y="16"/>
                  </a:cubicBezTo>
                  <a:cubicBezTo>
                    <a:pt x="17" y="16"/>
                    <a:pt x="17" y="16"/>
                    <a:pt x="17" y="15"/>
                  </a:cubicBezTo>
                  <a:moveTo>
                    <a:pt x="10" y="14"/>
                  </a:moveTo>
                  <a:cubicBezTo>
                    <a:pt x="10" y="15"/>
                    <a:pt x="9" y="15"/>
                    <a:pt x="9" y="15"/>
                  </a:cubicBezTo>
                  <a:cubicBezTo>
                    <a:pt x="9" y="16"/>
                    <a:pt x="9" y="18"/>
                    <a:pt x="9" y="19"/>
                  </a:cubicBezTo>
                  <a:cubicBezTo>
                    <a:pt x="9" y="19"/>
                    <a:pt x="9" y="19"/>
                    <a:pt x="10" y="19"/>
                  </a:cubicBezTo>
                  <a:cubicBezTo>
                    <a:pt x="10" y="18"/>
                    <a:pt x="10" y="16"/>
                    <a:pt x="10" y="14"/>
                  </a:cubicBezTo>
                  <a:moveTo>
                    <a:pt x="16" y="13"/>
                  </a:moveTo>
                  <a:cubicBezTo>
                    <a:pt x="16" y="13"/>
                    <a:pt x="16" y="14"/>
                    <a:pt x="16" y="14"/>
                  </a:cubicBezTo>
                  <a:cubicBezTo>
                    <a:pt x="15" y="14"/>
                    <a:pt x="16" y="17"/>
                    <a:pt x="16" y="17"/>
                  </a:cubicBezTo>
                  <a:cubicBezTo>
                    <a:pt x="15" y="18"/>
                    <a:pt x="15" y="19"/>
                    <a:pt x="15" y="20"/>
                  </a:cubicBezTo>
                  <a:cubicBezTo>
                    <a:pt x="16" y="21"/>
                    <a:pt x="16" y="21"/>
                    <a:pt x="16" y="21"/>
                  </a:cubicBezTo>
                  <a:cubicBezTo>
                    <a:pt x="16" y="21"/>
                    <a:pt x="16" y="21"/>
                    <a:pt x="16" y="21"/>
                  </a:cubicBezTo>
                  <a:cubicBezTo>
                    <a:pt x="16" y="21"/>
                    <a:pt x="16" y="21"/>
                    <a:pt x="16" y="21"/>
                  </a:cubicBezTo>
                  <a:cubicBezTo>
                    <a:pt x="17" y="18"/>
                    <a:pt x="17" y="15"/>
                    <a:pt x="17" y="15"/>
                  </a:cubicBezTo>
                  <a:cubicBezTo>
                    <a:pt x="17" y="14"/>
                    <a:pt x="16" y="13"/>
                    <a:pt x="16" y="13"/>
                  </a:cubicBezTo>
                  <a:moveTo>
                    <a:pt x="12" y="12"/>
                  </a:moveTo>
                  <a:cubicBezTo>
                    <a:pt x="12" y="13"/>
                    <a:pt x="12" y="14"/>
                    <a:pt x="12" y="14"/>
                  </a:cubicBezTo>
                  <a:cubicBezTo>
                    <a:pt x="11" y="14"/>
                    <a:pt x="11" y="14"/>
                    <a:pt x="11" y="14"/>
                  </a:cubicBezTo>
                  <a:cubicBezTo>
                    <a:pt x="11" y="15"/>
                    <a:pt x="11" y="17"/>
                    <a:pt x="11" y="17"/>
                  </a:cubicBezTo>
                  <a:cubicBezTo>
                    <a:pt x="11" y="18"/>
                    <a:pt x="11" y="18"/>
                    <a:pt x="11" y="19"/>
                  </a:cubicBezTo>
                  <a:cubicBezTo>
                    <a:pt x="11" y="19"/>
                    <a:pt x="11" y="19"/>
                    <a:pt x="11" y="19"/>
                  </a:cubicBezTo>
                  <a:cubicBezTo>
                    <a:pt x="12" y="19"/>
                    <a:pt x="13" y="19"/>
                    <a:pt x="13" y="19"/>
                  </a:cubicBezTo>
                  <a:cubicBezTo>
                    <a:pt x="13" y="17"/>
                    <a:pt x="13" y="16"/>
                    <a:pt x="13" y="16"/>
                  </a:cubicBezTo>
                  <a:cubicBezTo>
                    <a:pt x="13" y="13"/>
                    <a:pt x="12" y="13"/>
                    <a:pt x="12" y="12"/>
                  </a:cubicBezTo>
                  <a:moveTo>
                    <a:pt x="4" y="0"/>
                  </a:moveTo>
                  <a:cubicBezTo>
                    <a:pt x="0" y="0"/>
                    <a:pt x="8" y="6"/>
                    <a:pt x="8" y="6"/>
                  </a:cubicBezTo>
                  <a:cubicBezTo>
                    <a:pt x="7" y="8"/>
                    <a:pt x="11" y="8"/>
                    <a:pt x="11" y="8"/>
                  </a:cubicBezTo>
                  <a:cubicBezTo>
                    <a:pt x="8" y="9"/>
                    <a:pt x="7" y="10"/>
                    <a:pt x="6" y="11"/>
                  </a:cubicBezTo>
                  <a:cubicBezTo>
                    <a:pt x="7" y="11"/>
                    <a:pt x="8" y="12"/>
                    <a:pt x="8" y="12"/>
                  </a:cubicBezTo>
                  <a:cubicBezTo>
                    <a:pt x="8" y="12"/>
                    <a:pt x="8" y="12"/>
                    <a:pt x="8" y="12"/>
                  </a:cubicBezTo>
                  <a:cubicBezTo>
                    <a:pt x="9" y="12"/>
                    <a:pt x="10" y="12"/>
                    <a:pt x="10" y="12"/>
                  </a:cubicBezTo>
                  <a:cubicBezTo>
                    <a:pt x="11" y="11"/>
                    <a:pt x="11" y="11"/>
                    <a:pt x="11" y="11"/>
                  </a:cubicBezTo>
                  <a:cubicBezTo>
                    <a:pt x="12" y="11"/>
                    <a:pt x="13" y="11"/>
                    <a:pt x="14" y="12"/>
                  </a:cubicBezTo>
                  <a:cubicBezTo>
                    <a:pt x="14" y="12"/>
                    <a:pt x="14" y="12"/>
                    <a:pt x="14" y="19"/>
                  </a:cubicBezTo>
                  <a:cubicBezTo>
                    <a:pt x="14" y="19"/>
                    <a:pt x="15" y="19"/>
                    <a:pt x="15" y="20"/>
                  </a:cubicBezTo>
                  <a:cubicBezTo>
                    <a:pt x="15" y="16"/>
                    <a:pt x="15" y="14"/>
                    <a:pt x="15" y="14"/>
                  </a:cubicBezTo>
                  <a:cubicBezTo>
                    <a:pt x="15" y="12"/>
                    <a:pt x="15" y="12"/>
                    <a:pt x="15" y="12"/>
                  </a:cubicBezTo>
                  <a:cubicBezTo>
                    <a:pt x="16" y="12"/>
                    <a:pt x="16" y="12"/>
                    <a:pt x="16" y="12"/>
                  </a:cubicBezTo>
                  <a:cubicBezTo>
                    <a:pt x="16" y="12"/>
                    <a:pt x="16" y="12"/>
                    <a:pt x="16" y="12"/>
                  </a:cubicBezTo>
                  <a:cubicBezTo>
                    <a:pt x="16" y="12"/>
                    <a:pt x="17" y="12"/>
                    <a:pt x="17" y="13"/>
                  </a:cubicBezTo>
                  <a:cubicBezTo>
                    <a:pt x="16" y="11"/>
                    <a:pt x="16" y="9"/>
                    <a:pt x="15" y="6"/>
                  </a:cubicBezTo>
                  <a:cubicBezTo>
                    <a:pt x="11" y="0"/>
                    <a:pt x="5" y="0"/>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58" name="Freeform 452">
              <a:extLst>
                <a:ext uri="{FF2B5EF4-FFF2-40B4-BE49-F238E27FC236}">
                  <a16:creationId xmlns:a16="http://schemas.microsoft.com/office/drawing/2014/main" id="{CA26A91B-6B1B-A147-BDC4-9B57B20802E2}"/>
                </a:ext>
              </a:extLst>
            </p:cNvPr>
            <p:cNvSpPr>
              <a:spLocks/>
            </p:cNvSpPr>
            <p:nvPr/>
          </p:nvSpPr>
          <p:spPr bwMode="auto">
            <a:xfrm>
              <a:off x="877" y="1426"/>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59" name="Freeform 453">
              <a:extLst>
                <a:ext uri="{FF2B5EF4-FFF2-40B4-BE49-F238E27FC236}">
                  <a16:creationId xmlns:a16="http://schemas.microsoft.com/office/drawing/2014/main" id="{5EB572FC-18B5-9948-90FE-A55610863D35}"/>
                </a:ext>
              </a:extLst>
            </p:cNvPr>
            <p:cNvSpPr>
              <a:spLocks noEditPoints="1"/>
            </p:cNvSpPr>
            <p:nvPr/>
          </p:nvSpPr>
          <p:spPr bwMode="auto">
            <a:xfrm>
              <a:off x="878" y="1411"/>
              <a:ext cx="9" cy="15"/>
            </a:xfrm>
            <a:custGeom>
              <a:avLst/>
              <a:gdLst>
                <a:gd name="T0" fmla="*/ 2 w 6"/>
                <a:gd name="T1" fmla="*/ 6 h 10"/>
                <a:gd name="T2" fmla="*/ 0 w 6"/>
                <a:gd name="T3" fmla="*/ 8 h 10"/>
                <a:gd name="T4" fmla="*/ 0 w 6"/>
                <a:gd name="T5" fmla="*/ 10 h 10"/>
                <a:gd name="T6" fmla="*/ 0 w 6"/>
                <a:gd name="T7" fmla="*/ 10 h 10"/>
                <a:gd name="T8" fmla="*/ 2 w 6"/>
                <a:gd name="T9" fmla="*/ 9 h 10"/>
                <a:gd name="T10" fmla="*/ 2 w 6"/>
                <a:gd name="T11" fmla="*/ 8 h 10"/>
                <a:gd name="T12" fmla="*/ 2 w 6"/>
                <a:gd name="T13" fmla="*/ 6 h 10"/>
                <a:gd name="T14" fmla="*/ 6 w 6"/>
                <a:gd name="T15" fmla="*/ 4 h 10"/>
                <a:gd name="T16" fmla="*/ 4 w 6"/>
                <a:gd name="T17" fmla="*/ 5 h 10"/>
                <a:gd name="T18" fmla="*/ 4 w 6"/>
                <a:gd name="T19" fmla="*/ 8 h 10"/>
                <a:gd name="T20" fmla="*/ 6 w 6"/>
                <a:gd name="T21" fmla="*/ 8 h 10"/>
                <a:gd name="T22" fmla="*/ 6 w 6"/>
                <a:gd name="T23" fmla="*/ 4 h 10"/>
                <a:gd name="T24" fmla="*/ 3 w 6"/>
                <a:gd name="T25" fmla="*/ 0 h 10"/>
                <a:gd name="T26" fmla="*/ 4 w 6"/>
                <a:gd name="T27" fmla="*/ 1 h 10"/>
                <a:gd name="T28" fmla="*/ 5 w 6"/>
                <a:gd name="T29" fmla="*/ 1 h 10"/>
                <a:gd name="T30" fmla="*/ 5 w 6"/>
                <a:gd name="T31" fmla="*/ 1 h 10"/>
                <a:gd name="T32" fmla="*/ 5 w 6"/>
                <a:gd name="T33" fmla="*/ 1 h 10"/>
                <a:gd name="T34" fmla="*/ 3 w 6"/>
                <a:gd name="T3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10">
                  <a:moveTo>
                    <a:pt x="2" y="6"/>
                  </a:moveTo>
                  <a:cubicBezTo>
                    <a:pt x="1" y="7"/>
                    <a:pt x="1" y="7"/>
                    <a:pt x="0" y="8"/>
                  </a:cubicBezTo>
                  <a:cubicBezTo>
                    <a:pt x="0" y="8"/>
                    <a:pt x="0" y="9"/>
                    <a:pt x="0" y="10"/>
                  </a:cubicBezTo>
                  <a:cubicBezTo>
                    <a:pt x="0" y="10"/>
                    <a:pt x="0" y="10"/>
                    <a:pt x="0" y="10"/>
                  </a:cubicBezTo>
                  <a:cubicBezTo>
                    <a:pt x="1" y="10"/>
                    <a:pt x="1" y="10"/>
                    <a:pt x="2" y="9"/>
                  </a:cubicBezTo>
                  <a:cubicBezTo>
                    <a:pt x="2" y="9"/>
                    <a:pt x="2" y="9"/>
                    <a:pt x="2" y="8"/>
                  </a:cubicBezTo>
                  <a:cubicBezTo>
                    <a:pt x="2" y="8"/>
                    <a:pt x="2" y="7"/>
                    <a:pt x="2" y="6"/>
                  </a:cubicBezTo>
                  <a:moveTo>
                    <a:pt x="6" y="4"/>
                  </a:moveTo>
                  <a:cubicBezTo>
                    <a:pt x="5" y="4"/>
                    <a:pt x="5" y="5"/>
                    <a:pt x="4" y="5"/>
                  </a:cubicBezTo>
                  <a:cubicBezTo>
                    <a:pt x="4" y="6"/>
                    <a:pt x="4" y="7"/>
                    <a:pt x="4" y="8"/>
                  </a:cubicBezTo>
                  <a:cubicBezTo>
                    <a:pt x="5" y="8"/>
                    <a:pt x="5" y="8"/>
                    <a:pt x="6" y="8"/>
                  </a:cubicBezTo>
                  <a:cubicBezTo>
                    <a:pt x="6" y="7"/>
                    <a:pt x="6" y="5"/>
                    <a:pt x="6" y="4"/>
                  </a:cubicBezTo>
                  <a:moveTo>
                    <a:pt x="3" y="0"/>
                  </a:moveTo>
                  <a:cubicBezTo>
                    <a:pt x="2" y="1"/>
                    <a:pt x="3" y="1"/>
                    <a:pt x="4" y="1"/>
                  </a:cubicBezTo>
                  <a:cubicBezTo>
                    <a:pt x="4" y="1"/>
                    <a:pt x="5" y="1"/>
                    <a:pt x="5" y="1"/>
                  </a:cubicBezTo>
                  <a:cubicBezTo>
                    <a:pt x="5" y="1"/>
                    <a:pt x="5" y="1"/>
                    <a:pt x="5" y="1"/>
                  </a:cubicBezTo>
                  <a:cubicBezTo>
                    <a:pt x="5" y="1"/>
                    <a:pt x="5" y="1"/>
                    <a:pt x="5" y="1"/>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60" name="Freeform 454">
              <a:extLst>
                <a:ext uri="{FF2B5EF4-FFF2-40B4-BE49-F238E27FC236}">
                  <a16:creationId xmlns:a16="http://schemas.microsoft.com/office/drawing/2014/main" id="{6C5B8862-4EC8-A14B-BEEB-F0CAEEE1E2D4}"/>
                </a:ext>
              </a:extLst>
            </p:cNvPr>
            <p:cNvSpPr>
              <a:spLocks noEditPoints="1"/>
            </p:cNvSpPr>
            <p:nvPr/>
          </p:nvSpPr>
          <p:spPr bwMode="auto">
            <a:xfrm>
              <a:off x="888" y="1411"/>
              <a:ext cx="6" cy="12"/>
            </a:xfrm>
            <a:custGeom>
              <a:avLst/>
              <a:gdLst>
                <a:gd name="T0" fmla="*/ 1 w 4"/>
                <a:gd name="T1" fmla="*/ 3 h 8"/>
                <a:gd name="T2" fmla="*/ 0 w 4"/>
                <a:gd name="T3" fmla="*/ 3 h 8"/>
                <a:gd name="T4" fmla="*/ 0 w 4"/>
                <a:gd name="T5" fmla="*/ 8 h 8"/>
                <a:gd name="T6" fmla="*/ 1 w 4"/>
                <a:gd name="T7" fmla="*/ 8 h 8"/>
                <a:gd name="T8" fmla="*/ 1 w 4"/>
                <a:gd name="T9" fmla="*/ 6 h 8"/>
                <a:gd name="T10" fmla="*/ 1 w 4"/>
                <a:gd name="T11" fmla="*/ 3 h 8"/>
                <a:gd name="T12" fmla="*/ 1 w 4"/>
                <a:gd name="T13" fmla="*/ 0 h 8"/>
                <a:gd name="T14" fmla="*/ 0 w 4"/>
                <a:gd name="T15" fmla="*/ 1 h 8"/>
                <a:gd name="T16" fmla="*/ 1 w 4"/>
                <a:gd name="T17" fmla="*/ 0 h 8"/>
                <a:gd name="T18" fmla="*/ 2 w 4"/>
                <a:gd name="T19" fmla="*/ 1 h 8"/>
                <a:gd name="T20" fmla="*/ 3 w 4"/>
                <a:gd name="T21" fmla="*/ 5 h 8"/>
                <a:gd name="T22" fmla="*/ 3 w 4"/>
                <a:gd name="T23" fmla="*/ 8 h 8"/>
                <a:gd name="T24" fmla="*/ 4 w 4"/>
                <a:gd name="T25" fmla="*/ 8 h 8"/>
                <a:gd name="T26" fmla="*/ 4 w 4"/>
                <a:gd name="T27" fmla="*/ 1 h 8"/>
                <a:gd name="T28" fmla="*/ 1 w 4"/>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8">
                  <a:moveTo>
                    <a:pt x="1" y="3"/>
                  </a:moveTo>
                  <a:cubicBezTo>
                    <a:pt x="1" y="3"/>
                    <a:pt x="0" y="3"/>
                    <a:pt x="0" y="3"/>
                  </a:cubicBezTo>
                  <a:cubicBezTo>
                    <a:pt x="0" y="5"/>
                    <a:pt x="0" y="7"/>
                    <a:pt x="0" y="8"/>
                  </a:cubicBezTo>
                  <a:cubicBezTo>
                    <a:pt x="0" y="8"/>
                    <a:pt x="1" y="8"/>
                    <a:pt x="1" y="8"/>
                  </a:cubicBezTo>
                  <a:cubicBezTo>
                    <a:pt x="1" y="7"/>
                    <a:pt x="1" y="7"/>
                    <a:pt x="1" y="6"/>
                  </a:cubicBezTo>
                  <a:cubicBezTo>
                    <a:pt x="1" y="6"/>
                    <a:pt x="1" y="4"/>
                    <a:pt x="1" y="3"/>
                  </a:cubicBezTo>
                  <a:moveTo>
                    <a:pt x="1" y="0"/>
                  </a:moveTo>
                  <a:cubicBezTo>
                    <a:pt x="1" y="0"/>
                    <a:pt x="1" y="0"/>
                    <a:pt x="0" y="1"/>
                  </a:cubicBezTo>
                  <a:cubicBezTo>
                    <a:pt x="1" y="1"/>
                    <a:pt x="1" y="0"/>
                    <a:pt x="1" y="0"/>
                  </a:cubicBezTo>
                  <a:cubicBezTo>
                    <a:pt x="2" y="0"/>
                    <a:pt x="2" y="1"/>
                    <a:pt x="2" y="1"/>
                  </a:cubicBezTo>
                  <a:cubicBezTo>
                    <a:pt x="2" y="2"/>
                    <a:pt x="3" y="2"/>
                    <a:pt x="3" y="5"/>
                  </a:cubicBezTo>
                  <a:cubicBezTo>
                    <a:pt x="3" y="5"/>
                    <a:pt x="3" y="6"/>
                    <a:pt x="3" y="8"/>
                  </a:cubicBezTo>
                  <a:cubicBezTo>
                    <a:pt x="3" y="8"/>
                    <a:pt x="4" y="8"/>
                    <a:pt x="4" y="8"/>
                  </a:cubicBezTo>
                  <a:cubicBezTo>
                    <a:pt x="4" y="1"/>
                    <a:pt x="4" y="1"/>
                    <a:pt x="4" y="1"/>
                  </a:cubicBezTo>
                  <a:cubicBezTo>
                    <a:pt x="3"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61" name="Freeform 455">
              <a:extLst>
                <a:ext uri="{FF2B5EF4-FFF2-40B4-BE49-F238E27FC236}">
                  <a16:creationId xmlns:a16="http://schemas.microsoft.com/office/drawing/2014/main" id="{051BA72B-70CB-A048-9681-F3DC93B2E9A1}"/>
                </a:ext>
              </a:extLst>
            </p:cNvPr>
            <p:cNvSpPr>
              <a:spLocks/>
            </p:cNvSpPr>
            <p:nvPr/>
          </p:nvSpPr>
          <p:spPr bwMode="auto">
            <a:xfrm>
              <a:off x="896" y="1413"/>
              <a:ext cx="3" cy="13"/>
            </a:xfrm>
            <a:custGeom>
              <a:avLst/>
              <a:gdLst>
                <a:gd name="T0" fmla="*/ 0 w 2"/>
                <a:gd name="T1" fmla="*/ 0 h 9"/>
                <a:gd name="T2" fmla="*/ 0 w 2"/>
                <a:gd name="T3" fmla="*/ 2 h 9"/>
                <a:gd name="T4" fmla="*/ 0 w 2"/>
                <a:gd name="T5" fmla="*/ 8 h 9"/>
                <a:gd name="T6" fmla="*/ 0 w 2"/>
                <a:gd name="T7" fmla="*/ 8 h 9"/>
                <a:gd name="T8" fmla="*/ 1 w 2"/>
                <a:gd name="T9" fmla="*/ 5 h 9"/>
                <a:gd name="T10" fmla="*/ 1 w 2"/>
                <a:gd name="T11" fmla="*/ 2 h 9"/>
                <a:gd name="T12" fmla="*/ 1 w 2"/>
                <a:gd name="T13" fmla="*/ 1 h 9"/>
                <a:gd name="T14" fmla="*/ 2 w 2"/>
                <a:gd name="T15" fmla="*/ 3 h 9"/>
                <a:gd name="T16" fmla="*/ 1 w 2"/>
                <a:gd name="T17" fmla="*/ 9 h 9"/>
                <a:gd name="T18" fmla="*/ 2 w 2"/>
                <a:gd name="T19" fmla="*/ 8 h 9"/>
                <a:gd name="T20" fmla="*/ 2 w 2"/>
                <a:gd name="T21" fmla="*/ 3 h 9"/>
                <a:gd name="T22" fmla="*/ 2 w 2"/>
                <a:gd name="T23" fmla="*/ 1 h 9"/>
                <a:gd name="T24" fmla="*/ 1 w 2"/>
                <a:gd name="T25" fmla="*/ 0 h 9"/>
                <a:gd name="T26" fmla="*/ 1 w 2"/>
                <a:gd name="T27" fmla="*/ 0 h 9"/>
                <a:gd name="T28" fmla="*/ 0 w 2"/>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9">
                  <a:moveTo>
                    <a:pt x="0" y="0"/>
                  </a:moveTo>
                  <a:cubicBezTo>
                    <a:pt x="0" y="0"/>
                    <a:pt x="0" y="0"/>
                    <a:pt x="0" y="2"/>
                  </a:cubicBezTo>
                  <a:cubicBezTo>
                    <a:pt x="0" y="2"/>
                    <a:pt x="0" y="4"/>
                    <a:pt x="0" y="8"/>
                  </a:cubicBezTo>
                  <a:cubicBezTo>
                    <a:pt x="0" y="8"/>
                    <a:pt x="0" y="8"/>
                    <a:pt x="0" y="8"/>
                  </a:cubicBezTo>
                  <a:cubicBezTo>
                    <a:pt x="0" y="7"/>
                    <a:pt x="0" y="6"/>
                    <a:pt x="1" y="5"/>
                  </a:cubicBezTo>
                  <a:cubicBezTo>
                    <a:pt x="1" y="5"/>
                    <a:pt x="0" y="2"/>
                    <a:pt x="1" y="2"/>
                  </a:cubicBezTo>
                  <a:cubicBezTo>
                    <a:pt x="1" y="2"/>
                    <a:pt x="1" y="1"/>
                    <a:pt x="1" y="1"/>
                  </a:cubicBezTo>
                  <a:cubicBezTo>
                    <a:pt x="1" y="1"/>
                    <a:pt x="2" y="2"/>
                    <a:pt x="2" y="3"/>
                  </a:cubicBezTo>
                  <a:cubicBezTo>
                    <a:pt x="2" y="3"/>
                    <a:pt x="2" y="6"/>
                    <a:pt x="1" y="9"/>
                  </a:cubicBezTo>
                  <a:cubicBezTo>
                    <a:pt x="2" y="9"/>
                    <a:pt x="2" y="8"/>
                    <a:pt x="2" y="8"/>
                  </a:cubicBezTo>
                  <a:cubicBezTo>
                    <a:pt x="2" y="7"/>
                    <a:pt x="2" y="4"/>
                    <a:pt x="2" y="3"/>
                  </a:cubicBezTo>
                  <a:cubicBezTo>
                    <a:pt x="2" y="3"/>
                    <a:pt x="2" y="2"/>
                    <a:pt x="2" y="1"/>
                  </a:cubicBezTo>
                  <a:cubicBezTo>
                    <a:pt x="2" y="0"/>
                    <a:pt x="1" y="0"/>
                    <a:pt x="1" y="0"/>
                  </a:cubicBezTo>
                  <a:cubicBezTo>
                    <a:pt x="1" y="0"/>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62" name="Freeform 456">
              <a:extLst>
                <a:ext uri="{FF2B5EF4-FFF2-40B4-BE49-F238E27FC236}">
                  <a16:creationId xmlns:a16="http://schemas.microsoft.com/office/drawing/2014/main" id="{7E01DB5C-F433-8C44-B4C0-E66D2547AA7B}"/>
                </a:ext>
              </a:extLst>
            </p:cNvPr>
            <p:cNvSpPr>
              <a:spLocks/>
            </p:cNvSpPr>
            <p:nvPr/>
          </p:nvSpPr>
          <p:spPr bwMode="auto">
            <a:xfrm>
              <a:off x="854" y="1411"/>
              <a:ext cx="29" cy="55"/>
            </a:xfrm>
            <a:custGeom>
              <a:avLst/>
              <a:gdLst>
                <a:gd name="T0" fmla="*/ 20 w 20"/>
                <a:gd name="T1" fmla="*/ 26 h 38"/>
                <a:gd name="T2" fmla="*/ 20 w 20"/>
                <a:gd name="T3" fmla="*/ 29 h 38"/>
                <a:gd name="T4" fmla="*/ 18 w 20"/>
                <a:gd name="T5" fmla="*/ 32 h 38"/>
                <a:gd name="T6" fmla="*/ 16 w 20"/>
                <a:gd name="T7" fmla="*/ 34 h 38"/>
                <a:gd name="T8" fmla="*/ 13 w 20"/>
                <a:gd name="T9" fmla="*/ 34 h 38"/>
                <a:gd name="T10" fmla="*/ 13 w 20"/>
                <a:gd name="T11" fmla="*/ 37 h 38"/>
                <a:gd name="T12" fmla="*/ 13 w 20"/>
                <a:gd name="T13" fmla="*/ 38 h 38"/>
                <a:gd name="T14" fmla="*/ 12 w 20"/>
                <a:gd name="T15" fmla="*/ 38 h 38"/>
                <a:gd name="T16" fmla="*/ 9 w 20"/>
                <a:gd name="T17" fmla="*/ 38 h 38"/>
                <a:gd name="T18" fmla="*/ 8 w 20"/>
                <a:gd name="T19" fmla="*/ 38 h 38"/>
                <a:gd name="T20" fmla="*/ 7 w 20"/>
                <a:gd name="T21" fmla="*/ 37 h 38"/>
                <a:gd name="T22" fmla="*/ 7 w 20"/>
                <a:gd name="T23" fmla="*/ 35 h 38"/>
                <a:gd name="T24" fmla="*/ 3 w 20"/>
                <a:gd name="T25" fmla="*/ 34 h 38"/>
                <a:gd name="T26" fmla="*/ 0 w 20"/>
                <a:gd name="T27" fmla="*/ 33 h 38"/>
                <a:gd name="T28" fmla="*/ 0 w 20"/>
                <a:gd name="T29" fmla="*/ 32 h 38"/>
                <a:gd name="T30" fmla="*/ 0 w 20"/>
                <a:gd name="T31" fmla="*/ 31 h 38"/>
                <a:gd name="T32" fmla="*/ 1 w 20"/>
                <a:gd name="T33" fmla="*/ 29 h 38"/>
                <a:gd name="T34" fmla="*/ 1 w 20"/>
                <a:gd name="T35" fmla="*/ 29 h 38"/>
                <a:gd name="T36" fmla="*/ 2 w 20"/>
                <a:gd name="T37" fmla="*/ 29 h 38"/>
                <a:gd name="T38" fmla="*/ 2 w 20"/>
                <a:gd name="T39" fmla="*/ 29 h 38"/>
                <a:gd name="T40" fmla="*/ 4 w 20"/>
                <a:gd name="T41" fmla="*/ 30 h 38"/>
                <a:gd name="T42" fmla="*/ 8 w 20"/>
                <a:gd name="T43" fmla="*/ 30 h 38"/>
                <a:gd name="T44" fmla="*/ 12 w 20"/>
                <a:gd name="T45" fmla="*/ 29 h 38"/>
                <a:gd name="T46" fmla="*/ 14 w 20"/>
                <a:gd name="T47" fmla="*/ 26 h 38"/>
                <a:gd name="T48" fmla="*/ 13 w 20"/>
                <a:gd name="T49" fmla="*/ 24 h 38"/>
                <a:gd name="T50" fmla="*/ 9 w 20"/>
                <a:gd name="T51" fmla="*/ 21 h 38"/>
                <a:gd name="T52" fmla="*/ 6 w 20"/>
                <a:gd name="T53" fmla="*/ 20 h 38"/>
                <a:gd name="T54" fmla="*/ 3 w 20"/>
                <a:gd name="T55" fmla="*/ 18 h 38"/>
                <a:gd name="T56" fmla="*/ 1 w 20"/>
                <a:gd name="T57" fmla="*/ 15 h 38"/>
                <a:gd name="T58" fmla="*/ 1 w 20"/>
                <a:gd name="T59" fmla="*/ 12 h 38"/>
                <a:gd name="T60" fmla="*/ 2 w 20"/>
                <a:gd name="T61" fmla="*/ 7 h 38"/>
                <a:gd name="T62" fmla="*/ 8 w 20"/>
                <a:gd name="T63" fmla="*/ 4 h 38"/>
                <a:gd name="T64" fmla="*/ 8 w 20"/>
                <a:gd name="T65" fmla="*/ 2 h 38"/>
                <a:gd name="T66" fmla="*/ 8 w 20"/>
                <a:gd name="T67" fmla="*/ 1 h 38"/>
                <a:gd name="T68" fmla="*/ 10 w 20"/>
                <a:gd name="T69" fmla="*/ 0 h 38"/>
                <a:gd name="T70" fmla="*/ 13 w 20"/>
                <a:gd name="T71" fmla="*/ 0 h 38"/>
                <a:gd name="T72" fmla="*/ 14 w 20"/>
                <a:gd name="T73" fmla="*/ 1 h 38"/>
                <a:gd name="T74" fmla="*/ 14 w 20"/>
                <a:gd name="T75" fmla="*/ 2 h 38"/>
                <a:gd name="T76" fmla="*/ 14 w 20"/>
                <a:gd name="T77" fmla="*/ 4 h 38"/>
                <a:gd name="T78" fmla="*/ 17 w 20"/>
                <a:gd name="T79" fmla="*/ 4 h 38"/>
                <a:gd name="T80" fmla="*/ 18 w 20"/>
                <a:gd name="T81" fmla="*/ 5 h 38"/>
                <a:gd name="T82" fmla="*/ 19 w 20"/>
                <a:gd name="T83" fmla="*/ 6 h 38"/>
                <a:gd name="T84" fmla="*/ 18 w 20"/>
                <a:gd name="T85" fmla="*/ 7 h 38"/>
                <a:gd name="T86" fmla="*/ 18 w 20"/>
                <a:gd name="T87" fmla="*/ 9 h 38"/>
                <a:gd name="T88" fmla="*/ 17 w 20"/>
                <a:gd name="T89" fmla="*/ 9 h 38"/>
                <a:gd name="T90" fmla="*/ 15 w 20"/>
                <a:gd name="T91" fmla="*/ 9 h 38"/>
                <a:gd name="T92" fmla="*/ 12 w 20"/>
                <a:gd name="T93" fmla="*/ 9 h 38"/>
                <a:gd name="T94" fmla="*/ 8 w 20"/>
                <a:gd name="T95" fmla="*/ 9 h 38"/>
                <a:gd name="T96" fmla="*/ 7 w 20"/>
                <a:gd name="T97" fmla="*/ 12 h 38"/>
                <a:gd name="T98" fmla="*/ 8 w 20"/>
                <a:gd name="T99" fmla="*/ 14 h 38"/>
                <a:gd name="T100" fmla="*/ 12 w 20"/>
                <a:gd name="T101" fmla="*/ 16 h 38"/>
                <a:gd name="T102" fmla="*/ 18 w 20"/>
                <a:gd name="T103" fmla="*/ 20 h 38"/>
                <a:gd name="T104" fmla="*/ 20 w 20"/>
                <a:gd name="T105"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 h="38">
                  <a:moveTo>
                    <a:pt x="20" y="26"/>
                  </a:moveTo>
                  <a:cubicBezTo>
                    <a:pt x="20" y="27"/>
                    <a:pt x="20" y="29"/>
                    <a:pt x="20" y="29"/>
                  </a:cubicBezTo>
                  <a:cubicBezTo>
                    <a:pt x="19" y="30"/>
                    <a:pt x="19" y="31"/>
                    <a:pt x="18" y="32"/>
                  </a:cubicBezTo>
                  <a:cubicBezTo>
                    <a:pt x="18" y="33"/>
                    <a:pt x="17" y="33"/>
                    <a:pt x="16" y="34"/>
                  </a:cubicBezTo>
                  <a:cubicBezTo>
                    <a:pt x="15" y="34"/>
                    <a:pt x="14" y="34"/>
                    <a:pt x="13" y="34"/>
                  </a:cubicBezTo>
                  <a:cubicBezTo>
                    <a:pt x="13" y="37"/>
                    <a:pt x="13" y="37"/>
                    <a:pt x="13" y="37"/>
                  </a:cubicBezTo>
                  <a:cubicBezTo>
                    <a:pt x="13" y="38"/>
                    <a:pt x="13" y="38"/>
                    <a:pt x="13" y="38"/>
                  </a:cubicBezTo>
                  <a:cubicBezTo>
                    <a:pt x="13" y="38"/>
                    <a:pt x="12" y="38"/>
                    <a:pt x="12" y="38"/>
                  </a:cubicBezTo>
                  <a:cubicBezTo>
                    <a:pt x="9" y="38"/>
                    <a:pt x="9" y="38"/>
                    <a:pt x="9" y="38"/>
                  </a:cubicBezTo>
                  <a:cubicBezTo>
                    <a:pt x="8" y="38"/>
                    <a:pt x="8" y="38"/>
                    <a:pt x="8" y="38"/>
                  </a:cubicBezTo>
                  <a:cubicBezTo>
                    <a:pt x="7" y="38"/>
                    <a:pt x="7" y="37"/>
                    <a:pt x="7" y="37"/>
                  </a:cubicBezTo>
                  <a:cubicBezTo>
                    <a:pt x="7" y="35"/>
                    <a:pt x="7" y="35"/>
                    <a:pt x="7" y="35"/>
                  </a:cubicBezTo>
                  <a:cubicBezTo>
                    <a:pt x="5" y="35"/>
                    <a:pt x="4" y="35"/>
                    <a:pt x="3" y="34"/>
                  </a:cubicBezTo>
                  <a:cubicBezTo>
                    <a:pt x="1" y="34"/>
                    <a:pt x="1" y="34"/>
                    <a:pt x="0" y="33"/>
                  </a:cubicBezTo>
                  <a:cubicBezTo>
                    <a:pt x="0" y="33"/>
                    <a:pt x="0" y="33"/>
                    <a:pt x="0" y="32"/>
                  </a:cubicBezTo>
                  <a:cubicBezTo>
                    <a:pt x="0" y="32"/>
                    <a:pt x="0" y="31"/>
                    <a:pt x="0" y="31"/>
                  </a:cubicBezTo>
                  <a:cubicBezTo>
                    <a:pt x="0" y="30"/>
                    <a:pt x="0" y="30"/>
                    <a:pt x="1" y="29"/>
                  </a:cubicBezTo>
                  <a:cubicBezTo>
                    <a:pt x="1" y="29"/>
                    <a:pt x="1" y="28"/>
                    <a:pt x="1" y="29"/>
                  </a:cubicBezTo>
                  <a:cubicBezTo>
                    <a:pt x="2" y="29"/>
                    <a:pt x="2" y="29"/>
                    <a:pt x="2" y="29"/>
                  </a:cubicBezTo>
                  <a:cubicBezTo>
                    <a:pt x="2" y="29"/>
                    <a:pt x="2" y="29"/>
                    <a:pt x="2" y="29"/>
                  </a:cubicBezTo>
                  <a:cubicBezTo>
                    <a:pt x="3" y="29"/>
                    <a:pt x="3" y="29"/>
                    <a:pt x="4" y="30"/>
                  </a:cubicBezTo>
                  <a:cubicBezTo>
                    <a:pt x="5" y="30"/>
                    <a:pt x="7" y="30"/>
                    <a:pt x="8" y="30"/>
                  </a:cubicBezTo>
                  <a:cubicBezTo>
                    <a:pt x="10" y="30"/>
                    <a:pt x="11" y="30"/>
                    <a:pt x="12" y="29"/>
                  </a:cubicBezTo>
                  <a:cubicBezTo>
                    <a:pt x="14" y="29"/>
                    <a:pt x="14" y="28"/>
                    <a:pt x="14" y="26"/>
                  </a:cubicBezTo>
                  <a:cubicBezTo>
                    <a:pt x="14" y="25"/>
                    <a:pt x="14" y="24"/>
                    <a:pt x="13" y="24"/>
                  </a:cubicBezTo>
                  <a:cubicBezTo>
                    <a:pt x="12" y="23"/>
                    <a:pt x="11" y="22"/>
                    <a:pt x="9" y="21"/>
                  </a:cubicBezTo>
                  <a:cubicBezTo>
                    <a:pt x="8" y="21"/>
                    <a:pt x="7" y="20"/>
                    <a:pt x="6" y="20"/>
                  </a:cubicBezTo>
                  <a:cubicBezTo>
                    <a:pt x="5" y="19"/>
                    <a:pt x="4" y="19"/>
                    <a:pt x="3" y="18"/>
                  </a:cubicBezTo>
                  <a:cubicBezTo>
                    <a:pt x="2" y="17"/>
                    <a:pt x="2" y="16"/>
                    <a:pt x="1" y="15"/>
                  </a:cubicBezTo>
                  <a:cubicBezTo>
                    <a:pt x="1" y="14"/>
                    <a:pt x="1" y="13"/>
                    <a:pt x="1" y="12"/>
                  </a:cubicBezTo>
                  <a:cubicBezTo>
                    <a:pt x="1" y="10"/>
                    <a:pt x="1" y="9"/>
                    <a:pt x="2" y="7"/>
                  </a:cubicBezTo>
                  <a:cubicBezTo>
                    <a:pt x="4" y="6"/>
                    <a:pt x="6" y="5"/>
                    <a:pt x="8" y="4"/>
                  </a:cubicBezTo>
                  <a:cubicBezTo>
                    <a:pt x="8" y="2"/>
                    <a:pt x="8" y="2"/>
                    <a:pt x="8" y="2"/>
                  </a:cubicBezTo>
                  <a:cubicBezTo>
                    <a:pt x="8" y="1"/>
                    <a:pt x="8" y="1"/>
                    <a:pt x="8" y="1"/>
                  </a:cubicBezTo>
                  <a:cubicBezTo>
                    <a:pt x="9" y="0"/>
                    <a:pt x="9" y="0"/>
                    <a:pt x="10" y="0"/>
                  </a:cubicBezTo>
                  <a:cubicBezTo>
                    <a:pt x="13" y="0"/>
                    <a:pt x="13" y="0"/>
                    <a:pt x="13" y="0"/>
                  </a:cubicBezTo>
                  <a:cubicBezTo>
                    <a:pt x="13" y="0"/>
                    <a:pt x="14" y="0"/>
                    <a:pt x="14" y="1"/>
                  </a:cubicBezTo>
                  <a:cubicBezTo>
                    <a:pt x="14" y="1"/>
                    <a:pt x="14" y="1"/>
                    <a:pt x="14" y="2"/>
                  </a:cubicBezTo>
                  <a:cubicBezTo>
                    <a:pt x="14" y="4"/>
                    <a:pt x="14" y="4"/>
                    <a:pt x="14" y="4"/>
                  </a:cubicBezTo>
                  <a:cubicBezTo>
                    <a:pt x="15" y="4"/>
                    <a:pt x="16" y="4"/>
                    <a:pt x="17" y="4"/>
                  </a:cubicBezTo>
                  <a:cubicBezTo>
                    <a:pt x="17" y="5"/>
                    <a:pt x="18" y="5"/>
                    <a:pt x="18" y="5"/>
                  </a:cubicBezTo>
                  <a:cubicBezTo>
                    <a:pt x="18" y="5"/>
                    <a:pt x="19" y="5"/>
                    <a:pt x="19" y="6"/>
                  </a:cubicBezTo>
                  <a:cubicBezTo>
                    <a:pt x="19" y="6"/>
                    <a:pt x="19" y="7"/>
                    <a:pt x="18" y="7"/>
                  </a:cubicBezTo>
                  <a:cubicBezTo>
                    <a:pt x="18" y="8"/>
                    <a:pt x="18" y="8"/>
                    <a:pt x="18" y="9"/>
                  </a:cubicBezTo>
                  <a:cubicBezTo>
                    <a:pt x="18" y="9"/>
                    <a:pt x="17" y="10"/>
                    <a:pt x="17" y="9"/>
                  </a:cubicBezTo>
                  <a:cubicBezTo>
                    <a:pt x="17" y="9"/>
                    <a:pt x="16" y="9"/>
                    <a:pt x="15" y="9"/>
                  </a:cubicBezTo>
                  <a:cubicBezTo>
                    <a:pt x="14" y="9"/>
                    <a:pt x="13" y="9"/>
                    <a:pt x="12" y="9"/>
                  </a:cubicBezTo>
                  <a:cubicBezTo>
                    <a:pt x="10" y="9"/>
                    <a:pt x="8" y="9"/>
                    <a:pt x="8" y="9"/>
                  </a:cubicBezTo>
                  <a:cubicBezTo>
                    <a:pt x="7" y="10"/>
                    <a:pt x="7" y="11"/>
                    <a:pt x="7" y="12"/>
                  </a:cubicBezTo>
                  <a:cubicBezTo>
                    <a:pt x="7" y="13"/>
                    <a:pt x="7" y="14"/>
                    <a:pt x="8" y="14"/>
                  </a:cubicBezTo>
                  <a:cubicBezTo>
                    <a:pt x="9" y="15"/>
                    <a:pt x="10" y="16"/>
                    <a:pt x="12" y="16"/>
                  </a:cubicBezTo>
                  <a:cubicBezTo>
                    <a:pt x="14" y="18"/>
                    <a:pt x="17" y="19"/>
                    <a:pt x="18" y="20"/>
                  </a:cubicBezTo>
                  <a:cubicBezTo>
                    <a:pt x="20" y="22"/>
                    <a:pt x="20" y="24"/>
                    <a:pt x="2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63" name="Freeform 457">
              <a:extLst>
                <a:ext uri="{FF2B5EF4-FFF2-40B4-BE49-F238E27FC236}">
                  <a16:creationId xmlns:a16="http://schemas.microsoft.com/office/drawing/2014/main" id="{7DAFFA9B-D6FF-E444-8F39-0F64B1EDED62}"/>
                </a:ext>
              </a:extLst>
            </p:cNvPr>
            <p:cNvSpPr>
              <a:spLocks/>
            </p:cNvSpPr>
            <p:nvPr/>
          </p:nvSpPr>
          <p:spPr bwMode="auto">
            <a:xfrm>
              <a:off x="1310" y="735"/>
              <a:ext cx="31" cy="20"/>
            </a:xfrm>
            <a:custGeom>
              <a:avLst/>
              <a:gdLst>
                <a:gd name="T0" fmla="*/ 18 w 21"/>
                <a:gd name="T1" fmla="*/ 14 h 14"/>
                <a:gd name="T2" fmla="*/ 19 w 21"/>
                <a:gd name="T3" fmla="*/ 9 h 14"/>
                <a:gd name="T4" fmla="*/ 21 w 21"/>
                <a:gd name="T5" fmla="*/ 3 h 14"/>
                <a:gd name="T6" fmla="*/ 16 w 21"/>
                <a:gd name="T7" fmla="*/ 1 h 14"/>
                <a:gd name="T8" fmla="*/ 11 w 21"/>
                <a:gd name="T9" fmla="*/ 0 h 14"/>
                <a:gd name="T10" fmla="*/ 9 w 21"/>
                <a:gd name="T11" fmla="*/ 2 h 14"/>
                <a:gd name="T12" fmla="*/ 8 w 21"/>
                <a:gd name="T13" fmla="*/ 1 h 14"/>
                <a:gd name="T14" fmla="*/ 6 w 21"/>
                <a:gd name="T15" fmla="*/ 2 h 14"/>
                <a:gd name="T16" fmla="*/ 1 w 21"/>
                <a:gd name="T17" fmla="*/ 9 h 14"/>
                <a:gd name="T18" fmla="*/ 1 w 21"/>
                <a:gd name="T19" fmla="*/ 13 h 14"/>
                <a:gd name="T20" fmla="*/ 5 w 21"/>
                <a:gd name="T21" fmla="*/ 14 h 14"/>
                <a:gd name="T22" fmla="*/ 18 w 21"/>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4">
                  <a:moveTo>
                    <a:pt x="18" y="14"/>
                  </a:moveTo>
                  <a:cubicBezTo>
                    <a:pt x="18" y="14"/>
                    <a:pt x="21" y="14"/>
                    <a:pt x="19" y="9"/>
                  </a:cubicBezTo>
                  <a:cubicBezTo>
                    <a:pt x="19" y="9"/>
                    <a:pt x="21" y="6"/>
                    <a:pt x="21" y="3"/>
                  </a:cubicBezTo>
                  <a:cubicBezTo>
                    <a:pt x="21" y="3"/>
                    <a:pt x="18" y="1"/>
                    <a:pt x="16" y="1"/>
                  </a:cubicBezTo>
                  <a:cubicBezTo>
                    <a:pt x="16" y="1"/>
                    <a:pt x="10" y="1"/>
                    <a:pt x="11" y="0"/>
                  </a:cubicBezTo>
                  <a:cubicBezTo>
                    <a:pt x="11" y="0"/>
                    <a:pt x="10" y="1"/>
                    <a:pt x="9" y="2"/>
                  </a:cubicBezTo>
                  <a:cubicBezTo>
                    <a:pt x="8" y="1"/>
                    <a:pt x="8" y="1"/>
                    <a:pt x="8" y="1"/>
                  </a:cubicBezTo>
                  <a:cubicBezTo>
                    <a:pt x="8" y="1"/>
                    <a:pt x="7" y="0"/>
                    <a:pt x="6" y="2"/>
                  </a:cubicBezTo>
                  <a:cubicBezTo>
                    <a:pt x="1" y="9"/>
                    <a:pt x="1" y="9"/>
                    <a:pt x="1" y="9"/>
                  </a:cubicBezTo>
                  <a:cubicBezTo>
                    <a:pt x="1" y="9"/>
                    <a:pt x="0" y="12"/>
                    <a:pt x="1" y="13"/>
                  </a:cubicBezTo>
                  <a:cubicBezTo>
                    <a:pt x="1" y="13"/>
                    <a:pt x="3" y="14"/>
                    <a:pt x="5" y="14"/>
                  </a:cubicBezTo>
                  <a:cubicBezTo>
                    <a:pt x="18" y="14"/>
                    <a:pt x="18" y="14"/>
                    <a:pt x="18"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64" name="Freeform 458">
              <a:extLst>
                <a:ext uri="{FF2B5EF4-FFF2-40B4-BE49-F238E27FC236}">
                  <a16:creationId xmlns:a16="http://schemas.microsoft.com/office/drawing/2014/main" id="{8E84B430-055C-2C40-943D-EADB4975C8DD}"/>
                </a:ext>
              </a:extLst>
            </p:cNvPr>
            <p:cNvSpPr>
              <a:spLocks/>
            </p:cNvSpPr>
            <p:nvPr/>
          </p:nvSpPr>
          <p:spPr bwMode="auto">
            <a:xfrm>
              <a:off x="1323" y="736"/>
              <a:ext cx="2" cy="16"/>
            </a:xfrm>
            <a:custGeom>
              <a:avLst/>
              <a:gdLst>
                <a:gd name="T0" fmla="*/ 0 w 1"/>
                <a:gd name="T1" fmla="*/ 9 h 11"/>
                <a:gd name="T2" fmla="*/ 1 w 1"/>
                <a:gd name="T3" fmla="*/ 0 h 11"/>
                <a:gd name="T4" fmla="*/ 1 w 1"/>
                <a:gd name="T5" fmla="*/ 11 h 11"/>
                <a:gd name="T6" fmla="*/ 0 w 1"/>
                <a:gd name="T7" fmla="*/ 9 h 11"/>
              </a:gdLst>
              <a:ahLst/>
              <a:cxnLst>
                <a:cxn ang="0">
                  <a:pos x="T0" y="T1"/>
                </a:cxn>
                <a:cxn ang="0">
                  <a:pos x="T2" y="T3"/>
                </a:cxn>
                <a:cxn ang="0">
                  <a:pos x="T4" y="T5"/>
                </a:cxn>
                <a:cxn ang="0">
                  <a:pos x="T6" y="T7"/>
                </a:cxn>
              </a:cxnLst>
              <a:rect l="0" t="0" r="r" b="b"/>
              <a:pathLst>
                <a:path w="1" h="11">
                  <a:moveTo>
                    <a:pt x="0" y="9"/>
                  </a:moveTo>
                  <a:cubicBezTo>
                    <a:pt x="0" y="9"/>
                    <a:pt x="0" y="1"/>
                    <a:pt x="1" y="0"/>
                  </a:cubicBezTo>
                  <a:cubicBezTo>
                    <a:pt x="1" y="0"/>
                    <a:pt x="1" y="9"/>
                    <a:pt x="1" y="11"/>
                  </a:cubicBezTo>
                  <a:cubicBezTo>
                    <a:pt x="0" y="9"/>
                    <a:pt x="0" y="9"/>
                    <a:pt x="0"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65" name="Freeform 459">
              <a:extLst>
                <a:ext uri="{FF2B5EF4-FFF2-40B4-BE49-F238E27FC236}">
                  <a16:creationId xmlns:a16="http://schemas.microsoft.com/office/drawing/2014/main" id="{8BF7E071-20E2-E141-A903-F7B4B5BF5C1F}"/>
                </a:ext>
              </a:extLst>
            </p:cNvPr>
            <p:cNvSpPr>
              <a:spLocks noEditPoints="1"/>
            </p:cNvSpPr>
            <p:nvPr/>
          </p:nvSpPr>
          <p:spPr bwMode="auto">
            <a:xfrm>
              <a:off x="1329" y="739"/>
              <a:ext cx="12" cy="16"/>
            </a:xfrm>
            <a:custGeom>
              <a:avLst/>
              <a:gdLst>
                <a:gd name="T0" fmla="*/ 5 w 8"/>
                <a:gd name="T1" fmla="*/ 6 h 11"/>
                <a:gd name="T2" fmla="*/ 4 w 8"/>
                <a:gd name="T3" fmla="*/ 9 h 11"/>
                <a:gd name="T4" fmla="*/ 6 w 8"/>
                <a:gd name="T5" fmla="*/ 11 h 11"/>
                <a:gd name="T6" fmla="*/ 5 w 8"/>
                <a:gd name="T7" fmla="*/ 6 h 11"/>
                <a:gd name="T8" fmla="*/ 7 w 8"/>
                <a:gd name="T9" fmla="*/ 0 h 11"/>
                <a:gd name="T10" fmla="*/ 6 w 8"/>
                <a:gd name="T11" fmla="*/ 4 h 11"/>
                <a:gd name="T12" fmla="*/ 0 w 8"/>
                <a:gd name="T13" fmla="*/ 7 h 11"/>
                <a:gd name="T14" fmla="*/ 1 w 8"/>
                <a:gd name="T15" fmla="*/ 7 h 11"/>
                <a:gd name="T16" fmla="*/ 2 w 8"/>
                <a:gd name="T17" fmla="*/ 7 h 11"/>
                <a:gd name="T18" fmla="*/ 5 w 8"/>
                <a:gd name="T19" fmla="*/ 6 h 11"/>
                <a:gd name="T20" fmla="*/ 5 w 8"/>
                <a:gd name="T21" fmla="*/ 6 h 11"/>
                <a:gd name="T22" fmla="*/ 7 w 8"/>
                <a:gd name="T23" fmla="*/ 0 h 11"/>
                <a:gd name="T24" fmla="*/ 6 w 8"/>
                <a:gd name="T25" fmla="*/ 0 h 11"/>
                <a:gd name="T26" fmla="*/ 7 w 8"/>
                <a:gd name="T27" fmla="*/ 0 h 11"/>
                <a:gd name="T28" fmla="*/ 6 w 8"/>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1">
                  <a:moveTo>
                    <a:pt x="5" y="6"/>
                  </a:moveTo>
                  <a:cubicBezTo>
                    <a:pt x="5" y="6"/>
                    <a:pt x="7" y="9"/>
                    <a:pt x="4" y="9"/>
                  </a:cubicBezTo>
                  <a:cubicBezTo>
                    <a:pt x="4" y="9"/>
                    <a:pt x="5" y="10"/>
                    <a:pt x="6" y="11"/>
                  </a:cubicBezTo>
                  <a:cubicBezTo>
                    <a:pt x="8" y="9"/>
                    <a:pt x="5" y="6"/>
                    <a:pt x="5" y="6"/>
                  </a:cubicBezTo>
                  <a:moveTo>
                    <a:pt x="7" y="0"/>
                  </a:moveTo>
                  <a:cubicBezTo>
                    <a:pt x="7" y="1"/>
                    <a:pt x="6" y="4"/>
                    <a:pt x="6" y="4"/>
                  </a:cubicBezTo>
                  <a:cubicBezTo>
                    <a:pt x="0" y="7"/>
                    <a:pt x="0" y="7"/>
                    <a:pt x="0" y="7"/>
                  </a:cubicBezTo>
                  <a:cubicBezTo>
                    <a:pt x="1" y="7"/>
                    <a:pt x="1" y="7"/>
                    <a:pt x="1" y="7"/>
                  </a:cubicBezTo>
                  <a:cubicBezTo>
                    <a:pt x="1" y="7"/>
                    <a:pt x="1" y="7"/>
                    <a:pt x="2" y="7"/>
                  </a:cubicBezTo>
                  <a:cubicBezTo>
                    <a:pt x="5" y="6"/>
                    <a:pt x="5" y="6"/>
                    <a:pt x="5" y="6"/>
                  </a:cubicBezTo>
                  <a:cubicBezTo>
                    <a:pt x="5" y="6"/>
                    <a:pt x="5" y="6"/>
                    <a:pt x="5" y="6"/>
                  </a:cubicBezTo>
                  <a:cubicBezTo>
                    <a:pt x="8" y="3"/>
                    <a:pt x="7" y="1"/>
                    <a:pt x="7" y="0"/>
                  </a:cubicBezTo>
                  <a:moveTo>
                    <a:pt x="6" y="0"/>
                  </a:moveTo>
                  <a:cubicBezTo>
                    <a:pt x="6" y="0"/>
                    <a:pt x="7" y="0"/>
                    <a:pt x="7" y="0"/>
                  </a:cubicBezTo>
                  <a:cubicBezTo>
                    <a:pt x="7" y="0"/>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66" name="Freeform 460">
              <a:extLst>
                <a:ext uri="{FF2B5EF4-FFF2-40B4-BE49-F238E27FC236}">
                  <a16:creationId xmlns:a16="http://schemas.microsoft.com/office/drawing/2014/main" id="{787E24C1-F3BD-0C4E-A557-2F5A51045C3A}"/>
                </a:ext>
              </a:extLst>
            </p:cNvPr>
            <p:cNvSpPr>
              <a:spLocks noEditPoints="1"/>
            </p:cNvSpPr>
            <p:nvPr/>
          </p:nvSpPr>
          <p:spPr bwMode="auto">
            <a:xfrm>
              <a:off x="1312" y="738"/>
              <a:ext cx="11" cy="13"/>
            </a:xfrm>
            <a:custGeom>
              <a:avLst/>
              <a:gdLst>
                <a:gd name="T0" fmla="*/ 8 w 8"/>
                <a:gd name="T1" fmla="*/ 3 h 9"/>
                <a:gd name="T2" fmla="*/ 8 w 8"/>
                <a:gd name="T3" fmla="*/ 2 h 9"/>
                <a:gd name="T4" fmla="*/ 8 w 8"/>
                <a:gd name="T5" fmla="*/ 3 h 9"/>
                <a:gd name="T6" fmla="*/ 8 w 8"/>
                <a:gd name="T7" fmla="*/ 8 h 9"/>
                <a:gd name="T8" fmla="*/ 6 w 8"/>
                <a:gd name="T9" fmla="*/ 9 h 9"/>
                <a:gd name="T10" fmla="*/ 5 w 8"/>
                <a:gd name="T11" fmla="*/ 7 h 9"/>
                <a:gd name="T12" fmla="*/ 8 w 8"/>
                <a:gd name="T13" fmla="*/ 3 h 9"/>
                <a:gd name="T14" fmla="*/ 8 w 8"/>
                <a:gd name="T15" fmla="*/ 0 h 9"/>
                <a:gd name="T16" fmla="*/ 4 w 8"/>
                <a:gd name="T17" fmla="*/ 6 h 9"/>
                <a:gd name="T18" fmla="*/ 6 w 8"/>
                <a:gd name="T19" fmla="*/ 9 h 9"/>
                <a:gd name="T20" fmla="*/ 8 w 8"/>
                <a:gd name="T21" fmla="*/ 8 h 9"/>
                <a:gd name="T22" fmla="*/ 8 w 8"/>
                <a:gd name="T23" fmla="*/ 0 h 9"/>
                <a:gd name="T24" fmla="*/ 8 w 8"/>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8" y="3"/>
                  </a:moveTo>
                  <a:cubicBezTo>
                    <a:pt x="8" y="2"/>
                    <a:pt x="8" y="2"/>
                    <a:pt x="8" y="2"/>
                  </a:cubicBezTo>
                  <a:cubicBezTo>
                    <a:pt x="8" y="2"/>
                    <a:pt x="8" y="2"/>
                    <a:pt x="8" y="3"/>
                  </a:cubicBezTo>
                  <a:cubicBezTo>
                    <a:pt x="8" y="5"/>
                    <a:pt x="8" y="8"/>
                    <a:pt x="8" y="8"/>
                  </a:cubicBezTo>
                  <a:cubicBezTo>
                    <a:pt x="7" y="9"/>
                    <a:pt x="6" y="9"/>
                    <a:pt x="6" y="9"/>
                  </a:cubicBezTo>
                  <a:cubicBezTo>
                    <a:pt x="4" y="9"/>
                    <a:pt x="5" y="7"/>
                    <a:pt x="5" y="7"/>
                  </a:cubicBezTo>
                  <a:cubicBezTo>
                    <a:pt x="7" y="6"/>
                    <a:pt x="8" y="4"/>
                    <a:pt x="8" y="3"/>
                  </a:cubicBezTo>
                  <a:moveTo>
                    <a:pt x="8" y="0"/>
                  </a:moveTo>
                  <a:cubicBezTo>
                    <a:pt x="4" y="6"/>
                    <a:pt x="4" y="6"/>
                    <a:pt x="4" y="6"/>
                  </a:cubicBezTo>
                  <a:cubicBezTo>
                    <a:pt x="0" y="8"/>
                    <a:pt x="4" y="9"/>
                    <a:pt x="6" y="9"/>
                  </a:cubicBezTo>
                  <a:cubicBezTo>
                    <a:pt x="7" y="9"/>
                    <a:pt x="8" y="9"/>
                    <a:pt x="8" y="8"/>
                  </a:cubicBezTo>
                  <a:cubicBezTo>
                    <a:pt x="7" y="5"/>
                    <a:pt x="8"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67" name="Freeform 461">
              <a:extLst>
                <a:ext uri="{FF2B5EF4-FFF2-40B4-BE49-F238E27FC236}">
                  <a16:creationId xmlns:a16="http://schemas.microsoft.com/office/drawing/2014/main" id="{CAB22AD6-0B53-3D43-81E4-45254D8CD164}"/>
                </a:ext>
              </a:extLst>
            </p:cNvPr>
            <p:cNvSpPr>
              <a:spLocks noEditPoints="1"/>
            </p:cNvSpPr>
            <p:nvPr/>
          </p:nvSpPr>
          <p:spPr bwMode="auto">
            <a:xfrm>
              <a:off x="1326" y="738"/>
              <a:ext cx="13" cy="11"/>
            </a:xfrm>
            <a:custGeom>
              <a:avLst/>
              <a:gdLst>
                <a:gd name="T0" fmla="*/ 4 w 9"/>
                <a:gd name="T1" fmla="*/ 3 h 8"/>
                <a:gd name="T2" fmla="*/ 4 w 9"/>
                <a:gd name="T3" fmla="*/ 1 h 8"/>
                <a:gd name="T4" fmla="*/ 5 w 9"/>
                <a:gd name="T5" fmla="*/ 1 h 8"/>
                <a:gd name="T6" fmla="*/ 2 w 9"/>
                <a:gd name="T7" fmla="*/ 8 h 8"/>
                <a:gd name="T8" fmla="*/ 4 w 9"/>
                <a:gd name="T9" fmla="*/ 3 h 8"/>
                <a:gd name="T10" fmla="*/ 4 w 9"/>
                <a:gd name="T11" fmla="*/ 3 h 8"/>
                <a:gd name="T12" fmla="*/ 5 w 9"/>
                <a:gd name="T13" fmla="*/ 0 h 8"/>
                <a:gd name="T14" fmla="*/ 3 w 9"/>
                <a:gd name="T15" fmla="*/ 0 h 8"/>
                <a:gd name="T16" fmla="*/ 0 w 9"/>
                <a:gd name="T17" fmla="*/ 8 h 8"/>
                <a:gd name="T18" fmla="*/ 1 w 9"/>
                <a:gd name="T19" fmla="*/ 8 h 8"/>
                <a:gd name="T20" fmla="*/ 2 w 9"/>
                <a:gd name="T21" fmla="*/ 8 h 8"/>
                <a:gd name="T22" fmla="*/ 6 w 9"/>
                <a:gd name="T23" fmla="*/ 3 h 8"/>
                <a:gd name="T24" fmla="*/ 5 w 9"/>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8">
                  <a:moveTo>
                    <a:pt x="4" y="3"/>
                  </a:moveTo>
                  <a:cubicBezTo>
                    <a:pt x="1" y="1"/>
                    <a:pt x="3" y="1"/>
                    <a:pt x="4" y="1"/>
                  </a:cubicBezTo>
                  <a:cubicBezTo>
                    <a:pt x="4" y="1"/>
                    <a:pt x="5" y="1"/>
                    <a:pt x="5" y="1"/>
                  </a:cubicBezTo>
                  <a:cubicBezTo>
                    <a:pt x="9" y="2"/>
                    <a:pt x="2" y="8"/>
                    <a:pt x="2" y="8"/>
                  </a:cubicBezTo>
                  <a:cubicBezTo>
                    <a:pt x="6" y="3"/>
                    <a:pt x="5" y="3"/>
                    <a:pt x="4" y="3"/>
                  </a:cubicBezTo>
                  <a:cubicBezTo>
                    <a:pt x="4" y="3"/>
                    <a:pt x="4" y="3"/>
                    <a:pt x="4" y="3"/>
                  </a:cubicBezTo>
                  <a:moveTo>
                    <a:pt x="5" y="0"/>
                  </a:moveTo>
                  <a:cubicBezTo>
                    <a:pt x="4" y="0"/>
                    <a:pt x="3" y="0"/>
                    <a:pt x="3" y="0"/>
                  </a:cubicBezTo>
                  <a:cubicBezTo>
                    <a:pt x="2" y="0"/>
                    <a:pt x="1" y="6"/>
                    <a:pt x="0" y="8"/>
                  </a:cubicBezTo>
                  <a:cubicBezTo>
                    <a:pt x="1" y="8"/>
                    <a:pt x="1" y="8"/>
                    <a:pt x="1" y="8"/>
                  </a:cubicBezTo>
                  <a:cubicBezTo>
                    <a:pt x="1" y="8"/>
                    <a:pt x="2" y="8"/>
                    <a:pt x="2" y="8"/>
                  </a:cubicBezTo>
                  <a:cubicBezTo>
                    <a:pt x="7" y="3"/>
                    <a:pt x="6" y="3"/>
                    <a:pt x="6" y="3"/>
                  </a:cubicBezTo>
                  <a:cubicBezTo>
                    <a:pt x="7"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68" name="Freeform 462">
              <a:extLst>
                <a:ext uri="{FF2B5EF4-FFF2-40B4-BE49-F238E27FC236}">
                  <a16:creationId xmlns:a16="http://schemas.microsoft.com/office/drawing/2014/main" id="{D595498E-60BC-2647-AC06-4A24EA6621FC}"/>
                </a:ext>
              </a:extLst>
            </p:cNvPr>
            <p:cNvSpPr>
              <a:spLocks/>
            </p:cNvSpPr>
            <p:nvPr/>
          </p:nvSpPr>
          <p:spPr bwMode="auto">
            <a:xfrm>
              <a:off x="1332" y="748"/>
              <a:ext cx="7" cy="4"/>
            </a:xfrm>
            <a:custGeom>
              <a:avLst/>
              <a:gdLst>
                <a:gd name="T0" fmla="*/ 3 w 5"/>
                <a:gd name="T1" fmla="*/ 0 h 3"/>
                <a:gd name="T2" fmla="*/ 0 w 5"/>
                <a:gd name="T3" fmla="*/ 1 h 3"/>
                <a:gd name="T4" fmla="*/ 2 w 5"/>
                <a:gd name="T5" fmla="*/ 3 h 3"/>
                <a:gd name="T6" fmla="*/ 3 w 5"/>
                <a:gd name="T7" fmla="*/ 0 h 3"/>
                <a:gd name="T8" fmla="*/ 3 w 5"/>
                <a:gd name="T9" fmla="*/ 0 h 3"/>
                <a:gd name="T10" fmla="*/ 3 w 5"/>
                <a:gd name="T11" fmla="*/ 0 h 3"/>
                <a:gd name="T12" fmla="*/ 3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3" y="0"/>
                  </a:moveTo>
                  <a:cubicBezTo>
                    <a:pt x="0" y="1"/>
                    <a:pt x="0" y="1"/>
                    <a:pt x="0" y="1"/>
                  </a:cubicBezTo>
                  <a:cubicBezTo>
                    <a:pt x="0" y="2"/>
                    <a:pt x="1" y="2"/>
                    <a:pt x="2" y="3"/>
                  </a:cubicBezTo>
                  <a:cubicBezTo>
                    <a:pt x="5" y="3"/>
                    <a:pt x="3" y="0"/>
                    <a:pt x="3" y="0"/>
                  </a:cubicBezTo>
                  <a:cubicBezTo>
                    <a:pt x="3" y="0"/>
                    <a:pt x="3" y="0"/>
                    <a:pt x="3" y="0"/>
                  </a:cubicBezTo>
                  <a:cubicBezTo>
                    <a:pt x="3"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69" name="Freeform 463">
              <a:extLst>
                <a:ext uri="{FF2B5EF4-FFF2-40B4-BE49-F238E27FC236}">
                  <a16:creationId xmlns:a16="http://schemas.microsoft.com/office/drawing/2014/main" id="{03FE23F1-B707-D047-BEA2-E876312B280D}"/>
                </a:ext>
              </a:extLst>
            </p:cNvPr>
            <p:cNvSpPr>
              <a:spLocks/>
            </p:cNvSpPr>
            <p:nvPr/>
          </p:nvSpPr>
          <p:spPr bwMode="auto">
            <a:xfrm>
              <a:off x="1284" y="748"/>
              <a:ext cx="83" cy="100"/>
            </a:xfrm>
            <a:custGeom>
              <a:avLst/>
              <a:gdLst>
                <a:gd name="T0" fmla="*/ 24 w 57"/>
                <a:gd name="T1" fmla="*/ 5 h 69"/>
                <a:gd name="T2" fmla="*/ 13 w 57"/>
                <a:gd name="T3" fmla="*/ 19 h 69"/>
                <a:gd name="T4" fmla="*/ 12 w 57"/>
                <a:gd name="T5" fmla="*/ 25 h 69"/>
                <a:gd name="T6" fmla="*/ 13 w 57"/>
                <a:gd name="T7" fmla="*/ 29 h 69"/>
                <a:gd name="T8" fmla="*/ 11 w 57"/>
                <a:gd name="T9" fmla="*/ 34 h 69"/>
                <a:gd name="T10" fmla="*/ 12 w 57"/>
                <a:gd name="T11" fmla="*/ 37 h 69"/>
                <a:gd name="T12" fmla="*/ 11 w 57"/>
                <a:gd name="T13" fmla="*/ 40 h 69"/>
                <a:gd name="T14" fmla="*/ 11 w 57"/>
                <a:gd name="T15" fmla="*/ 42 h 69"/>
                <a:gd name="T16" fmla="*/ 11 w 57"/>
                <a:gd name="T17" fmla="*/ 43 h 69"/>
                <a:gd name="T18" fmla="*/ 10 w 57"/>
                <a:gd name="T19" fmla="*/ 48 h 69"/>
                <a:gd name="T20" fmla="*/ 9 w 57"/>
                <a:gd name="T21" fmla="*/ 59 h 69"/>
                <a:gd name="T22" fmla="*/ 8 w 57"/>
                <a:gd name="T23" fmla="*/ 63 h 69"/>
                <a:gd name="T24" fmla="*/ 3 w 57"/>
                <a:gd name="T25" fmla="*/ 66 h 69"/>
                <a:gd name="T26" fmla="*/ 17 w 57"/>
                <a:gd name="T27" fmla="*/ 68 h 69"/>
                <a:gd name="T28" fmla="*/ 39 w 57"/>
                <a:gd name="T29" fmla="*/ 68 h 69"/>
                <a:gd name="T30" fmla="*/ 48 w 57"/>
                <a:gd name="T31" fmla="*/ 67 h 69"/>
                <a:gd name="T32" fmla="*/ 55 w 57"/>
                <a:gd name="T33" fmla="*/ 65 h 69"/>
                <a:gd name="T34" fmla="*/ 55 w 57"/>
                <a:gd name="T35" fmla="*/ 62 h 69"/>
                <a:gd name="T36" fmla="*/ 51 w 57"/>
                <a:gd name="T37" fmla="*/ 60 h 69"/>
                <a:gd name="T38" fmla="*/ 48 w 57"/>
                <a:gd name="T39" fmla="*/ 60 h 69"/>
                <a:gd name="T40" fmla="*/ 48 w 57"/>
                <a:gd name="T41" fmla="*/ 56 h 69"/>
                <a:gd name="T42" fmla="*/ 46 w 57"/>
                <a:gd name="T43" fmla="*/ 54 h 69"/>
                <a:gd name="T44" fmla="*/ 47 w 57"/>
                <a:gd name="T45" fmla="*/ 43 h 69"/>
                <a:gd name="T46" fmla="*/ 47 w 57"/>
                <a:gd name="T47" fmla="*/ 36 h 69"/>
                <a:gd name="T48" fmla="*/ 47 w 57"/>
                <a:gd name="T49" fmla="*/ 33 h 69"/>
                <a:gd name="T50" fmla="*/ 47 w 57"/>
                <a:gd name="T51" fmla="*/ 27 h 69"/>
                <a:gd name="T52" fmla="*/ 48 w 57"/>
                <a:gd name="T53" fmla="*/ 21 h 69"/>
                <a:gd name="T54" fmla="*/ 43 w 57"/>
                <a:gd name="T55" fmla="*/ 12 h 69"/>
                <a:gd name="T56" fmla="*/ 32 w 57"/>
                <a:gd name="T57" fmla="*/ 1 h 69"/>
                <a:gd name="T58" fmla="*/ 24 w 57"/>
                <a:gd name="T59" fmla="*/ 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69">
                  <a:moveTo>
                    <a:pt x="24" y="5"/>
                  </a:moveTo>
                  <a:cubicBezTo>
                    <a:pt x="24" y="5"/>
                    <a:pt x="13" y="6"/>
                    <a:pt x="13" y="19"/>
                  </a:cubicBezTo>
                  <a:cubicBezTo>
                    <a:pt x="12" y="25"/>
                    <a:pt x="12" y="25"/>
                    <a:pt x="12" y="25"/>
                  </a:cubicBezTo>
                  <a:cubicBezTo>
                    <a:pt x="12" y="25"/>
                    <a:pt x="12" y="27"/>
                    <a:pt x="13" y="29"/>
                  </a:cubicBezTo>
                  <a:cubicBezTo>
                    <a:pt x="13" y="29"/>
                    <a:pt x="13" y="30"/>
                    <a:pt x="11" y="34"/>
                  </a:cubicBezTo>
                  <a:cubicBezTo>
                    <a:pt x="11" y="34"/>
                    <a:pt x="11" y="35"/>
                    <a:pt x="12" y="37"/>
                  </a:cubicBezTo>
                  <a:cubicBezTo>
                    <a:pt x="11" y="40"/>
                    <a:pt x="11" y="40"/>
                    <a:pt x="11" y="40"/>
                  </a:cubicBezTo>
                  <a:cubicBezTo>
                    <a:pt x="11" y="40"/>
                    <a:pt x="11" y="41"/>
                    <a:pt x="11" y="42"/>
                  </a:cubicBezTo>
                  <a:cubicBezTo>
                    <a:pt x="11" y="42"/>
                    <a:pt x="13" y="42"/>
                    <a:pt x="11" y="43"/>
                  </a:cubicBezTo>
                  <a:cubicBezTo>
                    <a:pt x="11" y="43"/>
                    <a:pt x="10" y="43"/>
                    <a:pt x="10" y="48"/>
                  </a:cubicBezTo>
                  <a:cubicBezTo>
                    <a:pt x="10" y="48"/>
                    <a:pt x="10" y="58"/>
                    <a:pt x="9" y="59"/>
                  </a:cubicBezTo>
                  <a:cubicBezTo>
                    <a:pt x="9" y="59"/>
                    <a:pt x="8" y="60"/>
                    <a:pt x="8" y="63"/>
                  </a:cubicBezTo>
                  <a:cubicBezTo>
                    <a:pt x="8" y="63"/>
                    <a:pt x="0" y="63"/>
                    <a:pt x="3" y="66"/>
                  </a:cubicBezTo>
                  <a:cubicBezTo>
                    <a:pt x="3" y="66"/>
                    <a:pt x="13" y="69"/>
                    <a:pt x="17" y="68"/>
                  </a:cubicBezTo>
                  <a:cubicBezTo>
                    <a:pt x="17" y="68"/>
                    <a:pt x="37" y="67"/>
                    <a:pt x="39" y="68"/>
                  </a:cubicBezTo>
                  <a:cubicBezTo>
                    <a:pt x="48" y="67"/>
                    <a:pt x="48" y="67"/>
                    <a:pt x="48" y="67"/>
                  </a:cubicBezTo>
                  <a:cubicBezTo>
                    <a:pt x="48" y="67"/>
                    <a:pt x="53" y="64"/>
                    <a:pt x="55" y="65"/>
                  </a:cubicBezTo>
                  <a:cubicBezTo>
                    <a:pt x="55" y="65"/>
                    <a:pt x="57" y="62"/>
                    <a:pt x="55" y="62"/>
                  </a:cubicBezTo>
                  <a:cubicBezTo>
                    <a:pt x="55" y="62"/>
                    <a:pt x="52" y="60"/>
                    <a:pt x="51" y="60"/>
                  </a:cubicBezTo>
                  <a:cubicBezTo>
                    <a:pt x="51" y="60"/>
                    <a:pt x="49" y="59"/>
                    <a:pt x="48" y="60"/>
                  </a:cubicBezTo>
                  <a:cubicBezTo>
                    <a:pt x="48" y="60"/>
                    <a:pt x="47" y="58"/>
                    <a:pt x="48" y="56"/>
                  </a:cubicBezTo>
                  <a:cubicBezTo>
                    <a:pt x="46" y="54"/>
                    <a:pt x="46" y="54"/>
                    <a:pt x="46" y="54"/>
                  </a:cubicBezTo>
                  <a:cubicBezTo>
                    <a:pt x="46" y="54"/>
                    <a:pt x="46" y="47"/>
                    <a:pt x="47" y="43"/>
                  </a:cubicBezTo>
                  <a:cubicBezTo>
                    <a:pt x="47" y="43"/>
                    <a:pt x="48" y="37"/>
                    <a:pt x="47" y="36"/>
                  </a:cubicBezTo>
                  <a:cubicBezTo>
                    <a:pt x="47" y="36"/>
                    <a:pt x="46" y="33"/>
                    <a:pt x="47" y="33"/>
                  </a:cubicBezTo>
                  <a:cubicBezTo>
                    <a:pt x="47" y="33"/>
                    <a:pt x="48" y="32"/>
                    <a:pt x="47" y="27"/>
                  </a:cubicBezTo>
                  <a:cubicBezTo>
                    <a:pt x="47" y="27"/>
                    <a:pt x="47" y="21"/>
                    <a:pt x="48" y="21"/>
                  </a:cubicBezTo>
                  <a:cubicBezTo>
                    <a:pt x="48" y="21"/>
                    <a:pt x="48" y="17"/>
                    <a:pt x="43" y="12"/>
                  </a:cubicBezTo>
                  <a:cubicBezTo>
                    <a:pt x="43" y="12"/>
                    <a:pt x="35" y="2"/>
                    <a:pt x="32" y="1"/>
                  </a:cubicBezTo>
                  <a:cubicBezTo>
                    <a:pt x="32" y="1"/>
                    <a:pt x="25" y="0"/>
                    <a:pt x="2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70" name="Freeform 464">
              <a:extLst>
                <a:ext uri="{FF2B5EF4-FFF2-40B4-BE49-F238E27FC236}">
                  <a16:creationId xmlns:a16="http://schemas.microsoft.com/office/drawing/2014/main" id="{F1F66D17-646F-FD4F-AEE9-ECD09C912CFC}"/>
                </a:ext>
              </a:extLst>
            </p:cNvPr>
            <p:cNvSpPr>
              <a:spLocks/>
            </p:cNvSpPr>
            <p:nvPr/>
          </p:nvSpPr>
          <p:spPr bwMode="auto">
            <a:xfrm>
              <a:off x="1303" y="755"/>
              <a:ext cx="16" cy="12"/>
            </a:xfrm>
            <a:custGeom>
              <a:avLst/>
              <a:gdLst>
                <a:gd name="T0" fmla="*/ 11 w 11"/>
                <a:gd name="T1" fmla="*/ 0 h 8"/>
                <a:gd name="T2" fmla="*/ 10 w 11"/>
                <a:gd name="T3" fmla="*/ 0 h 8"/>
                <a:gd name="T4" fmla="*/ 4 w 11"/>
                <a:gd name="T5" fmla="*/ 4 h 8"/>
                <a:gd name="T6" fmla="*/ 2 w 11"/>
                <a:gd name="T7" fmla="*/ 8 h 8"/>
                <a:gd name="T8" fmla="*/ 11 w 11"/>
                <a:gd name="T9" fmla="*/ 0 h 8"/>
              </a:gdLst>
              <a:ahLst/>
              <a:cxnLst>
                <a:cxn ang="0">
                  <a:pos x="T0" y="T1"/>
                </a:cxn>
                <a:cxn ang="0">
                  <a:pos x="T2" y="T3"/>
                </a:cxn>
                <a:cxn ang="0">
                  <a:pos x="T4" y="T5"/>
                </a:cxn>
                <a:cxn ang="0">
                  <a:pos x="T6" y="T7"/>
                </a:cxn>
                <a:cxn ang="0">
                  <a:pos x="T8" y="T9"/>
                </a:cxn>
              </a:cxnLst>
              <a:rect l="0" t="0" r="r" b="b"/>
              <a:pathLst>
                <a:path w="11" h="8">
                  <a:moveTo>
                    <a:pt x="11" y="0"/>
                  </a:moveTo>
                  <a:cubicBezTo>
                    <a:pt x="10" y="0"/>
                    <a:pt x="10" y="0"/>
                    <a:pt x="10" y="0"/>
                  </a:cubicBezTo>
                  <a:cubicBezTo>
                    <a:pt x="7" y="1"/>
                    <a:pt x="4" y="4"/>
                    <a:pt x="4" y="4"/>
                  </a:cubicBezTo>
                  <a:cubicBezTo>
                    <a:pt x="0" y="8"/>
                    <a:pt x="2" y="8"/>
                    <a:pt x="2" y="8"/>
                  </a:cubicBezTo>
                  <a:cubicBezTo>
                    <a:pt x="5" y="7"/>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71" name="Freeform 465">
              <a:extLst>
                <a:ext uri="{FF2B5EF4-FFF2-40B4-BE49-F238E27FC236}">
                  <a16:creationId xmlns:a16="http://schemas.microsoft.com/office/drawing/2014/main" id="{96C0C8D0-0F3B-C347-ADD0-D1BB1E1CCD6B}"/>
                </a:ext>
              </a:extLst>
            </p:cNvPr>
            <p:cNvSpPr>
              <a:spLocks/>
            </p:cNvSpPr>
            <p:nvPr/>
          </p:nvSpPr>
          <p:spPr bwMode="auto">
            <a:xfrm>
              <a:off x="1313" y="777"/>
              <a:ext cx="0" cy="1"/>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72" name="Freeform 466">
              <a:extLst>
                <a:ext uri="{FF2B5EF4-FFF2-40B4-BE49-F238E27FC236}">
                  <a16:creationId xmlns:a16="http://schemas.microsoft.com/office/drawing/2014/main" id="{E431CF32-2461-9243-91F8-47A2DD41F488}"/>
                </a:ext>
              </a:extLst>
            </p:cNvPr>
            <p:cNvSpPr>
              <a:spLocks/>
            </p:cNvSpPr>
            <p:nvPr/>
          </p:nvSpPr>
          <p:spPr bwMode="auto">
            <a:xfrm>
              <a:off x="1331" y="824"/>
              <a:ext cx="3" cy="4"/>
            </a:xfrm>
            <a:custGeom>
              <a:avLst/>
              <a:gdLst>
                <a:gd name="T0" fmla="*/ 0 w 2"/>
                <a:gd name="T1" fmla="*/ 3 h 3"/>
                <a:gd name="T2" fmla="*/ 1 w 2"/>
                <a:gd name="T3" fmla="*/ 2 h 3"/>
                <a:gd name="T4" fmla="*/ 2 w 2"/>
                <a:gd name="T5" fmla="*/ 0 h 3"/>
                <a:gd name="T6" fmla="*/ 1 w 2"/>
                <a:gd name="T7" fmla="*/ 0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1" y="3"/>
                    <a:pt x="1" y="3"/>
                    <a:pt x="1" y="2"/>
                  </a:cubicBezTo>
                  <a:cubicBezTo>
                    <a:pt x="1" y="2"/>
                    <a:pt x="1" y="1"/>
                    <a:pt x="2" y="0"/>
                  </a:cubicBezTo>
                  <a:cubicBezTo>
                    <a:pt x="1" y="0"/>
                    <a:pt x="1" y="0"/>
                    <a:pt x="1" y="0"/>
                  </a:cubicBezTo>
                  <a:cubicBezTo>
                    <a:pt x="0" y="1"/>
                    <a:pt x="0" y="1"/>
                    <a:pt x="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73" name="Freeform 467">
              <a:extLst>
                <a:ext uri="{FF2B5EF4-FFF2-40B4-BE49-F238E27FC236}">
                  <a16:creationId xmlns:a16="http://schemas.microsoft.com/office/drawing/2014/main" id="{23713438-8E40-DD45-9CE4-9F49B7FDBDE3}"/>
                </a:ext>
              </a:extLst>
            </p:cNvPr>
            <p:cNvSpPr>
              <a:spLocks/>
            </p:cNvSpPr>
            <p:nvPr/>
          </p:nvSpPr>
          <p:spPr bwMode="auto">
            <a:xfrm>
              <a:off x="1313" y="757"/>
              <a:ext cx="12" cy="13"/>
            </a:xfrm>
            <a:custGeom>
              <a:avLst/>
              <a:gdLst>
                <a:gd name="T0" fmla="*/ 5 w 8"/>
                <a:gd name="T1" fmla="*/ 0 h 9"/>
                <a:gd name="T2" fmla="*/ 1 w 8"/>
                <a:gd name="T3" fmla="*/ 5 h 9"/>
                <a:gd name="T4" fmla="*/ 3 w 8"/>
                <a:gd name="T5" fmla="*/ 5 h 9"/>
                <a:gd name="T6" fmla="*/ 5 w 8"/>
                <a:gd name="T7" fmla="*/ 0 h 9"/>
              </a:gdLst>
              <a:ahLst/>
              <a:cxnLst>
                <a:cxn ang="0">
                  <a:pos x="T0" y="T1"/>
                </a:cxn>
                <a:cxn ang="0">
                  <a:pos x="T2" y="T3"/>
                </a:cxn>
                <a:cxn ang="0">
                  <a:pos x="T4" y="T5"/>
                </a:cxn>
                <a:cxn ang="0">
                  <a:pos x="T6" y="T7"/>
                </a:cxn>
              </a:cxnLst>
              <a:rect l="0" t="0" r="r" b="b"/>
              <a:pathLst>
                <a:path w="8" h="9">
                  <a:moveTo>
                    <a:pt x="5" y="0"/>
                  </a:moveTo>
                  <a:cubicBezTo>
                    <a:pt x="5" y="0"/>
                    <a:pt x="8" y="9"/>
                    <a:pt x="1" y="5"/>
                  </a:cubicBezTo>
                  <a:cubicBezTo>
                    <a:pt x="1" y="5"/>
                    <a:pt x="0" y="3"/>
                    <a:pt x="3" y="5"/>
                  </a:cubicBezTo>
                  <a:cubicBezTo>
                    <a:pt x="3" y="5"/>
                    <a:pt x="6" y="6"/>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pic>
          <p:nvPicPr>
            <p:cNvPr id="674" name="Picture 468">
              <a:extLst>
                <a:ext uri="{FF2B5EF4-FFF2-40B4-BE49-F238E27FC236}">
                  <a16:creationId xmlns:a16="http://schemas.microsoft.com/office/drawing/2014/main" id="{CC5216A2-4058-D14C-9A54-9E3031D2156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22" y="750"/>
              <a:ext cx="14"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75" name="Freeform 469">
              <a:extLst>
                <a:ext uri="{FF2B5EF4-FFF2-40B4-BE49-F238E27FC236}">
                  <a16:creationId xmlns:a16="http://schemas.microsoft.com/office/drawing/2014/main" id="{8395DBFD-F845-7C4E-9265-DF96CA4D0C9E}"/>
                </a:ext>
              </a:extLst>
            </p:cNvPr>
            <p:cNvSpPr>
              <a:spLocks/>
            </p:cNvSpPr>
            <p:nvPr/>
          </p:nvSpPr>
          <p:spPr bwMode="auto">
            <a:xfrm>
              <a:off x="1322" y="749"/>
              <a:ext cx="23" cy="11"/>
            </a:xfrm>
            <a:custGeom>
              <a:avLst/>
              <a:gdLst>
                <a:gd name="T0" fmla="*/ 4 w 16"/>
                <a:gd name="T1" fmla="*/ 0 h 7"/>
                <a:gd name="T2" fmla="*/ 6 w 16"/>
                <a:gd name="T3" fmla="*/ 5 h 7"/>
                <a:gd name="T4" fmla="*/ 0 w 16"/>
                <a:gd name="T5" fmla="*/ 4 h 7"/>
                <a:gd name="T6" fmla="*/ 4 w 16"/>
                <a:gd name="T7" fmla="*/ 0 h 7"/>
              </a:gdLst>
              <a:ahLst/>
              <a:cxnLst>
                <a:cxn ang="0">
                  <a:pos x="T0" y="T1"/>
                </a:cxn>
                <a:cxn ang="0">
                  <a:pos x="T2" y="T3"/>
                </a:cxn>
                <a:cxn ang="0">
                  <a:pos x="T4" y="T5"/>
                </a:cxn>
                <a:cxn ang="0">
                  <a:pos x="T6" y="T7"/>
                </a:cxn>
              </a:cxnLst>
              <a:rect l="0" t="0" r="r" b="b"/>
              <a:pathLst>
                <a:path w="16" h="7">
                  <a:moveTo>
                    <a:pt x="4" y="0"/>
                  </a:moveTo>
                  <a:cubicBezTo>
                    <a:pt x="4" y="0"/>
                    <a:pt x="15" y="5"/>
                    <a:pt x="6" y="5"/>
                  </a:cubicBezTo>
                  <a:cubicBezTo>
                    <a:pt x="0" y="4"/>
                    <a:pt x="0" y="4"/>
                    <a:pt x="0" y="4"/>
                  </a:cubicBezTo>
                  <a:cubicBezTo>
                    <a:pt x="0" y="4"/>
                    <a:pt x="16" y="7"/>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76" name="Freeform 470">
              <a:extLst>
                <a:ext uri="{FF2B5EF4-FFF2-40B4-BE49-F238E27FC236}">
                  <a16:creationId xmlns:a16="http://schemas.microsoft.com/office/drawing/2014/main" id="{01F2665B-1C04-2B47-8D24-8B827F45E85E}"/>
                </a:ext>
              </a:extLst>
            </p:cNvPr>
            <p:cNvSpPr>
              <a:spLocks/>
            </p:cNvSpPr>
            <p:nvPr/>
          </p:nvSpPr>
          <p:spPr bwMode="auto">
            <a:xfrm>
              <a:off x="1328" y="739"/>
              <a:ext cx="11" cy="10"/>
            </a:xfrm>
            <a:custGeom>
              <a:avLst/>
              <a:gdLst>
                <a:gd name="T0" fmla="*/ 3 w 8"/>
                <a:gd name="T1" fmla="*/ 0 h 7"/>
                <a:gd name="T2" fmla="*/ 3 w 8"/>
                <a:gd name="T3" fmla="*/ 2 h 7"/>
                <a:gd name="T4" fmla="*/ 3 w 8"/>
                <a:gd name="T5" fmla="*/ 2 h 7"/>
                <a:gd name="T6" fmla="*/ 1 w 8"/>
                <a:gd name="T7" fmla="*/ 7 h 7"/>
                <a:gd name="T8" fmla="*/ 4 w 8"/>
                <a:gd name="T9" fmla="*/ 0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0"/>
                    <a:pt x="0" y="0"/>
                    <a:pt x="3" y="2"/>
                  </a:cubicBezTo>
                  <a:cubicBezTo>
                    <a:pt x="3" y="2"/>
                    <a:pt x="3" y="2"/>
                    <a:pt x="3" y="2"/>
                  </a:cubicBezTo>
                  <a:cubicBezTo>
                    <a:pt x="4" y="2"/>
                    <a:pt x="5" y="2"/>
                    <a:pt x="1" y="7"/>
                  </a:cubicBezTo>
                  <a:cubicBezTo>
                    <a:pt x="1" y="7"/>
                    <a:pt x="8" y="1"/>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77" name="Freeform 471">
              <a:extLst>
                <a:ext uri="{FF2B5EF4-FFF2-40B4-BE49-F238E27FC236}">
                  <a16:creationId xmlns:a16="http://schemas.microsoft.com/office/drawing/2014/main" id="{C96CDBAB-06CF-2443-80EF-2399DC8276EF}"/>
                </a:ext>
              </a:extLst>
            </p:cNvPr>
            <p:cNvSpPr>
              <a:spLocks noEditPoints="1"/>
            </p:cNvSpPr>
            <p:nvPr/>
          </p:nvSpPr>
          <p:spPr bwMode="auto">
            <a:xfrm>
              <a:off x="1318" y="741"/>
              <a:ext cx="5" cy="10"/>
            </a:xfrm>
            <a:custGeom>
              <a:avLst/>
              <a:gdLst>
                <a:gd name="T0" fmla="*/ 4 w 4"/>
                <a:gd name="T1" fmla="*/ 1 h 7"/>
                <a:gd name="T2" fmla="*/ 1 w 4"/>
                <a:gd name="T3" fmla="*/ 5 h 7"/>
                <a:gd name="T4" fmla="*/ 2 w 4"/>
                <a:gd name="T5" fmla="*/ 7 h 7"/>
                <a:gd name="T6" fmla="*/ 4 w 4"/>
                <a:gd name="T7" fmla="*/ 6 h 7"/>
                <a:gd name="T8" fmla="*/ 4 w 4"/>
                <a:gd name="T9" fmla="*/ 1 h 7"/>
                <a:gd name="T10" fmla="*/ 4 w 4"/>
                <a:gd name="T11" fmla="*/ 0 h 7"/>
                <a:gd name="T12" fmla="*/ 4 w 4"/>
                <a:gd name="T13" fmla="*/ 1 h 7"/>
                <a:gd name="T14" fmla="*/ 4 w 4"/>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7">
                  <a:moveTo>
                    <a:pt x="4" y="1"/>
                  </a:moveTo>
                  <a:cubicBezTo>
                    <a:pt x="4" y="2"/>
                    <a:pt x="3" y="4"/>
                    <a:pt x="1" y="5"/>
                  </a:cubicBezTo>
                  <a:cubicBezTo>
                    <a:pt x="1" y="5"/>
                    <a:pt x="0" y="7"/>
                    <a:pt x="2" y="7"/>
                  </a:cubicBezTo>
                  <a:cubicBezTo>
                    <a:pt x="2" y="7"/>
                    <a:pt x="3" y="7"/>
                    <a:pt x="4" y="6"/>
                  </a:cubicBezTo>
                  <a:cubicBezTo>
                    <a:pt x="4" y="6"/>
                    <a:pt x="4" y="3"/>
                    <a:pt x="4" y="1"/>
                  </a:cubicBezTo>
                  <a:moveTo>
                    <a:pt x="4" y="0"/>
                  </a:moveTo>
                  <a:cubicBezTo>
                    <a:pt x="4" y="0"/>
                    <a:pt x="4" y="0"/>
                    <a:pt x="4" y="1"/>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78" name="Freeform 472">
              <a:extLst>
                <a:ext uri="{FF2B5EF4-FFF2-40B4-BE49-F238E27FC236}">
                  <a16:creationId xmlns:a16="http://schemas.microsoft.com/office/drawing/2014/main" id="{3E53D1D2-C6BD-9F45-8BE1-E4EB09E17AE9}"/>
                </a:ext>
              </a:extLst>
            </p:cNvPr>
            <p:cNvSpPr>
              <a:spLocks/>
            </p:cNvSpPr>
            <p:nvPr/>
          </p:nvSpPr>
          <p:spPr bwMode="auto">
            <a:xfrm>
              <a:off x="1309" y="744"/>
              <a:ext cx="10" cy="8"/>
            </a:xfrm>
            <a:custGeom>
              <a:avLst/>
              <a:gdLst>
                <a:gd name="T0" fmla="*/ 7 w 7"/>
                <a:gd name="T1" fmla="*/ 0 h 6"/>
                <a:gd name="T2" fmla="*/ 3 w 7"/>
                <a:gd name="T3" fmla="*/ 5 h 6"/>
                <a:gd name="T4" fmla="*/ 6 w 7"/>
                <a:gd name="T5" fmla="*/ 6 h 6"/>
                <a:gd name="T6" fmla="*/ 7 w 7"/>
                <a:gd name="T7" fmla="*/ 0 h 6"/>
              </a:gdLst>
              <a:ahLst/>
              <a:cxnLst>
                <a:cxn ang="0">
                  <a:pos x="T0" y="T1"/>
                </a:cxn>
                <a:cxn ang="0">
                  <a:pos x="T2" y="T3"/>
                </a:cxn>
                <a:cxn ang="0">
                  <a:pos x="T4" y="T5"/>
                </a:cxn>
                <a:cxn ang="0">
                  <a:pos x="T6" y="T7"/>
                </a:cxn>
              </a:cxnLst>
              <a:rect l="0" t="0" r="r" b="b"/>
              <a:pathLst>
                <a:path w="7" h="6">
                  <a:moveTo>
                    <a:pt x="7" y="0"/>
                  </a:moveTo>
                  <a:cubicBezTo>
                    <a:pt x="7" y="0"/>
                    <a:pt x="2" y="3"/>
                    <a:pt x="3" y="5"/>
                  </a:cubicBezTo>
                  <a:cubicBezTo>
                    <a:pt x="3" y="5"/>
                    <a:pt x="3" y="6"/>
                    <a:pt x="6" y="6"/>
                  </a:cubicBezTo>
                  <a:cubicBezTo>
                    <a:pt x="6" y="6"/>
                    <a:pt x="0" y="6"/>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79" name="Freeform 473">
              <a:extLst>
                <a:ext uri="{FF2B5EF4-FFF2-40B4-BE49-F238E27FC236}">
                  <a16:creationId xmlns:a16="http://schemas.microsoft.com/office/drawing/2014/main" id="{36B0DF38-E29B-FE4A-AE97-68D3C9D3869F}"/>
                </a:ext>
              </a:extLst>
            </p:cNvPr>
            <p:cNvSpPr>
              <a:spLocks/>
            </p:cNvSpPr>
            <p:nvPr/>
          </p:nvSpPr>
          <p:spPr bwMode="auto">
            <a:xfrm>
              <a:off x="1286" y="764"/>
              <a:ext cx="46" cy="81"/>
            </a:xfrm>
            <a:custGeom>
              <a:avLst/>
              <a:gdLst>
                <a:gd name="T0" fmla="*/ 18 w 32"/>
                <a:gd name="T1" fmla="*/ 0 h 56"/>
                <a:gd name="T2" fmla="*/ 14 w 32"/>
                <a:gd name="T3" fmla="*/ 7 h 56"/>
                <a:gd name="T4" fmla="*/ 23 w 32"/>
                <a:gd name="T5" fmla="*/ 13 h 56"/>
                <a:gd name="T6" fmla="*/ 14 w 32"/>
                <a:gd name="T7" fmla="*/ 14 h 56"/>
                <a:gd name="T8" fmla="*/ 14 w 32"/>
                <a:gd name="T9" fmla="*/ 19 h 56"/>
                <a:gd name="T10" fmla="*/ 12 w 32"/>
                <a:gd name="T11" fmla="*/ 31 h 56"/>
                <a:gd name="T12" fmla="*/ 15 w 32"/>
                <a:gd name="T13" fmla="*/ 34 h 56"/>
                <a:gd name="T14" fmla="*/ 10 w 32"/>
                <a:gd name="T15" fmla="*/ 50 h 56"/>
                <a:gd name="T16" fmla="*/ 8 w 32"/>
                <a:gd name="T17" fmla="*/ 52 h 56"/>
                <a:gd name="T18" fmla="*/ 3 w 32"/>
                <a:gd name="T19" fmla="*/ 54 h 56"/>
                <a:gd name="T20" fmla="*/ 8 w 32"/>
                <a:gd name="T21" fmla="*/ 52 h 56"/>
                <a:gd name="T22" fmla="*/ 8 w 32"/>
                <a:gd name="T23" fmla="*/ 49 h 56"/>
                <a:gd name="T24" fmla="*/ 10 w 32"/>
                <a:gd name="T25" fmla="*/ 33 h 56"/>
                <a:gd name="T26" fmla="*/ 11 w 32"/>
                <a:gd name="T27" fmla="*/ 30 h 56"/>
                <a:gd name="T28" fmla="*/ 10 w 32"/>
                <a:gd name="T29" fmla="*/ 23 h 56"/>
                <a:gd name="T30" fmla="*/ 12 w 32"/>
                <a:gd name="T31" fmla="*/ 18 h 56"/>
                <a:gd name="T32" fmla="*/ 18 w 32"/>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56">
                  <a:moveTo>
                    <a:pt x="18" y="0"/>
                  </a:moveTo>
                  <a:cubicBezTo>
                    <a:pt x="14" y="7"/>
                    <a:pt x="14" y="7"/>
                    <a:pt x="14" y="7"/>
                  </a:cubicBezTo>
                  <a:cubicBezTo>
                    <a:pt x="14" y="7"/>
                    <a:pt x="15" y="9"/>
                    <a:pt x="23" y="13"/>
                  </a:cubicBezTo>
                  <a:cubicBezTo>
                    <a:pt x="23" y="13"/>
                    <a:pt x="26" y="15"/>
                    <a:pt x="14" y="14"/>
                  </a:cubicBezTo>
                  <a:cubicBezTo>
                    <a:pt x="14" y="14"/>
                    <a:pt x="12" y="15"/>
                    <a:pt x="14" y="19"/>
                  </a:cubicBezTo>
                  <a:cubicBezTo>
                    <a:pt x="12" y="31"/>
                    <a:pt x="12" y="31"/>
                    <a:pt x="12" y="31"/>
                  </a:cubicBezTo>
                  <a:cubicBezTo>
                    <a:pt x="12" y="31"/>
                    <a:pt x="32" y="36"/>
                    <a:pt x="15" y="34"/>
                  </a:cubicBezTo>
                  <a:cubicBezTo>
                    <a:pt x="15" y="34"/>
                    <a:pt x="14" y="31"/>
                    <a:pt x="10" y="50"/>
                  </a:cubicBezTo>
                  <a:cubicBezTo>
                    <a:pt x="10" y="50"/>
                    <a:pt x="21" y="56"/>
                    <a:pt x="8" y="52"/>
                  </a:cubicBezTo>
                  <a:cubicBezTo>
                    <a:pt x="8" y="52"/>
                    <a:pt x="3" y="54"/>
                    <a:pt x="3" y="54"/>
                  </a:cubicBezTo>
                  <a:cubicBezTo>
                    <a:pt x="3" y="54"/>
                    <a:pt x="0" y="53"/>
                    <a:pt x="8" y="52"/>
                  </a:cubicBezTo>
                  <a:cubicBezTo>
                    <a:pt x="8" y="52"/>
                    <a:pt x="7" y="51"/>
                    <a:pt x="8" y="49"/>
                  </a:cubicBezTo>
                  <a:cubicBezTo>
                    <a:pt x="8" y="49"/>
                    <a:pt x="11" y="34"/>
                    <a:pt x="10" y="33"/>
                  </a:cubicBezTo>
                  <a:cubicBezTo>
                    <a:pt x="10" y="33"/>
                    <a:pt x="15" y="33"/>
                    <a:pt x="11" y="30"/>
                  </a:cubicBezTo>
                  <a:cubicBezTo>
                    <a:pt x="11" y="30"/>
                    <a:pt x="12" y="24"/>
                    <a:pt x="10" y="23"/>
                  </a:cubicBezTo>
                  <a:cubicBezTo>
                    <a:pt x="12" y="18"/>
                    <a:pt x="12" y="18"/>
                    <a:pt x="12" y="18"/>
                  </a:cubicBezTo>
                  <a:cubicBezTo>
                    <a:pt x="12" y="18"/>
                    <a:pt x="9" y="11"/>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80" name="Freeform 474">
              <a:extLst>
                <a:ext uri="{FF2B5EF4-FFF2-40B4-BE49-F238E27FC236}">
                  <a16:creationId xmlns:a16="http://schemas.microsoft.com/office/drawing/2014/main" id="{F415BF24-1153-6041-BFA2-F325469ACFB1}"/>
                </a:ext>
              </a:extLst>
            </p:cNvPr>
            <p:cNvSpPr>
              <a:spLocks/>
            </p:cNvSpPr>
            <p:nvPr/>
          </p:nvSpPr>
          <p:spPr bwMode="auto">
            <a:xfrm>
              <a:off x="1303" y="774"/>
              <a:ext cx="6" cy="19"/>
            </a:xfrm>
            <a:custGeom>
              <a:avLst/>
              <a:gdLst>
                <a:gd name="T0" fmla="*/ 2 w 4"/>
                <a:gd name="T1" fmla="*/ 4 h 13"/>
                <a:gd name="T2" fmla="*/ 3 w 4"/>
                <a:gd name="T3" fmla="*/ 4 h 13"/>
                <a:gd name="T4" fmla="*/ 2 w 4"/>
                <a:gd name="T5" fmla="*/ 2 h 13"/>
                <a:gd name="T6" fmla="*/ 1 w 4"/>
                <a:gd name="T7" fmla="*/ 2 h 13"/>
                <a:gd name="T8" fmla="*/ 0 w 4"/>
                <a:gd name="T9" fmla="*/ 4 h 13"/>
                <a:gd name="T10" fmla="*/ 1 w 4"/>
                <a:gd name="T11" fmla="*/ 7 h 13"/>
                <a:gd name="T12" fmla="*/ 1 w 4"/>
                <a:gd name="T13" fmla="*/ 11 h 13"/>
                <a:gd name="T14" fmla="*/ 1 w 4"/>
                <a:gd name="T15" fmla="*/ 9 h 13"/>
                <a:gd name="T16" fmla="*/ 0 w 4"/>
                <a:gd name="T17" fmla="*/ 10 h 13"/>
                <a:gd name="T18" fmla="*/ 1 w 4"/>
                <a:gd name="T19" fmla="*/ 13 h 13"/>
                <a:gd name="T20" fmla="*/ 1 w 4"/>
                <a:gd name="T21" fmla="*/ 12 h 13"/>
                <a:gd name="T22" fmla="*/ 3 w 4"/>
                <a:gd name="T23" fmla="*/ 8 h 13"/>
                <a:gd name="T24" fmla="*/ 1 w 4"/>
                <a:gd name="T25" fmla="*/ 4 h 13"/>
                <a:gd name="T26" fmla="*/ 2 w 4"/>
                <a:gd name="T27"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3">
                  <a:moveTo>
                    <a:pt x="2" y="4"/>
                  </a:moveTo>
                  <a:cubicBezTo>
                    <a:pt x="3" y="4"/>
                    <a:pt x="3" y="4"/>
                    <a:pt x="3" y="4"/>
                  </a:cubicBezTo>
                  <a:cubicBezTo>
                    <a:pt x="3" y="4"/>
                    <a:pt x="4" y="2"/>
                    <a:pt x="2" y="2"/>
                  </a:cubicBezTo>
                  <a:cubicBezTo>
                    <a:pt x="2" y="2"/>
                    <a:pt x="2" y="0"/>
                    <a:pt x="1" y="2"/>
                  </a:cubicBezTo>
                  <a:cubicBezTo>
                    <a:pt x="1" y="2"/>
                    <a:pt x="0" y="2"/>
                    <a:pt x="0" y="4"/>
                  </a:cubicBezTo>
                  <a:cubicBezTo>
                    <a:pt x="0" y="4"/>
                    <a:pt x="0" y="6"/>
                    <a:pt x="1" y="7"/>
                  </a:cubicBezTo>
                  <a:cubicBezTo>
                    <a:pt x="1" y="7"/>
                    <a:pt x="4" y="10"/>
                    <a:pt x="1" y="11"/>
                  </a:cubicBezTo>
                  <a:cubicBezTo>
                    <a:pt x="1" y="9"/>
                    <a:pt x="1" y="9"/>
                    <a:pt x="1" y="9"/>
                  </a:cubicBezTo>
                  <a:cubicBezTo>
                    <a:pt x="1" y="9"/>
                    <a:pt x="0" y="8"/>
                    <a:pt x="0" y="10"/>
                  </a:cubicBezTo>
                  <a:cubicBezTo>
                    <a:pt x="1" y="13"/>
                    <a:pt x="1" y="13"/>
                    <a:pt x="1" y="13"/>
                  </a:cubicBezTo>
                  <a:cubicBezTo>
                    <a:pt x="1" y="13"/>
                    <a:pt x="1" y="13"/>
                    <a:pt x="1" y="12"/>
                  </a:cubicBezTo>
                  <a:cubicBezTo>
                    <a:pt x="1" y="12"/>
                    <a:pt x="4" y="11"/>
                    <a:pt x="3" y="8"/>
                  </a:cubicBezTo>
                  <a:cubicBezTo>
                    <a:pt x="3" y="8"/>
                    <a:pt x="1" y="5"/>
                    <a:pt x="1" y="4"/>
                  </a:cubicBezTo>
                  <a:cubicBezTo>
                    <a:pt x="1" y="4"/>
                    <a:pt x="1" y="1"/>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81" name="Freeform 475">
              <a:extLst>
                <a:ext uri="{FF2B5EF4-FFF2-40B4-BE49-F238E27FC236}">
                  <a16:creationId xmlns:a16="http://schemas.microsoft.com/office/drawing/2014/main" id="{3BF2A77E-345C-1C4B-98BA-091472E08227}"/>
                </a:ext>
              </a:extLst>
            </p:cNvPr>
            <p:cNvSpPr>
              <a:spLocks/>
            </p:cNvSpPr>
            <p:nvPr/>
          </p:nvSpPr>
          <p:spPr bwMode="auto">
            <a:xfrm>
              <a:off x="1309" y="777"/>
              <a:ext cx="4" cy="15"/>
            </a:xfrm>
            <a:custGeom>
              <a:avLst/>
              <a:gdLst>
                <a:gd name="T0" fmla="*/ 0 w 3"/>
                <a:gd name="T1" fmla="*/ 1 h 10"/>
                <a:gd name="T2" fmla="*/ 0 w 3"/>
                <a:gd name="T3" fmla="*/ 2 h 10"/>
                <a:gd name="T4" fmla="*/ 1 w 3"/>
                <a:gd name="T5" fmla="*/ 1 h 10"/>
                <a:gd name="T6" fmla="*/ 1 w 3"/>
                <a:gd name="T7" fmla="*/ 7 h 10"/>
                <a:gd name="T8" fmla="*/ 1 w 3"/>
                <a:gd name="T9" fmla="*/ 9 h 10"/>
                <a:gd name="T10" fmla="*/ 1 w 3"/>
                <a:gd name="T11" fmla="*/ 10 h 10"/>
                <a:gd name="T12" fmla="*/ 2 w 3"/>
                <a:gd name="T13" fmla="*/ 10 h 10"/>
                <a:gd name="T14" fmla="*/ 3 w 3"/>
                <a:gd name="T15" fmla="*/ 0 h 10"/>
                <a:gd name="T16" fmla="*/ 2 w 3"/>
                <a:gd name="T17" fmla="*/ 0 h 10"/>
                <a:gd name="T18" fmla="*/ 0 w 3"/>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10">
                  <a:moveTo>
                    <a:pt x="0" y="1"/>
                  </a:moveTo>
                  <a:cubicBezTo>
                    <a:pt x="0" y="2"/>
                    <a:pt x="0" y="2"/>
                    <a:pt x="0" y="2"/>
                  </a:cubicBezTo>
                  <a:cubicBezTo>
                    <a:pt x="1" y="1"/>
                    <a:pt x="1" y="1"/>
                    <a:pt x="1" y="1"/>
                  </a:cubicBezTo>
                  <a:cubicBezTo>
                    <a:pt x="1" y="1"/>
                    <a:pt x="1" y="6"/>
                    <a:pt x="1" y="7"/>
                  </a:cubicBezTo>
                  <a:cubicBezTo>
                    <a:pt x="1" y="9"/>
                    <a:pt x="1" y="9"/>
                    <a:pt x="1" y="9"/>
                  </a:cubicBezTo>
                  <a:cubicBezTo>
                    <a:pt x="1" y="10"/>
                    <a:pt x="1" y="10"/>
                    <a:pt x="1" y="10"/>
                  </a:cubicBezTo>
                  <a:cubicBezTo>
                    <a:pt x="2" y="10"/>
                    <a:pt x="2" y="10"/>
                    <a:pt x="2" y="10"/>
                  </a:cubicBezTo>
                  <a:cubicBezTo>
                    <a:pt x="2" y="10"/>
                    <a:pt x="3" y="3"/>
                    <a:pt x="3" y="0"/>
                  </a:cubicBezTo>
                  <a:cubicBezTo>
                    <a:pt x="2" y="0"/>
                    <a:pt x="2" y="0"/>
                    <a:pt x="2" y="0"/>
                  </a:cubicBezTo>
                  <a:cubicBezTo>
                    <a:pt x="0" y="1"/>
                    <a:pt x="0" y="1"/>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82" name="Freeform 476">
              <a:extLst>
                <a:ext uri="{FF2B5EF4-FFF2-40B4-BE49-F238E27FC236}">
                  <a16:creationId xmlns:a16="http://schemas.microsoft.com/office/drawing/2014/main" id="{F871FBE5-BF8E-3543-B344-0D657A8175AB}"/>
                </a:ext>
              </a:extLst>
            </p:cNvPr>
            <p:cNvSpPr>
              <a:spLocks/>
            </p:cNvSpPr>
            <p:nvPr/>
          </p:nvSpPr>
          <p:spPr bwMode="auto">
            <a:xfrm>
              <a:off x="1331" y="789"/>
              <a:ext cx="3" cy="3"/>
            </a:xfrm>
            <a:custGeom>
              <a:avLst/>
              <a:gdLst>
                <a:gd name="T0" fmla="*/ 0 w 3"/>
                <a:gd name="T1" fmla="*/ 0 h 3"/>
                <a:gd name="T2" fmla="*/ 0 w 3"/>
                <a:gd name="T3" fmla="*/ 3 h 3"/>
                <a:gd name="T4" fmla="*/ 1 w 3"/>
                <a:gd name="T5" fmla="*/ 3 h 3"/>
                <a:gd name="T6" fmla="*/ 3 w 3"/>
                <a:gd name="T7" fmla="*/ 0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1" y="3"/>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83" name="Freeform 477">
              <a:extLst>
                <a:ext uri="{FF2B5EF4-FFF2-40B4-BE49-F238E27FC236}">
                  <a16:creationId xmlns:a16="http://schemas.microsoft.com/office/drawing/2014/main" id="{F3D91F1E-8EE5-2D47-B187-0FD65F0FC389}"/>
                </a:ext>
              </a:extLst>
            </p:cNvPr>
            <p:cNvSpPr>
              <a:spLocks/>
            </p:cNvSpPr>
            <p:nvPr/>
          </p:nvSpPr>
          <p:spPr bwMode="auto">
            <a:xfrm>
              <a:off x="1331" y="789"/>
              <a:ext cx="3" cy="3"/>
            </a:xfrm>
            <a:custGeom>
              <a:avLst/>
              <a:gdLst>
                <a:gd name="T0" fmla="*/ 0 w 3"/>
                <a:gd name="T1" fmla="*/ 0 h 3"/>
                <a:gd name="T2" fmla="*/ 0 w 3"/>
                <a:gd name="T3" fmla="*/ 3 h 3"/>
                <a:gd name="T4" fmla="*/ 1 w 3"/>
                <a:gd name="T5" fmla="*/ 3 h 3"/>
                <a:gd name="T6" fmla="*/ 3 w 3"/>
                <a:gd name="T7" fmla="*/ 0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1" y="3"/>
                  </a:lnTo>
                  <a:lnTo>
                    <a:pt x="3"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84" name="Freeform 478">
              <a:extLst>
                <a:ext uri="{FF2B5EF4-FFF2-40B4-BE49-F238E27FC236}">
                  <a16:creationId xmlns:a16="http://schemas.microsoft.com/office/drawing/2014/main" id="{13B86F83-6F8A-F64C-987A-854220E09330}"/>
                </a:ext>
              </a:extLst>
            </p:cNvPr>
            <p:cNvSpPr>
              <a:spLocks noEditPoints="1"/>
            </p:cNvSpPr>
            <p:nvPr/>
          </p:nvSpPr>
          <p:spPr bwMode="auto">
            <a:xfrm>
              <a:off x="1313" y="777"/>
              <a:ext cx="10" cy="15"/>
            </a:xfrm>
            <a:custGeom>
              <a:avLst/>
              <a:gdLst>
                <a:gd name="T0" fmla="*/ 3 w 7"/>
                <a:gd name="T1" fmla="*/ 0 h 10"/>
                <a:gd name="T2" fmla="*/ 1 w 7"/>
                <a:gd name="T3" fmla="*/ 2 h 10"/>
                <a:gd name="T4" fmla="*/ 0 w 7"/>
                <a:gd name="T5" fmla="*/ 7 h 10"/>
                <a:gd name="T6" fmla="*/ 2 w 7"/>
                <a:gd name="T7" fmla="*/ 10 h 10"/>
                <a:gd name="T8" fmla="*/ 3 w 7"/>
                <a:gd name="T9" fmla="*/ 9 h 10"/>
                <a:gd name="T10" fmla="*/ 6 w 7"/>
                <a:gd name="T11" fmla="*/ 7 h 10"/>
                <a:gd name="T12" fmla="*/ 6 w 7"/>
                <a:gd name="T13" fmla="*/ 2 h 10"/>
                <a:gd name="T14" fmla="*/ 3 w 7"/>
                <a:gd name="T15" fmla="*/ 0 h 10"/>
                <a:gd name="T16" fmla="*/ 4 w 7"/>
                <a:gd name="T17" fmla="*/ 8 h 10"/>
                <a:gd name="T18" fmla="*/ 2 w 7"/>
                <a:gd name="T19" fmla="*/ 7 h 10"/>
                <a:gd name="T20" fmla="*/ 3 w 7"/>
                <a:gd name="T21" fmla="*/ 2 h 10"/>
                <a:gd name="T22" fmla="*/ 4 w 7"/>
                <a:gd name="T23" fmla="*/ 2 h 10"/>
                <a:gd name="T24" fmla="*/ 4 w 7"/>
                <a:gd name="T25"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10">
                  <a:moveTo>
                    <a:pt x="3" y="0"/>
                  </a:moveTo>
                  <a:cubicBezTo>
                    <a:pt x="1" y="0"/>
                    <a:pt x="1" y="2"/>
                    <a:pt x="1" y="2"/>
                  </a:cubicBezTo>
                  <a:cubicBezTo>
                    <a:pt x="0" y="7"/>
                    <a:pt x="0" y="7"/>
                    <a:pt x="0" y="7"/>
                  </a:cubicBezTo>
                  <a:cubicBezTo>
                    <a:pt x="0" y="9"/>
                    <a:pt x="2" y="10"/>
                    <a:pt x="2" y="10"/>
                  </a:cubicBezTo>
                  <a:cubicBezTo>
                    <a:pt x="3" y="9"/>
                    <a:pt x="3" y="9"/>
                    <a:pt x="3" y="9"/>
                  </a:cubicBezTo>
                  <a:cubicBezTo>
                    <a:pt x="5" y="10"/>
                    <a:pt x="6" y="7"/>
                    <a:pt x="6" y="7"/>
                  </a:cubicBezTo>
                  <a:cubicBezTo>
                    <a:pt x="5" y="6"/>
                    <a:pt x="6" y="2"/>
                    <a:pt x="6" y="2"/>
                  </a:cubicBezTo>
                  <a:cubicBezTo>
                    <a:pt x="7" y="0"/>
                    <a:pt x="3" y="0"/>
                    <a:pt x="3" y="0"/>
                  </a:cubicBezTo>
                  <a:moveTo>
                    <a:pt x="4" y="8"/>
                  </a:moveTo>
                  <a:cubicBezTo>
                    <a:pt x="4" y="8"/>
                    <a:pt x="2" y="10"/>
                    <a:pt x="2" y="7"/>
                  </a:cubicBezTo>
                  <a:cubicBezTo>
                    <a:pt x="3" y="2"/>
                    <a:pt x="3" y="2"/>
                    <a:pt x="3" y="2"/>
                  </a:cubicBezTo>
                  <a:cubicBezTo>
                    <a:pt x="3" y="2"/>
                    <a:pt x="3" y="0"/>
                    <a:pt x="4" y="2"/>
                  </a:cubicBezTo>
                  <a:cubicBezTo>
                    <a:pt x="4" y="2"/>
                    <a:pt x="4" y="7"/>
                    <a:pt x="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85" name="Freeform 479">
              <a:extLst>
                <a:ext uri="{FF2B5EF4-FFF2-40B4-BE49-F238E27FC236}">
                  <a16:creationId xmlns:a16="http://schemas.microsoft.com/office/drawing/2014/main" id="{4404BBAA-CAEC-E14E-ADD8-51F79261B2CE}"/>
                </a:ext>
              </a:extLst>
            </p:cNvPr>
            <p:cNvSpPr>
              <a:spLocks noEditPoints="1"/>
            </p:cNvSpPr>
            <p:nvPr/>
          </p:nvSpPr>
          <p:spPr bwMode="auto">
            <a:xfrm>
              <a:off x="1322" y="776"/>
              <a:ext cx="9" cy="16"/>
            </a:xfrm>
            <a:custGeom>
              <a:avLst/>
              <a:gdLst>
                <a:gd name="T0" fmla="*/ 6 w 6"/>
                <a:gd name="T1" fmla="*/ 2 h 11"/>
                <a:gd name="T2" fmla="*/ 5 w 6"/>
                <a:gd name="T3" fmla="*/ 1 h 11"/>
                <a:gd name="T4" fmla="*/ 1 w 6"/>
                <a:gd name="T5" fmla="*/ 4 h 11"/>
                <a:gd name="T6" fmla="*/ 3 w 6"/>
                <a:gd name="T7" fmla="*/ 11 h 11"/>
                <a:gd name="T8" fmla="*/ 6 w 6"/>
                <a:gd name="T9" fmla="*/ 8 h 11"/>
                <a:gd name="T10" fmla="*/ 6 w 6"/>
                <a:gd name="T11" fmla="*/ 2 h 11"/>
                <a:gd name="T12" fmla="*/ 3 w 6"/>
                <a:gd name="T13" fmla="*/ 9 h 11"/>
                <a:gd name="T14" fmla="*/ 2 w 6"/>
                <a:gd name="T15" fmla="*/ 5 h 11"/>
                <a:gd name="T16" fmla="*/ 4 w 6"/>
                <a:gd name="T17" fmla="*/ 2 h 11"/>
                <a:gd name="T18" fmla="*/ 4 w 6"/>
                <a:gd name="T19" fmla="*/ 4 h 11"/>
                <a:gd name="T20" fmla="*/ 3 w 6"/>
                <a:gd name="T21"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1">
                  <a:moveTo>
                    <a:pt x="6" y="2"/>
                  </a:moveTo>
                  <a:cubicBezTo>
                    <a:pt x="6" y="2"/>
                    <a:pt x="6" y="0"/>
                    <a:pt x="5" y="1"/>
                  </a:cubicBezTo>
                  <a:cubicBezTo>
                    <a:pt x="5" y="1"/>
                    <a:pt x="1" y="1"/>
                    <a:pt x="1" y="4"/>
                  </a:cubicBezTo>
                  <a:cubicBezTo>
                    <a:pt x="1" y="4"/>
                    <a:pt x="0" y="11"/>
                    <a:pt x="3" y="11"/>
                  </a:cubicBezTo>
                  <a:cubicBezTo>
                    <a:pt x="3" y="11"/>
                    <a:pt x="6" y="11"/>
                    <a:pt x="6" y="8"/>
                  </a:cubicBezTo>
                  <a:cubicBezTo>
                    <a:pt x="6" y="2"/>
                    <a:pt x="6" y="2"/>
                    <a:pt x="6" y="2"/>
                  </a:cubicBezTo>
                  <a:moveTo>
                    <a:pt x="3" y="9"/>
                  </a:moveTo>
                  <a:cubicBezTo>
                    <a:pt x="3" y="9"/>
                    <a:pt x="2" y="10"/>
                    <a:pt x="2" y="5"/>
                  </a:cubicBezTo>
                  <a:cubicBezTo>
                    <a:pt x="2" y="5"/>
                    <a:pt x="2" y="1"/>
                    <a:pt x="4" y="2"/>
                  </a:cubicBezTo>
                  <a:cubicBezTo>
                    <a:pt x="4" y="2"/>
                    <a:pt x="5" y="1"/>
                    <a:pt x="4" y="4"/>
                  </a:cubicBezTo>
                  <a:cubicBezTo>
                    <a:pt x="4" y="4"/>
                    <a:pt x="5" y="10"/>
                    <a:pt x="3"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86" name="Freeform 480">
              <a:extLst>
                <a:ext uri="{FF2B5EF4-FFF2-40B4-BE49-F238E27FC236}">
                  <a16:creationId xmlns:a16="http://schemas.microsoft.com/office/drawing/2014/main" id="{EE325D12-16E9-E44E-ADD3-E4696B4C4C24}"/>
                </a:ext>
              </a:extLst>
            </p:cNvPr>
            <p:cNvSpPr>
              <a:spLocks noEditPoints="1"/>
            </p:cNvSpPr>
            <p:nvPr/>
          </p:nvSpPr>
          <p:spPr bwMode="auto">
            <a:xfrm>
              <a:off x="1334" y="776"/>
              <a:ext cx="8" cy="16"/>
            </a:xfrm>
            <a:custGeom>
              <a:avLst/>
              <a:gdLst>
                <a:gd name="T0" fmla="*/ 4 w 6"/>
                <a:gd name="T1" fmla="*/ 1 h 11"/>
                <a:gd name="T2" fmla="*/ 2 w 6"/>
                <a:gd name="T3" fmla="*/ 0 h 11"/>
                <a:gd name="T4" fmla="*/ 0 w 6"/>
                <a:gd name="T5" fmla="*/ 3 h 11"/>
                <a:gd name="T6" fmla="*/ 0 w 6"/>
                <a:gd name="T7" fmla="*/ 9 h 11"/>
                <a:gd name="T8" fmla="*/ 2 w 6"/>
                <a:gd name="T9" fmla="*/ 11 h 11"/>
                <a:gd name="T10" fmla="*/ 5 w 6"/>
                <a:gd name="T11" fmla="*/ 9 h 11"/>
                <a:gd name="T12" fmla="*/ 4 w 6"/>
                <a:gd name="T13" fmla="*/ 1 h 11"/>
                <a:gd name="T14" fmla="*/ 2 w 6"/>
                <a:gd name="T15" fmla="*/ 10 h 11"/>
                <a:gd name="T16" fmla="*/ 2 w 6"/>
                <a:gd name="T17" fmla="*/ 7 h 11"/>
                <a:gd name="T18" fmla="*/ 2 w 6"/>
                <a:gd name="T19" fmla="*/ 2 h 11"/>
                <a:gd name="T20" fmla="*/ 4 w 6"/>
                <a:gd name="T21" fmla="*/ 3 h 11"/>
                <a:gd name="T22" fmla="*/ 2 w 6"/>
                <a:gd name="T2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1">
                  <a:moveTo>
                    <a:pt x="4" y="1"/>
                  </a:moveTo>
                  <a:cubicBezTo>
                    <a:pt x="4" y="1"/>
                    <a:pt x="3" y="0"/>
                    <a:pt x="2" y="0"/>
                  </a:cubicBezTo>
                  <a:cubicBezTo>
                    <a:pt x="2" y="0"/>
                    <a:pt x="0" y="0"/>
                    <a:pt x="0" y="3"/>
                  </a:cubicBezTo>
                  <a:cubicBezTo>
                    <a:pt x="0" y="3"/>
                    <a:pt x="1" y="6"/>
                    <a:pt x="0" y="9"/>
                  </a:cubicBezTo>
                  <a:cubicBezTo>
                    <a:pt x="0" y="9"/>
                    <a:pt x="0" y="11"/>
                    <a:pt x="2" y="11"/>
                  </a:cubicBezTo>
                  <a:cubicBezTo>
                    <a:pt x="2" y="11"/>
                    <a:pt x="5" y="11"/>
                    <a:pt x="5" y="9"/>
                  </a:cubicBezTo>
                  <a:cubicBezTo>
                    <a:pt x="5" y="9"/>
                    <a:pt x="6" y="1"/>
                    <a:pt x="4" y="1"/>
                  </a:cubicBezTo>
                  <a:moveTo>
                    <a:pt x="2" y="10"/>
                  </a:moveTo>
                  <a:cubicBezTo>
                    <a:pt x="2" y="10"/>
                    <a:pt x="1" y="10"/>
                    <a:pt x="2" y="7"/>
                  </a:cubicBezTo>
                  <a:cubicBezTo>
                    <a:pt x="2" y="7"/>
                    <a:pt x="2" y="2"/>
                    <a:pt x="2" y="2"/>
                  </a:cubicBezTo>
                  <a:cubicBezTo>
                    <a:pt x="2" y="2"/>
                    <a:pt x="3" y="0"/>
                    <a:pt x="4" y="3"/>
                  </a:cubicBezTo>
                  <a:cubicBezTo>
                    <a:pt x="4" y="3"/>
                    <a:pt x="4" y="11"/>
                    <a:pt x="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87" name="Freeform 481">
              <a:extLst>
                <a:ext uri="{FF2B5EF4-FFF2-40B4-BE49-F238E27FC236}">
                  <a16:creationId xmlns:a16="http://schemas.microsoft.com/office/drawing/2014/main" id="{2E7BBAD9-0ACD-2B4C-BB23-72F4BA24CED3}"/>
                </a:ext>
              </a:extLst>
            </p:cNvPr>
            <p:cNvSpPr>
              <a:spLocks noEditPoints="1"/>
            </p:cNvSpPr>
            <p:nvPr/>
          </p:nvSpPr>
          <p:spPr bwMode="auto">
            <a:xfrm>
              <a:off x="1341" y="774"/>
              <a:ext cx="7" cy="19"/>
            </a:xfrm>
            <a:custGeom>
              <a:avLst/>
              <a:gdLst>
                <a:gd name="T0" fmla="*/ 4 w 5"/>
                <a:gd name="T1" fmla="*/ 3 h 13"/>
                <a:gd name="T2" fmla="*/ 1 w 5"/>
                <a:gd name="T3" fmla="*/ 3 h 13"/>
                <a:gd name="T4" fmla="*/ 1 w 5"/>
                <a:gd name="T5" fmla="*/ 10 h 13"/>
                <a:gd name="T6" fmla="*/ 3 w 5"/>
                <a:gd name="T7" fmla="*/ 12 h 13"/>
                <a:gd name="T8" fmla="*/ 5 w 5"/>
                <a:gd name="T9" fmla="*/ 9 h 13"/>
                <a:gd name="T10" fmla="*/ 4 w 5"/>
                <a:gd name="T11" fmla="*/ 3 h 13"/>
                <a:gd name="T12" fmla="*/ 3 w 5"/>
                <a:gd name="T13" fmla="*/ 11 h 13"/>
                <a:gd name="T14" fmla="*/ 2 w 5"/>
                <a:gd name="T15" fmla="*/ 7 h 13"/>
                <a:gd name="T16" fmla="*/ 3 w 5"/>
                <a:gd name="T17" fmla="*/ 3 h 13"/>
                <a:gd name="T18" fmla="*/ 4 w 5"/>
                <a:gd name="T19" fmla="*/ 6 h 13"/>
                <a:gd name="T20" fmla="*/ 3 w 5"/>
                <a:gd name="T2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4" y="3"/>
                  </a:moveTo>
                  <a:cubicBezTo>
                    <a:pt x="2" y="0"/>
                    <a:pt x="1" y="3"/>
                    <a:pt x="1" y="3"/>
                  </a:cubicBezTo>
                  <a:cubicBezTo>
                    <a:pt x="2" y="3"/>
                    <a:pt x="1" y="10"/>
                    <a:pt x="1" y="10"/>
                  </a:cubicBezTo>
                  <a:cubicBezTo>
                    <a:pt x="0" y="12"/>
                    <a:pt x="3" y="12"/>
                    <a:pt x="3" y="12"/>
                  </a:cubicBezTo>
                  <a:cubicBezTo>
                    <a:pt x="5" y="13"/>
                    <a:pt x="5" y="9"/>
                    <a:pt x="5" y="9"/>
                  </a:cubicBezTo>
                  <a:cubicBezTo>
                    <a:pt x="5" y="3"/>
                    <a:pt x="4" y="3"/>
                    <a:pt x="4" y="3"/>
                  </a:cubicBezTo>
                  <a:moveTo>
                    <a:pt x="3" y="11"/>
                  </a:moveTo>
                  <a:cubicBezTo>
                    <a:pt x="3" y="11"/>
                    <a:pt x="2" y="11"/>
                    <a:pt x="2" y="7"/>
                  </a:cubicBezTo>
                  <a:cubicBezTo>
                    <a:pt x="2" y="7"/>
                    <a:pt x="2" y="2"/>
                    <a:pt x="3" y="3"/>
                  </a:cubicBezTo>
                  <a:cubicBezTo>
                    <a:pt x="3" y="3"/>
                    <a:pt x="4" y="2"/>
                    <a:pt x="4" y="6"/>
                  </a:cubicBezTo>
                  <a:cubicBezTo>
                    <a:pt x="4" y="6"/>
                    <a:pt x="5" y="11"/>
                    <a:pt x="3"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88" name="Freeform 482">
              <a:extLst>
                <a:ext uri="{FF2B5EF4-FFF2-40B4-BE49-F238E27FC236}">
                  <a16:creationId xmlns:a16="http://schemas.microsoft.com/office/drawing/2014/main" id="{604A1EEE-15BC-874F-BB0E-285E5CAF924A}"/>
                </a:ext>
              </a:extLst>
            </p:cNvPr>
            <p:cNvSpPr>
              <a:spLocks noEditPoints="1"/>
            </p:cNvSpPr>
            <p:nvPr/>
          </p:nvSpPr>
          <p:spPr bwMode="auto">
            <a:xfrm>
              <a:off x="1348" y="776"/>
              <a:ext cx="4" cy="18"/>
            </a:xfrm>
            <a:custGeom>
              <a:avLst/>
              <a:gdLst>
                <a:gd name="T0" fmla="*/ 3 w 3"/>
                <a:gd name="T1" fmla="*/ 4 h 13"/>
                <a:gd name="T2" fmla="*/ 1 w 3"/>
                <a:gd name="T3" fmla="*/ 2 h 13"/>
                <a:gd name="T4" fmla="*/ 0 w 3"/>
                <a:gd name="T5" fmla="*/ 3 h 13"/>
                <a:gd name="T6" fmla="*/ 0 w 3"/>
                <a:gd name="T7" fmla="*/ 10 h 13"/>
                <a:gd name="T8" fmla="*/ 2 w 3"/>
                <a:gd name="T9" fmla="*/ 11 h 13"/>
                <a:gd name="T10" fmla="*/ 2 w 3"/>
                <a:gd name="T11" fmla="*/ 8 h 13"/>
                <a:gd name="T12" fmla="*/ 3 w 3"/>
                <a:gd name="T13" fmla="*/ 4 h 13"/>
                <a:gd name="T14" fmla="*/ 1 w 3"/>
                <a:gd name="T15" fmla="*/ 11 h 13"/>
                <a:gd name="T16" fmla="*/ 1 w 3"/>
                <a:gd name="T17" fmla="*/ 6 h 13"/>
                <a:gd name="T18" fmla="*/ 1 w 3"/>
                <a:gd name="T19" fmla="*/ 3 h 13"/>
                <a:gd name="T20" fmla="*/ 2 w 3"/>
                <a:gd name="T21" fmla="*/ 4 h 13"/>
                <a:gd name="T22" fmla="*/ 1 w 3"/>
                <a:gd name="T2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13">
                  <a:moveTo>
                    <a:pt x="3" y="4"/>
                  </a:moveTo>
                  <a:cubicBezTo>
                    <a:pt x="3" y="4"/>
                    <a:pt x="2" y="1"/>
                    <a:pt x="1" y="2"/>
                  </a:cubicBezTo>
                  <a:cubicBezTo>
                    <a:pt x="1" y="2"/>
                    <a:pt x="0" y="0"/>
                    <a:pt x="0" y="3"/>
                  </a:cubicBezTo>
                  <a:cubicBezTo>
                    <a:pt x="0" y="3"/>
                    <a:pt x="1" y="5"/>
                    <a:pt x="0" y="10"/>
                  </a:cubicBezTo>
                  <a:cubicBezTo>
                    <a:pt x="0" y="10"/>
                    <a:pt x="0" y="13"/>
                    <a:pt x="2" y="11"/>
                  </a:cubicBezTo>
                  <a:cubicBezTo>
                    <a:pt x="2" y="11"/>
                    <a:pt x="3" y="11"/>
                    <a:pt x="2" y="8"/>
                  </a:cubicBezTo>
                  <a:cubicBezTo>
                    <a:pt x="2" y="8"/>
                    <a:pt x="2" y="4"/>
                    <a:pt x="3" y="4"/>
                  </a:cubicBezTo>
                  <a:moveTo>
                    <a:pt x="1" y="11"/>
                  </a:moveTo>
                  <a:cubicBezTo>
                    <a:pt x="1" y="11"/>
                    <a:pt x="0" y="10"/>
                    <a:pt x="1" y="6"/>
                  </a:cubicBezTo>
                  <a:cubicBezTo>
                    <a:pt x="1" y="6"/>
                    <a:pt x="1" y="3"/>
                    <a:pt x="1" y="3"/>
                  </a:cubicBezTo>
                  <a:cubicBezTo>
                    <a:pt x="1" y="3"/>
                    <a:pt x="2" y="2"/>
                    <a:pt x="2" y="4"/>
                  </a:cubicBezTo>
                  <a:cubicBezTo>
                    <a:pt x="2" y="4"/>
                    <a:pt x="2" y="11"/>
                    <a:pt x="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89" name="Freeform 483">
              <a:extLst>
                <a:ext uri="{FF2B5EF4-FFF2-40B4-BE49-F238E27FC236}">
                  <a16:creationId xmlns:a16="http://schemas.microsoft.com/office/drawing/2014/main" id="{48B5D455-B015-0649-AD2D-3E84C03F2F32}"/>
                </a:ext>
              </a:extLst>
            </p:cNvPr>
            <p:cNvSpPr>
              <a:spLocks/>
            </p:cNvSpPr>
            <p:nvPr/>
          </p:nvSpPr>
          <p:spPr bwMode="auto">
            <a:xfrm>
              <a:off x="1332" y="822"/>
              <a:ext cx="13" cy="16"/>
            </a:xfrm>
            <a:custGeom>
              <a:avLst/>
              <a:gdLst>
                <a:gd name="T0" fmla="*/ 7 w 9"/>
                <a:gd name="T1" fmla="*/ 5 h 11"/>
                <a:gd name="T2" fmla="*/ 0 w 9"/>
                <a:gd name="T3" fmla="*/ 3 h 11"/>
                <a:gd name="T4" fmla="*/ 2 w 9"/>
                <a:gd name="T5" fmla="*/ 11 h 11"/>
                <a:gd name="T6" fmla="*/ 7 w 9"/>
                <a:gd name="T7" fmla="*/ 5 h 11"/>
              </a:gdLst>
              <a:ahLst/>
              <a:cxnLst>
                <a:cxn ang="0">
                  <a:pos x="T0" y="T1"/>
                </a:cxn>
                <a:cxn ang="0">
                  <a:pos x="T2" y="T3"/>
                </a:cxn>
                <a:cxn ang="0">
                  <a:pos x="T4" y="T5"/>
                </a:cxn>
                <a:cxn ang="0">
                  <a:pos x="T6" y="T7"/>
                </a:cxn>
              </a:cxnLst>
              <a:rect l="0" t="0" r="r" b="b"/>
              <a:pathLst>
                <a:path w="9" h="11">
                  <a:moveTo>
                    <a:pt x="7" y="5"/>
                  </a:moveTo>
                  <a:cubicBezTo>
                    <a:pt x="9" y="0"/>
                    <a:pt x="3" y="3"/>
                    <a:pt x="0" y="3"/>
                  </a:cubicBezTo>
                  <a:cubicBezTo>
                    <a:pt x="0" y="6"/>
                    <a:pt x="1" y="10"/>
                    <a:pt x="2" y="11"/>
                  </a:cubicBezTo>
                  <a:cubicBezTo>
                    <a:pt x="3" y="8"/>
                    <a:pt x="6" y="7"/>
                    <a:pt x="7"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90" name="Freeform 484">
              <a:extLst>
                <a:ext uri="{FF2B5EF4-FFF2-40B4-BE49-F238E27FC236}">
                  <a16:creationId xmlns:a16="http://schemas.microsoft.com/office/drawing/2014/main" id="{44983175-A52A-8041-B5B1-70297397F62E}"/>
                </a:ext>
              </a:extLst>
            </p:cNvPr>
            <p:cNvSpPr>
              <a:spLocks noEditPoints="1"/>
            </p:cNvSpPr>
            <p:nvPr/>
          </p:nvSpPr>
          <p:spPr bwMode="auto">
            <a:xfrm>
              <a:off x="1350" y="796"/>
              <a:ext cx="4" cy="41"/>
            </a:xfrm>
            <a:custGeom>
              <a:avLst/>
              <a:gdLst>
                <a:gd name="T0" fmla="*/ 1 w 3"/>
                <a:gd name="T1" fmla="*/ 22 h 28"/>
                <a:gd name="T2" fmla="*/ 2 w 3"/>
                <a:gd name="T3" fmla="*/ 26 h 28"/>
                <a:gd name="T4" fmla="*/ 2 w 3"/>
                <a:gd name="T5" fmla="*/ 28 h 28"/>
                <a:gd name="T6" fmla="*/ 3 w 3"/>
                <a:gd name="T7" fmla="*/ 28 h 28"/>
                <a:gd name="T8" fmla="*/ 1 w 3"/>
                <a:gd name="T9" fmla="*/ 22 h 28"/>
                <a:gd name="T10" fmla="*/ 1 w 3"/>
                <a:gd name="T11" fmla="*/ 22 h 28"/>
                <a:gd name="T12" fmla="*/ 1 w 3"/>
                <a:gd name="T13" fmla="*/ 22 h 28"/>
                <a:gd name="T14" fmla="*/ 1 w 3"/>
                <a:gd name="T15" fmla="*/ 0 h 28"/>
                <a:gd name="T16" fmla="*/ 1 w 3"/>
                <a:gd name="T17" fmla="*/ 1 h 28"/>
                <a:gd name="T18" fmla="*/ 1 w 3"/>
                <a:gd name="T19" fmla="*/ 1 h 28"/>
                <a:gd name="T20" fmla="*/ 1 w 3"/>
                <a:gd name="T21" fmla="*/ 10 h 28"/>
                <a:gd name="T22" fmla="*/ 1 w 3"/>
                <a:gd name="T23" fmla="*/ 17 h 28"/>
                <a:gd name="T24" fmla="*/ 1 w 3"/>
                <a:gd name="T25" fmla="*/ 11 h 28"/>
                <a:gd name="T26" fmla="*/ 1 w 3"/>
                <a:gd name="T2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28">
                  <a:moveTo>
                    <a:pt x="1" y="22"/>
                  </a:moveTo>
                  <a:cubicBezTo>
                    <a:pt x="1" y="24"/>
                    <a:pt x="2" y="26"/>
                    <a:pt x="2" y="26"/>
                  </a:cubicBezTo>
                  <a:cubicBezTo>
                    <a:pt x="1" y="27"/>
                    <a:pt x="2" y="28"/>
                    <a:pt x="2" y="28"/>
                  </a:cubicBezTo>
                  <a:cubicBezTo>
                    <a:pt x="2" y="28"/>
                    <a:pt x="3" y="28"/>
                    <a:pt x="3" y="28"/>
                  </a:cubicBezTo>
                  <a:cubicBezTo>
                    <a:pt x="2" y="22"/>
                    <a:pt x="1" y="22"/>
                    <a:pt x="1" y="22"/>
                  </a:cubicBezTo>
                  <a:cubicBezTo>
                    <a:pt x="1" y="22"/>
                    <a:pt x="1" y="22"/>
                    <a:pt x="1" y="22"/>
                  </a:cubicBezTo>
                  <a:cubicBezTo>
                    <a:pt x="1" y="22"/>
                    <a:pt x="1" y="22"/>
                    <a:pt x="1" y="22"/>
                  </a:cubicBezTo>
                  <a:moveTo>
                    <a:pt x="1" y="0"/>
                  </a:moveTo>
                  <a:cubicBezTo>
                    <a:pt x="1" y="1"/>
                    <a:pt x="1" y="1"/>
                    <a:pt x="1" y="1"/>
                  </a:cubicBezTo>
                  <a:cubicBezTo>
                    <a:pt x="1" y="1"/>
                    <a:pt x="1" y="1"/>
                    <a:pt x="1" y="1"/>
                  </a:cubicBezTo>
                  <a:cubicBezTo>
                    <a:pt x="2" y="1"/>
                    <a:pt x="1" y="10"/>
                    <a:pt x="1" y="10"/>
                  </a:cubicBezTo>
                  <a:cubicBezTo>
                    <a:pt x="0" y="11"/>
                    <a:pt x="0" y="14"/>
                    <a:pt x="1" y="17"/>
                  </a:cubicBezTo>
                  <a:cubicBezTo>
                    <a:pt x="1" y="14"/>
                    <a:pt x="1" y="11"/>
                    <a:pt x="1" y="11"/>
                  </a:cubicBezTo>
                  <a:cubicBezTo>
                    <a:pt x="2" y="8"/>
                    <a:pt x="1"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91" name="Freeform 485">
              <a:extLst>
                <a:ext uri="{FF2B5EF4-FFF2-40B4-BE49-F238E27FC236}">
                  <a16:creationId xmlns:a16="http://schemas.microsoft.com/office/drawing/2014/main" id="{8482AE45-619E-2D49-B5A4-198B82CDC982}"/>
                </a:ext>
              </a:extLst>
            </p:cNvPr>
            <p:cNvSpPr>
              <a:spLocks/>
            </p:cNvSpPr>
            <p:nvPr/>
          </p:nvSpPr>
          <p:spPr bwMode="auto">
            <a:xfrm>
              <a:off x="1358" y="834"/>
              <a:ext cx="2" cy="1"/>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0" y="1"/>
                  </a:cubicBezTo>
                  <a:cubicBezTo>
                    <a:pt x="0" y="1"/>
                    <a:pt x="0" y="1"/>
                    <a:pt x="0"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92" name="Freeform 486">
              <a:extLst>
                <a:ext uri="{FF2B5EF4-FFF2-40B4-BE49-F238E27FC236}">
                  <a16:creationId xmlns:a16="http://schemas.microsoft.com/office/drawing/2014/main" id="{8A67F809-C237-CA43-8472-2010882D173B}"/>
                </a:ext>
              </a:extLst>
            </p:cNvPr>
            <p:cNvSpPr>
              <a:spLocks noEditPoints="1"/>
            </p:cNvSpPr>
            <p:nvPr/>
          </p:nvSpPr>
          <p:spPr bwMode="auto">
            <a:xfrm>
              <a:off x="1354" y="835"/>
              <a:ext cx="10" cy="5"/>
            </a:xfrm>
            <a:custGeom>
              <a:avLst/>
              <a:gdLst>
                <a:gd name="T0" fmla="*/ 3 w 7"/>
                <a:gd name="T1" fmla="*/ 0 h 3"/>
                <a:gd name="T2" fmla="*/ 3 w 7"/>
                <a:gd name="T3" fmla="*/ 0 h 3"/>
                <a:gd name="T4" fmla="*/ 3 w 7"/>
                <a:gd name="T5" fmla="*/ 0 h 3"/>
                <a:gd name="T6" fmla="*/ 5 w 7"/>
                <a:gd name="T7" fmla="*/ 1 h 3"/>
                <a:gd name="T8" fmla="*/ 6 w 7"/>
                <a:gd name="T9" fmla="*/ 2 h 3"/>
                <a:gd name="T10" fmla="*/ 7 w 7"/>
                <a:gd name="T11" fmla="*/ 2 h 3"/>
                <a:gd name="T12" fmla="*/ 7 w 7"/>
                <a:gd name="T13" fmla="*/ 3 h 3"/>
                <a:gd name="T14" fmla="*/ 7 w 7"/>
                <a:gd name="T15" fmla="*/ 3 h 3"/>
                <a:gd name="T16" fmla="*/ 4 w 7"/>
                <a:gd name="T17" fmla="*/ 1 h 3"/>
                <a:gd name="T18" fmla="*/ 3 w 7"/>
                <a:gd name="T19" fmla="*/ 0 h 3"/>
                <a:gd name="T20" fmla="*/ 3 w 7"/>
                <a:gd name="T21" fmla="*/ 0 h 3"/>
                <a:gd name="T22" fmla="*/ 3 w 7"/>
                <a:gd name="T23" fmla="*/ 0 h 3"/>
                <a:gd name="T24" fmla="*/ 3 w 7"/>
                <a:gd name="T25" fmla="*/ 0 h 3"/>
                <a:gd name="T26" fmla="*/ 2 w 7"/>
                <a:gd name="T27" fmla="*/ 0 h 3"/>
                <a:gd name="T28" fmla="*/ 0 w 7"/>
                <a:gd name="T29" fmla="*/ 1 h 3"/>
                <a:gd name="T30" fmla="*/ 2 w 7"/>
                <a:gd name="T31" fmla="*/ 0 h 3"/>
                <a:gd name="T32" fmla="*/ 2 w 7"/>
                <a:gd name="T33" fmla="*/ 0 h 3"/>
                <a:gd name="T34" fmla="*/ 3 w 7"/>
                <a:gd name="T35" fmla="*/ 0 h 3"/>
                <a:gd name="T36" fmla="*/ 3 w 7"/>
                <a:gd name="T37" fmla="*/ 0 h 3"/>
                <a:gd name="T38" fmla="*/ 3 w 7"/>
                <a:gd name="T39" fmla="*/ 0 h 3"/>
                <a:gd name="T40" fmla="*/ 3 w 7"/>
                <a:gd name="T41" fmla="*/ 0 h 3"/>
                <a:gd name="T42" fmla="*/ 3 w 7"/>
                <a:gd name="T43" fmla="*/ 0 h 3"/>
                <a:gd name="T44" fmla="*/ 3 w 7"/>
                <a:gd name="T45" fmla="*/ 0 h 3"/>
                <a:gd name="T46" fmla="*/ 3 w 7"/>
                <a:gd name="T47" fmla="*/ 0 h 3"/>
                <a:gd name="T48" fmla="*/ 3 w 7"/>
                <a:gd name="T49" fmla="*/ 0 h 3"/>
                <a:gd name="T50" fmla="*/ 3 w 7"/>
                <a:gd name="T5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3">
                  <a:moveTo>
                    <a:pt x="3" y="0"/>
                  </a:moveTo>
                  <a:cubicBezTo>
                    <a:pt x="3" y="0"/>
                    <a:pt x="3" y="0"/>
                    <a:pt x="3" y="0"/>
                  </a:cubicBezTo>
                  <a:cubicBezTo>
                    <a:pt x="3" y="0"/>
                    <a:pt x="3" y="0"/>
                    <a:pt x="3" y="0"/>
                  </a:cubicBezTo>
                  <a:cubicBezTo>
                    <a:pt x="5" y="1"/>
                    <a:pt x="5" y="1"/>
                    <a:pt x="5" y="1"/>
                  </a:cubicBezTo>
                  <a:cubicBezTo>
                    <a:pt x="5" y="1"/>
                    <a:pt x="6" y="1"/>
                    <a:pt x="6" y="2"/>
                  </a:cubicBezTo>
                  <a:cubicBezTo>
                    <a:pt x="7" y="2"/>
                    <a:pt x="7" y="2"/>
                    <a:pt x="7" y="2"/>
                  </a:cubicBezTo>
                  <a:cubicBezTo>
                    <a:pt x="7" y="3"/>
                    <a:pt x="7" y="3"/>
                    <a:pt x="7" y="3"/>
                  </a:cubicBezTo>
                  <a:cubicBezTo>
                    <a:pt x="7" y="3"/>
                    <a:pt x="7" y="3"/>
                    <a:pt x="7" y="3"/>
                  </a:cubicBezTo>
                  <a:cubicBezTo>
                    <a:pt x="7" y="3"/>
                    <a:pt x="7" y="1"/>
                    <a:pt x="4" y="1"/>
                  </a:cubicBezTo>
                  <a:cubicBezTo>
                    <a:pt x="4" y="1"/>
                    <a:pt x="4" y="0"/>
                    <a:pt x="3" y="0"/>
                  </a:cubicBezTo>
                  <a:moveTo>
                    <a:pt x="3" y="0"/>
                  </a:moveTo>
                  <a:cubicBezTo>
                    <a:pt x="3" y="0"/>
                    <a:pt x="3" y="0"/>
                    <a:pt x="3" y="0"/>
                  </a:cubicBezTo>
                  <a:cubicBezTo>
                    <a:pt x="3" y="0"/>
                    <a:pt x="3" y="0"/>
                    <a:pt x="3" y="0"/>
                  </a:cubicBezTo>
                  <a:moveTo>
                    <a:pt x="2" y="0"/>
                  </a:moveTo>
                  <a:cubicBezTo>
                    <a:pt x="1" y="0"/>
                    <a:pt x="0" y="0"/>
                    <a:pt x="0" y="1"/>
                  </a:cubicBezTo>
                  <a:cubicBezTo>
                    <a:pt x="1" y="0"/>
                    <a:pt x="2" y="0"/>
                    <a:pt x="2" y="0"/>
                  </a:cubicBezTo>
                  <a:cubicBezTo>
                    <a:pt x="2" y="0"/>
                    <a:pt x="2" y="0"/>
                    <a:pt x="2" y="0"/>
                  </a:cubicBezTo>
                  <a:moveTo>
                    <a:pt x="3" y="0"/>
                  </a:move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93" name="Freeform 487">
              <a:extLst>
                <a:ext uri="{FF2B5EF4-FFF2-40B4-BE49-F238E27FC236}">
                  <a16:creationId xmlns:a16="http://schemas.microsoft.com/office/drawing/2014/main" id="{6346F848-14AA-4047-A25A-5A70478896CA}"/>
                </a:ext>
              </a:extLst>
            </p:cNvPr>
            <p:cNvSpPr>
              <a:spLocks noEditPoints="1"/>
            </p:cNvSpPr>
            <p:nvPr/>
          </p:nvSpPr>
          <p:spPr bwMode="auto">
            <a:xfrm>
              <a:off x="1350" y="771"/>
              <a:ext cx="2" cy="10"/>
            </a:xfrm>
            <a:custGeom>
              <a:avLst/>
              <a:gdLst>
                <a:gd name="T0" fmla="*/ 2 w 2"/>
                <a:gd name="T1" fmla="*/ 7 h 7"/>
                <a:gd name="T2" fmla="*/ 1 w 2"/>
                <a:gd name="T3" fmla="*/ 7 h 7"/>
                <a:gd name="T4" fmla="*/ 1 w 2"/>
                <a:gd name="T5" fmla="*/ 7 h 7"/>
                <a:gd name="T6" fmla="*/ 2 w 2"/>
                <a:gd name="T7" fmla="*/ 7 h 7"/>
                <a:gd name="T8" fmla="*/ 0 w 2"/>
                <a:gd name="T9" fmla="*/ 0 h 7"/>
                <a:gd name="T10" fmla="*/ 1 w 2"/>
                <a:gd name="T11" fmla="*/ 5 h 7"/>
                <a:gd name="T12" fmla="*/ 2 w 2"/>
                <a:gd name="T13" fmla="*/ 7 h 7"/>
                <a:gd name="T14" fmla="*/ 2 w 2"/>
                <a:gd name="T15" fmla="*/ 4 h 7"/>
                <a:gd name="T16" fmla="*/ 0 w 2"/>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7">
                  <a:moveTo>
                    <a:pt x="2" y="7"/>
                  </a:moveTo>
                  <a:cubicBezTo>
                    <a:pt x="1" y="7"/>
                    <a:pt x="1" y="7"/>
                    <a:pt x="1" y="7"/>
                  </a:cubicBezTo>
                  <a:cubicBezTo>
                    <a:pt x="1" y="7"/>
                    <a:pt x="1" y="7"/>
                    <a:pt x="1" y="7"/>
                  </a:cubicBezTo>
                  <a:cubicBezTo>
                    <a:pt x="1" y="7"/>
                    <a:pt x="2" y="7"/>
                    <a:pt x="2" y="7"/>
                  </a:cubicBezTo>
                  <a:moveTo>
                    <a:pt x="0" y="0"/>
                  </a:moveTo>
                  <a:cubicBezTo>
                    <a:pt x="0" y="2"/>
                    <a:pt x="1" y="3"/>
                    <a:pt x="1" y="5"/>
                  </a:cubicBezTo>
                  <a:cubicBezTo>
                    <a:pt x="1" y="5"/>
                    <a:pt x="1" y="6"/>
                    <a:pt x="2" y="7"/>
                  </a:cubicBezTo>
                  <a:cubicBezTo>
                    <a:pt x="2" y="5"/>
                    <a:pt x="2" y="4"/>
                    <a:pt x="2" y="4"/>
                  </a:cubicBezTo>
                  <a:cubicBezTo>
                    <a:pt x="1" y="2"/>
                    <a:pt x="0"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94" name="Freeform 488">
              <a:extLst>
                <a:ext uri="{FF2B5EF4-FFF2-40B4-BE49-F238E27FC236}">
                  <a16:creationId xmlns:a16="http://schemas.microsoft.com/office/drawing/2014/main" id="{35F42244-0A1C-144A-B37D-380B05CC9FE8}"/>
                </a:ext>
              </a:extLst>
            </p:cNvPr>
            <p:cNvSpPr>
              <a:spLocks/>
            </p:cNvSpPr>
            <p:nvPr/>
          </p:nvSpPr>
          <p:spPr bwMode="auto">
            <a:xfrm>
              <a:off x="1351" y="778"/>
              <a:ext cx="1" cy="3"/>
            </a:xfrm>
            <a:custGeom>
              <a:avLst/>
              <a:gdLst>
                <a:gd name="T0" fmla="*/ 0 w 1"/>
                <a:gd name="T1" fmla="*/ 0 h 2"/>
                <a:gd name="T2" fmla="*/ 0 w 1"/>
                <a:gd name="T3" fmla="*/ 2 h 2"/>
                <a:gd name="T4" fmla="*/ 1 w 1"/>
                <a:gd name="T5" fmla="*/ 2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1"/>
                    <a:pt x="0" y="1"/>
                    <a:pt x="0" y="2"/>
                  </a:cubicBezTo>
                  <a:cubicBezTo>
                    <a:pt x="0" y="2"/>
                    <a:pt x="0" y="2"/>
                    <a:pt x="1" y="2"/>
                  </a:cubicBezTo>
                  <a:cubicBezTo>
                    <a:pt x="1" y="2"/>
                    <a:pt x="1" y="2"/>
                    <a:pt x="1" y="2"/>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95" name="Freeform 489">
              <a:extLst>
                <a:ext uri="{FF2B5EF4-FFF2-40B4-BE49-F238E27FC236}">
                  <a16:creationId xmlns:a16="http://schemas.microsoft.com/office/drawing/2014/main" id="{16B36FAD-D825-C748-B4CA-D5879BF1F2DC}"/>
                </a:ext>
              </a:extLst>
            </p:cNvPr>
            <p:cNvSpPr>
              <a:spLocks noEditPoints="1"/>
            </p:cNvSpPr>
            <p:nvPr/>
          </p:nvSpPr>
          <p:spPr bwMode="auto">
            <a:xfrm>
              <a:off x="1307" y="755"/>
              <a:ext cx="43" cy="25"/>
            </a:xfrm>
            <a:custGeom>
              <a:avLst/>
              <a:gdLst>
                <a:gd name="T0" fmla="*/ 4 w 29"/>
                <a:gd name="T1" fmla="*/ 15 h 17"/>
                <a:gd name="T2" fmla="*/ 4 w 29"/>
                <a:gd name="T3" fmla="*/ 15 h 17"/>
                <a:gd name="T4" fmla="*/ 4 w 29"/>
                <a:gd name="T5" fmla="*/ 15 h 17"/>
                <a:gd name="T6" fmla="*/ 4 w 29"/>
                <a:gd name="T7" fmla="*/ 15 h 17"/>
                <a:gd name="T8" fmla="*/ 9 w 29"/>
                <a:gd name="T9" fmla="*/ 8 h 17"/>
                <a:gd name="T10" fmla="*/ 11 w 29"/>
                <a:gd name="T11" fmla="*/ 4 h 17"/>
                <a:gd name="T12" fmla="*/ 15 w 29"/>
                <a:gd name="T13" fmla="*/ 12 h 17"/>
                <a:gd name="T14" fmla="*/ 21 w 29"/>
                <a:gd name="T15" fmla="*/ 11 h 17"/>
                <a:gd name="T16" fmla="*/ 20 w 29"/>
                <a:gd name="T17" fmla="*/ 12 h 17"/>
                <a:gd name="T18" fmla="*/ 19 w 29"/>
                <a:gd name="T19" fmla="*/ 12 h 17"/>
                <a:gd name="T20" fmla="*/ 11 w 29"/>
                <a:gd name="T21" fmla="*/ 16 h 17"/>
                <a:gd name="T22" fmla="*/ 9 w 29"/>
                <a:gd name="T23" fmla="*/ 8 h 17"/>
                <a:gd name="T24" fmla="*/ 9 w 29"/>
                <a:gd name="T25" fmla="*/ 8 h 17"/>
                <a:gd name="T26" fmla="*/ 9 w 29"/>
                <a:gd name="T27" fmla="*/ 8 h 17"/>
                <a:gd name="T28" fmla="*/ 9 w 29"/>
                <a:gd name="T29" fmla="*/ 8 h 17"/>
                <a:gd name="T30" fmla="*/ 9 w 29"/>
                <a:gd name="T31" fmla="*/ 0 h 17"/>
                <a:gd name="T32" fmla="*/ 8 w 29"/>
                <a:gd name="T33" fmla="*/ 8 h 17"/>
                <a:gd name="T34" fmla="*/ 5 w 29"/>
                <a:gd name="T35" fmla="*/ 6 h 17"/>
                <a:gd name="T36" fmla="*/ 4 w 29"/>
                <a:gd name="T37" fmla="*/ 6 h 17"/>
                <a:gd name="T38" fmla="*/ 0 w 29"/>
                <a:gd name="T39" fmla="*/ 14 h 17"/>
                <a:gd name="T40" fmla="*/ 3 w 29"/>
                <a:gd name="T41" fmla="*/ 15 h 17"/>
                <a:gd name="T42" fmla="*/ 3 w 29"/>
                <a:gd name="T43" fmla="*/ 15 h 17"/>
                <a:gd name="T44" fmla="*/ 4 w 29"/>
                <a:gd name="T45" fmla="*/ 15 h 17"/>
                <a:gd name="T46" fmla="*/ 2 w 29"/>
                <a:gd name="T47" fmla="*/ 13 h 17"/>
                <a:gd name="T48" fmla="*/ 0 w 29"/>
                <a:gd name="T49" fmla="*/ 13 h 17"/>
                <a:gd name="T50" fmla="*/ 4 w 29"/>
                <a:gd name="T51" fmla="*/ 6 h 17"/>
                <a:gd name="T52" fmla="*/ 4 w 29"/>
                <a:gd name="T53" fmla="*/ 6 h 17"/>
                <a:gd name="T54" fmla="*/ 4 w 29"/>
                <a:gd name="T55" fmla="*/ 15 h 17"/>
                <a:gd name="T56" fmla="*/ 6 w 29"/>
                <a:gd name="T57" fmla="*/ 16 h 17"/>
                <a:gd name="T58" fmla="*/ 7 w 29"/>
                <a:gd name="T59" fmla="*/ 15 h 17"/>
                <a:gd name="T60" fmla="*/ 7 w 29"/>
                <a:gd name="T61" fmla="*/ 15 h 17"/>
                <a:gd name="T62" fmla="*/ 8 w 29"/>
                <a:gd name="T63" fmla="*/ 15 h 17"/>
                <a:gd name="T64" fmla="*/ 10 w 29"/>
                <a:gd name="T65" fmla="*/ 17 h 17"/>
                <a:gd name="T66" fmla="*/ 11 w 29"/>
                <a:gd name="T67" fmla="*/ 17 h 17"/>
                <a:gd name="T68" fmla="*/ 14 w 29"/>
                <a:gd name="T69" fmla="*/ 15 h 17"/>
                <a:gd name="T70" fmla="*/ 20 w 29"/>
                <a:gd name="T71" fmla="*/ 13 h 17"/>
                <a:gd name="T72" fmla="*/ 21 w 29"/>
                <a:gd name="T73" fmla="*/ 13 h 17"/>
                <a:gd name="T74" fmla="*/ 22 w 29"/>
                <a:gd name="T75" fmla="*/ 13 h 17"/>
                <a:gd name="T76" fmla="*/ 21 w 29"/>
                <a:gd name="T77" fmla="*/ 14 h 17"/>
                <a:gd name="T78" fmla="*/ 21 w 29"/>
                <a:gd name="T79" fmla="*/ 14 h 17"/>
                <a:gd name="T80" fmla="*/ 25 w 29"/>
                <a:gd name="T81" fmla="*/ 12 h 17"/>
                <a:gd name="T82" fmla="*/ 23 w 29"/>
                <a:gd name="T83" fmla="*/ 10 h 17"/>
                <a:gd name="T84" fmla="*/ 19 w 29"/>
                <a:gd name="T85" fmla="*/ 5 h 17"/>
                <a:gd name="T86" fmla="*/ 20 w 29"/>
                <a:gd name="T87" fmla="*/ 5 h 17"/>
                <a:gd name="T88" fmla="*/ 29 w 29"/>
                <a:gd name="T89" fmla="*/ 11 h 17"/>
                <a:gd name="T90" fmla="*/ 28 w 29"/>
                <a:gd name="T91" fmla="*/ 9 h 17"/>
                <a:gd name="T92" fmla="*/ 20 w 29"/>
                <a:gd name="T93" fmla="*/ 0 h 17"/>
                <a:gd name="T94" fmla="*/ 17 w 29"/>
                <a:gd name="T95" fmla="*/ 2 h 17"/>
                <a:gd name="T96" fmla="*/ 14 w 29"/>
                <a:gd name="T97" fmla="*/ 1 h 17"/>
                <a:gd name="T98" fmla="*/ 11 w 29"/>
                <a:gd name="T99" fmla="*/ 0 h 17"/>
                <a:gd name="T100" fmla="*/ 10 w 29"/>
                <a:gd name="T101" fmla="*/ 0 h 17"/>
                <a:gd name="T102" fmla="*/ 10 w 29"/>
                <a:gd name="T103" fmla="*/ 0 h 17"/>
                <a:gd name="T104" fmla="*/ 10 w 29"/>
                <a:gd name="T105" fmla="*/ 0 h 17"/>
                <a:gd name="T106" fmla="*/ 10 w 29"/>
                <a:gd name="T107" fmla="*/ 0 h 17"/>
                <a:gd name="T108" fmla="*/ 10 w 29"/>
                <a:gd name="T109" fmla="*/ 0 h 17"/>
                <a:gd name="T110" fmla="*/ 9 w 29"/>
                <a:gd name="T111" fmla="*/ 0 h 17"/>
                <a:gd name="T112" fmla="*/ 20 w 29"/>
                <a:gd name="T113" fmla="*/ 0 h 17"/>
                <a:gd name="T114" fmla="*/ 20 w 29"/>
                <a:gd name="T115" fmla="*/ 0 h 17"/>
                <a:gd name="T116" fmla="*/ 20 w 29"/>
                <a:gd name="T117" fmla="*/ 0 h 17"/>
                <a:gd name="T118" fmla="*/ 20 w 29"/>
                <a:gd name="T1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 h="17">
                  <a:moveTo>
                    <a:pt x="4" y="15"/>
                  </a:moveTo>
                  <a:cubicBezTo>
                    <a:pt x="4" y="15"/>
                    <a:pt x="4" y="15"/>
                    <a:pt x="4" y="15"/>
                  </a:cubicBezTo>
                  <a:cubicBezTo>
                    <a:pt x="4" y="15"/>
                    <a:pt x="4" y="15"/>
                    <a:pt x="4" y="15"/>
                  </a:cubicBezTo>
                  <a:cubicBezTo>
                    <a:pt x="4" y="15"/>
                    <a:pt x="4" y="15"/>
                    <a:pt x="4" y="15"/>
                  </a:cubicBezTo>
                  <a:moveTo>
                    <a:pt x="9" y="8"/>
                  </a:moveTo>
                  <a:cubicBezTo>
                    <a:pt x="9" y="8"/>
                    <a:pt x="10" y="7"/>
                    <a:pt x="11" y="4"/>
                  </a:cubicBezTo>
                  <a:cubicBezTo>
                    <a:pt x="15" y="12"/>
                    <a:pt x="15" y="12"/>
                    <a:pt x="15" y="12"/>
                  </a:cubicBezTo>
                  <a:cubicBezTo>
                    <a:pt x="15" y="12"/>
                    <a:pt x="19" y="11"/>
                    <a:pt x="21" y="11"/>
                  </a:cubicBezTo>
                  <a:cubicBezTo>
                    <a:pt x="23" y="11"/>
                    <a:pt x="23" y="12"/>
                    <a:pt x="20" y="12"/>
                  </a:cubicBezTo>
                  <a:cubicBezTo>
                    <a:pt x="20" y="12"/>
                    <a:pt x="20" y="12"/>
                    <a:pt x="19" y="12"/>
                  </a:cubicBezTo>
                  <a:cubicBezTo>
                    <a:pt x="18" y="12"/>
                    <a:pt x="15" y="13"/>
                    <a:pt x="11" y="16"/>
                  </a:cubicBezTo>
                  <a:cubicBezTo>
                    <a:pt x="11" y="16"/>
                    <a:pt x="11" y="8"/>
                    <a:pt x="9" y="8"/>
                  </a:cubicBezTo>
                  <a:cubicBezTo>
                    <a:pt x="9" y="8"/>
                    <a:pt x="9" y="8"/>
                    <a:pt x="9" y="8"/>
                  </a:cubicBezTo>
                  <a:cubicBezTo>
                    <a:pt x="9" y="8"/>
                    <a:pt x="9" y="8"/>
                    <a:pt x="9" y="8"/>
                  </a:cubicBezTo>
                  <a:cubicBezTo>
                    <a:pt x="9" y="8"/>
                    <a:pt x="9" y="8"/>
                    <a:pt x="9" y="8"/>
                  </a:cubicBezTo>
                  <a:moveTo>
                    <a:pt x="9" y="0"/>
                  </a:moveTo>
                  <a:cubicBezTo>
                    <a:pt x="9" y="0"/>
                    <a:pt x="12" y="8"/>
                    <a:pt x="8" y="8"/>
                  </a:cubicBezTo>
                  <a:cubicBezTo>
                    <a:pt x="7" y="8"/>
                    <a:pt x="6" y="7"/>
                    <a:pt x="5" y="6"/>
                  </a:cubicBezTo>
                  <a:cubicBezTo>
                    <a:pt x="5" y="6"/>
                    <a:pt x="5" y="6"/>
                    <a:pt x="4" y="6"/>
                  </a:cubicBezTo>
                  <a:cubicBezTo>
                    <a:pt x="4" y="6"/>
                    <a:pt x="2" y="7"/>
                    <a:pt x="0" y="14"/>
                  </a:cubicBezTo>
                  <a:cubicBezTo>
                    <a:pt x="0" y="14"/>
                    <a:pt x="1" y="14"/>
                    <a:pt x="3" y="15"/>
                  </a:cubicBezTo>
                  <a:cubicBezTo>
                    <a:pt x="3" y="15"/>
                    <a:pt x="3" y="15"/>
                    <a:pt x="3" y="15"/>
                  </a:cubicBezTo>
                  <a:cubicBezTo>
                    <a:pt x="4" y="15"/>
                    <a:pt x="4" y="15"/>
                    <a:pt x="4" y="15"/>
                  </a:cubicBezTo>
                  <a:cubicBezTo>
                    <a:pt x="4" y="14"/>
                    <a:pt x="3" y="13"/>
                    <a:pt x="2" y="13"/>
                  </a:cubicBezTo>
                  <a:cubicBezTo>
                    <a:pt x="1" y="13"/>
                    <a:pt x="1" y="13"/>
                    <a:pt x="0" y="13"/>
                  </a:cubicBezTo>
                  <a:cubicBezTo>
                    <a:pt x="0" y="13"/>
                    <a:pt x="3" y="6"/>
                    <a:pt x="4" y="6"/>
                  </a:cubicBezTo>
                  <a:cubicBezTo>
                    <a:pt x="4" y="6"/>
                    <a:pt x="4" y="6"/>
                    <a:pt x="4" y="6"/>
                  </a:cubicBezTo>
                  <a:cubicBezTo>
                    <a:pt x="4" y="15"/>
                    <a:pt x="4" y="15"/>
                    <a:pt x="4" y="15"/>
                  </a:cubicBezTo>
                  <a:cubicBezTo>
                    <a:pt x="5" y="15"/>
                    <a:pt x="5" y="16"/>
                    <a:pt x="6" y="16"/>
                  </a:cubicBezTo>
                  <a:cubicBezTo>
                    <a:pt x="6" y="15"/>
                    <a:pt x="6" y="15"/>
                    <a:pt x="7" y="15"/>
                  </a:cubicBezTo>
                  <a:cubicBezTo>
                    <a:pt x="7" y="15"/>
                    <a:pt x="7" y="15"/>
                    <a:pt x="7" y="15"/>
                  </a:cubicBezTo>
                  <a:cubicBezTo>
                    <a:pt x="7" y="15"/>
                    <a:pt x="7" y="15"/>
                    <a:pt x="8" y="15"/>
                  </a:cubicBezTo>
                  <a:cubicBezTo>
                    <a:pt x="8" y="15"/>
                    <a:pt x="10" y="15"/>
                    <a:pt x="10" y="17"/>
                  </a:cubicBezTo>
                  <a:cubicBezTo>
                    <a:pt x="11" y="17"/>
                    <a:pt x="11" y="17"/>
                    <a:pt x="11" y="17"/>
                  </a:cubicBezTo>
                  <a:cubicBezTo>
                    <a:pt x="12" y="15"/>
                    <a:pt x="13" y="15"/>
                    <a:pt x="14" y="15"/>
                  </a:cubicBezTo>
                  <a:cubicBezTo>
                    <a:pt x="16" y="14"/>
                    <a:pt x="18" y="13"/>
                    <a:pt x="20" y="13"/>
                  </a:cubicBezTo>
                  <a:cubicBezTo>
                    <a:pt x="21" y="13"/>
                    <a:pt x="21" y="13"/>
                    <a:pt x="21" y="13"/>
                  </a:cubicBezTo>
                  <a:cubicBezTo>
                    <a:pt x="21" y="13"/>
                    <a:pt x="21" y="13"/>
                    <a:pt x="22" y="13"/>
                  </a:cubicBezTo>
                  <a:cubicBezTo>
                    <a:pt x="22" y="13"/>
                    <a:pt x="22" y="13"/>
                    <a:pt x="21" y="14"/>
                  </a:cubicBezTo>
                  <a:cubicBezTo>
                    <a:pt x="21" y="14"/>
                    <a:pt x="21" y="14"/>
                    <a:pt x="21" y="14"/>
                  </a:cubicBezTo>
                  <a:cubicBezTo>
                    <a:pt x="22" y="14"/>
                    <a:pt x="23" y="13"/>
                    <a:pt x="25" y="12"/>
                  </a:cubicBezTo>
                  <a:cubicBezTo>
                    <a:pt x="25" y="12"/>
                    <a:pt x="22" y="12"/>
                    <a:pt x="23" y="10"/>
                  </a:cubicBezTo>
                  <a:cubicBezTo>
                    <a:pt x="23" y="10"/>
                    <a:pt x="15" y="5"/>
                    <a:pt x="19" y="5"/>
                  </a:cubicBezTo>
                  <a:cubicBezTo>
                    <a:pt x="19" y="5"/>
                    <a:pt x="20" y="5"/>
                    <a:pt x="20" y="5"/>
                  </a:cubicBezTo>
                  <a:cubicBezTo>
                    <a:pt x="20" y="5"/>
                    <a:pt x="25" y="5"/>
                    <a:pt x="29" y="11"/>
                  </a:cubicBezTo>
                  <a:cubicBezTo>
                    <a:pt x="28" y="10"/>
                    <a:pt x="28" y="9"/>
                    <a:pt x="28" y="9"/>
                  </a:cubicBezTo>
                  <a:cubicBezTo>
                    <a:pt x="28" y="9"/>
                    <a:pt x="23" y="3"/>
                    <a:pt x="20" y="0"/>
                  </a:cubicBezTo>
                  <a:cubicBezTo>
                    <a:pt x="20" y="1"/>
                    <a:pt x="19" y="2"/>
                    <a:pt x="17" y="2"/>
                  </a:cubicBezTo>
                  <a:cubicBezTo>
                    <a:pt x="17" y="2"/>
                    <a:pt x="15" y="2"/>
                    <a:pt x="14" y="1"/>
                  </a:cubicBezTo>
                  <a:cubicBezTo>
                    <a:pt x="14" y="1"/>
                    <a:pt x="12" y="1"/>
                    <a:pt x="11"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9" y="0"/>
                  </a:cubicBezTo>
                  <a:moveTo>
                    <a:pt x="20" y="0"/>
                  </a:moveTo>
                  <a:cubicBezTo>
                    <a:pt x="20" y="0"/>
                    <a:pt x="20" y="0"/>
                    <a:pt x="20" y="0"/>
                  </a:cubicBezTo>
                  <a:cubicBezTo>
                    <a:pt x="20" y="0"/>
                    <a:pt x="20" y="0"/>
                    <a:pt x="20" y="0"/>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96" name="Freeform 490">
              <a:extLst>
                <a:ext uri="{FF2B5EF4-FFF2-40B4-BE49-F238E27FC236}">
                  <a16:creationId xmlns:a16="http://schemas.microsoft.com/office/drawing/2014/main" id="{5F68D2B6-9A4B-844D-933A-786BEEC22495}"/>
                </a:ext>
              </a:extLst>
            </p:cNvPr>
            <p:cNvSpPr>
              <a:spLocks/>
            </p:cNvSpPr>
            <p:nvPr/>
          </p:nvSpPr>
          <p:spPr bwMode="auto">
            <a:xfrm>
              <a:off x="1307" y="764"/>
              <a:ext cx="6" cy="13"/>
            </a:xfrm>
            <a:custGeom>
              <a:avLst/>
              <a:gdLst>
                <a:gd name="T0" fmla="*/ 4 w 4"/>
                <a:gd name="T1" fmla="*/ 0 h 9"/>
                <a:gd name="T2" fmla="*/ 0 w 4"/>
                <a:gd name="T3" fmla="*/ 7 h 9"/>
                <a:gd name="T4" fmla="*/ 2 w 4"/>
                <a:gd name="T5" fmla="*/ 7 h 9"/>
                <a:gd name="T6" fmla="*/ 4 w 4"/>
                <a:gd name="T7" fmla="*/ 9 h 9"/>
                <a:gd name="T8" fmla="*/ 4 w 4"/>
                <a:gd name="T9" fmla="*/ 9 h 9"/>
                <a:gd name="T10" fmla="*/ 4 w 4"/>
                <a:gd name="T11" fmla="*/ 9 h 9"/>
                <a:gd name="T12" fmla="*/ 4 w 4"/>
                <a:gd name="T13" fmla="*/ 9 h 9"/>
                <a:gd name="T14" fmla="*/ 4 w 4"/>
                <a:gd name="T15" fmla="*/ 9 h 9"/>
                <a:gd name="T16" fmla="*/ 4 w 4"/>
                <a:gd name="T17" fmla="*/ 0 h 9"/>
                <a:gd name="T18" fmla="*/ 4 w 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9">
                  <a:moveTo>
                    <a:pt x="4" y="0"/>
                  </a:moveTo>
                  <a:cubicBezTo>
                    <a:pt x="3" y="0"/>
                    <a:pt x="0" y="7"/>
                    <a:pt x="0" y="7"/>
                  </a:cubicBezTo>
                  <a:cubicBezTo>
                    <a:pt x="1" y="7"/>
                    <a:pt x="1" y="7"/>
                    <a:pt x="2" y="7"/>
                  </a:cubicBezTo>
                  <a:cubicBezTo>
                    <a:pt x="3" y="7"/>
                    <a:pt x="4" y="8"/>
                    <a:pt x="4" y="9"/>
                  </a:cubicBezTo>
                  <a:cubicBezTo>
                    <a:pt x="4" y="9"/>
                    <a:pt x="4" y="9"/>
                    <a:pt x="4" y="9"/>
                  </a:cubicBezTo>
                  <a:cubicBezTo>
                    <a:pt x="4" y="9"/>
                    <a:pt x="4" y="9"/>
                    <a:pt x="4" y="9"/>
                  </a:cubicBezTo>
                  <a:cubicBezTo>
                    <a:pt x="4" y="9"/>
                    <a:pt x="4" y="9"/>
                    <a:pt x="4" y="9"/>
                  </a:cubicBezTo>
                  <a:cubicBezTo>
                    <a:pt x="4" y="9"/>
                    <a:pt x="4" y="9"/>
                    <a:pt x="4" y="9"/>
                  </a:cubicBezTo>
                  <a:cubicBezTo>
                    <a:pt x="4" y="0"/>
                    <a:pt x="4" y="0"/>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697" name="Freeform 491">
              <a:extLst>
                <a:ext uri="{FF2B5EF4-FFF2-40B4-BE49-F238E27FC236}">
                  <a16:creationId xmlns:a16="http://schemas.microsoft.com/office/drawing/2014/main" id="{EAE9E11A-8663-A646-916D-06CB99F1533B}"/>
                </a:ext>
              </a:extLst>
            </p:cNvPr>
            <p:cNvSpPr>
              <a:spLocks noEditPoints="1"/>
            </p:cNvSpPr>
            <p:nvPr/>
          </p:nvSpPr>
          <p:spPr bwMode="auto">
            <a:xfrm>
              <a:off x="1320" y="761"/>
              <a:ext cx="21" cy="17"/>
            </a:xfrm>
            <a:custGeom>
              <a:avLst/>
              <a:gdLst>
                <a:gd name="T0" fmla="*/ 0 w 14"/>
                <a:gd name="T1" fmla="*/ 4 h 12"/>
                <a:gd name="T2" fmla="*/ 0 w 14"/>
                <a:gd name="T3" fmla="*/ 4 h 12"/>
                <a:gd name="T4" fmla="*/ 0 w 14"/>
                <a:gd name="T5" fmla="*/ 4 h 12"/>
                <a:gd name="T6" fmla="*/ 2 w 14"/>
                <a:gd name="T7" fmla="*/ 0 h 12"/>
                <a:gd name="T8" fmla="*/ 0 w 14"/>
                <a:gd name="T9" fmla="*/ 4 h 12"/>
                <a:gd name="T10" fmla="*/ 0 w 14"/>
                <a:gd name="T11" fmla="*/ 4 h 12"/>
                <a:gd name="T12" fmla="*/ 2 w 14"/>
                <a:gd name="T13" fmla="*/ 12 h 12"/>
                <a:gd name="T14" fmla="*/ 10 w 14"/>
                <a:gd name="T15" fmla="*/ 8 h 12"/>
                <a:gd name="T16" fmla="*/ 11 w 14"/>
                <a:gd name="T17" fmla="*/ 8 h 12"/>
                <a:gd name="T18" fmla="*/ 12 w 14"/>
                <a:gd name="T19" fmla="*/ 7 h 12"/>
                <a:gd name="T20" fmla="*/ 6 w 14"/>
                <a:gd name="T21" fmla="*/ 8 h 12"/>
                <a:gd name="T22" fmla="*/ 2 w 14"/>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2">
                  <a:moveTo>
                    <a:pt x="0" y="4"/>
                  </a:moveTo>
                  <a:cubicBezTo>
                    <a:pt x="0" y="4"/>
                    <a:pt x="0" y="4"/>
                    <a:pt x="0" y="4"/>
                  </a:cubicBezTo>
                  <a:cubicBezTo>
                    <a:pt x="0" y="4"/>
                    <a:pt x="0" y="4"/>
                    <a:pt x="0" y="4"/>
                  </a:cubicBezTo>
                  <a:moveTo>
                    <a:pt x="2" y="0"/>
                  </a:moveTo>
                  <a:cubicBezTo>
                    <a:pt x="1" y="3"/>
                    <a:pt x="0" y="4"/>
                    <a:pt x="0" y="4"/>
                  </a:cubicBezTo>
                  <a:cubicBezTo>
                    <a:pt x="0" y="4"/>
                    <a:pt x="0" y="4"/>
                    <a:pt x="0" y="4"/>
                  </a:cubicBezTo>
                  <a:cubicBezTo>
                    <a:pt x="2" y="4"/>
                    <a:pt x="2" y="12"/>
                    <a:pt x="2" y="12"/>
                  </a:cubicBezTo>
                  <a:cubicBezTo>
                    <a:pt x="6" y="9"/>
                    <a:pt x="9" y="8"/>
                    <a:pt x="10" y="8"/>
                  </a:cubicBezTo>
                  <a:cubicBezTo>
                    <a:pt x="11" y="8"/>
                    <a:pt x="11" y="8"/>
                    <a:pt x="11" y="8"/>
                  </a:cubicBezTo>
                  <a:cubicBezTo>
                    <a:pt x="14" y="8"/>
                    <a:pt x="14" y="7"/>
                    <a:pt x="12" y="7"/>
                  </a:cubicBezTo>
                  <a:cubicBezTo>
                    <a:pt x="10" y="7"/>
                    <a:pt x="6" y="8"/>
                    <a:pt x="6" y="8"/>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pic>
          <p:nvPicPr>
            <p:cNvPr id="698" name="Picture 492">
              <a:extLst>
                <a:ext uri="{FF2B5EF4-FFF2-40B4-BE49-F238E27FC236}">
                  <a16:creationId xmlns:a16="http://schemas.microsoft.com/office/drawing/2014/main" id="{4EF6BEDC-BDBB-A44A-8461-DD6121ED1D7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7" y="752"/>
              <a:ext cx="11"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99" name="Freeform 493">
              <a:extLst>
                <a:ext uri="{FF2B5EF4-FFF2-40B4-BE49-F238E27FC236}">
                  <a16:creationId xmlns:a16="http://schemas.microsoft.com/office/drawing/2014/main" id="{6E049277-9D6C-0844-B1F8-56DB7EC473FA}"/>
                </a:ext>
              </a:extLst>
            </p:cNvPr>
            <p:cNvSpPr>
              <a:spLocks/>
            </p:cNvSpPr>
            <p:nvPr/>
          </p:nvSpPr>
          <p:spPr bwMode="auto">
            <a:xfrm>
              <a:off x="1322" y="755"/>
              <a:ext cx="1" cy="0"/>
            </a:xfrm>
            <a:custGeom>
              <a:avLst/>
              <a:gdLst>
                <a:gd name="T0" fmla="*/ 0 w 1"/>
                <a:gd name="T1" fmla="*/ 0 w 1"/>
                <a:gd name="T2" fmla="*/ 1 w 1"/>
                <a:gd name="T3" fmla="*/ 0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0" y="0"/>
                    <a:pt x="0" y="0"/>
                    <a:pt x="1" y="0"/>
                  </a:cubicBezTo>
                  <a:cubicBezTo>
                    <a:pt x="1" y="0"/>
                    <a:pt x="1"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00" name="Freeform 494">
              <a:extLst>
                <a:ext uri="{FF2B5EF4-FFF2-40B4-BE49-F238E27FC236}">
                  <a16:creationId xmlns:a16="http://schemas.microsoft.com/office/drawing/2014/main" id="{28680666-E237-5A48-9C4D-B4BE45797C88}"/>
                </a:ext>
              </a:extLst>
            </p:cNvPr>
            <p:cNvSpPr>
              <a:spLocks noEditPoints="1"/>
            </p:cNvSpPr>
            <p:nvPr/>
          </p:nvSpPr>
          <p:spPr bwMode="auto">
            <a:xfrm>
              <a:off x="1328" y="777"/>
              <a:ext cx="24" cy="19"/>
            </a:xfrm>
            <a:custGeom>
              <a:avLst/>
              <a:gdLst>
                <a:gd name="T0" fmla="*/ 11 w 17"/>
                <a:gd name="T1" fmla="*/ 6 h 13"/>
                <a:gd name="T2" fmla="*/ 11 w 17"/>
                <a:gd name="T3" fmla="*/ 6 h 13"/>
                <a:gd name="T4" fmla="*/ 12 w 17"/>
                <a:gd name="T5" fmla="*/ 9 h 13"/>
                <a:gd name="T6" fmla="*/ 12 w 17"/>
                <a:gd name="T7" fmla="*/ 9 h 13"/>
                <a:gd name="T8" fmla="*/ 12 w 17"/>
                <a:gd name="T9" fmla="*/ 9 h 13"/>
                <a:gd name="T10" fmla="*/ 13 w 17"/>
                <a:gd name="T11" fmla="*/ 6 h 13"/>
                <a:gd name="T12" fmla="*/ 11 w 17"/>
                <a:gd name="T13" fmla="*/ 6 h 13"/>
                <a:gd name="T14" fmla="*/ 5 w 17"/>
                <a:gd name="T15" fmla="*/ 6 h 13"/>
                <a:gd name="T16" fmla="*/ 2 w 17"/>
                <a:gd name="T17" fmla="*/ 8 h 13"/>
                <a:gd name="T18" fmla="*/ 1 w 17"/>
                <a:gd name="T19" fmla="*/ 9 h 13"/>
                <a:gd name="T20" fmla="*/ 0 w 17"/>
                <a:gd name="T21" fmla="*/ 12 h 13"/>
                <a:gd name="T22" fmla="*/ 6 w 17"/>
                <a:gd name="T23" fmla="*/ 10 h 13"/>
                <a:gd name="T24" fmla="*/ 4 w 17"/>
                <a:gd name="T25" fmla="*/ 8 h 13"/>
                <a:gd name="T26" fmla="*/ 4 w 17"/>
                <a:gd name="T27" fmla="*/ 8 h 13"/>
                <a:gd name="T28" fmla="*/ 3 w 17"/>
                <a:gd name="T29" fmla="*/ 10 h 13"/>
                <a:gd name="T30" fmla="*/ 2 w 17"/>
                <a:gd name="T31" fmla="*/ 10 h 13"/>
                <a:gd name="T32" fmla="*/ 2 w 17"/>
                <a:gd name="T33" fmla="*/ 8 h 13"/>
                <a:gd name="T34" fmla="*/ 3 w 17"/>
                <a:gd name="T35" fmla="*/ 8 h 13"/>
                <a:gd name="T36" fmla="*/ 5 w 17"/>
                <a:gd name="T37" fmla="*/ 6 h 13"/>
                <a:gd name="T38" fmla="*/ 5 w 17"/>
                <a:gd name="T39" fmla="*/ 6 h 13"/>
                <a:gd name="T40" fmla="*/ 16 w 17"/>
                <a:gd name="T41" fmla="*/ 3 h 13"/>
                <a:gd name="T42" fmla="*/ 16 w 17"/>
                <a:gd name="T43" fmla="*/ 7 h 13"/>
                <a:gd name="T44" fmla="*/ 16 w 17"/>
                <a:gd name="T45" fmla="*/ 7 h 13"/>
                <a:gd name="T46" fmla="*/ 16 w 17"/>
                <a:gd name="T47" fmla="*/ 9 h 13"/>
                <a:gd name="T48" fmla="*/ 16 w 17"/>
                <a:gd name="T49" fmla="*/ 13 h 13"/>
                <a:gd name="T50" fmla="*/ 16 w 17"/>
                <a:gd name="T51" fmla="*/ 13 h 13"/>
                <a:gd name="T52" fmla="*/ 16 w 17"/>
                <a:gd name="T53" fmla="*/ 3 h 13"/>
                <a:gd name="T54" fmla="*/ 8 w 17"/>
                <a:gd name="T55" fmla="*/ 3 h 13"/>
                <a:gd name="T56" fmla="*/ 6 w 17"/>
                <a:gd name="T57" fmla="*/ 4 h 13"/>
                <a:gd name="T58" fmla="*/ 6 w 17"/>
                <a:gd name="T59" fmla="*/ 5 h 13"/>
                <a:gd name="T60" fmla="*/ 8 w 17"/>
                <a:gd name="T61" fmla="*/ 4 h 13"/>
                <a:gd name="T62" fmla="*/ 8 w 17"/>
                <a:gd name="T63" fmla="*/ 3 h 13"/>
                <a:gd name="T64" fmla="*/ 4 w 17"/>
                <a:gd name="T65" fmla="*/ 1 h 13"/>
                <a:gd name="T66" fmla="*/ 3 w 17"/>
                <a:gd name="T67" fmla="*/ 3 h 13"/>
                <a:gd name="T68" fmla="*/ 3 w 17"/>
                <a:gd name="T69" fmla="*/ 4 h 13"/>
                <a:gd name="T70" fmla="*/ 5 w 17"/>
                <a:gd name="T71" fmla="*/ 4 h 13"/>
                <a:gd name="T72" fmla="*/ 4 w 17"/>
                <a:gd name="T73" fmla="*/ 2 h 13"/>
                <a:gd name="T74" fmla="*/ 4 w 17"/>
                <a:gd name="T75" fmla="*/ 1 h 13"/>
                <a:gd name="T76" fmla="*/ 12 w 17"/>
                <a:gd name="T77" fmla="*/ 1 h 13"/>
                <a:gd name="T78" fmla="*/ 12 w 17"/>
                <a:gd name="T79" fmla="*/ 1 h 13"/>
                <a:gd name="T80" fmla="*/ 12 w 17"/>
                <a:gd name="T81" fmla="*/ 1 h 13"/>
                <a:gd name="T82" fmla="*/ 11 w 17"/>
                <a:gd name="T83" fmla="*/ 2 h 13"/>
                <a:gd name="T84" fmla="*/ 12 w 17"/>
                <a:gd name="T85" fmla="*/ 2 h 13"/>
                <a:gd name="T86" fmla="*/ 12 w 17"/>
                <a:gd name="T87" fmla="*/ 1 h 13"/>
                <a:gd name="T88" fmla="*/ 12 w 17"/>
                <a:gd name="T89" fmla="*/ 1 h 13"/>
                <a:gd name="T90" fmla="*/ 7 w 17"/>
                <a:gd name="T91" fmla="*/ 0 h 13"/>
                <a:gd name="T92" fmla="*/ 6 w 17"/>
                <a:gd name="T93" fmla="*/ 1 h 13"/>
                <a:gd name="T94" fmla="*/ 6 w 17"/>
                <a:gd name="T95" fmla="*/ 3 h 13"/>
                <a:gd name="T96" fmla="*/ 7 w 17"/>
                <a:gd name="T97" fmla="*/ 3 h 13"/>
                <a:gd name="T98" fmla="*/ 8 w 17"/>
                <a:gd name="T99" fmla="*/ 2 h 13"/>
                <a:gd name="T100" fmla="*/ 8 w 17"/>
                <a:gd name="T101" fmla="*/ 2 h 13"/>
                <a:gd name="T102" fmla="*/ 7 w 17"/>
                <a:gd name="T103" fmla="*/ 0 h 13"/>
                <a:gd name="T104" fmla="*/ 10 w 17"/>
                <a:gd name="T105" fmla="*/ 0 h 13"/>
                <a:gd name="T106" fmla="*/ 9 w 17"/>
                <a:gd name="T107" fmla="*/ 0 h 13"/>
                <a:gd name="T108" fmla="*/ 9 w 17"/>
                <a:gd name="T109" fmla="*/ 2 h 13"/>
                <a:gd name="T110" fmla="*/ 9 w 17"/>
                <a:gd name="T111" fmla="*/ 2 h 13"/>
                <a:gd name="T112" fmla="*/ 9 w 17"/>
                <a:gd name="T113" fmla="*/ 2 h 13"/>
                <a:gd name="T114" fmla="*/ 9 w 17"/>
                <a:gd name="T115" fmla="*/ 3 h 13"/>
                <a:gd name="T116" fmla="*/ 10 w 17"/>
                <a:gd name="T117" fmla="*/ 2 h 13"/>
                <a:gd name="T118" fmla="*/ 10 w 17"/>
                <a:gd name="T119" fmla="*/ 1 h 13"/>
                <a:gd name="T120" fmla="*/ 10 w 17"/>
                <a:gd name="T1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 h="13">
                  <a:moveTo>
                    <a:pt x="11" y="6"/>
                  </a:moveTo>
                  <a:cubicBezTo>
                    <a:pt x="11" y="6"/>
                    <a:pt x="11" y="6"/>
                    <a:pt x="11" y="6"/>
                  </a:cubicBezTo>
                  <a:cubicBezTo>
                    <a:pt x="11" y="9"/>
                    <a:pt x="12" y="9"/>
                    <a:pt x="12" y="9"/>
                  </a:cubicBezTo>
                  <a:cubicBezTo>
                    <a:pt x="12" y="9"/>
                    <a:pt x="12" y="9"/>
                    <a:pt x="12" y="9"/>
                  </a:cubicBezTo>
                  <a:cubicBezTo>
                    <a:pt x="12" y="9"/>
                    <a:pt x="12" y="9"/>
                    <a:pt x="12" y="9"/>
                  </a:cubicBezTo>
                  <a:cubicBezTo>
                    <a:pt x="13" y="9"/>
                    <a:pt x="13" y="8"/>
                    <a:pt x="13" y="6"/>
                  </a:cubicBezTo>
                  <a:cubicBezTo>
                    <a:pt x="12" y="6"/>
                    <a:pt x="12" y="6"/>
                    <a:pt x="11" y="6"/>
                  </a:cubicBezTo>
                  <a:moveTo>
                    <a:pt x="5" y="6"/>
                  </a:moveTo>
                  <a:cubicBezTo>
                    <a:pt x="4" y="6"/>
                    <a:pt x="3" y="7"/>
                    <a:pt x="2" y="8"/>
                  </a:cubicBezTo>
                  <a:cubicBezTo>
                    <a:pt x="2" y="9"/>
                    <a:pt x="1" y="9"/>
                    <a:pt x="1" y="9"/>
                  </a:cubicBezTo>
                  <a:cubicBezTo>
                    <a:pt x="0" y="10"/>
                    <a:pt x="0" y="11"/>
                    <a:pt x="0" y="12"/>
                  </a:cubicBezTo>
                  <a:cubicBezTo>
                    <a:pt x="6" y="10"/>
                    <a:pt x="6" y="10"/>
                    <a:pt x="6" y="10"/>
                  </a:cubicBezTo>
                  <a:cubicBezTo>
                    <a:pt x="4" y="10"/>
                    <a:pt x="4" y="9"/>
                    <a:pt x="4" y="8"/>
                  </a:cubicBezTo>
                  <a:cubicBezTo>
                    <a:pt x="4" y="8"/>
                    <a:pt x="4" y="8"/>
                    <a:pt x="4" y="8"/>
                  </a:cubicBezTo>
                  <a:cubicBezTo>
                    <a:pt x="3" y="10"/>
                    <a:pt x="3" y="10"/>
                    <a:pt x="3" y="10"/>
                  </a:cubicBezTo>
                  <a:cubicBezTo>
                    <a:pt x="2" y="10"/>
                    <a:pt x="2" y="10"/>
                    <a:pt x="2" y="10"/>
                  </a:cubicBezTo>
                  <a:cubicBezTo>
                    <a:pt x="2" y="8"/>
                    <a:pt x="2" y="8"/>
                    <a:pt x="2" y="8"/>
                  </a:cubicBezTo>
                  <a:cubicBezTo>
                    <a:pt x="3" y="8"/>
                    <a:pt x="3" y="8"/>
                    <a:pt x="3" y="8"/>
                  </a:cubicBezTo>
                  <a:cubicBezTo>
                    <a:pt x="3" y="8"/>
                    <a:pt x="3" y="7"/>
                    <a:pt x="5" y="6"/>
                  </a:cubicBezTo>
                  <a:cubicBezTo>
                    <a:pt x="5" y="6"/>
                    <a:pt x="5" y="6"/>
                    <a:pt x="5" y="6"/>
                  </a:cubicBezTo>
                  <a:moveTo>
                    <a:pt x="16" y="3"/>
                  </a:moveTo>
                  <a:cubicBezTo>
                    <a:pt x="16" y="5"/>
                    <a:pt x="16" y="6"/>
                    <a:pt x="16" y="7"/>
                  </a:cubicBezTo>
                  <a:cubicBezTo>
                    <a:pt x="16" y="7"/>
                    <a:pt x="16" y="7"/>
                    <a:pt x="16" y="7"/>
                  </a:cubicBezTo>
                  <a:cubicBezTo>
                    <a:pt x="16" y="8"/>
                    <a:pt x="16" y="8"/>
                    <a:pt x="16" y="9"/>
                  </a:cubicBezTo>
                  <a:cubicBezTo>
                    <a:pt x="17" y="9"/>
                    <a:pt x="17" y="10"/>
                    <a:pt x="16" y="13"/>
                  </a:cubicBezTo>
                  <a:cubicBezTo>
                    <a:pt x="16" y="13"/>
                    <a:pt x="16" y="13"/>
                    <a:pt x="16" y="13"/>
                  </a:cubicBezTo>
                  <a:cubicBezTo>
                    <a:pt x="17" y="12"/>
                    <a:pt x="17" y="9"/>
                    <a:pt x="16" y="3"/>
                  </a:cubicBezTo>
                  <a:moveTo>
                    <a:pt x="8" y="3"/>
                  </a:moveTo>
                  <a:cubicBezTo>
                    <a:pt x="7" y="3"/>
                    <a:pt x="7" y="4"/>
                    <a:pt x="6" y="4"/>
                  </a:cubicBezTo>
                  <a:cubicBezTo>
                    <a:pt x="6" y="5"/>
                    <a:pt x="6" y="5"/>
                    <a:pt x="6" y="5"/>
                  </a:cubicBezTo>
                  <a:cubicBezTo>
                    <a:pt x="7" y="5"/>
                    <a:pt x="7" y="4"/>
                    <a:pt x="8" y="4"/>
                  </a:cubicBezTo>
                  <a:cubicBezTo>
                    <a:pt x="8" y="3"/>
                    <a:pt x="8" y="3"/>
                    <a:pt x="8" y="3"/>
                  </a:cubicBezTo>
                  <a:moveTo>
                    <a:pt x="4" y="1"/>
                  </a:moveTo>
                  <a:cubicBezTo>
                    <a:pt x="4" y="2"/>
                    <a:pt x="3" y="2"/>
                    <a:pt x="3" y="3"/>
                  </a:cubicBezTo>
                  <a:cubicBezTo>
                    <a:pt x="3" y="3"/>
                    <a:pt x="2" y="4"/>
                    <a:pt x="3" y="4"/>
                  </a:cubicBezTo>
                  <a:cubicBezTo>
                    <a:pt x="4" y="4"/>
                    <a:pt x="4" y="4"/>
                    <a:pt x="5" y="4"/>
                  </a:cubicBezTo>
                  <a:cubicBezTo>
                    <a:pt x="5" y="3"/>
                    <a:pt x="4" y="2"/>
                    <a:pt x="4" y="2"/>
                  </a:cubicBezTo>
                  <a:cubicBezTo>
                    <a:pt x="4" y="2"/>
                    <a:pt x="4" y="1"/>
                    <a:pt x="4" y="1"/>
                  </a:cubicBezTo>
                  <a:moveTo>
                    <a:pt x="12" y="1"/>
                  </a:moveTo>
                  <a:cubicBezTo>
                    <a:pt x="12" y="1"/>
                    <a:pt x="12" y="1"/>
                    <a:pt x="12" y="1"/>
                  </a:cubicBezTo>
                  <a:cubicBezTo>
                    <a:pt x="12" y="1"/>
                    <a:pt x="12" y="1"/>
                    <a:pt x="12" y="1"/>
                  </a:cubicBezTo>
                  <a:cubicBezTo>
                    <a:pt x="12" y="1"/>
                    <a:pt x="11" y="1"/>
                    <a:pt x="11" y="2"/>
                  </a:cubicBezTo>
                  <a:cubicBezTo>
                    <a:pt x="11" y="2"/>
                    <a:pt x="12" y="2"/>
                    <a:pt x="12" y="2"/>
                  </a:cubicBezTo>
                  <a:cubicBezTo>
                    <a:pt x="12" y="2"/>
                    <a:pt x="12" y="1"/>
                    <a:pt x="12" y="1"/>
                  </a:cubicBezTo>
                  <a:cubicBezTo>
                    <a:pt x="12" y="1"/>
                    <a:pt x="12" y="1"/>
                    <a:pt x="12" y="1"/>
                  </a:cubicBezTo>
                  <a:moveTo>
                    <a:pt x="7" y="0"/>
                  </a:moveTo>
                  <a:cubicBezTo>
                    <a:pt x="6" y="0"/>
                    <a:pt x="6" y="1"/>
                    <a:pt x="6" y="1"/>
                  </a:cubicBezTo>
                  <a:cubicBezTo>
                    <a:pt x="6" y="1"/>
                    <a:pt x="6" y="2"/>
                    <a:pt x="6" y="3"/>
                  </a:cubicBezTo>
                  <a:cubicBezTo>
                    <a:pt x="6" y="3"/>
                    <a:pt x="6" y="3"/>
                    <a:pt x="7" y="3"/>
                  </a:cubicBezTo>
                  <a:cubicBezTo>
                    <a:pt x="8" y="2"/>
                    <a:pt x="8" y="2"/>
                    <a:pt x="8" y="2"/>
                  </a:cubicBezTo>
                  <a:cubicBezTo>
                    <a:pt x="8" y="2"/>
                    <a:pt x="8" y="2"/>
                    <a:pt x="8" y="2"/>
                  </a:cubicBezTo>
                  <a:cubicBezTo>
                    <a:pt x="8" y="1"/>
                    <a:pt x="7" y="0"/>
                    <a:pt x="7" y="0"/>
                  </a:cubicBezTo>
                  <a:moveTo>
                    <a:pt x="10" y="0"/>
                  </a:moveTo>
                  <a:cubicBezTo>
                    <a:pt x="10" y="0"/>
                    <a:pt x="9" y="0"/>
                    <a:pt x="9" y="0"/>
                  </a:cubicBezTo>
                  <a:cubicBezTo>
                    <a:pt x="9" y="0"/>
                    <a:pt x="9" y="1"/>
                    <a:pt x="9" y="2"/>
                  </a:cubicBezTo>
                  <a:cubicBezTo>
                    <a:pt x="9" y="2"/>
                    <a:pt x="9" y="2"/>
                    <a:pt x="9" y="2"/>
                  </a:cubicBezTo>
                  <a:cubicBezTo>
                    <a:pt x="9" y="2"/>
                    <a:pt x="9" y="2"/>
                    <a:pt x="9" y="2"/>
                  </a:cubicBezTo>
                  <a:cubicBezTo>
                    <a:pt x="9" y="2"/>
                    <a:pt x="9" y="2"/>
                    <a:pt x="9" y="3"/>
                  </a:cubicBezTo>
                  <a:cubicBezTo>
                    <a:pt x="10" y="3"/>
                    <a:pt x="10" y="3"/>
                    <a:pt x="10" y="2"/>
                  </a:cubicBezTo>
                  <a:cubicBezTo>
                    <a:pt x="10" y="1"/>
                    <a:pt x="10" y="1"/>
                    <a:pt x="10" y="1"/>
                  </a:cubicBezTo>
                  <a:cubicBezTo>
                    <a:pt x="10" y="1"/>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01" name="Freeform 495">
              <a:extLst>
                <a:ext uri="{FF2B5EF4-FFF2-40B4-BE49-F238E27FC236}">
                  <a16:creationId xmlns:a16="http://schemas.microsoft.com/office/drawing/2014/main" id="{E7B705DC-237F-2246-9CD6-62AEF5599583}"/>
                </a:ext>
              </a:extLst>
            </p:cNvPr>
            <p:cNvSpPr>
              <a:spLocks/>
            </p:cNvSpPr>
            <p:nvPr/>
          </p:nvSpPr>
          <p:spPr bwMode="auto">
            <a:xfrm>
              <a:off x="1284" y="841"/>
              <a:ext cx="86" cy="7"/>
            </a:xfrm>
            <a:custGeom>
              <a:avLst/>
              <a:gdLst>
                <a:gd name="T0" fmla="*/ 56 w 59"/>
                <a:gd name="T1" fmla="*/ 0 h 5"/>
                <a:gd name="T2" fmla="*/ 55 w 59"/>
                <a:gd name="T3" fmla="*/ 1 h 5"/>
                <a:gd name="T4" fmla="*/ 55 w 59"/>
                <a:gd name="T5" fmla="*/ 1 h 5"/>
                <a:gd name="T6" fmla="*/ 48 w 59"/>
                <a:gd name="T7" fmla="*/ 3 h 5"/>
                <a:gd name="T8" fmla="*/ 39 w 59"/>
                <a:gd name="T9" fmla="*/ 4 h 5"/>
                <a:gd name="T10" fmla="*/ 36 w 59"/>
                <a:gd name="T11" fmla="*/ 4 h 5"/>
                <a:gd name="T12" fmla="*/ 17 w 59"/>
                <a:gd name="T13" fmla="*/ 4 h 5"/>
                <a:gd name="T14" fmla="*/ 15 w 59"/>
                <a:gd name="T15" fmla="*/ 5 h 5"/>
                <a:gd name="T16" fmla="*/ 3 w 59"/>
                <a:gd name="T17" fmla="*/ 2 h 5"/>
                <a:gd name="T18" fmla="*/ 3 w 59"/>
                <a:gd name="T19" fmla="*/ 1 h 5"/>
                <a:gd name="T20" fmla="*/ 3 w 59"/>
                <a:gd name="T21" fmla="*/ 1 h 5"/>
                <a:gd name="T22" fmla="*/ 5 w 59"/>
                <a:gd name="T23" fmla="*/ 4 h 5"/>
                <a:gd name="T24" fmla="*/ 15 w 59"/>
                <a:gd name="T25" fmla="*/ 5 h 5"/>
                <a:gd name="T26" fmla="*/ 18 w 59"/>
                <a:gd name="T27" fmla="*/ 5 h 5"/>
                <a:gd name="T28" fmla="*/ 40 w 59"/>
                <a:gd name="T29" fmla="*/ 5 h 5"/>
                <a:gd name="T30" fmla="*/ 51 w 59"/>
                <a:gd name="T31" fmla="*/ 3 h 5"/>
                <a:gd name="T32" fmla="*/ 57 w 59"/>
                <a:gd name="T33" fmla="*/ 0 h 5"/>
                <a:gd name="T34" fmla="*/ 56 w 59"/>
                <a:gd name="T35" fmla="*/ 0 h 5"/>
                <a:gd name="T36" fmla="*/ 56 w 59"/>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5">
                  <a:moveTo>
                    <a:pt x="56" y="0"/>
                  </a:moveTo>
                  <a:cubicBezTo>
                    <a:pt x="56" y="0"/>
                    <a:pt x="55" y="1"/>
                    <a:pt x="55" y="1"/>
                  </a:cubicBezTo>
                  <a:cubicBezTo>
                    <a:pt x="55" y="1"/>
                    <a:pt x="55" y="1"/>
                    <a:pt x="55" y="1"/>
                  </a:cubicBezTo>
                  <a:cubicBezTo>
                    <a:pt x="53" y="1"/>
                    <a:pt x="48" y="3"/>
                    <a:pt x="48" y="3"/>
                  </a:cubicBezTo>
                  <a:cubicBezTo>
                    <a:pt x="39" y="4"/>
                    <a:pt x="39" y="4"/>
                    <a:pt x="39" y="4"/>
                  </a:cubicBezTo>
                  <a:cubicBezTo>
                    <a:pt x="39" y="4"/>
                    <a:pt x="37" y="4"/>
                    <a:pt x="36" y="4"/>
                  </a:cubicBezTo>
                  <a:cubicBezTo>
                    <a:pt x="29" y="4"/>
                    <a:pt x="17" y="4"/>
                    <a:pt x="17" y="4"/>
                  </a:cubicBezTo>
                  <a:cubicBezTo>
                    <a:pt x="17" y="5"/>
                    <a:pt x="16" y="5"/>
                    <a:pt x="15" y="5"/>
                  </a:cubicBezTo>
                  <a:cubicBezTo>
                    <a:pt x="10" y="5"/>
                    <a:pt x="3" y="2"/>
                    <a:pt x="3" y="2"/>
                  </a:cubicBezTo>
                  <a:cubicBezTo>
                    <a:pt x="3" y="2"/>
                    <a:pt x="3" y="1"/>
                    <a:pt x="3" y="1"/>
                  </a:cubicBezTo>
                  <a:cubicBezTo>
                    <a:pt x="3" y="1"/>
                    <a:pt x="3" y="1"/>
                    <a:pt x="3" y="1"/>
                  </a:cubicBezTo>
                  <a:cubicBezTo>
                    <a:pt x="3" y="1"/>
                    <a:pt x="0" y="2"/>
                    <a:pt x="5" y="4"/>
                  </a:cubicBezTo>
                  <a:cubicBezTo>
                    <a:pt x="5" y="4"/>
                    <a:pt x="10" y="5"/>
                    <a:pt x="15" y="5"/>
                  </a:cubicBezTo>
                  <a:cubicBezTo>
                    <a:pt x="16" y="5"/>
                    <a:pt x="17" y="5"/>
                    <a:pt x="18" y="5"/>
                  </a:cubicBezTo>
                  <a:cubicBezTo>
                    <a:pt x="18" y="5"/>
                    <a:pt x="37" y="5"/>
                    <a:pt x="40" y="5"/>
                  </a:cubicBezTo>
                  <a:cubicBezTo>
                    <a:pt x="40" y="5"/>
                    <a:pt x="47" y="5"/>
                    <a:pt x="51" y="3"/>
                  </a:cubicBezTo>
                  <a:cubicBezTo>
                    <a:pt x="51" y="3"/>
                    <a:pt x="59" y="0"/>
                    <a:pt x="57" y="0"/>
                  </a:cubicBezTo>
                  <a:cubicBezTo>
                    <a:pt x="57" y="0"/>
                    <a:pt x="56" y="0"/>
                    <a:pt x="56" y="0"/>
                  </a:cubicBezTo>
                  <a:cubicBezTo>
                    <a:pt x="56" y="0"/>
                    <a:pt x="56" y="0"/>
                    <a:pt x="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02" name="Freeform 496">
              <a:extLst>
                <a:ext uri="{FF2B5EF4-FFF2-40B4-BE49-F238E27FC236}">
                  <a16:creationId xmlns:a16="http://schemas.microsoft.com/office/drawing/2014/main" id="{9D0E59DD-1A0C-D943-B0B6-864730716948}"/>
                </a:ext>
              </a:extLst>
            </p:cNvPr>
            <p:cNvSpPr>
              <a:spLocks noEditPoints="1"/>
            </p:cNvSpPr>
            <p:nvPr/>
          </p:nvSpPr>
          <p:spPr bwMode="auto">
            <a:xfrm>
              <a:off x="1288" y="786"/>
              <a:ext cx="78" cy="62"/>
            </a:xfrm>
            <a:custGeom>
              <a:avLst/>
              <a:gdLst>
                <a:gd name="T0" fmla="*/ 30 w 53"/>
                <a:gd name="T1" fmla="*/ 28 h 43"/>
                <a:gd name="T2" fmla="*/ 30 w 53"/>
                <a:gd name="T3" fmla="*/ 28 h 43"/>
                <a:gd name="T4" fmla="*/ 36 w 53"/>
                <a:gd name="T5" fmla="*/ 0 h 43"/>
                <a:gd name="T6" fmla="*/ 36 w 53"/>
                <a:gd name="T7" fmla="*/ 3 h 43"/>
                <a:gd name="T8" fmla="*/ 36 w 53"/>
                <a:gd name="T9" fmla="*/ 4 h 43"/>
                <a:gd name="T10" fmla="*/ 32 w 53"/>
                <a:gd name="T11" fmla="*/ 7 h 43"/>
                <a:gd name="T12" fmla="*/ 24 w 53"/>
                <a:gd name="T13" fmla="*/ 18 h 43"/>
                <a:gd name="T14" fmla="*/ 23 w 53"/>
                <a:gd name="T15" fmla="*/ 36 h 43"/>
                <a:gd name="T16" fmla="*/ 29 w 53"/>
                <a:gd name="T17" fmla="*/ 35 h 43"/>
                <a:gd name="T18" fmla="*/ 29 w 53"/>
                <a:gd name="T19" fmla="*/ 36 h 43"/>
                <a:gd name="T20" fmla="*/ 22 w 53"/>
                <a:gd name="T21" fmla="*/ 38 h 43"/>
                <a:gd name="T22" fmla="*/ 15 w 53"/>
                <a:gd name="T23" fmla="*/ 41 h 43"/>
                <a:gd name="T24" fmla="*/ 9 w 53"/>
                <a:gd name="T25" fmla="*/ 42 h 43"/>
                <a:gd name="T26" fmla="*/ 0 w 53"/>
                <a:gd name="T27" fmla="*/ 40 h 43"/>
                <a:gd name="T28" fmla="*/ 14 w 53"/>
                <a:gd name="T29" fmla="*/ 42 h 43"/>
                <a:gd name="T30" fmla="*/ 36 w 53"/>
                <a:gd name="T31" fmla="*/ 42 h 43"/>
                <a:gd name="T32" fmla="*/ 52 w 53"/>
                <a:gd name="T33" fmla="*/ 39 h 43"/>
                <a:gd name="T34" fmla="*/ 53 w 53"/>
                <a:gd name="T35" fmla="*/ 38 h 43"/>
                <a:gd name="T36" fmla="*/ 51 w 53"/>
                <a:gd name="T37" fmla="*/ 38 h 43"/>
                <a:gd name="T38" fmla="*/ 51 w 53"/>
                <a:gd name="T39" fmla="*/ 36 h 43"/>
                <a:gd name="T40" fmla="*/ 50 w 53"/>
                <a:gd name="T41" fmla="*/ 35 h 43"/>
                <a:gd name="T42" fmla="*/ 48 w 53"/>
                <a:gd name="T43" fmla="*/ 34 h 43"/>
                <a:gd name="T44" fmla="*/ 48 w 53"/>
                <a:gd name="T45" fmla="*/ 34 h 43"/>
                <a:gd name="T46" fmla="*/ 46 w 53"/>
                <a:gd name="T47" fmla="*/ 35 h 43"/>
                <a:gd name="T48" fmla="*/ 38 w 53"/>
                <a:gd name="T49" fmla="*/ 39 h 43"/>
                <a:gd name="T50" fmla="*/ 39 w 53"/>
                <a:gd name="T51" fmla="*/ 34 h 43"/>
                <a:gd name="T52" fmla="*/ 32 w 53"/>
                <a:gd name="T53" fmla="*/ 36 h 43"/>
                <a:gd name="T54" fmla="*/ 30 w 53"/>
                <a:gd name="T55" fmla="*/ 28 h 43"/>
                <a:gd name="T56" fmla="*/ 30 w 53"/>
                <a:gd name="T57" fmla="*/ 26 h 43"/>
                <a:gd name="T58" fmla="*/ 31 w 53"/>
                <a:gd name="T59" fmla="*/ 26 h 43"/>
                <a:gd name="T60" fmla="*/ 33 w 53"/>
                <a:gd name="T61" fmla="*/ 25 h 43"/>
                <a:gd name="T62" fmla="*/ 37 w 53"/>
                <a:gd name="T63" fmla="*/ 23 h 43"/>
                <a:gd name="T64" fmla="*/ 37 w 53"/>
                <a:gd name="T65" fmla="*/ 21 h 43"/>
                <a:gd name="T66" fmla="*/ 39 w 53"/>
                <a:gd name="T67" fmla="*/ 18 h 43"/>
                <a:gd name="T68" fmla="*/ 40 w 53"/>
                <a:gd name="T69" fmla="*/ 12 h 43"/>
                <a:gd name="T70" fmla="*/ 38 w 53"/>
                <a:gd name="T71" fmla="*/ 9 h 43"/>
                <a:gd name="T72" fmla="*/ 41 w 53"/>
                <a:gd name="T73" fmla="*/ 6 h 43"/>
                <a:gd name="T74" fmla="*/ 41 w 53"/>
                <a:gd name="T75" fmla="*/ 3 h 43"/>
                <a:gd name="T76" fmla="*/ 41 w 53"/>
                <a:gd name="T77" fmla="*/ 0 h 43"/>
                <a:gd name="T78" fmla="*/ 40 w 53"/>
                <a:gd name="T79" fmla="*/ 4 h 43"/>
                <a:gd name="T80" fmla="*/ 39 w 53"/>
                <a:gd name="T81" fmla="*/ 4 h 43"/>
                <a:gd name="T82" fmla="*/ 37 w 53"/>
                <a:gd name="T8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43">
                  <a:moveTo>
                    <a:pt x="30" y="28"/>
                  </a:moveTo>
                  <a:cubicBezTo>
                    <a:pt x="30" y="28"/>
                    <a:pt x="30" y="28"/>
                    <a:pt x="30" y="28"/>
                  </a:cubicBezTo>
                  <a:cubicBezTo>
                    <a:pt x="30" y="28"/>
                    <a:pt x="30" y="28"/>
                    <a:pt x="30" y="28"/>
                  </a:cubicBezTo>
                  <a:cubicBezTo>
                    <a:pt x="30" y="28"/>
                    <a:pt x="30" y="28"/>
                    <a:pt x="30" y="28"/>
                  </a:cubicBezTo>
                  <a:moveTo>
                    <a:pt x="37" y="0"/>
                  </a:moveTo>
                  <a:cubicBezTo>
                    <a:pt x="37" y="0"/>
                    <a:pt x="36" y="0"/>
                    <a:pt x="36" y="0"/>
                  </a:cubicBezTo>
                  <a:cubicBezTo>
                    <a:pt x="36" y="1"/>
                    <a:pt x="36" y="2"/>
                    <a:pt x="36" y="2"/>
                  </a:cubicBezTo>
                  <a:cubicBezTo>
                    <a:pt x="36" y="3"/>
                    <a:pt x="36" y="3"/>
                    <a:pt x="36" y="3"/>
                  </a:cubicBezTo>
                  <a:cubicBezTo>
                    <a:pt x="37" y="3"/>
                    <a:pt x="37" y="3"/>
                    <a:pt x="37" y="3"/>
                  </a:cubicBezTo>
                  <a:cubicBezTo>
                    <a:pt x="36" y="4"/>
                    <a:pt x="36" y="4"/>
                    <a:pt x="36" y="4"/>
                  </a:cubicBezTo>
                  <a:cubicBezTo>
                    <a:pt x="36" y="4"/>
                    <a:pt x="36" y="4"/>
                    <a:pt x="36" y="4"/>
                  </a:cubicBezTo>
                  <a:cubicBezTo>
                    <a:pt x="35" y="4"/>
                    <a:pt x="34" y="4"/>
                    <a:pt x="32" y="7"/>
                  </a:cubicBezTo>
                  <a:cubicBezTo>
                    <a:pt x="30" y="8"/>
                    <a:pt x="17" y="13"/>
                    <a:pt x="24" y="18"/>
                  </a:cubicBezTo>
                  <a:cubicBezTo>
                    <a:pt x="24" y="18"/>
                    <a:pt x="24" y="18"/>
                    <a:pt x="24" y="18"/>
                  </a:cubicBezTo>
                  <a:cubicBezTo>
                    <a:pt x="25" y="18"/>
                    <a:pt x="33" y="18"/>
                    <a:pt x="25" y="27"/>
                  </a:cubicBezTo>
                  <a:cubicBezTo>
                    <a:pt x="25" y="27"/>
                    <a:pt x="17" y="36"/>
                    <a:pt x="23" y="36"/>
                  </a:cubicBezTo>
                  <a:cubicBezTo>
                    <a:pt x="24" y="36"/>
                    <a:pt x="26" y="36"/>
                    <a:pt x="27" y="35"/>
                  </a:cubicBezTo>
                  <a:cubicBezTo>
                    <a:pt x="29" y="35"/>
                    <a:pt x="29" y="35"/>
                    <a:pt x="29" y="35"/>
                  </a:cubicBezTo>
                  <a:cubicBezTo>
                    <a:pt x="29" y="36"/>
                    <a:pt x="29" y="36"/>
                    <a:pt x="29" y="36"/>
                  </a:cubicBezTo>
                  <a:cubicBezTo>
                    <a:pt x="29" y="36"/>
                    <a:pt x="29" y="36"/>
                    <a:pt x="29" y="36"/>
                  </a:cubicBezTo>
                  <a:cubicBezTo>
                    <a:pt x="29" y="36"/>
                    <a:pt x="26" y="38"/>
                    <a:pt x="23" y="38"/>
                  </a:cubicBezTo>
                  <a:cubicBezTo>
                    <a:pt x="23" y="38"/>
                    <a:pt x="23" y="38"/>
                    <a:pt x="22" y="38"/>
                  </a:cubicBezTo>
                  <a:cubicBezTo>
                    <a:pt x="22" y="38"/>
                    <a:pt x="22" y="38"/>
                    <a:pt x="22" y="38"/>
                  </a:cubicBezTo>
                  <a:cubicBezTo>
                    <a:pt x="21" y="38"/>
                    <a:pt x="16" y="38"/>
                    <a:pt x="15" y="41"/>
                  </a:cubicBezTo>
                  <a:cubicBezTo>
                    <a:pt x="15" y="41"/>
                    <a:pt x="14" y="42"/>
                    <a:pt x="12" y="42"/>
                  </a:cubicBezTo>
                  <a:cubicBezTo>
                    <a:pt x="11" y="42"/>
                    <a:pt x="10" y="42"/>
                    <a:pt x="9" y="42"/>
                  </a:cubicBezTo>
                  <a:cubicBezTo>
                    <a:pt x="0" y="39"/>
                    <a:pt x="0" y="39"/>
                    <a:pt x="0" y="39"/>
                  </a:cubicBezTo>
                  <a:cubicBezTo>
                    <a:pt x="0" y="39"/>
                    <a:pt x="0" y="40"/>
                    <a:pt x="0" y="40"/>
                  </a:cubicBezTo>
                  <a:cubicBezTo>
                    <a:pt x="0" y="40"/>
                    <a:pt x="7" y="43"/>
                    <a:pt x="12" y="43"/>
                  </a:cubicBezTo>
                  <a:cubicBezTo>
                    <a:pt x="13" y="43"/>
                    <a:pt x="14" y="43"/>
                    <a:pt x="14" y="42"/>
                  </a:cubicBezTo>
                  <a:cubicBezTo>
                    <a:pt x="14" y="42"/>
                    <a:pt x="26" y="42"/>
                    <a:pt x="33" y="42"/>
                  </a:cubicBezTo>
                  <a:cubicBezTo>
                    <a:pt x="34" y="42"/>
                    <a:pt x="36" y="42"/>
                    <a:pt x="36" y="42"/>
                  </a:cubicBezTo>
                  <a:cubicBezTo>
                    <a:pt x="45" y="41"/>
                    <a:pt x="45" y="41"/>
                    <a:pt x="45" y="41"/>
                  </a:cubicBezTo>
                  <a:cubicBezTo>
                    <a:pt x="45" y="41"/>
                    <a:pt x="50" y="39"/>
                    <a:pt x="52" y="39"/>
                  </a:cubicBezTo>
                  <a:cubicBezTo>
                    <a:pt x="52" y="39"/>
                    <a:pt x="52" y="39"/>
                    <a:pt x="52" y="39"/>
                  </a:cubicBezTo>
                  <a:cubicBezTo>
                    <a:pt x="52" y="39"/>
                    <a:pt x="53" y="38"/>
                    <a:pt x="53" y="38"/>
                  </a:cubicBezTo>
                  <a:cubicBezTo>
                    <a:pt x="52" y="37"/>
                    <a:pt x="52" y="37"/>
                    <a:pt x="52" y="37"/>
                  </a:cubicBezTo>
                  <a:cubicBezTo>
                    <a:pt x="52" y="38"/>
                    <a:pt x="51" y="38"/>
                    <a:pt x="51" y="38"/>
                  </a:cubicBezTo>
                  <a:cubicBezTo>
                    <a:pt x="51" y="38"/>
                    <a:pt x="50" y="38"/>
                    <a:pt x="50" y="38"/>
                  </a:cubicBezTo>
                  <a:cubicBezTo>
                    <a:pt x="51" y="37"/>
                    <a:pt x="51" y="36"/>
                    <a:pt x="51" y="36"/>
                  </a:cubicBezTo>
                  <a:cubicBezTo>
                    <a:pt x="50" y="35"/>
                    <a:pt x="50" y="35"/>
                    <a:pt x="50" y="35"/>
                  </a:cubicBezTo>
                  <a:cubicBezTo>
                    <a:pt x="50" y="35"/>
                    <a:pt x="50" y="35"/>
                    <a:pt x="50" y="35"/>
                  </a:cubicBezTo>
                  <a:cubicBezTo>
                    <a:pt x="48" y="37"/>
                    <a:pt x="45" y="40"/>
                    <a:pt x="45" y="40"/>
                  </a:cubicBezTo>
                  <a:cubicBezTo>
                    <a:pt x="45" y="39"/>
                    <a:pt x="48" y="34"/>
                    <a:pt x="48" y="34"/>
                  </a:cubicBezTo>
                  <a:cubicBezTo>
                    <a:pt x="48" y="34"/>
                    <a:pt x="48" y="34"/>
                    <a:pt x="48" y="34"/>
                  </a:cubicBezTo>
                  <a:cubicBezTo>
                    <a:pt x="48" y="34"/>
                    <a:pt x="48" y="34"/>
                    <a:pt x="48" y="34"/>
                  </a:cubicBezTo>
                  <a:cubicBezTo>
                    <a:pt x="48" y="34"/>
                    <a:pt x="48" y="34"/>
                    <a:pt x="48" y="34"/>
                  </a:cubicBezTo>
                  <a:cubicBezTo>
                    <a:pt x="47" y="34"/>
                    <a:pt x="47" y="35"/>
                    <a:pt x="46" y="35"/>
                  </a:cubicBezTo>
                  <a:cubicBezTo>
                    <a:pt x="42" y="39"/>
                    <a:pt x="40" y="39"/>
                    <a:pt x="39" y="39"/>
                  </a:cubicBezTo>
                  <a:cubicBezTo>
                    <a:pt x="38" y="39"/>
                    <a:pt x="38" y="39"/>
                    <a:pt x="38" y="39"/>
                  </a:cubicBezTo>
                  <a:cubicBezTo>
                    <a:pt x="39" y="36"/>
                    <a:pt x="45" y="35"/>
                    <a:pt x="45" y="35"/>
                  </a:cubicBezTo>
                  <a:cubicBezTo>
                    <a:pt x="45" y="35"/>
                    <a:pt x="42" y="34"/>
                    <a:pt x="39" y="34"/>
                  </a:cubicBezTo>
                  <a:cubicBezTo>
                    <a:pt x="36" y="34"/>
                    <a:pt x="33" y="35"/>
                    <a:pt x="32" y="36"/>
                  </a:cubicBezTo>
                  <a:cubicBezTo>
                    <a:pt x="32" y="36"/>
                    <a:pt x="32" y="36"/>
                    <a:pt x="32" y="36"/>
                  </a:cubicBezTo>
                  <a:cubicBezTo>
                    <a:pt x="32" y="36"/>
                    <a:pt x="32" y="36"/>
                    <a:pt x="32" y="36"/>
                  </a:cubicBezTo>
                  <a:cubicBezTo>
                    <a:pt x="31" y="35"/>
                    <a:pt x="30" y="31"/>
                    <a:pt x="30" y="28"/>
                  </a:cubicBezTo>
                  <a:cubicBezTo>
                    <a:pt x="30" y="29"/>
                    <a:pt x="30" y="29"/>
                    <a:pt x="29" y="29"/>
                  </a:cubicBezTo>
                  <a:cubicBezTo>
                    <a:pt x="29" y="27"/>
                    <a:pt x="29" y="27"/>
                    <a:pt x="30" y="26"/>
                  </a:cubicBezTo>
                  <a:cubicBezTo>
                    <a:pt x="31" y="26"/>
                    <a:pt x="31" y="26"/>
                    <a:pt x="31" y="26"/>
                  </a:cubicBezTo>
                  <a:cubicBezTo>
                    <a:pt x="31" y="26"/>
                    <a:pt x="31" y="26"/>
                    <a:pt x="31" y="26"/>
                  </a:cubicBezTo>
                  <a:cubicBezTo>
                    <a:pt x="30" y="26"/>
                    <a:pt x="30" y="26"/>
                    <a:pt x="30" y="26"/>
                  </a:cubicBezTo>
                  <a:cubicBezTo>
                    <a:pt x="31" y="26"/>
                    <a:pt x="32" y="25"/>
                    <a:pt x="33" y="25"/>
                  </a:cubicBezTo>
                  <a:cubicBezTo>
                    <a:pt x="33" y="25"/>
                    <a:pt x="33" y="25"/>
                    <a:pt x="33" y="25"/>
                  </a:cubicBezTo>
                  <a:cubicBezTo>
                    <a:pt x="34" y="24"/>
                    <a:pt x="36" y="23"/>
                    <a:pt x="37" y="23"/>
                  </a:cubicBezTo>
                  <a:cubicBezTo>
                    <a:pt x="39" y="23"/>
                    <a:pt x="40" y="23"/>
                    <a:pt x="41" y="25"/>
                  </a:cubicBezTo>
                  <a:cubicBezTo>
                    <a:pt x="41" y="25"/>
                    <a:pt x="40" y="21"/>
                    <a:pt x="37" y="21"/>
                  </a:cubicBezTo>
                  <a:cubicBezTo>
                    <a:pt x="36" y="21"/>
                    <a:pt x="36" y="21"/>
                    <a:pt x="36" y="21"/>
                  </a:cubicBezTo>
                  <a:cubicBezTo>
                    <a:pt x="36" y="21"/>
                    <a:pt x="29" y="20"/>
                    <a:pt x="39" y="18"/>
                  </a:cubicBezTo>
                  <a:cubicBezTo>
                    <a:pt x="39" y="18"/>
                    <a:pt x="44" y="17"/>
                    <a:pt x="39" y="17"/>
                  </a:cubicBezTo>
                  <a:cubicBezTo>
                    <a:pt x="39" y="17"/>
                    <a:pt x="34" y="15"/>
                    <a:pt x="40" y="12"/>
                  </a:cubicBezTo>
                  <a:cubicBezTo>
                    <a:pt x="40" y="12"/>
                    <a:pt x="46" y="9"/>
                    <a:pt x="39" y="9"/>
                  </a:cubicBezTo>
                  <a:cubicBezTo>
                    <a:pt x="39" y="9"/>
                    <a:pt x="39" y="9"/>
                    <a:pt x="38" y="9"/>
                  </a:cubicBezTo>
                  <a:cubicBezTo>
                    <a:pt x="38" y="9"/>
                    <a:pt x="38" y="9"/>
                    <a:pt x="37" y="9"/>
                  </a:cubicBezTo>
                  <a:cubicBezTo>
                    <a:pt x="35" y="9"/>
                    <a:pt x="30" y="8"/>
                    <a:pt x="41" y="6"/>
                  </a:cubicBezTo>
                  <a:cubicBezTo>
                    <a:pt x="41" y="6"/>
                    <a:pt x="42" y="5"/>
                    <a:pt x="42" y="5"/>
                  </a:cubicBezTo>
                  <a:cubicBezTo>
                    <a:pt x="41" y="5"/>
                    <a:pt x="41" y="3"/>
                    <a:pt x="41" y="3"/>
                  </a:cubicBezTo>
                  <a:cubicBezTo>
                    <a:pt x="41" y="2"/>
                    <a:pt x="41" y="1"/>
                    <a:pt x="41" y="1"/>
                  </a:cubicBezTo>
                  <a:cubicBezTo>
                    <a:pt x="41" y="1"/>
                    <a:pt x="41" y="0"/>
                    <a:pt x="41" y="0"/>
                  </a:cubicBezTo>
                  <a:cubicBezTo>
                    <a:pt x="41" y="0"/>
                    <a:pt x="41" y="1"/>
                    <a:pt x="41" y="1"/>
                  </a:cubicBezTo>
                  <a:cubicBezTo>
                    <a:pt x="41" y="1"/>
                    <a:pt x="41" y="4"/>
                    <a:pt x="40" y="4"/>
                  </a:cubicBezTo>
                  <a:cubicBezTo>
                    <a:pt x="40" y="4"/>
                    <a:pt x="39" y="4"/>
                    <a:pt x="39" y="4"/>
                  </a:cubicBezTo>
                  <a:cubicBezTo>
                    <a:pt x="39" y="4"/>
                    <a:pt x="39" y="4"/>
                    <a:pt x="39" y="4"/>
                  </a:cubicBezTo>
                  <a:cubicBezTo>
                    <a:pt x="39" y="4"/>
                    <a:pt x="37" y="4"/>
                    <a:pt x="37" y="2"/>
                  </a:cubicBezTo>
                  <a:cubicBezTo>
                    <a:pt x="37" y="2"/>
                    <a:pt x="37" y="1"/>
                    <a:pt x="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03" name="Freeform 497">
              <a:extLst>
                <a:ext uri="{FF2B5EF4-FFF2-40B4-BE49-F238E27FC236}">
                  <a16:creationId xmlns:a16="http://schemas.microsoft.com/office/drawing/2014/main" id="{5265B263-82D8-CA44-87C5-0E9806097073}"/>
                </a:ext>
              </a:extLst>
            </p:cNvPr>
            <p:cNvSpPr>
              <a:spLocks/>
            </p:cNvSpPr>
            <p:nvPr/>
          </p:nvSpPr>
          <p:spPr bwMode="auto">
            <a:xfrm>
              <a:off x="1331" y="824"/>
              <a:ext cx="3" cy="4"/>
            </a:xfrm>
            <a:custGeom>
              <a:avLst/>
              <a:gdLst>
                <a:gd name="T0" fmla="*/ 1 w 2"/>
                <a:gd name="T1" fmla="*/ 0 h 3"/>
                <a:gd name="T2" fmla="*/ 0 w 2"/>
                <a:gd name="T3" fmla="*/ 3 h 3"/>
                <a:gd name="T4" fmla="*/ 1 w 2"/>
                <a:gd name="T5" fmla="*/ 2 h 3"/>
                <a:gd name="T6" fmla="*/ 1 w 2"/>
                <a:gd name="T7" fmla="*/ 2 h 3"/>
                <a:gd name="T8" fmla="*/ 1 w 2"/>
                <a:gd name="T9" fmla="*/ 2 h 3"/>
                <a:gd name="T10" fmla="*/ 1 w 2"/>
                <a:gd name="T11" fmla="*/ 2 h 3"/>
                <a:gd name="T12" fmla="*/ 1 w 2"/>
                <a:gd name="T13" fmla="*/ 2 h 3"/>
                <a:gd name="T14" fmla="*/ 2 w 2"/>
                <a:gd name="T15" fmla="*/ 0 h 3"/>
                <a:gd name="T16" fmla="*/ 1 w 2"/>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3">
                  <a:moveTo>
                    <a:pt x="1" y="0"/>
                  </a:moveTo>
                  <a:cubicBezTo>
                    <a:pt x="0" y="1"/>
                    <a:pt x="0" y="1"/>
                    <a:pt x="0" y="3"/>
                  </a:cubicBezTo>
                  <a:cubicBezTo>
                    <a:pt x="1" y="3"/>
                    <a:pt x="1" y="3"/>
                    <a:pt x="1" y="2"/>
                  </a:cubicBezTo>
                  <a:cubicBezTo>
                    <a:pt x="1" y="2"/>
                    <a:pt x="1" y="2"/>
                    <a:pt x="1" y="2"/>
                  </a:cubicBezTo>
                  <a:cubicBezTo>
                    <a:pt x="1" y="2"/>
                    <a:pt x="1" y="2"/>
                    <a:pt x="1" y="2"/>
                  </a:cubicBezTo>
                  <a:cubicBezTo>
                    <a:pt x="1" y="2"/>
                    <a:pt x="1" y="2"/>
                    <a:pt x="1" y="2"/>
                  </a:cubicBezTo>
                  <a:cubicBezTo>
                    <a:pt x="1" y="2"/>
                    <a:pt x="1" y="2"/>
                    <a:pt x="1" y="2"/>
                  </a:cubicBezTo>
                  <a:cubicBezTo>
                    <a:pt x="1" y="2"/>
                    <a:pt x="1" y="1"/>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04" name="Freeform 498">
              <a:extLst>
                <a:ext uri="{FF2B5EF4-FFF2-40B4-BE49-F238E27FC236}">
                  <a16:creationId xmlns:a16="http://schemas.microsoft.com/office/drawing/2014/main" id="{2E66A9FD-FFCA-7943-B261-310252887F47}"/>
                </a:ext>
              </a:extLst>
            </p:cNvPr>
            <p:cNvSpPr>
              <a:spLocks noEditPoints="1"/>
            </p:cNvSpPr>
            <p:nvPr/>
          </p:nvSpPr>
          <p:spPr bwMode="auto">
            <a:xfrm>
              <a:off x="1335" y="787"/>
              <a:ext cx="16" cy="5"/>
            </a:xfrm>
            <a:custGeom>
              <a:avLst/>
              <a:gdLst>
                <a:gd name="T0" fmla="*/ 10 w 11"/>
                <a:gd name="T1" fmla="*/ 0 h 3"/>
                <a:gd name="T2" fmla="*/ 10 w 11"/>
                <a:gd name="T3" fmla="*/ 3 h 3"/>
                <a:gd name="T4" fmla="*/ 11 w 11"/>
                <a:gd name="T5" fmla="*/ 1 h 3"/>
                <a:gd name="T6" fmla="*/ 10 w 11"/>
                <a:gd name="T7" fmla="*/ 1 h 3"/>
                <a:gd name="T8" fmla="*/ 10 w 11"/>
                <a:gd name="T9" fmla="*/ 1 h 3"/>
                <a:gd name="T10" fmla="*/ 10 w 11"/>
                <a:gd name="T11" fmla="*/ 0 h 3"/>
                <a:gd name="T12" fmla="*/ 3 w 11"/>
                <a:gd name="T13" fmla="*/ 0 h 3"/>
                <a:gd name="T14" fmla="*/ 1 w 11"/>
                <a:gd name="T15" fmla="*/ 0 h 3"/>
                <a:gd name="T16" fmla="*/ 1 w 11"/>
                <a:gd name="T17" fmla="*/ 2 h 3"/>
                <a:gd name="T18" fmla="*/ 2 w 11"/>
                <a:gd name="T19" fmla="*/ 2 h 3"/>
                <a:gd name="T20" fmla="*/ 3 w 11"/>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
                  <a:moveTo>
                    <a:pt x="10" y="0"/>
                  </a:moveTo>
                  <a:cubicBezTo>
                    <a:pt x="10" y="3"/>
                    <a:pt x="10" y="3"/>
                    <a:pt x="10" y="3"/>
                  </a:cubicBezTo>
                  <a:cubicBezTo>
                    <a:pt x="10" y="3"/>
                    <a:pt x="11" y="2"/>
                    <a:pt x="11" y="1"/>
                  </a:cubicBezTo>
                  <a:cubicBezTo>
                    <a:pt x="11" y="1"/>
                    <a:pt x="10" y="1"/>
                    <a:pt x="10" y="1"/>
                  </a:cubicBezTo>
                  <a:cubicBezTo>
                    <a:pt x="10" y="1"/>
                    <a:pt x="10" y="1"/>
                    <a:pt x="10" y="1"/>
                  </a:cubicBezTo>
                  <a:cubicBezTo>
                    <a:pt x="10" y="1"/>
                    <a:pt x="10" y="1"/>
                    <a:pt x="10" y="0"/>
                  </a:cubicBezTo>
                  <a:moveTo>
                    <a:pt x="3" y="0"/>
                  </a:moveTo>
                  <a:cubicBezTo>
                    <a:pt x="2" y="0"/>
                    <a:pt x="1" y="0"/>
                    <a:pt x="1" y="0"/>
                  </a:cubicBezTo>
                  <a:cubicBezTo>
                    <a:pt x="0" y="2"/>
                    <a:pt x="1" y="2"/>
                    <a:pt x="1" y="2"/>
                  </a:cubicBezTo>
                  <a:cubicBezTo>
                    <a:pt x="1" y="2"/>
                    <a:pt x="1" y="2"/>
                    <a:pt x="2" y="2"/>
                  </a:cubicBezTo>
                  <a:cubicBezTo>
                    <a:pt x="2" y="2"/>
                    <a:pt x="3"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05" name="Freeform 499">
              <a:extLst>
                <a:ext uri="{FF2B5EF4-FFF2-40B4-BE49-F238E27FC236}">
                  <a16:creationId xmlns:a16="http://schemas.microsoft.com/office/drawing/2014/main" id="{F4EB5C74-E72D-2B48-BB64-14BB63D299EB}"/>
                </a:ext>
              </a:extLst>
            </p:cNvPr>
            <p:cNvSpPr>
              <a:spLocks noEditPoints="1"/>
            </p:cNvSpPr>
            <p:nvPr/>
          </p:nvSpPr>
          <p:spPr bwMode="auto">
            <a:xfrm>
              <a:off x="1332" y="821"/>
              <a:ext cx="22" cy="16"/>
            </a:xfrm>
            <a:custGeom>
              <a:avLst/>
              <a:gdLst>
                <a:gd name="T0" fmla="*/ 15 w 15"/>
                <a:gd name="T1" fmla="*/ 11 h 11"/>
                <a:gd name="T2" fmla="*/ 15 w 15"/>
                <a:gd name="T3" fmla="*/ 11 h 11"/>
                <a:gd name="T4" fmla="*/ 15 w 15"/>
                <a:gd name="T5" fmla="*/ 11 h 11"/>
                <a:gd name="T6" fmla="*/ 15 w 15"/>
                <a:gd name="T7" fmla="*/ 11 h 11"/>
                <a:gd name="T8" fmla="*/ 15 w 15"/>
                <a:gd name="T9" fmla="*/ 11 h 11"/>
                <a:gd name="T10" fmla="*/ 7 w 15"/>
                <a:gd name="T11" fmla="*/ 5 h 11"/>
                <a:gd name="T12" fmla="*/ 7 w 15"/>
                <a:gd name="T13" fmla="*/ 6 h 11"/>
                <a:gd name="T14" fmla="*/ 7 w 15"/>
                <a:gd name="T15" fmla="*/ 5 h 11"/>
                <a:gd name="T16" fmla="*/ 0 w 15"/>
                <a:gd name="T17" fmla="*/ 4 h 11"/>
                <a:gd name="T18" fmla="*/ 0 w 15"/>
                <a:gd name="T19" fmla="*/ 4 h 11"/>
                <a:gd name="T20" fmla="*/ 0 w 15"/>
                <a:gd name="T21" fmla="*/ 4 h 11"/>
                <a:gd name="T22" fmla="*/ 1 w 15"/>
                <a:gd name="T23" fmla="*/ 4 h 11"/>
                <a:gd name="T24" fmla="*/ 0 w 15"/>
                <a:gd name="T25" fmla="*/ 4 h 11"/>
                <a:gd name="T26" fmla="*/ 1 w 15"/>
                <a:gd name="T27" fmla="*/ 4 h 11"/>
                <a:gd name="T28" fmla="*/ 1 w 15"/>
                <a:gd name="T29" fmla="*/ 4 h 11"/>
                <a:gd name="T30" fmla="*/ 1 w 15"/>
                <a:gd name="T31" fmla="*/ 4 h 11"/>
                <a:gd name="T32" fmla="*/ 1 w 15"/>
                <a:gd name="T33" fmla="*/ 4 h 11"/>
                <a:gd name="T34" fmla="*/ 1 w 15"/>
                <a:gd name="T35" fmla="*/ 4 h 11"/>
                <a:gd name="T36" fmla="*/ 1 w 15"/>
                <a:gd name="T37" fmla="*/ 4 h 11"/>
                <a:gd name="T38" fmla="*/ 1 w 15"/>
                <a:gd name="T39" fmla="*/ 4 h 11"/>
                <a:gd name="T40" fmla="*/ 4 w 15"/>
                <a:gd name="T41" fmla="*/ 3 h 11"/>
                <a:gd name="T42" fmla="*/ 1 w 15"/>
                <a:gd name="T43" fmla="*/ 4 h 11"/>
                <a:gd name="T44" fmla="*/ 4 w 15"/>
                <a:gd name="T45" fmla="*/ 3 h 11"/>
                <a:gd name="T46" fmla="*/ 4 w 15"/>
                <a:gd name="T47" fmla="*/ 3 h 11"/>
                <a:gd name="T48" fmla="*/ 4 w 15"/>
                <a:gd name="T49" fmla="*/ 3 h 11"/>
                <a:gd name="T50" fmla="*/ 4 w 15"/>
                <a:gd name="T51" fmla="*/ 3 h 11"/>
                <a:gd name="T52" fmla="*/ 4 w 15"/>
                <a:gd name="T53" fmla="*/ 3 h 11"/>
                <a:gd name="T54" fmla="*/ 4 w 15"/>
                <a:gd name="T55" fmla="*/ 3 h 11"/>
                <a:gd name="T56" fmla="*/ 4 w 15"/>
                <a:gd name="T57" fmla="*/ 3 h 11"/>
                <a:gd name="T58" fmla="*/ 4 w 15"/>
                <a:gd name="T59" fmla="*/ 3 h 11"/>
                <a:gd name="T60" fmla="*/ 4 w 15"/>
                <a:gd name="T61" fmla="*/ 3 h 11"/>
                <a:gd name="T62" fmla="*/ 4 w 15"/>
                <a:gd name="T63" fmla="*/ 3 h 11"/>
                <a:gd name="T64" fmla="*/ 5 w 15"/>
                <a:gd name="T65" fmla="*/ 3 h 11"/>
                <a:gd name="T66" fmla="*/ 5 w 15"/>
                <a:gd name="T67" fmla="*/ 3 h 11"/>
                <a:gd name="T68" fmla="*/ 5 w 15"/>
                <a:gd name="T69" fmla="*/ 3 h 11"/>
                <a:gd name="T70" fmla="*/ 6 w 15"/>
                <a:gd name="T71" fmla="*/ 3 h 11"/>
                <a:gd name="T72" fmla="*/ 7 w 15"/>
                <a:gd name="T73" fmla="*/ 5 h 11"/>
                <a:gd name="T74" fmla="*/ 6 w 15"/>
                <a:gd name="T75" fmla="*/ 3 h 11"/>
                <a:gd name="T76" fmla="*/ 6 w 15"/>
                <a:gd name="T77" fmla="*/ 3 h 11"/>
                <a:gd name="T78" fmla="*/ 6 w 15"/>
                <a:gd name="T79" fmla="*/ 3 h 11"/>
                <a:gd name="T80" fmla="*/ 6 w 15"/>
                <a:gd name="T81" fmla="*/ 3 h 11"/>
                <a:gd name="T82" fmla="*/ 6 w 15"/>
                <a:gd name="T83" fmla="*/ 3 h 11"/>
                <a:gd name="T84" fmla="*/ 13 w 15"/>
                <a:gd name="T85" fmla="*/ 0 h 11"/>
                <a:gd name="T86" fmla="*/ 13 w 15"/>
                <a:gd name="T87" fmla="*/ 5 h 11"/>
                <a:gd name="T88" fmla="*/ 13 w 15"/>
                <a:gd name="T89" fmla="*/ 4 h 11"/>
                <a:gd name="T90" fmla="*/ 13 w 15"/>
                <a:gd name="T91" fmla="*/ 4 h 11"/>
                <a:gd name="T92" fmla="*/ 13 w 15"/>
                <a:gd name="T93" fmla="*/ 4 h 11"/>
                <a:gd name="T94" fmla="*/ 13 w 15"/>
                <a:gd name="T9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 h="11">
                  <a:moveTo>
                    <a:pt x="15" y="11"/>
                  </a:moveTo>
                  <a:cubicBezTo>
                    <a:pt x="15" y="11"/>
                    <a:pt x="15" y="11"/>
                    <a:pt x="15" y="11"/>
                  </a:cubicBezTo>
                  <a:cubicBezTo>
                    <a:pt x="15" y="11"/>
                    <a:pt x="15" y="11"/>
                    <a:pt x="15" y="11"/>
                  </a:cubicBezTo>
                  <a:cubicBezTo>
                    <a:pt x="15" y="11"/>
                    <a:pt x="15" y="11"/>
                    <a:pt x="15" y="11"/>
                  </a:cubicBezTo>
                  <a:cubicBezTo>
                    <a:pt x="15" y="11"/>
                    <a:pt x="15" y="11"/>
                    <a:pt x="15" y="11"/>
                  </a:cubicBezTo>
                  <a:moveTo>
                    <a:pt x="7" y="5"/>
                  </a:moveTo>
                  <a:cubicBezTo>
                    <a:pt x="7" y="5"/>
                    <a:pt x="7" y="5"/>
                    <a:pt x="7" y="6"/>
                  </a:cubicBezTo>
                  <a:cubicBezTo>
                    <a:pt x="7" y="5"/>
                    <a:pt x="7" y="5"/>
                    <a:pt x="7" y="5"/>
                  </a:cubicBezTo>
                  <a:moveTo>
                    <a:pt x="0" y="4"/>
                  </a:moveTo>
                  <a:cubicBezTo>
                    <a:pt x="0" y="4"/>
                    <a:pt x="0" y="4"/>
                    <a:pt x="0" y="4"/>
                  </a:cubicBezTo>
                  <a:cubicBezTo>
                    <a:pt x="0" y="4"/>
                    <a:pt x="0" y="4"/>
                    <a:pt x="0" y="4"/>
                  </a:cubicBezTo>
                  <a:moveTo>
                    <a:pt x="1" y="4"/>
                  </a:moveTo>
                  <a:cubicBezTo>
                    <a:pt x="1" y="4"/>
                    <a:pt x="1" y="4"/>
                    <a:pt x="0" y="4"/>
                  </a:cubicBezTo>
                  <a:cubicBezTo>
                    <a:pt x="1" y="4"/>
                    <a:pt x="1" y="4"/>
                    <a:pt x="1"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4" y="3"/>
                  </a:moveTo>
                  <a:cubicBezTo>
                    <a:pt x="3" y="4"/>
                    <a:pt x="2" y="4"/>
                    <a:pt x="1" y="4"/>
                  </a:cubicBezTo>
                  <a:cubicBezTo>
                    <a:pt x="2" y="4"/>
                    <a:pt x="3" y="4"/>
                    <a:pt x="4" y="3"/>
                  </a:cubicBezTo>
                  <a:moveTo>
                    <a:pt x="4" y="3"/>
                  </a:moveTo>
                  <a:cubicBezTo>
                    <a:pt x="4" y="3"/>
                    <a:pt x="4" y="3"/>
                    <a:pt x="4" y="3"/>
                  </a:cubicBezTo>
                  <a:cubicBezTo>
                    <a:pt x="4" y="3"/>
                    <a:pt x="4" y="3"/>
                    <a:pt x="4" y="3"/>
                  </a:cubicBezTo>
                  <a:moveTo>
                    <a:pt x="4" y="3"/>
                  </a:moveTo>
                  <a:cubicBezTo>
                    <a:pt x="4" y="3"/>
                    <a:pt x="4" y="3"/>
                    <a:pt x="4" y="3"/>
                  </a:cubicBezTo>
                  <a:cubicBezTo>
                    <a:pt x="4" y="3"/>
                    <a:pt x="4" y="3"/>
                    <a:pt x="4" y="3"/>
                  </a:cubicBezTo>
                  <a:moveTo>
                    <a:pt x="4" y="3"/>
                  </a:moveTo>
                  <a:cubicBezTo>
                    <a:pt x="4" y="3"/>
                    <a:pt x="4" y="3"/>
                    <a:pt x="4" y="3"/>
                  </a:cubicBezTo>
                  <a:cubicBezTo>
                    <a:pt x="4" y="3"/>
                    <a:pt x="4" y="3"/>
                    <a:pt x="4" y="3"/>
                  </a:cubicBezTo>
                  <a:moveTo>
                    <a:pt x="5" y="3"/>
                  </a:moveTo>
                  <a:cubicBezTo>
                    <a:pt x="5" y="3"/>
                    <a:pt x="5" y="3"/>
                    <a:pt x="5" y="3"/>
                  </a:cubicBezTo>
                  <a:cubicBezTo>
                    <a:pt x="5" y="3"/>
                    <a:pt x="5" y="3"/>
                    <a:pt x="5" y="3"/>
                  </a:cubicBezTo>
                  <a:moveTo>
                    <a:pt x="6" y="3"/>
                  </a:moveTo>
                  <a:cubicBezTo>
                    <a:pt x="7" y="3"/>
                    <a:pt x="8" y="4"/>
                    <a:pt x="7" y="5"/>
                  </a:cubicBezTo>
                  <a:cubicBezTo>
                    <a:pt x="8" y="4"/>
                    <a:pt x="7" y="3"/>
                    <a:pt x="6" y="3"/>
                  </a:cubicBezTo>
                  <a:moveTo>
                    <a:pt x="6" y="3"/>
                  </a:moveTo>
                  <a:cubicBezTo>
                    <a:pt x="6" y="3"/>
                    <a:pt x="6" y="3"/>
                    <a:pt x="6" y="3"/>
                  </a:cubicBezTo>
                  <a:cubicBezTo>
                    <a:pt x="6" y="3"/>
                    <a:pt x="6" y="3"/>
                    <a:pt x="6" y="3"/>
                  </a:cubicBezTo>
                  <a:cubicBezTo>
                    <a:pt x="6" y="3"/>
                    <a:pt x="6" y="3"/>
                    <a:pt x="6" y="3"/>
                  </a:cubicBezTo>
                  <a:moveTo>
                    <a:pt x="13" y="0"/>
                  </a:moveTo>
                  <a:cubicBezTo>
                    <a:pt x="13" y="2"/>
                    <a:pt x="13" y="4"/>
                    <a:pt x="13" y="5"/>
                  </a:cubicBezTo>
                  <a:cubicBezTo>
                    <a:pt x="13" y="5"/>
                    <a:pt x="13" y="4"/>
                    <a:pt x="13" y="4"/>
                  </a:cubicBezTo>
                  <a:cubicBezTo>
                    <a:pt x="13" y="4"/>
                    <a:pt x="13" y="4"/>
                    <a:pt x="13" y="4"/>
                  </a:cubicBezTo>
                  <a:cubicBezTo>
                    <a:pt x="13" y="4"/>
                    <a:pt x="13" y="4"/>
                    <a:pt x="13" y="4"/>
                  </a:cubicBezTo>
                  <a:cubicBezTo>
                    <a:pt x="13" y="4"/>
                    <a:pt x="13"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06" name="Freeform 500">
              <a:extLst>
                <a:ext uri="{FF2B5EF4-FFF2-40B4-BE49-F238E27FC236}">
                  <a16:creationId xmlns:a16="http://schemas.microsoft.com/office/drawing/2014/main" id="{C1737662-74A7-A94B-9311-1D448AB715A6}"/>
                </a:ext>
              </a:extLst>
            </p:cNvPr>
            <p:cNvSpPr>
              <a:spLocks/>
            </p:cNvSpPr>
            <p:nvPr/>
          </p:nvSpPr>
          <p:spPr bwMode="auto">
            <a:xfrm>
              <a:off x="1312" y="777"/>
              <a:ext cx="1" cy="0"/>
            </a:xfrm>
            <a:custGeom>
              <a:avLst/>
              <a:gdLst>
                <a:gd name="T0" fmla="*/ 0 w 1"/>
                <a:gd name="T1" fmla="*/ 0 w 1"/>
                <a:gd name="T2" fmla="*/ 1 w 1"/>
                <a:gd name="T3" fmla="*/ 1 w 1"/>
                <a:gd name="T4" fmla="*/ 1 w 1"/>
                <a:gd name="T5" fmla="*/ 1 w 1"/>
                <a:gd name="T6" fmla="*/ 0 w 1"/>
              </a:gdLst>
              <a:ahLst/>
              <a:cxnLst>
                <a:cxn ang="0">
                  <a:pos x="T0" y="0"/>
                </a:cxn>
                <a:cxn ang="0">
                  <a:pos x="T1" y="0"/>
                </a:cxn>
                <a:cxn ang="0">
                  <a:pos x="T2" y="0"/>
                </a:cxn>
                <a:cxn ang="0">
                  <a:pos x="T3" y="0"/>
                </a:cxn>
                <a:cxn ang="0">
                  <a:pos x="T4" y="0"/>
                </a:cxn>
                <a:cxn ang="0">
                  <a:pos x="T5" y="0"/>
                </a:cxn>
                <a:cxn ang="0">
                  <a:pos x="T6" y="0"/>
                </a:cxn>
              </a:cxnLst>
              <a:rect l="0" t="0" r="r" b="b"/>
              <a:pathLst>
                <a:path w="1">
                  <a:moveTo>
                    <a:pt x="0" y="0"/>
                  </a:move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07" name="Freeform 501">
              <a:extLst>
                <a:ext uri="{FF2B5EF4-FFF2-40B4-BE49-F238E27FC236}">
                  <a16:creationId xmlns:a16="http://schemas.microsoft.com/office/drawing/2014/main" id="{A23ED128-2BCD-F440-A27A-D2019F2458C0}"/>
                </a:ext>
              </a:extLst>
            </p:cNvPr>
            <p:cNvSpPr>
              <a:spLocks/>
            </p:cNvSpPr>
            <p:nvPr/>
          </p:nvSpPr>
          <p:spPr bwMode="auto">
            <a:xfrm>
              <a:off x="1331" y="789"/>
              <a:ext cx="3" cy="3"/>
            </a:xfrm>
            <a:custGeom>
              <a:avLst/>
              <a:gdLst>
                <a:gd name="T0" fmla="*/ 0 w 2"/>
                <a:gd name="T1" fmla="*/ 0 h 2"/>
                <a:gd name="T2" fmla="*/ 0 w 2"/>
                <a:gd name="T3" fmla="*/ 2 h 2"/>
                <a:gd name="T4" fmla="*/ 1 w 2"/>
                <a:gd name="T5" fmla="*/ 2 h 2"/>
                <a:gd name="T6" fmla="*/ 2 w 2"/>
                <a:gd name="T7" fmla="*/ 0 h 2"/>
                <a:gd name="T8" fmla="*/ 2 w 2"/>
                <a:gd name="T9" fmla="*/ 0 h 2"/>
                <a:gd name="T10" fmla="*/ 2 w 2"/>
                <a:gd name="T11" fmla="*/ 0 h 2"/>
                <a:gd name="T12" fmla="*/ 1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cubicBezTo>
                    <a:pt x="0" y="2"/>
                    <a:pt x="0" y="2"/>
                    <a:pt x="0" y="2"/>
                  </a:cubicBezTo>
                  <a:cubicBezTo>
                    <a:pt x="1" y="2"/>
                    <a:pt x="1" y="2"/>
                    <a:pt x="1" y="2"/>
                  </a:cubicBezTo>
                  <a:cubicBezTo>
                    <a:pt x="2" y="0"/>
                    <a:pt x="2" y="0"/>
                    <a:pt x="2" y="0"/>
                  </a:cubicBezTo>
                  <a:cubicBezTo>
                    <a:pt x="2" y="0"/>
                    <a:pt x="2" y="0"/>
                    <a:pt x="2" y="0"/>
                  </a:cubicBezTo>
                  <a:cubicBezTo>
                    <a:pt x="2" y="0"/>
                    <a:pt x="2" y="0"/>
                    <a:pt x="2" y="0"/>
                  </a:cubicBezTo>
                  <a:cubicBezTo>
                    <a:pt x="2"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08" name="Freeform 502">
              <a:extLst>
                <a:ext uri="{FF2B5EF4-FFF2-40B4-BE49-F238E27FC236}">
                  <a16:creationId xmlns:a16="http://schemas.microsoft.com/office/drawing/2014/main" id="{9B78D001-34A3-0F45-BE5D-F5BD71822DB0}"/>
                </a:ext>
              </a:extLst>
            </p:cNvPr>
            <p:cNvSpPr>
              <a:spLocks/>
            </p:cNvSpPr>
            <p:nvPr/>
          </p:nvSpPr>
          <p:spPr bwMode="auto">
            <a:xfrm>
              <a:off x="1316" y="777"/>
              <a:ext cx="6" cy="3"/>
            </a:xfrm>
            <a:custGeom>
              <a:avLst/>
              <a:gdLst>
                <a:gd name="T0" fmla="*/ 2 w 4"/>
                <a:gd name="T1" fmla="*/ 0 h 2"/>
                <a:gd name="T2" fmla="*/ 1 w 4"/>
                <a:gd name="T3" fmla="*/ 0 h 2"/>
                <a:gd name="T4" fmla="*/ 1 w 4"/>
                <a:gd name="T5" fmla="*/ 0 h 2"/>
                <a:gd name="T6" fmla="*/ 0 w 4"/>
                <a:gd name="T7" fmla="*/ 1 h 2"/>
                <a:gd name="T8" fmla="*/ 4 w 4"/>
                <a:gd name="T9" fmla="*/ 2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cubicBezTo>
                    <a:pt x="1" y="0"/>
                    <a:pt x="1" y="0"/>
                    <a:pt x="1" y="0"/>
                  </a:cubicBezTo>
                  <a:cubicBezTo>
                    <a:pt x="1" y="0"/>
                    <a:pt x="1" y="0"/>
                    <a:pt x="1" y="0"/>
                  </a:cubicBezTo>
                  <a:cubicBezTo>
                    <a:pt x="0" y="0"/>
                    <a:pt x="0" y="0"/>
                    <a:pt x="0" y="1"/>
                  </a:cubicBezTo>
                  <a:cubicBezTo>
                    <a:pt x="1" y="1"/>
                    <a:pt x="3" y="1"/>
                    <a:pt x="4" y="2"/>
                  </a:cubicBezTo>
                  <a:cubicBezTo>
                    <a:pt x="4"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09" name="Freeform 503">
              <a:extLst>
                <a:ext uri="{FF2B5EF4-FFF2-40B4-BE49-F238E27FC236}">
                  <a16:creationId xmlns:a16="http://schemas.microsoft.com/office/drawing/2014/main" id="{F9A3B07B-E560-E844-B721-7EB15A8E86F5}"/>
                </a:ext>
              </a:extLst>
            </p:cNvPr>
            <p:cNvSpPr>
              <a:spLocks noEditPoints="1"/>
            </p:cNvSpPr>
            <p:nvPr/>
          </p:nvSpPr>
          <p:spPr bwMode="auto">
            <a:xfrm>
              <a:off x="1323" y="777"/>
              <a:ext cx="8" cy="13"/>
            </a:xfrm>
            <a:custGeom>
              <a:avLst/>
              <a:gdLst>
                <a:gd name="T0" fmla="*/ 5 w 5"/>
                <a:gd name="T1" fmla="*/ 8 h 9"/>
                <a:gd name="T2" fmla="*/ 4 w 5"/>
                <a:gd name="T3" fmla="*/ 9 h 9"/>
                <a:gd name="T4" fmla="*/ 5 w 5"/>
                <a:gd name="T5" fmla="*/ 8 h 9"/>
                <a:gd name="T6" fmla="*/ 3 w 5"/>
                <a:gd name="T7" fmla="*/ 0 h 9"/>
                <a:gd name="T8" fmla="*/ 0 w 5"/>
                <a:gd name="T9" fmla="*/ 2 h 9"/>
                <a:gd name="T10" fmla="*/ 0 w 5"/>
                <a:gd name="T11" fmla="*/ 2 h 9"/>
                <a:gd name="T12" fmla="*/ 3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5" y="8"/>
                  </a:moveTo>
                  <a:cubicBezTo>
                    <a:pt x="5" y="9"/>
                    <a:pt x="4" y="9"/>
                    <a:pt x="4" y="9"/>
                  </a:cubicBezTo>
                  <a:cubicBezTo>
                    <a:pt x="4" y="9"/>
                    <a:pt x="5" y="9"/>
                    <a:pt x="5" y="8"/>
                  </a:cubicBezTo>
                  <a:moveTo>
                    <a:pt x="3" y="0"/>
                  </a:moveTo>
                  <a:cubicBezTo>
                    <a:pt x="2" y="0"/>
                    <a:pt x="1" y="0"/>
                    <a:pt x="0" y="2"/>
                  </a:cubicBezTo>
                  <a:cubicBezTo>
                    <a:pt x="0" y="2"/>
                    <a:pt x="0" y="2"/>
                    <a:pt x="0" y="2"/>
                  </a:cubicBezTo>
                  <a:cubicBezTo>
                    <a:pt x="0" y="2"/>
                    <a:pt x="2"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10" name="Freeform 504">
              <a:extLst>
                <a:ext uri="{FF2B5EF4-FFF2-40B4-BE49-F238E27FC236}">
                  <a16:creationId xmlns:a16="http://schemas.microsoft.com/office/drawing/2014/main" id="{B4065C01-B95D-AB41-AB9E-B416E138C964}"/>
                </a:ext>
              </a:extLst>
            </p:cNvPr>
            <p:cNvSpPr>
              <a:spLocks noEditPoints="1"/>
            </p:cNvSpPr>
            <p:nvPr/>
          </p:nvSpPr>
          <p:spPr bwMode="auto">
            <a:xfrm>
              <a:off x="1334" y="776"/>
              <a:ext cx="7" cy="16"/>
            </a:xfrm>
            <a:custGeom>
              <a:avLst/>
              <a:gdLst>
                <a:gd name="T0" fmla="*/ 5 w 5"/>
                <a:gd name="T1" fmla="*/ 7 h 11"/>
                <a:gd name="T2" fmla="*/ 4 w 5"/>
                <a:gd name="T3" fmla="*/ 8 h 11"/>
                <a:gd name="T4" fmla="*/ 3 w 5"/>
                <a:gd name="T5" fmla="*/ 10 h 11"/>
                <a:gd name="T6" fmla="*/ 2 w 5"/>
                <a:gd name="T7" fmla="*/ 10 h 11"/>
                <a:gd name="T8" fmla="*/ 2 w 5"/>
                <a:gd name="T9" fmla="*/ 8 h 11"/>
                <a:gd name="T10" fmla="*/ 0 w 5"/>
                <a:gd name="T11" fmla="*/ 9 h 11"/>
                <a:gd name="T12" fmla="*/ 2 w 5"/>
                <a:gd name="T13" fmla="*/ 11 h 11"/>
                <a:gd name="T14" fmla="*/ 5 w 5"/>
                <a:gd name="T15" fmla="*/ 10 h 11"/>
                <a:gd name="T16" fmla="*/ 5 w 5"/>
                <a:gd name="T17" fmla="*/ 9 h 11"/>
                <a:gd name="T18" fmla="*/ 5 w 5"/>
                <a:gd name="T19" fmla="*/ 7 h 11"/>
                <a:gd name="T20" fmla="*/ 2 w 5"/>
                <a:gd name="T21" fmla="*/ 5 h 11"/>
                <a:gd name="T22" fmla="*/ 1 w 5"/>
                <a:gd name="T23" fmla="*/ 7 h 11"/>
                <a:gd name="T24" fmla="*/ 1 w 5"/>
                <a:gd name="T25" fmla="*/ 7 h 11"/>
                <a:gd name="T26" fmla="*/ 2 w 5"/>
                <a:gd name="T27" fmla="*/ 6 h 11"/>
                <a:gd name="T28" fmla="*/ 2 w 5"/>
                <a:gd name="T29" fmla="*/ 5 h 11"/>
                <a:gd name="T30" fmla="*/ 5 w 5"/>
                <a:gd name="T31" fmla="*/ 3 h 11"/>
                <a:gd name="T32" fmla="*/ 4 w 5"/>
                <a:gd name="T33" fmla="*/ 4 h 11"/>
                <a:gd name="T34" fmla="*/ 4 w 5"/>
                <a:gd name="T35" fmla="*/ 5 h 11"/>
                <a:gd name="T36" fmla="*/ 5 w 5"/>
                <a:gd name="T37" fmla="*/ 4 h 11"/>
                <a:gd name="T38" fmla="*/ 5 w 5"/>
                <a:gd name="T39" fmla="*/ 3 h 11"/>
                <a:gd name="T40" fmla="*/ 3 w 5"/>
                <a:gd name="T41" fmla="*/ 0 h 11"/>
                <a:gd name="T42" fmla="*/ 0 w 5"/>
                <a:gd name="T43" fmla="*/ 2 h 11"/>
                <a:gd name="T44" fmla="*/ 0 w 5"/>
                <a:gd name="T45" fmla="*/ 3 h 11"/>
                <a:gd name="T46" fmla="*/ 1 w 5"/>
                <a:gd name="T47" fmla="*/ 5 h 11"/>
                <a:gd name="T48" fmla="*/ 2 w 5"/>
                <a:gd name="T49" fmla="*/ 4 h 11"/>
                <a:gd name="T50" fmla="*/ 2 w 5"/>
                <a:gd name="T51" fmla="*/ 2 h 11"/>
                <a:gd name="T52" fmla="*/ 3 w 5"/>
                <a:gd name="T53" fmla="*/ 1 h 11"/>
                <a:gd name="T54" fmla="*/ 4 w 5"/>
                <a:gd name="T55" fmla="*/ 3 h 11"/>
                <a:gd name="T56" fmla="*/ 4 w 5"/>
                <a:gd name="T57" fmla="*/ 3 h 11"/>
                <a:gd name="T58" fmla="*/ 5 w 5"/>
                <a:gd name="T59" fmla="*/ 3 h 11"/>
                <a:gd name="T60" fmla="*/ 5 w 5"/>
                <a:gd name="T61" fmla="*/ 1 h 11"/>
                <a:gd name="T62" fmla="*/ 4 w 5"/>
                <a:gd name="T63" fmla="*/ 1 h 11"/>
                <a:gd name="T64" fmla="*/ 3 w 5"/>
                <a:gd name="T65" fmla="*/ 1 h 11"/>
                <a:gd name="T66" fmla="*/ 3 w 5"/>
                <a:gd name="T67" fmla="*/ 0 h 11"/>
                <a:gd name="T68" fmla="*/ 3 w 5"/>
                <a:gd name="T6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 h="11">
                  <a:moveTo>
                    <a:pt x="5" y="7"/>
                  </a:moveTo>
                  <a:cubicBezTo>
                    <a:pt x="5" y="7"/>
                    <a:pt x="4" y="7"/>
                    <a:pt x="4" y="8"/>
                  </a:cubicBezTo>
                  <a:cubicBezTo>
                    <a:pt x="4" y="9"/>
                    <a:pt x="3" y="10"/>
                    <a:pt x="3" y="10"/>
                  </a:cubicBezTo>
                  <a:cubicBezTo>
                    <a:pt x="2" y="10"/>
                    <a:pt x="2" y="10"/>
                    <a:pt x="2" y="10"/>
                  </a:cubicBezTo>
                  <a:cubicBezTo>
                    <a:pt x="2" y="10"/>
                    <a:pt x="1" y="10"/>
                    <a:pt x="2" y="8"/>
                  </a:cubicBezTo>
                  <a:cubicBezTo>
                    <a:pt x="1" y="8"/>
                    <a:pt x="1" y="9"/>
                    <a:pt x="0" y="9"/>
                  </a:cubicBezTo>
                  <a:cubicBezTo>
                    <a:pt x="0" y="10"/>
                    <a:pt x="0" y="11"/>
                    <a:pt x="2" y="11"/>
                  </a:cubicBezTo>
                  <a:cubicBezTo>
                    <a:pt x="5" y="10"/>
                    <a:pt x="5" y="10"/>
                    <a:pt x="5" y="10"/>
                  </a:cubicBezTo>
                  <a:cubicBezTo>
                    <a:pt x="5" y="10"/>
                    <a:pt x="5" y="10"/>
                    <a:pt x="5" y="9"/>
                  </a:cubicBezTo>
                  <a:cubicBezTo>
                    <a:pt x="5" y="9"/>
                    <a:pt x="5" y="8"/>
                    <a:pt x="5" y="7"/>
                  </a:cubicBezTo>
                  <a:moveTo>
                    <a:pt x="2" y="5"/>
                  </a:moveTo>
                  <a:cubicBezTo>
                    <a:pt x="1" y="6"/>
                    <a:pt x="1" y="6"/>
                    <a:pt x="1" y="7"/>
                  </a:cubicBezTo>
                  <a:cubicBezTo>
                    <a:pt x="1" y="7"/>
                    <a:pt x="1" y="7"/>
                    <a:pt x="1" y="7"/>
                  </a:cubicBezTo>
                  <a:cubicBezTo>
                    <a:pt x="1" y="7"/>
                    <a:pt x="1" y="6"/>
                    <a:pt x="2" y="6"/>
                  </a:cubicBezTo>
                  <a:cubicBezTo>
                    <a:pt x="2" y="6"/>
                    <a:pt x="2" y="6"/>
                    <a:pt x="2" y="5"/>
                  </a:cubicBezTo>
                  <a:moveTo>
                    <a:pt x="5" y="3"/>
                  </a:moveTo>
                  <a:cubicBezTo>
                    <a:pt x="5" y="3"/>
                    <a:pt x="5" y="3"/>
                    <a:pt x="4" y="4"/>
                  </a:cubicBezTo>
                  <a:cubicBezTo>
                    <a:pt x="4" y="4"/>
                    <a:pt x="4" y="4"/>
                    <a:pt x="4" y="5"/>
                  </a:cubicBezTo>
                  <a:cubicBezTo>
                    <a:pt x="4" y="4"/>
                    <a:pt x="5" y="4"/>
                    <a:pt x="5" y="4"/>
                  </a:cubicBezTo>
                  <a:cubicBezTo>
                    <a:pt x="5" y="3"/>
                    <a:pt x="5" y="3"/>
                    <a:pt x="5" y="3"/>
                  </a:cubicBezTo>
                  <a:moveTo>
                    <a:pt x="3" y="0"/>
                  </a:moveTo>
                  <a:cubicBezTo>
                    <a:pt x="2" y="1"/>
                    <a:pt x="1" y="1"/>
                    <a:pt x="0" y="2"/>
                  </a:cubicBezTo>
                  <a:cubicBezTo>
                    <a:pt x="0" y="2"/>
                    <a:pt x="0" y="3"/>
                    <a:pt x="0" y="3"/>
                  </a:cubicBezTo>
                  <a:cubicBezTo>
                    <a:pt x="0" y="3"/>
                    <a:pt x="1" y="4"/>
                    <a:pt x="1" y="5"/>
                  </a:cubicBezTo>
                  <a:cubicBezTo>
                    <a:pt x="1" y="4"/>
                    <a:pt x="1" y="4"/>
                    <a:pt x="2" y="4"/>
                  </a:cubicBezTo>
                  <a:cubicBezTo>
                    <a:pt x="2" y="3"/>
                    <a:pt x="2" y="2"/>
                    <a:pt x="2" y="2"/>
                  </a:cubicBezTo>
                  <a:cubicBezTo>
                    <a:pt x="2" y="2"/>
                    <a:pt x="2" y="1"/>
                    <a:pt x="3" y="1"/>
                  </a:cubicBezTo>
                  <a:cubicBezTo>
                    <a:pt x="3" y="1"/>
                    <a:pt x="4" y="2"/>
                    <a:pt x="4" y="3"/>
                  </a:cubicBezTo>
                  <a:cubicBezTo>
                    <a:pt x="4" y="3"/>
                    <a:pt x="4" y="3"/>
                    <a:pt x="4" y="3"/>
                  </a:cubicBezTo>
                  <a:cubicBezTo>
                    <a:pt x="5" y="3"/>
                    <a:pt x="5" y="3"/>
                    <a:pt x="5" y="3"/>
                  </a:cubicBezTo>
                  <a:cubicBezTo>
                    <a:pt x="5" y="2"/>
                    <a:pt x="5" y="1"/>
                    <a:pt x="5" y="1"/>
                  </a:cubicBezTo>
                  <a:cubicBezTo>
                    <a:pt x="5" y="1"/>
                    <a:pt x="5" y="1"/>
                    <a:pt x="4" y="1"/>
                  </a:cubicBezTo>
                  <a:cubicBezTo>
                    <a:pt x="4" y="1"/>
                    <a:pt x="4" y="1"/>
                    <a:pt x="3" y="1"/>
                  </a:cubicBezTo>
                  <a:cubicBezTo>
                    <a:pt x="3" y="1"/>
                    <a:pt x="2"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11" name="Freeform 505">
              <a:extLst>
                <a:ext uri="{FF2B5EF4-FFF2-40B4-BE49-F238E27FC236}">
                  <a16:creationId xmlns:a16="http://schemas.microsoft.com/office/drawing/2014/main" id="{D9CCD128-BE2F-ED49-8D00-EBBE6F6EFD40}"/>
                </a:ext>
              </a:extLst>
            </p:cNvPr>
            <p:cNvSpPr>
              <a:spLocks noEditPoints="1"/>
            </p:cNvSpPr>
            <p:nvPr/>
          </p:nvSpPr>
          <p:spPr bwMode="auto">
            <a:xfrm>
              <a:off x="1342" y="777"/>
              <a:ext cx="6" cy="15"/>
            </a:xfrm>
            <a:custGeom>
              <a:avLst/>
              <a:gdLst>
                <a:gd name="T0" fmla="*/ 1 w 4"/>
                <a:gd name="T1" fmla="*/ 6 h 10"/>
                <a:gd name="T2" fmla="*/ 0 w 4"/>
                <a:gd name="T3" fmla="*/ 6 h 10"/>
                <a:gd name="T4" fmla="*/ 0 w 4"/>
                <a:gd name="T5" fmla="*/ 8 h 10"/>
                <a:gd name="T6" fmla="*/ 2 w 4"/>
                <a:gd name="T7" fmla="*/ 10 h 10"/>
                <a:gd name="T8" fmla="*/ 2 w 4"/>
                <a:gd name="T9" fmla="*/ 10 h 10"/>
                <a:gd name="T10" fmla="*/ 3 w 4"/>
                <a:gd name="T11" fmla="*/ 10 h 10"/>
                <a:gd name="T12" fmla="*/ 4 w 4"/>
                <a:gd name="T13" fmla="*/ 7 h 10"/>
                <a:gd name="T14" fmla="*/ 4 w 4"/>
                <a:gd name="T15" fmla="*/ 6 h 10"/>
                <a:gd name="T16" fmla="*/ 3 w 4"/>
                <a:gd name="T17" fmla="*/ 6 h 10"/>
                <a:gd name="T18" fmla="*/ 2 w 4"/>
                <a:gd name="T19" fmla="*/ 9 h 10"/>
                <a:gd name="T20" fmla="*/ 2 w 4"/>
                <a:gd name="T21" fmla="*/ 9 h 10"/>
                <a:gd name="T22" fmla="*/ 2 w 4"/>
                <a:gd name="T23" fmla="*/ 9 h 10"/>
                <a:gd name="T24" fmla="*/ 1 w 4"/>
                <a:gd name="T25" fmla="*/ 6 h 10"/>
                <a:gd name="T26" fmla="*/ 1 w 4"/>
                <a:gd name="T27" fmla="*/ 0 h 10"/>
                <a:gd name="T28" fmla="*/ 0 w 4"/>
                <a:gd name="T29" fmla="*/ 0 h 10"/>
                <a:gd name="T30" fmla="*/ 0 w 4"/>
                <a:gd name="T31" fmla="*/ 1 h 10"/>
                <a:gd name="T32" fmla="*/ 0 w 4"/>
                <a:gd name="T33" fmla="*/ 2 h 10"/>
                <a:gd name="T34" fmla="*/ 1 w 4"/>
                <a:gd name="T35" fmla="*/ 2 h 10"/>
                <a:gd name="T36" fmla="*/ 2 w 4"/>
                <a:gd name="T37" fmla="*/ 1 h 10"/>
                <a:gd name="T38" fmla="*/ 2 w 4"/>
                <a:gd name="T39" fmla="*/ 1 h 10"/>
                <a:gd name="T40" fmla="*/ 2 w 4"/>
                <a:gd name="T41" fmla="*/ 1 h 10"/>
                <a:gd name="T42" fmla="*/ 2 w 4"/>
                <a:gd name="T43" fmla="*/ 1 h 10"/>
                <a:gd name="T44" fmla="*/ 1 w 4"/>
                <a:gd name="T4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10">
                  <a:moveTo>
                    <a:pt x="1" y="6"/>
                  </a:moveTo>
                  <a:cubicBezTo>
                    <a:pt x="1" y="6"/>
                    <a:pt x="0" y="6"/>
                    <a:pt x="0" y="6"/>
                  </a:cubicBezTo>
                  <a:cubicBezTo>
                    <a:pt x="0" y="7"/>
                    <a:pt x="0" y="8"/>
                    <a:pt x="0" y="8"/>
                  </a:cubicBezTo>
                  <a:cubicBezTo>
                    <a:pt x="0" y="10"/>
                    <a:pt x="2" y="10"/>
                    <a:pt x="2" y="10"/>
                  </a:cubicBezTo>
                  <a:cubicBezTo>
                    <a:pt x="2" y="10"/>
                    <a:pt x="2" y="10"/>
                    <a:pt x="2" y="10"/>
                  </a:cubicBezTo>
                  <a:cubicBezTo>
                    <a:pt x="2" y="10"/>
                    <a:pt x="3" y="10"/>
                    <a:pt x="3" y="10"/>
                  </a:cubicBezTo>
                  <a:cubicBezTo>
                    <a:pt x="4" y="10"/>
                    <a:pt x="4" y="7"/>
                    <a:pt x="4" y="7"/>
                  </a:cubicBezTo>
                  <a:cubicBezTo>
                    <a:pt x="4" y="7"/>
                    <a:pt x="4" y="6"/>
                    <a:pt x="4" y="6"/>
                  </a:cubicBezTo>
                  <a:cubicBezTo>
                    <a:pt x="3" y="6"/>
                    <a:pt x="3" y="6"/>
                    <a:pt x="3" y="6"/>
                  </a:cubicBezTo>
                  <a:cubicBezTo>
                    <a:pt x="3" y="8"/>
                    <a:pt x="3" y="9"/>
                    <a:pt x="2" y="9"/>
                  </a:cubicBezTo>
                  <a:cubicBezTo>
                    <a:pt x="2" y="9"/>
                    <a:pt x="2" y="9"/>
                    <a:pt x="2" y="9"/>
                  </a:cubicBezTo>
                  <a:cubicBezTo>
                    <a:pt x="2" y="9"/>
                    <a:pt x="2" y="9"/>
                    <a:pt x="2" y="9"/>
                  </a:cubicBezTo>
                  <a:cubicBezTo>
                    <a:pt x="2" y="9"/>
                    <a:pt x="1" y="9"/>
                    <a:pt x="1" y="6"/>
                  </a:cubicBezTo>
                  <a:moveTo>
                    <a:pt x="1" y="0"/>
                  </a:moveTo>
                  <a:cubicBezTo>
                    <a:pt x="1" y="0"/>
                    <a:pt x="1" y="0"/>
                    <a:pt x="0" y="0"/>
                  </a:cubicBezTo>
                  <a:cubicBezTo>
                    <a:pt x="0" y="0"/>
                    <a:pt x="0" y="1"/>
                    <a:pt x="0" y="1"/>
                  </a:cubicBezTo>
                  <a:cubicBezTo>
                    <a:pt x="0" y="1"/>
                    <a:pt x="0" y="1"/>
                    <a:pt x="0" y="2"/>
                  </a:cubicBezTo>
                  <a:cubicBezTo>
                    <a:pt x="1" y="2"/>
                    <a:pt x="1" y="2"/>
                    <a:pt x="1" y="2"/>
                  </a:cubicBezTo>
                  <a:cubicBezTo>
                    <a:pt x="1" y="1"/>
                    <a:pt x="2" y="1"/>
                    <a:pt x="2" y="1"/>
                  </a:cubicBezTo>
                  <a:cubicBezTo>
                    <a:pt x="2" y="1"/>
                    <a:pt x="2" y="1"/>
                    <a:pt x="2" y="1"/>
                  </a:cubicBezTo>
                  <a:cubicBezTo>
                    <a:pt x="2" y="1"/>
                    <a:pt x="2" y="1"/>
                    <a:pt x="2" y="1"/>
                  </a:cubicBezTo>
                  <a:cubicBezTo>
                    <a:pt x="2" y="1"/>
                    <a:pt x="2"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12" name="Freeform 506">
              <a:extLst>
                <a:ext uri="{FF2B5EF4-FFF2-40B4-BE49-F238E27FC236}">
                  <a16:creationId xmlns:a16="http://schemas.microsoft.com/office/drawing/2014/main" id="{C1F65289-7305-DC46-B435-28A4E939077B}"/>
                </a:ext>
              </a:extLst>
            </p:cNvPr>
            <p:cNvSpPr>
              <a:spLocks/>
            </p:cNvSpPr>
            <p:nvPr/>
          </p:nvSpPr>
          <p:spPr bwMode="auto">
            <a:xfrm>
              <a:off x="1348" y="787"/>
              <a:ext cx="3" cy="6"/>
            </a:xfrm>
            <a:custGeom>
              <a:avLst/>
              <a:gdLst>
                <a:gd name="T0" fmla="*/ 0 w 2"/>
                <a:gd name="T1" fmla="*/ 0 h 4"/>
                <a:gd name="T2" fmla="*/ 0 w 2"/>
                <a:gd name="T3" fmla="*/ 2 h 4"/>
                <a:gd name="T4" fmla="*/ 1 w 2"/>
                <a:gd name="T5" fmla="*/ 4 h 4"/>
                <a:gd name="T6" fmla="*/ 2 w 2"/>
                <a:gd name="T7" fmla="*/ 2 h 4"/>
                <a:gd name="T8" fmla="*/ 2 w 2"/>
                <a:gd name="T9" fmla="*/ 2 h 4"/>
                <a:gd name="T10" fmla="*/ 2 w 2"/>
                <a:gd name="T11" fmla="*/ 2 h 4"/>
                <a:gd name="T12" fmla="*/ 2 w 2"/>
                <a:gd name="T13" fmla="*/ 0 h 4"/>
                <a:gd name="T14" fmla="*/ 2 w 2"/>
                <a:gd name="T15" fmla="*/ 0 h 4"/>
                <a:gd name="T16" fmla="*/ 2 w 2"/>
                <a:gd name="T17" fmla="*/ 1 h 4"/>
                <a:gd name="T18" fmla="*/ 1 w 2"/>
                <a:gd name="T19" fmla="*/ 3 h 4"/>
                <a:gd name="T20" fmla="*/ 1 w 2"/>
                <a:gd name="T21" fmla="*/ 0 h 4"/>
                <a:gd name="T22" fmla="*/ 0 w 2"/>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4">
                  <a:moveTo>
                    <a:pt x="0" y="0"/>
                  </a:moveTo>
                  <a:cubicBezTo>
                    <a:pt x="0" y="0"/>
                    <a:pt x="0" y="1"/>
                    <a:pt x="0" y="2"/>
                  </a:cubicBezTo>
                  <a:cubicBezTo>
                    <a:pt x="0" y="2"/>
                    <a:pt x="0" y="4"/>
                    <a:pt x="1" y="4"/>
                  </a:cubicBezTo>
                  <a:cubicBezTo>
                    <a:pt x="1" y="3"/>
                    <a:pt x="2" y="2"/>
                    <a:pt x="2" y="2"/>
                  </a:cubicBezTo>
                  <a:cubicBezTo>
                    <a:pt x="2" y="2"/>
                    <a:pt x="2" y="2"/>
                    <a:pt x="2" y="2"/>
                  </a:cubicBezTo>
                  <a:cubicBezTo>
                    <a:pt x="2" y="2"/>
                    <a:pt x="2" y="2"/>
                    <a:pt x="2" y="2"/>
                  </a:cubicBezTo>
                  <a:cubicBezTo>
                    <a:pt x="2" y="1"/>
                    <a:pt x="2" y="1"/>
                    <a:pt x="2" y="0"/>
                  </a:cubicBezTo>
                  <a:cubicBezTo>
                    <a:pt x="2" y="0"/>
                    <a:pt x="2" y="0"/>
                    <a:pt x="2" y="0"/>
                  </a:cubicBezTo>
                  <a:cubicBezTo>
                    <a:pt x="2" y="0"/>
                    <a:pt x="2" y="1"/>
                    <a:pt x="2" y="1"/>
                  </a:cubicBezTo>
                  <a:cubicBezTo>
                    <a:pt x="2" y="2"/>
                    <a:pt x="1" y="3"/>
                    <a:pt x="1" y="3"/>
                  </a:cubicBezTo>
                  <a:cubicBezTo>
                    <a:pt x="1" y="3"/>
                    <a:pt x="1" y="3"/>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13" name="Freeform 507">
              <a:extLst>
                <a:ext uri="{FF2B5EF4-FFF2-40B4-BE49-F238E27FC236}">
                  <a16:creationId xmlns:a16="http://schemas.microsoft.com/office/drawing/2014/main" id="{44E91DD7-4CA4-5844-8ABF-788B5D9C9B9C}"/>
                </a:ext>
              </a:extLst>
            </p:cNvPr>
            <p:cNvSpPr>
              <a:spLocks/>
            </p:cNvSpPr>
            <p:nvPr/>
          </p:nvSpPr>
          <p:spPr bwMode="auto">
            <a:xfrm>
              <a:off x="1332" y="825"/>
              <a:ext cx="12" cy="13"/>
            </a:xfrm>
            <a:custGeom>
              <a:avLst/>
              <a:gdLst>
                <a:gd name="T0" fmla="*/ 6 w 8"/>
                <a:gd name="T1" fmla="*/ 0 h 9"/>
                <a:gd name="T2" fmla="*/ 6 w 8"/>
                <a:gd name="T3" fmla="*/ 0 h 9"/>
                <a:gd name="T4" fmla="*/ 5 w 8"/>
                <a:gd name="T5" fmla="*/ 0 h 9"/>
                <a:gd name="T6" fmla="*/ 5 w 8"/>
                <a:gd name="T7" fmla="*/ 0 h 9"/>
                <a:gd name="T8" fmla="*/ 4 w 8"/>
                <a:gd name="T9" fmla="*/ 0 h 9"/>
                <a:gd name="T10" fmla="*/ 4 w 8"/>
                <a:gd name="T11" fmla="*/ 0 h 9"/>
                <a:gd name="T12" fmla="*/ 4 w 8"/>
                <a:gd name="T13" fmla="*/ 0 h 9"/>
                <a:gd name="T14" fmla="*/ 4 w 8"/>
                <a:gd name="T15" fmla="*/ 0 h 9"/>
                <a:gd name="T16" fmla="*/ 4 w 8"/>
                <a:gd name="T17" fmla="*/ 0 h 9"/>
                <a:gd name="T18" fmla="*/ 4 w 8"/>
                <a:gd name="T19" fmla="*/ 0 h 9"/>
                <a:gd name="T20" fmla="*/ 4 w 8"/>
                <a:gd name="T21" fmla="*/ 0 h 9"/>
                <a:gd name="T22" fmla="*/ 1 w 8"/>
                <a:gd name="T23" fmla="*/ 1 h 9"/>
                <a:gd name="T24" fmla="*/ 1 w 8"/>
                <a:gd name="T25" fmla="*/ 1 h 9"/>
                <a:gd name="T26" fmla="*/ 1 w 8"/>
                <a:gd name="T27" fmla="*/ 1 h 9"/>
                <a:gd name="T28" fmla="*/ 1 w 8"/>
                <a:gd name="T29" fmla="*/ 1 h 9"/>
                <a:gd name="T30" fmla="*/ 1 w 8"/>
                <a:gd name="T31" fmla="*/ 1 h 9"/>
                <a:gd name="T32" fmla="*/ 1 w 8"/>
                <a:gd name="T33" fmla="*/ 1 h 9"/>
                <a:gd name="T34" fmla="*/ 0 w 8"/>
                <a:gd name="T35" fmla="*/ 1 h 9"/>
                <a:gd name="T36" fmla="*/ 0 w 8"/>
                <a:gd name="T37" fmla="*/ 1 h 9"/>
                <a:gd name="T38" fmla="*/ 0 w 8"/>
                <a:gd name="T39" fmla="*/ 1 h 9"/>
                <a:gd name="T40" fmla="*/ 0 w 8"/>
                <a:gd name="T41" fmla="*/ 1 h 9"/>
                <a:gd name="T42" fmla="*/ 0 w 8"/>
                <a:gd name="T43" fmla="*/ 1 h 9"/>
                <a:gd name="T44" fmla="*/ 0 w 8"/>
                <a:gd name="T45" fmla="*/ 1 h 9"/>
                <a:gd name="T46" fmla="*/ 0 w 8"/>
                <a:gd name="T47" fmla="*/ 1 h 9"/>
                <a:gd name="T48" fmla="*/ 2 w 8"/>
                <a:gd name="T49" fmla="*/ 9 h 9"/>
                <a:gd name="T50" fmla="*/ 2 w 8"/>
                <a:gd name="T51" fmla="*/ 9 h 9"/>
                <a:gd name="T52" fmla="*/ 7 w 8"/>
                <a:gd name="T53" fmla="*/ 3 h 9"/>
                <a:gd name="T54" fmla="*/ 7 w 8"/>
                <a:gd name="T55" fmla="*/ 3 h 9"/>
                <a:gd name="T56" fmla="*/ 7 w 8"/>
                <a:gd name="T57" fmla="*/ 2 h 9"/>
                <a:gd name="T58" fmla="*/ 7 w 8"/>
                <a:gd name="T59" fmla="*/ 2 h 9"/>
                <a:gd name="T60" fmla="*/ 6 w 8"/>
                <a:gd name="T61" fmla="*/ 0 h 9"/>
                <a:gd name="T62" fmla="*/ 6 w 8"/>
                <a:gd name="T6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 h="9">
                  <a:moveTo>
                    <a:pt x="6" y="0"/>
                  </a:moveTo>
                  <a:cubicBezTo>
                    <a:pt x="6" y="0"/>
                    <a:pt x="6" y="0"/>
                    <a:pt x="6" y="0"/>
                  </a:cubicBezTo>
                  <a:cubicBezTo>
                    <a:pt x="5" y="0"/>
                    <a:pt x="5" y="0"/>
                    <a:pt x="5" y="0"/>
                  </a:cubicBezTo>
                  <a:cubicBezTo>
                    <a:pt x="5" y="0"/>
                    <a:pt x="5" y="0"/>
                    <a:pt x="5" y="0"/>
                  </a:cubicBezTo>
                  <a:cubicBezTo>
                    <a:pt x="5"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1"/>
                    <a:pt x="2"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4"/>
                    <a:pt x="1" y="8"/>
                    <a:pt x="2" y="9"/>
                  </a:cubicBezTo>
                  <a:cubicBezTo>
                    <a:pt x="2" y="9"/>
                    <a:pt x="2" y="9"/>
                    <a:pt x="2" y="9"/>
                  </a:cubicBezTo>
                  <a:cubicBezTo>
                    <a:pt x="3" y="6"/>
                    <a:pt x="6" y="5"/>
                    <a:pt x="7" y="3"/>
                  </a:cubicBezTo>
                  <a:cubicBezTo>
                    <a:pt x="7" y="3"/>
                    <a:pt x="7" y="3"/>
                    <a:pt x="7" y="3"/>
                  </a:cubicBezTo>
                  <a:cubicBezTo>
                    <a:pt x="7" y="2"/>
                    <a:pt x="7" y="2"/>
                    <a:pt x="7" y="2"/>
                  </a:cubicBezTo>
                  <a:cubicBezTo>
                    <a:pt x="7" y="2"/>
                    <a:pt x="7" y="2"/>
                    <a:pt x="7" y="2"/>
                  </a:cubicBezTo>
                  <a:cubicBezTo>
                    <a:pt x="8" y="1"/>
                    <a:pt x="7"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14" name="Freeform 508">
              <a:extLst>
                <a:ext uri="{FF2B5EF4-FFF2-40B4-BE49-F238E27FC236}">
                  <a16:creationId xmlns:a16="http://schemas.microsoft.com/office/drawing/2014/main" id="{45E9F43A-F44E-E64C-AD62-346D3CF7D7CD}"/>
                </a:ext>
              </a:extLst>
            </p:cNvPr>
            <p:cNvSpPr>
              <a:spLocks/>
            </p:cNvSpPr>
            <p:nvPr/>
          </p:nvSpPr>
          <p:spPr bwMode="auto">
            <a:xfrm>
              <a:off x="1331" y="790"/>
              <a:ext cx="24" cy="48"/>
            </a:xfrm>
            <a:custGeom>
              <a:avLst/>
              <a:gdLst>
                <a:gd name="T0" fmla="*/ 14 w 17"/>
                <a:gd name="T1" fmla="*/ 1 h 33"/>
                <a:gd name="T2" fmla="*/ 13 w 17"/>
                <a:gd name="T3" fmla="*/ 2 h 33"/>
                <a:gd name="T4" fmla="*/ 8 w 17"/>
                <a:gd name="T5" fmla="*/ 6 h 33"/>
                <a:gd name="T6" fmla="*/ 10 w 17"/>
                <a:gd name="T7" fmla="*/ 6 h 33"/>
                <a:gd name="T8" fmla="*/ 10 w 17"/>
                <a:gd name="T9" fmla="*/ 14 h 33"/>
                <a:gd name="T10" fmla="*/ 7 w 17"/>
                <a:gd name="T11" fmla="*/ 18 h 33"/>
                <a:gd name="T12" fmla="*/ 12 w 17"/>
                <a:gd name="T13" fmla="*/ 22 h 33"/>
                <a:gd name="T14" fmla="*/ 4 w 17"/>
                <a:gd name="T15" fmla="*/ 22 h 33"/>
                <a:gd name="T16" fmla="*/ 1 w 17"/>
                <a:gd name="T17" fmla="*/ 23 h 33"/>
                <a:gd name="T18" fmla="*/ 2 w 17"/>
                <a:gd name="T19" fmla="*/ 23 h 33"/>
                <a:gd name="T20" fmla="*/ 1 w 17"/>
                <a:gd name="T21" fmla="*/ 25 h 33"/>
                <a:gd name="T22" fmla="*/ 1 w 17"/>
                <a:gd name="T23" fmla="*/ 25 h 33"/>
                <a:gd name="T24" fmla="*/ 2 w 17"/>
                <a:gd name="T25" fmla="*/ 25 h 33"/>
                <a:gd name="T26" fmla="*/ 2 w 17"/>
                <a:gd name="T27" fmla="*/ 25 h 33"/>
                <a:gd name="T28" fmla="*/ 2 w 17"/>
                <a:gd name="T29" fmla="*/ 25 h 33"/>
                <a:gd name="T30" fmla="*/ 5 w 17"/>
                <a:gd name="T31" fmla="*/ 24 h 33"/>
                <a:gd name="T32" fmla="*/ 5 w 17"/>
                <a:gd name="T33" fmla="*/ 24 h 33"/>
                <a:gd name="T34" fmla="*/ 5 w 17"/>
                <a:gd name="T35" fmla="*/ 24 h 33"/>
                <a:gd name="T36" fmla="*/ 5 w 17"/>
                <a:gd name="T37" fmla="*/ 24 h 33"/>
                <a:gd name="T38" fmla="*/ 6 w 17"/>
                <a:gd name="T39" fmla="*/ 24 h 33"/>
                <a:gd name="T40" fmla="*/ 7 w 17"/>
                <a:gd name="T41" fmla="*/ 24 h 33"/>
                <a:gd name="T42" fmla="*/ 7 w 17"/>
                <a:gd name="T43" fmla="*/ 24 h 33"/>
                <a:gd name="T44" fmla="*/ 8 w 17"/>
                <a:gd name="T45" fmla="*/ 26 h 33"/>
                <a:gd name="T46" fmla="*/ 8 w 17"/>
                <a:gd name="T47" fmla="*/ 27 h 33"/>
                <a:gd name="T48" fmla="*/ 3 w 17"/>
                <a:gd name="T49" fmla="*/ 33 h 33"/>
                <a:gd name="T50" fmla="*/ 10 w 17"/>
                <a:gd name="T51" fmla="*/ 31 h 33"/>
                <a:gd name="T52" fmla="*/ 16 w 17"/>
                <a:gd name="T53" fmla="*/ 32 h 33"/>
                <a:gd name="T54" fmla="*/ 15 w 17"/>
                <a:gd name="T55" fmla="*/ 32 h 33"/>
                <a:gd name="T56" fmla="*/ 14 w 17"/>
                <a:gd name="T57" fmla="*/ 26 h 33"/>
                <a:gd name="T58" fmla="*/ 14 w 17"/>
                <a:gd name="T59" fmla="*/ 14 h 33"/>
                <a:gd name="T60" fmla="*/ 14 w 17"/>
                <a:gd name="T61" fmla="*/ 5 h 33"/>
                <a:gd name="T62" fmla="*/ 14 w 17"/>
                <a:gd name="T63"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33">
                  <a:moveTo>
                    <a:pt x="14" y="0"/>
                  </a:moveTo>
                  <a:cubicBezTo>
                    <a:pt x="14" y="1"/>
                    <a:pt x="14" y="1"/>
                    <a:pt x="14" y="1"/>
                  </a:cubicBezTo>
                  <a:cubicBezTo>
                    <a:pt x="14" y="2"/>
                    <a:pt x="13" y="2"/>
                    <a:pt x="13" y="2"/>
                  </a:cubicBezTo>
                  <a:cubicBezTo>
                    <a:pt x="13" y="2"/>
                    <a:pt x="13" y="2"/>
                    <a:pt x="13" y="2"/>
                  </a:cubicBezTo>
                  <a:cubicBezTo>
                    <a:pt x="13" y="2"/>
                    <a:pt x="12" y="3"/>
                    <a:pt x="12" y="3"/>
                  </a:cubicBezTo>
                  <a:cubicBezTo>
                    <a:pt x="1" y="5"/>
                    <a:pt x="6" y="6"/>
                    <a:pt x="8" y="6"/>
                  </a:cubicBezTo>
                  <a:cubicBezTo>
                    <a:pt x="9" y="6"/>
                    <a:pt x="9" y="6"/>
                    <a:pt x="9" y="6"/>
                  </a:cubicBezTo>
                  <a:cubicBezTo>
                    <a:pt x="10" y="6"/>
                    <a:pt x="10" y="6"/>
                    <a:pt x="10" y="6"/>
                  </a:cubicBezTo>
                  <a:cubicBezTo>
                    <a:pt x="17" y="6"/>
                    <a:pt x="11" y="9"/>
                    <a:pt x="11" y="9"/>
                  </a:cubicBezTo>
                  <a:cubicBezTo>
                    <a:pt x="5" y="12"/>
                    <a:pt x="10" y="14"/>
                    <a:pt x="10" y="14"/>
                  </a:cubicBezTo>
                  <a:cubicBezTo>
                    <a:pt x="15" y="14"/>
                    <a:pt x="10" y="15"/>
                    <a:pt x="10" y="15"/>
                  </a:cubicBezTo>
                  <a:cubicBezTo>
                    <a:pt x="0" y="17"/>
                    <a:pt x="7" y="18"/>
                    <a:pt x="7" y="18"/>
                  </a:cubicBezTo>
                  <a:cubicBezTo>
                    <a:pt x="7" y="18"/>
                    <a:pt x="7" y="18"/>
                    <a:pt x="8" y="18"/>
                  </a:cubicBezTo>
                  <a:cubicBezTo>
                    <a:pt x="11" y="18"/>
                    <a:pt x="12" y="22"/>
                    <a:pt x="12" y="22"/>
                  </a:cubicBezTo>
                  <a:cubicBezTo>
                    <a:pt x="11" y="20"/>
                    <a:pt x="10" y="20"/>
                    <a:pt x="8" y="20"/>
                  </a:cubicBezTo>
                  <a:cubicBezTo>
                    <a:pt x="7" y="20"/>
                    <a:pt x="5" y="21"/>
                    <a:pt x="4" y="22"/>
                  </a:cubicBezTo>
                  <a:cubicBezTo>
                    <a:pt x="4" y="22"/>
                    <a:pt x="4" y="22"/>
                    <a:pt x="4" y="22"/>
                  </a:cubicBezTo>
                  <a:cubicBezTo>
                    <a:pt x="3" y="22"/>
                    <a:pt x="2" y="23"/>
                    <a:pt x="1" y="23"/>
                  </a:cubicBezTo>
                  <a:cubicBezTo>
                    <a:pt x="2" y="23"/>
                    <a:pt x="2" y="23"/>
                    <a:pt x="2" y="23"/>
                  </a:cubicBezTo>
                  <a:cubicBezTo>
                    <a:pt x="2" y="23"/>
                    <a:pt x="2" y="23"/>
                    <a:pt x="2" y="23"/>
                  </a:cubicBezTo>
                  <a:cubicBezTo>
                    <a:pt x="1" y="24"/>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3" y="25"/>
                    <a:pt x="4" y="25"/>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6" y="24"/>
                    <a:pt x="6" y="24"/>
                  </a:cubicBezTo>
                  <a:cubicBezTo>
                    <a:pt x="6" y="24"/>
                    <a:pt x="6" y="24"/>
                    <a:pt x="6" y="24"/>
                  </a:cubicBezTo>
                  <a:cubicBezTo>
                    <a:pt x="6" y="24"/>
                    <a:pt x="6" y="24"/>
                    <a:pt x="7" y="24"/>
                  </a:cubicBezTo>
                  <a:cubicBezTo>
                    <a:pt x="7" y="24"/>
                    <a:pt x="7" y="24"/>
                    <a:pt x="7" y="24"/>
                  </a:cubicBezTo>
                  <a:cubicBezTo>
                    <a:pt x="7" y="24"/>
                    <a:pt x="7" y="24"/>
                    <a:pt x="7" y="24"/>
                  </a:cubicBezTo>
                  <a:cubicBezTo>
                    <a:pt x="7" y="24"/>
                    <a:pt x="7" y="24"/>
                    <a:pt x="7" y="24"/>
                  </a:cubicBezTo>
                  <a:cubicBezTo>
                    <a:pt x="7" y="24"/>
                    <a:pt x="7" y="24"/>
                    <a:pt x="7" y="24"/>
                  </a:cubicBezTo>
                  <a:cubicBezTo>
                    <a:pt x="8" y="24"/>
                    <a:pt x="9" y="25"/>
                    <a:pt x="8" y="26"/>
                  </a:cubicBezTo>
                  <a:cubicBezTo>
                    <a:pt x="8" y="26"/>
                    <a:pt x="8" y="26"/>
                    <a:pt x="8" y="26"/>
                  </a:cubicBezTo>
                  <a:cubicBezTo>
                    <a:pt x="8" y="26"/>
                    <a:pt x="8" y="26"/>
                    <a:pt x="8" y="27"/>
                  </a:cubicBezTo>
                  <a:cubicBezTo>
                    <a:pt x="8" y="27"/>
                    <a:pt x="8" y="27"/>
                    <a:pt x="8" y="27"/>
                  </a:cubicBezTo>
                  <a:cubicBezTo>
                    <a:pt x="7" y="29"/>
                    <a:pt x="4" y="30"/>
                    <a:pt x="3" y="33"/>
                  </a:cubicBezTo>
                  <a:cubicBezTo>
                    <a:pt x="3" y="33"/>
                    <a:pt x="3" y="33"/>
                    <a:pt x="3" y="33"/>
                  </a:cubicBezTo>
                  <a:cubicBezTo>
                    <a:pt x="4" y="32"/>
                    <a:pt x="7" y="31"/>
                    <a:pt x="10" y="31"/>
                  </a:cubicBezTo>
                  <a:cubicBezTo>
                    <a:pt x="13" y="31"/>
                    <a:pt x="16" y="32"/>
                    <a:pt x="16" y="32"/>
                  </a:cubicBezTo>
                  <a:cubicBezTo>
                    <a:pt x="16" y="32"/>
                    <a:pt x="16" y="32"/>
                    <a:pt x="16" y="32"/>
                  </a:cubicBezTo>
                  <a:cubicBezTo>
                    <a:pt x="16" y="32"/>
                    <a:pt x="16" y="32"/>
                    <a:pt x="16" y="32"/>
                  </a:cubicBezTo>
                  <a:cubicBezTo>
                    <a:pt x="16" y="32"/>
                    <a:pt x="15" y="32"/>
                    <a:pt x="15" y="32"/>
                  </a:cubicBezTo>
                  <a:cubicBezTo>
                    <a:pt x="15" y="32"/>
                    <a:pt x="14" y="31"/>
                    <a:pt x="15" y="30"/>
                  </a:cubicBezTo>
                  <a:cubicBezTo>
                    <a:pt x="15" y="30"/>
                    <a:pt x="14" y="28"/>
                    <a:pt x="14" y="26"/>
                  </a:cubicBezTo>
                  <a:cubicBezTo>
                    <a:pt x="14" y="25"/>
                    <a:pt x="14" y="23"/>
                    <a:pt x="14" y="21"/>
                  </a:cubicBezTo>
                  <a:cubicBezTo>
                    <a:pt x="13" y="18"/>
                    <a:pt x="13" y="15"/>
                    <a:pt x="14" y="14"/>
                  </a:cubicBezTo>
                  <a:cubicBezTo>
                    <a:pt x="14" y="14"/>
                    <a:pt x="15" y="5"/>
                    <a:pt x="14" y="5"/>
                  </a:cubicBezTo>
                  <a:cubicBezTo>
                    <a:pt x="14" y="5"/>
                    <a:pt x="14" y="5"/>
                    <a:pt x="14" y="5"/>
                  </a:cubicBezTo>
                  <a:cubicBezTo>
                    <a:pt x="14" y="5"/>
                    <a:pt x="14" y="5"/>
                    <a:pt x="14" y="4"/>
                  </a:cubicBezTo>
                  <a:cubicBezTo>
                    <a:pt x="14" y="4"/>
                    <a:pt x="14" y="4"/>
                    <a:pt x="14" y="4"/>
                  </a:cubicBezTo>
                  <a:cubicBezTo>
                    <a:pt x="15" y="1"/>
                    <a:pt x="15"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15" name="Freeform 509">
              <a:extLst>
                <a:ext uri="{FF2B5EF4-FFF2-40B4-BE49-F238E27FC236}">
                  <a16:creationId xmlns:a16="http://schemas.microsoft.com/office/drawing/2014/main" id="{B19C2C7C-55E7-7D4B-847A-F45914214F1A}"/>
                </a:ext>
              </a:extLst>
            </p:cNvPr>
            <p:cNvSpPr>
              <a:spLocks/>
            </p:cNvSpPr>
            <p:nvPr/>
          </p:nvSpPr>
          <p:spPr bwMode="auto">
            <a:xfrm>
              <a:off x="1350" y="790"/>
              <a:ext cx="1" cy="3"/>
            </a:xfrm>
            <a:custGeom>
              <a:avLst/>
              <a:gdLst>
                <a:gd name="T0" fmla="*/ 1 w 1"/>
                <a:gd name="T1" fmla="*/ 0 h 2"/>
                <a:gd name="T2" fmla="*/ 1 w 1"/>
                <a:gd name="T3" fmla="*/ 0 h 2"/>
                <a:gd name="T4" fmla="*/ 0 w 1"/>
                <a:gd name="T5" fmla="*/ 2 h 2"/>
                <a:gd name="T6" fmla="*/ 0 w 1"/>
                <a:gd name="T7" fmla="*/ 2 h 2"/>
                <a:gd name="T8" fmla="*/ 1 w 1"/>
                <a:gd name="T9" fmla="*/ 1 h 2"/>
                <a:gd name="T10" fmla="*/ 1 w 1"/>
                <a:gd name="T11" fmla="*/ 0 h 2"/>
                <a:gd name="T12" fmla="*/ 1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0"/>
                  </a:moveTo>
                  <a:cubicBezTo>
                    <a:pt x="1" y="0"/>
                    <a:pt x="1" y="0"/>
                    <a:pt x="1" y="0"/>
                  </a:cubicBezTo>
                  <a:cubicBezTo>
                    <a:pt x="1" y="0"/>
                    <a:pt x="0" y="1"/>
                    <a:pt x="0" y="2"/>
                  </a:cubicBezTo>
                  <a:cubicBezTo>
                    <a:pt x="0" y="2"/>
                    <a:pt x="0" y="2"/>
                    <a:pt x="0" y="2"/>
                  </a:cubicBezTo>
                  <a:cubicBezTo>
                    <a:pt x="0" y="2"/>
                    <a:pt x="1" y="2"/>
                    <a:pt x="1"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16" name="Freeform 510">
              <a:extLst>
                <a:ext uri="{FF2B5EF4-FFF2-40B4-BE49-F238E27FC236}">
                  <a16:creationId xmlns:a16="http://schemas.microsoft.com/office/drawing/2014/main" id="{8440A2A4-7AA1-F445-AC33-23C87B1FDBCF}"/>
                </a:ext>
              </a:extLst>
            </p:cNvPr>
            <p:cNvSpPr>
              <a:spLocks noEditPoints="1"/>
            </p:cNvSpPr>
            <p:nvPr/>
          </p:nvSpPr>
          <p:spPr bwMode="auto">
            <a:xfrm>
              <a:off x="1332" y="825"/>
              <a:ext cx="10" cy="13"/>
            </a:xfrm>
            <a:custGeom>
              <a:avLst/>
              <a:gdLst>
                <a:gd name="T0" fmla="*/ 7 w 7"/>
                <a:gd name="T1" fmla="*/ 3 h 9"/>
                <a:gd name="T2" fmla="*/ 7 w 7"/>
                <a:gd name="T3" fmla="*/ 3 h 9"/>
                <a:gd name="T4" fmla="*/ 2 w 7"/>
                <a:gd name="T5" fmla="*/ 9 h 9"/>
                <a:gd name="T6" fmla="*/ 2 w 7"/>
                <a:gd name="T7" fmla="*/ 9 h 9"/>
                <a:gd name="T8" fmla="*/ 7 w 7"/>
                <a:gd name="T9" fmla="*/ 3 h 9"/>
                <a:gd name="T10" fmla="*/ 7 w 7"/>
                <a:gd name="T11" fmla="*/ 3 h 9"/>
                <a:gd name="T12" fmla="*/ 7 w 7"/>
                <a:gd name="T13" fmla="*/ 2 h 9"/>
                <a:gd name="T14" fmla="*/ 7 w 7"/>
                <a:gd name="T15" fmla="*/ 2 h 9"/>
                <a:gd name="T16" fmla="*/ 7 w 7"/>
                <a:gd name="T17" fmla="*/ 2 h 9"/>
                <a:gd name="T18" fmla="*/ 0 w 7"/>
                <a:gd name="T19" fmla="*/ 1 h 9"/>
                <a:gd name="T20" fmla="*/ 0 w 7"/>
                <a:gd name="T21" fmla="*/ 1 h 9"/>
                <a:gd name="T22" fmla="*/ 0 w 7"/>
                <a:gd name="T23" fmla="*/ 1 h 9"/>
                <a:gd name="T24" fmla="*/ 0 w 7"/>
                <a:gd name="T25" fmla="*/ 1 h 9"/>
                <a:gd name="T26" fmla="*/ 0 w 7"/>
                <a:gd name="T27" fmla="*/ 1 h 9"/>
                <a:gd name="T28" fmla="*/ 0 w 7"/>
                <a:gd name="T29" fmla="*/ 1 h 9"/>
                <a:gd name="T30" fmla="*/ 1 w 7"/>
                <a:gd name="T31" fmla="*/ 1 h 9"/>
                <a:gd name="T32" fmla="*/ 1 w 7"/>
                <a:gd name="T33" fmla="*/ 1 h 9"/>
                <a:gd name="T34" fmla="*/ 1 w 7"/>
                <a:gd name="T35" fmla="*/ 1 h 9"/>
                <a:gd name="T36" fmla="*/ 1 w 7"/>
                <a:gd name="T37" fmla="*/ 1 h 9"/>
                <a:gd name="T38" fmla="*/ 1 w 7"/>
                <a:gd name="T39" fmla="*/ 1 h 9"/>
                <a:gd name="T40" fmla="*/ 1 w 7"/>
                <a:gd name="T41" fmla="*/ 1 h 9"/>
                <a:gd name="T42" fmla="*/ 1 w 7"/>
                <a:gd name="T43" fmla="*/ 1 h 9"/>
                <a:gd name="T44" fmla="*/ 1 w 7"/>
                <a:gd name="T45" fmla="*/ 1 h 9"/>
                <a:gd name="T46" fmla="*/ 1 w 7"/>
                <a:gd name="T47" fmla="*/ 1 h 9"/>
                <a:gd name="T48" fmla="*/ 4 w 7"/>
                <a:gd name="T49" fmla="*/ 0 h 9"/>
                <a:gd name="T50" fmla="*/ 4 w 7"/>
                <a:gd name="T51" fmla="*/ 0 h 9"/>
                <a:gd name="T52" fmla="*/ 4 w 7"/>
                <a:gd name="T53" fmla="*/ 0 h 9"/>
                <a:gd name="T54" fmla="*/ 4 w 7"/>
                <a:gd name="T55" fmla="*/ 0 h 9"/>
                <a:gd name="T56" fmla="*/ 4 w 7"/>
                <a:gd name="T57" fmla="*/ 0 h 9"/>
                <a:gd name="T58" fmla="*/ 4 w 7"/>
                <a:gd name="T59" fmla="*/ 0 h 9"/>
                <a:gd name="T60" fmla="*/ 4 w 7"/>
                <a:gd name="T61" fmla="*/ 0 h 9"/>
                <a:gd name="T62" fmla="*/ 4 w 7"/>
                <a:gd name="T63" fmla="*/ 0 h 9"/>
                <a:gd name="T64" fmla="*/ 4 w 7"/>
                <a:gd name="T65" fmla="*/ 0 h 9"/>
                <a:gd name="T66" fmla="*/ 5 w 7"/>
                <a:gd name="T67" fmla="*/ 0 h 9"/>
                <a:gd name="T68" fmla="*/ 4 w 7"/>
                <a:gd name="T69" fmla="*/ 0 h 9"/>
                <a:gd name="T70" fmla="*/ 5 w 7"/>
                <a:gd name="T71" fmla="*/ 0 h 9"/>
                <a:gd name="T72" fmla="*/ 6 w 7"/>
                <a:gd name="T73" fmla="*/ 0 h 9"/>
                <a:gd name="T74" fmla="*/ 5 w 7"/>
                <a:gd name="T75" fmla="*/ 0 h 9"/>
                <a:gd name="T76" fmla="*/ 6 w 7"/>
                <a:gd name="T77" fmla="*/ 0 h 9"/>
                <a:gd name="T78" fmla="*/ 6 w 7"/>
                <a:gd name="T79" fmla="*/ 0 h 9"/>
                <a:gd name="T80" fmla="*/ 6 w 7"/>
                <a:gd name="T81" fmla="*/ 0 h 9"/>
                <a:gd name="T82" fmla="*/ 6 w 7"/>
                <a:gd name="T83" fmla="*/ 0 h 9"/>
                <a:gd name="T84" fmla="*/ 6 w 7"/>
                <a:gd name="T8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 h="9">
                  <a:moveTo>
                    <a:pt x="7" y="3"/>
                  </a:moveTo>
                  <a:cubicBezTo>
                    <a:pt x="7" y="3"/>
                    <a:pt x="7" y="3"/>
                    <a:pt x="7" y="3"/>
                  </a:cubicBezTo>
                  <a:cubicBezTo>
                    <a:pt x="6" y="5"/>
                    <a:pt x="3" y="6"/>
                    <a:pt x="2" y="9"/>
                  </a:cubicBezTo>
                  <a:cubicBezTo>
                    <a:pt x="2" y="9"/>
                    <a:pt x="2" y="9"/>
                    <a:pt x="2" y="9"/>
                  </a:cubicBezTo>
                  <a:cubicBezTo>
                    <a:pt x="3" y="6"/>
                    <a:pt x="6" y="5"/>
                    <a:pt x="7" y="3"/>
                  </a:cubicBezTo>
                  <a:cubicBezTo>
                    <a:pt x="7" y="3"/>
                    <a:pt x="7" y="3"/>
                    <a:pt x="7" y="3"/>
                  </a:cubicBezTo>
                  <a:moveTo>
                    <a:pt x="7" y="2"/>
                  </a:moveTo>
                  <a:cubicBezTo>
                    <a:pt x="7" y="2"/>
                    <a:pt x="7" y="2"/>
                    <a:pt x="7" y="2"/>
                  </a:cubicBezTo>
                  <a:cubicBezTo>
                    <a:pt x="7" y="2"/>
                    <a:pt x="7" y="2"/>
                    <a:pt x="7" y="2"/>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5" y="0"/>
                  </a:moveTo>
                  <a:cubicBezTo>
                    <a:pt x="5" y="0"/>
                    <a:pt x="4" y="0"/>
                    <a:pt x="4" y="0"/>
                  </a:cubicBezTo>
                  <a:cubicBezTo>
                    <a:pt x="4" y="0"/>
                    <a:pt x="5" y="0"/>
                    <a:pt x="5" y="0"/>
                  </a:cubicBezTo>
                  <a:moveTo>
                    <a:pt x="6" y="0"/>
                  </a:moveTo>
                  <a:cubicBezTo>
                    <a:pt x="5" y="0"/>
                    <a:pt x="5" y="0"/>
                    <a:pt x="5" y="0"/>
                  </a:cubicBezTo>
                  <a:cubicBezTo>
                    <a:pt x="5" y="0"/>
                    <a:pt x="5" y="0"/>
                    <a:pt x="6" y="0"/>
                  </a:cubicBezTo>
                  <a:moveTo>
                    <a:pt x="6" y="0"/>
                  </a:moveTo>
                  <a:cubicBezTo>
                    <a:pt x="6" y="0"/>
                    <a:pt x="6" y="0"/>
                    <a:pt x="6" y="0"/>
                  </a:cubicBezTo>
                  <a:cubicBezTo>
                    <a:pt x="6" y="0"/>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17" name="Freeform 511">
              <a:extLst>
                <a:ext uri="{FF2B5EF4-FFF2-40B4-BE49-F238E27FC236}">
                  <a16:creationId xmlns:a16="http://schemas.microsoft.com/office/drawing/2014/main" id="{3F5A5423-8015-FD43-A495-1E67587FE255}"/>
                </a:ext>
              </a:extLst>
            </p:cNvPr>
            <p:cNvSpPr>
              <a:spLocks noEditPoints="1"/>
            </p:cNvSpPr>
            <p:nvPr/>
          </p:nvSpPr>
          <p:spPr bwMode="auto">
            <a:xfrm>
              <a:off x="1355" y="835"/>
              <a:ext cx="3" cy="2"/>
            </a:xfrm>
            <a:custGeom>
              <a:avLst/>
              <a:gdLst>
                <a:gd name="T0" fmla="*/ 1 w 2"/>
                <a:gd name="T1" fmla="*/ 0 h 1"/>
                <a:gd name="T2" fmla="*/ 0 w 2"/>
                <a:gd name="T3" fmla="*/ 1 h 1"/>
                <a:gd name="T4" fmla="*/ 1 w 2"/>
                <a:gd name="T5" fmla="*/ 0 h 1"/>
                <a:gd name="T6" fmla="*/ 1 w 2"/>
                <a:gd name="T7" fmla="*/ 0 h 1"/>
                <a:gd name="T8" fmla="*/ 1 w 2"/>
                <a:gd name="T9" fmla="*/ 0 h 1"/>
                <a:gd name="T10" fmla="*/ 2 w 2"/>
                <a:gd name="T11" fmla="*/ 0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cubicBezTo>
                    <a:pt x="1" y="1"/>
                    <a:pt x="0" y="1"/>
                    <a:pt x="0" y="1"/>
                  </a:cubicBezTo>
                  <a:cubicBezTo>
                    <a:pt x="0" y="1"/>
                    <a:pt x="1" y="1"/>
                    <a:pt x="1" y="0"/>
                  </a:cubicBezTo>
                  <a:moveTo>
                    <a:pt x="1" y="0"/>
                  </a:moveTo>
                  <a:cubicBezTo>
                    <a:pt x="1" y="0"/>
                    <a:pt x="1" y="0"/>
                    <a:pt x="1" y="0"/>
                  </a:cubicBezTo>
                  <a:cubicBezTo>
                    <a:pt x="1" y="0"/>
                    <a:pt x="1"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18" name="Freeform 512">
              <a:extLst>
                <a:ext uri="{FF2B5EF4-FFF2-40B4-BE49-F238E27FC236}">
                  <a16:creationId xmlns:a16="http://schemas.microsoft.com/office/drawing/2014/main" id="{BAACF5F1-7882-5A4C-A951-36E84F825675}"/>
                </a:ext>
              </a:extLst>
            </p:cNvPr>
            <p:cNvSpPr>
              <a:spLocks noEditPoints="1"/>
            </p:cNvSpPr>
            <p:nvPr/>
          </p:nvSpPr>
          <p:spPr bwMode="auto">
            <a:xfrm>
              <a:off x="1344" y="835"/>
              <a:ext cx="14" cy="7"/>
            </a:xfrm>
            <a:custGeom>
              <a:avLst/>
              <a:gdLst>
                <a:gd name="T0" fmla="*/ 8 w 10"/>
                <a:gd name="T1" fmla="*/ 1 h 5"/>
                <a:gd name="T2" fmla="*/ 9 w 10"/>
                <a:gd name="T3" fmla="*/ 0 h 5"/>
                <a:gd name="T4" fmla="*/ 8 w 10"/>
                <a:gd name="T5" fmla="*/ 1 h 5"/>
                <a:gd name="T6" fmla="*/ 9 w 10"/>
                <a:gd name="T7" fmla="*/ 0 h 5"/>
                <a:gd name="T8" fmla="*/ 7 w 10"/>
                <a:gd name="T9" fmla="*/ 1 h 5"/>
                <a:gd name="T10" fmla="*/ 7 w 10"/>
                <a:gd name="T11" fmla="*/ 1 h 5"/>
                <a:gd name="T12" fmla="*/ 7 w 10"/>
                <a:gd name="T13" fmla="*/ 1 h 5"/>
                <a:gd name="T14" fmla="*/ 7 w 10"/>
                <a:gd name="T15" fmla="*/ 1 h 5"/>
                <a:gd name="T16" fmla="*/ 7 w 10"/>
                <a:gd name="T17" fmla="*/ 1 h 5"/>
                <a:gd name="T18" fmla="*/ 0 w 10"/>
                <a:gd name="T19" fmla="*/ 5 h 5"/>
                <a:gd name="T20" fmla="*/ 1 w 10"/>
                <a:gd name="T21" fmla="*/ 5 h 5"/>
                <a:gd name="T22" fmla="*/ 8 w 10"/>
                <a:gd name="T23" fmla="*/ 1 h 5"/>
                <a:gd name="T24" fmla="*/ 10 w 10"/>
                <a:gd name="T25" fmla="*/ 0 h 5"/>
                <a:gd name="T26" fmla="*/ 10 w 10"/>
                <a:gd name="T27" fmla="*/ 0 h 5"/>
                <a:gd name="T28" fmla="*/ 10 w 10"/>
                <a:gd name="T29" fmla="*/ 0 h 5"/>
                <a:gd name="T30" fmla="*/ 9 w 10"/>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5">
                  <a:moveTo>
                    <a:pt x="8" y="1"/>
                  </a:moveTo>
                  <a:cubicBezTo>
                    <a:pt x="8" y="1"/>
                    <a:pt x="9" y="1"/>
                    <a:pt x="9" y="0"/>
                  </a:cubicBezTo>
                  <a:cubicBezTo>
                    <a:pt x="9" y="1"/>
                    <a:pt x="8" y="1"/>
                    <a:pt x="8" y="1"/>
                  </a:cubicBezTo>
                  <a:moveTo>
                    <a:pt x="9" y="0"/>
                  </a:moveTo>
                  <a:cubicBezTo>
                    <a:pt x="9" y="0"/>
                    <a:pt x="8" y="0"/>
                    <a:pt x="7" y="1"/>
                  </a:cubicBezTo>
                  <a:cubicBezTo>
                    <a:pt x="7" y="1"/>
                    <a:pt x="7" y="1"/>
                    <a:pt x="7" y="1"/>
                  </a:cubicBezTo>
                  <a:cubicBezTo>
                    <a:pt x="7" y="1"/>
                    <a:pt x="7" y="1"/>
                    <a:pt x="7" y="1"/>
                  </a:cubicBezTo>
                  <a:cubicBezTo>
                    <a:pt x="7" y="1"/>
                    <a:pt x="7" y="1"/>
                    <a:pt x="7" y="1"/>
                  </a:cubicBezTo>
                  <a:cubicBezTo>
                    <a:pt x="7" y="1"/>
                    <a:pt x="7" y="1"/>
                    <a:pt x="7" y="1"/>
                  </a:cubicBezTo>
                  <a:cubicBezTo>
                    <a:pt x="7" y="1"/>
                    <a:pt x="1" y="2"/>
                    <a:pt x="0" y="5"/>
                  </a:cubicBezTo>
                  <a:cubicBezTo>
                    <a:pt x="0" y="5"/>
                    <a:pt x="0" y="5"/>
                    <a:pt x="1" y="5"/>
                  </a:cubicBezTo>
                  <a:cubicBezTo>
                    <a:pt x="2" y="5"/>
                    <a:pt x="4" y="5"/>
                    <a:pt x="8" y="1"/>
                  </a:cubicBezTo>
                  <a:cubicBezTo>
                    <a:pt x="9" y="1"/>
                    <a:pt x="9" y="0"/>
                    <a:pt x="10" y="0"/>
                  </a:cubicBezTo>
                  <a:cubicBezTo>
                    <a:pt x="10" y="0"/>
                    <a:pt x="10" y="0"/>
                    <a:pt x="10" y="0"/>
                  </a:cubicBezTo>
                  <a:cubicBezTo>
                    <a:pt x="10" y="0"/>
                    <a:pt x="10" y="0"/>
                    <a:pt x="10"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19" name="Freeform 513">
              <a:extLst>
                <a:ext uri="{FF2B5EF4-FFF2-40B4-BE49-F238E27FC236}">
                  <a16:creationId xmlns:a16="http://schemas.microsoft.com/office/drawing/2014/main" id="{F5DE54B9-4894-9841-A502-9D4F1853B22E}"/>
                </a:ext>
              </a:extLst>
            </p:cNvPr>
            <p:cNvSpPr>
              <a:spLocks noEditPoints="1"/>
            </p:cNvSpPr>
            <p:nvPr/>
          </p:nvSpPr>
          <p:spPr bwMode="auto">
            <a:xfrm>
              <a:off x="1354" y="835"/>
              <a:ext cx="10" cy="9"/>
            </a:xfrm>
            <a:custGeom>
              <a:avLst/>
              <a:gdLst>
                <a:gd name="T0" fmla="*/ 6 w 7"/>
                <a:gd name="T1" fmla="*/ 2 h 6"/>
                <a:gd name="T2" fmla="*/ 5 w 7"/>
                <a:gd name="T3" fmla="*/ 4 h 6"/>
                <a:gd name="T4" fmla="*/ 6 w 7"/>
                <a:gd name="T5" fmla="*/ 4 h 6"/>
                <a:gd name="T6" fmla="*/ 7 w 7"/>
                <a:gd name="T7" fmla="*/ 3 h 6"/>
                <a:gd name="T8" fmla="*/ 7 w 7"/>
                <a:gd name="T9" fmla="*/ 2 h 6"/>
                <a:gd name="T10" fmla="*/ 6 w 7"/>
                <a:gd name="T11" fmla="*/ 2 h 6"/>
                <a:gd name="T12" fmla="*/ 3 w 7"/>
                <a:gd name="T13" fmla="*/ 0 h 6"/>
                <a:gd name="T14" fmla="*/ 3 w 7"/>
                <a:gd name="T15" fmla="*/ 0 h 6"/>
                <a:gd name="T16" fmla="*/ 0 w 7"/>
                <a:gd name="T17" fmla="*/ 6 h 6"/>
                <a:gd name="T18" fmla="*/ 5 w 7"/>
                <a:gd name="T19" fmla="*/ 1 h 6"/>
                <a:gd name="T20" fmla="*/ 5 w 7"/>
                <a:gd name="T21" fmla="*/ 1 h 6"/>
                <a:gd name="T22" fmla="*/ 3 w 7"/>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6">
                  <a:moveTo>
                    <a:pt x="6" y="2"/>
                  </a:moveTo>
                  <a:cubicBezTo>
                    <a:pt x="6" y="2"/>
                    <a:pt x="6" y="3"/>
                    <a:pt x="5" y="4"/>
                  </a:cubicBezTo>
                  <a:cubicBezTo>
                    <a:pt x="5" y="4"/>
                    <a:pt x="6" y="4"/>
                    <a:pt x="6" y="4"/>
                  </a:cubicBezTo>
                  <a:cubicBezTo>
                    <a:pt x="6" y="4"/>
                    <a:pt x="7" y="4"/>
                    <a:pt x="7" y="3"/>
                  </a:cubicBezTo>
                  <a:cubicBezTo>
                    <a:pt x="7" y="2"/>
                    <a:pt x="7" y="2"/>
                    <a:pt x="7" y="2"/>
                  </a:cubicBezTo>
                  <a:cubicBezTo>
                    <a:pt x="6" y="2"/>
                    <a:pt x="6" y="2"/>
                    <a:pt x="6" y="2"/>
                  </a:cubicBezTo>
                  <a:moveTo>
                    <a:pt x="3" y="0"/>
                  </a:moveTo>
                  <a:cubicBezTo>
                    <a:pt x="3" y="0"/>
                    <a:pt x="3" y="0"/>
                    <a:pt x="3" y="0"/>
                  </a:cubicBezTo>
                  <a:cubicBezTo>
                    <a:pt x="3" y="0"/>
                    <a:pt x="0" y="5"/>
                    <a:pt x="0" y="6"/>
                  </a:cubicBezTo>
                  <a:cubicBezTo>
                    <a:pt x="0" y="6"/>
                    <a:pt x="3" y="3"/>
                    <a:pt x="5" y="1"/>
                  </a:cubicBezTo>
                  <a:cubicBezTo>
                    <a:pt x="5" y="1"/>
                    <a:pt x="5" y="1"/>
                    <a:pt x="5"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20" name="Freeform 514">
              <a:extLst>
                <a:ext uri="{FF2B5EF4-FFF2-40B4-BE49-F238E27FC236}">
                  <a16:creationId xmlns:a16="http://schemas.microsoft.com/office/drawing/2014/main" id="{5A2C9677-23A9-BD40-AF12-218EE7E28253}"/>
                </a:ext>
              </a:extLst>
            </p:cNvPr>
            <p:cNvSpPr>
              <a:spLocks noEditPoints="1"/>
            </p:cNvSpPr>
            <p:nvPr/>
          </p:nvSpPr>
          <p:spPr bwMode="auto">
            <a:xfrm>
              <a:off x="1329" y="762"/>
              <a:ext cx="22" cy="27"/>
            </a:xfrm>
            <a:custGeom>
              <a:avLst/>
              <a:gdLst>
                <a:gd name="T0" fmla="*/ 4 w 15"/>
                <a:gd name="T1" fmla="*/ 16 h 18"/>
                <a:gd name="T2" fmla="*/ 2 w 15"/>
                <a:gd name="T3" fmla="*/ 18 h 18"/>
                <a:gd name="T4" fmla="*/ 3 w 15"/>
                <a:gd name="T5" fmla="*/ 18 h 18"/>
                <a:gd name="T6" fmla="*/ 3 w 15"/>
                <a:gd name="T7" fmla="*/ 18 h 18"/>
                <a:gd name="T8" fmla="*/ 3 w 15"/>
                <a:gd name="T9" fmla="*/ 18 h 18"/>
                <a:gd name="T10" fmla="*/ 3 w 15"/>
                <a:gd name="T11" fmla="*/ 18 h 18"/>
                <a:gd name="T12" fmla="*/ 4 w 15"/>
                <a:gd name="T13" fmla="*/ 16 h 18"/>
                <a:gd name="T14" fmla="*/ 7 w 15"/>
                <a:gd name="T15" fmla="*/ 14 h 18"/>
                <a:gd name="T16" fmla="*/ 5 w 15"/>
                <a:gd name="T17" fmla="*/ 15 h 18"/>
                <a:gd name="T18" fmla="*/ 5 w 15"/>
                <a:gd name="T19" fmla="*/ 16 h 18"/>
                <a:gd name="T20" fmla="*/ 5 w 15"/>
                <a:gd name="T21" fmla="*/ 17 h 18"/>
                <a:gd name="T22" fmla="*/ 7 w 15"/>
                <a:gd name="T23" fmla="*/ 17 h 18"/>
                <a:gd name="T24" fmla="*/ 7 w 15"/>
                <a:gd name="T25" fmla="*/ 14 h 18"/>
                <a:gd name="T26" fmla="*/ 15 w 15"/>
                <a:gd name="T27" fmla="*/ 13 h 18"/>
                <a:gd name="T28" fmla="*/ 15 w 15"/>
                <a:gd name="T29" fmla="*/ 17 h 18"/>
                <a:gd name="T30" fmla="*/ 15 w 15"/>
                <a:gd name="T31" fmla="*/ 13 h 18"/>
                <a:gd name="T32" fmla="*/ 15 w 15"/>
                <a:gd name="T33" fmla="*/ 13 h 18"/>
                <a:gd name="T34" fmla="*/ 9 w 15"/>
                <a:gd name="T35" fmla="*/ 12 h 18"/>
                <a:gd name="T36" fmla="*/ 8 w 15"/>
                <a:gd name="T37" fmla="*/ 13 h 18"/>
                <a:gd name="T38" fmla="*/ 8 w 15"/>
                <a:gd name="T39" fmla="*/ 16 h 18"/>
                <a:gd name="T40" fmla="*/ 9 w 15"/>
                <a:gd name="T41" fmla="*/ 16 h 18"/>
                <a:gd name="T42" fmla="*/ 9 w 15"/>
                <a:gd name="T43" fmla="*/ 12 h 18"/>
                <a:gd name="T44" fmla="*/ 14 w 15"/>
                <a:gd name="T45" fmla="*/ 11 h 18"/>
                <a:gd name="T46" fmla="*/ 14 w 15"/>
                <a:gd name="T47" fmla="*/ 12 h 18"/>
                <a:gd name="T48" fmla="*/ 14 w 15"/>
                <a:gd name="T49" fmla="*/ 15 h 18"/>
                <a:gd name="T50" fmla="*/ 14 w 15"/>
                <a:gd name="T51" fmla="*/ 17 h 18"/>
                <a:gd name="T52" fmla="*/ 14 w 15"/>
                <a:gd name="T53" fmla="*/ 18 h 18"/>
                <a:gd name="T54" fmla="*/ 14 w 15"/>
                <a:gd name="T55" fmla="*/ 18 h 18"/>
                <a:gd name="T56" fmla="*/ 15 w 15"/>
                <a:gd name="T57" fmla="*/ 18 h 18"/>
                <a:gd name="T58" fmla="*/ 15 w 15"/>
                <a:gd name="T59" fmla="*/ 13 h 18"/>
                <a:gd name="T60" fmla="*/ 14 w 15"/>
                <a:gd name="T61" fmla="*/ 11 h 18"/>
                <a:gd name="T62" fmla="*/ 11 w 15"/>
                <a:gd name="T63" fmla="*/ 11 h 18"/>
                <a:gd name="T64" fmla="*/ 11 w 15"/>
                <a:gd name="T65" fmla="*/ 12 h 18"/>
                <a:gd name="T66" fmla="*/ 10 w 15"/>
                <a:gd name="T67" fmla="*/ 12 h 18"/>
                <a:gd name="T68" fmla="*/ 10 w 15"/>
                <a:gd name="T69" fmla="*/ 15 h 18"/>
                <a:gd name="T70" fmla="*/ 10 w 15"/>
                <a:gd name="T71" fmla="*/ 16 h 18"/>
                <a:gd name="T72" fmla="*/ 10 w 15"/>
                <a:gd name="T73" fmla="*/ 16 h 18"/>
                <a:gd name="T74" fmla="*/ 12 w 15"/>
                <a:gd name="T75" fmla="*/ 16 h 18"/>
                <a:gd name="T76" fmla="*/ 12 w 15"/>
                <a:gd name="T77" fmla="*/ 14 h 18"/>
                <a:gd name="T78" fmla="*/ 11 w 15"/>
                <a:gd name="T79" fmla="*/ 11 h 18"/>
                <a:gd name="T80" fmla="*/ 4 w 15"/>
                <a:gd name="T81" fmla="*/ 0 h 18"/>
                <a:gd name="T82" fmla="*/ 8 w 15"/>
                <a:gd name="T83" fmla="*/ 5 h 18"/>
                <a:gd name="T84" fmla="*/ 10 w 15"/>
                <a:gd name="T85" fmla="*/ 7 h 18"/>
                <a:gd name="T86" fmla="*/ 6 w 15"/>
                <a:gd name="T87" fmla="*/ 9 h 18"/>
                <a:gd name="T88" fmla="*/ 7 w 15"/>
                <a:gd name="T89" fmla="*/ 10 h 18"/>
                <a:gd name="T90" fmla="*/ 8 w 15"/>
                <a:gd name="T91" fmla="*/ 10 h 18"/>
                <a:gd name="T92" fmla="*/ 9 w 15"/>
                <a:gd name="T93" fmla="*/ 10 h 18"/>
                <a:gd name="T94" fmla="*/ 10 w 15"/>
                <a:gd name="T95" fmla="*/ 10 h 18"/>
                <a:gd name="T96" fmla="*/ 12 w 15"/>
                <a:gd name="T97" fmla="*/ 11 h 18"/>
                <a:gd name="T98" fmla="*/ 13 w 15"/>
                <a:gd name="T99" fmla="*/ 16 h 18"/>
                <a:gd name="T100" fmla="*/ 13 w 15"/>
                <a:gd name="T101" fmla="*/ 17 h 18"/>
                <a:gd name="T102" fmla="*/ 13 w 15"/>
                <a:gd name="T103" fmla="*/ 12 h 18"/>
                <a:gd name="T104" fmla="*/ 14 w 15"/>
                <a:gd name="T105" fmla="*/ 10 h 18"/>
                <a:gd name="T106" fmla="*/ 14 w 15"/>
                <a:gd name="T107" fmla="*/ 11 h 18"/>
                <a:gd name="T108" fmla="*/ 14 w 15"/>
                <a:gd name="T109" fmla="*/ 11 h 18"/>
                <a:gd name="T110" fmla="*/ 15 w 15"/>
                <a:gd name="T111" fmla="*/ 11 h 18"/>
                <a:gd name="T112" fmla="*/ 14 w 15"/>
                <a:gd name="T113" fmla="*/ 6 h 18"/>
                <a:gd name="T114" fmla="*/ 5 w 15"/>
                <a:gd name="T115" fmla="*/ 0 h 18"/>
                <a:gd name="T116" fmla="*/ 4 w 15"/>
                <a:gd name="T1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 h="18">
                  <a:moveTo>
                    <a:pt x="4" y="16"/>
                  </a:moveTo>
                  <a:cubicBezTo>
                    <a:pt x="2" y="17"/>
                    <a:pt x="2" y="18"/>
                    <a:pt x="2" y="18"/>
                  </a:cubicBezTo>
                  <a:cubicBezTo>
                    <a:pt x="3" y="18"/>
                    <a:pt x="3" y="18"/>
                    <a:pt x="3" y="18"/>
                  </a:cubicBezTo>
                  <a:cubicBezTo>
                    <a:pt x="3" y="18"/>
                    <a:pt x="3" y="18"/>
                    <a:pt x="3" y="18"/>
                  </a:cubicBezTo>
                  <a:cubicBezTo>
                    <a:pt x="3" y="18"/>
                    <a:pt x="3" y="18"/>
                    <a:pt x="3" y="18"/>
                  </a:cubicBezTo>
                  <a:cubicBezTo>
                    <a:pt x="3" y="18"/>
                    <a:pt x="3" y="18"/>
                    <a:pt x="3" y="18"/>
                  </a:cubicBezTo>
                  <a:cubicBezTo>
                    <a:pt x="3" y="17"/>
                    <a:pt x="3" y="16"/>
                    <a:pt x="4" y="16"/>
                  </a:cubicBezTo>
                  <a:moveTo>
                    <a:pt x="7" y="14"/>
                  </a:moveTo>
                  <a:cubicBezTo>
                    <a:pt x="6" y="14"/>
                    <a:pt x="6" y="15"/>
                    <a:pt x="5" y="15"/>
                  </a:cubicBezTo>
                  <a:cubicBezTo>
                    <a:pt x="5" y="16"/>
                    <a:pt x="5" y="16"/>
                    <a:pt x="5" y="16"/>
                  </a:cubicBezTo>
                  <a:cubicBezTo>
                    <a:pt x="5" y="17"/>
                    <a:pt x="5" y="17"/>
                    <a:pt x="5" y="17"/>
                  </a:cubicBezTo>
                  <a:cubicBezTo>
                    <a:pt x="5" y="17"/>
                    <a:pt x="6" y="17"/>
                    <a:pt x="7" y="17"/>
                  </a:cubicBezTo>
                  <a:cubicBezTo>
                    <a:pt x="7" y="16"/>
                    <a:pt x="7" y="15"/>
                    <a:pt x="7" y="14"/>
                  </a:cubicBezTo>
                  <a:moveTo>
                    <a:pt x="15" y="13"/>
                  </a:moveTo>
                  <a:cubicBezTo>
                    <a:pt x="15" y="14"/>
                    <a:pt x="15" y="16"/>
                    <a:pt x="15" y="17"/>
                  </a:cubicBezTo>
                  <a:cubicBezTo>
                    <a:pt x="15" y="16"/>
                    <a:pt x="15" y="15"/>
                    <a:pt x="15" y="13"/>
                  </a:cubicBezTo>
                  <a:cubicBezTo>
                    <a:pt x="15" y="13"/>
                    <a:pt x="15" y="13"/>
                    <a:pt x="15" y="13"/>
                  </a:cubicBezTo>
                  <a:moveTo>
                    <a:pt x="9" y="12"/>
                  </a:moveTo>
                  <a:cubicBezTo>
                    <a:pt x="9" y="13"/>
                    <a:pt x="9" y="13"/>
                    <a:pt x="8" y="13"/>
                  </a:cubicBezTo>
                  <a:cubicBezTo>
                    <a:pt x="8" y="14"/>
                    <a:pt x="8" y="15"/>
                    <a:pt x="8" y="16"/>
                  </a:cubicBezTo>
                  <a:cubicBezTo>
                    <a:pt x="8" y="16"/>
                    <a:pt x="9" y="16"/>
                    <a:pt x="9" y="16"/>
                  </a:cubicBezTo>
                  <a:cubicBezTo>
                    <a:pt x="9" y="15"/>
                    <a:pt x="9" y="14"/>
                    <a:pt x="9" y="12"/>
                  </a:cubicBezTo>
                  <a:moveTo>
                    <a:pt x="14" y="11"/>
                  </a:moveTo>
                  <a:cubicBezTo>
                    <a:pt x="14" y="11"/>
                    <a:pt x="14" y="12"/>
                    <a:pt x="14" y="12"/>
                  </a:cubicBezTo>
                  <a:cubicBezTo>
                    <a:pt x="14" y="12"/>
                    <a:pt x="14" y="15"/>
                    <a:pt x="14" y="15"/>
                  </a:cubicBezTo>
                  <a:cubicBezTo>
                    <a:pt x="14" y="16"/>
                    <a:pt x="14" y="16"/>
                    <a:pt x="14" y="17"/>
                  </a:cubicBezTo>
                  <a:cubicBezTo>
                    <a:pt x="14" y="18"/>
                    <a:pt x="14" y="18"/>
                    <a:pt x="14" y="18"/>
                  </a:cubicBezTo>
                  <a:cubicBezTo>
                    <a:pt x="14" y="18"/>
                    <a:pt x="14" y="18"/>
                    <a:pt x="14" y="18"/>
                  </a:cubicBezTo>
                  <a:cubicBezTo>
                    <a:pt x="14" y="18"/>
                    <a:pt x="15" y="18"/>
                    <a:pt x="15" y="18"/>
                  </a:cubicBezTo>
                  <a:cubicBezTo>
                    <a:pt x="15" y="16"/>
                    <a:pt x="15" y="13"/>
                    <a:pt x="15" y="13"/>
                  </a:cubicBezTo>
                  <a:cubicBezTo>
                    <a:pt x="15" y="12"/>
                    <a:pt x="15" y="11"/>
                    <a:pt x="14" y="11"/>
                  </a:cubicBezTo>
                  <a:moveTo>
                    <a:pt x="11" y="11"/>
                  </a:moveTo>
                  <a:cubicBezTo>
                    <a:pt x="11" y="11"/>
                    <a:pt x="11" y="12"/>
                    <a:pt x="11" y="12"/>
                  </a:cubicBezTo>
                  <a:cubicBezTo>
                    <a:pt x="11" y="12"/>
                    <a:pt x="10" y="12"/>
                    <a:pt x="10" y="12"/>
                  </a:cubicBezTo>
                  <a:cubicBezTo>
                    <a:pt x="10" y="13"/>
                    <a:pt x="10" y="15"/>
                    <a:pt x="10" y="15"/>
                  </a:cubicBezTo>
                  <a:cubicBezTo>
                    <a:pt x="10" y="15"/>
                    <a:pt x="10" y="16"/>
                    <a:pt x="10" y="16"/>
                  </a:cubicBezTo>
                  <a:cubicBezTo>
                    <a:pt x="10" y="16"/>
                    <a:pt x="10" y="16"/>
                    <a:pt x="10" y="16"/>
                  </a:cubicBezTo>
                  <a:cubicBezTo>
                    <a:pt x="11" y="16"/>
                    <a:pt x="11" y="16"/>
                    <a:pt x="12" y="16"/>
                  </a:cubicBezTo>
                  <a:cubicBezTo>
                    <a:pt x="12" y="15"/>
                    <a:pt x="12" y="14"/>
                    <a:pt x="12" y="14"/>
                  </a:cubicBezTo>
                  <a:cubicBezTo>
                    <a:pt x="12" y="11"/>
                    <a:pt x="11" y="11"/>
                    <a:pt x="11" y="11"/>
                  </a:cubicBezTo>
                  <a:moveTo>
                    <a:pt x="4" y="0"/>
                  </a:moveTo>
                  <a:cubicBezTo>
                    <a:pt x="0" y="0"/>
                    <a:pt x="8" y="5"/>
                    <a:pt x="8" y="5"/>
                  </a:cubicBezTo>
                  <a:cubicBezTo>
                    <a:pt x="7" y="7"/>
                    <a:pt x="10" y="7"/>
                    <a:pt x="10" y="7"/>
                  </a:cubicBezTo>
                  <a:cubicBezTo>
                    <a:pt x="8" y="8"/>
                    <a:pt x="7" y="9"/>
                    <a:pt x="6" y="9"/>
                  </a:cubicBezTo>
                  <a:cubicBezTo>
                    <a:pt x="7" y="10"/>
                    <a:pt x="7" y="10"/>
                    <a:pt x="7" y="10"/>
                  </a:cubicBezTo>
                  <a:cubicBezTo>
                    <a:pt x="7" y="10"/>
                    <a:pt x="8" y="10"/>
                    <a:pt x="8" y="10"/>
                  </a:cubicBezTo>
                  <a:cubicBezTo>
                    <a:pt x="8" y="10"/>
                    <a:pt x="9" y="10"/>
                    <a:pt x="9" y="10"/>
                  </a:cubicBezTo>
                  <a:cubicBezTo>
                    <a:pt x="10" y="10"/>
                    <a:pt x="10" y="10"/>
                    <a:pt x="10" y="10"/>
                  </a:cubicBezTo>
                  <a:cubicBezTo>
                    <a:pt x="11" y="10"/>
                    <a:pt x="12" y="10"/>
                    <a:pt x="12" y="11"/>
                  </a:cubicBezTo>
                  <a:cubicBezTo>
                    <a:pt x="12" y="11"/>
                    <a:pt x="13" y="11"/>
                    <a:pt x="13" y="16"/>
                  </a:cubicBezTo>
                  <a:cubicBezTo>
                    <a:pt x="13" y="16"/>
                    <a:pt x="13" y="17"/>
                    <a:pt x="13" y="17"/>
                  </a:cubicBezTo>
                  <a:cubicBezTo>
                    <a:pt x="13" y="14"/>
                    <a:pt x="13" y="12"/>
                    <a:pt x="13" y="12"/>
                  </a:cubicBezTo>
                  <a:cubicBezTo>
                    <a:pt x="13" y="11"/>
                    <a:pt x="13" y="10"/>
                    <a:pt x="14" y="10"/>
                  </a:cubicBezTo>
                  <a:cubicBezTo>
                    <a:pt x="14" y="10"/>
                    <a:pt x="14" y="11"/>
                    <a:pt x="14" y="11"/>
                  </a:cubicBezTo>
                  <a:cubicBezTo>
                    <a:pt x="14" y="11"/>
                    <a:pt x="14" y="11"/>
                    <a:pt x="14" y="11"/>
                  </a:cubicBezTo>
                  <a:cubicBezTo>
                    <a:pt x="15" y="11"/>
                    <a:pt x="15" y="11"/>
                    <a:pt x="15" y="11"/>
                  </a:cubicBezTo>
                  <a:cubicBezTo>
                    <a:pt x="15" y="9"/>
                    <a:pt x="14" y="8"/>
                    <a:pt x="14" y="6"/>
                  </a:cubicBezTo>
                  <a:cubicBezTo>
                    <a:pt x="10" y="0"/>
                    <a:pt x="5"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21" name="Freeform 515">
              <a:extLst>
                <a:ext uri="{FF2B5EF4-FFF2-40B4-BE49-F238E27FC236}">
                  <a16:creationId xmlns:a16="http://schemas.microsoft.com/office/drawing/2014/main" id="{824497A6-239D-5846-AB99-881F11028932}"/>
                </a:ext>
              </a:extLst>
            </p:cNvPr>
            <p:cNvSpPr>
              <a:spLocks/>
            </p:cNvSpPr>
            <p:nvPr/>
          </p:nvSpPr>
          <p:spPr bwMode="auto">
            <a:xfrm>
              <a:off x="1332" y="789"/>
              <a:ext cx="2" cy="0"/>
            </a:xfrm>
            <a:custGeom>
              <a:avLst/>
              <a:gdLst>
                <a:gd name="T0" fmla="*/ 0 w 1"/>
                <a:gd name="T1" fmla="*/ 1 w 1"/>
                <a:gd name="T2" fmla="*/ 1 w 1"/>
                <a:gd name="T3" fmla="*/ 1 w 1"/>
                <a:gd name="T4" fmla="*/ 1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1" y="0"/>
                    <a:pt x="1" y="0"/>
                  </a:cubicBezTo>
                  <a:cubicBezTo>
                    <a:pt x="1" y="0"/>
                    <a:pt x="1" y="0"/>
                    <a:pt x="1" y="0"/>
                  </a:cubicBezTo>
                  <a:cubicBezTo>
                    <a:pt x="1" y="0"/>
                    <a:pt x="1" y="0"/>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22" name="Freeform 516">
              <a:extLst>
                <a:ext uri="{FF2B5EF4-FFF2-40B4-BE49-F238E27FC236}">
                  <a16:creationId xmlns:a16="http://schemas.microsoft.com/office/drawing/2014/main" id="{CBEF6F6D-98AB-CA43-BAB6-8799CDBDE146}"/>
                </a:ext>
              </a:extLst>
            </p:cNvPr>
            <p:cNvSpPr>
              <a:spLocks noEditPoints="1"/>
            </p:cNvSpPr>
            <p:nvPr/>
          </p:nvSpPr>
          <p:spPr bwMode="auto">
            <a:xfrm>
              <a:off x="1334" y="776"/>
              <a:ext cx="7" cy="13"/>
            </a:xfrm>
            <a:custGeom>
              <a:avLst/>
              <a:gdLst>
                <a:gd name="T0" fmla="*/ 2 w 5"/>
                <a:gd name="T1" fmla="*/ 6 h 9"/>
                <a:gd name="T2" fmla="*/ 1 w 5"/>
                <a:gd name="T3" fmla="*/ 7 h 9"/>
                <a:gd name="T4" fmla="*/ 0 w 5"/>
                <a:gd name="T5" fmla="*/ 9 h 9"/>
                <a:gd name="T6" fmla="*/ 0 w 5"/>
                <a:gd name="T7" fmla="*/ 9 h 9"/>
                <a:gd name="T8" fmla="*/ 2 w 5"/>
                <a:gd name="T9" fmla="*/ 8 h 9"/>
                <a:gd name="T10" fmla="*/ 2 w 5"/>
                <a:gd name="T11" fmla="*/ 7 h 9"/>
                <a:gd name="T12" fmla="*/ 2 w 5"/>
                <a:gd name="T13" fmla="*/ 6 h 9"/>
                <a:gd name="T14" fmla="*/ 5 w 5"/>
                <a:gd name="T15" fmla="*/ 4 h 9"/>
                <a:gd name="T16" fmla="*/ 4 w 5"/>
                <a:gd name="T17" fmla="*/ 5 h 9"/>
                <a:gd name="T18" fmla="*/ 4 w 5"/>
                <a:gd name="T19" fmla="*/ 8 h 9"/>
                <a:gd name="T20" fmla="*/ 5 w 5"/>
                <a:gd name="T21" fmla="*/ 7 h 9"/>
                <a:gd name="T22" fmla="*/ 5 w 5"/>
                <a:gd name="T23" fmla="*/ 4 h 9"/>
                <a:gd name="T24" fmla="*/ 3 w 5"/>
                <a:gd name="T25" fmla="*/ 0 h 9"/>
                <a:gd name="T26" fmla="*/ 3 w 5"/>
                <a:gd name="T27" fmla="*/ 1 h 9"/>
                <a:gd name="T28" fmla="*/ 4 w 5"/>
                <a:gd name="T29" fmla="*/ 1 h 9"/>
                <a:gd name="T30" fmla="*/ 5 w 5"/>
                <a:gd name="T31" fmla="*/ 1 h 9"/>
                <a:gd name="T32" fmla="*/ 4 w 5"/>
                <a:gd name="T33" fmla="*/ 1 h 9"/>
                <a:gd name="T34" fmla="*/ 3 w 5"/>
                <a:gd name="T3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9">
                  <a:moveTo>
                    <a:pt x="2" y="6"/>
                  </a:moveTo>
                  <a:cubicBezTo>
                    <a:pt x="1" y="6"/>
                    <a:pt x="1" y="7"/>
                    <a:pt x="1" y="7"/>
                  </a:cubicBezTo>
                  <a:cubicBezTo>
                    <a:pt x="0" y="7"/>
                    <a:pt x="0" y="8"/>
                    <a:pt x="0" y="9"/>
                  </a:cubicBezTo>
                  <a:cubicBezTo>
                    <a:pt x="0" y="9"/>
                    <a:pt x="0" y="9"/>
                    <a:pt x="0" y="9"/>
                  </a:cubicBezTo>
                  <a:cubicBezTo>
                    <a:pt x="1" y="9"/>
                    <a:pt x="1" y="8"/>
                    <a:pt x="2" y="8"/>
                  </a:cubicBezTo>
                  <a:cubicBezTo>
                    <a:pt x="2" y="8"/>
                    <a:pt x="2" y="8"/>
                    <a:pt x="2" y="7"/>
                  </a:cubicBezTo>
                  <a:cubicBezTo>
                    <a:pt x="2" y="7"/>
                    <a:pt x="2" y="7"/>
                    <a:pt x="2" y="6"/>
                  </a:cubicBezTo>
                  <a:moveTo>
                    <a:pt x="5" y="4"/>
                  </a:moveTo>
                  <a:cubicBezTo>
                    <a:pt x="5" y="4"/>
                    <a:pt x="4" y="4"/>
                    <a:pt x="4" y="5"/>
                  </a:cubicBezTo>
                  <a:cubicBezTo>
                    <a:pt x="4" y="6"/>
                    <a:pt x="4" y="7"/>
                    <a:pt x="4" y="8"/>
                  </a:cubicBezTo>
                  <a:cubicBezTo>
                    <a:pt x="4" y="7"/>
                    <a:pt x="5" y="7"/>
                    <a:pt x="5" y="7"/>
                  </a:cubicBezTo>
                  <a:cubicBezTo>
                    <a:pt x="5" y="6"/>
                    <a:pt x="5" y="5"/>
                    <a:pt x="5" y="4"/>
                  </a:cubicBezTo>
                  <a:moveTo>
                    <a:pt x="3" y="0"/>
                  </a:moveTo>
                  <a:cubicBezTo>
                    <a:pt x="2" y="1"/>
                    <a:pt x="3" y="1"/>
                    <a:pt x="3" y="1"/>
                  </a:cubicBezTo>
                  <a:cubicBezTo>
                    <a:pt x="4" y="1"/>
                    <a:pt x="4" y="1"/>
                    <a:pt x="4" y="1"/>
                  </a:cubicBezTo>
                  <a:cubicBezTo>
                    <a:pt x="5" y="1"/>
                    <a:pt x="5" y="1"/>
                    <a:pt x="5" y="1"/>
                  </a:cubicBezTo>
                  <a:cubicBezTo>
                    <a:pt x="5" y="1"/>
                    <a:pt x="4" y="1"/>
                    <a:pt x="4" y="1"/>
                  </a:cubicBezTo>
                  <a:cubicBezTo>
                    <a:pt x="4" y="1"/>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23" name="Freeform 517">
              <a:extLst>
                <a:ext uri="{FF2B5EF4-FFF2-40B4-BE49-F238E27FC236}">
                  <a16:creationId xmlns:a16="http://schemas.microsoft.com/office/drawing/2014/main" id="{4B59D1DC-421B-6E41-B485-825627F04980}"/>
                </a:ext>
              </a:extLst>
            </p:cNvPr>
            <p:cNvSpPr>
              <a:spLocks noEditPoints="1"/>
            </p:cNvSpPr>
            <p:nvPr/>
          </p:nvSpPr>
          <p:spPr bwMode="auto">
            <a:xfrm>
              <a:off x="1342" y="777"/>
              <a:ext cx="6" cy="9"/>
            </a:xfrm>
            <a:custGeom>
              <a:avLst/>
              <a:gdLst>
                <a:gd name="T0" fmla="*/ 1 w 4"/>
                <a:gd name="T1" fmla="*/ 2 h 6"/>
                <a:gd name="T2" fmla="*/ 0 w 4"/>
                <a:gd name="T3" fmla="*/ 2 h 6"/>
                <a:gd name="T4" fmla="*/ 0 w 4"/>
                <a:gd name="T5" fmla="*/ 6 h 6"/>
                <a:gd name="T6" fmla="*/ 1 w 4"/>
                <a:gd name="T7" fmla="*/ 6 h 6"/>
                <a:gd name="T8" fmla="*/ 1 w 4"/>
                <a:gd name="T9" fmla="*/ 5 h 6"/>
                <a:gd name="T10" fmla="*/ 1 w 4"/>
                <a:gd name="T11" fmla="*/ 2 h 6"/>
                <a:gd name="T12" fmla="*/ 1 w 4"/>
                <a:gd name="T13" fmla="*/ 0 h 6"/>
                <a:gd name="T14" fmla="*/ 0 w 4"/>
                <a:gd name="T15" fmla="*/ 0 h 6"/>
                <a:gd name="T16" fmla="*/ 1 w 4"/>
                <a:gd name="T17" fmla="*/ 0 h 6"/>
                <a:gd name="T18" fmla="*/ 2 w 4"/>
                <a:gd name="T19" fmla="*/ 1 h 6"/>
                <a:gd name="T20" fmla="*/ 3 w 4"/>
                <a:gd name="T21" fmla="*/ 4 h 6"/>
                <a:gd name="T22" fmla="*/ 3 w 4"/>
                <a:gd name="T23" fmla="*/ 6 h 6"/>
                <a:gd name="T24" fmla="*/ 4 w 4"/>
                <a:gd name="T25" fmla="*/ 6 h 6"/>
                <a:gd name="T26" fmla="*/ 3 w 4"/>
                <a:gd name="T27" fmla="*/ 1 h 6"/>
                <a:gd name="T28" fmla="*/ 1 w 4"/>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6">
                  <a:moveTo>
                    <a:pt x="1" y="2"/>
                  </a:moveTo>
                  <a:cubicBezTo>
                    <a:pt x="1" y="2"/>
                    <a:pt x="1" y="2"/>
                    <a:pt x="0" y="2"/>
                  </a:cubicBezTo>
                  <a:cubicBezTo>
                    <a:pt x="0" y="4"/>
                    <a:pt x="0" y="5"/>
                    <a:pt x="0" y="6"/>
                  </a:cubicBezTo>
                  <a:cubicBezTo>
                    <a:pt x="0" y="6"/>
                    <a:pt x="1" y="6"/>
                    <a:pt x="1" y="6"/>
                  </a:cubicBezTo>
                  <a:cubicBezTo>
                    <a:pt x="1" y="6"/>
                    <a:pt x="1" y="5"/>
                    <a:pt x="1" y="5"/>
                  </a:cubicBezTo>
                  <a:cubicBezTo>
                    <a:pt x="1" y="5"/>
                    <a:pt x="1" y="3"/>
                    <a:pt x="1" y="2"/>
                  </a:cubicBezTo>
                  <a:moveTo>
                    <a:pt x="1" y="0"/>
                  </a:moveTo>
                  <a:cubicBezTo>
                    <a:pt x="1" y="0"/>
                    <a:pt x="1" y="0"/>
                    <a:pt x="0" y="0"/>
                  </a:cubicBezTo>
                  <a:cubicBezTo>
                    <a:pt x="1" y="0"/>
                    <a:pt x="1" y="0"/>
                    <a:pt x="1" y="0"/>
                  </a:cubicBezTo>
                  <a:cubicBezTo>
                    <a:pt x="2" y="0"/>
                    <a:pt x="2" y="0"/>
                    <a:pt x="2" y="1"/>
                  </a:cubicBezTo>
                  <a:cubicBezTo>
                    <a:pt x="2" y="1"/>
                    <a:pt x="3" y="1"/>
                    <a:pt x="3" y="4"/>
                  </a:cubicBezTo>
                  <a:cubicBezTo>
                    <a:pt x="3" y="4"/>
                    <a:pt x="3" y="5"/>
                    <a:pt x="3" y="6"/>
                  </a:cubicBezTo>
                  <a:cubicBezTo>
                    <a:pt x="3" y="6"/>
                    <a:pt x="3" y="6"/>
                    <a:pt x="4" y="6"/>
                  </a:cubicBezTo>
                  <a:cubicBezTo>
                    <a:pt x="4" y="1"/>
                    <a:pt x="3" y="1"/>
                    <a:pt x="3" y="1"/>
                  </a:cubicBezTo>
                  <a:cubicBezTo>
                    <a:pt x="3"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24" name="Freeform 518">
              <a:extLst>
                <a:ext uri="{FF2B5EF4-FFF2-40B4-BE49-F238E27FC236}">
                  <a16:creationId xmlns:a16="http://schemas.microsoft.com/office/drawing/2014/main" id="{F888234F-9574-9245-9246-FBA4BFEEE3A0}"/>
                </a:ext>
              </a:extLst>
            </p:cNvPr>
            <p:cNvSpPr>
              <a:spLocks/>
            </p:cNvSpPr>
            <p:nvPr/>
          </p:nvSpPr>
          <p:spPr bwMode="auto">
            <a:xfrm>
              <a:off x="1348" y="777"/>
              <a:ext cx="3" cy="12"/>
            </a:xfrm>
            <a:custGeom>
              <a:avLst/>
              <a:gdLst>
                <a:gd name="T0" fmla="*/ 1 w 2"/>
                <a:gd name="T1" fmla="*/ 0 h 8"/>
                <a:gd name="T2" fmla="*/ 0 w 2"/>
                <a:gd name="T3" fmla="*/ 2 h 8"/>
                <a:gd name="T4" fmla="*/ 0 w 2"/>
                <a:gd name="T5" fmla="*/ 7 h 8"/>
                <a:gd name="T6" fmla="*/ 1 w 2"/>
                <a:gd name="T7" fmla="*/ 7 h 8"/>
                <a:gd name="T8" fmla="*/ 1 w 2"/>
                <a:gd name="T9" fmla="*/ 5 h 8"/>
                <a:gd name="T10" fmla="*/ 1 w 2"/>
                <a:gd name="T11" fmla="*/ 2 h 8"/>
                <a:gd name="T12" fmla="*/ 1 w 2"/>
                <a:gd name="T13" fmla="*/ 1 h 8"/>
                <a:gd name="T14" fmla="*/ 2 w 2"/>
                <a:gd name="T15" fmla="*/ 3 h 8"/>
                <a:gd name="T16" fmla="*/ 2 w 2"/>
                <a:gd name="T17" fmla="*/ 8 h 8"/>
                <a:gd name="T18" fmla="*/ 2 w 2"/>
                <a:gd name="T19" fmla="*/ 7 h 8"/>
                <a:gd name="T20" fmla="*/ 2 w 2"/>
                <a:gd name="T21" fmla="*/ 3 h 8"/>
                <a:gd name="T22" fmla="*/ 2 w 2"/>
                <a:gd name="T23" fmla="*/ 1 h 8"/>
                <a:gd name="T24" fmla="*/ 1 w 2"/>
                <a:gd name="T25" fmla="*/ 1 h 8"/>
                <a:gd name="T26" fmla="*/ 1 w 2"/>
                <a:gd name="T27" fmla="*/ 1 h 8"/>
                <a:gd name="T28" fmla="*/ 1 w 2"/>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8">
                  <a:moveTo>
                    <a:pt x="1" y="0"/>
                  </a:moveTo>
                  <a:cubicBezTo>
                    <a:pt x="0" y="0"/>
                    <a:pt x="0" y="1"/>
                    <a:pt x="0" y="2"/>
                  </a:cubicBezTo>
                  <a:cubicBezTo>
                    <a:pt x="0" y="2"/>
                    <a:pt x="0" y="4"/>
                    <a:pt x="0" y="7"/>
                  </a:cubicBezTo>
                  <a:cubicBezTo>
                    <a:pt x="0" y="7"/>
                    <a:pt x="1" y="7"/>
                    <a:pt x="1" y="7"/>
                  </a:cubicBezTo>
                  <a:cubicBezTo>
                    <a:pt x="1" y="6"/>
                    <a:pt x="1" y="6"/>
                    <a:pt x="1" y="5"/>
                  </a:cubicBezTo>
                  <a:cubicBezTo>
                    <a:pt x="1" y="5"/>
                    <a:pt x="1" y="2"/>
                    <a:pt x="1" y="2"/>
                  </a:cubicBezTo>
                  <a:cubicBezTo>
                    <a:pt x="1" y="2"/>
                    <a:pt x="1" y="1"/>
                    <a:pt x="1" y="1"/>
                  </a:cubicBezTo>
                  <a:cubicBezTo>
                    <a:pt x="2" y="1"/>
                    <a:pt x="2" y="2"/>
                    <a:pt x="2" y="3"/>
                  </a:cubicBezTo>
                  <a:cubicBezTo>
                    <a:pt x="2" y="3"/>
                    <a:pt x="2" y="6"/>
                    <a:pt x="2" y="8"/>
                  </a:cubicBezTo>
                  <a:cubicBezTo>
                    <a:pt x="2" y="8"/>
                    <a:pt x="2" y="7"/>
                    <a:pt x="2" y="7"/>
                  </a:cubicBezTo>
                  <a:cubicBezTo>
                    <a:pt x="2" y="6"/>
                    <a:pt x="2" y="4"/>
                    <a:pt x="2" y="3"/>
                  </a:cubicBezTo>
                  <a:cubicBezTo>
                    <a:pt x="2" y="2"/>
                    <a:pt x="2" y="2"/>
                    <a:pt x="2" y="1"/>
                  </a:cubicBezTo>
                  <a:cubicBezTo>
                    <a:pt x="2" y="1"/>
                    <a:pt x="2" y="1"/>
                    <a:pt x="1" y="1"/>
                  </a:cubicBezTo>
                  <a:cubicBezTo>
                    <a:pt x="1" y="1"/>
                    <a:pt x="1" y="1"/>
                    <a:pt x="1" y="1"/>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25" name="Freeform 519">
              <a:extLst>
                <a:ext uri="{FF2B5EF4-FFF2-40B4-BE49-F238E27FC236}">
                  <a16:creationId xmlns:a16="http://schemas.microsoft.com/office/drawing/2014/main" id="{DB415EFC-5A27-F54E-8717-4D148B66DABF}"/>
                </a:ext>
              </a:extLst>
            </p:cNvPr>
            <p:cNvSpPr>
              <a:spLocks/>
            </p:cNvSpPr>
            <p:nvPr/>
          </p:nvSpPr>
          <p:spPr bwMode="auto">
            <a:xfrm>
              <a:off x="1313" y="777"/>
              <a:ext cx="25" cy="47"/>
            </a:xfrm>
            <a:custGeom>
              <a:avLst/>
              <a:gdLst>
                <a:gd name="T0" fmla="*/ 17 w 17"/>
                <a:gd name="T1" fmla="*/ 22 h 32"/>
                <a:gd name="T2" fmla="*/ 17 w 17"/>
                <a:gd name="T3" fmla="*/ 24 h 32"/>
                <a:gd name="T4" fmla="*/ 15 w 17"/>
                <a:gd name="T5" fmla="*/ 26 h 32"/>
                <a:gd name="T6" fmla="*/ 13 w 17"/>
                <a:gd name="T7" fmla="*/ 28 h 32"/>
                <a:gd name="T8" fmla="*/ 11 w 17"/>
                <a:gd name="T9" fmla="*/ 29 h 32"/>
                <a:gd name="T10" fmla="*/ 11 w 17"/>
                <a:gd name="T11" fmla="*/ 31 h 32"/>
                <a:gd name="T12" fmla="*/ 11 w 17"/>
                <a:gd name="T13" fmla="*/ 32 h 32"/>
                <a:gd name="T14" fmla="*/ 10 w 17"/>
                <a:gd name="T15" fmla="*/ 32 h 32"/>
                <a:gd name="T16" fmla="*/ 7 w 17"/>
                <a:gd name="T17" fmla="*/ 32 h 32"/>
                <a:gd name="T18" fmla="*/ 6 w 17"/>
                <a:gd name="T19" fmla="*/ 32 h 32"/>
                <a:gd name="T20" fmla="*/ 6 w 17"/>
                <a:gd name="T21" fmla="*/ 30 h 32"/>
                <a:gd name="T22" fmla="*/ 6 w 17"/>
                <a:gd name="T23" fmla="*/ 29 h 32"/>
                <a:gd name="T24" fmla="*/ 2 w 17"/>
                <a:gd name="T25" fmla="*/ 28 h 32"/>
                <a:gd name="T26" fmla="*/ 0 w 17"/>
                <a:gd name="T27" fmla="*/ 27 h 32"/>
                <a:gd name="T28" fmla="*/ 0 w 17"/>
                <a:gd name="T29" fmla="*/ 27 h 32"/>
                <a:gd name="T30" fmla="*/ 0 w 17"/>
                <a:gd name="T31" fmla="*/ 25 h 32"/>
                <a:gd name="T32" fmla="*/ 0 w 17"/>
                <a:gd name="T33" fmla="*/ 24 h 32"/>
                <a:gd name="T34" fmla="*/ 1 w 17"/>
                <a:gd name="T35" fmla="*/ 24 h 32"/>
                <a:gd name="T36" fmla="*/ 1 w 17"/>
                <a:gd name="T37" fmla="*/ 24 h 32"/>
                <a:gd name="T38" fmla="*/ 2 w 17"/>
                <a:gd name="T39" fmla="*/ 24 h 32"/>
                <a:gd name="T40" fmla="*/ 4 w 17"/>
                <a:gd name="T41" fmla="*/ 24 h 32"/>
                <a:gd name="T42" fmla="*/ 7 w 17"/>
                <a:gd name="T43" fmla="*/ 25 h 32"/>
                <a:gd name="T44" fmla="*/ 10 w 17"/>
                <a:gd name="T45" fmla="*/ 24 h 32"/>
                <a:gd name="T46" fmla="*/ 12 w 17"/>
                <a:gd name="T47" fmla="*/ 22 h 32"/>
                <a:gd name="T48" fmla="*/ 11 w 17"/>
                <a:gd name="T49" fmla="*/ 19 h 32"/>
                <a:gd name="T50" fmla="*/ 7 w 17"/>
                <a:gd name="T51" fmla="*/ 17 h 32"/>
                <a:gd name="T52" fmla="*/ 5 w 17"/>
                <a:gd name="T53" fmla="*/ 16 h 32"/>
                <a:gd name="T54" fmla="*/ 3 w 17"/>
                <a:gd name="T55" fmla="*/ 15 h 32"/>
                <a:gd name="T56" fmla="*/ 1 w 17"/>
                <a:gd name="T57" fmla="*/ 13 h 32"/>
                <a:gd name="T58" fmla="*/ 0 w 17"/>
                <a:gd name="T59" fmla="*/ 10 h 32"/>
                <a:gd name="T60" fmla="*/ 2 w 17"/>
                <a:gd name="T61" fmla="*/ 5 h 32"/>
                <a:gd name="T62" fmla="*/ 7 w 17"/>
                <a:gd name="T63" fmla="*/ 3 h 32"/>
                <a:gd name="T64" fmla="*/ 7 w 17"/>
                <a:gd name="T65" fmla="*/ 1 h 32"/>
                <a:gd name="T66" fmla="*/ 7 w 17"/>
                <a:gd name="T67" fmla="*/ 0 h 32"/>
                <a:gd name="T68" fmla="*/ 8 w 17"/>
                <a:gd name="T69" fmla="*/ 0 h 32"/>
                <a:gd name="T70" fmla="*/ 11 w 17"/>
                <a:gd name="T71" fmla="*/ 0 h 32"/>
                <a:gd name="T72" fmla="*/ 12 w 17"/>
                <a:gd name="T73" fmla="*/ 0 h 32"/>
                <a:gd name="T74" fmla="*/ 12 w 17"/>
                <a:gd name="T75" fmla="*/ 1 h 32"/>
                <a:gd name="T76" fmla="*/ 12 w 17"/>
                <a:gd name="T77" fmla="*/ 3 h 32"/>
                <a:gd name="T78" fmla="*/ 14 w 17"/>
                <a:gd name="T79" fmla="*/ 3 h 32"/>
                <a:gd name="T80" fmla="*/ 15 w 17"/>
                <a:gd name="T81" fmla="*/ 4 h 32"/>
                <a:gd name="T82" fmla="*/ 16 w 17"/>
                <a:gd name="T83" fmla="*/ 4 h 32"/>
                <a:gd name="T84" fmla="*/ 16 w 17"/>
                <a:gd name="T85" fmla="*/ 6 h 32"/>
                <a:gd name="T86" fmla="*/ 15 w 17"/>
                <a:gd name="T87" fmla="*/ 7 h 32"/>
                <a:gd name="T88" fmla="*/ 14 w 17"/>
                <a:gd name="T89" fmla="*/ 7 h 32"/>
                <a:gd name="T90" fmla="*/ 12 w 17"/>
                <a:gd name="T91" fmla="*/ 7 h 32"/>
                <a:gd name="T92" fmla="*/ 10 w 17"/>
                <a:gd name="T93" fmla="*/ 7 h 32"/>
                <a:gd name="T94" fmla="*/ 6 w 17"/>
                <a:gd name="T95" fmla="*/ 7 h 32"/>
                <a:gd name="T96" fmla="*/ 5 w 17"/>
                <a:gd name="T97" fmla="*/ 10 h 32"/>
                <a:gd name="T98" fmla="*/ 7 w 17"/>
                <a:gd name="T99" fmla="*/ 12 h 32"/>
                <a:gd name="T100" fmla="*/ 10 w 17"/>
                <a:gd name="T101" fmla="*/ 13 h 32"/>
                <a:gd name="T102" fmla="*/ 15 w 17"/>
                <a:gd name="T103" fmla="*/ 17 h 32"/>
                <a:gd name="T104" fmla="*/ 17 w 17"/>
                <a:gd name="T105"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 h="32">
                  <a:moveTo>
                    <a:pt x="17" y="22"/>
                  </a:moveTo>
                  <a:cubicBezTo>
                    <a:pt x="17" y="23"/>
                    <a:pt x="17" y="24"/>
                    <a:pt x="17" y="24"/>
                  </a:cubicBezTo>
                  <a:cubicBezTo>
                    <a:pt x="16" y="25"/>
                    <a:pt x="16" y="26"/>
                    <a:pt x="15" y="26"/>
                  </a:cubicBezTo>
                  <a:cubicBezTo>
                    <a:pt x="15" y="27"/>
                    <a:pt x="14" y="27"/>
                    <a:pt x="13" y="28"/>
                  </a:cubicBezTo>
                  <a:cubicBezTo>
                    <a:pt x="13" y="28"/>
                    <a:pt x="12" y="28"/>
                    <a:pt x="11" y="29"/>
                  </a:cubicBezTo>
                  <a:cubicBezTo>
                    <a:pt x="11" y="31"/>
                    <a:pt x="11" y="31"/>
                    <a:pt x="11" y="31"/>
                  </a:cubicBezTo>
                  <a:cubicBezTo>
                    <a:pt x="11" y="31"/>
                    <a:pt x="11" y="32"/>
                    <a:pt x="11" y="32"/>
                  </a:cubicBezTo>
                  <a:cubicBezTo>
                    <a:pt x="11" y="32"/>
                    <a:pt x="10" y="32"/>
                    <a:pt x="10" y="32"/>
                  </a:cubicBezTo>
                  <a:cubicBezTo>
                    <a:pt x="7" y="32"/>
                    <a:pt x="7" y="32"/>
                    <a:pt x="7" y="32"/>
                  </a:cubicBezTo>
                  <a:cubicBezTo>
                    <a:pt x="7" y="32"/>
                    <a:pt x="7" y="32"/>
                    <a:pt x="6" y="32"/>
                  </a:cubicBezTo>
                  <a:cubicBezTo>
                    <a:pt x="6" y="31"/>
                    <a:pt x="6" y="31"/>
                    <a:pt x="6" y="30"/>
                  </a:cubicBezTo>
                  <a:cubicBezTo>
                    <a:pt x="6" y="29"/>
                    <a:pt x="6" y="29"/>
                    <a:pt x="6" y="29"/>
                  </a:cubicBezTo>
                  <a:cubicBezTo>
                    <a:pt x="4" y="29"/>
                    <a:pt x="3" y="29"/>
                    <a:pt x="2" y="28"/>
                  </a:cubicBezTo>
                  <a:cubicBezTo>
                    <a:pt x="1" y="28"/>
                    <a:pt x="0" y="28"/>
                    <a:pt x="0" y="27"/>
                  </a:cubicBezTo>
                  <a:cubicBezTo>
                    <a:pt x="0" y="27"/>
                    <a:pt x="0" y="27"/>
                    <a:pt x="0" y="27"/>
                  </a:cubicBezTo>
                  <a:cubicBezTo>
                    <a:pt x="0" y="26"/>
                    <a:pt x="0" y="26"/>
                    <a:pt x="0" y="25"/>
                  </a:cubicBezTo>
                  <a:cubicBezTo>
                    <a:pt x="0" y="25"/>
                    <a:pt x="0" y="24"/>
                    <a:pt x="0" y="24"/>
                  </a:cubicBezTo>
                  <a:cubicBezTo>
                    <a:pt x="1" y="24"/>
                    <a:pt x="1" y="24"/>
                    <a:pt x="1" y="24"/>
                  </a:cubicBezTo>
                  <a:cubicBezTo>
                    <a:pt x="1" y="24"/>
                    <a:pt x="1" y="24"/>
                    <a:pt x="1" y="24"/>
                  </a:cubicBezTo>
                  <a:cubicBezTo>
                    <a:pt x="2" y="24"/>
                    <a:pt x="2" y="24"/>
                    <a:pt x="2" y="24"/>
                  </a:cubicBezTo>
                  <a:cubicBezTo>
                    <a:pt x="2" y="24"/>
                    <a:pt x="3" y="24"/>
                    <a:pt x="4" y="24"/>
                  </a:cubicBezTo>
                  <a:cubicBezTo>
                    <a:pt x="4" y="25"/>
                    <a:pt x="5" y="25"/>
                    <a:pt x="7" y="25"/>
                  </a:cubicBezTo>
                  <a:cubicBezTo>
                    <a:pt x="8" y="25"/>
                    <a:pt x="9" y="25"/>
                    <a:pt x="10" y="24"/>
                  </a:cubicBezTo>
                  <a:cubicBezTo>
                    <a:pt x="11" y="24"/>
                    <a:pt x="12" y="23"/>
                    <a:pt x="12" y="22"/>
                  </a:cubicBezTo>
                  <a:cubicBezTo>
                    <a:pt x="12" y="21"/>
                    <a:pt x="12" y="20"/>
                    <a:pt x="11" y="19"/>
                  </a:cubicBezTo>
                  <a:cubicBezTo>
                    <a:pt x="10" y="19"/>
                    <a:pt x="9" y="18"/>
                    <a:pt x="7" y="17"/>
                  </a:cubicBezTo>
                  <a:cubicBezTo>
                    <a:pt x="7" y="17"/>
                    <a:pt x="6" y="17"/>
                    <a:pt x="5" y="16"/>
                  </a:cubicBezTo>
                  <a:cubicBezTo>
                    <a:pt x="4" y="16"/>
                    <a:pt x="3" y="15"/>
                    <a:pt x="3" y="15"/>
                  </a:cubicBezTo>
                  <a:cubicBezTo>
                    <a:pt x="2" y="14"/>
                    <a:pt x="1" y="13"/>
                    <a:pt x="1" y="13"/>
                  </a:cubicBezTo>
                  <a:cubicBezTo>
                    <a:pt x="1" y="12"/>
                    <a:pt x="0" y="11"/>
                    <a:pt x="0" y="10"/>
                  </a:cubicBezTo>
                  <a:cubicBezTo>
                    <a:pt x="0" y="8"/>
                    <a:pt x="1" y="7"/>
                    <a:pt x="2" y="5"/>
                  </a:cubicBezTo>
                  <a:cubicBezTo>
                    <a:pt x="3" y="4"/>
                    <a:pt x="5" y="3"/>
                    <a:pt x="7" y="3"/>
                  </a:cubicBezTo>
                  <a:cubicBezTo>
                    <a:pt x="7" y="1"/>
                    <a:pt x="7" y="1"/>
                    <a:pt x="7" y="1"/>
                  </a:cubicBezTo>
                  <a:cubicBezTo>
                    <a:pt x="7" y="0"/>
                    <a:pt x="7" y="0"/>
                    <a:pt x="7" y="0"/>
                  </a:cubicBezTo>
                  <a:cubicBezTo>
                    <a:pt x="7" y="0"/>
                    <a:pt x="8" y="0"/>
                    <a:pt x="8" y="0"/>
                  </a:cubicBezTo>
                  <a:cubicBezTo>
                    <a:pt x="11" y="0"/>
                    <a:pt x="11" y="0"/>
                    <a:pt x="11" y="0"/>
                  </a:cubicBezTo>
                  <a:cubicBezTo>
                    <a:pt x="11" y="0"/>
                    <a:pt x="11" y="0"/>
                    <a:pt x="12" y="0"/>
                  </a:cubicBezTo>
                  <a:cubicBezTo>
                    <a:pt x="12" y="0"/>
                    <a:pt x="12" y="0"/>
                    <a:pt x="12" y="1"/>
                  </a:cubicBezTo>
                  <a:cubicBezTo>
                    <a:pt x="12" y="3"/>
                    <a:pt x="12" y="3"/>
                    <a:pt x="12" y="3"/>
                  </a:cubicBezTo>
                  <a:cubicBezTo>
                    <a:pt x="13" y="3"/>
                    <a:pt x="13" y="3"/>
                    <a:pt x="14" y="3"/>
                  </a:cubicBezTo>
                  <a:cubicBezTo>
                    <a:pt x="15" y="3"/>
                    <a:pt x="15" y="3"/>
                    <a:pt x="15" y="4"/>
                  </a:cubicBezTo>
                  <a:cubicBezTo>
                    <a:pt x="16" y="4"/>
                    <a:pt x="16" y="4"/>
                    <a:pt x="16" y="4"/>
                  </a:cubicBezTo>
                  <a:cubicBezTo>
                    <a:pt x="16" y="5"/>
                    <a:pt x="16" y="5"/>
                    <a:pt x="16" y="6"/>
                  </a:cubicBezTo>
                  <a:cubicBezTo>
                    <a:pt x="15" y="6"/>
                    <a:pt x="15" y="7"/>
                    <a:pt x="15" y="7"/>
                  </a:cubicBezTo>
                  <a:cubicBezTo>
                    <a:pt x="15" y="7"/>
                    <a:pt x="15" y="7"/>
                    <a:pt x="14" y="7"/>
                  </a:cubicBezTo>
                  <a:cubicBezTo>
                    <a:pt x="14" y="7"/>
                    <a:pt x="13" y="7"/>
                    <a:pt x="12" y="7"/>
                  </a:cubicBezTo>
                  <a:cubicBezTo>
                    <a:pt x="12" y="7"/>
                    <a:pt x="11" y="7"/>
                    <a:pt x="10" y="7"/>
                  </a:cubicBezTo>
                  <a:cubicBezTo>
                    <a:pt x="8" y="7"/>
                    <a:pt x="7" y="7"/>
                    <a:pt x="6" y="7"/>
                  </a:cubicBezTo>
                  <a:cubicBezTo>
                    <a:pt x="6" y="8"/>
                    <a:pt x="5" y="9"/>
                    <a:pt x="5" y="10"/>
                  </a:cubicBezTo>
                  <a:cubicBezTo>
                    <a:pt x="5" y="10"/>
                    <a:pt x="6" y="11"/>
                    <a:pt x="7" y="12"/>
                  </a:cubicBezTo>
                  <a:cubicBezTo>
                    <a:pt x="7" y="12"/>
                    <a:pt x="8" y="13"/>
                    <a:pt x="10" y="13"/>
                  </a:cubicBezTo>
                  <a:cubicBezTo>
                    <a:pt x="12" y="14"/>
                    <a:pt x="14" y="15"/>
                    <a:pt x="15" y="17"/>
                  </a:cubicBezTo>
                  <a:cubicBezTo>
                    <a:pt x="16" y="18"/>
                    <a:pt x="17" y="20"/>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26" name="Freeform 520">
              <a:extLst>
                <a:ext uri="{FF2B5EF4-FFF2-40B4-BE49-F238E27FC236}">
                  <a16:creationId xmlns:a16="http://schemas.microsoft.com/office/drawing/2014/main" id="{C093FA8B-D74A-E34C-8F8D-32202FC3C19D}"/>
                </a:ext>
              </a:extLst>
            </p:cNvPr>
            <p:cNvSpPr>
              <a:spLocks/>
            </p:cNvSpPr>
            <p:nvPr/>
          </p:nvSpPr>
          <p:spPr bwMode="auto">
            <a:xfrm>
              <a:off x="1291" y="2636"/>
              <a:ext cx="48" cy="33"/>
            </a:xfrm>
            <a:custGeom>
              <a:avLst/>
              <a:gdLst>
                <a:gd name="T0" fmla="*/ 29 w 33"/>
                <a:gd name="T1" fmla="*/ 23 h 23"/>
                <a:gd name="T2" fmla="*/ 29 w 33"/>
                <a:gd name="T3" fmla="*/ 15 h 23"/>
                <a:gd name="T4" fmla="*/ 32 w 33"/>
                <a:gd name="T5" fmla="*/ 5 h 23"/>
                <a:gd name="T6" fmla="*/ 24 w 33"/>
                <a:gd name="T7" fmla="*/ 3 h 23"/>
                <a:gd name="T8" fmla="*/ 16 w 33"/>
                <a:gd name="T9" fmla="*/ 0 h 23"/>
                <a:gd name="T10" fmla="*/ 14 w 33"/>
                <a:gd name="T11" fmla="*/ 4 h 23"/>
                <a:gd name="T12" fmla="*/ 12 w 33"/>
                <a:gd name="T13" fmla="*/ 3 h 23"/>
                <a:gd name="T14" fmla="*/ 9 w 33"/>
                <a:gd name="T15" fmla="*/ 3 h 23"/>
                <a:gd name="T16" fmla="*/ 1 w 33"/>
                <a:gd name="T17" fmla="*/ 15 h 23"/>
                <a:gd name="T18" fmla="*/ 1 w 33"/>
                <a:gd name="T19" fmla="*/ 22 h 23"/>
                <a:gd name="T20" fmla="*/ 8 w 33"/>
                <a:gd name="T21" fmla="*/ 23 h 23"/>
                <a:gd name="T22" fmla="*/ 29 w 33"/>
                <a:gd name="T2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23">
                  <a:moveTo>
                    <a:pt x="29" y="23"/>
                  </a:moveTo>
                  <a:cubicBezTo>
                    <a:pt x="29" y="23"/>
                    <a:pt x="33" y="23"/>
                    <a:pt x="29" y="15"/>
                  </a:cubicBezTo>
                  <a:cubicBezTo>
                    <a:pt x="29" y="15"/>
                    <a:pt x="33" y="11"/>
                    <a:pt x="32" y="5"/>
                  </a:cubicBezTo>
                  <a:cubicBezTo>
                    <a:pt x="32" y="5"/>
                    <a:pt x="28" y="2"/>
                    <a:pt x="24" y="3"/>
                  </a:cubicBezTo>
                  <a:cubicBezTo>
                    <a:pt x="24" y="3"/>
                    <a:pt x="15" y="2"/>
                    <a:pt x="16" y="0"/>
                  </a:cubicBezTo>
                  <a:cubicBezTo>
                    <a:pt x="16" y="0"/>
                    <a:pt x="14" y="3"/>
                    <a:pt x="14" y="4"/>
                  </a:cubicBezTo>
                  <a:cubicBezTo>
                    <a:pt x="12" y="3"/>
                    <a:pt x="12" y="3"/>
                    <a:pt x="12" y="3"/>
                  </a:cubicBezTo>
                  <a:cubicBezTo>
                    <a:pt x="12" y="3"/>
                    <a:pt x="10" y="1"/>
                    <a:pt x="9" y="3"/>
                  </a:cubicBezTo>
                  <a:cubicBezTo>
                    <a:pt x="1" y="15"/>
                    <a:pt x="1" y="15"/>
                    <a:pt x="1" y="15"/>
                  </a:cubicBezTo>
                  <a:cubicBezTo>
                    <a:pt x="1" y="15"/>
                    <a:pt x="0" y="20"/>
                    <a:pt x="1" y="22"/>
                  </a:cubicBezTo>
                  <a:cubicBezTo>
                    <a:pt x="1" y="22"/>
                    <a:pt x="4" y="23"/>
                    <a:pt x="8" y="23"/>
                  </a:cubicBezTo>
                  <a:cubicBezTo>
                    <a:pt x="29" y="23"/>
                    <a:pt x="29" y="23"/>
                    <a:pt x="29"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27" name="Freeform 521">
              <a:extLst>
                <a:ext uri="{FF2B5EF4-FFF2-40B4-BE49-F238E27FC236}">
                  <a16:creationId xmlns:a16="http://schemas.microsoft.com/office/drawing/2014/main" id="{4C2F3298-AD8A-554D-92FC-B74B592DA12F}"/>
                </a:ext>
              </a:extLst>
            </p:cNvPr>
            <p:cNvSpPr>
              <a:spLocks/>
            </p:cNvSpPr>
            <p:nvPr/>
          </p:nvSpPr>
          <p:spPr bwMode="auto">
            <a:xfrm>
              <a:off x="1310" y="2640"/>
              <a:ext cx="5" cy="25"/>
            </a:xfrm>
            <a:custGeom>
              <a:avLst/>
              <a:gdLst>
                <a:gd name="T0" fmla="*/ 1 w 3"/>
                <a:gd name="T1" fmla="*/ 14 h 17"/>
                <a:gd name="T2" fmla="*/ 3 w 3"/>
                <a:gd name="T3" fmla="*/ 0 h 17"/>
                <a:gd name="T4" fmla="*/ 2 w 3"/>
                <a:gd name="T5" fmla="*/ 17 h 17"/>
                <a:gd name="T6" fmla="*/ 1 w 3"/>
                <a:gd name="T7" fmla="*/ 14 h 17"/>
              </a:gdLst>
              <a:ahLst/>
              <a:cxnLst>
                <a:cxn ang="0">
                  <a:pos x="T0" y="T1"/>
                </a:cxn>
                <a:cxn ang="0">
                  <a:pos x="T2" y="T3"/>
                </a:cxn>
                <a:cxn ang="0">
                  <a:pos x="T4" y="T5"/>
                </a:cxn>
                <a:cxn ang="0">
                  <a:pos x="T6" y="T7"/>
                </a:cxn>
              </a:cxnLst>
              <a:rect l="0" t="0" r="r" b="b"/>
              <a:pathLst>
                <a:path w="3" h="17">
                  <a:moveTo>
                    <a:pt x="1" y="14"/>
                  </a:moveTo>
                  <a:cubicBezTo>
                    <a:pt x="1" y="14"/>
                    <a:pt x="0" y="1"/>
                    <a:pt x="3" y="0"/>
                  </a:cubicBezTo>
                  <a:cubicBezTo>
                    <a:pt x="3" y="0"/>
                    <a:pt x="2" y="13"/>
                    <a:pt x="2" y="17"/>
                  </a:cubicBezTo>
                  <a:cubicBezTo>
                    <a:pt x="1" y="14"/>
                    <a:pt x="1" y="14"/>
                    <a:pt x="1"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28" name="Freeform 522">
              <a:extLst>
                <a:ext uri="{FF2B5EF4-FFF2-40B4-BE49-F238E27FC236}">
                  <a16:creationId xmlns:a16="http://schemas.microsoft.com/office/drawing/2014/main" id="{815908EF-A92A-2F45-B908-E6E8AFB038A6}"/>
                </a:ext>
              </a:extLst>
            </p:cNvPr>
            <p:cNvSpPr>
              <a:spLocks noEditPoints="1"/>
            </p:cNvSpPr>
            <p:nvPr/>
          </p:nvSpPr>
          <p:spPr bwMode="auto">
            <a:xfrm>
              <a:off x="1322" y="2643"/>
              <a:ext cx="17" cy="26"/>
            </a:xfrm>
            <a:custGeom>
              <a:avLst/>
              <a:gdLst>
                <a:gd name="T0" fmla="*/ 7 w 12"/>
                <a:gd name="T1" fmla="*/ 10 h 18"/>
                <a:gd name="T2" fmla="*/ 5 w 12"/>
                <a:gd name="T3" fmla="*/ 15 h 18"/>
                <a:gd name="T4" fmla="*/ 8 w 12"/>
                <a:gd name="T5" fmla="*/ 18 h 18"/>
                <a:gd name="T6" fmla="*/ 7 w 12"/>
                <a:gd name="T7" fmla="*/ 10 h 18"/>
                <a:gd name="T8" fmla="*/ 10 w 12"/>
                <a:gd name="T9" fmla="*/ 1 h 18"/>
                <a:gd name="T10" fmla="*/ 8 w 12"/>
                <a:gd name="T11" fmla="*/ 7 h 18"/>
                <a:gd name="T12" fmla="*/ 0 w 12"/>
                <a:gd name="T13" fmla="*/ 12 h 18"/>
                <a:gd name="T14" fmla="*/ 1 w 12"/>
                <a:gd name="T15" fmla="*/ 12 h 18"/>
                <a:gd name="T16" fmla="*/ 2 w 12"/>
                <a:gd name="T17" fmla="*/ 12 h 18"/>
                <a:gd name="T18" fmla="*/ 7 w 12"/>
                <a:gd name="T19" fmla="*/ 10 h 18"/>
                <a:gd name="T20" fmla="*/ 7 w 12"/>
                <a:gd name="T21" fmla="*/ 10 h 18"/>
                <a:gd name="T22" fmla="*/ 10 w 12"/>
                <a:gd name="T23" fmla="*/ 1 h 18"/>
                <a:gd name="T24" fmla="*/ 9 w 12"/>
                <a:gd name="T25" fmla="*/ 0 h 18"/>
                <a:gd name="T26" fmla="*/ 10 w 12"/>
                <a:gd name="T27" fmla="*/ 1 h 18"/>
                <a:gd name="T28" fmla="*/ 9 w 12"/>
                <a:gd name="T2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18">
                  <a:moveTo>
                    <a:pt x="7" y="10"/>
                  </a:moveTo>
                  <a:cubicBezTo>
                    <a:pt x="7" y="10"/>
                    <a:pt x="11" y="15"/>
                    <a:pt x="5" y="15"/>
                  </a:cubicBezTo>
                  <a:cubicBezTo>
                    <a:pt x="6" y="16"/>
                    <a:pt x="7" y="17"/>
                    <a:pt x="8" y="18"/>
                  </a:cubicBezTo>
                  <a:cubicBezTo>
                    <a:pt x="12" y="15"/>
                    <a:pt x="7" y="10"/>
                    <a:pt x="7" y="10"/>
                  </a:cubicBezTo>
                  <a:moveTo>
                    <a:pt x="10" y="1"/>
                  </a:moveTo>
                  <a:cubicBezTo>
                    <a:pt x="10" y="3"/>
                    <a:pt x="8" y="7"/>
                    <a:pt x="8" y="7"/>
                  </a:cubicBezTo>
                  <a:cubicBezTo>
                    <a:pt x="0" y="12"/>
                    <a:pt x="0" y="12"/>
                    <a:pt x="0" y="12"/>
                  </a:cubicBezTo>
                  <a:cubicBezTo>
                    <a:pt x="0" y="12"/>
                    <a:pt x="1" y="12"/>
                    <a:pt x="1" y="12"/>
                  </a:cubicBezTo>
                  <a:cubicBezTo>
                    <a:pt x="1" y="12"/>
                    <a:pt x="1" y="12"/>
                    <a:pt x="2" y="12"/>
                  </a:cubicBezTo>
                  <a:cubicBezTo>
                    <a:pt x="7" y="10"/>
                    <a:pt x="7" y="10"/>
                    <a:pt x="7" y="10"/>
                  </a:cubicBezTo>
                  <a:cubicBezTo>
                    <a:pt x="7" y="10"/>
                    <a:pt x="7" y="10"/>
                    <a:pt x="7" y="10"/>
                  </a:cubicBezTo>
                  <a:cubicBezTo>
                    <a:pt x="11" y="6"/>
                    <a:pt x="11" y="2"/>
                    <a:pt x="10" y="1"/>
                  </a:cubicBezTo>
                  <a:moveTo>
                    <a:pt x="9" y="0"/>
                  </a:moveTo>
                  <a:cubicBezTo>
                    <a:pt x="9" y="0"/>
                    <a:pt x="10" y="0"/>
                    <a:pt x="10" y="1"/>
                  </a:cubicBezTo>
                  <a:cubicBezTo>
                    <a:pt x="10" y="0"/>
                    <a:pt x="10"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29" name="Freeform 523">
              <a:extLst>
                <a:ext uri="{FF2B5EF4-FFF2-40B4-BE49-F238E27FC236}">
                  <a16:creationId xmlns:a16="http://schemas.microsoft.com/office/drawing/2014/main" id="{6D3648C7-0789-FE47-BB25-872DFB2578BA}"/>
                </a:ext>
              </a:extLst>
            </p:cNvPr>
            <p:cNvSpPr>
              <a:spLocks noEditPoints="1"/>
            </p:cNvSpPr>
            <p:nvPr/>
          </p:nvSpPr>
          <p:spPr bwMode="auto">
            <a:xfrm>
              <a:off x="1293" y="2641"/>
              <a:ext cx="19" cy="22"/>
            </a:xfrm>
            <a:custGeom>
              <a:avLst/>
              <a:gdLst>
                <a:gd name="T0" fmla="*/ 12 w 13"/>
                <a:gd name="T1" fmla="*/ 5 h 15"/>
                <a:gd name="T2" fmla="*/ 12 w 13"/>
                <a:gd name="T3" fmla="*/ 3 h 15"/>
                <a:gd name="T4" fmla="*/ 12 w 13"/>
                <a:gd name="T5" fmla="*/ 5 h 15"/>
                <a:gd name="T6" fmla="*/ 13 w 13"/>
                <a:gd name="T7" fmla="*/ 13 h 15"/>
                <a:gd name="T8" fmla="*/ 9 w 13"/>
                <a:gd name="T9" fmla="*/ 14 h 15"/>
                <a:gd name="T10" fmla="*/ 8 w 13"/>
                <a:gd name="T11" fmla="*/ 11 h 15"/>
                <a:gd name="T12" fmla="*/ 12 w 13"/>
                <a:gd name="T13" fmla="*/ 5 h 15"/>
                <a:gd name="T14" fmla="*/ 13 w 13"/>
                <a:gd name="T15" fmla="*/ 0 h 15"/>
                <a:gd name="T16" fmla="*/ 7 w 13"/>
                <a:gd name="T17" fmla="*/ 9 h 15"/>
                <a:gd name="T18" fmla="*/ 10 w 13"/>
                <a:gd name="T19" fmla="*/ 15 h 15"/>
                <a:gd name="T20" fmla="*/ 13 w 13"/>
                <a:gd name="T21" fmla="*/ 13 h 15"/>
                <a:gd name="T22" fmla="*/ 13 w 13"/>
                <a:gd name="T23" fmla="*/ 0 h 15"/>
                <a:gd name="T24" fmla="*/ 13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2" y="5"/>
                  </a:moveTo>
                  <a:cubicBezTo>
                    <a:pt x="12" y="4"/>
                    <a:pt x="12" y="3"/>
                    <a:pt x="12" y="3"/>
                  </a:cubicBezTo>
                  <a:cubicBezTo>
                    <a:pt x="12" y="3"/>
                    <a:pt x="12" y="4"/>
                    <a:pt x="12" y="5"/>
                  </a:cubicBezTo>
                  <a:cubicBezTo>
                    <a:pt x="12" y="8"/>
                    <a:pt x="13" y="13"/>
                    <a:pt x="13" y="13"/>
                  </a:cubicBezTo>
                  <a:cubicBezTo>
                    <a:pt x="11" y="14"/>
                    <a:pt x="10" y="14"/>
                    <a:pt x="9" y="14"/>
                  </a:cubicBezTo>
                  <a:cubicBezTo>
                    <a:pt x="6" y="14"/>
                    <a:pt x="8" y="11"/>
                    <a:pt x="8" y="11"/>
                  </a:cubicBezTo>
                  <a:cubicBezTo>
                    <a:pt x="11" y="10"/>
                    <a:pt x="12" y="7"/>
                    <a:pt x="12" y="5"/>
                  </a:cubicBezTo>
                  <a:moveTo>
                    <a:pt x="13" y="0"/>
                  </a:moveTo>
                  <a:cubicBezTo>
                    <a:pt x="7" y="9"/>
                    <a:pt x="7" y="9"/>
                    <a:pt x="7" y="9"/>
                  </a:cubicBezTo>
                  <a:cubicBezTo>
                    <a:pt x="0" y="13"/>
                    <a:pt x="6" y="14"/>
                    <a:pt x="10" y="15"/>
                  </a:cubicBezTo>
                  <a:cubicBezTo>
                    <a:pt x="11" y="14"/>
                    <a:pt x="12" y="14"/>
                    <a:pt x="13" y="13"/>
                  </a:cubicBezTo>
                  <a:cubicBezTo>
                    <a:pt x="12" y="9"/>
                    <a:pt x="13" y="0"/>
                    <a:pt x="13" y="0"/>
                  </a:cubicBez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30" name="Freeform 524">
              <a:extLst>
                <a:ext uri="{FF2B5EF4-FFF2-40B4-BE49-F238E27FC236}">
                  <a16:creationId xmlns:a16="http://schemas.microsoft.com/office/drawing/2014/main" id="{79FE1614-01B1-6846-ACD8-745BE9297FC6}"/>
                </a:ext>
              </a:extLst>
            </p:cNvPr>
            <p:cNvSpPr>
              <a:spLocks noEditPoints="1"/>
            </p:cNvSpPr>
            <p:nvPr/>
          </p:nvSpPr>
          <p:spPr bwMode="auto">
            <a:xfrm>
              <a:off x="1316" y="2640"/>
              <a:ext cx="20" cy="20"/>
            </a:xfrm>
            <a:custGeom>
              <a:avLst/>
              <a:gdLst>
                <a:gd name="T0" fmla="*/ 6 w 14"/>
                <a:gd name="T1" fmla="*/ 5 h 14"/>
                <a:gd name="T2" fmla="*/ 6 w 14"/>
                <a:gd name="T3" fmla="*/ 2 h 14"/>
                <a:gd name="T4" fmla="*/ 8 w 14"/>
                <a:gd name="T5" fmla="*/ 3 h 14"/>
                <a:gd name="T6" fmla="*/ 3 w 14"/>
                <a:gd name="T7" fmla="*/ 13 h 14"/>
                <a:gd name="T8" fmla="*/ 6 w 14"/>
                <a:gd name="T9" fmla="*/ 5 h 14"/>
                <a:gd name="T10" fmla="*/ 6 w 14"/>
                <a:gd name="T11" fmla="*/ 5 h 14"/>
                <a:gd name="T12" fmla="*/ 7 w 14"/>
                <a:gd name="T13" fmla="*/ 0 h 14"/>
                <a:gd name="T14" fmla="*/ 5 w 14"/>
                <a:gd name="T15" fmla="*/ 1 h 14"/>
                <a:gd name="T16" fmla="*/ 0 w 14"/>
                <a:gd name="T17" fmla="*/ 14 h 14"/>
                <a:gd name="T18" fmla="*/ 2 w 14"/>
                <a:gd name="T19" fmla="*/ 14 h 14"/>
                <a:gd name="T20" fmla="*/ 3 w 14"/>
                <a:gd name="T21" fmla="*/ 14 h 14"/>
                <a:gd name="T22" fmla="*/ 10 w 14"/>
                <a:gd name="T23" fmla="*/ 5 h 14"/>
                <a:gd name="T24" fmla="*/ 7 w 14"/>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4">
                  <a:moveTo>
                    <a:pt x="6" y="5"/>
                  </a:moveTo>
                  <a:cubicBezTo>
                    <a:pt x="2" y="3"/>
                    <a:pt x="4" y="2"/>
                    <a:pt x="6" y="2"/>
                  </a:cubicBezTo>
                  <a:cubicBezTo>
                    <a:pt x="7" y="2"/>
                    <a:pt x="8" y="3"/>
                    <a:pt x="8" y="3"/>
                  </a:cubicBezTo>
                  <a:cubicBezTo>
                    <a:pt x="14" y="4"/>
                    <a:pt x="3" y="13"/>
                    <a:pt x="3" y="13"/>
                  </a:cubicBezTo>
                  <a:cubicBezTo>
                    <a:pt x="9" y="6"/>
                    <a:pt x="7" y="5"/>
                    <a:pt x="6" y="5"/>
                  </a:cubicBezTo>
                  <a:cubicBezTo>
                    <a:pt x="6" y="5"/>
                    <a:pt x="6" y="5"/>
                    <a:pt x="6" y="5"/>
                  </a:cubicBezTo>
                  <a:moveTo>
                    <a:pt x="7" y="0"/>
                  </a:moveTo>
                  <a:cubicBezTo>
                    <a:pt x="6" y="0"/>
                    <a:pt x="5" y="1"/>
                    <a:pt x="5" y="1"/>
                  </a:cubicBezTo>
                  <a:cubicBezTo>
                    <a:pt x="2" y="1"/>
                    <a:pt x="1" y="10"/>
                    <a:pt x="0" y="14"/>
                  </a:cubicBezTo>
                  <a:cubicBezTo>
                    <a:pt x="1" y="14"/>
                    <a:pt x="1" y="14"/>
                    <a:pt x="2" y="14"/>
                  </a:cubicBezTo>
                  <a:cubicBezTo>
                    <a:pt x="2" y="14"/>
                    <a:pt x="2" y="14"/>
                    <a:pt x="3" y="14"/>
                  </a:cubicBezTo>
                  <a:cubicBezTo>
                    <a:pt x="10" y="6"/>
                    <a:pt x="10" y="5"/>
                    <a:pt x="10" y="5"/>
                  </a:cubicBezTo>
                  <a:cubicBezTo>
                    <a:pt x="11" y="1"/>
                    <a:pt x="9"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31" name="Freeform 525">
              <a:extLst>
                <a:ext uri="{FF2B5EF4-FFF2-40B4-BE49-F238E27FC236}">
                  <a16:creationId xmlns:a16="http://schemas.microsoft.com/office/drawing/2014/main" id="{D863D790-8B06-7E47-AB21-BB5203E91F38}"/>
                </a:ext>
              </a:extLst>
            </p:cNvPr>
            <p:cNvSpPr>
              <a:spLocks/>
            </p:cNvSpPr>
            <p:nvPr/>
          </p:nvSpPr>
          <p:spPr bwMode="auto">
            <a:xfrm>
              <a:off x="1325" y="2657"/>
              <a:ext cx="13" cy="8"/>
            </a:xfrm>
            <a:custGeom>
              <a:avLst/>
              <a:gdLst>
                <a:gd name="T0" fmla="*/ 5 w 9"/>
                <a:gd name="T1" fmla="*/ 0 h 5"/>
                <a:gd name="T2" fmla="*/ 0 w 9"/>
                <a:gd name="T3" fmla="*/ 2 h 5"/>
                <a:gd name="T4" fmla="*/ 3 w 9"/>
                <a:gd name="T5" fmla="*/ 5 h 5"/>
                <a:gd name="T6" fmla="*/ 5 w 9"/>
                <a:gd name="T7" fmla="*/ 0 h 5"/>
                <a:gd name="T8" fmla="*/ 5 w 9"/>
                <a:gd name="T9" fmla="*/ 0 h 5"/>
                <a:gd name="T10" fmla="*/ 5 w 9"/>
                <a:gd name="T11" fmla="*/ 0 h 5"/>
                <a:gd name="T12" fmla="*/ 5 w 9"/>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5" y="0"/>
                  </a:moveTo>
                  <a:cubicBezTo>
                    <a:pt x="0" y="2"/>
                    <a:pt x="0" y="2"/>
                    <a:pt x="0" y="2"/>
                  </a:cubicBezTo>
                  <a:cubicBezTo>
                    <a:pt x="1" y="3"/>
                    <a:pt x="2" y="4"/>
                    <a:pt x="3" y="5"/>
                  </a:cubicBezTo>
                  <a:cubicBezTo>
                    <a:pt x="9" y="5"/>
                    <a:pt x="5" y="0"/>
                    <a:pt x="5" y="0"/>
                  </a:cubicBezTo>
                  <a:cubicBezTo>
                    <a:pt x="5" y="0"/>
                    <a:pt x="5" y="0"/>
                    <a:pt x="5" y="0"/>
                  </a:cubicBezTo>
                  <a:cubicBezTo>
                    <a:pt x="5" y="0"/>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32" name="Freeform 526">
              <a:extLst>
                <a:ext uri="{FF2B5EF4-FFF2-40B4-BE49-F238E27FC236}">
                  <a16:creationId xmlns:a16="http://schemas.microsoft.com/office/drawing/2014/main" id="{FFAF4615-B83E-964B-8DF1-240A4D10EF28}"/>
                </a:ext>
              </a:extLst>
            </p:cNvPr>
            <p:cNvSpPr>
              <a:spLocks/>
            </p:cNvSpPr>
            <p:nvPr/>
          </p:nvSpPr>
          <p:spPr bwMode="auto">
            <a:xfrm>
              <a:off x="1248" y="2657"/>
              <a:ext cx="132" cy="163"/>
            </a:xfrm>
            <a:custGeom>
              <a:avLst/>
              <a:gdLst>
                <a:gd name="T0" fmla="*/ 39 w 91"/>
                <a:gd name="T1" fmla="*/ 8 h 112"/>
                <a:gd name="T2" fmla="*/ 20 w 91"/>
                <a:gd name="T3" fmla="*/ 30 h 112"/>
                <a:gd name="T4" fmla="*/ 20 w 91"/>
                <a:gd name="T5" fmla="*/ 40 h 112"/>
                <a:gd name="T6" fmla="*/ 21 w 91"/>
                <a:gd name="T7" fmla="*/ 47 h 112"/>
                <a:gd name="T8" fmla="*/ 18 w 91"/>
                <a:gd name="T9" fmla="*/ 55 h 112"/>
                <a:gd name="T10" fmla="*/ 19 w 91"/>
                <a:gd name="T11" fmla="*/ 60 h 112"/>
                <a:gd name="T12" fmla="*/ 18 w 91"/>
                <a:gd name="T13" fmla="*/ 65 h 112"/>
                <a:gd name="T14" fmla="*/ 18 w 91"/>
                <a:gd name="T15" fmla="*/ 67 h 112"/>
                <a:gd name="T16" fmla="*/ 18 w 91"/>
                <a:gd name="T17" fmla="*/ 70 h 112"/>
                <a:gd name="T18" fmla="*/ 17 w 91"/>
                <a:gd name="T19" fmla="*/ 77 h 112"/>
                <a:gd name="T20" fmla="*/ 14 w 91"/>
                <a:gd name="T21" fmla="*/ 96 h 112"/>
                <a:gd name="T22" fmla="*/ 13 w 91"/>
                <a:gd name="T23" fmla="*/ 101 h 112"/>
                <a:gd name="T24" fmla="*/ 5 w 91"/>
                <a:gd name="T25" fmla="*/ 107 h 112"/>
                <a:gd name="T26" fmla="*/ 28 w 91"/>
                <a:gd name="T27" fmla="*/ 111 h 112"/>
                <a:gd name="T28" fmla="*/ 64 w 91"/>
                <a:gd name="T29" fmla="*/ 110 h 112"/>
                <a:gd name="T30" fmla="*/ 78 w 91"/>
                <a:gd name="T31" fmla="*/ 109 h 112"/>
                <a:gd name="T32" fmla="*/ 89 w 91"/>
                <a:gd name="T33" fmla="*/ 104 h 112"/>
                <a:gd name="T34" fmla="*/ 88 w 91"/>
                <a:gd name="T35" fmla="*/ 100 h 112"/>
                <a:gd name="T36" fmla="*/ 83 w 91"/>
                <a:gd name="T37" fmla="*/ 96 h 112"/>
                <a:gd name="T38" fmla="*/ 78 w 91"/>
                <a:gd name="T39" fmla="*/ 97 h 112"/>
                <a:gd name="T40" fmla="*/ 77 w 91"/>
                <a:gd name="T41" fmla="*/ 91 h 112"/>
                <a:gd name="T42" fmla="*/ 75 w 91"/>
                <a:gd name="T43" fmla="*/ 87 h 112"/>
                <a:gd name="T44" fmla="*/ 76 w 91"/>
                <a:gd name="T45" fmla="*/ 70 h 112"/>
                <a:gd name="T46" fmla="*/ 76 w 91"/>
                <a:gd name="T47" fmla="*/ 58 h 112"/>
                <a:gd name="T48" fmla="*/ 76 w 91"/>
                <a:gd name="T49" fmla="*/ 53 h 112"/>
                <a:gd name="T50" fmla="*/ 76 w 91"/>
                <a:gd name="T51" fmla="*/ 45 h 112"/>
                <a:gd name="T52" fmla="*/ 77 w 91"/>
                <a:gd name="T53" fmla="*/ 34 h 112"/>
                <a:gd name="T54" fmla="*/ 70 w 91"/>
                <a:gd name="T55" fmla="*/ 20 h 112"/>
                <a:gd name="T56" fmla="*/ 52 w 91"/>
                <a:gd name="T57" fmla="*/ 2 h 112"/>
                <a:gd name="T58" fmla="*/ 39 w 91"/>
                <a:gd name="T59"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 h="112">
                  <a:moveTo>
                    <a:pt x="39" y="8"/>
                  </a:moveTo>
                  <a:cubicBezTo>
                    <a:pt x="39" y="8"/>
                    <a:pt x="21" y="10"/>
                    <a:pt x="20" y="30"/>
                  </a:cubicBezTo>
                  <a:cubicBezTo>
                    <a:pt x="20" y="40"/>
                    <a:pt x="20" y="40"/>
                    <a:pt x="20" y="40"/>
                  </a:cubicBezTo>
                  <a:cubicBezTo>
                    <a:pt x="20" y="40"/>
                    <a:pt x="19" y="45"/>
                    <a:pt x="21" y="47"/>
                  </a:cubicBezTo>
                  <a:cubicBezTo>
                    <a:pt x="21" y="47"/>
                    <a:pt x="21" y="48"/>
                    <a:pt x="18" y="55"/>
                  </a:cubicBezTo>
                  <a:cubicBezTo>
                    <a:pt x="18" y="55"/>
                    <a:pt x="18" y="56"/>
                    <a:pt x="19" y="60"/>
                  </a:cubicBezTo>
                  <a:cubicBezTo>
                    <a:pt x="18" y="65"/>
                    <a:pt x="18" y="65"/>
                    <a:pt x="18" y="65"/>
                  </a:cubicBezTo>
                  <a:cubicBezTo>
                    <a:pt x="18" y="65"/>
                    <a:pt x="18" y="66"/>
                    <a:pt x="18" y="67"/>
                  </a:cubicBezTo>
                  <a:cubicBezTo>
                    <a:pt x="18" y="67"/>
                    <a:pt x="20" y="69"/>
                    <a:pt x="18" y="70"/>
                  </a:cubicBezTo>
                  <a:cubicBezTo>
                    <a:pt x="18" y="70"/>
                    <a:pt x="17" y="70"/>
                    <a:pt x="17" y="77"/>
                  </a:cubicBezTo>
                  <a:cubicBezTo>
                    <a:pt x="17" y="77"/>
                    <a:pt x="16" y="93"/>
                    <a:pt x="14" y="96"/>
                  </a:cubicBezTo>
                  <a:cubicBezTo>
                    <a:pt x="14" y="96"/>
                    <a:pt x="12" y="98"/>
                    <a:pt x="13" y="101"/>
                  </a:cubicBezTo>
                  <a:cubicBezTo>
                    <a:pt x="13" y="101"/>
                    <a:pt x="0" y="101"/>
                    <a:pt x="5" y="107"/>
                  </a:cubicBezTo>
                  <a:cubicBezTo>
                    <a:pt x="5" y="107"/>
                    <a:pt x="20" y="112"/>
                    <a:pt x="28" y="111"/>
                  </a:cubicBezTo>
                  <a:cubicBezTo>
                    <a:pt x="28" y="111"/>
                    <a:pt x="59" y="109"/>
                    <a:pt x="64" y="110"/>
                  </a:cubicBezTo>
                  <a:cubicBezTo>
                    <a:pt x="78" y="109"/>
                    <a:pt x="78" y="109"/>
                    <a:pt x="78" y="109"/>
                  </a:cubicBezTo>
                  <a:cubicBezTo>
                    <a:pt x="78" y="109"/>
                    <a:pt x="86" y="104"/>
                    <a:pt x="89" y="104"/>
                  </a:cubicBezTo>
                  <a:cubicBezTo>
                    <a:pt x="89" y="104"/>
                    <a:pt x="91" y="101"/>
                    <a:pt x="88" y="100"/>
                  </a:cubicBezTo>
                  <a:cubicBezTo>
                    <a:pt x="88" y="100"/>
                    <a:pt x="83" y="97"/>
                    <a:pt x="83" y="96"/>
                  </a:cubicBezTo>
                  <a:cubicBezTo>
                    <a:pt x="83" y="96"/>
                    <a:pt x="79" y="95"/>
                    <a:pt x="78" y="97"/>
                  </a:cubicBezTo>
                  <a:cubicBezTo>
                    <a:pt x="78" y="97"/>
                    <a:pt x="76" y="94"/>
                    <a:pt x="77" y="91"/>
                  </a:cubicBezTo>
                  <a:cubicBezTo>
                    <a:pt x="75" y="87"/>
                    <a:pt x="75" y="87"/>
                    <a:pt x="75" y="87"/>
                  </a:cubicBezTo>
                  <a:cubicBezTo>
                    <a:pt x="75" y="87"/>
                    <a:pt x="73" y="77"/>
                    <a:pt x="76" y="70"/>
                  </a:cubicBezTo>
                  <a:cubicBezTo>
                    <a:pt x="76" y="70"/>
                    <a:pt x="77" y="60"/>
                    <a:pt x="76" y="58"/>
                  </a:cubicBezTo>
                  <a:cubicBezTo>
                    <a:pt x="76" y="58"/>
                    <a:pt x="74" y="54"/>
                    <a:pt x="76" y="53"/>
                  </a:cubicBezTo>
                  <a:cubicBezTo>
                    <a:pt x="76" y="53"/>
                    <a:pt x="77" y="52"/>
                    <a:pt x="76" y="45"/>
                  </a:cubicBezTo>
                  <a:cubicBezTo>
                    <a:pt x="76" y="45"/>
                    <a:pt x="75" y="35"/>
                    <a:pt x="77" y="34"/>
                  </a:cubicBezTo>
                  <a:cubicBezTo>
                    <a:pt x="77" y="34"/>
                    <a:pt x="77" y="28"/>
                    <a:pt x="70" y="20"/>
                  </a:cubicBezTo>
                  <a:cubicBezTo>
                    <a:pt x="70" y="20"/>
                    <a:pt x="57" y="4"/>
                    <a:pt x="52" y="2"/>
                  </a:cubicBezTo>
                  <a:cubicBezTo>
                    <a:pt x="52" y="2"/>
                    <a:pt x="41" y="0"/>
                    <a:pt x="3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33" name="Freeform 527">
              <a:extLst>
                <a:ext uri="{FF2B5EF4-FFF2-40B4-BE49-F238E27FC236}">
                  <a16:creationId xmlns:a16="http://schemas.microsoft.com/office/drawing/2014/main" id="{9359D578-660D-D049-A6C2-8FBC6D1F0A3A}"/>
                </a:ext>
              </a:extLst>
            </p:cNvPr>
            <p:cNvSpPr>
              <a:spLocks/>
            </p:cNvSpPr>
            <p:nvPr/>
          </p:nvSpPr>
          <p:spPr bwMode="auto">
            <a:xfrm>
              <a:off x="1278" y="2669"/>
              <a:ext cx="26" cy="19"/>
            </a:xfrm>
            <a:custGeom>
              <a:avLst/>
              <a:gdLst>
                <a:gd name="T0" fmla="*/ 18 w 18"/>
                <a:gd name="T1" fmla="*/ 0 h 13"/>
                <a:gd name="T2" fmla="*/ 17 w 18"/>
                <a:gd name="T3" fmla="*/ 0 h 13"/>
                <a:gd name="T4" fmla="*/ 7 w 18"/>
                <a:gd name="T5" fmla="*/ 7 h 13"/>
                <a:gd name="T6" fmla="*/ 3 w 18"/>
                <a:gd name="T7" fmla="*/ 13 h 13"/>
                <a:gd name="T8" fmla="*/ 18 w 18"/>
                <a:gd name="T9" fmla="*/ 0 h 13"/>
              </a:gdLst>
              <a:ahLst/>
              <a:cxnLst>
                <a:cxn ang="0">
                  <a:pos x="T0" y="T1"/>
                </a:cxn>
                <a:cxn ang="0">
                  <a:pos x="T2" y="T3"/>
                </a:cxn>
                <a:cxn ang="0">
                  <a:pos x="T4" y="T5"/>
                </a:cxn>
                <a:cxn ang="0">
                  <a:pos x="T6" y="T7"/>
                </a:cxn>
                <a:cxn ang="0">
                  <a:pos x="T8" y="T9"/>
                </a:cxn>
              </a:cxnLst>
              <a:rect l="0" t="0" r="r" b="b"/>
              <a:pathLst>
                <a:path w="18" h="13">
                  <a:moveTo>
                    <a:pt x="18" y="0"/>
                  </a:moveTo>
                  <a:cubicBezTo>
                    <a:pt x="17" y="0"/>
                    <a:pt x="17" y="0"/>
                    <a:pt x="17" y="0"/>
                  </a:cubicBezTo>
                  <a:cubicBezTo>
                    <a:pt x="11" y="2"/>
                    <a:pt x="7" y="7"/>
                    <a:pt x="7" y="7"/>
                  </a:cubicBezTo>
                  <a:cubicBezTo>
                    <a:pt x="0" y="12"/>
                    <a:pt x="3" y="13"/>
                    <a:pt x="3" y="13"/>
                  </a:cubicBezTo>
                  <a:cubicBezTo>
                    <a:pt x="8" y="11"/>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34" name="Freeform 528">
              <a:extLst>
                <a:ext uri="{FF2B5EF4-FFF2-40B4-BE49-F238E27FC236}">
                  <a16:creationId xmlns:a16="http://schemas.microsoft.com/office/drawing/2014/main" id="{C35E5D41-C97E-824D-9D33-22EFDCE158F7}"/>
                </a:ext>
              </a:extLst>
            </p:cNvPr>
            <p:cNvSpPr>
              <a:spLocks/>
            </p:cNvSpPr>
            <p:nvPr/>
          </p:nvSpPr>
          <p:spPr bwMode="auto">
            <a:xfrm>
              <a:off x="1296" y="270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35" name="Freeform 529">
              <a:extLst>
                <a:ext uri="{FF2B5EF4-FFF2-40B4-BE49-F238E27FC236}">
                  <a16:creationId xmlns:a16="http://schemas.microsoft.com/office/drawing/2014/main" id="{56B0F079-D442-A44D-BCB4-430EE0F2A0B0}"/>
                </a:ext>
              </a:extLst>
            </p:cNvPr>
            <p:cNvSpPr>
              <a:spLocks/>
            </p:cNvSpPr>
            <p:nvPr/>
          </p:nvSpPr>
          <p:spPr bwMode="auto">
            <a:xfrm>
              <a:off x="1322" y="2779"/>
              <a:ext cx="6" cy="6"/>
            </a:xfrm>
            <a:custGeom>
              <a:avLst/>
              <a:gdLst>
                <a:gd name="T0" fmla="*/ 1 w 4"/>
                <a:gd name="T1" fmla="*/ 4 h 4"/>
                <a:gd name="T2" fmla="*/ 3 w 4"/>
                <a:gd name="T3" fmla="*/ 4 h 4"/>
                <a:gd name="T4" fmla="*/ 4 w 4"/>
                <a:gd name="T5" fmla="*/ 1 h 4"/>
                <a:gd name="T6" fmla="*/ 3 w 4"/>
                <a:gd name="T7" fmla="*/ 0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4"/>
                    <a:pt x="2" y="4"/>
                    <a:pt x="3" y="4"/>
                  </a:cubicBezTo>
                  <a:cubicBezTo>
                    <a:pt x="3" y="3"/>
                    <a:pt x="3" y="1"/>
                    <a:pt x="4" y="1"/>
                  </a:cubicBezTo>
                  <a:cubicBezTo>
                    <a:pt x="3" y="0"/>
                    <a:pt x="3" y="0"/>
                    <a:pt x="3" y="0"/>
                  </a:cubicBezTo>
                  <a:cubicBezTo>
                    <a:pt x="1" y="1"/>
                    <a:pt x="0" y="2"/>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36" name="Freeform 530">
              <a:extLst>
                <a:ext uri="{FF2B5EF4-FFF2-40B4-BE49-F238E27FC236}">
                  <a16:creationId xmlns:a16="http://schemas.microsoft.com/office/drawing/2014/main" id="{FBC60DB6-CD1A-B949-99A6-0264F57BB0E5}"/>
                </a:ext>
              </a:extLst>
            </p:cNvPr>
            <p:cNvSpPr>
              <a:spLocks/>
            </p:cNvSpPr>
            <p:nvPr/>
          </p:nvSpPr>
          <p:spPr bwMode="auto">
            <a:xfrm>
              <a:off x="1294" y="2670"/>
              <a:ext cx="19" cy="22"/>
            </a:xfrm>
            <a:custGeom>
              <a:avLst/>
              <a:gdLst>
                <a:gd name="T0" fmla="*/ 9 w 13"/>
                <a:gd name="T1" fmla="*/ 0 h 15"/>
                <a:gd name="T2" fmla="*/ 2 w 13"/>
                <a:gd name="T3" fmla="*/ 9 h 15"/>
                <a:gd name="T4" fmla="*/ 6 w 13"/>
                <a:gd name="T5" fmla="*/ 9 h 15"/>
                <a:gd name="T6" fmla="*/ 9 w 13"/>
                <a:gd name="T7" fmla="*/ 0 h 15"/>
              </a:gdLst>
              <a:ahLst/>
              <a:cxnLst>
                <a:cxn ang="0">
                  <a:pos x="T0" y="T1"/>
                </a:cxn>
                <a:cxn ang="0">
                  <a:pos x="T2" y="T3"/>
                </a:cxn>
                <a:cxn ang="0">
                  <a:pos x="T4" y="T5"/>
                </a:cxn>
                <a:cxn ang="0">
                  <a:pos x="T6" y="T7"/>
                </a:cxn>
              </a:cxnLst>
              <a:rect l="0" t="0" r="r" b="b"/>
              <a:pathLst>
                <a:path w="13" h="15">
                  <a:moveTo>
                    <a:pt x="9" y="0"/>
                  </a:moveTo>
                  <a:cubicBezTo>
                    <a:pt x="9" y="0"/>
                    <a:pt x="13" y="15"/>
                    <a:pt x="2" y="9"/>
                  </a:cubicBezTo>
                  <a:cubicBezTo>
                    <a:pt x="2" y="9"/>
                    <a:pt x="0" y="6"/>
                    <a:pt x="6" y="9"/>
                  </a:cubicBezTo>
                  <a:cubicBezTo>
                    <a:pt x="6" y="9"/>
                    <a:pt x="11" y="1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pic>
          <p:nvPicPr>
            <p:cNvPr id="737" name="Picture 531">
              <a:extLst>
                <a:ext uri="{FF2B5EF4-FFF2-40B4-BE49-F238E27FC236}">
                  <a16:creationId xmlns:a16="http://schemas.microsoft.com/office/drawing/2014/main" id="{9642CE01-B9D0-F740-8302-C27A18FE478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08" y="2660"/>
              <a:ext cx="22"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738" name="Freeform 532">
              <a:extLst>
                <a:ext uri="{FF2B5EF4-FFF2-40B4-BE49-F238E27FC236}">
                  <a16:creationId xmlns:a16="http://schemas.microsoft.com/office/drawing/2014/main" id="{75711907-0670-4748-AB5B-BEAF667E9322}"/>
                </a:ext>
              </a:extLst>
            </p:cNvPr>
            <p:cNvSpPr>
              <a:spLocks/>
            </p:cNvSpPr>
            <p:nvPr/>
          </p:nvSpPr>
          <p:spPr bwMode="auto">
            <a:xfrm>
              <a:off x="1309" y="2660"/>
              <a:ext cx="38" cy="16"/>
            </a:xfrm>
            <a:custGeom>
              <a:avLst/>
              <a:gdLst>
                <a:gd name="T0" fmla="*/ 7 w 26"/>
                <a:gd name="T1" fmla="*/ 0 h 11"/>
                <a:gd name="T2" fmla="*/ 10 w 26"/>
                <a:gd name="T3" fmla="*/ 8 h 11"/>
                <a:gd name="T4" fmla="*/ 0 w 26"/>
                <a:gd name="T5" fmla="*/ 6 h 11"/>
                <a:gd name="T6" fmla="*/ 7 w 26"/>
                <a:gd name="T7" fmla="*/ 0 h 11"/>
              </a:gdLst>
              <a:ahLst/>
              <a:cxnLst>
                <a:cxn ang="0">
                  <a:pos x="T0" y="T1"/>
                </a:cxn>
                <a:cxn ang="0">
                  <a:pos x="T2" y="T3"/>
                </a:cxn>
                <a:cxn ang="0">
                  <a:pos x="T4" y="T5"/>
                </a:cxn>
                <a:cxn ang="0">
                  <a:pos x="T6" y="T7"/>
                </a:cxn>
              </a:cxnLst>
              <a:rect l="0" t="0" r="r" b="b"/>
              <a:pathLst>
                <a:path w="26" h="11">
                  <a:moveTo>
                    <a:pt x="7" y="0"/>
                  </a:moveTo>
                  <a:cubicBezTo>
                    <a:pt x="7" y="0"/>
                    <a:pt x="24" y="9"/>
                    <a:pt x="10" y="8"/>
                  </a:cubicBezTo>
                  <a:cubicBezTo>
                    <a:pt x="0" y="6"/>
                    <a:pt x="0" y="6"/>
                    <a:pt x="0" y="6"/>
                  </a:cubicBezTo>
                  <a:cubicBezTo>
                    <a:pt x="0" y="6"/>
                    <a:pt x="26" y="1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39" name="Freeform 533">
              <a:extLst>
                <a:ext uri="{FF2B5EF4-FFF2-40B4-BE49-F238E27FC236}">
                  <a16:creationId xmlns:a16="http://schemas.microsoft.com/office/drawing/2014/main" id="{182736A6-11B5-D048-BD34-C37C3DBE4491}"/>
                </a:ext>
              </a:extLst>
            </p:cNvPr>
            <p:cNvSpPr>
              <a:spLocks/>
            </p:cNvSpPr>
            <p:nvPr/>
          </p:nvSpPr>
          <p:spPr bwMode="auto">
            <a:xfrm>
              <a:off x="1319" y="2643"/>
              <a:ext cx="17" cy="16"/>
            </a:xfrm>
            <a:custGeom>
              <a:avLst/>
              <a:gdLst>
                <a:gd name="T0" fmla="*/ 4 w 12"/>
                <a:gd name="T1" fmla="*/ 0 h 11"/>
                <a:gd name="T2" fmla="*/ 4 w 12"/>
                <a:gd name="T3" fmla="*/ 3 h 11"/>
                <a:gd name="T4" fmla="*/ 4 w 12"/>
                <a:gd name="T5" fmla="*/ 3 h 11"/>
                <a:gd name="T6" fmla="*/ 1 w 12"/>
                <a:gd name="T7" fmla="*/ 11 h 11"/>
                <a:gd name="T8" fmla="*/ 6 w 12"/>
                <a:gd name="T9" fmla="*/ 1 h 11"/>
                <a:gd name="T10" fmla="*/ 4 w 12"/>
                <a:gd name="T11" fmla="*/ 0 h 11"/>
              </a:gdLst>
              <a:ahLst/>
              <a:cxnLst>
                <a:cxn ang="0">
                  <a:pos x="T0" y="T1"/>
                </a:cxn>
                <a:cxn ang="0">
                  <a:pos x="T2" y="T3"/>
                </a:cxn>
                <a:cxn ang="0">
                  <a:pos x="T4" y="T5"/>
                </a:cxn>
                <a:cxn ang="0">
                  <a:pos x="T6" y="T7"/>
                </a:cxn>
                <a:cxn ang="0">
                  <a:pos x="T8" y="T9"/>
                </a:cxn>
                <a:cxn ang="0">
                  <a:pos x="T10" y="T11"/>
                </a:cxn>
              </a:cxnLst>
              <a:rect l="0" t="0" r="r" b="b"/>
              <a:pathLst>
                <a:path w="12" h="11">
                  <a:moveTo>
                    <a:pt x="4" y="0"/>
                  </a:moveTo>
                  <a:cubicBezTo>
                    <a:pt x="2" y="0"/>
                    <a:pt x="0" y="1"/>
                    <a:pt x="4" y="3"/>
                  </a:cubicBezTo>
                  <a:cubicBezTo>
                    <a:pt x="4" y="3"/>
                    <a:pt x="4" y="3"/>
                    <a:pt x="4" y="3"/>
                  </a:cubicBezTo>
                  <a:cubicBezTo>
                    <a:pt x="5" y="3"/>
                    <a:pt x="7" y="4"/>
                    <a:pt x="1" y="11"/>
                  </a:cubicBezTo>
                  <a:cubicBezTo>
                    <a:pt x="1" y="11"/>
                    <a:pt x="12" y="2"/>
                    <a:pt x="6" y="1"/>
                  </a:cubicBezTo>
                  <a:cubicBezTo>
                    <a:pt x="6" y="1"/>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40" name="Freeform 534">
              <a:extLst>
                <a:ext uri="{FF2B5EF4-FFF2-40B4-BE49-F238E27FC236}">
                  <a16:creationId xmlns:a16="http://schemas.microsoft.com/office/drawing/2014/main" id="{065123CE-BC28-E84E-A3B2-5D21F4377215}"/>
                </a:ext>
              </a:extLst>
            </p:cNvPr>
            <p:cNvSpPr>
              <a:spLocks noEditPoints="1"/>
            </p:cNvSpPr>
            <p:nvPr/>
          </p:nvSpPr>
          <p:spPr bwMode="auto">
            <a:xfrm>
              <a:off x="1302" y="2646"/>
              <a:ext cx="10" cy="16"/>
            </a:xfrm>
            <a:custGeom>
              <a:avLst/>
              <a:gdLst>
                <a:gd name="T0" fmla="*/ 6 w 7"/>
                <a:gd name="T1" fmla="*/ 2 h 11"/>
                <a:gd name="T2" fmla="*/ 2 w 7"/>
                <a:gd name="T3" fmla="*/ 8 h 11"/>
                <a:gd name="T4" fmla="*/ 3 w 7"/>
                <a:gd name="T5" fmla="*/ 11 h 11"/>
                <a:gd name="T6" fmla="*/ 7 w 7"/>
                <a:gd name="T7" fmla="*/ 10 h 11"/>
                <a:gd name="T8" fmla="*/ 6 w 7"/>
                <a:gd name="T9" fmla="*/ 2 h 11"/>
                <a:gd name="T10" fmla="*/ 6 w 7"/>
                <a:gd name="T11" fmla="*/ 0 h 11"/>
                <a:gd name="T12" fmla="*/ 6 w 7"/>
                <a:gd name="T13" fmla="*/ 2 h 11"/>
                <a:gd name="T14" fmla="*/ 6 w 7"/>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6" y="2"/>
                  </a:moveTo>
                  <a:cubicBezTo>
                    <a:pt x="6" y="4"/>
                    <a:pt x="5" y="7"/>
                    <a:pt x="2" y="8"/>
                  </a:cubicBezTo>
                  <a:cubicBezTo>
                    <a:pt x="2" y="8"/>
                    <a:pt x="0" y="11"/>
                    <a:pt x="3" y="11"/>
                  </a:cubicBezTo>
                  <a:cubicBezTo>
                    <a:pt x="4" y="11"/>
                    <a:pt x="5" y="11"/>
                    <a:pt x="7" y="10"/>
                  </a:cubicBezTo>
                  <a:cubicBezTo>
                    <a:pt x="7" y="10"/>
                    <a:pt x="6" y="5"/>
                    <a:pt x="6" y="2"/>
                  </a:cubicBezTo>
                  <a:moveTo>
                    <a:pt x="6" y="0"/>
                  </a:moveTo>
                  <a:cubicBezTo>
                    <a:pt x="6" y="0"/>
                    <a:pt x="6" y="1"/>
                    <a:pt x="6" y="2"/>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41" name="Freeform 535">
              <a:extLst>
                <a:ext uri="{FF2B5EF4-FFF2-40B4-BE49-F238E27FC236}">
                  <a16:creationId xmlns:a16="http://schemas.microsoft.com/office/drawing/2014/main" id="{B69E31C1-5E04-9D4D-A08C-B27A92C2559F}"/>
                </a:ext>
              </a:extLst>
            </p:cNvPr>
            <p:cNvSpPr>
              <a:spLocks/>
            </p:cNvSpPr>
            <p:nvPr/>
          </p:nvSpPr>
          <p:spPr bwMode="auto">
            <a:xfrm>
              <a:off x="1287" y="2650"/>
              <a:ext cx="16" cy="15"/>
            </a:xfrm>
            <a:custGeom>
              <a:avLst/>
              <a:gdLst>
                <a:gd name="T0" fmla="*/ 11 w 11"/>
                <a:gd name="T1" fmla="*/ 0 h 10"/>
                <a:gd name="T2" fmla="*/ 5 w 11"/>
                <a:gd name="T3" fmla="*/ 9 h 10"/>
                <a:gd name="T4" fmla="*/ 11 w 11"/>
                <a:gd name="T5" fmla="*/ 10 h 10"/>
                <a:gd name="T6" fmla="*/ 11 w 11"/>
                <a:gd name="T7" fmla="*/ 0 h 10"/>
              </a:gdLst>
              <a:ahLst/>
              <a:cxnLst>
                <a:cxn ang="0">
                  <a:pos x="T0" y="T1"/>
                </a:cxn>
                <a:cxn ang="0">
                  <a:pos x="T2" y="T3"/>
                </a:cxn>
                <a:cxn ang="0">
                  <a:pos x="T4" y="T5"/>
                </a:cxn>
                <a:cxn ang="0">
                  <a:pos x="T6" y="T7"/>
                </a:cxn>
              </a:cxnLst>
              <a:rect l="0" t="0" r="r" b="b"/>
              <a:pathLst>
                <a:path w="11" h="10">
                  <a:moveTo>
                    <a:pt x="11" y="0"/>
                  </a:moveTo>
                  <a:cubicBezTo>
                    <a:pt x="11" y="0"/>
                    <a:pt x="4" y="5"/>
                    <a:pt x="5" y="9"/>
                  </a:cubicBezTo>
                  <a:cubicBezTo>
                    <a:pt x="5" y="9"/>
                    <a:pt x="5" y="10"/>
                    <a:pt x="11" y="10"/>
                  </a:cubicBezTo>
                  <a:cubicBezTo>
                    <a:pt x="11" y="10"/>
                    <a:pt x="0" y="1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42" name="Freeform 536">
              <a:extLst>
                <a:ext uri="{FF2B5EF4-FFF2-40B4-BE49-F238E27FC236}">
                  <a16:creationId xmlns:a16="http://schemas.microsoft.com/office/drawing/2014/main" id="{34A7DE91-12A6-FD4A-9ABB-23F2D59B6136}"/>
                </a:ext>
              </a:extLst>
            </p:cNvPr>
            <p:cNvSpPr>
              <a:spLocks/>
            </p:cNvSpPr>
            <p:nvPr/>
          </p:nvSpPr>
          <p:spPr bwMode="auto">
            <a:xfrm>
              <a:off x="1249" y="2684"/>
              <a:ext cx="77" cy="130"/>
            </a:xfrm>
            <a:custGeom>
              <a:avLst/>
              <a:gdLst>
                <a:gd name="T0" fmla="*/ 30 w 53"/>
                <a:gd name="T1" fmla="*/ 0 h 90"/>
                <a:gd name="T2" fmla="*/ 24 w 53"/>
                <a:gd name="T3" fmla="*/ 12 h 90"/>
                <a:gd name="T4" fmla="*/ 37 w 53"/>
                <a:gd name="T5" fmla="*/ 20 h 90"/>
                <a:gd name="T6" fmla="*/ 24 w 53"/>
                <a:gd name="T7" fmla="*/ 23 h 90"/>
                <a:gd name="T8" fmla="*/ 23 w 53"/>
                <a:gd name="T9" fmla="*/ 30 h 90"/>
                <a:gd name="T10" fmla="*/ 21 w 53"/>
                <a:gd name="T11" fmla="*/ 50 h 90"/>
                <a:gd name="T12" fmla="*/ 25 w 53"/>
                <a:gd name="T13" fmla="*/ 55 h 90"/>
                <a:gd name="T14" fmla="*/ 16 w 53"/>
                <a:gd name="T15" fmla="*/ 81 h 90"/>
                <a:gd name="T16" fmla="*/ 13 w 53"/>
                <a:gd name="T17" fmla="*/ 85 h 90"/>
                <a:gd name="T18" fmla="*/ 5 w 53"/>
                <a:gd name="T19" fmla="*/ 88 h 90"/>
                <a:gd name="T20" fmla="*/ 13 w 53"/>
                <a:gd name="T21" fmla="*/ 83 h 90"/>
                <a:gd name="T22" fmla="*/ 14 w 53"/>
                <a:gd name="T23" fmla="*/ 79 h 90"/>
                <a:gd name="T24" fmla="*/ 17 w 53"/>
                <a:gd name="T25" fmla="*/ 54 h 90"/>
                <a:gd name="T26" fmla="*/ 18 w 53"/>
                <a:gd name="T27" fmla="*/ 48 h 90"/>
                <a:gd name="T28" fmla="*/ 17 w 53"/>
                <a:gd name="T29" fmla="*/ 37 h 90"/>
                <a:gd name="T30" fmla="*/ 20 w 53"/>
                <a:gd name="T31" fmla="*/ 29 h 90"/>
                <a:gd name="T32" fmla="*/ 30 w 53"/>
                <a:gd name="T3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0">
                  <a:moveTo>
                    <a:pt x="30" y="0"/>
                  </a:moveTo>
                  <a:cubicBezTo>
                    <a:pt x="24" y="12"/>
                    <a:pt x="24" y="12"/>
                    <a:pt x="24" y="12"/>
                  </a:cubicBezTo>
                  <a:cubicBezTo>
                    <a:pt x="24" y="12"/>
                    <a:pt x="25" y="14"/>
                    <a:pt x="37" y="20"/>
                  </a:cubicBezTo>
                  <a:cubicBezTo>
                    <a:pt x="37" y="20"/>
                    <a:pt x="42" y="24"/>
                    <a:pt x="24" y="23"/>
                  </a:cubicBezTo>
                  <a:cubicBezTo>
                    <a:pt x="24" y="23"/>
                    <a:pt x="20" y="25"/>
                    <a:pt x="23" y="30"/>
                  </a:cubicBezTo>
                  <a:cubicBezTo>
                    <a:pt x="21" y="50"/>
                    <a:pt x="21" y="50"/>
                    <a:pt x="21" y="50"/>
                  </a:cubicBezTo>
                  <a:cubicBezTo>
                    <a:pt x="21" y="50"/>
                    <a:pt x="53" y="57"/>
                    <a:pt x="25" y="55"/>
                  </a:cubicBezTo>
                  <a:cubicBezTo>
                    <a:pt x="25" y="55"/>
                    <a:pt x="24" y="49"/>
                    <a:pt x="16" y="81"/>
                  </a:cubicBezTo>
                  <a:cubicBezTo>
                    <a:pt x="16" y="81"/>
                    <a:pt x="35" y="90"/>
                    <a:pt x="13" y="85"/>
                  </a:cubicBezTo>
                  <a:cubicBezTo>
                    <a:pt x="13" y="85"/>
                    <a:pt x="6" y="86"/>
                    <a:pt x="5" y="88"/>
                  </a:cubicBezTo>
                  <a:cubicBezTo>
                    <a:pt x="5" y="88"/>
                    <a:pt x="0" y="85"/>
                    <a:pt x="13" y="83"/>
                  </a:cubicBezTo>
                  <a:cubicBezTo>
                    <a:pt x="13" y="83"/>
                    <a:pt x="11" y="83"/>
                    <a:pt x="14" y="79"/>
                  </a:cubicBezTo>
                  <a:cubicBezTo>
                    <a:pt x="14" y="79"/>
                    <a:pt x="18" y="54"/>
                    <a:pt x="17" y="54"/>
                  </a:cubicBezTo>
                  <a:cubicBezTo>
                    <a:pt x="17" y="54"/>
                    <a:pt x="25" y="53"/>
                    <a:pt x="18" y="48"/>
                  </a:cubicBezTo>
                  <a:cubicBezTo>
                    <a:pt x="18" y="48"/>
                    <a:pt x="20" y="39"/>
                    <a:pt x="17" y="37"/>
                  </a:cubicBezTo>
                  <a:cubicBezTo>
                    <a:pt x="20" y="29"/>
                    <a:pt x="20" y="29"/>
                    <a:pt x="20" y="29"/>
                  </a:cubicBezTo>
                  <a:cubicBezTo>
                    <a:pt x="20" y="29"/>
                    <a:pt x="15" y="18"/>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43" name="Freeform 537">
              <a:extLst>
                <a:ext uri="{FF2B5EF4-FFF2-40B4-BE49-F238E27FC236}">
                  <a16:creationId xmlns:a16="http://schemas.microsoft.com/office/drawing/2014/main" id="{6D965181-7EF1-1845-9831-64035B105CEE}"/>
                </a:ext>
              </a:extLst>
            </p:cNvPr>
            <p:cNvSpPr>
              <a:spLocks/>
            </p:cNvSpPr>
            <p:nvPr/>
          </p:nvSpPr>
          <p:spPr bwMode="auto">
            <a:xfrm>
              <a:off x="1278" y="2700"/>
              <a:ext cx="9" cy="30"/>
            </a:xfrm>
            <a:custGeom>
              <a:avLst/>
              <a:gdLst>
                <a:gd name="T0" fmla="*/ 3 w 6"/>
                <a:gd name="T1" fmla="*/ 7 h 21"/>
                <a:gd name="T2" fmla="*/ 5 w 6"/>
                <a:gd name="T3" fmla="*/ 7 h 21"/>
                <a:gd name="T4" fmla="*/ 3 w 6"/>
                <a:gd name="T5" fmla="*/ 3 h 21"/>
                <a:gd name="T6" fmla="*/ 2 w 6"/>
                <a:gd name="T7" fmla="*/ 3 h 21"/>
                <a:gd name="T8" fmla="*/ 0 w 6"/>
                <a:gd name="T9" fmla="*/ 7 h 21"/>
                <a:gd name="T10" fmla="*/ 1 w 6"/>
                <a:gd name="T11" fmla="*/ 11 h 21"/>
                <a:gd name="T12" fmla="*/ 1 w 6"/>
                <a:gd name="T13" fmla="*/ 17 h 21"/>
                <a:gd name="T14" fmla="*/ 1 w 6"/>
                <a:gd name="T15" fmla="*/ 15 h 21"/>
                <a:gd name="T16" fmla="*/ 0 w 6"/>
                <a:gd name="T17" fmla="*/ 16 h 21"/>
                <a:gd name="T18" fmla="*/ 2 w 6"/>
                <a:gd name="T19" fmla="*/ 21 h 21"/>
                <a:gd name="T20" fmla="*/ 2 w 6"/>
                <a:gd name="T21" fmla="*/ 19 h 21"/>
                <a:gd name="T22" fmla="*/ 5 w 6"/>
                <a:gd name="T23" fmla="*/ 13 h 21"/>
                <a:gd name="T24" fmla="*/ 1 w 6"/>
                <a:gd name="T25" fmla="*/ 7 h 21"/>
                <a:gd name="T26" fmla="*/ 3 w 6"/>
                <a:gd name="T27"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1">
                  <a:moveTo>
                    <a:pt x="3" y="7"/>
                  </a:moveTo>
                  <a:cubicBezTo>
                    <a:pt x="5" y="7"/>
                    <a:pt x="5" y="7"/>
                    <a:pt x="5" y="7"/>
                  </a:cubicBezTo>
                  <a:cubicBezTo>
                    <a:pt x="5" y="7"/>
                    <a:pt x="6" y="3"/>
                    <a:pt x="3" y="3"/>
                  </a:cubicBezTo>
                  <a:cubicBezTo>
                    <a:pt x="3" y="3"/>
                    <a:pt x="3" y="0"/>
                    <a:pt x="2" y="3"/>
                  </a:cubicBezTo>
                  <a:cubicBezTo>
                    <a:pt x="2" y="3"/>
                    <a:pt x="1" y="3"/>
                    <a:pt x="0" y="7"/>
                  </a:cubicBezTo>
                  <a:cubicBezTo>
                    <a:pt x="0" y="7"/>
                    <a:pt x="0" y="10"/>
                    <a:pt x="1" y="11"/>
                  </a:cubicBezTo>
                  <a:cubicBezTo>
                    <a:pt x="1" y="11"/>
                    <a:pt x="6" y="17"/>
                    <a:pt x="1" y="17"/>
                  </a:cubicBezTo>
                  <a:cubicBezTo>
                    <a:pt x="1" y="15"/>
                    <a:pt x="1" y="15"/>
                    <a:pt x="1" y="15"/>
                  </a:cubicBezTo>
                  <a:cubicBezTo>
                    <a:pt x="1" y="15"/>
                    <a:pt x="0" y="13"/>
                    <a:pt x="0" y="16"/>
                  </a:cubicBezTo>
                  <a:cubicBezTo>
                    <a:pt x="2" y="21"/>
                    <a:pt x="2" y="21"/>
                    <a:pt x="2" y="21"/>
                  </a:cubicBezTo>
                  <a:cubicBezTo>
                    <a:pt x="2" y="21"/>
                    <a:pt x="2" y="21"/>
                    <a:pt x="2" y="19"/>
                  </a:cubicBezTo>
                  <a:cubicBezTo>
                    <a:pt x="2" y="19"/>
                    <a:pt x="6" y="18"/>
                    <a:pt x="5" y="13"/>
                  </a:cubicBezTo>
                  <a:cubicBezTo>
                    <a:pt x="5" y="13"/>
                    <a:pt x="1" y="9"/>
                    <a:pt x="1" y="7"/>
                  </a:cubicBezTo>
                  <a:cubicBezTo>
                    <a:pt x="1" y="7"/>
                    <a:pt x="2" y="2"/>
                    <a:pt x="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44" name="Freeform 538">
              <a:extLst>
                <a:ext uri="{FF2B5EF4-FFF2-40B4-BE49-F238E27FC236}">
                  <a16:creationId xmlns:a16="http://schemas.microsoft.com/office/drawing/2014/main" id="{3B999BA5-23FE-E74B-99FC-F199207B1859}"/>
                </a:ext>
              </a:extLst>
            </p:cNvPr>
            <p:cNvSpPr>
              <a:spLocks/>
            </p:cNvSpPr>
            <p:nvPr/>
          </p:nvSpPr>
          <p:spPr bwMode="auto">
            <a:xfrm>
              <a:off x="1287" y="2704"/>
              <a:ext cx="9" cy="23"/>
            </a:xfrm>
            <a:custGeom>
              <a:avLst/>
              <a:gdLst>
                <a:gd name="T0" fmla="*/ 0 w 6"/>
                <a:gd name="T1" fmla="*/ 2 h 16"/>
                <a:gd name="T2" fmla="*/ 0 w 6"/>
                <a:gd name="T3" fmla="*/ 4 h 16"/>
                <a:gd name="T4" fmla="*/ 3 w 6"/>
                <a:gd name="T5" fmla="*/ 3 h 16"/>
                <a:gd name="T6" fmla="*/ 2 w 6"/>
                <a:gd name="T7" fmla="*/ 12 h 16"/>
                <a:gd name="T8" fmla="*/ 2 w 6"/>
                <a:gd name="T9" fmla="*/ 16 h 16"/>
                <a:gd name="T10" fmla="*/ 2 w 6"/>
                <a:gd name="T11" fmla="*/ 16 h 16"/>
                <a:gd name="T12" fmla="*/ 4 w 6"/>
                <a:gd name="T13" fmla="*/ 16 h 16"/>
                <a:gd name="T14" fmla="*/ 6 w 6"/>
                <a:gd name="T15" fmla="*/ 0 h 16"/>
                <a:gd name="T16" fmla="*/ 4 w 6"/>
                <a:gd name="T17" fmla="*/ 0 h 16"/>
                <a:gd name="T18" fmla="*/ 0 w 6"/>
                <a:gd name="T1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6">
                  <a:moveTo>
                    <a:pt x="0" y="2"/>
                  </a:moveTo>
                  <a:cubicBezTo>
                    <a:pt x="0" y="4"/>
                    <a:pt x="0" y="4"/>
                    <a:pt x="0" y="4"/>
                  </a:cubicBezTo>
                  <a:cubicBezTo>
                    <a:pt x="3" y="3"/>
                    <a:pt x="3" y="3"/>
                    <a:pt x="3" y="3"/>
                  </a:cubicBezTo>
                  <a:cubicBezTo>
                    <a:pt x="3" y="3"/>
                    <a:pt x="2" y="9"/>
                    <a:pt x="2" y="12"/>
                  </a:cubicBezTo>
                  <a:cubicBezTo>
                    <a:pt x="2" y="16"/>
                    <a:pt x="2" y="16"/>
                    <a:pt x="2" y="16"/>
                  </a:cubicBezTo>
                  <a:cubicBezTo>
                    <a:pt x="2" y="16"/>
                    <a:pt x="2" y="16"/>
                    <a:pt x="2" y="16"/>
                  </a:cubicBezTo>
                  <a:cubicBezTo>
                    <a:pt x="4" y="16"/>
                    <a:pt x="4" y="16"/>
                    <a:pt x="4" y="16"/>
                  </a:cubicBezTo>
                  <a:cubicBezTo>
                    <a:pt x="4" y="16"/>
                    <a:pt x="5" y="5"/>
                    <a:pt x="6" y="0"/>
                  </a:cubicBezTo>
                  <a:cubicBezTo>
                    <a:pt x="4" y="0"/>
                    <a:pt x="4" y="0"/>
                    <a:pt x="4" y="0"/>
                  </a:cubicBezTo>
                  <a:cubicBezTo>
                    <a:pt x="0" y="2"/>
                    <a:pt x="0" y="2"/>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45" name="Freeform 539">
              <a:extLst>
                <a:ext uri="{FF2B5EF4-FFF2-40B4-BE49-F238E27FC236}">
                  <a16:creationId xmlns:a16="http://schemas.microsoft.com/office/drawing/2014/main" id="{337CBFC9-490F-864D-9DD7-5E7470F42C7D}"/>
                </a:ext>
              </a:extLst>
            </p:cNvPr>
            <p:cNvSpPr>
              <a:spLocks/>
            </p:cNvSpPr>
            <p:nvPr/>
          </p:nvSpPr>
          <p:spPr bwMode="auto">
            <a:xfrm>
              <a:off x="1322" y="2723"/>
              <a:ext cx="6" cy="6"/>
            </a:xfrm>
            <a:custGeom>
              <a:avLst/>
              <a:gdLst>
                <a:gd name="T0" fmla="*/ 1 w 6"/>
                <a:gd name="T1" fmla="*/ 0 h 6"/>
                <a:gd name="T2" fmla="*/ 0 w 6"/>
                <a:gd name="T3" fmla="*/ 6 h 6"/>
                <a:gd name="T4" fmla="*/ 3 w 6"/>
                <a:gd name="T5" fmla="*/ 6 h 6"/>
                <a:gd name="T6" fmla="*/ 6 w 6"/>
                <a:gd name="T7" fmla="*/ 1 h 6"/>
                <a:gd name="T8" fmla="*/ 1 w 6"/>
                <a:gd name="T9" fmla="*/ 0 h 6"/>
              </a:gdLst>
              <a:ahLst/>
              <a:cxnLst>
                <a:cxn ang="0">
                  <a:pos x="T0" y="T1"/>
                </a:cxn>
                <a:cxn ang="0">
                  <a:pos x="T2" y="T3"/>
                </a:cxn>
                <a:cxn ang="0">
                  <a:pos x="T4" y="T5"/>
                </a:cxn>
                <a:cxn ang="0">
                  <a:pos x="T6" y="T7"/>
                </a:cxn>
                <a:cxn ang="0">
                  <a:pos x="T8" y="T9"/>
                </a:cxn>
              </a:cxnLst>
              <a:rect l="0" t="0" r="r" b="b"/>
              <a:pathLst>
                <a:path w="6" h="6">
                  <a:moveTo>
                    <a:pt x="1" y="0"/>
                  </a:moveTo>
                  <a:lnTo>
                    <a:pt x="0" y="6"/>
                  </a:lnTo>
                  <a:lnTo>
                    <a:pt x="3" y="6"/>
                  </a:lnTo>
                  <a:lnTo>
                    <a:pt x="6" y="1"/>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46" name="Freeform 540">
              <a:extLst>
                <a:ext uri="{FF2B5EF4-FFF2-40B4-BE49-F238E27FC236}">
                  <a16:creationId xmlns:a16="http://schemas.microsoft.com/office/drawing/2014/main" id="{83FB3603-ACBB-B842-9436-56AB56230702}"/>
                </a:ext>
              </a:extLst>
            </p:cNvPr>
            <p:cNvSpPr>
              <a:spLocks/>
            </p:cNvSpPr>
            <p:nvPr/>
          </p:nvSpPr>
          <p:spPr bwMode="auto">
            <a:xfrm>
              <a:off x="1322" y="2723"/>
              <a:ext cx="6" cy="6"/>
            </a:xfrm>
            <a:custGeom>
              <a:avLst/>
              <a:gdLst>
                <a:gd name="T0" fmla="*/ 1 w 6"/>
                <a:gd name="T1" fmla="*/ 0 h 6"/>
                <a:gd name="T2" fmla="*/ 0 w 6"/>
                <a:gd name="T3" fmla="*/ 6 h 6"/>
                <a:gd name="T4" fmla="*/ 3 w 6"/>
                <a:gd name="T5" fmla="*/ 6 h 6"/>
                <a:gd name="T6" fmla="*/ 6 w 6"/>
                <a:gd name="T7" fmla="*/ 1 h 6"/>
                <a:gd name="T8" fmla="*/ 1 w 6"/>
                <a:gd name="T9" fmla="*/ 0 h 6"/>
              </a:gdLst>
              <a:ahLst/>
              <a:cxnLst>
                <a:cxn ang="0">
                  <a:pos x="T0" y="T1"/>
                </a:cxn>
                <a:cxn ang="0">
                  <a:pos x="T2" y="T3"/>
                </a:cxn>
                <a:cxn ang="0">
                  <a:pos x="T4" y="T5"/>
                </a:cxn>
                <a:cxn ang="0">
                  <a:pos x="T6" y="T7"/>
                </a:cxn>
                <a:cxn ang="0">
                  <a:pos x="T8" y="T9"/>
                </a:cxn>
              </a:cxnLst>
              <a:rect l="0" t="0" r="r" b="b"/>
              <a:pathLst>
                <a:path w="6" h="6">
                  <a:moveTo>
                    <a:pt x="1" y="0"/>
                  </a:moveTo>
                  <a:lnTo>
                    <a:pt x="0" y="6"/>
                  </a:lnTo>
                  <a:lnTo>
                    <a:pt x="3" y="6"/>
                  </a:lnTo>
                  <a:lnTo>
                    <a:pt x="6" y="1"/>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47" name="Freeform 541">
              <a:extLst>
                <a:ext uri="{FF2B5EF4-FFF2-40B4-BE49-F238E27FC236}">
                  <a16:creationId xmlns:a16="http://schemas.microsoft.com/office/drawing/2014/main" id="{E78737A9-DE4A-7144-A7E4-4D3F46032F79}"/>
                </a:ext>
              </a:extLst>
            </p:cNvPr>
            <p:cNvSpPr>
              <a:spLocks noEditPoints="1"/>
            </p:cNvSpPr>
            <p:nvPr/>
          </p:nvSpPr>
          <p:spPr bwMode="auto">
            <a:xfrm>
              <a:off x="1294" y="2704"/>
              <a:ext cx="16" cy="25"/>
            </a:xfrm>
            <a:custGeom>
              <a:avLst/>
              <a:gdLst>
                <a:gd name="T0" fmla="*/ 6 w 11"/>
                <a:gd name="T1" fmla="*/ 1 h 17"/>
                <a:gd name="T2" fmla="*/ 2 w 11"/>
                <a:gd name="T3" fmla="*/ 4 h 17"/>
                <a:gd name="T4" fmla="*/ 1 w 11"/>
                <a:gd name="T5" fmla="*/ 12 h 17"/>
                <a:gd name="T6" fmla="*/ 3 w 11"/>
                <a:gd name="T7" fmla="*/ 16 h 17"/>
                <a:gd name="T8" fmla="*/ 6 w 11"/>
                <a:gd name="T9" fmla="*/ 16 h 17"/>
                <a:gd name="T10" fmla="*/ 9 w 11"/>
                <a:gd name="T11" fmla="*/ 12 h 17"/>
                <a:gd name="T12" fmla="*/ 10 w 11"/>
                <a:gd name="T13" fmla="*/ 4 h 17"/>
                <a:gd name="T14" fmla="*/ 6 w 11"/>
                <a:gd name="T15" fmla="*/ 1 h 17"/>
                <a:gd name="T16" fmla="*/ 6 w 11"/>
                <a:gd name="T17" fmla="*/ 13 h 17"/>
                <a:gd name="T18" fmla="*/ 4 w 11"/>
                <a:gd name="T19" fmla="*/ 12 h 17"/>
                <a:gd name="T20" fmla="*/ 5 w 11"/>
                <a:gd name="T21" fmla="*/ 4 h 17"/>
                <a:gd name="T22" fmla="*/ 8 w 11"/>
                <a:gd name="T23" fmla="*/ 4 h 17"/>
                <a:gd name="T24" fmla="*/ 6 w 11"/>
                <a:gd name="T25"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7">
                  <a:moveTo>
                    <a:pt x="6" y="1"/>
                  </a:moveTo>
                  <a:cubicBezTo>
                    <a:pt x="2" y="0"/>
                    <a:pt x="2" y="4"/>
                    <a:pt x="2" y="4"/>
                  </a:cubicBezTo>
                  <a:cubicBezTo>
                    <a:pt x="1" y="12"/>
                    <a:pt x="1" y="12"/>
                    <a:pt x="1" y="12"/>
                  </a:cubicBezTo>
                  <a:cubicBezTo>
                    <a:pt x="0" y="16"/>
                    <a:pt x="3" y="16"/>
                    <a:pt x="3" y="16"/>
                  </a:cubicBezTo>
                  <a:cubicBezTo>
                    <a:pt x="6" y="16"/>
                    <a:pt x="6" y="16"/>
                    <a:pt x="6" y="16"/>
                  </a:cubicBezTo>
                  <a:cubicBezTo>
                    <a:pt x="9" y="16"/>
                    <a:pt x="9" y="12"/>
                    <a:pt x="9" y="12"/>
                  </a:cubicBezTo>
                  <a:cubicBezTo>
                    <a:pt x="9" y="10"/>
                    <a:pt x="10" y="4"/>
                    <a:pt x="10" y="4"/>
                  </a:cubicBezTo>
                  <a:cubicBezTo>
                    <a:pt x="11" y="0"/>
                    <a:pt x="6" y="1"/>
                    <a:pt x="6" y="1"/>
                  </a:cubicBezTo>
                  <a:moveTo>
                    <a:pt x="6" y="13"/>
                  </a:moveTo>
                  <a:cubicBezTo>
                    <a:pt x="6" y="13"/>
                    <a:pt x="4" y="17"/>
                    <a:pt x="4" y="12"/>
                  </a:cubicBezTo>
                  <a:cubicBezTo>
                    <a:pt x="5" y="4"/>
                    <a:pt x="5" y="4"/>
                    <a:pt x="5" y="4"/>
                  </a:cubicBezTo>
                  <a:cubicBezTo>
                    <a:pt x="5" y="4"/>
                    <a:pt x="6" y="1"/>
                    <a:pt x="8" y="4"/>
                  </a:cubicBezTo>
                  <a:cubicBezTo>
                    <a:pt x="8" y="4"/>
                    <a:pt x="6" y="12"/>
                    <a:pt x="6"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48" name="Freeform 542">
              <a:extLst>
                <a:ext uri="{FF2B5EF4-FFF2-40B4-BE49-F238E27FC236}">
                  <a16:creationId xmlns:a16="http://schemas.microsoft.com/office/drawing/2014/main" id="{EAA513E6-6DD0-3F40-990C-7FCE1D2092A8}"/>
                </a:ext>
              </a:extLst>
            </p:cNvPr>
            <p:cNvSpPr>
              <a:spLocks noEditPoints="1"/>
            </p:cNvSpPr>
            <p:nvPr/>
          </p:nvSpPr>
          <p:spPr bwMode="auto">
            <a:xfrm>
              <a:off x="1307" y="2704"/>
              <a:ext cx="16" cy="25"/>
            </a:xfrm>
            <a:custGeom>
              <a:avLst/>
              <a:gdLst>
                <a:gd name="T0" fmla="*/ 11 w 11"/>
                <a:gd name="T1" fmla="*/ 2 h 17"/>
                <a:gd name="T2" fmla="*/ 8 w 11"/>
                <a:gd name="T3" fmla="*/ 0 h 17"/>
                <a:gd name="T4" fmla="*/ 2 w 11"/>
                <a:gd name="T5" fmla="*/ 5 h 17"/>
                <a:gd name="T6" fmla="*/ 5 w 11"/>
                <a:gd name="T7" fmla="*/ 16 h 17"/>
                <a:gd name="T8" fmla="*/ 11 w 11"/>
                <a:gd name="T9" fmla="*/ 12 h 17"/>
                <a:gd name="T10" fmla="*/ 11 w 11"/>
                <a:gd name="T11" fmla="*/ 2 h 17"/>
                <a:gd name="T12" fmla="*/ 6 w 11"/>
                <a:gd name="T13" fmla="*/ 14 h 17"/>
                <a:gd name="T14" fmla="*/ 5 w 11"/>
                <a:gd name="T15" fmla="*/ 8 h 17"/>
                <a:gd name="T16" fmla="*/ 7 w 11"/>
                <a:gd name="T17" fmla="*/ 1 h 17"/>
                <a:gd name="T18" fmla="*/ 8 w 11"/>
                <a:gd name="T19" fmla="*/ 6 h 17"/>
                <a:gd name="T20" fmla="*/ 6 w 11"/>
                <a:gd name="T21"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7">
                  <a:moveTo>
                    <a:pt x="11" y="2"/>
                  </a:moveTo>
                  <a:cubicBezTo>
                    <a:pt x="11" y="2"/>
                    <a:pt x="11" y="0"/>
                    <a:pt x="8" y="0"/>
                  </a:cubicBezTo>
                  <a:cubicBezTo>
                    <a:pt x="8" y="0"/>
                    <a:pt x="3" y="0"/>
                    <a:pt x="2" y="5"/>
                  </a:cubicBezTo>
                  <a:cubicBezTo>
                    <a:pt x="2" y="5"/>
                    <a:pt x="0" y="17"/>
                    <a:pt x="5" y="16"/>
                  </a:cubicBezTo>
                  <a:cubicBezTo>
                    <a:pt x="5" y="16"/>
                    <a:pt x="11" y="17"/>
                    <a:pt x="11" y="12"/>
                  </a:cubicBezTo>
                  <a:cubicBezTo>
                    <a:pt x="11" y="2"/>
                    <a:pt x="11" y="2"/>
                    <a:pt x="11" y="2"/>
                  </a:cubicBezTo>
                  <a:moveTo>
                    <a:pt x="6" y="14"/>
                  </a:moveTo>
                  <a:cubicBezTo>
                    <a:pt x="6" y="14"/>
                    <a:pt x="4" y="15"/>
                    <a:pt x="5" y="8"/>
                  </a:cubicBezTo>
                  <a:cubicBezTo>
                    <a:pt x="5" y="8"/>
                    <a:pt x="4" y="1"/>
                    <a:pt x="7" y="1"/>
                  </a:cubicBezTo>
                  <a:cubicBezTo>
                    <a:pt x="7" y="1"/>
                    <a:pt x="8" y="1"/>
                    <a:pt x="8" y="6"/>
                  </a:cubicBezTo>
                  <a:cubicBezTo>
                    <a:pt x="8" y="6"/>
                    <a:pt x="9" y="15"/>
                    <a:pt x="6"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49" name="Freeform 543">
              <a:extLst>
                <a:ext uri="{FF2B5EF4-FFF2-40B4-BE49-F238E27FC236}">
                  <a16:creationId xmlns:a16="http://schemas.microsoft.com/office/drawing/2014/main" id="{0FB6CC33-6D72-C748-9FD7-6BEBC6809C84}"/>
                </a:ext>
              </a:extLst>
            </p:cNvPr>
            <p:cNvSpPr>
              <a:spLocks noEditPoints="1"/>
            </p:cNvSpPr>
            <p:nvPr/>
          </p:nvSpPr>
          <p:spPr bwMode="auto">
            <a:xfrm>
              <a:off x="1328" y="2702"/>
              <a:ext cx="14" cy="27"/>
            </a:xfrm>
            <a:custGeom>
              <a:avLst/>
              <a:gdLst>
                <a:gd name="T0" fmla="*/ 7 w 10"/>
                <a:gd name="T1" fmla="*/ 2 h 18"/>
                <a:gd name="T2" fmla="*/ 3 w 10"/>
                <a:gd name="T3" fmla="*/ 1 h 18"/>
                <a:gd name="T4" fmla="*/ 1 w 10"/>
                <a:gd name="T5" fmla="*/ 5 h 18"/>
                <a:gd name="T6" fmla="*/ 0 w 10"/>
                <a:gd name="T7" fmla="*/ 14 h 18"/>
                <a:gd name="T8" fmla="*/ 3 w 10"/>
                <a:gd name="T9" fmla="*/ 18 h 18"/>
                <a:gd name="T10" fmla="*/ 8 w 10"/>
                <a:gd name="T11" fmla="*/ 15 h 18"/>
                <a:gd name="T12" fmla="*/ 7 w 10"/>
                <a:gd name="T13" fmla="*/ 2 h 18"/>
                <a:gd name="T14" fmla="*/ 3 w 10"/>
                <a:gd name="T15" fmla="*/ 16 h 18"/>
                <a:gd name="T16" fmla="*/ 3 w 10"/>
                <a:gd name="T17" fmla="*/ 12 h 18"/>
                <a:gd name="T18" fmla="*/ 3 w 10"/>
                <a:gd name="T19" fmla="*/ 3 h 18"/>
                <a:gd name="T20" fmla="*/ 6 w 10"/>
                <a:gd name="T21" fmla="*/ 5 h 18"/>
                <a:gd name="T22" fmla="*/ 3 w 10"/>
                <a:gd name="T2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8">
                  <a:moveTo>
                    <a:pt x="7" y="2"/>
                  </a:moveTo>
                  <a:cubicBezTo>
                    <a:pt x="7" y="2"/>
                    <a:pt x="5" y="0"/>
                    <a:pt x="3" y="1"/>
                  </a:cubicBezTo>
                  <a:cubicBezTo>
                    <a:pt x="3" y="1"/>
                    <a:pt x="0" y="0"/>
                    <a:pt x="1" y="5"/>
                  </a:cubicBezTo>
                  <a:cubicBezTo>
                    <a:pt x="1" y="5"/>
                    <a:pt x="1" y="9"/>
                    <a:pt x="0" y="14"/>
                  </a:cubicBezTo>
                  <a:cubicBezTo>
                    <a:pt x="0" y="14"/>
                    <a:pt x="0" y="18"/>
                    <a:pt x="3" y="18"/>
                  </a:cubicBezTo>
                  <a:cubicBezTo>
                    <a:pt x="3" y="18"/>
                    <a:pt x="7" y="18"/>
                    <a:pt x="8" y="15"/>
                  </a:cubicBezTo>
                  <a:cubicBezTo>
                    <a:pt x="8" y="15"/>
                    <a:pt x="10" y="2"/>
                    <a:pt x="7" y="2"/>
                  </a:cubicBezTo>
                  <a:moveTo>
                    <a:pt x="3" y="16"/>
                  </a:moveTo>
                  <a:cubicBezTo>
                    <a:pt x="3" y="16"/>
                    <a:pt x="2" y="15"/>
                    <a:pt x="3" y="12"/>
                  </a:cubicBezTo>
                  <a:cubicBezTo>
                    <a:pt x="3" y="12"/>
                    <a:pt x="3" y="4"/>
                    <a:pt x="3" y="3"/>
                  </a:cubicBezTo>
                  <a:cubicBezTo>
                    <a:pt x="3" y="3"/>
                    <a:pt x="5" y="1"/>
                    <a:pt x="6" y="5"/>
                  </a:cubicBezTo>
                  <a:cubicBezTo>
                    <a:pt x="6" y="5"/>
                    <a:pt x="7" y="17"/>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50" name="Freeform 544">
              <a:extLst>
                <a:ext uri="{FF2B5EF4-FFF2-40B4-BE49-F238E27FC236}">
                  <a16:creationId xmlns:a16="http://schemas.microsoft.com/office/drawing/2014/main" id="{9AF0BBC1-E28D-FB45-8527-C2971234A7EA}"/>
                </a:ext>
              </a:extLst>
            </p:cNvPr>
            <p:cNvSpPr>
              <a:spLocks noEditPoints="1"/>
            </p:cNvSpPr>
            <p:nvPr/>
          </p:nvSpPr>
          <p:spPr bwMode="auto">
            <a:xfrm>
              <a:off x="1341" y="2701"/>
              <a:ext cx="10" cy="29"/>
            </a:xfrm>
            <a:custGeom>
              <a:avLst/>
              <a:gdLst>
                <a:gd name="T0" fmla="*/ 6 w 7"/>
                <a:gd name="T1" fmla="*/ 3 h 20"/>
                <a:gd name="T2" fmla="*/ 0 w 7"/>
                <a:gd name="T3" fmla="*/ 4 h 20"/>
                <a:gd name="T4" fmla="*/ 0 w 7"/>
                <a:gd name="T5" fmla="*/ 15 h 20"/>
                <a:gd name="T6" fmla="*/ 4 w 7"/>
                <a:gd name="T7" fmla="*/ 19 h 20"/>
                <a:gd name="T8" fmla="*/ 7 w 7"/>
                <a:gd name="T9" fmla="*/ 13 h 20"/>
                <a:gd name="T10" fmla="*/ 6 w 7"/>
                <a:gd name="T11" fmla="*/ 3 h 20"/>
                <a:gd name="T12" fmla="*/ 4 w 7"/>
                <a:gd name="T13" fmla="*/ 17 h 20"/>
                <a:gd name="T14" fmla="*/ 3 w 7"/>
                <a:gd name="T15" fmla="*/ 10 h 20"/>
                <a:gd name="T16" fmla="*/ 4 w 7"/>
                <a:gd name="T17" fmla="*/ 3 h 20"/>
                <a:gd name="T18" fmla="*/ 5 w 7"/>
                <a:gd name="T19" fmla="*/ 8 h 20"/>
                <a:gd name="T20" fmla="*/ 4 w 7"/>
                <a:gd name="T21"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0">
                  <a:moveTo>
                    <a:pt x="6" y="3"/>
                  </a:moveTo>
                  <a:cubicBezTo>
                    <a:pt x="2" y="0"/>
                    <a:pt x="0" y="4"/>
                    <a:pt x="0" y="4"/>
                  </a:cubicBezTo>
                  <a:cubicBezTo>
                    <a:pt x="2" y="4"/>
                    <a:pt x="0" y="15"/>
                    <a:pt x="0" y="15"/>
                  </a:cubicBezTo>
                  <a:cubicBezTo>
                    <a:pt x="0" y="19"/>
                    <a:pt x="4" y="19"/>
                    <a:pt x="4" y="19"/>
                  </a:cubicBezTo>
                  <a:cubicBezTo>
                    <a:pt x="7" y="20"/>
                    <a:pt x="7" y="13"/>
                    <a:pt x="7" y="13"/>
                  </a:cubicBezTo>
                  <a:cubicBezTo>
                    <a:pt x="7" y="4"/>
                    <a:pt x="6" y="3"/>
                    <a:pt x="6" y="3"/>
                  </a:cubicBezTo>
                  <a:moveTo>
                    <a:pt x="4" y="17"/>
                  </a:moveTo>
                  <a:cubicBezTo>
                    <a:pt x="4" y="17"/>
                    <a:pt x="2" y="17"/>
                    <a:pt x="3" y="10"/>
                  </a:cubicBezTo>
                  <a:cubicBezTo>
                    <a:pt x="3" y="10"/>
                    <a:pt x="2" y="3"/>
                    <a:pt x="4" y="3"/>
                  </a:cubicBezTo>
                  <a:cubicBezTo>
                    <a:pt x="4" y="3"/>
                    <a:pt x="5" y="3"/>
                    <a:pt x="5" y="8"/>
                  </a:cubicBezTo>
                  <a:cubicBezTo>
                    <a:pt x="5" y="8"/>
                    <a:pt x="6" y="17"/>
                    <a:pt x="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51" name="Freeform 545">
              <a:extLst>
                <a:ext uri="{FF2B5EF4-FFF2-40B4-BE49-F238E27FC236}">
                  <a16:creationId xmlns:a16="http://schemas.microsoft.com/office/drawing/2014/main" id="{7B644F43-A28B-D740-B7DE-F75D1382157E}"/>
                </a:ext>
              </a:extLst>
            </p:cNvPr>
            <p:cNvSpPr>
              <a:spLocks noEditPoints="1"/>
            </p:cNvSpPr>
            <p:nvPr/>
          </p:nvSpPr>
          <p:spPr bwMode="auto">
            <a:xfrm>
              <a:off x="1351" y="2704"/>
              <a:ext cx="7" cy="29"/>
            </a:xfrm>
            <a:custGeom>
              <a:avLst/>
              <a:gdLst>
                <a:gd name="T0" fmla="*/ 4 w 5"/>
                <a:gd name="T1" fmla="*/ 5 h 20"/>
                <a:gd name="T2" fmla="*/ 2 w 5"/>
                <a:gd name="T3" fmla="*/ 1 h 20"/>
                <a:gd name="T4" fmla="*/ 0 w 5"/>
                <a:gd name="T5" fmla="*/ 4 h 20"/>
                <a:gd name="T6" fmla="*/ 0 w 5"/>
                <a:gd name="T7" fmla="*/ 15 h 20"/>
                <a:gd name="T8" fmla="*/ 3 w 5"/>
                <a:gd name="T9" fmla="*/ 17 h 20"/>
                <a:gd name="T10" fmla="*/ 3 w 5"/>
                <a:gd name="T11" fmla="*/ 12 h 20"/>
                <a:gd name="T12" fmla="*/ 4 w 5"/>
                <a:gd name="T13" fmla="*/ 5 h 20"/>
                <a:gd name="T14" fmla="*/ 2 w 5"/>
                <a:gd name="T15" fmla="*/ 16 h 20"/>
                <a:gd name="T16" fmla="*/ 2 w 5"/>
                <a:gd name="T17" fmla="*/ 8 h 20"/>
                <a:gd name="T18" fmla="*/ 2 w 5"/>
                <a:gd name="T19" fmla="*/ 3 h 20"/>
                <a:gd name="T20" fmla="*/ 3 w 5"/>
                <a:gd name="T21" fmla="*/ 5 h 20"/>
                <a:gd name="T22" fmla="*/ 2 w 5"/>
                <a:gd name="T23"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0">
                  <a:moveTo>
                    <a:pt x="4" y="5"/>
                  </a:moveTo>
                  <a:cubicBezTo>
                    <a:pt x="4" y="5"/>
                    <a:pt x="4" y="1"/>
                    <a:pt x="2" y="1"/>
                  </a:cubicBezTo>
                  <a:cubicBezTo>
                    <a:pt x="2" y="1"/>
                    <a:pt x="0" y="0"/>
                    <a:pt x="0" y="4"/>
                  </a:cubicBezTo>
                  <a:cubicBezTo>
                    <a:pt x="0" y="4"/>
                    <a:pt x="1" y="7"/>
                    <a:pt x="0" y="15"/>
                  </a:cubicBezTo>
                  <a:cubicBezTo>
                    <a:pt x="0" y="15"/>
                    <a:pt x="0" y="20"/>
                    <a:pt x="3" y="17"/>
                  </a:cubicBezTo>
                  <a:cubicBezTo>
                    <a:pt x="3" y="17"/>
                    <a:pt x="5" y="17"/>
                    <a:pt x="3" y="12"/>
                  </a:cubicBezTo>
                  <a:cubicBezTo>
                    <a:pt x="3" y="12"/>
                    <a:pt x="3" y="6"/>
                    <a:pt x="4" y="5"/>
                  </a:cubicBezTo>
                  <a:moveTo>
                    <a:pt x="2" y="16"/>
                  </a:moveTo>
                  <a:cubicBezTo>
                    <a:pt x="2" y="16"/>
                    <a:pt x="0" y="16"/>
                    <a:pt x="2" y="8"/>
                  </a:cubicBezTo>
                  <a:cubicBezTo>
                    <a:pt x="2" y="8"/>
                    <a:pt x="1" y="4"/>
                    <a:pt x="2" y="3"/>
                  </a:cubicBezTo>
                  <a:cubicBezTo>
                    <a:pt x="2" y="3"/>
                    <a:pt x="3" y="2"/>
                    <a:pt x="3" y="5"/>
                  </a:cubicBezTo>
                  <a:cubicBezTo>
                    <a:pt x="3" y="5"/>
                    <a:pt x="3" y="16"/>
                    <a:pt x="2"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52" name="Freeform 546">
              <a:extLst>
                <a:ext uri="{FF2B5EF4-FFF2-40B4-BE49-F238E27FC236}">
                  <a16:creationId xmlns:a16="http://schemas.microsoft.com/office/drawing/2014/main" id="{C59D4EBD-5516-BD4C-8236-AE63E6BE584A}"/>
                </a:ext>
              </a:extLst>
            </p:cNvPr>
            <p:cNvSpPr>
              <a:spLocks/>
            </p:cNvSpPr>
            <p:nvPr/>
          </p:nvSpPr>
          <p:spPr bwMode="auto">
            <a:xfrm>
              <a:off x="1326" y="2778"/>
              <a:ext cx="19" cy="25"/>
            </a:xfrm>
            <a:custGeom>
              <a:avLst/>
              <a:gdLst>
                <a:gd name="T0" fmla="*/ 11 w 13"/>
                <a:gd name="T1" fmla="*/ 7 h 17"/>
                <a:gd name="T2" fmla="*/ 0 w 13"/>
                <a:gd name="T3" fmla="*/ 5 h 17"/>
                <a:gd name="T4" fmla="*/ 2 w 13"/>
                <a:gd name="T5" fmla="*/ 17 h 17"/>
                <a:gd name="T6" fmla="*/ 11 w 13"/>
                <a:gd name="T7" fmla="*/ 7 h 17"/>
              </a:gdLst>
              <a:ahLst/>
              <a:cxnLst>
                <a:cxn ang="0">
                  <a:pos x="T0" y="T1"/>
                </a:cxn>
                <a:cxn ang="0">
                  <a:pos x="T2" y="T3"/>
                </a:cxn>
                <a:cxn ang="0">
                  <a:pos x="T4" y="T5"/>
                </a:cxn>
                <a:cxn ang="0">
                  <a:pos x="T6" y="T7"/>
                </a:cxn>
              </a:cxnLst>
              <a:rect l="0" t="0" r="r" b="b"/>
              <a:pathLst>
                <a:path w="13" h="17">
                  <a:moveTo>
                    <a:pt x="11" y="7"/>
                  </a:moveTo>
                  <a:cubicBezTo>
                    <a:pt x="13" y="0"/>
                    <a:pt x="4" y="4"/>
                    <a:pt x="0" y="5"/>
                  </a:cubicBezTo>
                  <a:cubicBezTo>
                    <a:pt x="0" y="9"/>
                    <a:pt x="2" y="15"/>
                    <a:pt x="2" y="17"/>
                  </a:cubicBezTo>
                  <a:cubicBezTo>
                    <a:pt x="5" y="13"/>
                    <a:pt x="9" y="11"/>
                    <a:pt x="11"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53" name="Freeform 547">
              <a:extLst>
                <a:ext uri="{FF2B5EF4-FFF2-40B4-BE49-F238E27FC236}">
                  <a16:creationId xmlns:a16="http://schemas.microsoft.com/office/drawing/2014/main" id="{68C47593-A9A7-D948-9E99-77048E1639A0}"/>
                </a:ext>
              </a:extLst>
            </p:cNvPr>
            <p:cNvSpPr>
              <a:spLocks noEditPoints="1"/>
            </p:cNvSpPr>
            <p:nvPr/>
          </p:nvSpPr>
          <p:spPr bwMode="auto">
            <a:xfrm>
              <a:off x="1354" y="2734"/>
              <a:ext cx="6" cy="66"/>
            </a:xfrm>
            <a:custGeom>
              <a:avLst/>
              <a:gdLst>
                <a:gd name="T0" fmla="*/ 2 w 4"/>
                <a:gd name="T1" fmla="*/ 36 h 45"/>
                <a:gd name="T2" fmla="*/ 2 w 4"/>
                <a:gd name="T3" fmla="*/ 42 h 45"/>
                <a:gd name="T4" fmla="*/ 3 w 4"/>
                <a:gd name="T5" fmla="*/ 45 h 45"/>
                <a:gd name="T6" fmla="*/ 4 w 4"/>
                <a:gd name="T7" fmla="*/ 45 h 45"/>
                <a:gd name="T8" fmla="*/ 2 w 4"/>
                <a:gd name="T9" fmla="*/ 36 h 45"/>
                <a:gd name="T10" fmla="*/ 2 w 4"/>
                <a:gd name="T11" fmla="*/ 36 h 45"/>
                <a:gd name="T12" fmla="*/ 2 w 4"/>
                <a:gd name="T13" fmla="*/ 36 h 45"/>
                <a:gd name="T14" fmla="*/ 2 w 4"/>
                <a:gd name="T15" fmla="*/ 0 h 45"/>
                <a:gd name="T16" fmla="*/ 1 w 4"/>
                <a:gd name="T17" fmla="*/ 2 h 45"/>
                <a:gd name="T18" fmla="*/ 1 w 4"/>
                <a:gd name="T19" fmla="*/ 2 h 45"/>
                <a:gd name="T20" fmla="*/ 1 w 4"/>
                <a:gd name="T21" fmla="*/ 17 h 45"/>
                <a:gd name="T22" fmla="*/ 1 w 4"/>
                <a:gd name="T23" fmla="*/ 28 h 45"/>
                <a:gd name="T24" fmla="*/ 1 w 4"/>
                <a:gd name="T25" fmla="*/ 18 h 45"/>
                <a:gd name="T26" fmla="*/ 2 w 4"/>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5">
                  <a:moveTo>
                    <a:pt x="2" y="36"/>
                  </a:moveTo>
                  <a:cubicBezTo>
                    <a:pt x="2" y="39"/>
                    <a:pt x="2" y="42"/>
                    <a:pt x="2" y="42"/>
                  </a:cubicBezTo>
                  <a:cubicBezTo>
                    <a:pt x="1" y="44"/>
                    <a:pt x="2" y="45"/>
                    <a:pt x="3" y="45"/>
                  </a:cubicBezTo>
                  <a:cubicBezTo>
                    <a:pt x="4" y="45"/>
                    <a:pt x="4" y="45"/>
                    <a:pt x="4" y="45"/>
                  </a:cubicBezTo>
                  <a:cubicBezTo>
                    <a:pt x="2" y="36"/>
                    <a:pt x="2" y="36"/>
                    <a:pt x="2" y="36"/>
                  </a:cubicBezTo>
                  <a:cubicBezTo>
                    <a:pt x="2" y="36"/>
                    <a:pt x="2" y="36"/>
                    <a:pt x="2" y="36"/>
                  </a:cubicBezTo>
                  <a:cubicBezTo>
                    <a:pt x="2" y="36"/>
                    <a:pt x="2" y="36"/>
                    <a:pt x="2" y="36"/>
                  </a:cubicBezTo>
                  <a:moveTo>
                    <a:pt x="2" y="0"/>
                  </a:moveTo>
                  <a:cubicBezTo>
                    <a:pt x="1" y="1"/>
                    <a:pt x="1" y="2"/>
                    <a:pt x="1" y="2"/>
                  </a:cubicBezTo>
                  <a:cubicBezTo>
                    <a:pt x="1" y="2"/>
                    <a:pt x="1" y="2"/>
                    <a:pt x="1" y="2"/>
                  </a:cubicBezTo>
                  <a:cubicBezTo>
                    <a:pt x="3" y="2"/>
                    <a:pt x="1" y="17"/>
                    <a:pt x="1" y="17"/>
                  </a:cubicBezTo>
                  <a:cubicBezTo>
                    <a:pt x="0" y="18"/>
                    <a:pt x="0" y="24"/>
                    <a:pt x="1" y="28"/>
                  </a:cubicBezTo>
                  <a:cubicBezTo>
                    <a:pt x="1" y="23"/>
                    <a:pt x="1" y="18"/>
                    <a:pt x="1" y="18"/>
                  </a:cubicBezTo>
                  <a:cubicBezTo>
                    <a:pt x="3" y="13"/>
                    <a:pt x="2" y="2"/>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54" name="Freeform 548">
              <a:extLst>
                <a:ext uri="{FF2B5EF4-FFF2-40B4-BE49-F238E27FC236}">
                  <a16:creationId xmlns:a16="http://schemas.microsoft.com/office/drawing/2014/main" id="{F005655C-52C7-7D4E-92E3-2BED6600F5EC}"/>
                </a:ext>
              </a:extLst>
            </p:cNvPr>
            <p:cNvSpPr>
              <a:spLocks/>
            </p:cNvSpPr>
            <p:nvPr/>
          </p:nvSpPr>
          <p:spPr bwMode="auto">
            <a:xfrm>
              <a:off x="1368" y="2795"/>
              <a:ext cx="2" cy="2"/>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1"/>
                    <a:pt x="0" y="1"/>
                  </a:cubicBezTo>
                  <a:cubicBezTo>
                    <a:pt x="0" y="1"/>
                    <a:pt x="0" y="1"/>
                    <a:pt x="0" y="1"/>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55" name="Freeform 549">
              <a:extLst>
                <a:ext uri="{FF2B5EF4-FFF2-40B4-BE49-F238E27FC236}">
                  <a16:creationId xmlns:a16="http://schemas.microsoft.com/office/drawing/2014/main" id="{0F6B8BAA-4B76-9F4C-99ED-C9EC7C1659E8}"/>
                </a:ext>
              </a:extLst>
            </p:cNvPr>
            <p:cNvSpPr>
              <a:spLocks noEditPoints="1"/>
            </p:cNvSpPr>
            <p:nvPr/>
          </p:nvSpPr>
          <p:spPr bwMode="auto">
            <a:xfrm>
              <a:off x="1360" y="2797"/>
              <a:ext cx="17" cy="9"/>
            </a:xfrm>
            <a:custGeom>
              <a:avLst/>
              <a:gdLst>
                <a:gd name="T0" fmla="*/ 6 w 12"/>
                <a:gd name="T1" fmla="*/ 1 h 6"/>
                <a:gd name="T2" fmla="*/ 6 w 12"/>
                <a:gd name="T3" fmla="*/ 1 h 6"/>
                <a:gd name="T4" fmla="*/ 6 w 12"/>
                <a:gd name="T5" fmla="*/ 1 h 6"/>
                <a:gd name="T6" fmla="*/ 9 w 12"/>
                <a:gd name="T7" fmla="*/ 3 h 6"/>
                <a:gd name="T8" fmla="*/ 10 w 12"/>
                <a:gd name="T9" fmla="*/ 4 h 6"/>
                <a:gd name="T10" fmla="*/ 12 w 12"/>
                <a:gd name="T11" fmla="*/ 5 h 6"/>
                <a:gd name="T12" fmla="*/ 12 w 12"/>
                <a:gd name="T13" fmla="*/ 6 h 6"/>
                <a:gd name="T14" fmla="*/ 12 w 12"/>
                <a:gd name="T15" fmla="*/ 6 h 6"/>
                <a:gd name="T16" fmla="*/ 7 w 12"/>
                <a:gd name="T17" fmla="*/ 2 h 6"/>
                <a:gd name="T18" fmla="*/ 6 w 12"/>
                <a:gd name="T19" fmla="*/ 1 h 6"/>
                <a:gd name="T20" fmla="*/ 6 w 12"/>
                <a:gd name="T21" fmla="*/ 1 h 6"/>
                <a:gd name="T22" fmla="*/ 6 w 12"/>
                <a:gd name="T23" fmla="*/ 1 h 6"/>
                <a:gd name="T24" fmla="*/ 6 w 12"/>
                <a:gd name="T25" fmla="*/ 1 h 6"/>
                <a:gd name="T26" fmla="*/ 4 w 12"/>
                <a:gd name="T27" fmla="*/ 0 h 6"/>
                <a:gd name="T28" fmla="*/ 0 w 12"/>
                <a:gd name="T29" fmla="*/ 2 h 6"/>
                <a:gd name="T30" fmla="*/ 4 w 12"/>
                <a:gd name="T31" fmla="*/ 0 h 6"/>
                <a:gd name="T32" fmla="*/ 4 w 12"/>
                <a:gd name="T33" fmla="*/ 0 h 6"/>
                <a:gd name="T34" fmla="*/ 6 w 12"/>
                <a:gd name="T35" fmla="*/ 0 h 6"/>
                <a:gd name="T36" fmla="*/ 5 w 12"/>
                <a:gd name="T37" fmla="*/ 1 h 6"/>
                <a:gd name="T38" fmla="*/ 5 w 12"/>
                <a:gd name="T39" fmla="*/ 1 h 6"/>
                <a:gd name="T40" fmla="*/ 5 w 12"/>
                <a:gd name="T41" fmla="*/ 1 h 6"/>
                <a:gd name="T42" fmla="*/ 5 w 12"/>
                <a:gd name="T43" fmla="*/ 1 h 6"/>
                <a:gd name="T44" fmla="*/ 6 w 12"/>
                <a:gd name="T45" fmla="*/ 1 h 6"/>
                <a:gd name="T46" fmla="*/ 5 w 12"/>
                <a:gd name="T47" fmla="*/ 1 h 6"/>
                <a:gd name="T48" fmla="*/ 6 w 12"/>
                <a:gd name="T49" fmla="*/ 0 h 6"/>
                <a:gd name="T50" fmla="*/ 6 w 12"/>
                <a:gd name="T5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6">
                  <a:moveTo>
                    <a:pt x="6" y="1"/>
                  </a:moveTo>
                  <a:cubicBezTo>
                    <a:pt x="6" y="1"/>
                    <a:pt x="6" y="1"/>
                    <a:pt x="6" y="1"/>
                  </a:cubicBezTo>
                  <a:cubicBezTo>
                    <a:pt x="6" y="1"/>
                    <a:pt x="6" y="1"/>
                    <a:pt x="6" y="1"/>
                  </a:cubicBezTo>
                  <a:cubicBezTo>
                    <a:pt x="9" y="3"/>
                    <a:pt x="9" y="3"/>
                    <a:pt x="9" y="3"/>
                  </a:cubicBezTo>
                  <a:cubicBezTo>
                    <a:pt x="9" y="3"/>
                    <a:pt x="9" y="3"/>
                    <a:pt x="10" y="4"/>
                  </a:cubicBezTo>
                  <a:cubicBezTo>
                    <a:pt x="12" y="5"/>
                    <a:pt x="12" y="5"/>
                    <a:pt x="12" y="5"/>
                  </a:cubicBezTo>
                  <a:cubicBezTo>
                    <a:pt x="12" y="6"/>
                    <a:pt x="12" y="6"/>
                    <a:pt x="12" y="6"/>
                  </a:cubicBezTo>
                  <a:cubicBezTo>
                    <a:pt x="12" y="6"/>
                    <a:pt x="12" y="6"/>
                    <a:pt x="12" y="6"/>
                  </a:cubicBezTo>
                  <a:cubicBezTo>
                    <a:pt x="12" y="6"/>
                    <a:pt x="11" y="3"/>
                    <a:pt x="7" y="2"/>
                  </a:cubicBezTo>
                  <a:cubicBezTo>
                    <a:pt x="7" y="2"/>
                    <a:pt x="7" y="1"/>
                    <a:pt x="6" y="1"/>
                  </a:cubicBezTo>
                  <a:moveTo>
                    <a:pt x="6" y="1"/>
                  </a:moveTo>
                  <a:cubicBezTo>
                    <a:pt x="6" y="1"/>
                    <a:pt x="6" y="1"/>
                    <a:pt x="6" y="1"/>
                  </a:cubicBezTo>
                  <a:cubicBezTo>
                    <a:pt x="6" y="1"/>
                    <a:pt x="6" y="1"/>
                    <a:pt x="6" y="1"/>
                  </a:cubicBezTo>
                  <a:moveTo>
                    <a:pt x="4" y="0"/>
                  </a:moveTo>
                  <a:cubicBezTo>
                    <a:pt x="2" y="0"/>
                    <a:pt x="1" y="1"/>
                    <a:pt x="0" y="2"/>
                  </a:cubicBezTo>
                  <a:cubicBezTo>
                    <a:pt x="2" y="2"/>
                    <a:pt x="4" y="1"/>
                    <a:pt x="4" y="0"/>
                  </a:cubicBezTo>
                  <a:cubicBezTo>
                    <a:pt x="4" y="0"/>
                    <a:pt x="4" y="0"/>
                    <a:pt x="4" y="0"/>
                  </a:cubicBezTo>
                  <a:moveTo>
                    <a:pt x="6" y="0"/>
                  </a:moveTo>
                  <a:cubicBezTo>
                    <a:pt x="5" y="0"/>
                    <a:pt x="5" y="1"/>
                    <a:pt x="5" y="1"/>
                  </a:cubicBezTo>
                  <a:cubicBezTo>
                    <a:pt x="5" y="1"/>
                    <a:pt x="5" y="1"/>
                    <a:pt x="5" y="1"/>
                  </a:cubicBezTo>
                  <a:cubicBezTo>
                    <a:pt x="5" y="1"/>
                    <a:pt x="5" y="1"/>
                    <a:pt x="5" y="1"/>
                  </a:cubicBezTo>
                  <a:cubicBezTo>
                    <a:pt x="5" y="1"/>
                    <a:pt x="5" y="1"/>
                    <a:pt x="5" y="1"/>
                  </a:cubicBezTo>
                  <a:cubicBezTo>
                    <a:pt x="5" y="1"/>
                    <a:pt x="6" y="1"/>
                    <a:pt x="6" y="1"/>
                  </a:cubicBezTo>
                  <a:cubicBezTo>
                    <a:pt x="5" y="1"/>
                    <a:pt x="5" y="1"/>
                    <a:pt x="5" y="1"/>
                  </a:cubicBezTo>
                  <a:cubicBezTo>
                    <a:pt x="5" y="1"/>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56" name="Freeform 550">
              <a:extLst>
                <a:ext uri="{FF2B5EF4-FFF2-40B4-BE49-F238E27FC236}">
                  <a16:creationId xmlns:a16="http://schemas.microsoft.com/office/drawing/2014/main" id="{1C20E111-0E9B-674E-93BC-8EC01B898E37}"/>
                </a:ext>
              </a:extLst>
            </p:cNvPr>
            <p:cNvSpPr>
              <a:spLocks noEditPoints="1"/>
            </p:cNvSpPr>
            <p:nvPr/>
          </p:nvSpPr>
          <p:spPr bwMode="auto">
            <a:xfrm>
              <a:off x="1352" y="2694"/>
              <a:ext cx="5" cy="19"/>
            </a:xfrm>
            <a:custGeom>
              <a:avLst/>
              <a:gdLst>
                <a:gd name="T0" fmla="*/ 3 w 3"/>
                <a:gd name="T1" fmla="*/ 12 h 13"/>
                <a:gd name="T2" fmla="*/ 3 w 3"/>
                <a:gd name="T3" fmla="*/ 13 h 13"/>
                <a:gd name="T4" fmla="*/ 3 w 3"/>
                <a:gd name="T5" fmla="*/ 13 h 13"/>
                <a:gd name="T6" fmla="*/ 3 w 3"/>
                <a:gd name="T7" fmla="*/ 12 h 13"/>
                <a:gd name="T8" fmla="*/ 0 w 3"/>
                <a:gd name="T9" fmla="*/ 0 h 13"/>
                <a:gd name="T10" fmla="*/ 2 w 3"/>
                <a:gd name="T11" fmla="*/ 9 h 13"/>
                <a:gd name="T12" fmla="*/ 3 w 3"/>
                <a:gd name="T13" fmla="*/ 12 h 13"/>
                <a:gd name="T14" fmla="*/ 3 w 3"/>
                <a:gd name="T15" fmla="*/ 8 h 13"/>
                <a:gd name="T16" fmla="*/ 0 w 3"/>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3">
                  <a:moveTo>
                    <a:pt x="3" y="12"/>
                  </a:moveTo>
                  <a:cubicBezTo>
                    <a:pt x="3" y="13"/>
                    <a:pt x="3" y="13"/>
                    <a:pt x="3" y="13"/>
                  </a:cubicBezTo>
                  <a:cubicBezTo>
                    <a:pt x="3" y="13"/>
                    <a:pt x="3" y="13"/>
                    <a:pt x="3" y="13"/>
                  </a:cubicBezTo>
                  <a:cubicBezTo>
                    <a:pt x="3" y="13"/>
                    <a:pt x="3" y="13"/>
                    <a:pt x="3" y="12"/>
                  </a:cubicBezTo>
                  <a:moveTo>
                    <a:pt x="0" y="0"/>
                  </a:moveTo>
                  <a:cubicBezTo>
                    <a:pt x="1" y="4"/>
                    <a:pt x="2" y="6"/>
                    <a:pt x="2" y="9"/>
                  </a:cubicBezTo>
                  <a:cubicBezTo>
                    <a:pt x="3" y="10"/>
                    <a:pt x="3" y="11"/>
                    <a:pt x="3" y="12"/>
                  </a:cubicBezTo>
                  <a:cubicBezTo>
                    <a:pt x="3" y="9"/>
                    <a:pt x="3" y="8"/>
                    <a:pt x="3" y="8"/>
                  </a:cubicBezTo>
                  <a:cubicBezTo>
                    <a:pt x="2" y="5"/>
                    <a:pt x="1" y="2"/>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57" name="Freeform 551">
              <a:extLst>
                <a:ext uri="{FF2B5EF4-FFF2-40B4-BE49-F238E27FC236}">
                  <a16:creationId xmlns:a16="http://schemas.microsoft.com/office/drawing/2014/main" id="{BF654672-8A2F-9A44-8D34-17416BE513E9}"/>
                </a:ext>
              </a:extLst>
            </p:cNvPr>
            <p:cNvSpPr>
              <a:spLocks/>
            </p:cNvSpPr>
            <p:nvPr/>
          </p:nvSpPr>
          <p:spPr bwMode="auto">
            <a:xfrm>
              <a:off x="1355" y="2707"/>
              <a:ext cx="2" cy="6"/>
            </a:xfrm>
            <a:custGeom>
              <a:avLst/>
              <a:gdLst>
                <a:gd name="T0" fmla="*/ 0 w 1"/>
                <a:gd name="T1" fmla="*/ 0 h 4"/>
                <a:gd name="T2" fmla="*/ 1 w 1"/>
                <a:gd name="T3" fmla="*/ 4 h 4"/>
                <a:gd name="T4" fmla="*/ 1 w 1"/>
                <a:gd name="T5" fmla="*/ 3 h 4"/>
                <a:gd name="T6" fmla="*/ 1 w 1"/>
                <a:gd name="T7" fmla="*/ 3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1" y="1"/>
                    <a:pt x="1" y="2"/>
                    <a:pt x="1" y="4"/>
                  </a:cubicBezTo>
                  <a:cubicBezTo>
                    <a:pt x="1" y="4"/>
                    <a:pt x="1" y="4"/>
                    <a:pt x="1" y="3"/>
                  </a:cubicBezTo>
                  <a:cubicBezTo>
                    <a:pt x="1" y="3"/>
                    <a:pt x="1" y="3"/>
                    <a:pt x="1" y="3"/>
                  </a:cubicBezTo>
                  <a:cubicBezTo>
                    <a:pt x="1" y="2"/>
                    <a:pt x="1"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58" name="Freeform 552">
              <a:extLst>
                <a:ext uri="{FF2B5EF4-FFF2-40B4-BE49-F238E27FC236}">
                  <a16:creationId xmlns:a16="http://schemas.microsoft.com/office/drawing/2014/main" id="{5C092AF0-5F74-7C41-A839-B5CE7B5E43CC}"/>
                </a:ext>
              </a:extLst>
            </p:cNvPr>
            <p:cNvSpPr>
              <a:spLocks noEditPoints="1"/>
            </p:cNvSpPr>
            <p:nvPr/>
          </p:nvSpPr>
          <p:spPr bwMode="auto">
            <a:xfrm>
              <a:off x="1286" y="2669"/>
              <a:ext cx="66" cy="39"/>
            </a:xfrm>
            <a:custGeom>
              <a:avLst/>
              <a:gdLst>
                <a:gd name="T0" fmla="*/ 7 w 46"/>
                <a:gd name="T1" fmla="*/ 24 h 27"/>
                <a:gd name="T2" fmla="*/ 6 w 46"/>
                <a:gd name="T3" fmla="*/ 25 h 27"/>
                <a:gd name="T4" fmla="*/ 7 w 46"/>
                <a:gd name="T5" fmla="*/ 25 h 27"/>
                <a:gd name="T6" fmla="*/ 7 w 46"/>
                <a:gd name="T7" fmla="*/ 24 h 27"/>
                <a:gd name="T8" fmla="*/ 14 w 46"/>
                <a:gd name="T9" fmla="*/ 13 h 27"/>
                <a:gd name="T10" fmla="*/ 17 w 46"/>
                <a:gd name="T11" fmla="*/ 7 h 27"/>
                <a:gd name="T12" fmla="*/ 24 w 46"/>
                <a:gd name="T13" fmla="*/ 19 h 27"/>
                <a:gd name="T14" fmla="*/ 34 w 46"/>
                <a:gd name="T15" fmla="*/ 19 h 27"/>
                <a:gd name="T16" fmla="*/ 32 w 46"/>
                <a:gd name="T17" fmla="*/ 20 h 27"/>
                <a:gd name="T18" fmla="*/ 31 w 46"/>
                <a:gd name="T19" fmla="*/ 20 h 27"/>
                <a:gd name="T20" fmla="*/ 18 w 46"/>
                <a:gd name="T21" fmla="*/ 26 h 27"/>
                <a:gd name="T22" fmla="*/ 15 w 46"/>
                <a:gd name="T23" fmla="*/ 13 h 27"/>
                <a:gd name="T24" fmla="*/ 14 w 46"/>
                <a:gd name="T25" fmla="*/ 13 h 27"/>
                <a:gd name="T26" fmla="*/ 14 w 46"/>
                <a:gd name="T27" fmla="*/ 13 h 27"/>
                <a:gd name="T28" fmla="*/ 14 w 46"/>
                <a:gd name="T29" fmla="*/ 13 h 27"/>
                <a:gd name="T30" fmla="*/ 15 w 46"/>
                <a:gd name="T31" fmla="*/ 0 h 27"/>
                <a:gd name="T32" fmla="*/ 13 w 46"/>
                <a:gd name="T33" fmla="*/ 13 h 27"/>
                <a:gd name="T34" fmla="*/ 8 w 46"/>
                <a:gd name="T35" fmla="*/ 10 h 27"/>
                <a:gd name="T36" fmla="*/ 7 w 46"/>
                <a:gd name="T37" fmla="*/ 10 h 27"/>
                <a:gd name="T38" fmla="*/ 0 w 46"/>
                <a:gd name="T39" fmla="*/ 22 h 27"/>
                <a:gd name="T40" fmla="*/ 4 w 46"/>
                <a:gd name="T41" fmla="*/ 24 h 27"/>
                <a:gd name="T42" fmla="*/ 5 w 46"/>
                <a:gd name="T43" fmla="*/ 24 h 27"/>
                <a:gd name="T44" fmla="*/ 7 w 46"/>
                <a:gd name="T45" fmla="*/ 24 h 27"/>
                <a:gd name="T46" fmla="*/ 3 w 46"/>
                <a:gd name="T47" fmla="*/ 21 h 27"/>
                <a:gd name="T48" fmla="*/ 1 w 46"/>
                <a:gd name="T49" fmla="*/ 22 h 27"/>
                <a:gd name="T50" fmla="*/ 6 w 46"/>
                <a:gd name="T51" fmla="*/ 10 h 27"/>
                <a:gd name="T52" fmla="*/ 6 w 46"/>
                <a:gd name="T53" fmla="*/ 11 h 27"/>
                <a:gd name="T54" fmla="*/ 7 w 46"/>
                <a:gd name="T55" fmla="*/ 25 h 27"/>
                <a:gd name="T56" fmla="*/ 9 w 46"/>
                <a:gd name="T57" fmla="*/ 26 h 27"/>
                <a:gd name="T58" fmla="*/ 11 w 46"/>
                <a:gd name="T59" fmla="*/ 25 h 27"/>
                <a:gd name="T60" fmla="*/ 12 w 46"/>
                <a:gd name="T61" fmla="*/ 25 h 27"/>
                <a:gd name="T62" fmla="*/ 12 w 46"/>
                <a:gd name="T63" fmla="*/ 25 h 27"/>
                <a:gd name="T64" fmla="*/ 16 w 46"/>
                <a:gd name="T65" fmla="*/ 27 h 27"/>
                <a:gd name="T66" fmla="*/ 18 w 46"/>
                <a:gd name="T67" fmla="*/ 27 h 27"/>
                <a:gd name="T68" fmla="*/ 23 w 46"/>
                <a:gd name="T69" fmla="*/ 24 h 27"/>
                <a:gd name="T70" fmla="*/ 33 w 46"/>
                <a:gd name="T71" fmla="*/ 21 h 27"/>
                <a:gd name="T72" fmla="*/ 34 w 46"/>
                <a:gd name="T73" fmla="*/ 21 h 27"/>
                <a:gd name="T74" fmla="*/ 35 w 46"/>
                <a:gd name="T75" fmla="*/ 21 h 27"/>
                <a:gd name="T76" fmla="*/ 33 w 46"/>
                <a:gd name="T77" fmla="*/ 23 h 27"/>
                <a:gd name="T78" fmla="*/ 34 w 46"/>
                <a:gd name="T79" fmla="*/ 23 h 27"/>
                <a:gd name="T80" fmla="*/ 40 w 46"/>
                <a:gd name="T81" fmla="*/ 19 h 27"/>
                <a:gd name="T82" fmla="*/ 37 w 46"/>
                <a:gd name="T83" fmla="*/ 17 h 27"/>
                <a:gd name="T84" fmla="*/ 30 w 46"/>
                <a:gd name="T85" fmla="*/ 8 h 27"/>
                <a:gd name="T86" fmla="*/ 32 w 46"/>
                <a:gd name="T87" fmla="*/ 9 h 27"/>
                <a:gd name="T88" fmla="*/ 46 w 46"/>
                <a:gd name="T89" fmla="*/ 17 h 27"/>
                <a:gd name="T90" fmla="*/ 45 w 46"/>
                <a:gd name="T91" fmla="*/ 14 h 27"/>
                <a:gd name="T92" fmla="*/ 32 w 46"/>
                <a:gd name="T93" fmla="*/ 1 h 27"/>
                <a:gd name="T94" fmla="*/ 28 w 46"/>
                <a:gd name="T95" fmla="*/ 3 h 27"/>
                <a:gd name="T96" fmla="*/ 22 w 46"/>
                <a:gd name="T97" fmla="*/ 2 h 27"/>
                <a:gd name="T98" fmla="*/ 17 w 46"/>
                <a:gd name="T99" fmla="*/ 1 h 27"/>
                <a:gd name="T100" fmla="*/ 16 w 46"/>
                <a:gd name="T101" fmla="*/ 0 h 27"/>
                <a:gd name="T102" fmla="*/ 16 w 46"/>
                <a:gd name="T103" fmla="*/ 0 h 27"/>
                <a:gd name="T104" fmla="*/ 16 w 46"/>
                <a:gd name="T105" fmla="*/ 0 h 27"/>
                <a:gd name="T106" fmla="*/ 16 w 46"/>
                <a:gd name="T107" fmla="*/ 0 h 27"/>
                <a:gd name="T108" fmla="*/ 16 w 46"/>
                <a:gd name="T109" fmla="*/ 0 h 27"/>
                <a:gd name="T110" fmla="*/ 15 w 46"/>
                <a:gd name="T111" fmla="*/ 0 h 27"/>
                <a:gd name="T112" fmla="*/ 32 w 46"/>
                <a:gd name="T113" fmla="*/ 0 h 27"/>
                <a:gd name="T114" fmla="*/ 32 w 46"/>
                <a:gd name="T115" fmla="*/ 1 h 27"/>
                <a:gd name="T116" fmla="*/ 32 w 46"/>
                <a:gd name="T117" fmla="*/ 0 h 27"/>
                <a:gd name="T118" fmla="*/ 32 w 46"/>
                <a:gd name="T1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 h="27">
                  <a:moveTo>
                    <a:pt x="7" y="24"/>
                  </a:moveTo>
                  <a:cubicBezTo>
                    <a:pt x="7" y="25"/>
                    <a:pt x="7" y="25"/>
                    <a:pt x="6" y="25"/>
                  </a:cubicBezTo>
                  <a:cubicBezTo>
                    <a:pt x="7" y="25"/>
                    <a:pt x="7" y="25"/>
                    <a:pt x="7" y="25"/>
                  </a:cubicBezTo>
                  <a:cubicBezTo>
                    <a:pt x="7" y="25"/>
                    <a:pt x="7" y="25"/>
                    <a:pt x="7" y="24"/>
                  </a:cubicBezTo>
                  <a:moveTo>
                    <a:pt x="14" y="13"/>
                  </a:moveTo>
                  <a:cubicBezTo>
                    <a:pt x="15" y="13"/>
                    <a:pt x="17" y="12"/>
                    <a:pt x="17" y="7"/>
                  </a:cubicBezTo>
                  <a:cubicBezTo>
                    <a:pt x="24" y="19"/>
                    <a:pt x="24" y="19"/>
                    <a:pt x="24" y="19"/>
                  </a:cubicBezTo>
                  <a:cubicBezTo>
                    <a:pt x="24" y="19"/>
                    <a:pt x="31" y="19"/>
                    <a:pt x="34" y="19"/>
                  </a:cubicBezTo>
                  <a:cubicBezTo>
                    <a:pt x="37" y="19"/>
                    <a:pt x="37" y="19"/>
                    <a:pt x="32" y="20"/>
                  </a:cubicBezTo>
                  <a:cubicBezTo>
                    <a:pt x="32" y="20"/>
                    <a:pt x="32" y="20"/>
                    <a:pt x="31" y="20"/>
                  </a:cubicBezTo>
                  <a:cubicBezTo>
                    <a:pt x="29" y="20"/>
                    <a:pt x="24" y="21"/>
                    <a:pt x="18" y="26"/>
                  </a:cubicBezTo>
                  <a:cubicBezTo>
                    <a:pt x="18" y="26"/>
                    <a:pt x="18" y="13"/>
                    <a:pt x="15" y="13"/>
                  </a:cubicBezTo>
                  <a:cubicBezTo>
                    <a:pt x="15" y="13"/>
                    <a:pt x="15" y="13"/>
                    <a:pt x="14" y="13"/>
                  </a:cubicBezTo>
                  <a:cubicBezTo>
                    <a:pt x="14" y="13"/>
                    <a:pt x="14" y="13"/>
                    <a:pt x="14" y="13"/>
                  </a:cubicBezTo>
                  <a:cubicBezTo>
                    <a:pt x="14" y="13"/>
                    <a:pt x="14" y="13"/>
                    <a:pt x="14" y="13"/>
                  </a:cubicBezTo>
                  <a:moveTo>
                    <a:pt x="15" y="0"/>
                  </a:moveTo>
                  <a:cubicBezTo>
                    <a:pt x="15" y="0"/>
                    <a:pt x="19" y="13"/>
                    <a:pt x="13" y="13"/>
                  </a:cubicBezTo>
                  <a:cubicBezTo>
                    <a:pt x="12" y="13"/>
                    <a:pt x="10" y="12"/>
                    <a:pt x="8" y="10"/>
                  </a:cubicBezTo>
                  <a:cubicBezTo>
                    <a:pt x="8" y="10"/>
                    <a:pt x="7" y="10"/>
                    <a:pt x="7" y="10"/>
                  </a:cubicBezTo>
                  <a:cubicBezTo>
                    <a:pt x="6" y="10"/>
                    <a:pt x="4" y="11"/>
                    <a:pt x="0" y="22"/>
                  </a:cubicBezTo>
                  <a:cubicBezTo>
                    <a:pt x="0" y="22"/>
                    <a:pt x="1" y="23"/>
                    <a:pt x="4" y="24"/>
                  </a:cubicBezTo>
                  <a:cubicBezTo>
                    <a:pt x="5" y="24"/>
                    <a:pt x="5" y="24"/>
                    <a:pt x="5" y="24"/>
                  </a:cubicBezTo>
                  <a:cubicBezTo>
                    <a:pt x="7" y="24"/>
                    <a:pt x="7" y="24"/>
                    <a:pt x="7" y="24"/>
                  </a:cubicBezTo>
                  <a:cubicBezTo>
                    <a:pt x="6" y="23"/>
                    <a:pt x="5" y="21"/>
                    <a:pt x="3" y="21"/>
                  </a:cubicBezTo>
                  <a:cubicBezTo>
                    <a:pt x="2" y="21"/>
                    <a:pt x="1" y="21"/>
                    <a:pt x="1" y="22"/>
                  </a:cubicBezTo>
                  <a:cubicBezTo>
                    <a:pt x="1" y="22"/>
                    <a:pt x="5" y="10"/>
                    <a:pt x="6" y="10"/>
                  </a:cubicBezTo>
                  <a:cubicBezTo>
                    <a:pt x="6" y="10"/>
                    <a:pt x="6" y="10"/>
                    <a:pt x="6" y="11"/>
                  </a:cubicBezTo>
                  <a:cubicBezTo>
                    <a:pt x="7" y="25"/>
                    <a:pt x="7" y="25"/>
                    <a:pt x="7" y="25"/>
                  </a:cubicBezTo>
                  <a:cubicBezTo>
                    <a:pt x="8" y="25"/>
                    <a:pt x="8" y="25"/>
                    <a:pt x="9" y="26"/>
                  </a:cubicBezTo>
                  <a:cubicBezTo>
                    <a:pt x="9" y="25"/>
                    <a:pt x="10" y="25"/>
                    <a:pt x="11" y="25"/>
                  </a:cubicBezTo>
                  <a:cubicBezTo>
                    <a:pt x="11" y="25"/>
                    <a:pt x="11" y="25"/>
                    <a:pt x="12" y="25"/>
                  </a:cubicBezTo>
                  <a:cubicBezTo>
                    <a:pt x="12" y="25"/>
                    <a:pt x="12" y="25"/>
                    <a:pt x="12" y="25"/>
                  </a:cubicBezTo>
                  <a:cubicBezTo>
                    <a:pt x="13" y="25"/>
                    <a:pt x="16" y="25"/>
                    <a:pt x="16" y="27"/>
                  </a:cubicBezTo>
                  <a:cubicBezTo>
                    <a:pt x="17" y="27"/>
                    <a:pt x="17" y="27"/>
                    <a:pt x="18" y="27"/>
                  </a:cubicBezTo>
                  <a:cubicBezTo>
                    <a:pt x="19" y="25"/>
                    <a:pt x="21" y="25"/>
                    <a:pt x="23" y="24"/>
                  </a:cubicBezTo>
                  <a:cubicBezTo>
                    <a:pt x="26" y="23"/>
                    <a:pt x="30" y="21"/>
                    <a:pt x="33" y="21"/>
                  </a:cubicBezTo>
                  <a:cubicBezTo>
                    <a:pt x="33" y="21"/>
                    <a:pt x="34" y="21"/>
                    <a:pt x="34" y="21"/>
                  </a:cubicBezTo>
                  <a:cubicBezTo>
                    <a:pt x="34" y="21"/>
                    <a:pt x="34" y="21"/>
                    <a:pt x="35" y="21"/>
                  </a:cubicBezTo>
                  <a:cubicBezTo>
                    <a:pt x="35" y="21"/>
                    <a:pt x="36" y="21"/>
                    <a:pt x="33" y="23"/>
                  </a:cubicBezTo>
                  <a:cubicBezTo>
                    <a:pt x="33" y="23"/>
                    <a:pt x="34" y="23"/>
                    <a:pt x="34" y="23"/>
                  </a:cubicBezTo>
                  <a:cubicBezTo>
                    <a:pt x="35" y="23"/>
                    <a:pt x="37" y="21"/>
                    <a:pt x="40" y="19"/>
                  </a:cubicBezTo>
                  <a:cubicBezTo>
                    <a:pt x="40" y="19"/>
                    <a:pt x="35" y="19"/>
                    <a:pt x="37" y="17"/>
                  </a:cubicBezTo>
                  <a:cubicBezTo>
                    <a:pt x="37" y="17"/>
                    <a:pt x="25" y="8"/>
                    <a:pt x="30" y="8"/>
                  </a:cubicBezTo>
                  <a:cubicBezTo>
                    <a:pt x="31" y="8"/>
                    <a:pt x="31" y="9"/>
                    <a:pt x="32" y="9"/>
                  </a:cubicBezTo>
                  <a:cubicBezTo>
                    <a:pt x="32" y="9"/>
                    <a:pt x="40" y="9"/>
                    <a:pt x="46" y="17"/>
                  </a:cubicBezTo>
                  <a:cubicBezTo>
                    <a:pt x="46" y="16"/>
                    <a:pt x="45" y="15"/>
                    <a:pt x="45" y="14"/>
                  </a:cubicBezTo>
                  <a:cubicBezTo>
                    <a:pt x="45" y="14"/>
                    <a:pt x="36" y="5"/>
                    <a:pt x="32" y="1"/>
                  </a:cubicBezTo>
                  <a:cubicBezTo>
                    <a:pt x="32" y="2"/>
                    <a:pt x="31" y="3"/>
                    <a:pt x="28" y="3"/>
                  </a:cubicBezTo>
                  <a:cubicBezTo>
                    <a:pt x="26" y="3"/>
                    <a:pt x="25" y="3"/>
                    <a:pt x="22" y="2"/>
                  </a:cubicBezTo>
                  <a:cubicBezTo>
                    <a:pt x="22" y="2"/>
                    <a:pt x="20" y="1"/>
                    <a:pt x="17" y="1"/>
                  </a:cubicBezTo>
                  <a:cubicBezTo>
                    <a:pt x="17" y="1"/>
                    <a:pt x="16" y="1"/>
                    <a:pt x="16" y="0"/>
                  </a:cubicBezTo>
                  <a:cubicBezTo>
                    <a:pt x="16" y="0"/>
                    <a:pt x="16" y="0"/>
                    <a:pt x="16" y="0"/>
                  </a:cubicBezTo>
                  <a:cubicBezTo>
                    <a:pt x="16" y="0"/>
                    <a:pt x="16" y="0"/>
                    <a:pt x="16" y="0"/>
                  </a:cubicBezTo>
                  <a:cubicBezTo>
                    <a:pt x="16" y="0"/>
                    <a:pt x="16" y="0"/>
                    <a:pt x="16" y="0"/>
                  </a:cubicBezTo>
                  <a:cubicBezTo>
                    <a:pt x="16" y="0"/>
                    <a:pt x="16" y="0"/>
                    <a:pt x="16" y="0"/>
                  </a:cubicBezTo>
                  <a:cubicBezTo>
                    <a:pt x="15" y="0"/>
                    <a:pt x="15" y="0"/>
                    <a:pt x="15" y="0"/>
                  </a:cubicBezTo>
                  <a:moveTo>
                    <a:pt x="32" y="0"/>
                  </a:moveTo>
                  <a:cubicBezTo>
                    <a:pt x="32" y="1"/>
                    <a:pt x="32" y="1"/>
                    <a:pt x="32" y="1"/>
                  </a:cubicBezTo>
                  <a:cubicBezTo>
                    <a:pt x="32" y="0"/>
                    <a:pt x="32" y="0"/>
                    <a:pt x="32" y="0"/>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59" name="Freeform 553">
              <a:extLst>
                <a:ext uri="{FF2B5EF4-FFF2-40B4-BE49-F238E27FC236}">
                  <a16:creationId xmlns:a16="http://schemas.microsoft.com/office/drawing/2014/main" id="{1DBEC773-D0F1-E54F-AC5B-EC1D324AF957}"/>
                </a:ext>
              </a:extLst>
            </p:cNvPr>
            <p:cNvSpPr>
              <a:spLocks/>
            </p:cNvSpPr>
            <p:nvPr/>
          </p:nvSpPr>
          <p:spPr bwMode="auto">
            <a:xfrm>
              <a:off x="1287" y="2684"/>
              <a:ext cx="9" cy="21"/>
            </a:xfrm>
            <a:custGeom>
              <a:avLst/>
              <a:gdLst>
                <a:gd name="T0" fmla="*/ 5 w 6"/>
                <a:gd name="T1" fmla="*/ 0 h 15"/>
                <a:gd name="T2" fmla="*/ 0 w 6"/>
                <a:gd name="T3" fmla="*/ 12 h 15"/>
                <a:gd name="T4" fmla="*/ 2 w 6"/>
                <a:gd name="T5" fmla="*/ 11 h 15"/>
                <a:gd name="T6" fmla="*/ 6 w 6"/>
                <a:gd name="T7" fmla="*/ 14 h 15"/>
                <a:gd name="T8" fmla="*/ 6 w 6"/>
                <a:gd name="T9" fmla="*/ 14 h 15"/>
                <a:gd name="T10" fmla="*/ 6 w 6"/>
                <a:gd name="T11" fmla="*/ 14 h 15"/>
                <a:gd name="T12" fmla="*/ 6 w 6"/>
                <a:gd name="T13" fmla="*/ 15 h 15"/>
                <a:gd name="T14" fmla="*/ 6 w 6"/>
                <a:gd name="T15" fmla="*/ 15 h 15"/>
                <a:gd name="T16" fmla="*/ 5 w 6"/>
                <a:gd name="T17" fmla="*/ 1 h 15"/>
                <a:gd name="T18" fmla="*/ 5 w 6"/>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5">
                  <a:moveTo>
                    <a:pt x="5" y="0"/>
                  </a:moveTo>
                  <a:cubicBezTo>
                    <a:pt x="4" y="0"/>
                    <a:pt x="0" y="12"/>
                    <a:pt x="0" y="12"/>
                  </a:cubicBezTo>
                  <a:cubicBezTo>
                    <a:pt x="0" y="11"/>
                    <a:pt x="1" y="11"/>
                    <a:pt x="2" y="11"/>
                  </a:cubicBezTo>
                  <a:cubicBezTo>
                    <a:pt x="4" y="11"/>
                    <a:pt x="5" y="13"/>
                    <a:pt x="6" y="14"/>
                  </a:cubicBezTo>
                  <a:cubicBezTo>
                    <a:pt x="6" y="14"/>
                    <a:pt x="6" y="14"/>
                    <a:pt x="6" y="14"/>
                  </a:cubicBezTo>
                  <a:cubicBezTo>
                    <a:pt x="6" y="14"/>
                    <a:pt x="6" y="14"/>
                    <a:pt x="6" y="14"/>
                  </a:cubicBezTo>
                  <a:cubicBezTo>
                    <a:pt x="6" y="15"/>
                    <a:pt x="6" y="15"/>
                    <a:pt x="6" y="15"/>
                  </a:cubicBezTo>
                  <a:cubicBezTo>
                    <a:pt x="6" y="15"/>
                    <a:pt x="6" y="15"/>
                    <a:pt x="6" y="15"/>
                  </a:cubicBezTo>
                  <a:cubicBezTo>
                    <a:pt x="5" y="1"/>
                    <a:pt x="5" y="1"/>
                    <a:pt x="5"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60" name="Freeform 554">
              <a:extLst>
                <a:ext uri="{FF2B5EF4-FFF2-40B4-BE49-F238E27FC236}">
                  <a16:creationId xmlns:a16="http://schemas.microsoft.com/office/drawing/2014/main" id="{D6B28E08-020E-8045-959B-ACEE984CC946}"/>
                </a:ext>
              </a:extLst>
            </p:cNvPr>
            <p:cNvSpPr>
              <a:spLocks noEditPoints="1"/>
            </p:cNvSpPr>
            <p:nvPr/>
          </p:nvSpPr>
          <p:spPr bwMode="auto">
            <a:xfrm>
              <a:off x="1306" y="2679"/>
              <a:ext cx="33" cy="28"/>
            </a:xfrm>
            <a:custGeom>
              <a:avLst/>
              <a:gdLst>
                <a:gd name="T0" fmla="*/ 0 w 23"/>
                <a:gd name="T1" fmla="*/ 6 h 19"/>
                <a:gd name="T2" fmla="*/ 0 w 23"/>
                <a:gd name="T3" fmla="*/ 6 h 19"/>
                <a:gd name="T4" fmla="*/ 0 w 23"/>
                <a:gd name="T5" fmla="*/ 6 h 19"/>
                <a:gd name="T6" fmla="*/ 3 w 23"/>
                <a:gd name="T7" fmla="*/ 0 h 19"/>
                <a:gd name="T8" fmla="*/ 0 w 23"/>
                <a:gd name="T9" fmla="*/ 6 h 19"/>
                <a:gd name="T10" fmla="*/ 1 w 23"/>
                <a:gd name="T11" fmla="*/ 6 h 19"/>
                <a:gd name="T12" fmla="*/ 4 w 23"/>
                <a:gd name="T13" fmla="*/ 19 h 19"/>
                <a:gd name="T14" fmla="*/ 17 w 23"/>
                <a:gd name="T15" fmla="*/ 13 h 19"/>
                <a:gd name="T16" fmla="*/ 18 w 23"/>
                <a:gd name="T17" fmla="*/ 13 h 19"/>
                <a:gd name="T18" fmla="*/ 20 w 23"/>
                <a:gd name="T19" fmla="*/ 12 h 19"/>
                <a:gd name="T20" fmla="*/ 10 w 23"/>
                <a:gd name="T21" fmla="*/ 12 h 19"/>
                <a:gd name="T22" fmla="*/ 3 w 23"/>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19">
                  <a:moveTo>
                    <a:pt x="0" y="6"/>
                  </a:moveTo>
                  <a:cubicBezTo>
                    <a:pt x="0" y="6"/>
                    <a:pt x="0" y="6"/>
                    <a:pt x="0" y="6"/>
                  </a:cubicBezTo>
                  <a:cubicBezTo>
                    <a:pt x="0" y="6"/>
                    <a:pt x="0" y="6"/>
                    <a:pt x="0" y="6"/>
                  </a:cubicBezTo>
                  <a:moveTo>
                    <a:pt x="3" y="0"/>
                  </a:moveTo>
                  <a:cubicBezTo>
                    <a:pt x="3" y="5"/>
                    <a:pt x="1" y="6"/>
                    <a:pt x="0" y="6"/>
                  </a:cubicBezTo>
                  <a:cubicBezTo>
                    <a:pt x="1" y="6"/>
                    <a:pt x="1" y="6"/>
                    <a:pt x="1" y="6"/>
                  </a:cubicBezTo>
                  <a:cubicBezTo>
                    <a:pt x="4" y="6"/>
                    <a:pt x="4" y="19"/>
                    <a:pt x="4" y="19"/>
                  </a:cubicBezTo>
                  <a:cubicBezTo>
                    <a:pt x="10" y="14"/>
                    <a:pt x="15" y="13"/>
                    <a:pt x="17" y="13"/>
                  </a:cubicBezTo>
                  <a:cubicBezTo>
                    <a:pt x="18" y="13"/>
                    <a:pt x="18" y="13"/>
                    <a:pt x="18" y="13"/>
                  </a:cubicBezTo>
                  <a:cubicBezTo>
                    <a:pt x="23" y="12"/>
                    <a:pt x="23" y="12"/>
                    <a:pt x="20" y="12"/>
                  </a:cubicBezTo>
                  <a:cubicBezTo>
                    <a:pt x="17" y="12"/>
                    <a:pt x="10" y="12"/>
                    <a:pt x="10" y="12"/>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pic>
          <p:nvPicPr>
            <p:cNvPr id="761" name="Picture 555">
              <a:extLst>
                <a:ext uri="{FF2B5EF4-FFF2-40B4-BE49-F238E27FC236}">
                  <a16:creationId xmlns:a16="http://schemas.microsoft.com/office/drawing/2014/main" id="{E279EF04-C97A-4346-AB71-2E019EF2DE0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303" y="2664"/>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762" name="Freeform 556">
              <a:extLst>
                <a:ext uri="{FF2B5EF4-FFF2-40B4-BE49-F238E27FC236}">
                  <a16:creationId xmlns:a16="http://schemas.microsoft.com/office/drawing/2014/main" id="{08F98AF5-57EF-D34E-9B31-44B3885BEA9A}"/>
                </a:ext>
              </a:extLst>
            </p:cNvPr>
            <p:cNvSpPr>
              <a:spLocks/>
            </p:cNvSpPr>
            <p:nvPr/>
          </p:nvSpPr>
          <p:spPr bwMode="auto">
            <a:xfrm>
              <a:off x="1309" y="2669"/>
              <a:ext cx="1" cy="1"/>
            </a:xfrm>
            <a:custGeom>
              <a:avLst/>
              <a:gdLst>
                <a:gd name="T0" fmla="*/ 0 w 1"/>
                <a:gd name="T1" fmla="*/ 0 h 1"/>
                <a:gd name="T2" fmla="*/ 0 w 1"/>
                <a:gd name="T3" fmla="*/ 0 h 1"/>
                <a:gd name="T4" fmla="*/ 1 w 1"/>
                <a:gd name="T5" fmla="*/ 1 h 1"/>
                <a:gd name="T6" fmla="*/ 1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0"/>
                  </a:cubicBezTo>
                  <a:cubicBezTo>
                    <a:pt x="0" y="0"/>
                    <a:pt x="0" y="1"/>
                    <a:pt x="1" y="1"/>
                  </a:cubicBezTo>
                  <a:cubicBezTo>
                    <a:pt x="1" y="1"/>
                    <a:pt x="1" y="1"/>
                    <a:pt x="1" y="1"/>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63" name="Freeform 557">
              <a:extLst>
                <a:ext uri="{FF2B5EF4-FFF2-40B4-BE49-F238E27FC236}">
                  <a16:creationId xmlns:a16="http://schemas.microsoft.com/office/drawing/2014/main" id="{61AF1279-3528-4441-AADF-8672B25B7404}"/>
                </a:ext>
              </a:extLst>
            </p:cNvPr>
            <p:cNvSpPr>
              <a:spLocks noEditPoints="1"/>
            </p:cNvSpPr>
            <p:nvPr/>
          </p:nvSpPr>
          <p:spPr bwMode="auto">
            <a:xfrm>
              <a:off x="1318" y="2704"/>
              <a:ext cx="40" cy="30"/>
            </a:xfrm>
            <a:custGeom>
              <a:avLst/>
              <a:gdLst>
                <a:gd name="T0" fmla="*/ 19 w 28"/>
                <a:gd name="T1" fmla="*/ 10 h 21"/>
                <a:gd name="T2" fmla="*/ 19 w 28"/>
                <a:gd name="T3" fmla="*/ 10 h 21"/>
                <a:gd name="T4" fmla="*/ 20 w 28"/>
                <a:gd name="T5" fmla="*/ 15 h 21"/>
                <a:gd name="T6" fmla="*/ 20 w 28"/>
                <a:gd name="T7" fmla="*/ 15 h 21"/>
                <a:gd name="T8" fmla="*/ 20 w 28"/>
                <a:gd name="T9" fmla="*/ 15 h 21"/>
                <a:gd name="T10" fmla="*/ 21 w 28"/>
                <a:gd name="T11" fmla="*/ 10 h 21"/>
                <a:gd name="T12" fmla="*/ 19 w 28"/>
                <a:gd name="T13" fmla="*/ 10 h 21"/>
                <a:gd name="T14" fmla="*/ 8 w 28"/>
                <a:gd name="T15" fmla="*/ 9 h 21"/>
                <a:gd name="T16" fmla="*/ 3 w 28"/>
                <a:gd name="T17" fmla="*/ 14 h 21"/>
                <a:gd name="T18" fmla="*/ 2 w 28"/>
                <a:gd name="T19" fmla="*/ 15 h 21"/>
                <a:gd name="T20" fmla="*/ 0 w 28"/>
                <a:gd name="T21" fmla="*/ 20 h 21"/>
                <a:gd name="T22" fmla="*/ 10 w 28"/>
                <a:gd name="T23" fmla="*/ 17 h 21"/>
                <a:gd name="T24" fmla="*/ 7 w 28"/>
                <a:gd name="T25" fmla="*/ 13 h 21"/>
                <a:gd name="T26" fmla="*/ 7 w 28"/>
                <a:gd name="T27" fmla="*/ 14 h 21"/>
                <a:gd name="T28" fmla="*/ 5 w 28"/>
                <a:gd name="T29" fmla="*/ 17 h 21"/>
                <a:gd name="T30" fmla="*/ 3 w 28"/>
                <a:gd name="T31" fmla="*/ 17 h 21"/>
                <a:gd name="T32" fmla="*/ 4 w 28"/>
                <a:gd name="T33" fmla="*/ 13 h 21"/>
                <a:gd name="T34" fmla="*/ 6 w 28"/>
                <a:gd name="T35" fmla="*/ 13 h 21"/>
                <a:gd name="T36" fmla="*/ 8 w 28"/>
                <a:gd name="T37" fmla="*/ 10 h 21"/>
                <a:gd name="T38" fmla="*/ 8 w 28"/>
                <a:gd name="T39" fmla="*/ 9 h 21"/>
                <a:gd name="T40" fmla="*/ 27 w 28"/>
                <a:gd name="T41" fmla="*/ 6 h 21"/>
                <a:gd name="T42" fmla="*/ 26 w 28"/>
                <a:gd name="T43" fmla="*/ 11 h 21"/>
                <a:gd name="T44" fmla="*/ 26 w 28"/>
                <a:gd name="T45" fmla="*/ 12 h 21"/>
                <a:gd name="T46" fmla="*/ 27 w 28"/>
                <a:gd name="T47" fmla="*/ 15 h 21"/>
                <a:gd name="T48" fmla="*/ 27 w 28"/>
                <a:gd name="T49" fmla="*/ 21 h 21"/>
                <a:gd name="T50" fmla="*/ 27 w 28"/>
                <a:gd name="T51" fmla="*/ 21 h 21"/>
                <a:gd name="T52" fmla="*/ 27 w 28"/>
                <a:gd name="T53" fmla="*/ 6 h 21"/>
                <a:gd name="T54" fmla="*/ 13 w 28"/>
                <a:gd name="T55" fmla="*/ 5 h 21"/>
                <a:gd name="T56" fmla="*/ 10 w 28"/>
                <a:gd name="T57" fmla="*/ 8 h 21"/>
                <a:gd name="T58" fmla="*/ 10 w 28"/>
                <a:gd name="T59" fmla="*/ 8 h 21"/>
                <a:gd name="T60" fmla="*/ 13 w 28"/>
                <a:gd name="T61" fmla="*/ 6 h 21"/>
                <a:gd name="T62" fmla="*/ 13 w 28"/>
                <a:gd name="T63" fmla="*/ 5 h 21"/>
                <a:gd name="T64" fmla="*/ 8 w 28"/>
                <a:gd name="T65" fmla="*/ 2 h 21"/>
                <a:gd name="T66" fmla="*/ 5 w 28"/>
                <a:gd name="T67" fmla="*/ 5 h 21"/>
                <a:gd name="T68" fmla="*/ 6 w 28"/>
                <a:gd name="T69" fmla="*/ 6 h 21"/>
                <a:gd name="T70" fmla="*/ 8 w 28"/>
                <a:gd name="T71" fmla="*/ 6 h 21"/>
                <a:gd name="T72" fmla="*/ 8 w 28"/>
                <a:gd name="T73" fmla="*/ 4 h 21"/>
                <a:gd name="T74" fmla="*/ 8 w 28"/>
                <a:gd name="T75" fmla="*/ 2 h 21"/>
                <a:gd name="T76" fmla="*/ 20 w 28"/>
                <a:gd name="T77" fmla="*/ 1 h 21"/>
                <a:gd name="T78" fmla="*/ 20 w 28"/>
                <a:gd name="T79" fmla="*/ 1 h 21"/>
                <a:gd name="T80" fmla="*/ 20 w 28"/>
                <a:gd name="T81" fmla="*/ 1 h 21"/>
                <a:gd name="T82" fmla="*/ 19 w 28"/>
                <a:gd name="T83" fmla="*/ 3 h 21"/>
                <a:gd name="T84" fmla="*/ 19 w 28"/>
                <a:gd name="T85" fmla="*/ 3 h 21"/>
                <a:gd name="T86" fmla="*/ 20 w 28"/>
                <a:gd name="T87" fmla="*/ 1 h 21"/>
                <a:gd name="T88" fmla="*/ 20 w 28"/>
                <a:gd name="T89" fmla="*/ 1 h 21"/>
                <a:gd name="T90" fmla="*/ 11 w 28"/>
                <a:gd name="T91" fmla="*/ 1 h 21"/>
                <a:gd name="T92" fmla="*/ 10 w 28"/>
                <a:gd name="T93" fmla="*/ 2 h 21"/>
                <a:gd name="T94" fmla="*/ 10 w 28"/>
                <a:gd name="T95" fmla="*/ 5 h 21"/>
                <a:gd name="T96" fmla="*/ 11 w 28"/>
                <a:gd name="T97" fmla="*/ 5 h 21"/>
                <a:gd name="T98" fmla="*/ 13 w 28"/>
                <a:gd name="T99" fmla="*/ 4 h 21"/>
                <a:gd name="T100" fmla="*/ 13 w 28"/>
                <a:gd name="T101" fmla="*/ 4 h 21"/>
                <a:gd name="T102" fmla="*/ 11 w 28"/>
                <a:gd name="T103" fmla="*/ 1 h 21"/>
                <a:gd name="T104" fmla="*/ 17 w 28"/>
                <a:gd name="T105" fmla="*/ 0 h 21"/>
                <a:gd name="T106" fmla="*/ 14 w 28"/>
                <a:gd name="T107" fmla="*/ 1 h 21"/>
                <a:gd name="T108" fmla="*/ 15 w 28"/>
                <a:gd name="T109" fmla="*/ 3 h 21"/>
                <a:gd name="T110" fmla="*/ 16 w 28"/>
                <a:gd name="T111" fmla="*/ 3 h 21"/>
                <a:gd name="T112" fmla="*/ 15 w 28"/>
                <a:gd name="T113" fmla="*/ 3 h 21"/>
                <a:gd name="T114" fmla="*/ 16 w 28"/>
                <a:gd name="T115" fmla="*/ 5 h 21"/>
                <a:gd name="T116" fmla="*/ 17 w 28"/>
                <a:gd name="T117" fmla="*/ 4 h 21"/>
                <a:gd name="T118" fmla="*/ 16 w 28"/>
                <a:gd name="T119" fmla="*/ 2 h 21"/>
                <a:gd name="T120" fmla="*/ 17 w 28"/>
                <a:gd name="T1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 h="21">
                  <a:moveTo>
                    <a:pt x="19" y="10"/>
                  </a:moveTo>
                  <a:cubicBezTo>
                    <a:pt x="19" y="10"/>
                    <a:pt x="19" y="10"/>
                    <a:pt x="19" y="10"/>
                  </a:cubicBezTo>
                  <a:cubicBezTo>
                    <a:pt x="18" y="15"/>
                    <a:pt x="19" y="15"/>
                    <a:pt x="20" y="15"/>
                  </a:cubicBezTo>
                  <a:cubicBezTo>
                    <a:pt x="20" y="15"/>
                    <a:pt x="20" y="15"/>
                    <a:pt x="20" y="15"/>
                  </a:cubicBezTo>
                  <a:cubicBezTo>
                    <a:pt x="20" y="15"/>
                    <a:pt x="20" y="15"/>
                    <a:pt x="20" y="15"/>
                  </a:cubicBezTo>
                  <a:cubicBezTo>
                    <a:pt x="21" y="15"/>
                    <a:pt x="21" y="13"/>
                    <a:pt x="21" y="10"/>
                  </a:cubicBezTo>
                  <a:cubicBezTo>
                    <a:pt x="20" y="10"/>
                    <a:pt x="20" y="10"/>
                    <a:pt x="19" y="10"/>
                  </a:cubicBezTo>
                  <a:moveTo>
                    <a:pt x="8" y="9"/>
                  </a:moveTo>
                  <a:cubicBezTo>
                    <a:pt x="6" y="11"/>
                    <a:pt x="5" y="12"/>
                    <a:pt x="3" y="14"/>
                  </a:cubicBezTo>
                  <a:cubicBezTo>
                    <a:pt x="3" y="15"/>
                    <a:pt x="3" y="15"/>
                    <a:pt x="2" y="15"/>
                  </a:cubicBezTo>
                  <a:cubicBezTo>
                    <a:pt x="1" y="17"/>
                    <a:pt x="0" y="18"/>
                    <a:pt x="0" y="20"/>
                  </a:cubicBezTo>
                  <a:cubicBezTo>
                    <a:pt x="10" y="17"/>
                    <a:pt x="10" y="17"/>
                    <a:pt x="10" y="17"/>
                  </a:cubicBezTo>
                  <a:cubicBezTo>
                    <a:pt x="8" y="17"/>
                    <a:pt x="7" y="14"/>
                    <a:pt x="7" y="13"/>
                  </a:cubicBezTo>
                  <a:cubicBezTo>
                    <a:pt x="7" y="13"/>
                    <a:pt x="7" y="14"/>
                    <a:pt x="7" y="14"/>
                  </a:cubicBezTo>
                  <a:cubicBezTo>
                    <a:pt x="5" y="17"/>
                    <a:pt x="5" y="17"/>
                    <a:pt x="5" y="17"/>
                  </a:cubicBezTo>
                  <a:cubicBezTo>
                    <a:pt x="3" y="17"/>
                    <a:pt x="3" y="17"/>
                    <a:pt x="3" y="17"/>
                  </a:cubicBezTo>
                  <a:cubicBezTo>
                    <a:pt x="4" y="13"/>
                    <a:pt x="4" y="13"/>
                    <a:pt x="4" y="13"/>
                  </a:cubicBezTo>
                  <a:cubicBezTo>
                    <a:pt x="6" y="13"/>
                    <a:pt x="6" y="13"/>
                    <a:pt x="6" y="13"/>
                  </a:cubicBezTo>
                  <a:cubicBezTo>
                    <a:pt x="5" y="13"/>
                    <a:pt x="5" y="12"/>
                    <a:pt x="8" y="10"/>
                  </a:cubicBezTo>
                  <a:cubicBezTo>
                    <a:pt x="8" y="10"/>
                    <a:pt x="8" y="10"/>
                    <a:pt x="8" y="9"/>
                  </a:cubicBezTo>
                  <a:moveTo>
                    <a:pt x="27" y="6"/>
                  </a:moveTo>
                  <a:cubicBezTo>
                    <a:pt x="27" y="8"/>
                    <a:pt x="27" y="10"/>
                    <a:pt x="26" y="11"/>
                  </a:cubicBezTo>
                  <a:cubicBezTo>
                    <a:pt x="26" y="12"/>
                    <a:pt x="26" y="12"/>
                    <a:pt x="26" y="12"/>
                  </a:cubicBezTo>
                  <a:cubicBezTo>
                    <a:pt x="27" y="13"/>
                    <a:pt x="27" y="14"/>
                    <a:pt x="27" y="15"/>
                  </a:cubicBezTo>
                  <a:cubicBezTo>
                    <a:pt x="27" y="15"/>
                    <a:pt x="28" y="16"/>
                    <a:pt x="27" y="21"/>
                  </a:cubicBezTo>
                  <a:cubicBezTo>
                    <a:pt x="27" y="21"/>
                    <a:pt x="27" y="21"/>
                    <a:pt x="27" y="21"/>
                  </a:cubicBezTo>
                  <a:cubicBezTo>
                    <a:pt x="28" y="19"/>
                    <a:pt x="28" y="15"/>
                    <a:pt x="27" y="6"/>
                  </a:cubicBezTo>
                  <a:moveTo>
                    <a:pt x="13" y="5"/>
                  </a:moveTo>
                  <a:cubicBezTo>
                    <a:pt x="12" y="6"/>
                    <a:pt x="11" y="7"/>
                    <a:pt x="10" y="8"/>
                  </a:cubicBezTo>
                  <a:cubicBezTo>
                    <a:pt x="10" y="8"/>
                    <a:pt x="10" y="8"/>
                    <a:pt x="10" y="8"/>
                  </a:cubicBezTo>
                  <a:cubicBezTo>
                    <a:pt x="11" y="8"/>
                    <a:pt x="12" y="7"/>
                    <a:pt x="13" y="6"/>
                  </a:cubicBezTo>
                  <a:cubicBezTo>
                    <a:pt x="13" y="6"/>
                    <a:pt x="13" y="5"/>
                    <a:pt x="13" y="5"/>
                  </a:cubicBezTo>
                  <a:moveTo>
                    <a:pt x="8" y="2"/>
                  </a:moveTo>
                  <a:cubicBezTo>
                    <a:pt x="7" y="3"/>
                    <a:pt x="6" y="4"/>
                    <a:pt x="5" y="5"/>
                  </a:cubicBezTo>
                  <a:cubicBezTo>
                    <a:pt x="5" y="5"/>
                    <a:pt x="4" y="6"/>
                    <a:pt x="6" y="6"/>
                  </a:cubicBezTo>
                  <a:cubicBezTo>
                    <a:pt x="6" y="6"/>
                    <a:pt x="7" y="6"/>
                    <a:pt x="8" y="6"/>
                  </a:cubicBezTo>
                  <a:cubicBezTo>
                    <a:pt x="8" y="5"/>
                    <a:pt x="8" y="4"/>
                    <a:pt x="8" y="4"/>
                  </a:cubicBezTo>
                  <a:cubicBezTo>
                    <a:pt x="8" y="3"/>
                    <a:pt x="8" y="3"/>
                    <a:pt x="8" y="2"/>
                  </a:cubicBezTo>
                  <a:moveTo>
                    <a:pt x="20" y="1"/>
                  </a:moveTo>
                  <a:cubicBezTo>
                    <a:pt x="20" y="1"/>
                    <a:pt x="20" y="1"/>
                    <a:pt x="20" y="1"/>
                  </a:cubicBezTo>
                  <a:cubicBezTo>
                    <a:pt x="20" y="1"/>
                    <a:pt x="20" y="1"/>
                    <a:pt x="20" y="1"/>
                  </a:cubicBezTo>
                  <a:cubicBezTo>
                    <a:pt x="19" y="1"/>
                    <a:pt x="19" y="2"/>
                    <a:pt x="19" y="3"/>
                  </a:cubicBezTo>
                  <a:cubicBezTo>
                    <a:pt x="19" y="3"/>
                    <a:pt x="19" y="3"/>
                    <a:pt x="19" y="3"/>
                  </a:cubicBezTo>
                  <a:cubicBezTo>
                    <a:pt x="19" y="3"/>
                    <a:pt x="20" y="2"/>
                    <a:pt x="20" y="1"/>
                  </a:cubicBezTo>
                  <a:cubicBezTo>
                    <a:pt x="20" y="1"/>
                    <a:pt x="20" y="1"/>
                    <a:pt x="20" y="1"/>
                  </a:cubicBezTo>
                  <a:moveTo>
                    <a:pt x="11" y="1"/>
                  </a:moveTo>
                  <a:cubicBezTo>
                    <a:pt x="10" y="1"/>
                    <a:pt x="10" y="2"/>
                    <a:pt x="10" y="2"/>
                  </a:cubicBezTo>
                  <a:cubicBezTo>
                    <a:pt x="10" y="2"/>
                    <a:pt x="10" y="4"/>
                    <a:pt x="10" y="5"/>
                  </a:cubicBezTo>
                  <a:cubicBezTo>
                    <a:pt x="10" y="5"/>
                    <a:pt x="11" y="5"/>
                    <a:pt x="11" y="5"/>
                  </a:cubicBezTo>
                  <a:cubicBezTo>
                    <a:pt x="13" y="4"/>
                    <a:pt x="13" y="4"/>
                    <a:pt x="13" y="4"/>
                  </a:cubicBezTo>
                  <a:cubicBezTo>
                    <a:pt x="13" y="4"/>
                    <a:pt x="13" y="4"/>
                    <a:pt x="13" y="4"/>
                  </a:cubicBezTo>
                  <a:cubicBezTo>
                    <a:pt x="13" y="2"/>
                    <a:pt x="12" y="1"/>
                    <a:pt x="11" y="1"/>
                  </a:cubicBezTo>
                  <a:moveTo>
                    <a:pt x="17" y="0"/>
                  </a:moveTo>
                  <a:cubicBezTo>
                    <a:pt x="17" y="0"/>
                    <a:pt x="16" y="1"/>
                    <a:pt x="14" y="1"/>
                  </a:cubicBezTo>
                  <a:cubicBezTo>
                    <a:pt x="15" y="1"/>
                    <a:pt x="15" y="2"/>
                    <a:pt x="15" y="3"/>
                  </a:cubicBezTo>
                  <a:cubicBezTo>
                    <a:pt x="16" y="3"/>
                    <a:pt x="16" y="3"/>
                    <a:pt x="16" y="3"/>
                  </a:cubicBezTo>
                  <a:cubicBezTo>
                    <a:pt x="16" y="3"/>
                    <a:pt x="16" y="3"/>
                    <a:pt x="15" y="3"/>
                  </a:cubicBezTo>
                  <a:cubicBezTo>
                    <a:pt x="16" y="4"/>
                    <a:pt x="16" y="4"/>
                    <a:pt x="16" y="5"/>
                  </a:cubicBezTo>
                  <a:cubicBezTo>
                    <a:pt x="16" y="5"/>
                    <a:pt x="16" y="5"/>
                    <a:pt x="17" y="4"/>
                  </a:cubicBezTo>
                  <a:cubicBezTo>
                    <a:pt x="17" y="3"/>
                    <a:pt x="17" y="2"/>
                    <a:pt x="16" y="2"/>
                  </a:cubicBezTo>
                  <a:cubicBezTo>
                    <a:pt x="16" y="2"/>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64" name="Freeform 558">
              <a:extLst>
                <a:ext uri="{FF2B5EF4-FFF2-40B4-BE49-F238E27FC236}">
                  <a16:creationId xmlns:a16="http://schemas.microsoft.com/office/drawing/2014/main" id="{DB9F8733-EF4C-C344-A9AB-E05E04503138}"/>
                </a:ext>
              </a:extLst>
            </p:cNvPr>
            <p:cNvSpPr>
              <a:spLocks/>
            </p:cNvSpPr>
            <p:nvPr/>
          </p:nvSpPr>
          <p:spPr bwMode="auto">
            <a:xfrm>
              <a:off x="1248" y="2807"/>
              <a:ext cx="138" cy="13"/>
            </a:xfrm>
            <a:custGeom>
              <a:avLst/>
              <a:gdLst>
                <a:gd name="T0" fmla="*/ 90 w 95"/>
                <a:gd name="T1" fmla="*/ 0 h 9"/>
                <a:gd name="T2" fmla="*/ 89 w 95"/>
                <a:gd name="T3" fmla="*/ 1 h 9"/>
                <a:gd name="T4" fmla="*/ 89 w 95"/>
                <a:gd name="T5" fmla="*/ 1 h 9"/>
                <a:gd name="T6" fmla="*/ 78 w 95"/>
                <a:gd name="T7" fmla="*/ 6 h 9"/>
                <a:gd name="T8" fmla="*/ 64 w 95"/>
                <a:gd name="T9" fmla="*/ 7 h 9"/>
                <a:gd name="T10" fmla="*/ 58 w 95"/>
                <a:gd name="T11" fmla="*/ 6 h 9"/>
                <a:gd name="T12" fmla="*/ 28 w 95"/>
                <a:gd name="T13" fmla="*/ 8 h 9"/>
                <a:gd name="T14" fmla="*/ 25 w 95"/>
                <a:gd name="T15" fmla="*/ 8 h 9"/>
                <a:gd name="T16" fmla="*/ 5 w 95"/>
                <a:gd name="T17" fmla="*/ 4 h 9"/>
                <a:gd name="T18" fmla="*/ 4 w 95"/>
                <a:gd name="T19" fmla="*/ 2 h 9"/>
                <a:gd name="T20" fmla="*/ 4 w 95"/>
                <a:gd name="T21" fmla="*/ 2 h 9"/>
                <a:gd name="T22" fmla="*/ 8 w 95"/>
                <a:gd name="T23" fmla="*/ 6 h 9"/>
                <a:gd name="T24" fmla="*/ 24 w 95"/>
                <a:gd name="T25" fmla="*/ 9 h 9"/>
                <a:gd name="T26" fmla="*/ 29 w 95"/>
                <a:gd name="T27" fmla="*/ 9 h 9"/>
                <a:gd name="T28" fmla="*/ 64 w 95"/>
                <a:gd name="T29" fmla="*/ 8 h 9"/>
                <a:gd name="T30" fmla="*/ 82 w 95"/>
                <a:gd name="T31" fmla="*/ 5 h 9"/>
                <a:gd name="T32" fmla="*/ 92 w 95"/>
                <a:gd name="T33" fmla="*/ 1 h 9"/>
                <a:gd name="T34" fmla="*/ 90 w 95"/>
                <a:gd name="T35" fmla="*/ 1 h 9"/>
                <a:gd name="T36" fmla="*/ 90 w 95"/>
                <a:gd name="T3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 h="9">
                  <a:moveTo>
                    <a:pt x="90" y="0"/>
                  </a:moveTo>
                  <a:cubicBezTo>
                    <a:pt x="90" y="1"/>
                    <a:pt x="89" y="1"/>
                    <a:pt x="89" y="1"/>
                  </a:cubicBezTo>
                  <a:cubicBezTo>
                    <a:pt x="89" y="1"/>
                    <a:pt x="89" y="1"/>
                    <a:pt x="89" y="1"/>
                  </a:cubicBezTo>
                  <a:cubicBezTo>
                    <a:pt x="86" y="1"/>
                    <a:pt x="78" y="6"/>
                    <a:pt x="78" y="6"/>
                  </a:cubicBezTo>
                  <a:cubicBezTo>
                    <a:pt x="64" y="7"/>
                    <a:pt x="64" y="7"/>
                    <a:pt x="64" y="7"/>
                  </a:cubicBezTo>
                  <a:cubicBezTo>
                    <a:pt x="63" y="7"/>
                    <a:pt x="60" y="6"/>
                    <a:pt x="58" y="6"/>
                  </a:cubicBezTo>
                  <a:cubicBezTo>
                    <a:pt x="47" y="6"/>
                    <a:pt x="28" y="8"/>
                    <a:pt x="28" y="8"/>
                  </a:cubicBezTo>
                  <a:cubicBezTo>
                    <a:pt x="27" y="8"/>
                    <a:pt x="26" y="8"/>
                    <a:pt x="25" y="8"/>
                  </a:cubicBezTo>
                  <a:cubicBezTo>
                    <a:pt x="17" y="8"/>
                    <a:pt x="5" y="4"/>
                    <a:pt x="5" y="4"/>
                  </a:cubicBezTo>
                  <a:cubicBezTo>
                    <a:pt x="5" y="3"/>
                    <a:pt x="5" y="3"/>
                    <a:pt x="4" y="2"/>
                  </a:cubicBezTo>
                  <a:cubicBezTo>
                    <a:pt x="4" y="2"/>
                    <a:pt x="4" y="2"/>
                    <a:pt x="4" y="2"/>
                  </a:cubicBezTo>
                  <a:cubicBezTo>
                    <a:pt x="4" y="2"/>
                    <a:pt x="0" y="3"/>
                    <a:pt x="8" y="6"/>
                  </a:cubicBezTo>
                  <a:cubicBezTo>
                    <a:pt x="8" y="6"/>
                    <a:pt x="16" y="9"/>
                    <a:pt x="24" y="9"/>
                  </a:cubicBezTo>
                  <a:cubicBezTo>
                    <a:pt x="25" y="9"/>
                    <a:pt x="27" y="9"/>
                    <a:pt x="29" y="9"/>
                  </a:cubicBezTo>
                  <a:cubicBezTo>
                    <a:pt x="29" y="9"/>
                    <a:pt x="59" y="8"/>
                    <a:pt x="64" y="8"/>
                  </a:cubicBezTo>
                  <a:cubicBezTo>
                    <a:pt x="64" y="8"/>
                    <a:pt x="76" y="8"/>
                    <a:pt x="82" y="5"/>
                  </a:cubicBezTo>
                  <a:cubicBezTo>
                    <a:pt x="82" y="5"/>
                    <a:pt x="95" y="1"/>
                    <a:pt x="92" y="1"/>
                  </a:cubicBezTo>
                  <a:cubicBezTo>
                    <a:pt x="91" y="1"/>
                    <a:pt x="91" y="1"/>
                    <a:pt x="90" y="1"/>
                  </a:cubicBezTo>
                  <a:cubicBezTo>
                    <a:pt x="90" y="0"/>
                    <a:pt x="90" y="0"/>
                    <a:pt x="9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65" name="Freeform 559">
              <a:extLst>
                <a:ext uri="{FF2B5EF4-FFF2-40B4-BE49-F238E27FC236}">
                  <a16:creationId xmlns:a16="http://schemas.microsoft.com/office/drawing/2014/main" id="{E0BCF1DE-7C47-C64A-A9AA-BC1657901465}"/>
                </a:ext>
              </a:extLst>
            </p:cNvPr>
            <p:cNvSpPr>
              <a:spLocks noEditPoints="1"/>
            </p:cNvSpPr>
            <p:nvPr/>
          </p:nvSpPr>
          <p:spPr bwMode="auto">
            <a:xfrm>
              <a:off x="1254" y="2718"/>
              <a:ext cx="125" cy="101"/>
            </a:xfrm>
            <a:custGeom>
              <a:avLst/>
              <a:gdLst>
                <a:gd name="T0" fmla="*/ 50 w 86"/>
                <a:gd name="T1" fmla="*/ 46 h 69"/>
                <a:gd name="T2" fmla="*/ 51 w 86"/>
                <a:gd name="T3" fmla="*/ 46 h 69"/>
                <a:gd name="T4" fmla="*/ 59 w 86"/>
                <a:gd name="T5" fmla="*/ 1 h 69"/>
                <a:gd name="T6" fmla="*/ 58 w 86"/>
                <a:gd name="T7" fmla="*/ 5 h 69"/>
                <a:gd name="T8" fmla="*/ 59 w 86"/>
                <a:gd name="T9" fmla="*/ 7 h 69"/>
                <a:gd name="T10" fmla="*/ 53 w 86"/>
                <a:gd name="T11" fmla="*/ 12 h 69"/>
                <a:gd name="T12" fmla="*/ 40 w 86"/>
                <a:gd name="T13" fmla="*/ 29 h 69"/>
                <a:gd name="T14" fmla="*/ 38 w 86"/>
                <a:gd name="T15" fmla="*/ 58 h 69"/>
                <a:gd name="T16" fmla="*/ 47 w 86"/>
                <a:gd name="T17" fmla="*/ 57 h 69"/>
                <a:gd name="T18" fmla="*/ 47 w 86"/>
                <a:gd name="T19" fmla="*/ 58 h 69"/>
                <a:gd name="T20" fmla="*/ 38 w 86"/>
                <a:gd name="T21" fmla="*/ 61 h 69"/>
                <a:gd name="T22" fmla="*/ 37 w 86"/>
                <a:gd name="T23" fmla="*/ 61 h 69"/>
                <a:gd name="T24" fmla="*/ 19 w 86"/>
                <a:gd name="T25" fmla="*/ 68 h 69"/>
                <a:gd name="T26" fmla="*/ 0 w 86"/>
                <a:gd name="T27" fmla="*/ 63 h 69"/>
                <a:gd name="T28" fmla="*/ 21 w 86"/>
                <a:gd name="T29" fmla="*/ 69 h 69"/>
                <a:gd name="T30" fmla="*/ 54 w 86"/>
                <a:gd name="T31" fmla="*/ 67 h 69"/>
                <a:gd name="T32" fmla="*/ 74 w 86"/>
                <a:gd name="T33" fmla="*/ 67 h 69"/>
                <a:gd name="T34" fmla="*/ 85 w 86"/>
                <a:gd name="T35" fmla="*/ 62 h 69"/>
                <a:gd name="T36" fmla="*/ 85 w 86"/>
                <a:gd name="T37" fmla="*/ 60 h 69"/>
                <a:gd name="T38" fmla="*/ 82 w 86"/>
                <a:gd name="T39" fmla="*/ 61 h 69"/>
                <a:gd name="T40" fmla="*/ 82 w 86"/>
                <a:gd name="T41" fmla="*/ 57 h 69"/>
                <a:gd name="T42" fmla="*/ 74 w 86"/>
                <a:gd name="T43" fmla="*/ 64 h 69"/>
                <a:gd name="T44" fmla="*/ 79 w 86"/>
                <a:gd name="T45" fmla="*/ 55 h 69"/>
                <a:gd name="T46" fmla="*/ 78 w 86"/>
                <a:gd name="T47" fmla="*/ 55 h 69"/>
                <a:gd name="T48" fmla="*/ 63 w 86"/>
                <a:gd name="T49" fmla="*/ 63 h 69"/>
                <a:gd name="T50" fmla="*/ 73 w 86"/>
                <a:gd name="T51" fmla="*/ 56 h 69"/>
                <a:gd name="T52" fmla="*/ 52 w 86"/>
                <a:gd name="T53" fmla="*/ 58 h 69"/>
                <a:gd name="T54" fmla="*/ 52 w 86"/>
                <a:gd name="T55" fmla="*/ 58 h 69"/>
                <a:gd name="T56" fmla="*/ 48 w 86"/>
                <a:gd name="T57" fmla="*/ 46 h 69"/>
                <a:gd name="T58" fmla="*/ 51 w 86"/>
                <a:gd name="T59" fmla="*/ 43 h 69"/>
                <a:gd name="T60" fmla="*/ 50 w 86"/>
                <a:gd name="T61" fmla="*/ 42 h 69"/>
                <a:gd name="T62" fmla="*/ 54 w 86"/>
                <a:gd name="T63" fmla="*/ 41 h 69"/>
                <a:gd name="T64" fmla="*/ 67 w 86"/>
                <a:gd name="T65" fmla="*/ 40 h 69"/>
                <a:gd name="T66" fmla="*/ 58 w 86"/>
                <a:gd name="T67" fmla="*/ 34 h 69"/>
                <a:gd name="T68" fmla="*/ 63 w 86"/>
                <a:gd name="T69" fmla="*/ 28 h 69"/>
                <a:gd name="T70" fmla="*/ 64 w 86"/>
                <a:gd name="T71" fmla="*/ 14 h 69"/>
                <a:gd name="T72" fmla="*/ 61 w 86"/>
                <a:gd name="T73" fmla="*/ 14 h 69"/>
                <a:gd name="T74" fmla="*/ 68 w 86"/>
                <a:gd name="T75" fmla="*/ 8 h 69"/>
                <a:gd name="T76" fmla="*/ 67 w 86"/>
                <a:gd name="T77" fmla="*/ 1 h 69"/>
                <a:gd name="T78" fmla="*/ 67 w 86"/>
                <a:gd name="T79" fmla="*/ 1 h 69"/>
                <a:gd name="T80" fmla="*/ 64 w 86"/>
                <a:gd name="T81" fmla="*/ 7 h 69"/>
                <a:gd name="T82" fmla="*/ 60 w 86"/>
                <a:gd name="T83" fmla="*/ 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6" h="69">
                  <a:moveTo>
                    <a:pt x="51" y="46"/>
                  </a:moveTo>
                  <a:cubicBezTo>
                    <a:pt x="50" y="46"/>
                    <a:pt x="50" y="46"/>
                    <a:pt x="50" y="46"/>
                  </a:cubicBezTo>
                  <a:cubicBezTo>
                    <a:pt x="50" y="46"/>
                    <a:pt x="50" y="46"/>
                    <a:pt x="50" y="46"/>
                  </a:cubicBezTo>
                  <a:cubicBezTo>
                    <a:pt x="50" y="46"/>
                    <a:pt x="50" y="46"/>
                    <a:pt x="51" y="46"/>
                  </a:cubicBezTo>
                  <a:moveTo>
                    <a:pt x="60" y="0"/>
                  </a:moveTo>
                  <a:cubicBezTo>
                    <a:pt x="60" y="0"/>
                    <a:pt x="60" y="0"/>
                    <a:pt x="59" y="1"/>
                  </a:cubicBezTo>
                  <a:cubicBezTo>
                    <a:pt x="59" y="2"/>
                    <a:pt x="59" y="4"/>
                    <a:pt x="59" y="4"/>
                  </a:cubicBezTo>
                  <a:cubicBezTo>
                    <a:pt x="59" y="4"/>
                    <a:pt x="59" y="5"/>
                    <a:pt x="58" y="5"/>
                  </a:cubicBezTo>
                  <a:cubicBezTo>
                    <a:pt x="60" y="5"/>
                    <a:pt x="60" y="5"/>
                    <a:pt x="60" y="5"/>
                  </a:cubicBezTo>
                  <a:cubicBezTo>
                    <a:pt x="59" y="7"/>
                    <a:pt x="59" y="7"/>
                    <a:pt x="59" y="7"/>
                  </a:cubicBezTo>
                  <a:cubicBezTo>
                    <a:pt x="59" y="7"/>
                    <a:pt x="59" y="7"/>
                    <a:pt x="59" y="7"/>
                  </a:cubicBezTo>
                  <a:cubicBezTo>
                    <a:pt x="58" y="7"/>
                    <a:pt x="55" y="7"/>
                    <a:pt x="53" y="12"/>
                  </a:cubicBezTo>
                  <a:cubicBezTo>
                    <a:pt x="50" y="13"/>
                    <a:pt x="29" y="22"/>
                    <a:pt x="40" y="29"/>
                  </a:cubicBezTo>
                  <a:cubicBezTo>
                    <a:pt x="40" y="29"/>
                    <a:pt x="40" y="29"/>
                    <a:pt x="40" y="29"/>
                  </a:cubicBezTo>
                  <a:cubicBezTo>
                    <a:pt x="41" y="29"/>
                    <a:pt x="55" y="29"/>
                    <a:pt x="42" y="44"/>
                  </a:cubicBezTo>
                  <a:cubicBezTo>
                    <a:pt x="42" y="44"/>
                    <a:pt x="28" y="58"/>
                    <a:pt x="38" y="58"/>
                  </a:cubicBezTo>
                  <a:cubicBezTo>
                    <a:pt x="40" y="58"/>
                    <a:pt x="42" y="58"/>
                    <a:pt x="45" y="57"/>
                  </a:cubicBezTo>
                  <a:cubicBezTo>
                    <a:pt x="45" y="57"/>
                    <a:pt x="46" y="57"/>
                    <a:pt x="47" y="57"/>
                  </a:cubicBezTo>
                  <a:cubicBezTo>
                    <a:pt x="47" y="57"/>
                    <a:pt x="47" y="57"/>
                    <a:pt x="47" y="57"/>
                  </a:cubicBezTo>
                  <a:cubicBezTo>
                    <a:pt x="47" y="58"/>
                    <a:pt x="47" y="58"/>
                    <a:pt x="47" y="58"/>
                  </a:cubicBezTo>
                  <a:cubicBezTo>
                    <a:pt x="47" y="58"/>
                    <a:pt x="47" y="58"/>
                    <a:pt x="47" y="58"/>
                  </a:cubicBezTo>
                  <a:cubicBezTo>
                    <a:pt x="47" y="58"/>
                    <a:pt x="42" y="61"/>
                    <a:pt x="38" y="61"/>
                  </a:cubicBezTo>
                  <a:cubicBezTo>
                    <a:pt x="38" y="61"/>
                    <a:pt x="38" y="61"/>
                    <a:pt x="37" y="61"/>
                  </a:cubicBezTo>
                  <a:cubicBezTo>
                    <a:pt x="37" y="61"/>
                    <a:pt x="37" y="61"/>
                    <a:pt x="37" y="61"/>
                  </a:cubicBezTo>
                  <a:cubicBezTo>
                    <a:pt x="35" y="61"/>
                    <a:pt x="27" y="61"/>
                    <a:pt x="25" y="66"/>
                  </a:cubicBezTo>
                  <a:cubicBezTo>
                    <a:pt x="25" y="66"/>
                    <a:pt x="24" y="68"/>
                    <a:pt x="19" y="68"/>
                  </a:cubicBezTo>
                  <a:cubicBezTo>
                    <a:pt x="18" y="68"/>
                    <a:pt x="17" y="68"/>
                    <a:pt x="16" y="68"/>
                  </a:cubicBezTo>
                  <a:cubicBezTo>
                    <a:pt x="0" y="63"/>
                    <a:pt x="0" y="63"/>
                    <a:pt x="0" y="63"/>
                  </a:cubicBezTo>
                  <a:cubicBezTo>
                    <a:pt x="1" y="64"/>
                    <a:pt x="1" y="64"/>
                    <a:pt x="1" y="65"/>
                  </a:cubicBezTo>
                  <a:cubicBezTo>
                    <a:pt x="1" y="65"/>
                    <a:pt x="13" y="69"/>
                    <a:pt x="21" y="69"/>
                  </a:cubicBezTo>
                  <a:cubicBezTo>
                    <a:pt x="22" y="69"/>
                    <a:pt x="23" y="69"/>
                    <a:pt x="24" y="69"/>
                  </a:cubicBezTo>
                  <a:cubicBezTo>
                    <a:pt x="24" y="69"/>
                    <a:pt x="43" y="67"/>
                    <a:pt x="54" y="67"/>
                  </a:cubicBezTo>
                  <a:cubicBezTo>
                    <a:pt x="56" y="67"/>
                    <a:pt x="59" y="68"/>
                    <a:pt x="60" y="68"/>
                  </a:cubicBezTo>
                  <a:cubicBezTo>
                    <a:pt x="74" y="67"/>
                    <a:pt x="74" y="67"/>
                    <a:pt x="74" y="67"/>
                  </a:cubicBezTo>
                  <a:cubicBezTo>
                    <a:pt x="74" y="67"/>
                    <a:pt x="82" y="62"/>
                    <a:pt x="85" y="62"/>
                  </a:cubicBezTo>
                  <a:cubicBezTo>
                    <a:pt x="85" y="62"/>
                    <a:pt x="85" y="62"/>
                    <a:pt x="85" y="62"/>
                  </a:cubicBezTo>
                  <a:cubicBezTo>
                    <a:pt x="85" y="62"/>
                    <a:pt x="86" y="62"/>
                    <a:pt x="86" y="61"/>
                  </a:cubicBezTo>
                  <a:cubicBezTo>
                    <a:pt x="85" y="60"/>
                    <a:pt x="85" y="60"/>
                    <a:pt x="85" y="60"/>
                  </a:cubicBezTo>
                  <a:cubicBezTo>
                    <a:pt x="84" y="61"/>
                    <a:pt x="84" y="62"/>
                    <a:pt x="83" y="62"/>
                  </a:cubicBezTo>
                  <a:cubicBezTo>
                    <a:pt x="82" y="62"/>
                    <a:pt x="82" y="61"/>
                    <a:pt x="82" y="61"/>
                  </a:cubicBezTo>
                  <a:cubicBezTo>
                    <a:pt x="84" y="59"/>
                    <a:pt x="83" y="58"/>
                    <a:pt x="83" y="58"/>
                  </a:cubicBezTo>
                  <a:cubicBezTo>
                    <a:pt x="82" y="57"/>
                    <a:pt x="82" y="57"/>
                    <a:pt x="82" y="57"/>
                  </a:cubicBezTo>
                  <a:cubicBezTo>
                    <a:pt x="81" y="57"/>
                    <a:pt x="81" y="57"/>
                    <a:pt x="81" y="57"/>
                  </a:cubicBezTo>
                  <a:cubicBezTo>
                    <a:pt x="79" y="60"/>
                    <a:pt x="74" y="64"/>
                    <a:pt x="74" y="64"/>
                  </a:cubicBezTo>
                  <a:cubicBezTo>
                    <a:pt x="73" y="63"/>
                    <a:pt x="79" y="56"/>
                    <a:pt x="79" y="56"/>
                  </a:cubicBezTo>
                  <a:cubicBezTo>
                    <a:pt x="79" y="55"/>
                    <a:pt x="79" y="55"/>
                    <a:pt x="79" y="55"/>
                  </a:cubicBezTo>
                  <a:cubicBezTo>
                    <a:pt x="78" y="55"/>
                    <a:pt x="78" y="55"/>
                    <a:pt x="78" y="55"/>
                  </a:cubicBezTo>
                  <a:cubicBezTo>
                    <a:pt x="78" y="55"/>
                    <a:pt x="78" y="55"/>
                    <a:pt x="78" y="55"/>
                  </a:cubicBezTo>
                  <a:cubicBezTo>
                    <a:pt x="77" y="56"/>
                    <a:pt x="76" y="56"/>
                    <a:pt x="75" y="57"/>
                  </a:cubicBezTo>
                  <a:cubicBezTo>
                    <a:pt x="68" y="62"/>
                    <a:pt x="65" y="63"/>
                    <a:pt x="63" y="63"/>
                  </a:cubicBezTo>
                  <a:cubicBezTo>
                    <a:pt x="62" y="63"/>
                    <a:pt x="62" y="63"/>
                    <a:pt x="62" y="63"/>
                  </a:cubicBezTo>
                  <a:cubicBezTo>
                    <a:pt x="64" y="59"/>
                    <a:pt x="73" y="56"/>
                    <a:pt x="73" y="56"/>
                  </a:cubicBezTo>
                  <a:cubicBezTo>
                    <a:pt x="73" y="56"/>
                    <a:pt x="68" y="56"/>
                    <a:pt x="63" y="56"/>
                  </a:cubicBezTo>
                  <a:cubicBezTo>
                    <a:pt x="59" y="56"/>
                    <a:pt x="54" y="56"/>
                    <a:pt x="52" y="58"/>
                  </a:cubicBezTo>
                  <a:cubicBezTo>
                    <a:pt x="52" y="58"/>
                    <a:pt x="52" y="58"/>
                    <a:pt x="52" y="58"/>
                  </a:cubicBezTo>
                  <a:cubicBezTo>
                    <a:pt x="52" y="58"/>
                    <a:pt x="52" y="58"/>
                    <a:pt x="52" y="58"/>
                  </a:cubicBezTo>
                  <a:cubicBezTo>
                    <a:pt x="52" y="56"/>
                    <a:pt x="50" y="50"/>
                    <a:pt x="50" y="46"/>
                  </a:cubicBezTo>
                  <a:cubicBezTo>
                    <a:pt x="49" y="46"/>
                    <a:pt x="49" y="46"/>
                    <a:pt x="48" y="46"/>
                  </a:cubicBezTo>
                  <a:cubicBezTo>
                    <a:pt x="47" y="44"/>
                    <a:pt x="48" y="43"/>
                    <a:pt x="50" y="42"/>
                  </a:cubicBezTo>
                  <a:cubicBezTo>
                    <a:pt x="51" y="43"/>
                    <a:pt x="51" y="43"/>
                    <a:pt x="51" y="43"/>
                  </a:cubicBezTo>
                  <a:cubicBezTo>
                    <a:pt x="51" y="43"/>
                    <a:pt x="51" y="43"/>
                    <a:pt x="51" y="43"/>
                  </a:cubicBezTo>
                  <a:cubicBezTo>
                    <a:pt x="50" y="42"/>
                    <a:pt x="50" y="42"/>
                    <a:pt x="50" y="42"/>
                  </a:cubicBezTo>
                  <a:cubicBezTo>
                    <a:pt x="51" y="42"/>
                    <a:pt x="52" y="41"/>
                    <a:pt x="53" y="41"/>
                  </a:cubicBezTo>
                  <a:cubicBezTo>
                    <a:pt x="54" y="41"/>
                    <a:pt x="54" y="41"/>
                    <a:pt x="54" y="41"/>
                  </a:cubicBezTo>
                  <a:cubicBezTo>
                    <a:pt x="56" y="39"/>
                    <a:pt x="58" y="37"/>
                    <a:pt x="61" y="37"/>
                  </a:cubicBezTo>
                  <a:cubicBezTo>
                    <a:pt x="63" y="37"/>
                    <a:pt x="65" y="38"/>
                    <a:pt x="67" y="40"/>
                  </a:cubicBezTo>
                  <a:cubicBezTo>
                    <a:pt x="67" y="40"/>
                    <a:pt x="66" y="34"/>
                    <a:pt x="60" y="34"/>
                  </a:cubicBezTo>
                  <a:cubicBezTo>
                    <a:pt x="59" y="34"/>
                    <a:pt x="59" y="34"/>
                    <a:pt x="58" y="34"/>
                  </a:cubicBezTo>
                  <a:cubicBezTo>
                    <a:pt x="58" y="34"/>
                    <a:pt x="47" y="32"/>
                    <a:pt x="64" y="29"/>
                  </a:cubicBezTo>
                  <a:cubicBezTo>
                    <a:pt x="64" y="29"/>
                    <a:pt x="72" y="28"/>
                    <a:pt x="63" y="28"/>
                  </a:cubicBezTo>
                  <a:cubicBezTo>
                    <a:pt x="63" y="28"/>
                    <a:pt x="55" y="25"/>
                    <a:pt x="66" y="20"/>
                  </a:cubicBezTo>
                  <a:cubicBezTo>
                    <a:pt x="66" y="20"/>
                    <a:pt x="75" y="14"/>
                    <a:pt x="64" y="14"/>
                  </a:cubicBezTo>
                  <a:cubicBezTo>
                    <a:pt x="64" y="14"/>
                    <a:pt x="63" y="14"/>
                    <a:pt x="62" y="14"/>
                  </a:cubicBezTo>
                  <a:cubicBezTo>
                    <a:pt x="62" y="14"/>
                    <a:pt x="62" y="14"/>
                    <a:pt x="61" y="14"/>
                  </a:cubicBezTo>
                  <a:cubicBezTo>
                    <a:pt x="57" y="14"/>
                    <a:pt x="49" y="14"/>
                    <a:pt x="67" y="9"/>
                  </a:cubicBezTo>
                  <a:cubicBezTo>
                    <a:pt x="67" y="9"/>
                    <a:pt x="68" y="9"/>
                    <a:pt x="68" y="8"/>
                  </a:cubicBezTo>
                  <a:cubicBezTo>
                    <a:pt x="67" y="8"/>
                    <a:pt x="67" y="5"/>
                    <a:pt x="67" y="5"/>
                  </a:cubicBezTo>
                  <a:cubicBezTo>
                    <a:pt x="67" y="4"/>
                    <a:pt x="67" y="2"/>
                    <a:pt x="67" y="1"/>
                  </a:cubicBezTo>
                  <a:cubicBezTo>
                    <a:pt x="67" y="1"/>
                    <a:pt x="67" y="1"/>
                    <a:pt x="67" y="1"/>
                  </a:cubicBezTo>
                  <a:cubicBezTo>
                    <a:pt x="67" y="1"/>
                    <a:pt x="67" y="1"/>
                    <a:pt x="67" y="1"/>
                  </a:cubicBezTo>
                  <a:cubicBezTo>
                    <a:pt x="67" y="1"/>
                    <a:pt x="67" y="7"/>
                    <a:pt x="65" y="7"/>
                  </a:cubicBezTo>
                  <a:cubicBezTo>
                    <a:pt x="65" y="7"/>
                    <a:pt x="64" y="7"/>
                    <a:pt x="64" y="7"/>
                  </a:cubicBezTo>
                  <a:cubicBezTo>
                    <a:pt x="64" y="7"/>
                    <a:pt x="64" y="7"/>
                    <a:pt x="64" y="7"/>
                  </a:cubicBezTo>
                  <a:cubicBezTo>
                    <a:pt x="63" y="7"/>
                    <a:pt x="60" y="7"/>
                    <a:pt x="60" y="3"/>
                  </a:cubicBezTo>
                  <a:cubicBezTo>
                    <a:pt x="60" y="3"/>
                    <a:pt x="60" y="2"/>
                    <a:pt x="6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66" name="Freeform 560">
              <a:extLst>
                <a:ext uri="{FF2B5EF4-FFF2-40B4-BE49-F238E27FC236}">
                  <a16:creationId xmlns:a16="http://schemas.microsoft.com/office/drawing/2014/main" id="{78CB20F1-A89C-DB4A-9FBF-6DFC87518D2F}"/>
                </a:ext>
              </a:extLst>
            </p:cNvPr>
            <p:cNvSpPr>
              <a:spLocks/>
            </p:cNvSpPr>
            <p:nvPr/>
          </p:nvSpPr>
          <p:spPr bwMode="auto">
            <a:xfrm>
              <a:off x="1322" y="2779"/>
              <a:ext cx="6" cy="6"/>
            </a:xfrm>
            <a:custGeom>
              <a:avLst/>
              <a:gdLst>
                <a:gd name="T0" fmla="*/ 3 w 4"/>
                <a:gd name="T1" fmla="*/ 0 h 4"/>
                <a:gd name="T2" fmla="*/ 1 w 4"/>
                <a:gd name="T3" fmla="*/ 4 h 4"/>
                <a:gd name="T4" fmla="*/ 3 w 4"/>
                <a:gd name="T5" fmla="*/ 4 h 4"/>
                <a:gd name="T6" fmla="*/ 3 w 4"/>
                <a:gd name="T7" fmla="*/ 4 h 4"/>
                <a:gd name="T8" fmla="*/ 3 w 4"/>
                <a:gd name="T9" fmla="*/ 4 h 4"/>
                <a:gd name="T10" fmla="*/ 3 w 4"/>
                <a:gd name="T11" fmla="*/ 4 h 4"/>
                <a:gd name="T12" fmla="*/ 3 w 4"/>
                <a:gd name="T13" fmla="*/ 4 h 4"/>
                <a:gd name="T14" fmla="*/ 4 w 4"/>
                <a:gd name="T15" fmla="*/ 1 h 4"/>
                <a:gd name="T16" fmla="*/ 3 w 4"/>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3" y="0"/>
                  </a:moveTo>
                  <a:cubicBezTo>
                    <a:pt x="1" y="1"/>
                    <a:pt x="0" y="2"/>
                    <a:pt x="1" y="4"/>
                  </a:cubicBezTo>
                  <a:cubicBezTo>
                    <a:pt x="2" y="4"/>
                    <a:pt x="2" y="4"/>
                    <a:pt x="3" y="4"/>
                  </a:cubicBezTo>
                  <a:cubicBezTo>
                    <a:pt x="3" y="4"/>
                    <a:pt x="3" y="4"/>
                    <a:pt x="3" y="4"/>
                  </a:cubicBezTo>
                  <a:cubicBezTo>
                    <a:pt x="3" y="4"/>
                    <a:pt x="3" y="4"/>
                    <a:pt x="3" y="4"/>
                  </a:cubicBezTo>
                  <a:cubicBezTo>
                    <a:pt x="3" y="4"/>
                    <a:pt x="3" y="4"/>
                    <a:pt x="3" y="4"/>
                  </a:cubicBezTo>
                  <a:cubicBezTo>
                    <a:pt x="3" y="4"/>
                    <a:pt x="3" y="4"/>
                    <a:pt x="3" y="4"/>
                  </a:cubicBezTo>
                  <a:cubicBezTo>
                    <a:pt x="3" y="3"/>
                    <a:pt x="3" y="1"/>
                    <a:pt x="4"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67" name="Freeform 561">
              <a:extLst>
                <a:ext uri="{FF2B5EF4-FFF2-40B4-BE49-F238E27FC236}">
                  <a16:creationId xmlns:a16="http://schemas.microsoft.com/office/drawing/2014/main" id="{82CC9749-D183-464F-8493-FC3E88336476}"/>
                </a:ext>
              </a:extLst>
            </p:cNvPr>
            <p:cNvSpPr>
              <a:spLocks noEditPoints="1"/>
            </p:cNvSpPr>
            <p:nvPr/>
          </p:nvSpPr>
          <p:spPr bwMode="auto">
            <a:xfrm>
              <a:off x="1331" y="2720"/>
              <a:ext cx="24" cy="7"/>
            </a:xfrm>
            <a:custGeom>
              <a:avLst/>
              <a:gdLst>
                <a:gd name="T0" fmla="*/ 15 w 17"/>
                <a:gd name="T1" fmla="*/ 1 h 5"/>
                <a:gd name="T2" fmla="*/ 16 w 17"/>
                <a:gd name="T3" fmla="*/ 5 h 5"/>
                <a:gd name="T4" fmla="*/ 17 w 17"/>
                <a:gd name="T5" fmla="*/ 2 h 5"/>
                <a:gd name="T6" fmla="*/ 16 w 17"/>
                <a:gd name="T7" fmla="*/ 2 h 5"/>
                <a:gd name="T8" fmla="*/ 16 w 17"/>
                <a:gd name="T9" fmla="*/ 2 h 5"/>
                <a:gd name="T10" fmla="*/ 15 w 17"/>
                <a:gd name="T11" fmla="*/ 1 h 5"/>
                <a:gd name="T12" fmla="*/ 4 w 17"/>
                <a:gd name="T13" fmla="*/ 0 h 5"/>
                <a:gd name="T14" fmla="*/ 1 w 17"/>
                <a:gd name="T15" fmla="*/ 1 h 5"/>
                <a:gd name="T16" fmla="*/ 1 w 17"/>
                <a:gd name="T17" fmla="*/ 4 h 5"/>
                <a:gd name="T18" fmla="*/ 2 w 17"/>
                <a:gd name="T19" fmla="*/ 4 h 5"/>
                <a:gd name="T20" fmla="*/ 4 w 17"/>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5">
                  <a:moveTo>
                    <a:pt x="15" y="1"/>
                  </a:moveTo>
                  <a:cubicBezTo>
                    <a:pt x="15" y="5"/>
                    <a:pt x="16" y="5"/>
                    <a:pt x="16" y="5"/>
                  </a:cubicBezTo>
                  <a:cubicBezTo>
                    <a:pt x="16" y="5"/>
                    <a:pt x="16" y="4"/>
                    <a:pt x="17" y="2"/>
                  </a:cubicBezTo>
                  <a:cubicBezTo>
                    <a:pt x="17" y="2"/>
                    <a:pt x="16" y="2"/>
                    <a:pt x="16" y="2"/>
                  </a:cubicBezTo>
                  <a:cubicBezTo>
                    <a:pt x="16" y="2"/>
                    <a:pt x="16" y="2"/>
                    <a:pt x="16" y="2"/>
                  </a:cubicBezTo>
                  <a:cubicBezTo>
                    <a:pt x="16" y="2"/>
                    <a:pt x="16" y="2"/>
                    <a:pt x="15" y="1"/>
                  </a:cubicBezTo>
                  <a:moveTo>
                    <a:pt x="4" y="0"/>
                  </a:moveTo>
                  <a:cubicBezTo>
                    <a:pt x="3" y="0"/>
                    <a:pt x="2" y="1"/>
                    <a:pt x="1" y="1"/>
                  </a:cubicBezTo>
                  <a:cubicBezTo>
                    <a:pt x="0" y="4"/>
                    <a:pt x="1" y="4"/>
                    <a:pt x="1" y="4"/>
                  </a:cubicBezTo>
                  <a:cubicBezTo>
                    <a:pt x="2" y="4"/>
                    <a:pt x="2" y="4"/>
                    <a:pt x="2" y="4"/>
                  </a:cubicBezTo>
                  <a:cubicBezTo>
                    <a:pt x="3" y="4"/>
                    <a:pt x="4"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68" name="Freeform 562">
              <a:extLst>
                <a:ext uri="{FF2B5EF4-FFF2-40B4-BE49-F238E27FC236}">
                  <a16:creationId xmlns:a16="http://schemas.microsoft.com/office/drawing/2014/main" id="{332D83C7-CA00-BB40-B8E5-6CB79F36E365}"/>
                </a:ext>
              </a:extLst>
            </p:cNvPr>
            <p:cNvSpPr>
              <a:spLocks noEditPoints="1"/>
            </p:cNvSpPr>
            <p:nvPr/>
          </p:nvSpPr>
          <p:spPr bwMode="auto">
            <a:xfrm>
              <a:off x="1328" y="2775"/>
              <a:ext cx="32" cy="25"/>
            </a:xfrm>
            <a:custGeom>
              <a:avLst/>
              <a:gdLst>
                <a:gd name="T0" fmla="*/ 22 w 22"/>
                <a:gd name="T1" fmla="*/ 17 h 17"/>
                <a:gd name="T2" fmla="*/ 22 w 22"/>
                <a:gd name="T3" fmla="*/ 17 h 17"/>
                <a:gd name="T4" fmla="*/ 22 w 22"/>
                <a:gd name="T5" fmla="*/ 17 h 17"/>
                <a:gd name="T6" fmla="*/ 22 w 22"/>
                <a:gd name="T7" fmla="*/ 17 h 17"/>
                <a:gd name="T8" fmla="*/ 22 w 22"/>
                <a:gd name="T9" fmla="*/ 17 h 17"/>
                <a:gd name="T10" fmla="*/ 10 w 22"/>
                <a:gd name="T11" fmla="*/ 9 h 17"/>
                <a:gd name="T12" fmla="*/ 10 w 22"/>
                <a:gd name="T13" fmla="*/ 9 h 17"/>
                <a:gd name="T14" fmla="*/ 10 w 22"/>
                <a:gd name="T15" fmla="*/ 9 h 17"/>
                <a:gd name="T16" fmla="*/ 8 w 22"/>
                <a:gd name="T17" fmla="*/ 5 h 17"/>
                <a:gd name="T18" fmla="*/ 10 w 22"/>
                <a:gd name="T19" fmla="*/ 9 h 17"/>
                <a:gd name="T20" fmla="*/ 8 w 22"/>
                <a:gd name="T21" fmla="*/ 5 h 17"/>
                <a:gd name="T22" fmla="*/ 8 w 22"/>
                <a:gd name="T23" fmla="*/ 5 h 17"/>
                <a:gd name="T24" fmla="*/ 0 w 22"/>
                <a:gd name="T25" fmla="*/ 7 h 17"/>
                <a:gd name="T26" fmla="*/ 8 w 22"/>
                <a:gd name="T27" fmla="*/ 5 h 17"/>
                <a:gd name="T28" fmla="*/ 8 w 22"/>
                <a:gd name="T29" fmla="*/ 5 h 17"/>
                <a:gd name="T30" fmla="*/ 19 w 22"/>
                <a:gd name="T31" fmla="*/ 0 h 17"/>
                <a:gd name="T32" fmla="*/ 20 w 22"/>
                <a:gd name="T33" fmla="*/ 8 h 17"/>
                <a:gd name="T34" fmla="*/ 20 w 22"/>
                <a:gd name="T35" fmla="*/ 6 h 17"/>
                <a:gd name="T36" fmla="*/ 20 w 22"/>
                <a:gd name="T37" fmla="*/ 6 h 17"/>
                <a:gd name="T38" fmla="*/ 20 w 22"/>
                <a:gd name="T39" fmla="*/ 6 h 17"/>
                <a:gd name="T40" fmla="*/ 19 w 22"/>
                <a:gd name="T4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7">
                  <a:moveTo>
                    <a:pt x="22" y="17"/>
                  </a:moveTo>
                  <a:cubicBezTo>
                    <a:pt x="22" y="17"/>
                    <a:pt x="22" y="17"/>
                    <a:pt x="22" y="17"/>
                  </a:cubicBezTo>
                  <a:cubicBezTo>
                    <a:pt x="22" y="17"/>
                    <a:pt x="22" y="17"/>
                    <a:pt x="22" y="17"/>
                  </a:cubicBezTo>
                  <a:cubicBezTo>
                    <a:pt x="22" y="17"/>
                    <a:pt x="22" y="17"/>
                    <a:pt x="22" y="17"/>
                  </a:cubicBezTo>
                  <a:cubicBezTo>
                    <a:pt x="22" y="17"/>
                    <a:pt x="22" y="17"/>
                    <a:pt x="22" y="17"/>
                  </a:cubicBezTo>
                  <a:moveTo>
                    <a:pt x="10" y="9"/>
                  </a:moveTo>
                  <a:cubicBezTo>
                    <a:pt x="10" y="9"/>
                    <a:pt x="10" y="9"/>
                    <a:pt x="10" y="9"/>
                  </a:cubicBezTo>
                  <a:cubicBezTo>
                    <a:pt x="10" y="9"/>
                    <a:pt x="10" y="9"/>
                    <a:pt x="10" y="9"/>
                  </a:cubicBezTo>
                  <a:moveTo>
                    <a:pt x="8" y="5"/>
                  </a:moveTo>
                  <a:cubicBezTo>
                    <a:pt x="10" y="5"/>
                    <a:pt x="11" y="6"/>
                    <a:pt x="10" y="9"/>
                  </a:cubicBezTo>
                  <a:cubicBezTo>
                    <a:pt x="11" y="6"/>
                    <a:pt x="10" y="5"/>
                    <a:pt x="8" y="5"/>
                  </a:cubicBezTo>
                  <a:moveTo>
                    <a:pt x="8" y="5"/>
                  </a:moveTo>
                  <a:cubicBezTo>
                    <a:pt x="5" y="5"/>
                    <a:pt x="2" y="6"/>
                    <a:pt x="0" y="7"/>
                  </a:cubicBezTo>
                  <a:cubicBezTo>
                    <a:pt x="2" y="6"/>
                    <a:pt x="5" y="5"/>
                    <a:pt x="8" y="5"/>
                  </a:cubicBezTo>
                  <a:cubicBezTo>
                    <a:pt x="8" y="5"/>
                    <a:pt x="8" y="5"/>
                    <a:pt x="8" y="5"/>
                  </a:cubicBezTo>
                  <a:moveTo>
                    <a:pt x="19" y="0"/>
                  </a:moveTo>
                  <a:cubicBezTo>
                    <a:pt x="19" y="3"/>
                    <a:pt x="19" y="6"/>
                    <a:pt x="20" y="8"/>
                  </a:cubicBezTo>
                  <a:cubicBezTo>
                    <a:pt x="20" y="7"/>
                    <a:pt x="20" y="7"/>
                    <a:pt x="20" y="6"/>
                  </a:cubicBezTo>
                  <a:cubicBezTo>
                    <a:pt x="20" y="6"/>
                    <a:pt x="20" y="6"/>
                    <a:pt x="20" y="6"/>
                  </a:cubicBezTo>
                  <a:cubicBezTo>
                    <a:pt x="20" y="6"/>
                    <a:pt x="20" y="6"/>
                    <a:pt x="20" y="6"/>
                  </a:cubicBezTo>
                  <a:cubicBezTo>
                    <a:pt x="20" y="6"/>
                    <a:pt x="19" y="3"/>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69" name="Freeform 563">
              <a:extLst>
                <a:ext uri="{FF2B5EF4-FFF2-40B4-BE49-F238E27FC236}">
                  <a16:creationId xmlns:a16="http://schemas.microsoft.com/office/drawing/2014/main" id="{0E716348-C77A-5D44-822C-E51945C86C5B}"/>
                </a:ext>
              </a:extLst>
            </p:cNvPr>
            <p:cNvSpPr>
              <a:spLocks/>
            </p:cNvSpPr>
            <p:nvPr/>
          </p:nvSpPr>
          <p:spPr bwMode="auto">
            <a:xfrm>
              <a:off x="1291" y="2704"/>
              <a:ext cx="5" cy="1"/>
            </a:xfrm>
            <a:custGeom>
              <a:avLst/>
              <a:gdLst>
                <a:gd name="T0" fmla="*/ 1 w 3"/>
                <a:gd name="T1" fmla="*/ 0 h 1"/>
                <a:gd name="T2" fmla="*/ 0 w 3"/>
                <a:gd name="T3" fmla="*/ 0 h 1"/>
                <a:gd name="T4" fmla="*/ 2 w 3"/>
                <a:gd name="T5" fmla="*/ 1 h 1"/>
                <a:gd name="T6" fmla="*/ 3 w 3"/>
                <a:gd name="T7" fmla="*/ 0 h 1"/>
                <a:gd name="T8" fmla="*/ 3 w 3"/>
                <a:gd name="T9" fmla="*/ 0 h 1"/>
                <a:gd name="T10" fmla="*/ 3 w 3"/>
                <a:gd name="T11" fmla="*/ 0 h 1"/>
                <a:gd name="T12" fmla="*/ 1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1" y="0"/>
                  </a:moveTo>
                  <a:cubicBezTo>
                    <a:pt x="0" y="0"/>
                    <a:pt x="0" y="0"/>
                    <a:pt x="0" y="0"/>
                  </a:cubicBezTo>
                  <a:cubicBezTo>
                    <a:pt x="1" y="0"/>
                    <a:pt x="2" y="1"/>
                    <a:pt x="2" y="1"/>
                  </a:cubicBezTo>
                  <a:cubicBezTo>
                    <a:pt x="3" y="1"/>
                    <a:pt x="3" y="1"/>
                    <a:pt x="3" y="0"/>
                  </a:cubicBezTo>
                  <a:cubicBezTo>
                    <a:pt x="3" y="0"/>
                    <a:pt x="3" y="0"/>
                    <a:pt x="3" y="0"/>
                  </a:cubicBezTo>
                  <a:cubicBezTo>
                    <a:pt x="3" y="0"/>
                    <a:pt x="3" y="0"/>
                    <a:pt x="3"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70" name="Freeform 564">
              <a:extLst>
                <a:ext uri="{FF2B5EF4-FFF2-40B4-BE49-F238E27FC236}">
                  <a16:creationId xmlns:a16="http://schemas.microsoft.com/office/drawing/2014/main" id="{887E63CE-98B9-BF4C-9CA6-426F372D8F73}"/>
                </a:ext>
              </a:extLst>
            </p:cNvPr>
            <p:cNvSpPr>
              <a:spLocks/>
            </p:cNvSpPr>
            <p:nvPr/>
          </p:nvSpPr>
          <p:spPr bwMode="auto">
            <a:xfrm>
              <a:off x="1322" y="2723"/>
              <a:ext cx="6" cy="6"/>
            </a:xfrm>
            <a:custGeom>
              <a:avLst/>
              <a:gdLst>
                <a:gd name="T0" fmla="*/ 1 w 4"/>
                <a:gd name="T1" fmla="*/ 0 h 4"/>
                <a:gd name="T2" fmla="*/ 0 w 4"/>
                <a:gd name="T3" fmla="*/ 4 h 4"/>
                <a:gd name="T4" fmla="*/ 2 w 4"/>
                <a:gd name="T5" fmla="*/ 4 h 4"/>
                <a:gd name="T6" fmla="*/ 4 w 4"/>
                <a:gd name="T7" fmla="*/ 1 h 4"/>
                <a:gd name="T8" fmla="*/ 4 w 4"/>
                <a:gd name="T9" fmla="*/ 1 h 4"/>
                <a:gd name="T10" fmla="*/ 4 w 4"/>
                <a:gd name="T11" fmla="*/ 1 h 4"/>
                <a:gd name="T12" fmla="*/ 3 w 4"/>
                <a:gd name="T13" fmla="*/ 0 h 4"/>
                <a:gd name="T14" fmla="*/ 1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1" y="0"/>
                  </a:moveTo>
                  <a:cubicBezTo>
                    <a:pt x="0" y="4"/>
                    <a:pt x="0" y="4"/>
                    <a:pt x="0" y="4"/>
                  </a:cubicBezTo>
                  <a:cubicBezTo>
                    <a:pt x="2" y="4"/>
                    <a:pt x="2" y="4"/>
                    <a:pt x="2" y="4"/>
                  </a:cubicBezTo>
                  <a:cubicBezTo>
                    <a:pt x="4" y="1"/>
                    <a:pt x="4" y="1"/>
                    <a:pt x="4" y="1"/>
                  </a:cubicBezTo>
                  <a:cubicBezTo>
                    <a:pt x="4" y="1"/>
                    <a:pt x="4" y="1"/>
                    <a:pt x="4" y="1"/>
                  </a:cubicBezTo>
                  <a:cubicBezTo>
                    <a:pt x="4" y="1"/>
                    <a:pt x="4" y="1"/>
                    <a:pt x="4" y="1"/>
                  </a:cubicBezTo>
                  <a:cubicBezTo>
                    <a:pt x="3" y="1"/>
                    <a:pt x="3" y="1"/>
                    <a:pt x="3"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71" name="Freeform 565">
              <a:extLst>
                <a:ext uri="{FF2B5EF4-FFF2-40B4-BE49-F238E27FC236}">
                  <a16:creationId xmlns:a16="http://schemas.microsoft.com/office/drawing/2014/main" id="{27449DAE-70DC-E242-AD65-7FA393D1DD2E}"/>
                </a:ext>
              </a:extLst>
            </p:cNvPr>
            <p:cNvSpPr>
              <a:spLocks/>
            </p:cNvSpPr>
            <p:nvPr/>
          </p:nvSpPr>
          <p:spPr bwMode="auto">
            <a:xfrm>
              <a:off x="1299" y="2705"/>
              <a:ext cx="10" cy="3"/>
            </a:xfrm>
            <a:custGeom>
              <a:avLst/>
              <a:gdLst>
                <a:gd name="T0" fmla="*/ 3 w 7"/>
                <a:gd name="T1" fmla="*/ 0 h 2"/>
                <a:gd name="T2" fmla="*/ 3 w 7"/>
                <a:gd name="T3" fmla="*/ 0 h 2"/>
                <a:gd name="T4" fmla="*/ 2 w 7"/>
                <a:gd name="T5" fmla="*/ 0 h 2"/>
                <a:gd name="T6" fmla="*/ 0 w 7"/>
                <a:gd name="T7" fmla="*/ 1 h 2"/>
                <a:gd name="T8" fmla="*/ 7 w 7"/>
                <a:gd name="T9" fmla="*/ 2 h 2"/>
                <a:gd name="T10" fmla="*/ 3 w 7"/>
                <a:gd name="T11" fmla="*/ 0 h 2"/>
              </a:gdLst>
              <a:ahLst/>
              <a:cxnLst>
                <a:cxn ang="0">
                  <a:pos x="T0" y="T1"/>
                </a:cxn>
                <a:cxn ang="0">
                  <a:pos x="T2" y="T3"/>
                </a:cxn>
                <a:cxn ang="0">
                  <a:pos x="T4" y="T5"/>
                </a:cxn>
                <a:cxn ang="0">
                  <a:pos x="T6" y="T7"/>
                </a:cxn>
                <a:cxn ang="0">
                  <a:pos x="T8" y="T9"/>
                </a:cxn>
                <a:cxn ang="0">
                  <a:pos x="T10" y="T11"/>
                </a:cxn>
              </a:cxnLst>
              <a:rect l="0" t="0" r="r" b="b"/>
              <a:pathLst>
                <a:path w="7" h="2">
                  <a:moveTo>
                    <a:pt x="3" y="0"/>
                  </a:moveTo>
                  <a:cubicBezTo>
                    <a:pt x="3" y="0"/>
                    <a:pt x="3" y="0"/>
                    <a:pt x="3" y="0"/>
                  </a:cubicBezTo>
                  <a:cubicBezTo>
                    <a:pt x="2" y="0"/>
                    <a:pt x="2" y="0"/>
                    <a:pt x="2" y="0"/>
                  </a:cubicBezTo>
                  <a:cubicBezTo>
                    <a:pt x="1" y="0"/>
                    <a:pt x="0" y="0"/>
                    <a:pt x="0" y="1"/>
                  </a:cubicBezTo>
                  <a:cubicBezTo>
                    <a:pt x="2" y="1"/>
                    <a:pt x="5" y="2"/>
                    <a:pt x="7" y="2"/>
                  </a:cubicBezTo>
                  <a:cubicBezTo>
                    <a:pt x="7"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72" name="Freeform 566">
              <a:extLst>
                <a:ext uri="{FF2B5EF4-FFF2-40B4-BE49-F238E27FC236}">
                  <a16:creationId xmlns:a16="http://schemas.microsoft.com/office/drawing/2014/main" id="{A9CA0BFB-0570-F449-B603-6D4981B1018B}"/>
                </a:ext>
              </a:extLst>
            </p:cNvPr>
            <p:cNvSpPr>
              <a:spLocks noEditPoints="1"/>
            </p:cNvSpPr>
            <p:nvPr/>
          </p:nvSpPr>
          <p:spPr bwMode="auto">
            <a:xfrm>
              <a:off x="1312" y="2704"/>
              <a:ext cx="10" cy="22"/>
            </a:xfrm>
            <a:custGeom>
              <a:avLst/>
              <a:gdLst>
                <a:gd name="T0" fmla="*/ 7 w 7"/>
                <a:gd name="T1" fmla="*/ 14 h 15"/>
                <a:gd name="T2" fmla="*/ 6 w 7"/>
                <a:gd name="T3" fmla="*/ 15 h 15"/>
                <a:gd name="T4" fmla="*/ 7 w 7"/>
                <a:gd name="T5" fmla="*/ 14 h 15"/>
                <a:gd name="T6" fmla="*/ 5 w 7"/>
                <a:gd name="T7" fmla="*/ 0 h 15"/>
                <a:gd name="T8" fmla="*/ 0 w 7"/>
                <a:gd name="T9" fmla="*/ 3 h 15"/>
                <a:gd name="T10" fmla="*/ 0 w 7"/>
                <a:gd name="T11" fmla="*/ 3 h 15"/>
                <a:gd name="T12" fmla="*/ 5 w 7"/>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7" y="14"/>
                  </a:moveTo>
                  <a:cubicBezTo>
                    <a:pt x="7" y="14"/>
                    <a:pt x="6" y="15"/>
                    <a:pt x="6" y="15"/>
                  </a:cubicBezTo>
                  <a:cubicBezTo>
                    <a:pt x="7" y="15"/>
                    <a:pt x="7" y="15"/>
                    <a:pt x="7" y="14"/>
                  </a:cubicBezTo>
                  <a:moveTo>
                    <a:pt x="5" y="0"/>
                  </a:moveTo>
                  <a:cubicBezTo>
                    <a:pt x="3" y="1"/>
                    <a:pt x="1" y="1"/>
                    <a:pt x="0" y="3"/>
                  </a:cubicBezTo>
                  <a:cubicBezTo>
                    <a:pt x="0" y="3"/>
                    <a:pt x="0" y="3"/>
                    <a:pt x="0" y="3"/>
                  </a:cubicBezTo>
                  <a:cubicBezTo>
                    <a:pt x="0" y="3"/>
                    <a:pt x="2"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73" name="Freeform 567">
              <a:extLst>
                <a:ext uri="{FF2B5EF4-FFF2-40B4-BE49-F238E27FC236}">
                  <a16:creationId xmlns:a16="http://schemas.microsoft.com/office/drawing/2014/main" id="{B6419218-50C9-0844-AD37-C1264C9BB014}"/>
                </a:ext>
              </a:extLst>
            </p:cNvPr>
            <p:cNvSpPr>
              <a:spLocks noEditPoints="1"/>
            </p:cNvSpPr>
            <p:nvPr/>
          </p:nvSpPr>
          <p:spPr bwMode="auto">
            <a:xfrm>
              <a:off x="1328" y="2702"/>
              <a:ext cx="13" cy="27"/>
            </a:xfrm>
            <a:custGeom>
              <a:avLst/>
              <a:gdLst>
                <a:gd name="T0" fmla="*/ 8 w 9"/>
                <a:gd name="T1" fmla="*/ 12 h 18"/>
                <a:gd name="T2" fmla="*/ 6 w 9"/>
                <a:gd name="T3" fmla="*/ 12 h 18"/>
                <a:gd name="T4" fmla="*/ 4 w 9"/>
                <a:gd name="T5" fmla="*/ 16 h 18"/>
                <a:gd name="T6" fmla="*/ 3 w 9"/>
                <a:gd name="T7" fmla="*/ 16 h 18"/>
                <a:gd name="T8" fmla="*/ 3 w 9"/>
                <a:gd name="T9" fmla="*/ 13 h 18"/>
                <a:gd name="T10" fmla="*/ 0 w 9"/>
                <a:gd name="T11" fmla="*/ 14 h 18"/>
                <a:gd name="T12" fmla="*/ 3 w 9"/>
                <a:gd name="T13" fmla="*/ 18 h 18"/>
                <a:gd name="T14" fmla="*/ 7 w 9"/>
                <a:gd name="T15" fmla="*/ 16 h 18"/>
                <a:gd name="T16" fmla="*/ 8 w 9"/>
                <a:gd name="T17" fmla="*/ 15 h 18"/>
                <a:gd name="T18" fmla="*/ 8 w 9"/>
                <a:gd name="T19" fmla="*/ 12 h 18"/>
                <a:gd name="T20" fmla="*/ 3 w 9"/>
                <a:gd name="T21" fmla="*/ 9 h 18"/>
                <a:gd name="T22" fmla="*/ 1 w 9"/>
                <a:gd name="T23" fmla="*/ 10 h 18"/>
                <a:gd name="T24" fmla="*/ 1 w 9"/>
                <a:gd name="T25" fmla="*/ 11 h 18"/>
                <a:gd name="T26" fmla="*/ 3 w 9"/>
                <a:gd name="T27" fmla="*/ 9 h 18"/>
                <a:gd name="T28" fmla="*/ 3 w 9"/>
                <a:gd name="T29" fmla="*/ 9 h 18"/>
                <a:gd name="T30" fmla="*/ 8 w 9"/>
                <a:gd name="T31" fmla="*/ 4 h 18"/>
                <a:gd name="T32" fmla="*/ 6 w 9"/>
                <a:gd name="T33" fmla="*/ 6 h 18"/>
                <a:gd name="T34" fmla="*/ 6 w 9"/>
                <a:gd name="T35" fmla="*/ 7 h 18"/>
                <a:gd name="T36" fmla="*/ 9 w 9"/>
                <a:gd name="T37" fmla="*/ 6 h 18"/>
                <a:gd name="T38" fmla="*/ 8 w 9"/>
                <a:gd name="T39" fmla="*/ 4 h 18"/>
                <a:gd name="T40" fmla="*/ 4 w 9"/>
                <a:gd name="T41" fmla="*/ 0 h 18"/>
                <a:gd name="T42" fmla="*/ 1 w 9"/>
                <a:gd name="T43" fmla="*/ 3 h 18"/>
                <a:gd name="T44" fmla="*/ 1 w 9"/>
                <a:gd name="T45" fmla="*/ 5 h 18"/>
                <a:gd name="T46" fmla="*/ 1 w 9"/>
                <a:gd name="T47" fmla="*/ 7 h 18"/>
                <a:gd name="T48" fmla="*/ 3 w 9"/>
                <a:gd name="T49" fmla="*/ 6 h 18"/>
                <a:gd name="T50" fmla="*/ 3 w 9"/>
                <a:gd name="T51" fmla="*/ 3 h 18"/>
                <a:gd name="T52" fmla="*/ 4 w 9"/>
                <a:gd name="T53" fmla="*/ 2 h 18"/>
                <a:gd name="T54" fmla="*/ 6 w 9"/>
                <a:gd name="T55" fmla="*/ 5 h 18"/>
                <a:gd name="T56" fmla="*/ 6 w 9"/>
                <a:gd name="T57" fmla="*/ 5 h 18"/>
                <a:gd name="T58" fmla="*/ 8 w 9"/>
                <a:gd name="T59" fmla="*/ 4 h 18"/>
                <a:gd name="T60" fmla="*/ 7 w 9"/>
                <a:gd name="T61" fmla="*/ 2 h 18"/>
                <a:gd name="T62" fmla="*/ 7 w 9"/>
                <a:gd name="T63" fmla="*/ 2 h 18"/>
                <a:gd name="T64" fmla="*/ 5 w 9"/>
                <a:gd name="T65" fmla="*/ 2 h 18"/>
                <a:gd name="T66" fmla="*/ 5 w 9"/>
                <a:gd name="T67" fmla="*/ 0 h 18"/>
                <a:gd name="T68" fmla="*/ 4 w 9"/>
                <a:gd name="T6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 h="18">
                  <a:moveTo>
                    <a:pt x="8" y="12"/>
                  </a:moveTo>
                  <a:cubicBezTo>
                    <a:pt x="8" y="12"/>
                    <a:pt x="7" y="12"/>
                    <a:pt x="6" y="12"/>
                  </a:cubicBezTo>
                  <a:cubicBezTo>
                    <a:pt x="6" y="14"/>
                    <a:pt x="5" y="16"/>
                    <a:pt x="4" y="16"/>
                  </a:cubicBezTo>
                  <a:cubicBezTo>
                    <a:pt x="4" y="16"/>
                    <a:pt x="4" y="16"/>
                    <a:pt x="3" y="16"/>
                  </a:cubicBezTo>
                  <a:cubicBezTo>
                    <a:pt x="3" y="16"/>
                    <a:pt x="2" y="16"/>
                    <a:pt x="3" y="13"/>
                  </a:cubicBezTo>
                  <a:cubicBezTo>
                    <a:pt x="2" y="14"/>
                    <a:pt x="1" y="14"/>
                    <a:pt x="0" y="14"/>
                  </a:cubicBezTo>
                  <a:cubicBezTo>
                    <a:pt x="0" y="15"/>
                    <a:pt x="1" y="18"/>
                    <a:pt x="3" y="18"/>
                  </a:cubicBezTo>
                  <a:cubicBezTo>
                    <a:pt x="7" y="16"/>
                    <a:pt x="7" y="16"/>
                    <a:pt x="7" y="16"/>
                  </a:cubicBezTo>
                  <a:cubicBezTo>
                    <a:pt x="8" y="16"/>
                    <a:pt x="8" y="15"/>
                    <a:pt x="8" y="15"/>
                  </a:cubicBezTo>
                  <a:cubicBezTo>
                    <a:pt x="8" y="15"/>
                    <a:pt x="8" y="13"/>
                    <a:pt x="8" y="12"/>
                  </a:cubicBezTo>
                  <a:moveTo>
                    <a:pt x="3" y="9"/>
                  </a:moveTo>
                  <a:cubicBezTo>
                    <a:pt x="2" y="9"/>
                    <a:pt x="1" y="10"/>
                    <a:pt x="1" y="10"/>
                  </a:cubicBezTo>
                  <a:cubicBezTo>
                    <a:pt x="1" y="11"/>
                    <a:pt x="1" y="11"/>
                    <a:pt x="1" y="11"/>
                  </a:cubicBezTo>
                  <a:cubicBezTo>
                    <a:pt x="1" y="11"/>
                    <a:pt x="2" y="10"/>
                    <a:pt x="3" y="9"/>
                  </a:cubicBezTo>
                  <a:cubicBezTo>
                    <a:pt x="3" y="9"/>
                    <a:pt x="3" y="9"/>
                    <a:pt x="3" y="9"/>
                  </a:cubicBezTo>
                  <a:moveTo>
                    <a:pt x="8" y="4"/>
                  </a:moveTo>
                  <a:cubicBezTo>
                    <a:pt x="8" y="5"/>
                    <a:pt x="7" y="5"/>
                    <a:pt x="6" y="6"/>
                  </a:cubicBezTo>
                  <a:cubicBezTo>
                    <a:pt x="6" y="6"/>
                    <a:pt x="6" y="7"/>
                    <a:pt x="6" y="7"/>
                  </a:cubicBezTo>
                  <a:cubicBezTo>
                    <a:pt x="7" y="7"/>
                    <a:pt x="8" y="7"/>
                    <a:pt x="9" y="6"/>
                  </a:cubicBezTo>
                  <a:cubicBezTo>
                    <a:pt x="9" y="5"/>
                    <a:pt x="9" y="5"/>
                    <a:pt x="8" y="4"/>
                  </a:cubicBezTo>
                  <a:moveTo>
                    <a:pt x="4" y="0"/>
                  </a:moveTo>
                  <a:cubicBezTo>
                    <a:pt x="3" y="1"/>
                    <a:pt x="2" y="2"/>
                    <a:pt x="1" y="3"/>
                  </a:cubicBezTo>
                  <a:cubicBezTo>
                    <a:pt x="1" y="4"/>
                    <a:pt x="1" y="4"/>
                    <a:pt x="1" y="5"/>
                  </a:cubicBezTo>
                  <a:cubicBezTo>
                    <a:pt x="1" y="5"/>
                    <a:pt x="1" y="6"/>
                    <a:pt x="1" y="7"/>
                  </a:cubicBezTo>
                  <a:cubicBezTo>
                    <a:pt x="1" y="7"/>
                    <a:pt x="2" y="7"/>
                    <a:pt x="3" y="6"/>
                  </a:cubicBezTo>
                  <a:cubicBezTo>
                    <a:pt x="3" y="5"/>
                    <a:pt x="3" y="3"/>
                    <a:pt x="3" y="3"/>
                  </a:cubicBezTo>
                  <a:cubicBezTo>
                    <a:pt x="3" y="3"/>
                    <a:pt x="3" y="2"/>
                    <a:pt x="4" y="2"/>
                  </a:cubicBezTo>
                  <a:cubicBezTo>
                    <a:pt x="5" y="2"/>
                    <a:pt x="6" y="3"/>
                    <a:pt x="6" y="5"/>
                  </a:cubicBezTo>
                  <a:cubicBezTo>
                    <a:pt x="6" y="5"/>
                    <a:pt x="6" y="5"/>
                    <a:pt x="6" y="5"/>
                  </a:cubicBezTo>
                  <a:cubicBezTo>
                    <a:pt x="8" y="4"/>
                    <a:pt x="8" y="4"/>
                    <a:pt x="8" y="4"/>
                  </a:cubicBezTo>
                  <a:cubicBezTo>
                    <a:pt x="8" y="3"/>
                    <a:pt x="8" y="2"/>
                    <a:pt x="7" y="2"/>
                  </a:cubicBezTo>
                  <a:cubicBezTo>
                    <a:pt x="7" y="2"/>
                    <a:pt x="7" y="2"/>
                    <a:pt x="7" y="2"/>
                  </a:cubicBezTo>
                  <a:cubicBezTo>
                    <a:pt x="7" y="2"/>
                    <a:pt x="6" y="2"/>
                    <a:pt x="5" y="2"/>
                  </a:cubicBezTo>
                  <a:cubicBezTo>
                    <a:pt x="4" y="2"/>
                    <a:pt x="3" y="2"/>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74" name="Freeform 568">
              <a:extLst>
                <a:ext uri="{FF2B5EF4-FFF2-40B4-BE49-F238E27FC236}">
                  <a16:creationId xmlns:a16="http://schemas.microsoft.com/office/drawing/2014/main" id="{FAD0F179-DEFC-F944-8F0B-A5D6CA90A8A9}"/>
                </a:ext>
              </a:extLst>
            </p:cNvPr>
            <p:cNvSpPr>
              <a:spLocks noEditPoints="1"/>
            </p:cNvSpPr>
            <p:nvPr/>
          </p:nvSpPr>
          <p:spPr bwMode="auto">
            <a:xfrm>
              <a:off x="1341" y="2704"/>
              <a:ext cx="10" cy="25"/>
            </a:xfrm>
            <a:custGeom>
              <a:avLst/>
              <a:gdLst>
                <a:gd name="T0" fmla="*/ 3 w 7"/>
                <a:gd name="T1" fmla="*/ 10 h 17"/>
                <a:gd name="T2" fmla="*/ 0 w 7"/>
                <a:gd name="T3" fmla="*/ 10 h 17"/>
                <a:gd name="T4" fmla="*/ 0 w 7"/>
                <a:gd name="T5" fmla="*/ 13 h 17"/>
                <a:gd name="T6" fmla="*/ 4 w 7"/>
                <a:gd name="T7" fmla="*/ 17 h 17"/>
                <a:gd name="T8" fmla="*/ 4 w 7"/>
                <a:gd name="T9" fmla="*/ 17 h 17"/>
                <a:gd name="T10" fmla="*/ 5 w 7"/>
                <a:gd name="T11" fmla="*/ 17 h 17"/>
                <a:gd name="T12" fmla="*/ 7 w 7"/>
                <a:gd name="T13" fmla="*/ 11 h 17"/>
                <a:gd name="T14" fmla="*/ 7 w 7"/>
                <a:gd name="T15" fmla="*/ 11 h 17"/>
                <a:gd name="T16" fmla="*/ 5 w 7"/>
                <a:gd name="T17" fmla="*/ 10 h 17"/>
                <a:gd name="T18" fmla="*/ 4 w 7"/>
                <a:gd name="T19" fmla="*/ 15 h 17"/>
                <a:gd name="T20" fmla="*/ 4 w 7"/>
                <a:gd name="T21" fmla="*/ 15 h 17"/>
                <a:gd name="T22" fmla="*/ 4 w 7"/>
                <a:gd name="T23" fmla="*/ 15 h 17"/>
                <a:gd name="T24" fmla="*/ 3 w 7"/>
                <a:gd name="T25" fmla="*/ 10 h 17"/>
                <a:gd name="T26" fmla="*/ 2 w 7"/>
                <a:gd name="T27" fmla="*/ 0 h 17"/>
                <a:gd name="T28" fmla="*/ 1 w 7"/>
                <a:gd name="T29" fmla="*/ 0 h 17"/>
                <a:gd name="T30" fmla="*/ 0 w 7"/>
                <a:gd name="T31" fmla="*/ 2 h 17"/>
                <a:gd name="T32" fmla="*/ 1 w 7"/>
                <a:gd name="T33" fmla="*/ 4 h 17"/>
                <a:gd name="T34" fmla="*/ 3 w 7"/>
                <a:gd name="T35" fmla="*/ 3 h 17"/>
                <a:gd name="T36" fmla="*/ 4 w 7"/>
                <a:gd name="T37" fmla="*/ 1 h 17"/>
                <a:gd name="T38" fmla="*/ 4 w 7"/>
                <a:gd name="T39" fmla="*/ 1 h 17"/>
                <a:gd name="T40" fmla="*/ 4 w 7"/>
                <a:gd name="T41" fmla="*/ 1 h 17"/>
                <a:gd name="T42" fmla="*/ 4 w 7"/>
                <a:gd name="T43" fmla="*/ 1 h 17"/>
                <a:gd name="T44" fmla="*/ 2 w 7"/>
                <a:gd name="T4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 h="17">
                  <a:moveTo>
                    <a:pt x="3" y="10"/>
                  </a:moveTo>
                  <a:cubicBezTo>
                    <a:pt x="2" y="10"/>
                    <a:pt x="1" y="10"/>
                    <a:pt x="0" y="10"/>
                  </a:cubicBezTo>
                  <a:cubicBezTo>
                    <a:pt x="0" y="12"/>
                    <a:pt x="0" y="13"/>
                    <a:pt x="0" y="13"/>
                  </a:cubicBezTo>
                  <a:cubicBezTo>
                    <a:pt x="0" y="17"/>
                    <a:pt x="3" y="17"/>
                    <a:pt x="4" y="17"/>
                  </a:cubicBezTo>
                  <a:cubicBezTo>
                    <a:pt x="4" y="17"/>
                    <a:pt x="4" y="17"/>
                    <a:pt x="4" y="17"/>
                  </a:cubicBezTo>
                  <a:cubicBezTo>
                    <a:pt x="4" y="17"/>
                    <a:pt x="5" y="17"/>
                    <a:pt x="5" y="17"/>
                  </a:cubicBezTo>
                  <a:cubicBezTo>
                    <a:pt x="7" y="17"/>
                    <a:pt x="7" y="11"/>
                    <a:pt x="7" y="11"/>
                  </a:cubicBezTo>
                  <a:cubicBezTo>
                    <a:pt x="7" y="11"/>
                    <a:pt x="7" y="11"/>
                    <a:pt x="7" y="11"/>
                  </a:cubicBezTo>
                  <a:cubicBezTo>
                    <a:pt x="6" y="11"/>
                    <a:pt x="6" y="10"/>
                    <a:pt x="5" y="10"/>
                  </a:cubicBezTo>
                  <a:cubicBezTo>
                    <a:pt x="5" y="13"/>
                    <a:pt x="5" y="15"/>
                    <a:pt x="4" y="15"/>
                  </a:cubicBezTo>
                  <a:cubicBezTo>
                    <a:pt x="4" y="15"/>
                    <a:pt x="4" y="15"/>
                    <a:pt x="4" y="15"/>
                  </a:cubicBezTo>
                  <a:cubicBezTo>
                    <a:pt x="4" y="15"/>
                    <a:pt x="4" y="15"/>
                    <a:pt x="4" y="15"/>
                  </a:cubicBezTo>
                  <a:cubicBezTo>
                    <a:pt x="3" y="15"/>
                    <a:pt x="2" y="15"/>
                    <a:pt x="3" y="10"/>
                  </a:cubicBezTo>
                  <a:moveTo>
                    <a:pt x="2" y="0"/>
                  </a:moveTo>
                  <a:cubicBezTo>
                    <a:pt x="2" y="0"/>
                    <a:pt x="2" y="0"/>
                    <a:pt x="1" y="0"/>
                  </a:cubicBezTo>
                  <a:cubicBezTo>
                    <a:pt x="1" y="1"/>
                    <a:pt x="0" y="2"/>
                    <a:pt x="0" y="2"/>
                  </a:cubicBezTo>
                  <a:cubicBezTo>
                    <a:pt x="1" y="2"/>
                    <a:pt x="1" y="3"/>
                    <a:pt x="1" y="4"/>
                  </a:cubicBezTo>
                  <a:cubicBezTo>
                    <a:pt x="1" y="4"/>
                    <a:pt x="2" y="4"/>
                    <a:pt x="3" y="3"/>
                  </a:cubicBezTo>
                  <a:cubicBezTo>
                    <a:pt x="3" y="2"/>
                    <a:pt x="3" y="1"/>
                    <a:pt x="4" y="1"/>
                  </a:cubicBezTo>
                  <a:cubicBezTo>
                    <a:pt x="4" y="1"/>
                    <a:pt x="4" y="1"/>
                    <a:pt x="4" y="1"/>
                  </a:cubicBezTo>
                  <a:cubicBezTo>
                    <a:pt x="4" y="1"/>
                    <a:pt x="4" y="1"/>
                    <a:pt x="4" y="1"/>
                  </a:cubicBezTo>
                  <a:cubicBezTo>
                    <a:pt x="4" y="1"/>
                    <a:pt x="4" y="1"/>
                    <a:pt x="4" y="1"/>
                  </a:cubicBezTo>
                  <a:cubicBezTo>
                    <a:pt x="4" y="1"/>
                    <a:pt x="4"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75" name="Freeform 569">
              <a:extLst>
                <a:ext uri="{FF2B5EF4-FFF2-40B4-BE49-F238E27FC236}">
                  <a16:creationId xmlns:a16="http://schemas.microsoft.com/office/drawing/2014/main" id="{F21B7F4E-793D-AF4C-81C6-99BA3EE7303B}"/>
                </a:ext>
              </a:extLst>
            </p:cNvPr>
            <p:cNvSpPr>
              <a:spLocks/>
            </p:cNvSpPr>
            <p:nvPr/>
          </p:nvSpPr>
          <p:spPr bwMode="auto">
            <a:xfrm>
              <a:off x="1351" y="2720"/>
              <a:ext cx="6" cy="10"/>
            </a:xfrm>
            <a:custGeom>
              <a:avLst/>
              <a:gdLst>
                <a:gd name="T0" fmla="*/ 0 w 4"/>
                <a:gd name="T1" fmla="*/ 0 h 7"/>
                <a:gd name="T2" fmla="*/ 0 w 4"/>
                <a:gd name="T3" fmla="*/ 4 h 7"/>
                <a:gd name="T4" fmla="*/ 1 w 4"/>
                <a:gd name="T5" fmla="*/ 7 h 7"/>
                <a:gd name="T6" fmla="*/ 3 w 4"/>
                <a:gd name="T7" fmla="*/ 4 h 7"/>
                <a:gd name="T8" fmla="*/ 4 w 4"/>
                <a:gd name="T9" fmla="*/ 4 h 7"/>
                <a:gd name="T10" fmla="*/ 4 w 4"/>
                <a:gd name="T11" fmla="*/ 4 h 7"/>
                <a:gd name="T12" fmla="*/ 3 w 4"/>
                <a:gd name="T13" fmla="*/ 1 h 7"/>
                <a:gd name="T14" fmla="*/ 3 w 4"/>
                <a:gd name="T15" fmla="*/ 0 h 7"/>
                <a:gd name="T16" fmla="*/ 3 w 4"/>
                <a:gd name="T17" fmla="*/ 2 h 7"/>
                <a:gd name="T18" fmla="*/ 2 w 4"/>
                <a:gd name="T19" fmla="*/ 5 h 7"/>
                <a:gd name="T20" fmla="*/ 1 w 4"/>
                <a:gd name="T21" fmla="*/ 1 h 7"/>
                <a:gd name="T22" fmla="*/ 0 w 4"/>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7">
                  <a:moveTo>
                    <a:pt x="0" y="0"/>
                  </a:moveTo>
                  <a:cubicBezTo>
                    <a:pt x="0" y="1"/>
                    <a:pt x="0" y="3"/>
                    <a:pt x="0" y="4"/>
                  </a:cubicBezTo>
                  <a:cubicBezTo>
                    <a:pt x="0" y="4"/>
                    <a:pt x="0" y="7"/>
                    <a:pt x="1" y="7"/>
                  </a:cubicBezTo>
                  <a:cubicBezTo>
                    <a:pt x="2" y="6"/>
                    <a:pt x="3" y="4"/>
                    <a:pt x="3" y="4"/>
                  </a:cubicBezTo>
                  <a:cubicBezTo>
                    <a:pt x="3" y="4"/>
                    <a:pt x="3" y="4"/>
                    <a:pt x="4" y="4"/>
                  </a:cubicBezTo>
                  <a:cubicBezTo>
                    <a:pt x="4" y="4"/>
                    <a:pt x="4" y="4"/>
                    <a:pt x="4" y="4"/>
                  </a:cubicBezTo>
                  <a:cubicBezTo>
                    <a:pt x="4" y="3"/>
                    <a:pt x="4" y="2"/>
                    <a:pt x="3" y="1"/>
                  </a:cubicBezTo>
                  <a:cubicBezTo>
                    <a:pt x="3" y="1"/>
                    <a:pt x="3" y="1"/>
                    <a:pt x="3" y="0"/>
                  </a:cubicBezTo>
                  <a:cubicBezTo>
                    <a:pt x="3" y="1"/>
                    <a:pt x="3" y="2"/>
                    <a:pt x="3" y="2"/>
                  </a:cubicBezTo>
                  <a:cubicBezTo>
                    <a:pt x="2" y="4"/>
                    <a:pt x="2" y="5"/>
                    <a:pt x="2" y="5"/>
                  </a:cubicBezTo>
                  <a:cubicBezTo>
                    <a:pt x="2" y="5"/>
                    <a:pt x="1" y="5"/>
                    <a:pt x="1" y="1"/>
                  </a:cubicBezTo>
                  <a:cubicBezTo>
                    <a:pt x="1" y="1"/>
                    <a:pt x="1"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76" name="Freeform 570">
              <a:extLst>
                <a:ext uri="{FF2B5EF4-FFF2-40B4-BE49-F238E27FC236}">
                  <a16:creationId xmlns:a16="http://schemas.microsoft.com/office/drawing/2014/main" id="{6469EA3A-CD0B-CF44-9B3E-BE73A98324FB}"/>
                </a:ext>
              </a:extLst>
            </p:cNvPr>
            <p:cNvSpPr>
              <a:spLocks/>
            </p:cNvSpPr>
            <p:nvPr/>
          </p:nvSpPr>
          <p:spPr bwMode="auto">
            <a:xfrm>
              <a:off x="1326" y="2782"/>
              <a:ext cx="18" cy="21"/>
            </a:xfrm>
            <a:custGeom>
              <a:avLst/>
              <a:gdLst>
                <a:gd name="T0" fmla="*/ 9 w 12"/>
                <a:gd name="T1" fmla="*/ 0 h 14"/>
                <a:gd name="T2" fmla="*/ 1 w 12"/>
                <a:gd name="T3" fmla="*/ 2 h 14"/>
                <a:gd name="T4" fmla="*/ 1 w 12"/>
                <a:gd name="T5" fmla="*/ 2 h 14"/>
                <a:gd name="T6" fmla="*/ 0 w 12"/>
                <a:gd name="T7" fmla="*/ 2 h 14"/>
                <a:gd name="T8" fmla="*/ 0 w 12"/>
                <a:gd name="T9" fmla="*/ 2 h 14"/>
                <a:gd name="T10" fmla="*/ 0 w 12"/>
                <a:gd name="T11" fmla="*/ 2 h 14"/>
                <a:gd name="T12" fmla="*/ 2 w 12"/>
                <a:gd name="T13" fmla="*/ 14 h 14"/>
                <a:gd name="T14" fmla="*/ 2 w 12"/>
                <a:gd name="T15" fmla="*/ 14 h 14"/>
                <a:gd name="T16" fmla="*/ 11 w 12"/>
                <a:gd name="T17" fmla="*/ 4 h 14"/>
                <a:gd name="T18" fmla="*/ 11 w 12"/>
                <a:gd name="T19" fmla="*/ 4 h 14"/>
                <a:gd name="T20" fmla="*/ 11 w 12"/>
                <a:gd name="T21" fmla="*/ 4 h 14"/>
                <a:gd name="T22" fmla="*/ 11 w 12"/>
                <a:gd name="T23" fmla="*/ 4 h 14"/>
                <a:gd name="T24" fmla="*/ 9 w 12"/>
                <a:gd name="T25" fmla="*/ 0 h 14"/>
                <a:gd name="T26" fmla="*/ 9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9" y="0"/>
                  </a:moveTo>
                  <a:cubicBezTo>
                    <a:pt x="6" y="0"/>
                    <a:pt x="3" y="1"/>
                    <a:pt x="1" y="2"/>
                  </a:cubicBezTo>
                  <a:cubicBezTo>
                    <a:pt x="1" y="2"/>
                    <a:pt x="1" y="2"/>
                    <a:pt x="1" y="2"/>
                  </a:cubicBezTo>
                  <a:cubicBezTo>
                    <a:pt x="0" y="2"/>
                    <a:pt x="0" y="2"/>
                    <a:pt x="0" y="2"/>
                  </a:cubicBezTo>
                  <a:cubicBezTo>
                    <a:pt x="0" y="2"/>
                    <a:pt x="0" y="2"/>
                    <a:pt x="0" y="2"/>
                  </a:cubicBezTo>
                  <a:cubicBezTo>
                    <a:pt x="0" y="2"/>
                    <a:pt x="0" y="2"/>
                    <a:pt x="0" y="2"/>
                  </a:cubicBezTo>
                  <a:cubicBezTo>
                    <a:pt x="0" y="6"/>
                    <a:pt x="2" y="12"/>
                    <a:pt x="2" y="14"/>
                  </a:cubicBezTo>
                  <a:cubicBezTo>
                    <a:pt x="2" y="14"/>
                    <a:pt x="2" y="14"/>
                    <a:pt x="2" y="14"/>
                  </a:cubicBezTo>
                  <a:cubicBezTo>
                    <a:pt x="5" y="10"/>
                    <a:pt x="9" y="8"/>
                    <a:pt x="11" y="4"/>
                  </a:cubicBezTo>
                  <a:cubicBezTo>
                    <a:pt x="11" y="4"/>
                    <a:pt x="11" y="4"/>
                    <a:pt x="11" y="4"/>
                  </a:cubicBezTo>
                  <a:cubicBezTo>
                    <a:pt x="11" y="4"/>
                    <a:pt x="11" y="4"/>
                    <a:pt x="11" y="4"/>
                  </a:cubicBezTo>
                  <a:cubicBezTo>
                    <a:pt x="11" y="4"/>
                    <a:pt x="11" y="4"/>
                    <a:pt x="11" y="4"/>
                  </a:cubicBezTo>
                  <a:cubicBezTo>
                    <a:pt x="12" y="1"/>
                    <a:pt x="11" y="0"/>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77" name="Freeform 571">
              <a:extLst>
                <a:ext uri="{FF2B5EF4-FFF2-40B4-BE49-F238E27FC236}">
                  <a16:creationId xmlns:a16="http://schemas.microsoft.com/office/drawing/2014/main" id="{C2B55E77-AC62-434B-8B23-8B4DEDC1851B}"/>
                </a:ext>
              </a:extLst>
            </p:cNvPr>
            <p:cNvSpPr>
              <a:spLocks/>
            </p:cNvSpPr>
            <p:nvPr/>
          </p:nvSpPr>
          <p:spPr bwMode="auto">
            <a:xfrm>
              <a:off x="1322" y="2726"/>
              <a:ext cx="41" cy="77"/>
            </a:xfrm>
            <a:custGeom>
              <a:avLst/>
              <a:gdLst>
                <a:gd name="T0" fmla="*/ 24 w 28"/>
                <a:gd name="T1" fmla="*/ 0 h 53"/>
                <a:gd name="T2" fmla="*/ 23 w 28"/>
                <a:gd name="T3" fmla="*/ 2 h 53"/>
                <a:gd name="T4" fmla="*/ 22 w 28"/>
                <a:gd name="T5" fmla="*/ 3 h 53"/>
                <a:gd name="T6" fmla="*/ 21 w 28"/>
                <a:gd name="T7" fmla="*/ 3 h 53"/>
                <a:gd name="T8" fmla="*/ 20 w 28"/>
                <a:gd name="T9" fmla="*/ 4 h 53"/>
                <a:gd name="T10" fmla="*/ 14 w 28"/>
                <a:gd name="T11" fmla="*/ 9 h 53"/>
                <a:gd name="T12" fmla="*/ 15 w 28"/>
                <a:gd name="T13" fmla="*/ 9 h 53"/>
                <a:gd name="T14" fmla="*/ 17 w 28"/>
                <a:gd name="T15" fmla="*/ 9 h 53"/>
                <a:gd name="T16" fmla="*/ 19 w 28"/>
                <a:gd name="T17" fmla="*/ 15 h 53"/>
                <a:gd name="T18" fmla="*/ 16 w 28"/>
                <a:gd name="T19" fmla="*/ 23 h 53"/>
                <a:gd name="T20" fmla="*/ 17 w 28"/>
                <a:gd name="T21" fmla="*/ 24 h 53"/>
                <a:gd name="T22" fmla="*/ 11 w 28"/>
                <a:gd name="T23" fmla="*/ 29 h 53"/>
                <a:gd name="T24" fmla="*/ 13 w 28"/>
                <a:gd name="T25" fmla="*/ 29 h 53"/>
                <a:gd name="T26" fmla="*/ 20 w 28"/>
                <a:gd name="T27" fmla="*/ 35 h 53"/>
                <a:gd name="T28" fmla="*/ 14 w 28"/>
                <a:gd name="T29" fmla="*/ 32 h 53"/>
                <a:gd name="T30" fmla="*/ 7 w 28"/>
                <a:gd name="T31" fmla="*/ 36 h 53"/>
                <a:gd name="T32" fmla="*/ 6 w 28"/>
                <a:gd name="T33" fmla="*/ 36 h 53"/>
                <a:gd name="T34" fmla="*/ 3 w 28"/>
                <a:gd name="T35" fmla="*/ 37 h 53"/>
                <a:gd name="T36" fmla="*/ 4 w 28"/>
                <a:gd name="T37" fmla="*/ 38 h 53"/>
                <a:gd name="T38" fmla="*/ 4 w 28"/>
                <a:gd name="T39" fmla="*/ 38 h 53"/>
                <a:gd name="T40" fmla="*/ 3 w 28"/>
                <a:gd name="T41" fmla="*/ 41 h 53"/>
                <a:gd name="T42" fmla="*/ 4 w 28"/>
                <a:gd name="T43" fmla="*/ 41 h 53"/>
                <a:gd name="T44" fmla="*/ 4 w 28"/>
                <a:gd name="T45" fmla="*/ 41 h 53"/>
                <a:gd name="T46" fmla="*/ 12 w 28"/>
                <a:gd name="T47" fmla="*/ 39 h 53"/>
                <a:gd name="T48" fmla="*/ 12 w 28"/>
                <a:gd name="T49" fmla="*/ 39 h 53"/>
                <a:gd name="T50" fmla="*/ 12 w 28"/>
                <a:gd name="T51" fmla="*/ 39 h 53"/>
                <a:gd name="T52" fmla="*/ 12 w 28"/>
                <a:gd name="T53" fmla="*/ 39 h 53"/>
                <a:gd name="T54" fmla="*/ 14 w 28"/>
                <a:gd name="T55" fmla="*/ 43 h 53"/>
                <a:gd name="T56" fmla="*/ 14 w 28"/>
                <a:gd name="T57" fmla="*/ 43 h 53"/>
                <a:gd name="T58" fmla="*/ 14 w 28"/>
                <a:gd name="T59" fmla="*/ 43 h 53"/>
                <a:gd name="T60" fmla="*/ 14 w 28"/>
                <a:gd name="T61" fmla="*/ 43 h 53"/>
                <a:gd name="T62" fmla="*/ 5 w 28"/>
                <a:gd name="T63" fmla="*/ 53 h 53"/>
                <a:gd name="T64" fmla="*/ 5 w 28"/>
                <a:gd name="T65" fmla="*/ 53 h 53"/>
                <a:gd name="T66" fmla="*/ 16 w 28"/>
                <a:gd name="T67" fmla="*/ 51 h 53"/>
                <a:gd name="T68" fmla="*/ 26 w 28"/>
                <a:gd name="T69" fmla="*/ 51 h 53"/>
                <a:gd name="T70" fmla="*/ 26 w 28"/>
                <a:gd name="T71" fmla="*/ 51 h 53"/>
                <a:gd name="T72" fmla="*/ 26 w 28"/>
                <a:gd name="T73" fmla="*/ 51 h 53"/>
                <a:gd name="T74" fmla="*/ 25 w 28"/>
                <a:gd name="T75" fmla="*/ 51 h 53"/>
                <a:gd name="T76" fmla="*/ 24 w 28"/>
                <a:gd name="T77" fmla="*/ 48 h 53"/>
                <a:gd name="T78" fmla="*/ 24 w 28"/>
                <a:gd name="T79" fmla="*/ 42 h 53"/>
                <a:gd name="T80" fmla="*/ 23 w 28"/>
                <a:gd name="T81" fmla="*/ 34 h 53"/>
                <a:gd name="T82" fmla="*/ 23 w 28"/>
                <a:gd name="T83" fmla="*/ 23 h 53"/>
                <a:gd name="T84" fmla="*/ 23 w 28"/>
                <a:gd name="T85" fmla="*/ 8 h 53"/>
                <a:gd name="T86" fmla="*/ 23 w 28"/>
                <a:gd name="T87" fmla="*/ 8 h 53"/>
                <a:gd name="T88" fmla="*/ 24 w 28"/>
                <a:gd name="T89" fmla="*/ 6 h 53"/>
                <a:gd name="T90" fmla="*/ 24 w 28"/>
                <a:gd name="T91" fmla="*/ 6 h 53"/>
                <a:gd name="T92" fmla="*/ 24 w 28"/>
                <a:gd name="T9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 h="53">
                  <a:moveTo>
                    <a:pt x="24" y="0"/>
                  </a:moveTo>
                  <a:cubicBezTo>
                    <a:pt x="24" y="2"/>
                    <a:pt x="23" y="2"/>
                    <a:pt x="23" y="2"/>
                  </a:cubicBezTo>
                  <a:cubicBezTo>
                    <a:pt x="23" y="3"/>
                    <a:pt x="22" y="3"/>
                    <a:pt x="22" y="3"/>
                  </a:cubicBezTo>
                  <a:cubicBezTo>
                    <a:pt x="22" y="3"/>
                    <a:pt x="22" y="3"/>
                    <a:pt x="21" y="3"/>
                  </a:cubicBezTo>
                  <a:cubicBezTo>
                    <a:pt x="21" y="4"/>
                    <a:pt x="20" y="4"/>
                    <a:pt x="20" y="4"/>
                  </a:cubicBezTo>
                  <a:cubicBezTo>
                    <a:pt x="2" y="9"/>
                    <a:pt x="10" y="9"/>
                    <a:pt x="14" y="9"/>
                  </a:cubicBezTo>
                  <a:cubicBezTo>
                    <a:pt x="15" y="9"/>
                    <a:pt x="15" y="9"/>
                    <a:pt x="15" y="9"/>
                  </a:cubicBezTo>
                  <a:cubicBezTo>
                    <a:pt x="16" y="9"/>
                    <a:pt x="17" y="9"/>
                    <a:pt x="17" y="9"/>
                  </a:cubicBezTo>
                  <a:cubicBezTo>
                    <a:pt x="28" y="9"/>
                    <a:pt x="19" y="15"/>
                    <a:pt x="19" y="15"/>
                  </a:cubicBezTo>
                  <a:cubicBezTo>
                    <a:pt x="8" y="20"/>
                    <a:pt x="16" y="23"/>
                    <a:pt x="16" y="23"/>
                  </a:cubicBezTo>
                  <a:cubicBezTo>
                    <a:pt x="25" y="23"/>
                    <a:pt x="17" y="24"/>
                    <a:pt x="17" y="24"/>
                  </a:cubicBezTo>
                  <a:cubicBezTo>
                    <a:pt x="0" y="27"/>
                    <a:pt x="11" y="29"/>
                    <a:pt x="11" y="29"/>
                  </a:cubicBezTo>
                  <a:cubicBezTo>
                    <a:pt x="12" y="29"/>
                    <a:pt x="12" y="29"/>
                    <a:pt x="13" y="29"/>
                  </a:cubicBezTo>
                  <a:cubicBezTo>
                    <a:pt x="19" y="29"/>
                    <a:pt x="20" y="35"/>
                    <a:pt x="20" y="35"/>
                  </a:cubicBezTo>
                  <a:cubicBezTo>
                    <a:pt x="18" y="33"/>
                    <a:pt x="16" y="32"/>
                    <a:pt x="14" y="32"/>
                  </a:cubicBezTo>
                  <a:cubicBezTo>
                    <a:pt x="11" y="32"/>
                    <a:pt x="9" y="34"/>
                    <a:pt x="7" y="36"/>
                  </a:cubicBezTo>
                  <a:cubicBezTo>
                    <a:pt x="7" y="36"/>
                    <a:pt x="7" y="36"/>
                    <a:pt x="6" y="36"/>
                  </a:cubicBezTo>
                  <a:cubicBezTo>
                    <a:pt x="5" y="36"/>
                    <a:pt x="4" y="37"/>
                    <a:pt x="3" y="37"/>
                  </a:cubicBezTo>
                  <a:cubicBezTo>
                    <a:pt x="4" y="38"/>
                    <a:pt x="4" y="38"/>
                    <a:pt x="4" y="38"/>
                  </a:cubicBezTo>
                  <a:cubicBezTo>
                    <a:pt x="4" y="38"/>
                    <a:pt x="4" y="38"/>
                    <a:pt x="4" y="38"/>
                  </a:cubicBezTo>
                  <a:cubicBezTo>
                    <a:pt x="3" y="38"/>
                    <a:pt x="3" y="40"/>
                    <a:pt x="3" y="41"/>
                  </a:cubicBezTo>
                  <a:cubicBezTo>
                    <a:pt x="3" y="41"/>
                    <a:pt x="3" y="41"/>
                    <a:pt x="4" y="41"/>
                  </a:cubicBezTo>
                  <a:cubicBezTo>
                    <a:pt x="4" y="41"/>
                    <a:pt x="4" y="41"/>
                    <a:pt x="4" y="41"/>
                  </a:cubicBezTo>
                  <a:cubicBezTo>
                    <a:pt x="6" y="40"/>
                    <a:pt x="9" y="39"/>
                    <a:pt x="12" y="39"/>
                  </a:cubicBezTo>
                  <a:cubicBezTo>
                    <a:pt x="12" y="39"/>
                    <a:pt x="12" y="39"/>
                    <a:pt x="12" y="39"/>
                  </a:cubicBezTo>
                  <a:cubicBezTo>
                    <a:pt x="12" y="39"/>
                    <a:pt x="12" y="39"/>
                    <a:pt x="12" y="39"/>
                  </a:cubicBezTo>
                  <a:cubicBezTo>
                    <a:pt x="12" y="39"/>
                    <a:pt x="12" y="39"/>
                    <a:pt x="12" y="39"/>
                  </a:cubicBezTo>
                  <a:cubicBezTo>
                    <a:pt x="14" y="39"/>
                    <a:pt x="15" y="40"/>
                    <a:pt x="14" y="43"/>
                  </a:cubicBezTo>
                  <a:cubicBezTo>
                    <a:pt x="14" y="43"/>
                    <a:pt x="14" y="43"/>
                    <a:pt x="14" y="43"/>
                  </a:cubicBezTo>
                  <a:cubicBezTo>
                    <a:pt x="14" y="43"/>
                    <a:pt x="14" y="43"/>
                    <a:pt x="14" y="43"/>
                  </a:cubicBezTo>
                  <a:cubicBezTo>
                    <a:pt x="14" y="43"/>
                    <a:pt x="14" y="43"/>
                    <a:pt x="14" y="43"/>
                  </a:cubicBezTo>
                  <a:cubicBezTo>
                    <a:pt x="12" y="47"/>
                    <a:pt x="8" y="49"/>
                    <a:pt x="5" y="53"/>
                  </a:cubicBezTo>
                  <a:cubicBezTo>
                    <a:pt x="5" y="53"/>
                    <a:pt x="5" y="53"/>
                    <a:pt x="5" y="53"/>
                  </a:cubicBezTo>
                  <a:cubicBezTo>
                    <a:pt x="7" y="51"/>
                    <a:pt x="12" y="51"/>
                    <a:pt x="16" y="51"/>
                  </a:cubicBezTo>
                  <a:cubicBezTo>
                    <a:pt x="21" y="51"/>
                    <a:pt x="26" y="51"/>
                    <a:pt x="26" y="51"/>
                  </a:cubicBezTo>
                  <a:cubicBezTo>
                    <a:pt x="26" y="51"/>
                    <a:pt x="26" y="51"/>
                    <a:pt x="26" y="51"/>
                  </a:cubicBezTo>
                  <a:cubicBezTo>
                    <a:pt x="26" y="51"/>
                    <a:pt x="26" y="51"/>
                    <a:pt x="26" y="51"/>
                  </a:cubicBezTo>
                  <a:cubicBezTo>
                    <a:pt x="26" y="51"/>
                    <a:pt x="26" y="51"/>
                    <a:pt x="25" y="51"/>
                  </a:cubicBezTo>
                  <a:cubicBezTo>
                    <a:pt x="24" y="51"/>
                    <a:pt x="23" y="50"/>
                    <a:pt x="24" y="48"/>
                  </a:cubicBezTo>
                  <a:cubicBezTo>
                    <a:pt x="24" y="48"/>
                    <a:pt x="24" y="45"/>
                    <a:pt x="24" y="42"/>
                  </a:cubicBezTo>
                  <a:cubicBezTo>
                    <a:pt x="23" y="40"/>
                    <a:pt x="23" y="37"/>
                    <a:pt x="23" y="34"/>
                  </a:cubicBezTo>
                  <a:cubicBezTo>
                    <a:pt x="22" y="30"/>
                    <a:pt x="22" y="24"/>
                    <a:pt x="23" y="23"/>
                  </a:cubicBezTo>
                  <a:cubicBezTo>
                    <a:pt x="23" y="23"/>
                    <a:pt x="25" y="8"/>
                    <a:pt x="23" y="8"/>
                  </a:cubicBezTo>
                  <a:cubicBezTo>
                    <a:pt x="23" y="8"/>
                    <a:pt x="23" y="8"/>
                    <a:pt x="23" y="8"/>
                  </a:cubicBezTo>
                  <a:cubicBezTo>
                    <a:pt x="23" y="8"/>
                    <a:pt x="23" y="7"/>
                    <a:pt x="24" y="6"/>
                  </a:cubicBezTo>
                  <a:cubicBezTo>
                    <a:pt x="24" y="6"/>
                    <a:pt x="24" y="6"/>
                    <a:pt x="24" y="6"/>
                  </a:cubicBezTo>
                  <a:cubicBezTo>
                    <a:pt x="25" y="1"/>
                    <a:pt x="24"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78" name="Freeform 572">
              <a:extLst>
                <a:ext uri="{FF2B5EF4-FFF2-40B4-BE49-F238E27FC236}">
                  <a16:creationId xmlns:a16="http://schemas.microsoft.com/office/drawing/2014/main" id="{F30D48C2-30DB-8340-B524-22C4D56A2CDF}"/>
                </a:ext>
              </a:extLst>
            </p:cNvPr>
            <p:cNvSpPr>
              <a:spLocks/>
            </p:cNvSpPr>
            <p:nvPr/>
          </p:nvSpPr>
          <p:spPr bwMode="auto">
            <a:xfrm>
              <a:off x="1352" y="2726"/>
              <a:ext cx="5" cy="4"/>
            </a:xfrm>
            <a:custGeom>
              <a:avLst/>
              <a:gdLst>
                <a:gd name="T0" fmla="*/ 3 w 3"/>
                <a:gd name="T1" fmla="*/ 0 h 3"/>
                <a:gd name="T2" fmla="*/ 2 w 3"/>
                <a:gd name="T3" fmla="*/ 0 h 3"/>
                <a:gd name="T4" fmla="*/ 0 w 3"/>
                <a:gd name="T5" fmla="*/ 3 h 3"/>
                <a:gd name="T6" fmla="*/ 1 w 3"/>
                <a:gd name="T7" fmla="*/ 3 h 3"/>
                <a:gd name="T8" fmla="*/ 2 w 3"/>
                <a:gd name="T9" fmla="*/ 2 h 3"/>
                <a:gd name="T10" fmla="*/ 3 w 3"/>
                <a:gd name="T11" fmla="*/ 0 h 3"/>
                <a:gd name="T12" fmla="*/ 3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0"/>
                  </a:moveTo>
                  <a:cubicBezTo>
                    <a:pt x="2" y="0"/>
                    <a:pt x="2" y="0"/>
                    <a:pt x="2" y="0"/>
                  </a:cubicBezTo>
                  <a:cubicBezTo>
                    <a:pt x="2" y="0"/>
                    <a:pt x="1" y="2"/>
                    <a:pt x="0" y="3"/>
                  </a:cubicBezTo>
                  <a:cubicBezTo>
                    <a:pt x="1" y="3"/>
                    <a:pt x="1" y="3"/>
                    <a:pt x="1" y="3"/>
                  </a:cubicBezTo>
                  <a:cubicBezTo>
                    <a:pt x="1" y="3"/>
                    <a:pt x="2" y="3"/>
                    <a:pt x="2" y="2"/>
                  </a:cubicBezTo>
                  <a:cubicBezTo>
                    <a:pt x="2" y="2"/>
                    <a:pt x="3" y="2"/>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79" name="Freeform 573">
              <a:extLst>
                <a:ext uri="{FF2B5EF4-FFF2-40B4-BE49-F238E27FC236}">
                  <a16:creationId xmlns:a16="http://schemas.microsoft.com/office/drawing/2014/main" id="{A30D5E77-E85B-3848-940D-1DC8EE9C94D8}"/>
                </a:ext>
              </a:extLst>
            </p:cNvPr>
            <p:cNvSpPr>
              <a:spLocks noEditPoints="1"/>
            </p:cNvSpPr>
            <p:nvPr/>
          </p:nvSpPr>
          <p:spPr bwMode="auto">
            <a:xfrm>
              <a:off x="1328" y="2782"/>
              <a:ext cx="14" cy="21"/>
            </a:xfrm>
            <a:custGeom>
              <a:avLst/>
              <a:gdLst>
                <a:gd name="T0" fmla="*/ 10 w 10"/>
                <a:gd name="T1" fmla="*/ 4 h 14"/>
                <a:gd name="T2" fmla="*/ 10 w 10"/>
                <a:gd name="T3" fmla="*/ 4 h 14"/>
                <a:gd name="T4" fmla="*/ 1 w 10"/>
                <a:gd name="T5" fmla="*/ 14 h 14"/>
                <a:gd name="T6" fmla="*/ 1 w 10"/>
                <a:gd name="T7" fmla="*/ 14 h 14"/>
                <a:gd name="T8" fmla="*/ 10 w 10"/>
                <a:gd name="T9" fmla="*/ 4 h 14"/>
                <a:gd name="T10" fmla="*/ 10 w 10"/>
                <a:gd name="T11" fmla="*/ 4 h 14"/>
                <a:gd name="T12" fmla="*/ 10 w 10"/>
                <a:gd name="T13" fmla="*/ 4 h 14"/>
                <a:gd name="T14" fmla="*/ 10 w 10"/>
                <a:gd name="T15" fmla="*/ 4 h 14"/>
                <a:gd name="T16" fmla="*/ 10 w 10"/>
                <a:gd name="T17" fmla="*/ 4 h 14"/>
                <a:gd name="T18" fmla="*/ 0 w 10"/>
                <a:gd name="T19" fmla="*/ 2 h 14"/>
                <a:gd name="T20" fmla="*/ 0 w 10"/>
                <a:gd name="T21" fmla="*/ 2 h 14"/>
                <a:gd name="T22" fmla="*/ 0 w 10"/>
                <a:gd name="T23" fmla="*/ 2 h 14"/>
                <a:gd name="T24" fmla="*/ 8 w 10"/>
                <a:gd name="T25" fmla="*/ 0 h 14"/>
                <a:gd name="T26" fmla="*/ 8 w 10"/>
                <a:gd name="T27" fmla="*/ 0 h 14"/>
                <a:gd name="T28" fmla="*/ 8 w 10"/>
                <a:gd name="T29" fmla="*/ 0 h 14"/>
                <a:gd name="T30" fmla="*/ 8 w 10"/>
                <a:gd name="T3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4">
                  <a:moveTo>
                    <a:pt x="10" y="4"/>
                  </a:moveTo>
                  <a:cubicBezTo>
                    <a:pt x="10" y="4"/>
                    <a:pt x="10" y="4"/>
                    <a:pt x="10" y="4"/>
                  </a:cubicBezTo>
                  <a:cubicBezTo>
                    <a:pt x="8" y="8"/>
                    <a:pt x="4" y="10"/>
                    <a:pt x="1" y="14"/>
                  </a:cubicBezTo>
                  <a:cubicBezTo>
                    <a:pt x="1" y="14"/>
                    <a:pt x="1" y="14"/>
                    <a:pt x="1" y="14"/>
                  </a:cubicBezTo>
                  <a:cubicBezTo>
                    <a:pt x="4" y="10"/>
                    <a:pt x="8" y="8"/>
                    <a:pt x="10" y="4"/>
                  </a:cubicBezTo>
                  <a:cubicBezTo>
                    <a:pt x="10" y="4"/>
                    <a:pt x="10" y="4"/>
                    <a:pt x="10" y="4"/>
                  </a:cubicBezTo>
                  <a:moveTo>
                    <a:pt x="10" y="4"/>
                  </a:moveTo>
                  <a:cubicBezTo>
                    <a:pt x="10" y="4"/>
                    <a:pt x="10" y="4"/>
                    <a:pt x="10" y="4"/>
                  </a:cubicBezTo>
                  <a:cubicBezTo>
                    <a:pt x="10" y="4"/>
                    <a:pt x="10" y="4"/>
                    <a:pt x="10" y="4"/>
                  </a:cubicBezTo>
                  <a:moveTo>
                    <a:pt x="0" y="2"/>
                  </a:moveTo>
                  <a:cubicBezTo>
                    <a:pt x="0" y="2"/>
                    <a:pt x="0" y="2"/>
                    <a:pt x="0" y="2"/>
                  </a:cubicBezTo>
                  <a:cubicBezTo>
                    <a:pt x="0" y="2"/>
                    <a:pt x="0" y="2"/>
                    <a:pt x="0" y="2"/>
                  </a:cubicBezTo>
                  <a:moveTo>
                    <a:pt x="8" y="0"/>
                  </a:moveTo>
                  <a:cubicBezTo>
                    <a:pt x="8" y="0"/>
                    <a:pt x="8" y="0"/>
                    <a:pt x="8" y="0"/>
                  </a:cubicBezTo>
                  <a:cubicBezTo>
                    <a:pt x="8" y="0"/>
                    <a:pt x="8"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80" name="Freeform 574">
              <a:extLst>
                <a:ext uri="{FF2B5EF4-FFF2-40B4-BE49-F238E27FC236}">
                  <a16:creationId xmlns:a16="http://schemas.microsoft.com/office/drawing/2014/main" id="{32E90CE0-171A-D240-BC55-D6F1D6802E75}"/>
                </a:ext>
              </a:extLst>
            </p:cNvPr>
            <p:cNvSpPr>
              <a:spLocks noEditPoints="1"/>
            </p:cNvSpPr>
            <p:nvPr/>
          </p:nvSpPr>
          <p:spPr bwMode="auto">
            <a:xfrm>
              <a:off x="1363" y="2797"/>
              <a:ext cx="4" cy="4"/>
            </a:xfrm>
            <a:custGeom>
              <a:avLst/>
              <a:gdLst>
                <a:gd name="T0" fmla="*/ 2 w 3"/>
                <a:gd name="T1" fmla="*/ 1 h 3"/>
                <a:gd name="T2" fmla="*/ 0 w 3"/>
                <a:gd name="T3" fmla="*/ 3 h 3"/>
                <a:gd name="T4" fmla="*/ 2 w 3"/>
                <a:gd name="T5" fmla="*/ 1 h 3"/>
                <a:gd name="T6" fmla="*/ 2 w 3"/>
                <a:gd name="T7" fmla="*/ 0 h 3"/>
                <a:gd name="T8" fmla="*/ 2 w 3"/>
                <a:gd name="T9" fmla="*/ 0 h 3"/>
                <a:gd name="T10" fmla="*/ 3 w 3"/>
                <a:gd name="T11" fmla="*/ 1 h 3"/>
                <a:gd name="T12" fmla="*/ 2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2" y="1"/>
                  </a:moveTo>
                  <a:cubicBezTo>
                    <a:pt x="1" y="2"/>
                    <a:pt x="0" y="3"/>
                    <a:pt x="0" y="3"/>
                  </a:cubicBezTo>
                  <a:cubicBezTo>
                    <a:pt x="0" y="3"/>
                    <a:pt x="1" y="2"/>
                    <a:pt x="2" y="1"/>
                  </a:cubicBezTo>
                  <a:moveTo>
                    <a:pt x="2" y="0"/>
                  </a:moveTo>
                  <a:cubicBezTo>
                    <a:pt x="2" y="0"/>
                    <a:pt x="2" y="0"/>
                    <a:pt x="2" y="0"/>
                  </a:cubicBezTo>
                  <a:cubicBezTo>
                    <a:pt x="2" y="0"/>
                    <a:pt x="2" y="0"/>
                    <a:pt x="3"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81" name="Freeform 575">
              <a:extLst>
                <a:ext uri="{FF2B5EF4-FFF2-40B4-BE49-F238E27FC236}">
                  <a16:creationId xmlns:a16="http://schemas.microsoft.com/office/drawing/2014/main" id="{FA517408-10D5-DC43-938D-655C107FCBE9}"/>
                </a:ext>
              </a:extLst>
            </p:cNvPr>
            <p:cNvSpPr>
              <a:spLocks noEditPoints="1"/>
            </p:cNvSpPr>
            <p:nvPr/>
          </p:nvSpPr>
          <p:spPr bwMode="auto">
            <a:xfrm>
              <a:off x="1344" y="2797"/>
              <a:ext cx="23" cy="13"/>
            </a:xfrm>
            <a:custGeom>
              <a:avLst/>
              <a:gdLst>
                <a:gd name="T0" fmla="*/ 13 w 16"/>
                <a:gd name="T1" fmla="*/ 3 h 9"/>
                <a:gd name="T2" fmla="*/ 15 w 16"/>
                <a:gd name="T3" fmla="*/ 1 h 9"/>
                <a:gd name="T4" fmla="*/ 13 w 16"/>
                <a:gd name="T5" fmla="*/ 3 h 9"/>
                <a:gd name="T6" fmla="*/ 15 w 16"/>
                <a:gd name="T7" fmla="*/ 0 h 9"/>
                <a:gd name="T8" fmla="*/ 11 w 16"/>
                <a:gd name="T9" fmla="*/ 2 h 9"/>
                <a:gd name="T10" fmla="*/ 11 w 16"/>
                <a:gd name="T11" fmla="*/ 2 h 9"/>
                <a:gd name="T12" fmla="*/ 11 w 16"/>
                <a:gd name="T13" fmla="*/ 2 h 9"/>
                <a:gd name="T14" fmla="*/ 11 w 16"/>
                <a:gd name="T15" fmla="*/ 2 h 9"/>
                <a:gd name="T16" fmla="*/ 11 w 16"/>
                <a:gd name="T17" fmla="*/ 2 h 9"/>
                <a:gd name="T18" fmla="*/ 0 w 16"/>
                <a:gd name="T19" fmla="*/ 9 h 9"/>
                <a:gd name="T20" fmla="*/ 1 w 16"/>
                <a:gd name="T21" fmla="*/ 9 h 9"/>
                <a:gd name="T22" fmla="*/ 13 w 16"/>
                <a:gd name="T23" fmla="*/ 3 h 9"/>
                <a:gd name="T24" fmla="*/ 16 w 16"/>
                <a:gd name="T25" fmla="*/ 1 h 9"/>
                <a:gd name="T26" fmla="*/ 16 w 16"/>
                <a:gd name="T27" fmla="*/ 1 h 9"/>
                <a:gd name="T28" fmla="*/ 16 w 16"/>
                <a:gd name="T29" fmla="*/ 1 h 9"/>
                <a:gd name="T30" fmla="*/ 15 w 16"/>
                <a:gd name="T3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3" y="3"/>
                  </a:moveTo>
                  <a:cubicBezTo>
                    <a:pt x="13" y="3"/>
                    <a:pt x="14" y="2"/>
                    <a:pt x="15" y="1"/>
                  </a:cubicBezTo>
                  <a:cubicBezTo>
                    <a:pt x="14" y="2"/>
                    <a:pt x="13" y="3"/>
                    <a:pt x="13" y="3"/>
                  </a:cubicBezTo>
                  <a:moveTo>
                    <a:pt x="15" y="0"/>
                  </a:moveTo>
                  <a:cubicBezTo>
                    <a:pt x="15" y="1"/>
                    <a:pt x="13" y="2"/>
                    <a:pt x="11" y="2"/>
                  </a:cubicBezTo>
                  <a:cubicBezTo>
                    <a:pt x="11" y="2"/>
                    <a:pt x="11" y="2"/>
                    <a:pt x="11" y="2"/>
                  </a:cubicBezTo>
                  <a:cubicBezTo>
                    <a:pt x="11" y="2"/>
                    <a:pt x="11" y="2"/>
                    <a:pt x="11" y="2"/>
                  </a:cubicBezTo>
                  <a:cubicBezTo>
                    <a:pt x="11" y="2"/>
                    <a:pt x="11" y="2"/>
                    <a:pt x="11" y="2"/>
                  </a:cubicBezTo>
                  <a:cubicBezTo>
                    <a:pt x="11" y="2"/>
                    <a:pt x="11" y="2"/>
                    <a:pt x="11" y="2"/>
                  </a:cubicBezTo>
                  <a:cubicBezTo>
                    <a:pt x="11" y="2"/>
                    <a:pt x="2" y="5"/>
                    <a:pt x="0" y="9"/>
                  </a:cubicBezTo>
                  <a:cubicBezTo>
                    <a:pt x="0" y="9"/>
                    <a:pt x="0" y="9"/>
                    <a:pt x="1" y="9"/>
                  </a:cubicBezTo>
                  <a:cubicBezTo>
                    <a:pt x="3" y="9"/>
                    <a:pt x="6" y="8"/>
                    <a:pt x="13" y="3"/>
                  </a:cubicBezTo>
                  <a:cubicBezTo>
                    <a:pt x="14" y="2"/>
                    <a:pt x="15" y="2"/>
                    <a:pt x="16" y="1"/>
                  </a:cubicBezTo>
                  <a:cubicBezTo>
                    <a:pt x="16" y="1"/>
                    <a:pt x="16" y="1"/>
                    <a:pt x="16" y="1"/>
                  </a:cubicBezTo>
                  <a:cubicBezTo>
                    <a:pt x="16" y="1"/>
                    <a:pt x="16" y="1"/>
                    <a:pt x="16" y="1"/>
                  </a:cubicBezTo>
                  <a:cubicBezTo>
                    <a:pt x="15" y="0"/>
                    <a:pt x="15"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82" name="Freeform 576">
              <a:extLst>
                <a:ext uri="{FF2B5EF4-FFF2-40B4-BE49-F238E27FC236}">
                  <a16:creationId xmlns:a16="http://schemas.microsoft.com/office/drawing/2014/main" id="{21B10D07-4F80-5C47-B2CA-314EDC8306AD}"/>
                </a:ext>
              </a:extLst>
            </p:cNvPr>
            <p:cNvSpPr>
              <a:spLocks noEditPoints="1"/>
            </p:cNvSpPr>
            <p:nvPr/>
          </p:nvSpPr>
          <p:spPr bwMode="auto">
            <a:xfrm>
              <a:off x="1360" y="2798"/>
              <a:ext cx="17" cy="13"/>
            </a:xfrm>
            <a:custGeom>
              <a:avLst/>
              <a:gdLst>
                <a:gd name="T0" fmla="*/ 10 w 12"/>
                <a:gd name="T1" fmla="*/ 3 h 9"/>
                <a:gd name="T2" fmla="*/ 9 w 12"/>
                <a:gd name="T3" fmla="*/ 6 h 9"/>
                <a:gd name="T4" fmla="*/ 10 w 12"/>
                <a:gd name="T5" fmla="*/ 7 h 9"/>
                <a:gd name="T6" fmla="*/ 12 w 12"/>
                <a:gd name="T7" fmla="*/ 5 h 9"/>
                <a:gd name="T8" fmla="*/ 12 w 12"/>
                <a:gd name="T9" fmla="*/ 4 h 9"/>
                <a:gd name="T10" fmla="*/ 10 w 12"/>
                <a:gd name="T11" fmla="*/ 3 h 9"/>
                <a:gd name="T12" fmla="*/ 6 w 12"/>
                <a:gd name="T13" fmla="*/ 0 h 9"/>
                <a:gd name="T14" fmla="*/ 6 w 12"/>
                <a:gd name="T15" fmla="*/ 1 h 9"/>
                <a:gd name="T16" fmla="*/ 1 w 12"/>
                <a:gd name="T17" fmla="*/ 9 h 9"/>
                <a:gd name="T18" fmla="*/ 8 w 12"/>
                <a:gd name="T19" fmla="*/ 2 h 9"/>
                <a:gd name="T20" fmla="*/ 9 w 12"/>
                <a:gd name="T21" fmla="*/ 2 h 9"/>
                <a:gd name="T22" fmla="*/ 6 w 12"/>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9">
                  <a:moveTo>
                    <a:pt x="10" y="3"/>
                  </a:moveTo>
                  <a:cubicBezTo>
                    <a:pt x="10" y="3"/>
                    <a:pt x="11" y="4"/>
                    <a:pt x="9" y="6"/>
                  </a:cubicBezTo>
                  <a:cubicBezTo>
                    <a:pt x="9" y="6"/>
                    <a:pt x="9" y="7"/>
                    <a:pt x="10" y="7"/>
                  </a:cubicBezTo>
                  <a:cubicBezTo>
                    <a:pt x="11" y="7"/>
                    <a:pt x="11" y="6"/>
                    <a:pt x="12" y="5"/>
                  </a:cubicBezTo>
                  <a:cubicBezTo>
                    <a:pt x="12" y="4"/>
                    <a:pt x="12" y="4"/>
                    <a:pt x="12" y="4"/>
                  </a:cubicBezTo>
                  <a:cubicBezTo>
                    <a:pt x="10" y="3"/>
                    <a:pt x="10" y="3"/>
                    <a:pt x="10" y="3"/>
                  </a:cubicBezTo>
                  <a:moveTo>
                    <a:pt x="6" y="0"/>
                  </a:moveTo>
                  <a:cubicBezTo>
                    <a:pt x="6" y="1"/>
                    <a:pt x="6" y="1"/>
                    <a:pt x="6" y="1"/>
                  </a:cubicBezTo>
                  <a:cubicBezTo>
                    <a:pt x="6" y="1"/>
                    <a:pt x="0" y="8"/>
                    <a:pt x="1" y="9"/>
                  </a:cubicBezTo>
                  <a:cubicBezTo>
                    <a:pt x="1" y="9"/>
                    <a:pt x="6" y="5"/>
                    <a:pt x="8" y="2"/>
                  </a:cubicBezTo>
                  <a:cubicBezTo>
                    <a:pt x="8" y="2"/>
                    <a:pt x="8" y="2"/>
                    <a:pt x="9" y="2"/>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83" name="Freeform 577">
              <a:extLst>
                <a:ext uri="{FF2B5EF4-FFF2-40B4-BE49-F238E27FC236}">
                  <a16:creationId xmlns:a16="http://schemas.microsoft.com/office/drawing/2014/main" id="{497432B6-C567-1745-9038-7B10395D02F8}"/>
                </a:ext>
              </a:extLst>
            </p:cNvPr>
            <p:cNvSpPr>
              <a:spLocks noEditPoints="1"/>
            </p:cNvSpPr>
            <p:nvPr/>
          </p:nvSpPr>
          <p:spPr bwMode="auto">
            <a:xfrm>
              <a:off x="1322" y="2681"/>
              <a:ext cx="35" cy="43"/>
            </a:xfrm>
            <a:custGeom>
              <a:avLst/>
              <a:gdLst>
                <a:gd name="T0" fmla="*/ 5 w 24"/>
                <a:gd name="T1" fmla="*/ 26 h 30"/>
                <a:gd name="T2" fmla="*/ 3 w 24"/>
                <a:gd name="T3" fmla="*/ 29 h 30"/>
                <a:gd name="T4" fmla="*/ 4 w 24"/>
                <a:gd name="T5" fmla="*/ 30 h 30"/>
                <a:gd name="T6" fmla="*/ 4 w 24"/>
                <a:gd name="T7" fmla="*/ 30 h 30"/>
                <a:gd name="T8" fmla="*/ 4 w 24"/>
                <a:gd name="T9" fmla="*/ 29 h 30"/>
                <a:gd name="T10" fmla="*/ 4 w 24"/>
                <a:gd name="T11" fmla="*/ 29 h 30"/>
                <a:gd name="T12" fmla="*/ 5 w 24"/>
                <a:gd name="T13" fmla="*/ 26 h 30"/>
                <a:gd name="T14" fmla="*/ 10 w 24"/>
                <a:gd name="T15" fmla="*/ 22 h 30"/>
                <a:gd name="T16" fmla="*/ 7 w 24"/>
                <a:gd name="T17" fmla="*/ 24 h 30"/>
                <a:gd name="T18" fmla="*/ 7 w 24"/>
                <a:gd name="T19" fmla="*/ 27 h 30"/>
                <a:gd name="T20" fmla="*/ 7 w 24"/>
                <a:gd name="T21" fmla="*/ 28 h 30"/>
                <a:gd name="T22" fmla="*/ 10 w 24"/>
                <a:gd name="T23" fmla="*/ 27 h 30"/>
                <a:gd name="T24" fmla="*/ 10 w 24"/>
                <a:gd name="T25" fmla="*/ 22 h 30"/>
                <a:gd name="T26" fmla="*/ 24 w 24"/>
                <a:gd name="T27" fmla="*/ 22 h 30"/>
                <a:gd name="T28" fmla="*/ 23 w 24"/>
                <a:gd name="T29" fmla="*/ 27 h 30"/>
                <a:gd name="T30" fmla="*/ 24 w 24"/>
                <a:gd name="T31" fmla="*/ 22 h 30"/>
                <a:gd name="T32" fmla="*/ 24 w 24"/>
                <a:gd name="T33" fmla="*/ 22 h 30"/>
                <a:gd name="T34" fmla="*/ 14 w 24"/>
                <a:gd name="T35" fmla="*/ 20 h 30"/>
                <a:gd name="T36" fmla="*/ 13 w 24"/>
                <a:gd name="T37" fmla="*/ 21 h 30"/>
                <a:gd name="T38" fmla="*/ 12 w 24"/>
                <a:gd name="T39" fmla="*/ 27 h 30"/>
                <a:gd name="T40" fmla="*/ 13 w 24"/>
                <a:gd name="T41" fmla="*/ 26 h 30"/>
                <a:gd name="T42" fmla="*/ 14 w 24"/>
                <a:gd name="T43" fmla="*/ 20 h 30"/>
                <a:gd name="T44" fmla="*/ 22 w 24"/>
                <a:gd name="T45" fmla="*/ 19 h 30"/>
                <a:gd name="T46" fmla="*/ 22 w 24"/>
                <a:gd name="T47" fmla="*/ 19 h 30"/>
                <a:gd name="T48" fmla="*/ 22 w 24"/>
                <a:gd name="T49" fmla="*/ 24 h 30"/>
                <a:gd name="T50" fmla="*/ 21 w 24"/>
                <a:gd name="T51" fmla="*/ 28 h 30"/>
                <a:gd name="T52" fmla="*/ 22 w 24"/>
                <a:gd name="T53" fmla="*/ 29 h 30"/>
                <a:gd name="T54" fmla="*/ 22 w 24"/>
                <a:gd name="T55" fmla="*/ 29 h 30"/>
                <a:gd name="T56" fmla="*/ 23 w 24"/>
                <a:gd name="T57" fmla="*/ 29 h 30"/>
                <a:gd name="T58" fmla="*/ 23 w 24"/>
                <a:gd name="T59" fmla="*/ 21 h 30"/>
                <a:gd name="T60" fmla="*/ 22 w 24"/>
                <a:gd name="T61" fmla="*/ 19 h 30"/>
                <a:gd name="T62" fmla="*/ 17 w 24"/>
                <a:gd name="T63" fmla="*/ 17 h 30"/>
                <a:gd name="T64" fmla="*/ 16 w 24"/>
                <a:gd name="T65" fmla="*/ 19 h 30"/>
                <a:gd name="T66" fmla="*/ 16 w 24"/>
                <a:gd name="T67" fmla="*/ 19 h 30"/>
                <a:gd name="T68" fmla="*/ 16 w 24"/>
                <a:gd name="T69" fmla="*/ 24 h 30"/>
                <a:gd name="T70" fmla="*/ 16 w 24"/>
                <a:gd name="T71" fmla="*/ 26 h 30"/>
                <a:gd name="T72" fmla="*/ 16 w 24"/>
                <a:gd name="T73" fmla="*/ 26 h 30"/>
                <a:gd name="T74" fmla="*/ 18 w 24"/>
                <a:gd name="T75" fmla="*/ 26 h 30"/>
                <a:gd name="T76" fmla="*/ 18 w 24"/>
                <a:gd name="T77" fmla="*/ 22 h 30"/>
                <a:gd name="T78" fmla="*/ 17 w 24"/>
                <a:gd name="T79" fmla="*/ 17 h 30"/>
                <a:gd name="T80" fmla="*/ 5 w 24"/>
                <a:gd name="T81" fmla="*/ 0 h 30"/>
                <a:gd name="T82" fmla="*/ 12 w 24"/>
                <a:gd name="T83" fmla="*/ 9 h 30"/>
                <a:gd name="T84" fmla="*/ 15 w 24"/>
                <a:gd name="T85" fmla="*/ 11 h 30"/>
                <a:gd name="T86" fmla="*/ 9 w 24"/>
                <a:gd name="T87" fmla="*/ 15 h 30"/>
                <a:gd name="T88" fmla="*/ 11 w 24"/>
                <a:gd name="T89" fmla="*/ 17 h 30"/>
                <a:gd name="T90" fmla="*/ 11 w 24"/>
                <a:gd name="T91" fmla="*/ 17 h 30"/>
                <a:gd name="T92" fmla="*/ 14 w 24"/>
                <a:gd name="T93" fmla="*/ 16 h 30"/>
                <a:gd name="T94" fmla="*/ 16 w 24"/>
                <a:gd name="T95" fmla="*/ 16 h 30"/>
                <a:gd name="T96" fmla="*/ 19 w 24"/>
                <a:gd name="T97" fmla="*/ 17 h 30"/>
                <a:gd name="T98" fmla="*/ 20 w 24"/>
                <a:gd name="T99" fmla="*/ 27 h 30"/>
                <a:gd name="T100" fmla="*/ 20 w 24"/>
                <a:gd name="T101" fmla="*/ 27 h 30"/>
                <a:gd name="T102" fmla="*/ 20 w 24"/>
                <a:gd name="T103" fmla="*/ 20 h 30"/>
                <a:gd name="T104" fmla="*/ 21 w 24"/>
                <a:gd name="T105" fmla="*/ 17 h 30"/>
                <a:gd name="T106" fmla="*/ 22 w 24"/>
                <a:gd name="T107" fmla="*/ 17 h 30"/>
                <a:gd name="T108" fmla="*/ 22 w 24"/>
                <a:gd name="T109" fmla="*/ 17 h 30"/>
                <a:gd name="T110" fmla="*/ 23 w 24"/>
                <a:gd name="T111" fmla="*/ 18 h 30"/>
                <a:gd name="T112" fmla="*/ 21 w 24"/>
                <a:gd name="T113" fmla="*/ 9 h 30"/>
                <a:gd name="T114" fmla="*/ 7 w 24"/>
                <a:gd name="T115" fmla="*/ 1 h 30"/>
                <a:gd name="T116" fmla="*/ 5 w 24"/>
                <a:gd name="T1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 h="30">
                  <a:moveTo>
                    <a:pt x="5" y="26"/>
                  </a:moveTo>
                  <a:cubicBezTo>
                    <a:pt x="2" y="28"/>
                    <a:pt x="2" y="29"/>
                    <a:pt x="3" y="29"/>
                  </a:cubicBezTo>
                  <a:cubicBezTo>
                    <a:pt x="4" y="30"/>
                    <a:pt x="4" y="30"/>
                    <a:pt x="4" y="30"/>
                  </a:cubicBezTo>
                  <a:cubicBezTo>
                    <a:pt x="4" y="30"/>
                    <a:pt x="4" y="30"/>
                    <a:pt x="4" y="30"/>
                  </a:cubicBezTo>
                  <a:cubicBezTo>
                    <a:pt x="4" y="30"/>
                    <a:pt x="4" y="29"/>
                    <a:pt x="4" y="29"/>
                  </a:cubicBezTo>
                  <a:cubicBezTo>
                    <a:pt x="4" y="29"/>
                    <a:pt x="4" y="29"/>
                    <a:pt x="4" y="29"/>
                  </a:cubicBezTo>
                  <a:cubicBezTo>
                    <a:pt x="4" y="28"/>
                    <a:pt x="5" y="27"/>
                    <a:pt x="5" y="26"/>
                  </a:cubicBezTo>
                  <a:moveTo>
                    <a:pt x="10" y="22"/>
                  </a:moveTo>
                  <a:cubicBezTo>
                    <a:pt x="9" y="23"/>
                    <a:pt x="8" y="24"/>
                    <a:pt x="7" y="24"/>
                  </a:cubicBezTo>
                  <a:cubicBezTo>
                    <a:pt x="7" y="26"/>
                    <a:pt x="7" y="27"/>
                    <a:pt x="7" y="27"/>
                  </a:cubicBezTo>
                  <a:cubicBezTo>
                    <a:pt x="7" y="27"/>
                    <a:pt x="7" y="28"/>
                    <a:pt x="7" y="28"/>
                  </a:cubicBezTo>
                  <a:cubicBezTo>
                    <a:pt x="8" y="28"/>
                    <a:pt x="9" y="27"/>
                    <a:pt x="10" y="27"/>
                  </a:cubicBezTo>
                  <a:cubicBezTo>
                    <a:pt x="10" y="26"/>
                    <a:pt x="10" y="24"/>
                    <a:pt x="10" y="22"/>
                  </a:cubicBezTo>
                  <a:moveTo>
                    <a:pt x="24" y="22"/>
                  </a:moveTo>
                  <a:cubicBezTo>
                    <a:pt x="23" y="23"/>
                    <a:pt x="23" y="26"/>
                    <a:pt x="23" y="27"/>
                  </a:cubicBezTo>
                  <a:cubicBezTo>
                    <a:pt x="24" y="26"/>
                    <a:pt x="24" y="24"/>
                    <a:pt x="24" y="22"/>
                  </a:cubicBezTo>
                  <a:cubicBezTo>
                    <a:pt x="24" y="22"/>
                    <a:pt x="24" y="22"/>
                    <a:pt x="24" y="22"/>
                  </a:cubicBezTo>
                  <a:moveTo>
                    <a:pt x="14" y="20"/>
                  </a:moveTo>
                  <a:cubicBezTo>
                    <a:pt x="13" y="21"/>
                    <a:pt x="13" y="21"/>
                    <a:pt x="13" y="21"/>
                  </a:cubicBezTo>
                  <a:cubicBezTo>
                    <a:pt x="13" y="23"/>
                    <a:pt x="12" y="25"/>
                    <a:pt x="12" y="27"/>
                  </a:cubicBezTo>
                  <a:cubicBezTo>
                    <a:pt x="13" y="26"/>
                    <a:pt x="13" y="26"/>
                    <a:pt x="13" y="26"/>
                  </a:cubicBezTo>
                  <a:cubicBezTo>
                    <a:pt x="14" y="25"/>
                    <a:pt x="14" y="22"/>
                    <a:pt x="14" y="20"/>
                  </a:cubicBezTo>
                  <a:moveTo>
                    <a:pt x="22" y="19"/>
                  </a:moveTo>
                  <a:cubicBezTo>
                    <a:pt x="22" y="19"/>
                    <a:pt x="22" y="19"/>
                    <a:pt x="22" y="19"/>
                  </a:cubicBezTo>
                  <a:cubicBezTo>
                    <a:pt x="21" y="20"/>
                    <a:pt x="22" y="24"/>
                    <a:pt x="22" y="24"/>
                  </a:cubicBezTo>
                  <a:cubicBezTo>
                    <a:pt x="21" y="26"/>
                    <a:pt x="21" y="27"/>
                    <a:pt x="21" y="28"/>
                  </a:cubicBezTo>
                  <a:cubicBezTo>
                    <a:pt x="22" y="29"/>
                    <a:pt x="22" y="29"/>
                    <a:pt x="22" y="29"/>
                  </a:cubicBezTo>
                  <a:cubicBezTo>
                    <a:pt x="22" y="29"/>
                    <a:pt x="22" y="29"/>
                    <a:pt x="22" y="29"/>
                  </a:cubicBezTo>
                  <a:cubicBezTo>
                    <a:pt x="22" y="29"/>
                    <a:pt x="23" y="29"/>
                    <a:pt x="23" y="29"/>
                  </a:cubicBezTo>
                  <a:cubicBezTo>
                    <a:pt x="23" y="26"/>
                    <a:pt x="23" y="21"/>
                    <a:pt x="23" y="21"/>
                  </a:cubicBezTo>
                  <a:cubicBezTo>
                    <a:pt x="23" y="19"/>
                    <a:pt x="22" y="19"/>
                    <a:pt x="22" y="19"/>
                  </a:cubicBezTo>
                  <a:moveTo>
                    <a:pt x="17" y="17"/>
                  </a:moveTo>
                  <a:cubicBezTo>
                    <a:pt x="17" y="18"/>
                    <a:pt x="16" y="19"/>
                    <a:pt x="16" y="19"/>
                  </a:cubicBezTo>
                  <a:cubicBezTo>
                    <a:pt x="16" y="19"/>
                    <a:pt x="16" y="19"/>
                    <a:pt x="16" y="19"/>
                  </a:cubicBezTo>
                  <a:cubicBezTo>
                    <a:pt x="15" y="21"/>
                    <a:pt x="16" y="24"/>
                    <a:pt x="16" y="24"/>
                  </a:cubicBezTo>
                  <a:cubicBezTo>
                    <a:pt x="16" y="25"/>
                    <a:pt x="16" y="26"/>
                    <a:pt x="16" y="26"/>
                  </a:cubicBezTo>
                  <a:cubicBezTo>
                    <a:pt x="16" y="26"/>
                    <a:pt x="16" y="26"/>
                    <a:pt x="16" y="26"/>
                  </a:cubicBezTo>
                  <a:cubicBezTo>
                    <a:pt x="17" y="26"/>
                    <a:pt x="17" y="26"/>
                    <a:pt x="18" y="26"/>
                  </a:cubicBezTo>
                  <a:cubicBezTo>
                    <a:pt x="18" y="24"/>
                    <a:pt x="18" y="22"/>
                    <a:pt x="18" y="22"/>
                  </a:cubicBezTo>
                  <a:cubicBezTo>
                    <a:pt x="18" y="19"/>
                    <a:pt x="17" y="18"/>
                    <a:pt x="17" y="17"/>
                  </a:cubicBezTo>
                  <a:moveTo>
                    <a:pt x="5" y="0"/>
                  </a:moveTo>
                  <a:cubicBezTo>
                    <a:pt x="0" y="0"/>
                    <a:pt x="12" y="9"/>
                    <a:pt x="12" y="9"/>
                  </a:cubicBezTo>
                  <a:cubicBezTo>
                    <a:pt x="10" y="11"/>
                    <a:pt x="15" y="11"/>
                    <a:pt x="15" y="11"/>
                  </a:cubicBezTo>
                  <a:cubicBezTo>
                    <a:pt x="12" y="13"/>
                    <a:pt x="10" y="15"/>
                    <a:pt x="9" y="15"/>
                  </a:cubicBezTo>
                  <a:cubicBezTo>
                    <a:pt x="10" y="16"/>
                    <a:pt x="11" y="17"/>
                    <a:pt x="11" y="17"/>
                  </a:cubicBezTo>
                  <a:cubicBezTo>
                    <a:pt x="11" y="17"/>
                    <a:pt x="11" y="17"/>
                    <a:pt x="11" y="17"/>
                  </a:cubicBezTo>
                  <a:cubicBezTo>
                    <a:pt x="13" y="17"/>
                    <a:pt x="14" y="16"/>
                    <a:pt x="14" y="16"/>
                  </a:cubicBezTo>
                  <a:cubicBezTo>
                    <a:pt x="15" y="16"/>
                    <a:pt x="15" y="16"/>
                    <a:pt x="16" y="16"/>
                  </a:cubicBezTo>
                  <a:cubicBezTo>
                    <a:pt x="17" y="16"/>
                    <a:pt x="18" y="16"/>
                    <a:pt x="19" y="17"/>
                  </a:cubicBezTo>
                  <a:cubicBezTo>
                    <a:pt x="19" y="17"/>
                    <a:pt x="20" y="18"/>
                    <a:pt x="20" y="27"/>
                  </a:cubicBezTo>
                  <a:cubicBezTo>
                    <a:pt x="20" y="27"/>
                    <a:pt x="20" y="27"/>
                    <a:pt x="20" y="27"/>
                  </a:cubicBezTo>
                  <a:cubicBezTo>
                    <a:pt x="21" y="22"/>
                    <a:pt x="20" y="20"/>
                    <a:pt x="20" y="20"/>
                  </a:cubicBezTo>
                  <a:cubicBezTo>
                    <a:pt x="20" y="17"/>
                    <a:pt x="21" y="17"/>
                    <a:pt x="21" y="17"/>
                  </a:cubicBezTo>
                  <a:cubicBezTo>
                    <a:pt x="22" y="17"/>
                    <a:pt x="22" y="17"/>
                    <a:pt x="22" y="17"/>
                  </a:cubicBezTo>
                  <a:cubicBezTo>
                    <a:pt x="22" y="17"/>
                    <a:pt x="22" y="17"/>
                    <a:pt x="22" y="17"/>
                  </a:cubicBezTo>
                  <a:cubicBezTo>
                    <a:pt x="23" y="17"/>
                    <a:pt x="23" y="18"/>
                    <a:pt x="23" y="18"/>
                  </a:cubicBezTo>
                  <a:cubicBezTo>
                    <a:pt x="23" y="15"/>
                    <a:pt x="22" y="13"/>
                    <a:pt x="21" y="9"/>
                  </a:cubicBezTo>
                  <a:cubicBezTo>
                    <a:pt x="15" y="1"/>
                    <a:pt x="7" y="1"/>
                    <a:pt x="7" y="1"/>
                  </a:cubicBezTo>
                  <a:cubicBezTo>
                    <a:pt x="6" y="1"/>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84" name="Freeform 578">
              <a:extLst>
                <a:ext uri="{FF2B5EF4-FFF2-40B4-BE49-F238E27FC236}">
                  <a16:creationId xmlns:a16="http://schemas.microsoft.com/office/drawing/2014/main" id="{38793463-EBAA-5C45-AD0B-F7C56563EFB4}"/>
                </a:ext>
              </a:extLst>
            </p:cNvPr>
            <p:cNvSpPr>
              <a:spLocks/>
            </p:cNvSpPr>
            <p:nvPr/>
          </p:nvSpPr>
          <p:spPr bwMode="auto">
            <a:xfrm>
              <a:off x="1326" y="2723"/>
              <a:ext cx="2" cy="1"/>
            </a:xfrm>
            <a:custGeom>
              <a:avLst/>
              <a:gdLst>
                <a:gd name="T0" fmla="*/ 0 w 1"/>
                <a:gd name="T1" fmla="*/ 0 h 1"/>
                <a:gd name="T2" fmla="*/ 1 w 1"/>
                <a:gd name="T3" fmla="*/ 1 h 1"/>
                <a:gd name="T4" fmla="*/ 1 w 1"/>
                <a:gd name="T5" fmla="*/ 1 h 1"/>
                <a:gd name="T6" fmla="*/ 1 w 1"/>
                <a:gd name="T7" fmla="*/ 1 h 1"/>
                <a:gd name="T8" fmla="*/ 1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0" y="1"/>
                    <a:pt x="1" y="1"/>
                  </a:cubicBezTo>
                  <a:cubicBezTo>
                    <a:pt x="1" y="1"/>
                    <a:pt x="1" y="1"/>
                    <a:pt x="1" y="1"/>
                  </a:cubicBezTo>
                  <a:cubicBezTo>
                    <a:pt x="1" y="1"/>
                    <a:pt x="1" y="1"/>
                    <a:pt x="1"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85" name="Freeform 579">
              <a:extLst>
                <a:ext uri="{FF2B5EF4-FFF2-40B4-BE49-F238E27FC236}">
                  <a16:creationId xmlns:a16="http://schemas.microsoft.com/office/drawing/2014/main" id="{1A6E4EBA-F102-1447-AC7A-48966994C040}"/>
                </a:ext>
              </a:extLst>
            </p:cNvPr>
            <p:cNvSpPr>
              <a:spLocks noEditPoints="1"/>
            </p:cNvSpPr>
            <p:nvPr/>
          </p:nvSpPr>
          <p:spPr bwMode="auto">
            <a:xfrm>
              <a:off x="1328" y="2702"/>
              <a:ext cx="13" cy="21"/>
            </a:xfrm>
            <a:custGeom>
              <a:avLst/>
              <a:gdLst>
                <a:gd name="T0" fmla="*/ 3 w 9"/>
                <a:gd name="T1" fmla="*/ 9 h 14"/>
                <a:gd name="T2" fmla="*/ 1 w 9"/>
                <a:gd name="T3" fmla="*/ 11 h 14"/>
                <a:gd name="T4" fmla="*/ 0 w 9"/>
                <a:gd name="T5" fmla="*/ 14 h 14"/>
                <a:gd name="T6" fmla="*/ 0 w 9"/>
                <a:gd name="T7" fmla="*/ 14 h 14"/>
                <a:gd name="T8" fmla="*/ 3 w 9"/>
                <a:gd name="T9" fmla="*/ 13 h 14"/>
                <a:gd name="T10" fmla="*/ 3 w 9"/>
                <a:gd name="T11" fmla="*/ 12 h 14"/>
                <a:gd name="T12" fmla="*/ 3 w 9"/>
                <a:gd name="T13" fmla="*/ 9 h 14"/>
                <a:gd name="T14" fmla="*/ 9 w 9"/>
                <a:gd name="T15" fmla="*/ 6 h 14"/>
                <a:gd name="T16" fmla="*/ 6 w 9"/>
                <a:gd name="T17" fmla="*/ 7 h 14"/>
                <a:gd name="T18" fmla="*/ 6 w 9"/>
                <a:gd name="T19" fmla="*/ 12 h 14"/>
                <a:gd name="T20" fmla="*/ 8 w 9"/>
                <a:gd name="T21" fmla="*/ 12 h 14"/>
                <a:gd name="T22" fmla="*/ 9 w 9"/>
                <a:gd name="T23" fmla="*/ 6 h 14"/>
                <a:gd name="T24" fmla="*/ 5 w 9"/>
                <a:gd name="T25" fmla="*/ 0 h 14"/>
                <a:gd name="T26" fmla="*/ 5 w 9"/>
                <a:gd name="T27" fmla="*/ 2 h 14"/>
                <a:gd name="T28" fmla="*/ 7 w 9"/>
                <a:gd name="T29" fmla="*/ 2 h 14"/>
                <a:gd name="T30" fmla="*/ 7 w 9"/>
                <a:gd name="T31" fmla="*/ 2 h 14"/>
                <a:gd name="T32" fmla="*/ 7 w 9"/>
                <a:gd name="T33" fmla="*/ 2 h 14"/>
                <a:gd name="T34" fmla="*/ 5 w 9"/>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4">
                  <a:moveTo>
                    <a:pt x="3" y="9"/>
                  </a:moveTo>
                  <a:cubicBezTo>
                    <a:pt x="2" y="10"/>
                    <a:pt x="1" y="11"/>
                    <a:pt x="1" y="11"/>
                  </a:cubicBezTo>
                  <a:cubicBezTo>
                    <a:pt x="1" y="12"/>
                    <a:pt x="0" y="13"/>
                    <a:pt x="0" y="14"/>
                  </a:cubicBezTo>
                  <a:cubicBezTo>
                    <a:pt x="0" y="14"/>
                    <a:pt x="0" y="14"/>
                    <a:pt x="0" y="14"/>
                  </a:cubicBezTo>
                  <a:cubicBezTo>
                    <a:pt x="1" y="14"/>
                    <a:pt x="2" y="14"/>
                    <a:pt x="3" y="13"/>
                  </a:cubicBezTo>
                  <a:cubicBezTo>
                    <a:pt x="3" y="13"/>
                    <a:pt x="3" y="12"/>
                    <a:pt x="3" y="12"/>
                  </a:cubicBezTo>
                  <a:cubicBezTo>
                    <a:pt x="3" y="12"/>
                    <a:pt x="3" y="11"/>
                    <a:pt x="3" y="9"/>
                  </a:cubicBezTo>
                  <a:moveTo>
                    <a:pt x="9" y="6"/>
                  </a:moveTo>
                  <a:cubicBezTo>
                    <a:pt x="8" y="7"/>
                    <a:pt x="7" y="7"/>
                    <a:pt x="6" y="7"/>
                  </a:cubicBezTo>
                  <a:cubicBezTo>
                    <a:pt x="6" y="9"/>
                    <a:pt x="6" y="11"/>
                    <a:pt x="6" y="12"/>
                  </a:cubicBezTo>
                  <a:cubicBezTo>
                    <a:pt x="7" y="12"/>
                    <a:pt x="8" y="12"/>
                    <a:pt x="8" y="12"/>
                  </a:cubicBezTo>
                  <a:cubicBezTo>
                    <a:pt x="8" y="10"/>
                    <a:pt x="9" y="8"/>
                    <a:pt x="9" y="6"/>
                  </a:cubicBezTo>
                  <a:moveTo>
                    <a:pt x="5" y="0"/>
                  </a:moveTo>
                  <a:cubicBezTo>
                    <a:pt x="3" y="2"/>
                    <a:pt x="4" y="2"/>
                    <a:pt x="5" y="2"/>
                  </a:cubicBezTo>
                  <a:cubicBezTo>
                    <a:pt x="6" y="2"/>
                    <a:pt x="7" y="2"/>
                    <a:pt x="7" y="2"/>
                  </a:cubicBezTo>
                  <a:cubicBezTo>
                    <a:pt x="7" y="2"/>
                    <a:pt x="7" y="2"/>
                    <a:pt x="7" y="2"/>
                  </a:cubicBezTo>
                  <a:cubicBezTo>
                    <a:pt x="7" y="2"/>
                    <a:pt x="7" y="2"/>
                    <a:pt x="7" y="2"/>
                  </a:cubicBezTo>
                  <a:cubicBezTo>
                    <a:pt x="7" y="2"/>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86" name="Freeform 580">
              <a:extLst>
                <a:ext uri="{FF2B5EF4-FFF2-40B4-BE49-F238E27FC236}">
                  <a16:creationId xmlns:a16="http://schemas.microsoft.com/office/drawing/2014/main" id="{CF897DBB-1470-A047-B5AD-8934FC5CEA47}"/>
                </a:ext>
              </a:extLst>
            </p:cNvPr>
            <p:cNvSpPr>
              <a:spLocks noEditPoints="1"/>
            </p:cNvSpPr>
            <p:nvPr/>
          </p:nvSpPr>
          <p:spPr bwMode="auto">
            <a:xfrm>
              <a:off x="1341" y="2704"/>
              <a:ext cx="10" cy="16"/>
            </a:xfrm>
            <a:custGeom>
              <a:avLst/>
              <a:gdLst>
                <a:gd name="T0" fmla="*/ 3 w 7"/>
                <a:gd name="T1" fmla="*/ 3 h 11"/>
                <a:gd name="T2" fmla="*/ 1 w 7"/>
                <a:gd name="T3" fmla="*/ 4 h 11"/>
                <a:gd name="T4" fmla="*/ 0 w 7"/>
                <a:gd name="T5" fmla="*/ 10 h 11"/>
                <a:gd name="T6" fmla="*/ 3 w 7"/>
                <a:gd name="T7" fmla="*/ 10 h 11"/>
                <a:gd name="T8" fmla="*/ 3 w 7"/>
                <a:gd name="T9" fmla="*/ 8 h 11"/>
                <a:gd name="T10" fmla="*/ 3 w 7"/>
                <a:gd name="T11" fmla="*/ 3 h 11"/>
                <a:gd name="T12" fmla="*/ 3 w 7"/>
                <a:gd name="T13" fmla="*/ 0 h 11"/>
                <a:gd name="T14" fmla="*/ 1 w 7"/>
                <a:gd name="T15" fmla="*/ 0 h 11"/>
                <a:gd name="T16" fmla="*/ 2 w 7"/>
                <a:gd name="T17" fmla="*/ 0 h 11"/>
                <a:gd name="T18" fmla="*/ 4 w 7"/>
                <a:gd name="T19" fmla="*/ 1 h 11"/>
                <a:gd name="T20" fmla="*/ 5 w 7"/>
                <a:gd name="T21" fmla="*/ 6 h 11"/>
                <a:gd name="T22" fmla="*/ 5 w 7"/>
                <a:gd name="T23" fmla="*/ 10 h 11"/>
                <a:gd name="T24" fmla="*/ 7 w 7"/>
                <a:gd name="T25" fmla="*/ 11 h 11"/>
                <a:gd name="T26" fmla="*/ 6 w 7"/>
                <a:gd name="T27" fmla="*/ 1 h 11"/>
                <a:gd name="T28" fmla="*/ 3 w 7"/>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1">
                  <a:moveTo>
                    <a:pt x="3" y="3"/>
                  </a:moveTo>
                  <a:cubicBezTo>
                    <a:pt x="2" y="4"/>
                    <a:pt x="1" y="4"/>
                    <a:pt x="1" y="4"/>
                  </a:cubicBezTo>
                  <a:cubicBezTo>
                    <a:pt x="1" y="6"/>
                    <a:pt x="1" y="9"/>
                    <a:pt x="0" y="10"/>
                  </a:cubicBezTo>
                  <a:cubicBezTo>
                    <a:pt x="1" y="10"/>
                    <a:pt x="2" y="10"/>
                    <a:pt x="3" y="10"/>
                  </a:cubicBezTo>
                  <a:cubicBezTo>
                    <a:pt x="3" y="10"/>
                    <a:pt x="3" y="9"/>
                    <a:pt x="3" y="8"/>
                  </a:cubicBezTo>
                  <a:cubicBezTo>
                    <a:pt x="3" y="8"/>
                    <a:pt x="2" y="5"/>
                    <a:pt x="3" y="3"/>
                  </a:cubicBezTo>
                  <a:moveTo>
                    <a:pt x="3" y="0"/>
                  </a:moveTo>
                  <a:cubicBezTo>
                    <a:pt x="2" y="0"/>
                    <a:pt x="2" y="0"/>
                    <a:pt x="1" y="0"/>
                  </a:cubicBezTo>
                  <a:cubicBezTo>
                    <a:pt x="2" y="0"/>
                    <a:pt x="2" y="0"/>
                    <a:pt x="2" y="0"/>
                  </a:cubicBezTo>
                  <a:cubicBezTo>
                    <a:pt x="4" y="0"/>
                    <a:pt x="4" y="1"/>
                    <a:pt x="4" y="1"/>
                  </a:cubicBezTo>
                  <a:cubicBezTo>
                    <a:pt x="4" y="2"/>
                    <a:pt x="5" y="3"/>
                    <a:pt x="5" y="6"/>
                  </a:cubicBezTo>
                  <a:cubicBezTo>
                    <a:pt x="5" y="6"/>
                    <a:pt x="5" y="8"/>
                    <a:pt x="5" y="10"/>
                  </a:cubicBezTo>
                  <a:cubicBezTo>
                    <a:pt x="6" y="10"/>
                    <a:pt x="6" y="11"/>
                    <a:pt x="7" y="11"/>
                  </a:cubicBezTo>
                  <a:cubicBezTo>
                    <a:pt x="7" y="2"/>
                    <a:pt x="6" y="1"/>
                    <a:pt x="6" y="1"/>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87" name="Freeform 581">
              <a:extLst>
                <a:ext uri="{FF2B5EF4-FFF2-40B4-BE49-F238E27FC236}">
                  <a16:creationId xmlns:a16="http://schemas.microsoft.com/office/drawing/2014/main" id="{392290BC-DAEC-9640-9F6C-852509CB51D1}"/>
                </a:ext>
              </a:extLst>
            </p:cNvPr>
            <p:cNvSpPr>
              <a:spLocks/>
            </p:cNvSpPr>
            <p:nvPr/>
          </p:nvSpPr>
          <p:spPr bwMode="auto">
            <a:xfrm>
              <a:off x="1351" y="2705"/>
              <a:ext cx="6" cy="18"/>
            </a:xfrm>
            <a:custGeom>
              <a:avLst/>
              <a:gdLst>
                <a:gd name="T0" fmla="*/ 1 w 4"/>
                <a:gd name="T1" fmla="*/ 0 h 12"/>
                <a:gd name="T2" fmla="*/ 0 w 4"/>
                <a:gd name="T3" fmla="*/ 3 h 12"/>
                <a:gd name="T4" fmla="*/ 0 w 4"/>
                <a:gd name="T5" fmla="*/ 10 h 12"/>
                <a:gd name="T6" fmla="*/ 1 w 4"/>
                <a:gd name="T7" fmla="*/ 11 h 12"/>
                <a:gd name="T8" fmla="*/ 2 w 4"/>
                <a:gd name="T9" fmla="*/ 7 h 12"/>
                <a:gd name="T10" fmla="*/ 2 w 4"/>
                <a:gd name="T11" fmla="*/ 2 h 12"/>
                <a:gd name="T12" fmla="*/ 2 w 4"/>
                <a:gd name="T13" fmla="*/ 2 h 12"/>
                <a:gd name="T14" fmla="*/ 3 w 4"/>
                <a:gd name="T15" fmla="*/ 4 h 12"/>
                <a:gd name="T16" fmla="*/ 3 w 4"/>
                <a:gd name="T17" fmla="*/ 12 h 12"/>
                <a:gd name="T18" fmla="*/ 3 w 4"/>
                <a:gd name="T19" fmla="*/ 10 h 12"/>
                <a:gd name="T20" fmla="*/ 4 w 4"/>
                <a:gd name="T21" fmla="*/ 5 h 12"/>
                <a:gd name="T22" fmla="*/ 3 w 4"/>
                <a:gd name="T23" fmla="*/ 1 h 12"/>
                <a:gd name="T24" fmla="*/ 2 w 4"/>
                <a:gd name="T25" fmla="*/ 0 h 12"/>
                <a:gd name="T26" fmla="*/ 2 w 4"/>
                <a:gd name="T27" fmla="*/ 0 h 12"/>
                <a:gd name="T28" fmla="*/ 1 w 4"/>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12">
                  <a:moveTo>
                    <a:pt x="1" y="0"/>
                  </a:moveTo>
                  <a:cubicBezTo>
                    <a:pt x="1" y="0"/>
                    <a:pt x="0" y="0"/>
                    <a:pt x="0" y="3"/>
                  </a:cubicBezTo>
                  <a:cubicBezTo>
                    <a:pt x="0" y="3"/>
                    <a:pt x="1" y="5"/>
                    <a:pt x="0" y="10"/>
                  </a:cubicBezTo>
                  <a:cubicBezTo>
                    <a:pt x="1" y="11"/>
                    <a:pt x="1" y="11"/>
                    <a:pt x="1" y="11"/>
                  </a:cubicBezTo>
                  <a:cubicBezTo>
                    <a:pt x="1" y="10"/>
                    <a:pt x="1" y="9"/>
                    <a:pt x="2" y="7"/>
                  </a:cubicBezTo>
                  <a:cubicBezTo>
                    <a:pt x="2" y="7"/>
                    <a:pt x="1" y="3"/>
                    <a:pt x="2" y="2"/>
                  </a:cubicBezTo>
                  <a:cubicBezTo>
                    <a:pt x="2" y="2"/>
                    <a:pt x="2" y="2"/>
                    <a:pt x="2" y="2"/>
                  </a:cubicBezTo>
                  <a:cubicBezTo>
                    <a:pt x="2" y="2"/>
                    <a:pt x="3" y="2"/>
                    <a:pt x="3" y="4"/>
                  </a:cubicBezTo>
                  <a:cubicBezTo>
                    <a:pt x="3" y="4"/>
                    <a:pt x="3" y="9"/>
                    <a:pt x="3" y="12"/>
                  </a:cubicBezTo>
                  <a:cubicBezTo>
                    <a:pt x="3" y="12"/>
                    <a:pt x="3" y="11"/>
                    <a:pt x="3" y="10"/>
                  </a:cubicBezTo>
                  <a:cubicBezTo>
                    <a:pt x="3" y="9"/>
                    <a:pt x="3" y="6"/>
                    <a:pt x="4" y="5"/>
                  </a:cubicBezTo>
                  <a:cubicBezTo>
                    <a:pt x="4" y="3"/>
                    <a:pt x="4" y="2"/>
                    <a:pt x="3" y="1"/>
                  </a:cubicBezTo>
                  <a:cubicBezTo>
                    <a:pt x="3" y="1"/>
                    <a:pt x="3"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88" name="Freeform 582">
              <a:extLst>
                <a:ext uri="{FF2B5EF4-FFF2-40B4-BE49-F238E27FC236}">
                  <a16:creationId xmlns:a16="http://schemas.microsoft.com/office/drawing/2014/main" id="{B0F675B8-7103-DD4A-A295-C3700DECE6C6}"/>
                </a:ext>
              </a:extLst>
            </p:cNvPr>
            <p:cNvSpPr>
              <a:spLocks/>
            </p:cNvSpPr>
            <p:nvPr/>
          </p:nvSpPr>
          <p:spPr bwMode="auto">
            <a:xfrm>
              <a:off x="1294" y="2704"/>
              <a:ext cx="41" cy="75"/>
            </a:xfrm>
            <a:custGeom>
              <a:avLst/>
              <a:gdLst>
                <a:gd name="T0" fmla="*/ 28 w 28"/>
                <a:gd name="T1" fmla="*/ 35 h 52"/>
                <a:gd name="T2" fmla="*/ 27 w 28"/>
                <a:gd name="T3" fmla="*/ 40 h 52"/>
                <a:gd name="T4" fmla="*/ 25 w 28"/>
                <a:gd name="T5" fmla="*/ 43 h 52"/>
                <a:gd name="T6" fmla="*/ 22 w 28"/>
                <a:gd name="T7" fmla="*/ 45 h 52"/>
                <a:gd name="T8" fmla="*/ 18 w 28"/>
                <a:gd name="T9" fmla="*/ 47 h 52"/>
                <a:gd name="T10" fmla="*/ 18 w 28"/>
                <a:gd name="T11" fmla="*/ 50 h 52"/>
                <a:gd name="T12" fmla="*/ 18 w 28"/>
                <a:gd name="T13" fmla="*/ 52 h 52"/>
                <a:gd name="T14" fmla="*/ 16 w 28"/>
                <a:gd name="T15" fmla="*/ 52 h 52"/>
                <a:gd name="T16" fmla="*/ 12 w 28"/>
                <a:gd name="T17" fmla="*/ 52 h 52"/>
                <a:gd name="T18" fmla="*/ 11 w 28"/>
                <a:gd name="T19" fmla="*/ 52 h 52"/>
                <a:gd name="T20" fmla="*/ 10 w 28"/>
                <a:gd name="T21" fmla="*/ 50 h 52"/>
                <a:gd name="T22" fmla="*/ 10 w 28"/>
                <a:gd name="T23" fmla="*/ 47 h 52"/>
                <a:gd name="T24" fmla="*/ 4 w 28"/>
                <a:gd name="T25" fmla="*/ 46 h 52"/>
                <a:gd name="T26" fmla="*/ 0 w 28"/>
                <a:gd name="T27" fmla="*/ 45 h 52"/>
                <a:gd name="T28" fmla="*/ 0 w 28"/>
                <a:gd name="T29" fmla="*/ 44 h 52"/>
                <a:gd name="T30" fmla="*/ 0 w 28"/>
                <a:gd name="T31" fmla="*/ 41 h 52"/>
                <a:gd name="T32" fmla="*/ 1 w 28"/>
                <a:gd name="T33" fmla="*/ 39 h 52"/>
                <a:gd name="T34" fmla="*/ 2 w 28"/>
                <a:gd name="T35" fmla="*/ 39 h 52"/>
                <a:gd name="T36" fmla="*/ 2 w 28"/>
                <a:gd name="T37" fmla="*/ 39 h 52"/>
                <a:gd name="T38" fmla="*/ 3 w 28"/>
                <a:gd name="T39" fmla="*/ 39 h 52"/>
                <a:gd name="T40" fmla="*/ 6 w 28"/>
                <a:gd name="T41" fmla="*/ 40 h 52"/>
                <a:gd name="T42" fmla="*/ 11 w 28"/>
                <a:gd name="T43" fmla="*/ 40 h 52"/>
                <a:gd name="T44" fmla="*/ 17 w 28"/>
                <a:gd name="T45" fmla="*/ 39 h 52"/>
                <a:gd name="T46" fmla="*/ 20 w 28"/>
                <a:gd name="T47" fmla="*/ 36 h 52"/>
                <a:gd name="T48" fmla="*/ 18 w 28"/>
                <a:gd name="T49" fmla="*/ 32 h 52"/>
                <a:gd name="T50" fmla="*/ 12 w 28"/>
                <a:gd name="T51" fmla="*/ 29 h 52"/>
                <a:gd name="T52" fmla="*/ 8 w 28"/>
                <a:gd name="T53" fmla="*/ 27 h 52"/>
                <a:gd name="T54" fmla="*/ 4 w 28"/>
                <a:gd name="T55" fmla="*/ 24 h 52"/>
                <a:gd name="T56" fmla="*/ 2 w 28"/>
                <a:gd name="T57" fmla="*/ 21 h 52"/>
                <a:gd name="T58" fmla="*/ 1 w 28"/>
                <a:gd name="T59" fmla="*/ 16 h 52"/>
                <a:gd name="T60" fmla="*/ 4 w 28"/>
                <a:gd name="T61" fmla="*/ 9 h 52"/>
                <a:gd name="T62" fmla="*/ 11 w 28"/>
                <a:gd name="T63" fmla="*/ 5 h 52"/>
                <a:gd name="T64" fmla="*/ 11 w 28"/>
                <a:gd name="T65" fmla="*/ 2 h 52"/>
                <a:gd name="T66" fmla="*/ 12 w 28"/>
                <a:gd name="T67" fmla="*/ 0 h 52"/>
                <a:gd name="T68" fmla="*/ 14 w 28"/>
                <a:gd name="T69" fmla="*/ 0 h 52"/>
                <a:gd name="T70" fmla="*/ 17 w 28"/>
                <a:gd name="T71" fmla="*/ 0 h 52"/>
                <a:gd name="T72" fmla="*/ 19 w 28"/>
                <a:gd name="T73" fmla="*/ 0 h 52"/>
                <a:gd name="T74" fmla="*/ 19 w 28"/>
                <a:gd name="T75" fmla="*/ 2 h 52"/>
                <a:gd name="T76" fmla="*/ 19 w 28"/>
                <a:gd name="T77" fmla="*/ 5 h 52"/>
                <a:gd name="T78" fmla="*/ 23 w 28"/>
                <a:gd name="T79" fmla="*/ 6 h 52"/>
                <a:gd name="T80" fmla="*/ 25 w 28"/>
                <a:gd name="T81" fmla="*/ 6 h 52"/>
                <a:gd name="T82" fmla="*/ 26 w 28"/>
                <a:gd name="T83" fmla="*/ 7 h 52"/>
                <a:gd name="T84" fmla="*/ 25 w 28"/>
                <a:gd name="T85" fmla="*/ 10 h 52"/>
                <a:gd name="T86" fmla="*/ 25 w 28"/>
                <a:gd name="T87" fmla="*/ 12 h 52"/>
                <a:gd name="T88" fmla="*/ 24 w 28"/>
                <a:gd name="T89" fmla="*/ 12 h 52"/>
                <a:gd name="T90" fmla="*/ 20 w 28"/>
                <a:gd name="T91" fmla="*/ 12 h 52"/>
                <a:gd name="T92" fmla="*/ 16 w 28"/>
                <a:gd name="T93" fmla="*/ 11 h 52"/>
                <a:gd name="T94" fmla="*/ 11 w 28"/>
                <a:gd name="T95" fmla="*/ 13 h 52"/>
                <a:gd name="T96" fmla="*/ 9 w 28"/>
                <a:gd name="T97" fmla="*/ 16 h 52"/>
                <a:gd name="T98" fmla="*/ 11 w 28"/>
                <a:gd name="T99" fmla="*/ 19 h 52"/>
                <a:gd name="T100" fmla="*/ 16 w 28"/>
                <a:gd name="T101" fmla="*/ 22 h 52"/>
                <a:gd name="T102" fmla="*/ 25 w 28"/>
                <a:gd name="T103" fmla="*/ 27 h 52"/>
                <a:gd name="T104" fmla="*/ 28 w 28"/>
                <a:gd name="T105"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 h="52">
                  <a:moveTo>
                    <a:pt x="28" y="35"/>
                  </a:moveTo>
                  <a:cubicBezTo>
                    <a:pt x="28" y="37"/>
                    <a:pt x="28" y="39"/>
                    <a:pt x="27" y="40"/>
                  </a:cubicBezTo>
                  <a:cubicBezTo>
                    <a:pt x="27" y="41"/>
                    <a:pt x="26" y="42"/>
                    <a:pt x="25" y="43"/>
                  </a:cubicBezTo>
                  <a:cubicBezTo>
                    <a:pt x="24" y="44"/>
                    <a:pt x="23" y="45"/>
                    <a:pt x="22" y="45"/>
                  </a:cubicBezTo>
                  <a:cubicBezTo>
                    <a:pt x="21" y="46"/>
                    <a:pt x="19" y="46"/>
                    <a:pt x="18" y="47"/>
                  </a:cubicBezTo>
                  <a:cubicBezTo>
                    <a:pt x="18" y="50"/>
                    <a:pt x="18" y="50"/>
                    <a:pt x="18" y="50"/>
                  </a:cubicBezTo>
                  <a:cubicBezTo>
                    <a:pt x="18" y="51"/>
                    <a:pt x="18" y="51"/>
                    <a:pt x="18" y="52"/>
                  </a:cubicBezTo>
                  <a:cubicBezTo>
                    <a:pt x="17" y="52"/>
                    <a:pt x="17" y="52"/>
                    <a:pt x="16" y="52"/>
                  </a:cubicBezTo>
                  <a:cubicBezTo>
                    <a:pt x="12" y="52"/>
                    <a:pt x="12" y="52"/>
                    <a:pt x="12" y="52"/>
                  </a:cubicBezTo>
                  <a:cubicBezTo>
                    <a:pt x="11" y="52"/>
                    <a:pt x="11" y="52"/>
                    <a:pt x="11" y="52"/>
                  </a:cubicBezTo>
                  <a:cubicBezTo>
                    <a:pt x="10" y="51"/>
                    <a:pt x="10" y="51"/>
                    <a:pt x="10" y="50"/>
                  </a:cubicBezTo>
                  <a:cubicBezTo>
                    <a:pt x="10" y="47"/>
                    <a:pt x="10" y="47"/>
                    <a:pt x="10" y="47"/>
                  </a:cubicBezTo>
                  <a:cubicBezTo>
                    <a:pt x="7" y="47"/>
                    <a:pt x="5" y="47"/>
                    <a:pt x="4" y="46"/>
                  </a:cubicBezTo>
                  <a:cubicBezTo>
                    <a:pt x="2" y="46"/>
                    <a:pt x="1" y="45"/>
                    <a:pt x="0" y="45"/>
                  </a:cubicBezTo>
                  <a:cubicBezTo>
                    <a:pt x="0" y="45"/>
                    <a:pt x="0" y="44"/>
                    <a:pt x="0" y="44"/>
                  </a:cubicBezTo>
                  <a:cubicBezTo>
                    <a:pt x="0" y="43"/>
                    <a:pt x="0" y="42"/>
                    <a:pt x="0" y="41"/>
                  </a:cubicBezTo>
                  <a:cubicBezTo>
                    <a:pt x="1" y="41"/>
                    <a:pt x="1" y="40"/>
                    <a:pt x="1" y="39"/>
                  </a:cubicBezTo>
                  <a:cubicBezTo>
                    <a:pt x="1" y="39"/>
                    <a:pt x="2" y="38"/>
                    <a:pt x="2" y="39"/>
                  </a:cubicBezTo>
                  <a:cubicBezTo>
                    <a:pt x="2" y="39"/>
                    <a:pt x="2" y="39"/>
                    <a:pt x="2" y="39"/>
                  </a:cubicBezTo>
                  <a:cubicBezTo>
                    <a:pt x="3" y="39"/>
                    <a:pt x="3" y="39"/>
                    <a:pt x="3" y="39"/>
                  </a:cubicBezTo>
                  <a:cubicBezTo>
                    <a:pt x="4" y="39"/>
                    <a:pt x="5" y="40"/>
                    <a:pt x="6" y="40"/>
                  </a:cubicBezTo>
                  <a:cubicBezTo>
                    <a:pt x="7" y="40"/>
                    <a:pt x="9" y="40"/>
                    <a:pt x="11" y="40"/>
                  </a:cubicBezTo>
                  <a:cubicBezTo>
                    <a:pt x="14" y="40"/>
                    <a:pt x="16" y="40"/>
                    <a:pt x="17" y="39"/>
                  </a:cubicBezTo>
                  <a:cubicBezTo>
                    <a:pt x="19" y="39"/>
                    <a:pt x="20" y="37"/>
                    <a:pt x="20" y="36"/>
                  </a:cubicBezTo>
                  <a:cubicBezTo>
                    <a:pt x="20" y="34"/>
                    <a:pt x="19" y="33"/>
                    <a:pt x="18" y="32"/>
                  </a:cubicBezTo>
                  <a:cubicBezTo>
                    <a:pt x="17" y="31"/>
                    <a:pt x="15" y="30"/>
                    <a:pt x="12" y="29"/>
                  </a:cubicBezTo>
                  <a:cubicBezTo>
                    <a:pt x="11" y="28"/>
                    <a:pt x="9" y="27"/>
                    <a:pt x="8" y="27"/>
                  </a:cubicBezTo>
                  <a:cubicBezTo>
                    <a:pt x="7" y="26"/>
                    <a:pt x="5" y="25"/>
                    <a:pt x="4" y="24"/>
                  </a:cubicBezTo>
                  <a:cubicBezTo>
                    <a:pt x="3" y="23"/>
                    <a:pt x="3" y="22"/>
                    <a:pt x="2" y="21"/>
                  </a:cubicBezTo>
                  <a:cubicBezTo>
                    <a:pt x="1" y="19"/>
                    <a:pt x="1" y="18"/>
                    <a:pt x="1" y="16"/>
                  </a:cubicBezTo>
                  <a:cubicBezTo>
                    <a:pt x="1" y="14"/>
                    <a:pt x="2" y="11"/>
                    <a:pt x="4" y="9"/>
                  </a:cubicBezTo>
                  <a:cubicBezTo>
                    <a:pt x="5" y="7"/>
                    <a:pt x="8" y="6"/>
                    <a:pt x="11" y="5"/>
                  </a:cubicBezTo>
                  <a:cubicBezTo>
                    <a:pt x="11" y="2"/>
                    <a:pt x="11" y="2"/>
                    <a:pt x="11" y="2"/>
                  </a:cubicBezTo>
                  <a:cubicBezTo>
                    <a:pt x="11" y="1"/>
                    <a:pt x="11" y="1"/>
                    <a:pt x="12" y="0"/>
                  </a:cubicBezTo>
                  <a:cubicBezTo>
                    <a:pt x="12" y="0"/>
                    <a:pt x="13" y="0"/>
                    <a:pt x="14" y="0"/>
                  </a:cubicBezTo>
                  <a:cubicBezTo>
                    <a:pt x="17" y="0"/>
                    <a:pt x="17" y="0"/>
                    <a:pt x="17" y="0"/>
                  </a:cubicBezTo>
                  <a:cubicBezTo>
                    <a:pt x="18" y="0"/>
                    <a:pt x="19" y="0"/>
                    <a:pt x="19" y="0"/>
                  </a:cubicBezTo>
                  <a:cubicBezTo>
                    <a:pt x="19" y="1"/>
                    <a:pt x="19" y="1"/>
                    <a:pt x="19" y="2"/>
                  </a:cubicBezTo>
                  <a:cubicBezTo>
                    <a:pt x="19" y="5"/>
                    <a:pt x="19" y="5"/>
                    <a:pt x="19" y="5"/>
                  </a:cubicBezTo>
                  <a:cubicBezTo>
                    <a:pt x="21" y="5"/>
                    <a:pt x="22" y="5"/>
                    <a:pt x="23" y="6"/>
                  </a:cubicBezTo>
                  <a:cubicBezTo>
                    <a:pt x="24" y="6"/>
                    <a:pt x="25" y="6"/>
                    <a:pt x="25" y="6"/>
                  </a:cubicBezTo>
                  <a:cubicBezTo>
                    <a:pt x="25" y="6"/>
                    <a:pt x="26" y="7"/>
                    <a:pt x="26" y="7"/>
                  </a:cubicBezTo>
                  <a:cubicBezTo>
                    <a:pt x="26" y="8"/>
                    <a:pt x="26" y="9"/>
                    <a:pt x="25" y="10"/>
                  </a:cubicBezTo>
                  <a:cubicBezTo>
                    <a:pt x="25" y="10"/>
                    <a:pt x="25" y="11"/>
                    <a:pt x="25" y="12"/>
                  </a:cubicBezTo>
                  <a:cubicBezTo>
                    <a:pt x="24" y="12"/>
                    <a:pt x="24" y="13"/>
                    <a:pt x="24" y="12"/>
                  </a:cubicBezTo>
                  <a:cubicBezTo>
                    <a:pt x="23" y="12"/>
                    <a:pt x="22" y="12"/>
                    <a:pt x="20" y="12"/>
                  </a:cubicBezTo>
                  <a:cubicBezTo>
                    <a:pt x="19" y="11"/>
                    <a:pt x="18" y="11"/>
                    <a:pt x="16" y="11"/>
                  </a:cubicBezTo>
                  <a:cubicBezTo>
                    <a:pt x="14" y="11"/>
                    <a:pt x="12" y="12"/>
                    <a:pt x="11" y="13"/>
                  </a:cubicBezTo>
                  <a:cubicBezTo>
                    <a:pt x="10" y="13"/>
                    <a:pt x="9" y="15"/>
                    <a:pt x="9" y="16"/>
                  </a:cubicBezTo>
                  <a:cubicBezTo>
                    <a:pt x="9" y="17"/>
                    <a:pt x="10" y="18"/>
                    <a:pt x="11" y="19"/>
                  </a:cubicBezTo>
                  <a:cubicBezTo>
                    <a:pt x="12" y="20"/>
                    <a:pt x="14" y="21"/>
                    <a:pt x="16" y="22"/>
                  </a:cubicBezTo>
                  <a:cubicBezTo>
                    <a:pt x="20" y="24"/>
                    <a:pt x="23" y="25"/>
                    <a:pt x="25" y="27"/>
                  </a:cubicBezTo>
                  <a:cubicBezTo>
                    <a:pt x="27" y="30"/>
                    <a:pt x="28" y="32"/>
                    <a:pt x="2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89" name="Freeform 583">
              <a:extLst>
                <a:ext uri="{FF2B5EF4-FFF2-40B4-BE49-F238E27FC236}">
                  <a16:creationId xmlns:a16="http://schemas.microsoft.com/office/drawing/2014/main" id="{E85A9AF0-C6AB-5C46-9798-9C18FBA12765}"/>
                </a:ext>
              </a:extLst>
            </p:cNvPr>
            <p:cNvSpPr>
              <a:spLocks noEditPoints="1"/>
            </p:cNvSpPr>
            <p:nvPr/>
          </p:nvSpPr>
          <p:spPr bwMode="auto">
            <a:xfrm>
              <a:off x="1099" y="2654"/>
              <a:ext cx="124" cy="157"/>
            </a:xfrm>
            <a:custGeom>
              <a:avLst/>
              <a:gdLst>
                <a:gd name="T0" fmla="*/ 0 w 124"/>
                <a:gd name="T1" fmla="*/ 125 h 157"/>
                <a:gd name="T2" fmla="*/ 0 w 124"/>
                <a:gd name="T3" fmla="*/ 133 h 157"/>
                <a:gd name="T4" fmla="*/ 3 w 124"/>
                <a:gd name="T5" fmla="*/ 139 h 157"/>
                <a:gd name="T6" fmla="*/ 6 w 124"/>
                <a:gd name="T7" fmla="*/ 141 h 157"/>
                <a:gd name="T8" fmla="*/ 9 w 124"/>
                <a:gd name="T9" fmla="*/ 143 h 157"/>
                <a:gd name="T10" fmla="*/ 13 w 124"/>
                <a:gd name="T11" fmla="*/ 144 h 157"/>
                <a:gd name="T12" fmla="*/ 16 w 124"/>
                <a:gd name="T13" fmla="*/ 143 h 157"/>
                <a:gd name="T14" fmla="*/ 21 w 124"/>
                <a:gd name="T15" fmla="*/ 140 h 157"/>
                <a:gd name="T16" fmla="*/ 24 w 124"/>
                <a:gd name="T17" fmla="*/ 136 h 157"/>
                <a:gd name="T18" fmla="*/ 25 w 124"/>
                <a:gd name="T19" fmla="*/ 127 h 157"/>
                <a:gd name="T20" fmla="*/ 27 w 124"/>
                <a:gd name="T21" fmla="*/ 88 h 157"/>
                <a:gd name="T22" fmla="*/ 29 w 124"/>
                <a:gd name="T23" fmla="*/ 85 h 157"/>
                <a:gd name="T24" fmla="*/ 3 w 124"/>
                <a:gd name="T25" fmla="*/ 157 h 157"/>
                <a:gd name="T26" fmla="*/ 99 w 124"/>
                <a:gd name="T27" fmla="*/ 146 h 157"/>
                <a:gd name="T28" fmla="*/ 98 w 124"/>
                <a:gd name="T29" fmla="*/ 3 h 157"/>
                <a:gd name="T30" fmla="*/ 95 w 124"/>
                <a:gd name="T31" fmla="*/ 0 h 157"/>
                <a:gd name="T32" fmla="*/ 35 w 124"/>
                <a:gd name="T33" fmla="*/ 0 h 157"/>
                <a:gd name="T34" fmla="*/ 31 w 124"/>
                <a:gd name="T35" fmla="*/ 2 h 157"/>
                <a:gd name="T36" fmla="*/ 29 w 124"/>
                <a:gd name="T37" fmla="*/ 6 h 157"/>
                <a:gd name="T38" fmla="*/ 28 w 124"/>
                <a:gd name="T39" fmla="*/ 19 h 157"/>
                <a:gd name="T40" fmla="*/ 25 w 124"/>
                <a:gd name="T41" fmla="*/ 21 h 157"/>
                <a:gd name="T42" fmla="*/ 24 w 124"/>
                <a:gd name="T43" fmla="*/ 22 h 157"/>
                <a:gd name="T44" fmla="*/ 21 w 124"/>
                <a:gd name="T45" fmla="*/ 24 h 157"/>
                <a:gd name="T46" fmla="*/ 19 w 124"/>
                <a:gd name="T47" fmla="*/ 25 h 157"/>
                <a:gd name="T48" fmla="*/ 18 w 124"/>
                <a:gd name="T49" fmla="*/ 27 h 157"/>
                <a:gd name="T50" fmla="*/ 16 w 124"/>
                <a:gd name="T51" fmla="*/ 30 h 157"/>
                <a:gd name="T52" fmla="*/ 13 w 124"/>
                <a:gd name="T53" fmla="*/ 35 h 157"/>
                <a:gd name="T54" fmla="*/ 13 w 124"/>
                <a:gd name="T55" fmla="*/ 83 h 157"/>
                <a:gd name="T56" fmla="*/ 13 w 124"/>
                <a:gd name="T57" fmla="*/ 89 h 157"/>
                <a:gd name="T58" fmla="*/ 12 w 124"/>
                <a:gd name="T59" fmla="*/ 96 h 157"/>
                <a:gd name="T60" fmla="*/ 8 w 124"/>
                <a:gd name="T61" fmla="*/ 104 h 157"/>
                <a:gd name="T62" fmla="*/ 3 w 124"/>
                <a:gd name="T63" fmla="*/ 114 h 157"/>
                <a:gd name="T64" fmla="*/ 0 w 124"/>
                <a:gd name="T65" fmla="*/ 121 h 157"/>
                <a:gd name="T66" fmla="*/ 38 w 124"/>
                <a:gd name="T67" fmla="*/ 14 h 157"/>
                <a:gd name="T68" fmla="*/ 43 w 124"/>
                <a:gd name="T69" fmla="*/ 11 h 157"/>
                <a:gd name="T70" fmla="*/ 85 w 124"/>
                <a:gd name="T71" fmla="*/ 11 h 157"/>
                <a:gd name="T72" fmla="*/ 88 w 124"/>
                <a:gd name="T73" fmla="*/ 14 h 157"/>
                <a:gd name="T74" fmla="*/ 89 w 124"/>
                <a:gd name="T75" fmla="*/ 43 h 157"/>
                <a:gd name="T76" fmla="*/ 88 w 124"/>
                <a:gd name="T77" fmla="*/ 47 h 157"/>
                <a:gd name="T78" fmla="*/ 83 w 124"/>
                <a:gd name="T79" fmla="*/ 50 h 157"/>
                <a:gd name="T80" fmla="*/ 41 w 124"/>
                <a:gd name="T81" fmla="*/ 48 h 157"/>
                <a:gd name="T82" fmla="*/ 38 w 124"/>
                <a:gd name="T83" fmla="*/ 44 h 157"/>
                <a:gd name="T84" fmla="*/ 6 w 124"/>
                <a:gd name="T85" fmla="*/ 125 h 157"/>
                <a:gd name="T86" fmla="*/ 8 w 124"/>
                <a:gd name="T87" fmla="*/ 121 h 157"/>
                <a:gd name="T88" fmla="*/ 9 w 124"/>
                <a:gd name="T89" fmla="*/ 114 h 157"/>
                <a:gd name="T90" fmla="*/ 12 w 124"/>
                <a:gd name="T91" fmla="*/ 107 h 157"/>
                <a:gd name="T92" fmla="*/ 18 w 124"/>
                <a:gd name="T93" fmla="*/ 94 h 157"/>
                <a:gd name="T94" fmla="*/ 18 w 124"/>
                <a:gd name="T95" fmla="*/ 54 h 157"/>
                <a:gd name="T96" fmla="*/ 27 w 124"/>
                <a:gd name="T97" fmla="*/ 40 h 157"/>
                <a:gd name="T98" fmla="*/ 27 w 124"/>
                <a:gd name="T99" fmla="*/ 30 h 157"/>
                <a:gd name="T100" fmla="*/ 29 w 124"/>
                <a:gd name="T101" fmla="*/ 28 h 157"/>
                <a:gd name="T102" fmla="*/ 24 w 124"/>
                <a:gd name="T103" fmla="*/ 79 h 157"/>
                <a:gd name="T104" fmla="*/ 21 w 124"/>
                <a:gd name="T105" fmla="*/ 117 h 157"/>
                <a:gd name="T106" fmla="*/ 21 w 124"/>
                <a:gd name="T107" fmla="*/ 124 h 157"/>
                <a:gd name="T108" fmla="*/ 18 w 124"/>
                <a:gd name="T109" fmla="*/ 130 h 157"/>
                <a:gd name="T110" fmla="*/ 16 w 124"/>
                <a:gd name="T111" fmla="*/ 133 h 157"/>
                <a:gd name="T112" fmla="*/ 15 w 124"/>
                <a:gd name="T113" fmla="*/ 136 h 157"/>
                <a:gd name="T114" fmla="*/ 12 w 124"/>
                <a:gd name="T115" fmla="*/ 136 h 157"/>
                <a:gd name="T116" fmla="*/ 11 w 124"/>
                <a:gd name="T117" fmla="*/ 136 h 157"/>
                <a:gd name="T118" fmla="*/ 8 w 124"/>
                <a:gd name="T119" fmla="*/ 133 h 157"/>
                <a:gd name="T120" fmla="*/ 8 w 124"/>
                <a:gd name="T121" fmla="*/ 131 h 157"/>
                <a:gd name="T122" fmla="*/ 6 w 124"/>
                <a:gd name="T123" fmla="*/ 1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4" h="157">
                  <a:moveTo>
                    <a:pt x="0" y="121"/>
                  </a:moveTo>
                  <a:lnTo>
                    <a:pt x="0" y="124"/>
                  </a:lnTo>
                  <a:lnTo>
                    <a:pt x="0" y="125"/>
                  </a:lnTo>
                  <a:lnTo>
                    <a:pt x="0" y="128"/>
                  </a:lnTo>
                  <a:lnTo>
                    <a:pt x="0" y="131"/>
                  </a:lnTo>
                  <a:lnTo>
                    <a:pt x="0" y="133"/>
                  </a:lnTo>
                  <a:lnTo>
                    <a:pt x="2" y="134"/>
                  </a:lnTo>
                  <a:lnTo>
                    <a:pt x="3" y="136"/>
                  </a:lnTo>
                  <a:lnTo>
                    <a:pt x="3" y="139"/>
                  </a:lnTo>
                  <a:lnTo>
                    <a:pt x="3" y="139"/>
                  </a:lnTo>
                  <a:lnTo>
                    <a:pt x="5" y="140"/>
                  </a:lnTo>
                  <a:lnTo>
                    <a:pt x="6" y="141"/>
                  </a:lnTo>
                  <a:lnTo>
                    <a:pt x="8" y="143"/>
                  </a:lnTo>
                  <a:lnTo>
                    <a:pt x="8" y="143"/>
                  </a:lnTo>
                  <a:lnTo>
                    <a:pt x="9" y="143"/>
                  </a:lnTo>
                  <a:lnTo>
                    <a:pt x="11" y="144"/>
                  </a:lnTo>
                  <a:lnTo>
                    <a:pt x="12" y="144"/>
                  </a:lnTo>
                  <a:lnTo>
                    <a:pt x="13" y="144"/>
                  </a:lnTo>
                  <a:lnTo>
                    <a:pt x="13" y="144"/>
                  </a:lnTo>
                  <a:lnTo>
                    <a:pt x="16" y="143"/>
                  </a:lnTo>
                  <a:lnTo>
                    <a:pt x="16" y="143"/>
                  </a:lnTo>
                  <a:lnTo>
                    <a:pt x="18" y="143"/>
                  </a:lnTo>
                  <a:lnTo>
                    <a:pt x="19" y="141"/>
                  </a:lnTo>
                  <a:lnTo>
                    <a:pt x="21" y="140"/>
                  </a:lnTo>
                  <a:lnTo>
                    <a:pt x="21" y="139"/>
                  </a:lnTo>
                  <a:lnTo>
                    <a:pt x="24" y="137"/>
                  </a:lnTo>
                  <a:lnTo>
                    <a:pt x="24" y="136"/>
                  </a:lnTo>
                  <a:lnTo>
                    <a:pt x="25" y="133"/>
                  </a:lnTo>
                  <a:lnTo>
                    <a:pt x="25" y="130"/>
                  </a:lnTo>
                  <a:lnTo>
                    <a:pt x="25" y="127"/>
                  </a:lnTo>
                  <a:lnTo>
                    <a:pt x="27" y="124"/>
                  </a:lnTo>
                  <a:lnTo>
                    <a:pt x="27" y="121"/>
                  </a:lnTo>
                  <a:lnTo>
                    <a:pt x="27" y="88"/>
                  </a:lnTo>
                  <a:lnTo>
                    <a:pt x="28" y="86"/>
                  </a:lnTo>
                  <a:lnTo>
                    <a:pt x="28" y="86"/>
                  </a:lnTo>
                  <a:lnTo>
                    <a:pt x="29" y="85"/>
                  </a:lnTo>
                  <a:lnTo>
                    <a:pt x="29" y="146"/>
                  </a:lnTo>
                  <a:lnTo>
                    <a:pt x="3" y="146"/>
                  </a:lnTo>
                  <a:lnTo>
                    <a:pt x="3" y="157"/>
                  </a:lnTo>
                  <a:lnTo>
                    <a:pt x="124" y="157"/>
                  </a:lnTo>
                  <a:lnTo>
                    <a:pt x="124" y="146"/>
                  </a:lnTo>
                  <a:lnTo>
                    <a:pt x="99" y="146"/>
                  </a:lnTo>
                  <a:lnTo>
                    <a:pt x="99" y="6"/>
                  </a:lnTo>
                  <a:lnTo>
                    <a:pt x="98" y="5"/>
                  </a:lnTo>
                  <a:lnTo>
                    <a:pt x="98" y="3"/>
                  </a:lnTo>
                  <a:lnTo>
                    <a:pt x="98" y="3"/>
                  </a:lnTo>
                  <a:lnTo>
                    <a:pt x="96" y="2"/>
                  </a:lnTo>
                  <a:lnTo>
                    <a:pt x="95" y="0"/>
                  </a:lnTo>
                  <a:lnTo>
                    <a:pt x="93" y="0"/>
                  </a:lnTo>
                  <a:lnTo>
                    <a:pt x="92" y="0"/>
                  </a:lnTo>
                  <a:lnTo>
                    <a:pt x="35" y="0"/>
                  </a:lnTo>
                  <a:lnTo>
                    <a:pt x="34" y="0"/>
                  </a:lnTo>
                  <a:lnTo>
                    <a:pt x="32" y="0"/>
                  </a:lnTo>
                  <a:lnTo>
                    <a:pt x="31" y="2"/>
                  </a:lnTo>
                  <a:lnTo>
                    <a:pt x="31" y="3"/>
                  </a:lnTo>
                  <a:lnTo>
                    <a:pt x="31" y="5"/>
                  </a:lnTo>
                  <a:lnTo>
                    <a:pt x="29" y="6"/>
                  </a:lnTo>
                  <a:lnTo>
                    <a:pt x="29" y="18"/>
                  </a:lnTo>
                  <a:lnTo>
                    <a:pt x="28" y="18"/>
                  </a:lnTo>
                  <a:lnTo>
                    <a:pt x="28" y="19"/>
                  </a:lnTo>
                  <a:lnTo>
                    <a:pt x="28" y="19"/>
                  </a:lnTo>
                  <a:lnTo>
                    <a:pt x="27" y="19"/>
                  </a:lnTo>
                  <a:lnTo>
                    <a:pt x="25" y="21"/>
                  </a:lnTo>
                  <a:lnTo>
                    <a:pt x="25" y="21"/>
                  </a:lnTo>
                  <a:lnTo>
                    <a:pt x="25" y="22"/>
                  </a:lnTo>
                  <a:lnTo>
                    <a:pt x="24" y="22"/>
                  </a:lnTo>
                  <a:lnTo>
                    <a:pt x="24" y="22"/>
                  </a:lnTo>
                  <a:lnTo>
                    <a:pt x="22" y="24"/>
                  </a:lnTo>
                  <a:lnTo>
                    <a:pt x="21" y="24"/>
                  </a:lnTo>
                  <a:lnTo>
                    <a:pt x="21" y="25"/>
                  </a:lnTo>
                  <a:lnTo>
                    <a:pt x="21" y="25"/>
                  </a:lnTo>
                  <a:lnTo>
                    <a:pt x="19" y="25"/>
                  </a:lnTo>
                  <a:lnTo>
                    <a:pt x="19" y="27"/>
                  </a:lnTo>
                  <a:lnTo>
                    <a:pt x="18" y="27"/>
                  </a:lnTo>
                  <a:lnTo>
                    <a:pt x="18" y="27"/>
                  </a:lnTo>
                  <a:lnTo>
                    <a:pt x="18" y="28"/>
                  </a:lnTo>
                  <a:lnTo>
                    <a:pt x="16" y="28"/>
                  </a:lnTo>
                  <a:lnTo>
                    <a:pt x="16" y="30"/>
                  </a:lnTo>
                  <a:lnTo>
                    <a:pt x="15" y="30"/>
                  </a:lnTo>
                  <a:lnTo>
                    <a:pt x="13" y="31"/>
                  </a:lnTo>
                  <a:lnTo>
                    <a:pt x="13" y="35"/>
                  </a:lnTo>
                  <a:lnTo>
                    <a:pt x="13" y="43"/>
                  </a:lnTo>
                  <a:lnTo>
                    <a:pt x="13" y="47"/>
                  </a:lnTo>
                  <a:lnTo>
                    <a:pt x="13" y="83"/>
                  </a:lnTo>
                  <a:lnTo>
                    <a:pt x="13" y="85"/>
                  </a:lnTo>
                  <a:lnTo>
                    <a:pt x="13" y="86"/>
                  </a:lnTo>
                  <a:lnTo>
                    <a:pt x="13" y="89"/>
                  </a:lnTo>
                  <a:lnTo>
                    <a:pt x="13" y="91"/>
                  </a:lnTo>
                  <a:lnTo>
                    <a:pt x="13" y="94"/>
                  </a:lnTo>
                  <a:lnTo>
                    <a:pt x="12" y="96"/>
                  </a:lnTo>
                  <a:lnTo>
                    <a:pt x="11" y="98"/>
                  </a:lnTo>
                  <a:lnTo>
                    <a:pt x="9" y="101"/>
                  </a:lnTo>
                  <a:lnTo>
                    <a:pt x="8" y="104"/>
                  </a:lnTo>
                  <a:lnTo>
                    <a:pt x="6" y="107"/>
                  </a:lnTo>
                  <a:lnTo>
                    <a:pt x="5" y="110"/>
                  </a:lnTo>
                  <a:lnTo>
                    <a:pt x="3" y="114"/>
                  </a:lnTo>
                  <a:lnTo>
                    <a:pt x="3" y="117"/>
                  </a:lnTo>
                  <a:lnTo>
                    <a:pt x="2" y="118"/>
                  </a:lnTo>
                  <a:lnTo>
                    <a:pt x="0" y="121"/>
                  </a:lnTo>
                  <a:close/>
                  <a:moveTo>
                    <a:pt x="38" y="18"/>
                  </a:moveTo>
                  <a:lnTo>
                    <a:pt x="38" y="15"/>
                  </a:lnTo>
                  <a:lnTo>
                    <a:pt x="38" y="14"/>
                  </a:lnTo>
                  <a:lnTo>
                    <a:pt x="40" y="12"/>
                  </a:lnTo>
                  <a:lnTo>
                    <a:pt x="41" y="12"/>
                  </a:lnTo>
                  <a:lnTo>
                    <a:pt x="43" y="11"/>
                  </a:lnTo>
                  <a:lnTo>
                    <a:pt x="44" y="11"/>
                  </a:lnTo>
                  <a:lnTo>
                    <a:pt x="83" y="11"/>
                  </a:lnTo>
                  <a:lnTo>
                    <a:pt x="85" y="11"/>
                  </a:lnTo>
                  <a:lnTo>
                    <a:pt x="86" y="12"/>
                  </a:lnTo>
                  <a:lnTo>
                    <a:pt x="88" y="12"/>
                  </a:lnTo>
                  <a:lnTo>
                    <a:pt x="88" y="14"/>
                  </a:lnTo>
                  <a:lnTo>
                    <a:pt x="89" y="15"/>
                  </a:lnTo>
                  <a:lnTo>
                    <a:pt x="89" y="18"/>
                  </a:lnTo>
                  <a:lnTo>
                    <a:pt x="89" y="43"/>
                  </a:lnTo>
                  <a:lnTo>
                    <a:pt x="89" y="44"/>
                  </a:lnTo>
                  <a:lnTo>
                    <a:pt x="88" y="46"/>
                  </a:lnTo>
                  <a:lnTo>
                    <a:pt x="88" y="47"/>
                  </a:lnTo>
                  <a:lnTo>
                    <a:pt x="86" y="48"/>
                  </a:lnTo>
                  <a:lnTo>
                    <a:pt x="85" y="50"/>
                  </a:lnTo>
                  <a:lnTo>
                    <a:pt x="83" y="50"/>
                  </a:lnTo>
                  <a:lnTo>
                    <a:pt x="44" y="50"/>
                  </a:lnTo>
                  <a:lnTo>
                    <a:pt x="43" y="50"/>
                  </a:lnTo>
                  <a:lnTo>
                    <a:pt x="41" y="48"/>
                  </a:lnTo>
                  <a:lnTo>
                    <a:pt x="40" y="47"/>
                  </a:lnTo>
                  <a:lnTo>
                    <a:pt x="38" y="46"/>
                  </a:lnTo>
                  <a:lnTo>
                    <a:pt x="38" y="44"/>
                  </a:lnTo>
                  <a:lnTo>
                    <a:pt x="38" y="43"/>
                  </a:lnTo>
                  <a:lnTo>
                    <a:pt x="38" y="18"/>
                  </a:lnTo>
                  <a:close/>
                  <a:moveTo>
                    <a:pt x="6" y="125"/>
                  </a:moveTo>
                  <a:lnTo>
                    <a:pt x="8" y="124"/>
                  </a:lnTo>
                  <a:lnTo>
                    <a:pt x="8" y="123"/>
                  </a:lnTo>
                  <a:lnTo>
                    <a:pt x="8" y="121"/>
                  </a:lnTo>
                  <a:lnTo>
                    <a:pt x="8" y="118"/>
                  </a:lnTo>
                  <a:lnTo>
                    <a:pt x="8" y="117"/>
                  </a:lnTo>
                  <a:lnTo>
                    <a:pt x="9" y="114"/>
                  </a:lnTo>
                  <a:lnTo>
                    <a:pt x="11" y="112"/>
                  </a:lnTo>
                  <a:lnTo>
                    <a:pt x="11" y="110"/>
                  </a:lnTo>
                  <a:lnTo>
                    <a:pt x="12" y="107"/>
                  </a:lnTo>
                  <a:lnTo>
                    <a:pt x="13" y="105"/>
                  </a:lnTo>
                  <a:lnTo>
                    <a:pt x="15" y="102"/>
                  </a:lnTo>
                  <a:lnTo>
                    <a:pt x="18" y="94"/>
                  </a:lnTo>
                  <a:lnTo>
                    <a:pt x="19" y="88"/>
                  </a:lnTo>
                  <a:lnTo>
                    <a:pt x="18" y="85"/>
                  </a:lnTo>
                  <a:lnTo>
                    <a:pt x="18" y="54"/>
                  </a:lnTo>
                  <a:lnTo>
                    <a:pt x="27" y="54"/>
                  </a:lnTo>
                  <a:lnTo>
                    <a:pt x="27" y="48"/>
                  </a:lnTo>
                  <a:lnTo>
                    <a:pt x="27" y="40"/>
                  </a:lnTo>
                  <a:lnTo>
                    <a:pt x="27" y="34"/>
                  </a:lnTo>
                  <a:lnTo>
                    <a:pt x="27" y="32"/>
                  </a:lnTo>
                  <a:lnTo>
                    <a:pt x="27" y="30"/>
                  </a:lnTo>
                  <a:lnTo>
                    <a:pt x="28" y="30"/>
                  </a:lnTo>
                  <a:lnTo>
                    <a:pt x="28" y="28"/>
                  </a:lnTo>
                  <a:lnTo>
                    <a:pt x="29" y="28"/>
                  </a:lnTo>
                  <a:lnTo>
                    <a:pt x="29" y="76"/>
                  </a:lnTo>
                  <a:lnTo>
                    <a:pt x="27" y="76"/>
                  </a:lnTo>
                  <a:lnTo>
                    <a:pt x="24" y="79"/>
                  </a:lnTo>
                  <a:lnTo>
                    <a:pt x="22" y="80"/>
                  </a:lnTo>
                  <a:lnTo>
                    <a:pt x="21" y="82"/>
                  </a:lnTo>
                  <a:lnTo>
                    <a:pt x="21" y="117"/>
                  </a:lnTo>
                  <a:lnTo>
                    <a:pt x="21" y="120"/>
                  </a:lnTo>
                  <a:lnTo>
                    <a:pt x="21" y="123"/>
                  </a:lnTo>
                  <a:lnTo>
                    <a:pt x="21" y="124"/>
                  </a:lnTo>
                  <a:lnTo>
                    <a:pt x="19" y="125"/>
                  </a:lnTo>
                  <a:lnTo>
                    <a:pt x="19" y="128"/>
                  </a:lnTo>
                  <a:lnTo>
                    <a:pt x="18" y="130"/>
                  </a:lnTo>
                  <a:lnTo>
                    <a:pt x="18" y="131"/>
                  </a:lnTo>
                  <a:lnTo>
                    <a:pt x="18" y="133"/>
                  </a:lnTo>
                  <a:lnTo>
                    <a:pt x="16" y="133"/>
                  </a:lnTo>
                  <a:lnTo>
                    <a:pt x="16" y="134"/>
                  </a:lnTo>
                  <a:lnTo>
                    <a:pt x="16" y="136"/>
                  </a:lnTo>
                  <a:lnTo>
                    <a:pt x="15" y="136"/>
                  </a:lnTo>
                  <a:lnTo>
                    <a:pt x="13" y="136"/>
                  </a:lnTo>
                  <a:lnTo>
                    <a:pt x="13" y="136"/>
                  </a:lnTo>
                  <a:lnTo>
                    <a:pt x="12" y="136"/>
                  </a:lnTo>
                  <a:lnTo>
                    <a:pt x="11" y="136"/>
                  </a:lnTo>
                  <a:lnTo>
                    <a:pt x="11" y="136"/>
                  </a:lnTo>
                  <a:lnTo>
                    <a:pt x="11" y="136"/>
                  </a:lnTo>
                  <a:lnTo>
                    <a:pt x="9" y="136"/>
                  </a:lnTo>
                  <a:lnTo>
                    <a:pt x="8" y="134"/>
                  </a:lnTo>
                  <a:lnTo>
                    <a:pt x="8" y="133"/>
                  </a:lnTo>
                  <a:lnTo>
                    <a:pt x="8" y="133"/>
                  </a:lnTo>
                  <a:lnTo>
                    <a:pt x="8" y="131"/>
                  </a:lnTo>
                  <a:lnTo>
                    <a:pt x="8" y="131"/>
                  </a:lnTo>
                  <a:lnTo>
                    <a:pt x="8" y="128"/>
                  </a:lnTo>
                  <a:lnTo>
                    <a:pt x="6" y="128"/>
                  </a:lnTo>
                  <a:lnTo>
                    <a:pt x="6"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90" name="Rectangle 584">
              <a:extLst>
                <a:ext uri="{FF2B5EF4-FFF2-40B4-BE49-F238E27FC236}">
                  <a16:creationId xmlns:a16="http://schemas.microsoft.com/office/drawing/2014/main" id="{67915DCC-4652-2C44-B464-4EA2DE0F3913}"/>
                </a:ext>
              </a:extLst>
            </p:cNvPr>
            <p:cNvSpPr>
              <a:spLocks noChangeArrowheads="1"/>
            </p:cNvSpPr>
            <p:nvPr/>
          </p:nvSpPr>
          <p:spPr bwMode="auto">
            <a:xfrm>
              <a:off x="1793" y="2538"/>
              <a:ext cx="21" cy="7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91" name="Rectangle 585">
              <a:extLst>
                <a:ext uri="{FF2B5EF4-FFF2-40B4-BE49-F238E27FC236}">
                  <a16:creationId xmlns:a16="http://schemas.microsoft.com/office/drawing/2014/main" id="{E04C1D61-883C-6A4D-8D65-1A4891BC3844}"/>
                </a:ext>
              </a:extLst>
            </p:cNvPr>
            <p:cNvSpPr>
              <a:spLocks noChangeArrowheads="1"/>
            </p:cNvSpPr>
            <p:nvPr/>
          </p:nvSpPr>
          <p:spPr bwMode="auto">
            <a:xfrm>
              <a:off x="2080" y="1386"/>
              <a:ext cx="166"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92" name="Freeform 586">
              <a:extLst>
                <a:ext uri="{FF2B5EF4-FFF2-40B4-BE49-F238E27FC236}">
                  <a16:creationId xmlns:a16="http://schemas.microsoft.com/office/drawing/2014/main" id="{AA77BA05-7A70-1248-88A0-2DA645C3725A}"/>
                </a:ext>
              </a:extLst>
            </p:cNvPr>
            <p:cNvSpPr>
              <a:spLocks/>
            </p:cNvSpPr>
            <p:nvPr/>
          </p:nvSpPr>
          <p:spPr bwMode="auto">
            <a:xfrm>
              <a:off x="1918" y="635"/>
              <a:ext cx="38" cy="71"/>
            </a:xfrm>
            <a:custGeom>
              <a:avLst/>
              <a:gdLst>
                <a:gd name="T0" fmla="*/ 26 w 26"/>
                <a:gd name="T1" fmla="*/ 33 h 49"/>
                <a:gd name="T2" fmla="*/ 26 w 26"/>
                <a:gd name="T3" fmla="*/ 37 h 49"/>
                <a:gd name="T4" fmla="*/ 24 w 26"/>
                <a:gd name="T5" fmla="*/ 40 h 49"/>
                <a:gd name="T6" fmla="*/ 21 w 26"/>
                <a:gd name="T7" fmla="*/ 43 h 49"/>
                <a:gd name="T8" fmla="*/ 17 w 26"/>
                <a:gd name="T9" fmla="*/ 44 h 49"/>
                <a:gd name="T10" fmla="*/ 17 w 26"/>
                <a:gd name="T11" fmla="*/ 47 h 49"/>
                <a:gd name="T12" fmla="*/ 17 w 26"/>
                <a:gd name="T13" fmla="*/ 48 h 49"/>
                <a:gd name="T14" fmla="*/ 15 w 26"/>
                <a:gd name="T15" fmla="*/ 49 h 49"/>
                <a:gd name="T16" fmla="*/ 12 w 26"/>
                <a:gd name="T17" fmla="*/ 49 h 49"/>
                <a:gd name="T18" fmla="*/ 10 w 26"/>
                <a:gd name="T19" fmla="*/ 48 h 49"/>
                <a:gd name="T20" fmla="*/ 10 w 26"/>
                <a:gd name="T21" fmla="*/ 46 h 49"/>
                <a:gd name="T22" fmla="*/ 10 w 26"/>
                <a:gd name="T23" fmla="*/ 44 h 49"/>
                <a:gd name="T24" fmla="*/ 4 w 26"/>
                <a:gd name="T25" fmla="*/ 43 h 49"/>
                <a:gd name="T26" fmla="*/ 1 w 26"/>
                <a:gd name="T27" fmla="*/ 42 h 49"/>
                <a:gd name="T28" fmla="*/ 0 w 26"/>
                <a:gd name="T29" fmla="*/ 41 h 49"/>
                <a:gd name="T30" fmla="*/ 1 w 26"/>
                <a:gd name="T31" fmla="*/ 39 h 49"/>
                <a:gd name="T32" fmla="*/ 1 w 26"/>
                <a:gd name="T33" fmla="*/ 37 h 49"/>
                <a:gd name="T34" fmla="*/ 2 w 26"/>
                <a:gd name="T35" fmla="*/ 36 h 49"/>
                <a:gd name="T36" fmla="*/ 3 w 26"/>
                <a:gd name="T37" fmla="*/ 36 h 49"/>
                <a:gd name="T38" fmla="*/ 3 w 26"/>
                <a:gd name="T39" fmla="*/ 36 h 49"/>
                <a:gd name="T40" fmla="*/ 6 w 26"/>
                <a:gd name="T41" fmla="*/ 37 h 49"/>
                <a:gd name="T42" fmla="*/ 11 w 26"/>
                <a:gd name="T43" fmla="*/ 38 h 49"/>
                <a:gd name="T44" fmla="*/ 16 w 26"/>
                <a:gd name="T45" fmla="*/ 37 h 49"/>
                <a:gd name="T46" fmla="*/ 19 w 26"/>
                <a:gd name="T47" fmla="*/ 33 h 49"/>
                <a:gd name="T48" fmla="*/ 17 w 26"/>
                <a:gd name="T49" fmla="*/ 30 h 49"/>
                <a:gd name="T50" fmla="*/ 12 w 26"/>
                <a:gd name="T51" fmla="*/ 27 h 49"/>
                <a:gd name="T52" fmla="*/ 8 w 26"/>
                <a:gd name="T53" fmla="*/ 25 h 49"/>
                <a:gd name="T54" fmla="*/ 5 w 26"/>
                <a:gd name="T55" fmla="*/ 23 h 49"/>
                <a:gd name="T56" fmla="*/ 2 w 26"/>
                <a:gd name="T57" fmla="*/ 19 h 49"/>
                <a:gd name="T58" fmla="*/ 1 w 26"/>
                <a:gd name="T59" fmla="*/ 15 h 49"/>
                <a:gd name="T60" fmla="*/ 4 w 26"/>
                <a:gd name="T61" fmla="*/ 9 h 49"/>
                <a:gd name="T62" fmla="*/ 11 w 26"/>
                <a:gd name="T63" fmla="*/ 5 h 49"/>
                <a:gd name="T64" fmla="*/ 11 w 26"/>
                <a:gd name="T65" fmla="*/ 2 h 49"/>
                <a:gd name="T66" fmla="*/ 11 w 26"/>
                <a:gd name="T67" fmla="*/ 0 h 49"/>
                <a:gd name="T68" fmla="*/ 13 w 26"/>
                <a:gd name="T69" fmla="*/ 0 h 49"/>
                <a:gd name="T70" fmla="*/ 17 w 26"/>
                <a:gd name="T71" fmla="*/ 0 h 49"/>
                <a:gd name="T72" fmla="*/ 18 w 26"/>
                <a:gd name="T73" fmla="*/ 0 h 49"/>
                <a:gd name="T74" fmla="*/ 18 w 26"/>
                <a:gd name="T75" fmla="*/ 2 h 49"/>
                <a:gd name="T76" fmla="*/ 18 w 26"/>
                <a:gd name="T77" fmla="*/ 5 h 49"/>
                <a:gd name="T78" fmla="*/ 22 w 26"/>
                <a:gd name="T79" fmla="*/ 5 h 49"/>
                <a:gd name="T80" fmla="*/ 24 w 26"/>
                <a:gd name="T81" fmla="*/ 6 h 49"/>
                <a:gd name="T82" fmla="*/ 24 w 26"/>
                <a:gd name="T83" fmla="*/ 7 h 49"/>
                <a:gd name="T84" fmla="*/ 24 w 26"/>
                <a:gd name="T85" fmla="*/ 9 h 49"/>
                <a:gd name="T86" fmla="*/ 23 w 26"/>
                <a:gd name="T87" fmla="*/ 11 h 49"/>
                <a:gd name="T88" fmla="*/ 22 w 26"/>
                <a:gd name="T89" fmla="*/ 12 h 49"/>
                <a:gd name="T90" fmla="*/ 19 w 26"/>
                <a:gd name="T91" fmla="*/ 11 h 49"/>
                <a:gd name="T92" fmla="*/ 16 w 26"/>
                <a:gd name="T93" fmla="*/ 11 h 49"/>
                <a:gd name="T94" fmla="*/ 10 w 26"/>
                <a:gd name="T95" fmla="*/ 12 h 49"/>
                <a:gd name="T96" fmla="*/ 9 w 26"/>
                <a:gd name="T97" fmla="*/ 15 h 49"/>
                <a:gd name="T98" fmla="*/ 11 w 26"/>
                <a:gd name="T99" fmla="*/ 18 h 49"/>
                <a:gd name="T100" fmla="*/ 16 w 26"/>
                <a:gd name="T101" fmla="*/ 21 h 49"/>
                <a:gd name="T102" fmla="*/ 24 w 26"/>
                <a:gd name="T103" fmla="*/ 26 h 49"/>
                <a:gd name="T104" fmla="*/ 26 w 26"/>
                <a:gd name="T105" fmla="*/ 3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49">
                  <a:moveTo>
                    <a:pt x="26" y="33"/>
                  </a:moveTo>
                  <a:cubicBezTo>
                    <a:pt x="26" y="35"/>
                    <a:pt x="26" y="36"/>
                    <a:pt x="26" y="37"/>
                  </a:cubicBezTo>
                  <a:cubicBezTo>
                    <a:pt x="25" y="39"/>
                    <a:pt x="25" y="40"/>
                    <a:pt x="24" y="40"/>
                  </a:cubicBezTo>
                  <a:cubicBezTo>
                    <a:pt x="23" y="41"/>
                    <a:pt x="22" y="42"/>
                    <a:pt x="21" y="43"/>
                  </a:cubicBezTo>
                  <a:cubicBezTo>
                    <a:pt x="20" y="43"/>
                    <a:pt x="18" y="43"/>
                    <a:pt x="17" y="44"/>
                  </a:cubicBezTo>
                  <a:cubicBezTo>
                    <a:pt x="17" y="47"/>
                    <a:pt x="17" y="47"/>
                    <a:pt x="17" y="47"/>
                  </a:cubicBezTo>
                  <a:cubicBezTo>
                    <a:pt x="17" y="48"/>
                    <a:pt x="17" y="48"/>
                    <a:pt x="17" y="48"/>
                  </a:cubicBezTo>
                  <a:cubicBezTo>
                    <a:pt x="17" y="49"/>
                    <a:pt x="16" y="49"/>
                    <a:pt x="15" y="49"/>
                  </a:cubicBezTo>
                  <a:cubicBezTo>
                    <a:pt x="12" y="49"/>
                    <a:pt x="12" y="49"/>
                    <a:pt x="12" y="49"/>
                  </a:cubicBezTo>
                  <a:cubicBezTo>
                    <a:pt x="11" y="49"/>
                    <a:pt x="11" y="49"/>
                    <a:pt x="10" y="48"/>
                  </a:cubicBezTo>
                  <a:cubicBezTo>
                    <a:pt x="10" y="48"/>
                    <a:pt x="10" y="47"/>
                    <a:pt x="10" y="46"/>
                  </a:cubicBezTo>
                  <a:cubicBezTo>
                    <a:pt x="10" y="44"/>
                    <a:pt x="10" y="44"/>
                    <a:pt x="10" y="44"/>
                  </a:cubicBezTo>
                  <a:cubicBezTo>
                    <a:pt x="7" y="44"/>
                    <a:pt x="5" y="44"/>
                    <a:pt x="4" y="43"/>
                  </a:cubicBezTo>
                  <a:cubicBezTo>
                    <a:pt x="2" y="43"/>
                    <a:pt x="1" y="42"/>
                    <a:pt x="1" y="42"/>
                  </a:cubicBezTo>
                  <a:cubicBezTo>
                    <a:pt x="0" y="42"/>
                    <a:pt x="0" y="42"/>
                    <a:pt x="0" y="41"/>
                  </a:cubicBezTo>
                  <a:cubicBezTo>
                    <a:pt x="1" y="40"/>
                    <a:pt x="1" y="39"/>
                    <a:pt x="1" y="39"/>
                  </a:cubicBezTo>
                  <a:cubicBezTo>
                    <a:pt x="1" y="38"/>
                    <a:pt x="1" y="37"/>
                    <a:pt x="1" y="37"/>
                  </a:cubicBezTo>
                  <a:cubicBezTo>
                    <a:pt x="2" y="36"/>
                    <a:pt x="2" y="36"/>
                    <a:pt x="2" y="36"/>
                  </a:cubicBezTo>
                  <a:cubicBezTo>
                    <a:pt x="3" y="36"/>
                    <a:pt x="3" y="36"/>
                    <a:pt x="3" y="36"/>
                  </a:cubicBezTo>
                  <a:cubicBezTo>
                    <a:pt x="3" y="36"/>
                    <a:pt x="3" y="36"/>
                    <a:pt x="3" y="36"/>
                  </a:cubicBezTo>
                  <a:cubicBezTo>
                    <a:pt x="4" y="37"/>
                    <a:pt x="5" y="37"/>
                    <a:pt x="6" y="37"/>
                  </a:cubicBezTo>
                  <a:cubicBezTo>
                    <a:pt x="7" y="38"/>
                    <a:pt x="9" y="38"/>
                    <a:pt x="11" y="38"/>
                  </a:cubicBezTo>
                  <a:cubicBezTo>
                    <a:pt x="13" y="38"/>
                    <a:pt x="15" y="38"/>
                    <a:pt x="16" y="37"/>
                  </a:cubicBezTo>
                  <a:cubicBezTo>
                    <a:pt x="18" y="36"/>
                    <a:pt x="19" y="35"/>
                    <a:pt x="19" y="33"/>
                  </a:cubicBezTo>
                  <a:cubicBezTo>
                    <a:pt x="19" y="32"/>
                    <a:pt x="18" y="31"/>
                    <a:pt x="17" y="30"/>
                  </a:cubicBezTo>
                  <a:cubicBezTo>
                    <a:pt x="16" y="29"/>
                    <a:pt x="14" y="28"/>
                    <a:pt x="12" y="27"/>
                  </a:cubicBezTo>
                  <a:cubicBezTo>
                    <a:pt x="11" y="26"/>
                    <a:pt x="9" y="26"/>
                    <a:pt x="8" y="25"/>
                  </a:cubicBezTo>
                  <a:cubicBezTo>
                    <a:pt x="7" y="24"/>
                    <a:pt x="6" y="24"/>
                    <a:pt x="5" y="23"/>
                  </a:cubicBezTo>
                  <a:cubicBezTo>
                    <a:pt x="4" y="22"/>
                    <a:pt x="3" y="21"/>
                    <a:pt x="2" y="19"/>
                  </a:cubicBezTo>
                  <a:cubicBezTo>
                    <a:pt x="2" y="18"/>
                    <a:pt x="1" y="17"/>
                    <a:pt x="1" y="15"/>
                  </a:cubicBezTo>
                  <a:cubicBezTo>
                    <a:pt x="1" y="13"/>
                    <a:pt x="2" y="11"/>
                    <a:pt x="4" y="9"/>
                  </a:cubicBezTo>
                  <a:cubicBezTo>
                    <a:pt x="5" y="7"/>
                    <a:pt x="8" y="6"/>
                    <a:pt x="11" y="5"/>
                  </a:cubicBezTo>
                  <a:cubicBezTo>
                    <a:pt x="11" y="2"/>
                    <a:pt x="11" y="2"/>
                    <a:pt x="11" y="2"/>
                  </a:cubicBezTo>
                  <a:cubicBezTo>
                    <a:pt x="11" y="1"/>
                    <a:pt x="11" y="1"/>
                    <a:pt x="11" y="0"/>
                  </a:cubicBezTo>
                  <a:cubicBezTo>
                    <a:pt x="12" y="0"/>
                    <a:pt x="12" y="0"/>
                    <a:pt x="13" y="0"/>
                  </a:cubicBezTo>
                  <a:cubicBezTo>
                    <a:pt x="17" y="0"/>
                    <a:pt x="17" y="0"/>
                    <a:pt x="17" y="0"/>
                  </a:cubicBezTo>
                  <a:cubicBezTo>
                    <a:pt x="18" y="0"/>
                    <a:pt x="18" y="0"/>
                    <a:pt x="18" y="0"/>
                  </a:cubicBezTo>
                  <a:cubicBezTo>
                    <a:pt x="18" y="1"/>
                    <a:pt x="18" y="1"/>
                    <a:pt x="18" y="2"/>
                  </a:cubicBezTo>
                  <a:cubicBezTo>
                    <a:pt x="18" y="5"/>
                    <a:pt x="18" y="5"/>
                    <a:pt x="18" y="5"/>
                  </a:cubicBezTo>
                  <a:cubicBezTo>
                    <a:pt x="20" y="5"/>
                    <a:pt x="21" y="5"/>
                    <a:pt x="22" y="5"/>
                  </a:cubicBezTo>
                  <a:cubicBezTo>
                    <a:pt x="23" y="5"/>
                    <a:pt x="23" y="6"/>
                    <a:pt x="24" y="6"/>
                  </a:cubicBezTo>
                  <a:cubicBezTo>
                    <a:pt x="24" y="6"/>
                    <a:pt x="24" y="6"/>
                    <a:pt x="24" y="7"/>
                  </a:cubicBezTo>
                  <a:cubicBezTo>
                    <a:pt x="24" y="8"/>
                    <a:pt x="24" y="8"/>
                    <a:pt x="24" y="9"/>
                  </a:cubicBezTo>
                  <a:cubicBezTo>
                    <a:pt x="24" y="10"/>
                    <a:pt x="24" y="10"/>
                    <a:pt x="23" y="11"/>
                  </a:cubicBezTo>
                  <a:cubicBezTo>
                    <a:pt x="23" y="12"/>
                    <a:pt x="23" y="12"/>
                    <a:pt x="22" y="12"/>
                  </a:cubicBezTo>
                  <a:cubicBezTo>
                    <a:pt x="22" y="12"/>
                    <a:pt x="21" y="11"/>
                    <a:pt x="19" y="11"/>
                  </a:cubicBezTo>
                  <a:cubicBezTo>
                    <a:pt x="18" y="11"/>
                    <a:pt x="17" y="11"/>
                    <a:pt x="16" y="11"/>
                  </a:cubicBezTo>
                  <a:cubicBezTo>
                    <a:pt x="13" y="11"/>
                    <a:pt x="11" y="11"/>
                    <a:pt x="10" y="12"/>
                  </a:cubicBezTo>
                  <a:cubicBezTo>
                    <a:pt x="9" y="13"/>
                    <a:pt x="9" y="14"/>
                    <a:pt x="9" y="15"/>
                  </a:cubicBezTo>
                  <a:cubicBezTo>
                    <a:pt x="9" y="16"/>
                    <a:pt x="10" y="17"/>
                    <a:pt x="11" y="18"/>
                  </a:cubicBezTo>
                  <a:cubicBezTo>
                    <a:pt x="12" y="19"/>
                    <a:pt x="13" y="20"/>
                    <a:pt x="16" y="21"/>
                  </a:cubicBezTo>
                  <a:cubicBezTo>
                    <a:pt x="19" y="22"/>
                    <a:pt x="22" y="24"/>
                    <a:pt x="24" y="26"/>
                  </a:cubicBezTo>
                  <a:cubicBezTo>
                    <a:pt x="26" y="28"/>
                    <a:pt x="26" y="30"/>
                    <a:pt x="26"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93" name="Oval 587">
              <a:extLst>
                <a:ext uri="{FF2B5EF4-FFF2-40B4-BE49-F238E27FC236}">
                  <a16:creationId xmlns:a16="http://schemas.microsoft.com/office/drawing/2014/main" id="{42D05F10-8FD9-514B-984E-49FD2D56C0C1}"/>
                </a:ext>
              </a:extLst>
            </p:cNvPr>
            <p:cNvSpPr>
              <a:spLocks noChangeArrowheads="1"/>
            </p:cNvSpPr>
            <p:nvPr/>
          </p:nvSpPr>
          <p:spPr bwMode="auto">
            <a:xfrm>
              <a:off x="1889" y="621"/>
              <a:ext cx="98" cy="98"/>
            </a:xfrm>
            <a:prstGeom prst="ellipse">
              <a:avLst/>
            </a:prstGeom>
            <a:grpFill/>
            <a:ln w="26988" cap="flat">
              <a:noFill/>
              <a:prstDash val="solid"/>
              <a:miter lim="800000"/>
              <a:headEnd/>
              <a:tailEnd/>
            </a:ln>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94" name="Freeform 588">
              <a:extLst>
                <a:ext uri="{FF2B5EF4-FFF2-40B4-BE49-F238E27FC236}">
                  <a16:creationId xmlns:a16="http://schemas.microsoft.com/office/drawing/2014/main" id="{4DE5025D-A67D-FD45-AEEE-149EB40E510A}"/>
                </a:ext>
              </a:extLst>
            </p:cNvPr>
            <p:cNvSpPr>
              <a:spLocks/>
            </p:cNvSpPr>
            <p:nvPr/>
          </p:nvSpPr>
          <p:spPr bwMode="auto">
            <a:xfrm>
              <a:off x="1312" y="639"/>
              <a:ext cx="26" cy="48"/>
            </a:xfrm>
            <a:custGeom>
              <a:avLst/>
              <a:gdLst>
                <a:gd name="T0" fmla="*/ 18 w 18"/>
                <a:gd name="T1" fmla="*/ 22 h 33"/>
                <a:gd name="T2" fmla="*/ 17 w 18"/>
                <a:gd name="T3" fmla="*/ 25 h 33"/>
                <a:gd name="T4" fmla="*/ 16 w 18"/>
                <a:gd name="T5" fmla="*/ 27 h 33"/>
                <a:gd name="T6" fmla="*/ 14 w 18"/>
                <a:gd name="T7" fmla="*/ 29 h 33"/>
                <a:gd name="T8" fmla="*/ 11 w 18"/>
                <a:gd name="T9" fmla="*/ 30 h 33"/>
                <a:gd name="T10" fmla="*/ 11 w 18"/>
                <a:gd name="T11" fmla="*/ 32 h 33"/>
                <a:gd name="T12" fmla="*/ 11 w 18"/>
                <a:gd name="T13" fmla="*/ 33 h 33"/>
                <a:gd name="T14" fmla="*/ 10 w 18"/>
                <a:gd name="T15" fmla="*/ 33 h 33"/>
                <a:gd name="T16" fmla="*/ 8 w 18"/>
                <a:gd name="T17" fmla="*/ 33 h 33"/>
                <a:gd name="T18" fmla="*/ 7 w 18"/>
                <a:gd name="T19" fmla="*/ 33 h 33"/>
                <a:gd name="T20" fmla="*/ 6 w 18"/>
                <a:gd name="T21" fmla="*/ 31 h 33"/>
                <a:gd name="T22" fmla="*/ 6 w 18"/>
                <a:gd name="T23" fmla="*/ 30 h 33"/>
                <a:gd name="T24" fmla="*/ 2 w 18"/>
                <a:gd name="T25" fmla="*/ 29 h 33"/>
                <a:gd name="T26" fmla="*/ 0 w 18"/>
                <a:gd name="T27" fmla="*/ 28 h 33"/>
                <a:gd name="T28" fmla="*/ 0 w 18"/>
                <a:gd name="T29" fmla="*/ 28 h 33"/>
                <a:gd name="T30" fmla="*/ 0 w 18"/>
                <a:gd name="T31" fmla="*/ 26 h 33"/>
                <a:gd name="T32" fmla="*/ 1 w 18"/>
                <a:gd name="T33" fmla="*/ 25 h 33"/>
                <a:gd name="T34" fmla="*/ 1 w 18"/>
                <a:gd name="T35" fmla="*/ 25 h 33"/>
                <a:gd name="T36" fmla="*/ 2 w 18"/>
                <a:gd name="T37" fmla="*/ 25 h 33"/>
                <a:gd name="T38" fmla="*/ 2 w 18"/>
                <a:gd name="T39" fmla="*/ 25 h 33"/>
                <a:gd name="T40" fmla="*/ 4 w 18"/>
                <a:gd name="T41" fmla="*/ 25 h 33"/>
                <a:gd name="T42" fmla="*/ 7 w 18"/>
                <a:gd name="T43" fmla="*/ 26 h 33"/>
                <a:gd name="T44" fmla="*/ 11 w 18"/>
                <a:gd name="T45" fmla="*/ 25 h 33"/>
                <a:gd name="T46" fmla="*/ 12 w 18"/>
                <a:gd name="T47" fmla="*/ 23 h 33"/>
                <a:gd name="T48" fmla="*/ 11 w 18"/>
                <a:gd name="T49" fmla="*/ 20 h 33"/>
                <a:gd name="T50" fmla="*/ 8 w 18"/>
                <a:gd name="T51" fmla="*/ 18 h 33"/>
                <a:gd name="T52" fmla="*/ 5 w 18"/>
                <a:gd name="T53" fmla="*/ 17 h 33"/>
                <a:gd name="T54" fmla="*/ 3 w 18"/>
                <a:gd name="T55" fmla="*/ 16 h 33"/>
                <a:gd name="T56" fmla="*/ 1 w 18"/>
                <a:gd name="T57" fmla="*/ 13 h 33"/>
                <a:gd name="T58" fmla="*/ 1 w 18"/>
                <a:gd name="T59" fmla="*/ 10 h 33"/>
                <a:gd name="T60" fmla="*/ 2 w 18"/>
                <a:gd name="T61" fmla="*/ 6 h 33"/>
                <a:gd name="T62" fmla="*/ 7 w 18"/>
                <a:gd name="T63" fmla="*/ 4 h 33"/>
                <a:gd name="T64" fmla="*/ 7 w 18"/>
                <a:gd name="T65" fmla="*/ 2 h 33"/>
                <a:gd name="T66" fmla="*/ 7 w 18"/>
                <a:gd name="T67" fmla="*/ 1 h 33"/>
                <a:gd name="T68" fmla="*/ 9 w 18"/>
                <a:gd name="T69" fmla="*/ 0 h 33"/>
                <a:gd name="T70" fmla="*/ 11 w 18"/>
                <a:gd name="T71" fmla="*/ 0 h 33"/>
                <a:gd name="T72" fmla="*/ 12 w 18"/>
                <a:gd name="T73" fmla="*/ 1 h 33"/>
                <a:gd name="T74" fmla="*/ 12 w 18"/>
                <a:gd name="T75" fmla="*/ 2 h 33"/>
                <a:gd name="T76" fmla="*/ 12 w 18"/>
                <a:gd name="T77" fmla="*/ 4 h 33"/>
                <a:gd name="T78" fmla="*/ 14 w 18"/>
                <a:gd name="T79" fmla="*/ 4 h 33"/>
                <a:gd name="T80" fmla="*/ 16 w 18"/>
                <a:gd name="T81" fmla="*/ 4 h 33"/>
                <a:gd name="T82" fmla="*/ 16 w 18"/>
                <a:gd name="T83" fmla="*/ 5 h 33"/>
                <a:gd name="T84" fmla="*/ 16 w 18"/>
                <a:gd name="T85" fmla="*/ 7 h 33"/>
                <a:gd name="T86" fmla="*/ 15 w 18"/>
                <a:gd name="T87" fmla="*/ 8 h 33"/>
                <a:gd name="T88" fmla="*/ 15 w 18"/>
                <a:gd name="T89" fmla="*/ 8 h 33"/>
                <a:gd name="T90" fmla="*/ 13 w 18"/>
                <a:gd name="T91" fmla="*/ 8 h 33"/>
                <a:gd name="T92" fmla="*/ 10 w 18"/>
                <a:gd name="T93" fmla="*/ 8 h 33"/>
                <a:gd name="T94" fmla="*/ 7 w 18"/>
                <a:gd name="T95" fmla="*/ 8 h 33"/>
                <a:gd name="T96" fmla="*/ 6 w 18"/>
                <a:gd name="T97" fmla="*/ 10 h 33"/>
                <a:gd name="T98" fmla="*/ 7 w 18"/>
                <a:gd name="T99" fmla="*/ 13 h 33"/>
                <a:gd name="T100" fmla="*/ 10 w 18"/>
                <a:gd name="T101" fmla="*/ 14 h 33"/>
                <a:gd name="T102" fmla="*/ 16 w 18"/>
                <a:gd name="T103" fmla="*/ 18 h 33"/>
                <a:gd name="T104" fmla="*/ 18 w 18"/>
                <a:gd name="T105"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33">
                  <a:moveTo>
                    <a:pt x="18" y="22"/>
                  </a:moveTo>
                  <a:cubicBezTo>
                    <a:pt x="18" y="24"/>
                    <a:pt x="17" y="25"/>
                    <a:pt x="17" y="25"/>
                  </a:cubicBezTo>
                  <a:cubicBezTo>
                    <a:pt x="17" y="26"/>
                    <a:pt x="16" y="27"/>
                    <a:pt x="16" y="27"/>
                  </a:cubicBezTo>
                  <a:cubicBezTo>
                    <a:pt x="15" y="28"/>
                    <a:pt x="15" y="28"/>
                    <a:pt x="14" y="29"/>
                  </a:cubicBezTo>
                  <a:cubicBezTo>
                    <a:pt x="13" y="29"/>
                    <a:pt x="12" y="29"/>
                    <a:pt x="11" y="30"/>
                  </a:cubicBezTo>
                  <a:cubicBezTo>
                    <a:pt x="11" y="32"/>
                    <a:pt x="11" y="32"/>
                    <a:pt x="11" y="32"/>
                  </a:cubicBezTo>
                  <a:cubicBezTo>
                    <a:pt x="11" y="32"/>
                    <a:pt x="11" y="33"/>
                    <a:pt x="11" y="33"/>
                  </a:cubicBezTo>
                  <a:cubicBezTo>
                    <a:pt x="11" y="33"/>
                    <a:pt x="11" y="33"/>
                    <a:pt x="10" y="33"/>
                  </a:cubicBezTo>
                  <a:cubicBezTo>
                    <a:pt x="8" y="33"/>
                    <a:pt x="8" y="33"/>
                    <a:pt x="8" y="33"/>
                  </a:cubicBezTo>
                  <a:cubicBezTo>
                    <a:pt x="7" y="33"/>
                    <a:pt x="7" y="33"/>
                    <a:pt x="7" y="33"/>
                  </a:cubicBezTo>
                  <a:cubicBezTo>
                    <a:pt x="7" y="32"/>
                    <a:pt x="6" y="32"/>
                    <a:pt x="6" y="31"/>
                  </a:cubicBezTo>
                  <a:cubicBezTo>
                    <a:pt x="6" y="30"/>
                    <a:pt x="6" y="30"/>
                    <a:pt x="6" y="30"/>
                  </a:cubicBezTo>
                  <a:cubicBezTo>
                    <a:pt x="5" y="30"/>
                    <a:pt x="4" y="30"/>
                    <a:pt x="2" y="29"/>
                  </a:cubicBezTo>
                  <a:cubicBezTo>
                    <a:pt x="1" y="29"/>
                    <a:pt x="1" y="29"/>
                    <a:pt x="0" y="28"/>
                  </a:cubicBezTo>
                  <a:cubicBezTo>
                    <a:pt x="0" y="28"/>
                    <a:pt x="0" y="28"/>
                    <a:pt x="0" y="28"/>
                  </a:cubicBezTo>
                  <a:cubicBezTo>
                    <a:pt x="0" y="27"/>
                    <a:pt x="0" y="27"/>
                    <a:pt x="0" y="26"/>
                  </a:cubicBezTo>
                  <a:cubicBezTo>
                    <a:pt x="1" y="26"/>
                    <a:pt x="1" y="25"/>
                    <a:pt x="1" y="25"/>
                  </a:cubicBezTo>
                  <a:cubicBezTo>
                    <a:pt x="1" y="25"/>
                    <a:pt x="1" y="24"/>
                    <a:pt x="1" y="25"/>
                  </a:cubicBezTo>
                  <a:cubicBezTo>
                    <a:pt x="2" y="25"/>
                    <a:pt x="2" y="25"/>
                    <a:pt x="2" y="25"/>
                  </a:cubicBezTo>
                  <a:cubicBezTo>
                    <a:pt x="2" y="25"/>
                    <a:pt x="2" y="25"/>
                    <a:pt x="2" y="25"/>
                  </a:cubicBezTo>
                  <a:cubicBezTo>
                    <a:pt x="2" y="25"/>
                    <a:pt x="3" y="25"/>
                    <a:pt x="4" y="25"/>
                  </a:cubicBezTo>
                  <a:cubicBezTo>
                    <a:pt x="5" y="26"/>
                    <a:pt x="6" y="26"/>
                    <a:pt x="7" y="26"/>
                  </a:cubicBezTo>
                  <a:cubicBezTo>
                    <a:pt x="9" y="26"/>
                    <a:pt x="10" y="25"/>
                    <a:pt x="11" y="25"/>
                  </a:cubicBezTo>
                  <a:cubicBezTo>
                    <a:pt x="12" y="25"/>
                    <a:pt x="12" y="24"/>
                    <a:pt x="12" y="23"/>
                  </a:cubicBezTo>
                  <a:cubicBezTo>
                    <a:pt x="12" y="22"/>
                    <a:pt x="12" y="21"/>
                    <a:pt x="11" y="20"/>
                  </a:cubicBezTo>
                  <a:cubicBezTo>
                    <a:pt x="11" y="20"/>
                    <a:pt x="10" y="19"/>
                    <a:pt x="8" y="18"/>
                  </a:cubicBezTo>
                  <a:cubicBezTo>
                    <a:pt x="7" y="18"/>
                    <a:pt x="6" y="18"/>
                    <a:pt x="5" y="17"/>
                  </a:cubicBezTo>
                  <a:cubicBezTo>
                    <a:pt x="4" y="17"/>
                    <a:pt x="4" y="16"/>
                    <a:pt x="3" y="16"/>
                  </a:cubicBezTo>
                  <a:cubicBezTo>
                    <a:pt x="2" y="15"/>
                    <a:pt x="2" y="14"/>
                    <a:pt x="1" y="13"/>
                  </a:cubicBezTo>
                  <a:cubicBezTo>
                    <a:pt x="1" y="13"/>
                    <a:pt x="1" y="12"/>
                    <a:pt x="1" y="10"/>
                  </a:cubicBezTo>
                  <a:cubicBezTo>
                    <a:pt x="1" y="9"/>
                    <a:pt x="1" y="8"/>
                    <a:pt x="2" y="6"/>
                  </a:cubicBezTo>
                  <a:cubicBezTo>
                    <a:pt x="3" y="5"/>
                    <a:pt x="5" y="4"/>
                    <a:pt x="7" y="4"/>
                  </a:cubicBezTo>
                  <a:cubicBezTo>
                    <a:pt x="7" y="2"/>
                    <a:pt x="7" y="2"/>
                    <a:pt x="7" y="2"/>
                  </a:cubicBezTo>
                  <a:cubicBezTo>
                    <a:pt x="7" y="1"/>
                    <a:pt x="7" y="1"/>
                    <a:pt x="7" y="1"/>
                  </a:cubicBezTo>
                  <a:cubicBezTo>
                    <a:pt x="8" y="0"/>
                    <a:pt x="8" y="0"/>
                    <a:pt x="9" y="0"/>
                  </a:cubicBezTo>
                  <a:cubicBezTo>
                    <a:pt x="11" y="0"/>
                    <a:pt x="11" y="0"/>
                    <a:pt x="11" y="0"/>
                  </a:cubicBezTo>
                  <a:cubicBezTo>
                    <a:pt x="12" y="0"/>
                    <a:pt x="12" y="0"/>
                    <a:pt x="12" y="1"/>
                  </a:cubicBezTo>
                  <a:cubicBezTo>
                    <a:pt x="12" y="1"/>
                    <a:pt x="12" y="1"/>
                    <a:pt x="12" y="2"/>
                  </a:cubicBezTo>
                  <a:cubicBezTo>
                    <a:pt x="12" y="4"/>
                    <a:pt x="12" y="4"/>
                    <a:pt x="12" y="4"/>
                  </a:cubicBezTo>
                  <a:cubicBezTo>
                    <a:pt x="13" y="4"/>
                    <a:pt x="14" y="4"/>
                    <a:pt x="14" y="4"/>
                  </a:cubicBezTo>
                  <a:cubicBezTo>
                    <a:pt x="15" y="4"/>
                    <a:pt x="15" y="4"/>
                    <a:pt x="16" y="4"/>
                  </a:cubicBezTo>
                  <a:cubicBezTo>
                    <a:pt x="16" y="4"/>
                    <a:pt x="16" y="5"/>
                    <a:pt x="16" y="5"/>
                  </a:cubicBezTo>
                  <a:cubicBezTo>
                    <a:pt x="16" y="6"/>
                    <a:pt x="16" y="6"/>
                    <a:pt x="16" y="7"/>
                  </a:cubicBezTo>
                  <a:cubicBezTo>
                    <a:pt x="16" y="7"/>
                    <a:pt x="16" y="7"/>
                    <a:pt x="15" y="8"/>
                  </a:cubicBezTo>
                  <a:cubicBezTo>
                    <a:pt x="15" y="8"/>
                    <a:pt x="15" y="8"/>
                    <a:pt x="15" y="8"/>
                  </a:cubicBezTo>
                  <a:cubicBezTo>
                    <a:pt x="14" y="8"/>
                    <a:pt x="14" y="8"/>
                    <a:pt x="13" y="8"/>
                  </a:cubicBezTo>
                  <a:cubicBezTo>
                    <a:pt x="12" y="8"/>
                    <a:pt x="11" y="8"/>
                    <a:pt x="10" y="8"/>
                  </a:cubicBezTo>
                  <a:cubicBezTo>
                    <a:pt x="9" y="8"/>
                    <a:pt x="7" y="8"/>
                    <a:pt x="7" y="8"/>
                  </a:cubicBezTo>
                  <a:cubicBezTo>
                    <a:pt x="6" y="9"/>
                    <a:pt x="6" y="10"/>
                    <a:pt x="6" y="10"/>
                  </a:cubicBezTo>
                  <a:cubicBezTo>
                    <a:pt x="6" y="11"/>
                    <a:pt x="6" y="12"/>
                    <a:pt x="7" y="13"/>
                  </a:cubicBezTo>
                  <a:cubicBezTo>
                    <a:pt x="8" y="13"/>
                    <a:pt x="9" y="14"/>
                    <a:pt x="10" y="14"/>
                  </a:cubicBezTo>
                  <a:cubicBezTo>
                    <a:pt x="13" y="15"/>
                    <a:pt x="14" y="16"/>
                    <a:pt x="16" y="18"/>
                  </a:cubicBezTo>
                  <a:cubicBezTo>
                    <a:pt x="17" y="19"/>
                    <a:pt x="18" y="21"/>
                    <a:pt x="18"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sp>
          <p:nvSpPr>
            <p:cNvPr id="795" name="Oval 589">
              <a:extLst>
                <a:ext uri="{FF2B5EF4-FFF2-40B4-BE49-F238E27FC236}">
                  <a16:creationId xmlns:a16="http://schemas.microsoft.com/office/drawing/2014/main" id="{46305A04-DAFA-484D-9F32-8C5852874C1A}"/>
                </a:ext>
              </a:extLst>
            </p:cNvPr>
            <p:cNvSpPr>
              <a:spLocks noChangeArrowheads="1"/>
            </p:cNvSpPr>
            <p:nvPr/>
          </p:nvSpPr>
          <p:spPr bwMode="auto">
            <a:xfrm>
              <a:off x="1291" y="630"/>
              <a:ext cx="66" cy="66"/>
            </a:xfrm>
            <a:prstGeom prst="ellipse">
              <a:avLst/>
            </a:prstGeom>
            <a:grpFill/>
            <a:ln w="26988" cap="flat">
              <a:noFill/>
              <a:prstDash val="solid"/>
              <a:miter lim="800000"/>
              <a:headEnd/>
              <a:tailEnd/>
            </a:ln>
            <a:extLst/>
          </p:spPr>
          <p:txBody>
            <a:bodyPr/>
            <a:lstStyle/>
            <a:p>
              <a:pPr marL="0" marR="0" lvl="0" indent="0" defTabSz="91431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endParaRPr>
            </a:p>
          </p:txBody>
        </p:sp>
      </p:grpSp>
      <p:sp>
        <p:nvSpPr>
          <p:cNvPr id="1198" name="Oval 26">
            <a:extLst>
              <a:ext uri="{FF2B5EF4-FFF2-40B4-BE49-F238E27FC236}">
                <a16:creationId xmlns:a16="http://schemas.microsoft.com/office/drawing/2014/main" id="{46321FCD-CAC6-1B49-B954-74E2D6E245CC}"/>
              </a:ext>
            </a:extLst>
          </p:cNvPr>
          <p:cNvSpPr>
            <a:spLocks noChangeArrowheads="1"/>
          </p:cNvSpPr>
          <p:nvPr/>
        </p:nvSpPr>
        <p:spPr bwMode="auto">
          <a:xfrm>
            <a:off x="5276772" y="1674472"/>
            <a:ext cx="15538" cy="13318"/>
          </a:xfrm>
          <a:prstGeom prst="ellipse">
            <a:avLst/>
          </a:prstGeom>
          <a:solidFill>
            <a:srgbClr val="334353"/>
          </a:solidFill>
          <a:ln>
            <a:noFill/>
          </a:ln>
          <a:extLst>
            <a:ext uri="{91240B29-F687-4F45-9708-019B960494DF}">
              <a14:hiddenLine xmlns:a14="http://schemas.microsoft.com/office/drawing/2010/main" w="9525">
                <a:solidFill>
                  <a:srgbClr val="000000"/>
                </a:solidFill>
                <a:round/>
                <a:headEnd/>
                <a:tailEnd/>
              </a14:hiddenLine>
            </a:ext>
          </a:extLst>
        </p:spPr>
        <p:txBody>
          <a:bodyPr lIns="91440" tIns="45720" rIns="91440" bIns="45720"/>
          <a:lstStyle/>
          <a:p>
            <a:pPr marL="0" marR="0" lvl="0" indent="0" defTabSz="914316" eaLnBrk="1" fontAlgn="auto" latinLnBrk="0" hangingPunct="1">
              <a:lnSpc>
                <a:spcPct val="100000"/>
              </a:lnSpc>
              <a:spcBef>
                <a:spcPts val="0"/>
              </a:spcBef>
              <a:spcAft>
                <a:spcPts val="0"/>
              </a:spcAft>
              <a:buClrTx/>
              <a:buSzTx/>
              <a:buFontTx/>
              <a:buNone/>
              <a:tabLst/>
              <a:defRPr/>
            </a:pPr>
            <a:endParaRPr kumimoji="0" lang="id-ID" sz="1351" b="0" i="0" u="none" strike="noStrike" kern="0" cap="none" spc="0" normalizeH="0" baseline="0" noProof="0">
              <a:ln>
                <a:noFill/>
              </a:ln>
              <a:solidFill>
                <a:prstClr val="black"/>
              </a:solidFill>
              <a:effectLst/>
              <a:uLnTx/>
              <a:uFillTx/>
              <a:latin typeface="Arial"/>
              <a:ea typeface="微软雅黑"/>
            </a:endParaRPr>
          </a:p>
        </p:txBody>
      </p:sp>
      <p:grpSp>
        <p:nvGrpSpPr>
          <p:cNvPr id="8" name="群組 7">
            <a:extLst>
              <a:ext uri="{FF2B5EF4-FFF2-40B4-BE49-F238E27FC236}">
                <a16:creationId xmlns:a16="http://schemas.microsoft.com/office/drawing/2014/main" id="{BD6A97FD-7004-8349-872A-6883E4AF1637}"/>
              </a:ext>
            </a:extLst>
          </p:cNvPr>
          <p:cNvGrpSpPr/>
          <p:nvPr/>
        </p:nvGrpSpPr>
        <p:grpSpPr>
          <a:xfrm>
            <a:off x="4336447" y="1693568"/>
            <a:ext cx="576000" cy="577111"/>
            <a:chOff x="4548721" y="1563489"/>
            <a:chExt cx="576000" cy="577111"/>
          </a:xfrm>
        </p:grpSpPr>
        <p:sp>
          <p:nvSpPr>
            <p:cNvPr id="1195" name="Oval 23">
              <a:extLst>
                <a:ext uri="{FF2B5EF4-FFF2-40B4-BE49-F238E27FC236}">
                  <a16:creationId xmlns:a16="http://schemas.microsoft.com/office/drawing/2014/main" id="{63DB774E-87A7-C64D-94BF-89C0361DD88B}"/>
                </a:ext>
              </a:extLst>
            </p:cNvPr>
            <p:cNvSpPr>
              <a:spLocks noChangeArrowheads="1"/>
            </p:cNvSpPr>
            <p:nvPr/>
          </p:nvSpPr>
          <p:spPr bwMode="auto">
            <a:xfrm>
              <a:off x="4818412" y="2006310"/>
              <a:ext cx="39954" cy="39954"/>
            </a:xfrm>
            <a:prstGeom prst="ellipse">
              <a:avLst/>
            </a:prstGeom>
            <a:solidFill>
              <a:srgbClr val="334353"/>
            </a:solidFill>
            <a:ln>
              <a:noFill/>
            </a:ln>
            <a:extLst>
              <a:ext uri="{91240B29-F687-4F45-9708-019B960494DF}">
                <a14:hiddenLine xmlns:a14="http://schemas.microsoft.com/office/drawing/2010/main" w="9525">
                  <a:solidFill>
                    <a:srgbClr val="000000"/>
                  </a:solidFill>
                  <a:round/>
                  <a:headEnd/>
                  <a:tailEnd/>
                </a14:hiddenLine>
              </a:ext>
            </a:extLst>
          </p:spPr>
          <p:txBody>
            <a:bodyPr lIns="91440" tIns="45720" rIns="91440" bIns="45720"/>
            <a:lstStyle/>
            <a:p>
              <a:pPr marL="0" marR="0" lvl="0" indent="0" defTabSz="914316" eaLnBrk="1" fontAlgn="auto" latinLnBrk="0" hangingPunct="1">
                <a:lnSpc>
                  <a:spcPct val="100000"/>
                </a:lnSpc>
                <a:spcBef>
                  <a:spcPts val="0"/>
                </a:spcBef>
                <a:spcAft>
                  <a:spcPts val="0"/>
                </a:spcAft>
                <a:buClrTx/>
                <a:buSzTx/>
                <a:buFontTx/>
                <a:buNone/>
                <a:tabLst/>
                <a:defRPr/>
              </a:pPr>
              <a:endParaRPr kumimoji="0" lang="id-ID" sz="1351" b="0" i="0" u="none" strike="noStrike" kern="0" cap="none" spc="0" normalizeH="0" baseline="0" noProof="0">
                <a:ln>
                  <a:noFill/>
                </a:ln>
                <a:solidFill>
                  <a:prstClr val="black"/>
                </a:solidFill>
                <a:effectLst/>
                <a:uLnTx/>
                <a:uFillTx/>
                <a:latin typeface="Arial"/>
                <a:ea typeface="微软雅黑"/>
              </a:endParaRPr>
            </a:p>
          </p:txBody>
        </p:sp>
        <p:sp>
          <p:nvSpPr>
            <p:cNvPr id="1196" name="Rectangle 24">
              <a:extLst>
                <a:ext uri="{FF2B5EF4-FFF2-40B4-BE49-F238E27FC236}">
                  <a16:creationId xmlns:a16="http://schemas.microsoft.com/office/drawing/2014/main" id="{8F2D2962-F086-8541-8DC2-B46FAAF6607E}"/>
                </a:ext>
              </a:extLst>
            </p:cNvPr>
            <p:cNvSpPr>
              <a:spLocks noChangeArrowheads="1"/>
            </p:cNvSpPr>
            <p:nvPr/>
          </p:nvSpPr>
          <p:spPr bwMode="auto">
            <a:xfrm>
              <a:off x="4815688" y="1675581"/>
              <a:ext cx="81018" cy="11098"/>
            </a:xfrm>
            <a:prstGeom prst="rect">
              <a:avLst/>
            </a:prstGeom>
            <a:solidFill>
              <a:srgbClr val="33435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marL="0" marR="0" lvl="0" indent="0" defTabSz="914316" eaLnBrk="1" fontAlgn="auto" latinLnBrk="0" hangingPunct="1">
                <a:lnSpc>
                  <a:spcPct val="100000"/>
                </a:lnSpc>
                <a:spcBef>
                  <a:spcPts val="0"/>
                </a:spcBef>
                <a:spcAft>
                  <a:spcPts val="0"/>
                </a:spcAft>
                <a:buClrTx/>
                <a:buSzTx/>
                <a:buFontTx/>
                <a:buNone/>
                <a:tabLst/>
                <a:defRPr/>
              </a:pPr>
              <a:endParaRPr kumimoji="0" lang="id-ID" sz="1351" b="0" i="0" u="none" strike="noStrike" kern="0" cap="none" spc="0" normalizeH="0" baseline="0" noProof="0">
                <a:ln>
                  <a:noFill/>
                </a:ln>
                <a:solidFill>
                  <a:prstClr val="black"/>
                </a:solidFill>
                <a:effectLst/>
                <a:uLnTx/>
                <a:uFillTx/>
                <a:latin typeface="Arial"/>
                <a:ea typeface="微软雅黑"/>
              </a:endParaRPr>
            </a:p>
          </p:txBody>
        </p:sp>
        <p:grpSp>
          <p:nvGrpSpPr>
            <p:cNvPr id="6" name="群組 5">
              <a:extLst>
                <a:ext uri="{FF2B5EF4-FFF2-40B4-BE49-F238E27FC236}">
                  <a16:creationId xmlns:a16="http://schemas.microsoft.com/office/drawing/2014/main" id="{BE39E66F-B891-CE48-97A2-E25AA5885FD1}"/>
                </a:ext>
              </a:extLst>
            </p:cNvPr>
            <p:cNvGrpSpPr/>
            <p:nvPr/>
          </p:nvGrpSpPr>
          <p:grpSpPr>
            <a:xfrm>
              <a:off x="4548721" y="1563489"/>
              <a:ext cx="576000" cy="577111"/>
              <a:chOff x="4928287" y="1563489"/>
              <a:chExt cx="576000" cy="577111"/>
            </a:xfrm>
          </p:grpSpPr>
          <p:sp>
            <p:nvSpPr>
              <p:cNvPr id="1197" name="Freeform 25">
                <a:extLst>
                  <a:ext uri="{FF2B5EF4-FFF2-40B4-BE49-F238E27FC236}">
                    <a16:creationId xmlns:a16="http://schemas.microsoft.com/office/drawing/2014/main" id="{01196EA6-7D87-E74E-83C6-C8AE5839F952}"/>
                  </a:ext>
                </a:extLst>
              </p:cNvPr>
              <p:cNvSpPr>
                <a:spLocks noEditPoints="1"/>
              </p:cNvSpPr>
              <p:nvPr/>
            </p:nvSpPr>
            <p:spPr bwMode="auto">
              <a:xfrm>
                <a:off x="4928287" y="1563489"/>
                <a:ext cx="576000" cy="577111"/>
              </a:xfrm>
              <a:custGeom>
                <a:avLst/>
                <a:gdLst>
                  <a:gd name="T0" fmla="*/ 143 w 286"/>
                  <a:gd name="T1" fmla="*/ 0 h 287"/>
                  <a:gd name="T2" fmla="*/ 0 w 286"/>
                  <a:gd name="T3" fmla="*/ 143 h 287"/>
                  <a:gd name="T4" fmla="*/ 143 w 286"/>
                  <a:gd name="T5" fmla="*/ 287 h 287"/>
                  <a:gd name="T6" fmla="*/ 286 w 286"/>
                  <a:gd name="T7" fmla="*/ 143 h 287"/>
                  <a:gd name="T8" fmla="*/ 143 w 286"/>
                  <a:gd name="T9" fmla="*/ 0 h 287"/>
                  <a:gd name="T10" fmla="*/ 201 w 286"/>
                  <a:gd name="T11" fmla="*/ 234 h 287"/>
                  <a:gd name="T12" fmla="*/ 187 w 286"/>
                  <a:gd name="T13" fmla="*/ 248 h 287"/>
                  <a:gd name="T14" fmla="*/ 101 w 286"/>
                  <a:gd name="T15" fmla="*/ 248 h 287"/>
                  <a:gd name="T16" fmla="*/ 87 w 286"/>
                  <a:gd name="T17" fmla="*/ 234 h 287"/>
                  <a:gd name="T18" fmla="*/ 87 w 286"/>
                  <a:gd name="T19" fmla="*/ 60 h 287"/>
                  <a:gd name="T20" fmla="*/ 101 w 286"/>
                  <a:gd name="T21" fmla="*/ 46 h 287"/>
                  <a:gd name="T22" fmla="*/ 187 w 286"/>
                  <a:gd name="T23" fmla="*/ 46 h 287"/>
                  <a:gd name="T24" fmla="*/ 201 w 286"/>
                  <a:gd name="T25" fmla="*/ 60 h 287"/>
                  <a:gd name="T26" fmla="*/ 201 w 286"/>
                  <a:gd name="T27" fmla="*/ 23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287">
                    <a:moveTo>
                      <a:pt x="143" y="0"/>
                    </a:moveTo>
                    <a:cubicBezTo>
                      <a:pt x="64" y="0"/>
                      <a:pt x="0" y="64"/>
                      <a:pt x="0" y="143"/>
                    </a:cubicBezTo>
                    <a:cubicBezTo>
                      <a:pt x="0" y="222"/>
                      <a:pt x="64" y="287"/>
                      <a:pt x="143" y="287"/>
                    </a:cubicBezTo>
                    <a:cubicBezTo>
                      <a:pt x="222" y="287"/>
                      <a:pt x="286" y="222"/>
                      <a:pt x="286" y="143"/>
                    </a:cubicBezTo>
                    <a:cubicBezTo>
                      <a:pt x="286" y="64"/>
                      <a:pt x="222" y="0"/>
                      <a:pt x="143" y="0"/>
                    </a:cubicBezTo>
                    <a:close/>
                    <a:moveTo>
                      <a:pt x="201" y="234"/>
                    </a:moveTo>
                    <a:cubicBezTo>
                      <a:pt x="201" y="242"/>
                      <a:pt x="195" y="248"/>
                      <a:pt x="187" y="248"/>
                    </a:cubicBezTo>
                    <a:cubicBezTo>
                      <a:pt x="101" y="248"/>
                      <a:pt x="101" y="248"/>
                      <a:pt x="101" y="248"/>
                    </a:cubicBezTo>
                    <a:cubicBezTo>
                      <a:pt x="93" y="248"/>
                      <a:pt x="87" y="242"/>
                      <a:pt x="87" y="234"/>
                    </a:cubicBezTo>
                    <a:cubicBezTo>
                      <a:pt x="87" y="60"/>
                      <a:pt x="87" y="60"/>
                      <a:pt x="87" y="60"/>
                    </a:cubicBezTo>
                    <a:cubicBezTo>
                      <a:pt x="87" y="52"/>
                      <a:pt x="93" y="46"/>
                      <a:pt x="101" y="46"/>
                    </a:cubicBezTo>
                    <a:cubicBezTo>
                      <a:pt x="187" y="46"/>
                      <a:pt x="187" y="46"/>
                      <a:pt x="187" y="46"/>
                    </a:cubicBezTo>
                    <a:cubicBezTo>
                      <a:pt x="195" y="46"/>
                      <a:pt x="201" y="52"/>
                      <a:pt x="201" y="60"/>
                    </a:cubicBezTo>
                    <a:lnTo>
                      <a:pt x="201" y="234"/>
                    </a:lnTo>
                    <a:close/>
                  </a:path>
                </a:pathLst>
              </a:custGeom>
              <a:solidFill>
                <a:srgbClr val="334353"/>
              </a:solidFill>
              <a:ln>
                <a:noFill/>
              </a:ln>
              <a:extLst>
                <a:ext uri="{91240B29-F687-4F45-9708-019B960494DF}">
                  <a14:hiddenLine xmlns:a14="http://schemas.microsoft.com/office/drawing/2010/main" w="9525">
                    <a:solidFill>
                      <a:srgbClr val="000000"/>
                    </a:solidFill>
                    <a:round/>
                    <a:headEnd/>
                    <a:tailEnd/>
                  </a14:hiddenLine>
                </a:ext>
              </a:extLst>
            </p:spPr>
            <p:txBody>
              <a:bodyPr lIns="91440" tIns="45720" rIns="91440" bIns="45720"/>
              <a:lstStyle/>
              <a:p>
                <a:pPr marL="0" marR="0" lvl="0" indent="0" defTabSz="914316" eaLnBrk="1" fontAlgn="auto" latinLnBrk="0" hangingPunct="1">
                  <a:lnSpc>
                    <a:spcPct val="100000"/>
                  </a:lnSpc>
                  <a:spcBef>
                    <a:spcPts val="0"/>
                  </a:spcBef>
                  <a:spcAft>
                    <a:spcPts val="0"/>
                  </a:spcAft>
                  <a:buClrTx/>
                  <a:buSzTx/>
                  <a:buFontTx/>
                  <a:buNone/>
                  <a:tabLst/>
                  <a:defRPr/>
                </a:pPr>
                <a:endParaRPr kumimoji="0" lang="id-ID" sz="1351" b="0" i="0" u="none" strike="noStrike" kern="0" cap="none" spc="0" normalizeH="0" baseline="0" noProof="0">
                  <a:ln>
                    <a:noFill/>
                  </a:ln>
                  <a:solidFill>
                    <a:prstClr val="black"/>
                  </a:solidFill>
                  <a:effectLst/>
                  <a:uLnTx/>
                  <a:uFillTx/>
                  <a:latin typeface="Arial"/>
                  <a:ea typeface="微软雅黑"/>
                </a:endParaRPr>
              </a:p>
            </p:txBody>
          </p:sp>
          <p:sp>
            <p:nvSpPr>
              <p:cNvPr id="1199" name="Rectangle 27">
                <a:extLst>
                  <a:ext uri="{FF2B5EF4-FFF2-40B4-BE49-F238E27FC236}">
                    <a16:creationId xmlns:a16="http://schemas.microsoft.com/office/drawing/2014/main" id="{4CD231C1-0608-864D-9FD7-E72F0FF588AB}"/>
                  </a:ext>
                </a:extLst>
              </p:cNvPr>
              <p:cNvSpPr>
                <a:spLocks noChangeArrowheads="1"/>
              </p:cNvSpPr>
              <p:nvPr/>
            </p:nvSpPr>
            <p:spPr bwMode="auto">
              <a:xfrm>
                <a:off x="5125836" y="1706657"/>
                <a:ext cx="185341" cy="279677"/>
              </a:xfrm>
              <a:prstGeom prst="rect">
                <a:avLst/>
              </a:prstGeom>
              <a:solidFill>
                <a:srgbClr val="33435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marL="0" marR="0" lvl="0" indent="0" defTabSz="914316" eaLnBrk="1" fontAlgn="auto" latinLnBrk="0" hangingPunct="1">
                  <a:lnSpc>
                    <a:spcPct val="100000"/>
                  </a:lnSpc>
                  <a:spcBef>
                    <a:spcPts val="0"/>
                  </a:spcBef>
                  <a:spcAft>
                    <a:spcPts val="0"/>
                  </a:spcAft>
                  <a:buClrTx/>
                  <a:buSzTx/>
                  <a:buFontTx/>
                  <a:buNone/>
                  <a:tabLst/>
                  <a:defRPr/>
                </a:pPr>
                <a:endParaRPr kumimoji="0" lang="id-ID" sz="1351" b="0" i="0" u="none" strike="noStrike" kern="0" cap="none" spc="0" normalizeH="0" baseline="0" noProof="0">
                  <a:ln>
                    <a:noFill/>
                  </a:ln>
                  <a:solidFill>
                    <a:prstClr val="black"/>
                  </a:solidFill>
                  <a:effectLst/>
                  <a:uLnTx/>
                  <a:uFillTx/>
                  <a:latin typeface="Arial"/>
                  <a:ea typeface="微软雅黑"/>
                </a:endParaRPr>
              </a:p>
            </p:txBody>
          </p:sp>
        </p:grpSp>
      </p:grpSp>
      <p:sp>
        <p:nvSpPr>
          <p:cNvPr id="1200" name="Freeform 45">
            <a:extLst>
              <a:ext uri="{FF2B5EF4-FFF2-40B4-BE49-F238E27FC236}">
                <a16:creationId xmlns:a16="http://schemas.microsoft.com/office/drawing/2014/main" id="{09B8C284-6ED8-1E42-BBC7-53B40C0EAC74}"/>
              </a:ext>
            </a:extLst>
          </p:cNvPr>
          <p:cNvSpPr>
            <a:spLocks noChangeAspect="1" noEditPoints="1"/>
          </p:cNvSpPr>
          <p:nvPr/>
        </p:nvSpPr>
        <p:spPr bwMode="auto">
          <a:xfrm>
            <a:off x="4361380" y="3293505"/>
            <a:ext cx="575733" cy="575733"/>
          </a:xfrm>
          <a:custGeom>
            <a:avLst/>
            <a:gdLst>
              <a:gd name="T0" fmla="*/ 0 w 342"/>
              <a:gd name="T1" fmla="*/ 171 h 342"/>
              <a:gd name="T2" fmla="*/ 342 w 342"/>
              <a:gd name="T3" fmla="*/ 171 h 342"/>
              <a:gd name="T4" fmla="*/ 48 w 342"/>
              <a:gd name="T5" fmla="*/ 140 h 342"/>
              <a:gd name="T6" fmla="*/ 108 w 342"/>
              <a:gd name="T7" fmla="*/ 164 h 342"/>
              <a:gd name="T8" fmla="*/ 48 w 342"/>
              <a:gd name="T9" fmla="*/ 140 h 342"/>
              <a:gd name="T10" fmla="*/ 109 w 342"/>
              <a:gd name="T11" fmla="*/ 171 h 342"/>
              <a:gd name="T12" fmla="*/ 66 w 342"/>
              <a:gd name="T13" fmla="*/ 209 h 342"/>
              <a:gd name="T14" fmla="*/ 95 w 342"/>
              <a:gd name="T15" fmla="*/ 283 h 342"/>
              <a:gd name="T16" fmla="*/ 95 w 342"/>
              <a:gd name="T17" fmla="*/ 245 h 342"/>
              <a:gd name="T18" fmla="*/ 95 w 342"/>
              <a:gd name="T19" fmla="*/ 283 h 342"/>
              <a:gd name="T20" fmla="*/ 67 w 342"/>
              <a:gd name="T21" fmla="*/ 216 h 342"/>
              <a:gd name="T22" fmla="*/ 114 w 342"/>
              <a:gd name="T23" fmla="*/ 239 h 342"/>
              <a:gd name="T24" fmla="*/ 169 w 342"/>
              <a:gd name="T25" fmla="*/ 239 h 342"/>
              <a:gd name="T26" fmla="*/ 120 w 342"/>
              <a:gd name="T27" fmla="*/ 216 h 342"/>
              <a:gd name="T28" fmla="*/ 169 w 342"/>
              <a:gd name="T29" fmla="*/ 239 h 342"/>
              <a:gd name="T30" fmla="*/ 119 w 342"/>
              <a:gd name="T31" fmla="*/ 209 h 342"/>
              <a:gd name="T32" fmla="*/ 175 w 342"/>
              <a:gd name="T33" fmla="*/ 171 h 342"/>
              <a:gd name="T34" fmla="*/ 116 w 342"/>
              <a:gd name="T35" fmla="*/ 164 h 342"/>
              <a:gd name="T36" fmla="*/ 177 w 342"/>
              <a:gd name="T37" fmla="*/ 140 h 342"/>
              <a:gd name="T38" fmla="*/ 116 w 342"/>
              <a:gd name="T39" fmla="*/ 164 h 342"/>
              <a:gd name="T40" fmla="*/ 177 w 342"/>
              <a:gd name="T41" fmla="*/ 264 h 342"/>
              <a:gd name="T42" fmla="*/ 215 w 342"/>
              <a:gd name="T43" fmla="*/ 264 h 342"/>
              <a:gd name="T44" fmla="*/ 217 w 342"/>
              <a:gd name="T45" fmla="*/ 239 h 342"/>
              <a:gd name="T46" fmla="*/ 178 w 342"/>
              <a:gd name="T47" fmla="*/ 216 h 342"/>
              <a:gd name="T48" fmla="*/ 217 w 342"/>
              <a:gd name="T49" fmla="*/ 239 h 342"/>
              <a:gd name="T50" fmla="*/ 179 w 342"/>
              <a:gd name="T51" fmla="*/ 209 h 342"/>
              <a:gd name="T52" fmla="*/ 235 w 342"/>
              <a:gd name="T53" fmla="*/ 171 h 342"/>
              <a:gd name="T54" fmla="*/ 283 w 342"/>
              <a:gd name="T55" fmla="*/ 126 h 342"/>
              <a:gd name="T56" fmla="*/ 241 w 342"/>
              <a:gd name="T57" fmla="*/ 149 h 342"/>
              <a:gd name="T58" fmla="*/ 182 w 342"/>
              <a:gd name="T59" fmla="*/ 164 h 342"/>
              <a:gd name="T60" fmla="*/ 220 w 342"/>
              <a:gd name="T61" fmla="*/ 140 h 342"/>
              <a:gd name="T62" fmla="*/ 252 w 342"/>
              <a:gd name="T63" fmla="*/ 107 h 342"/>
              <a:gd name="T64" fmla="*/ 260 w 342"/>
              <a:gd name="T65" fmla="*/ 103 h 342"/>
              <a:gd name="T66" fmla="*/ 283 w 342"/>
              <a:gd name="T67" fmla="*/ 12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2" h="342">
                <a:moveTo>
                  <a:pt x="171" y="0"/>
                </a:moveTo>
                <a:cubicBezTo>
                  <a:pt x="76" y="0"/>
                  <a:pt x="0" y="77"/>
                  <a:pt x="0" y="171"/>
                </a:cubicBezTo>
                <a:cubicBezTo>
                  <a:pt x="0" y="266"/>
                  <a:pt x="76" y="342"/>
                  <a:pt x="171" y="342"/>
                </a:cubicBezTo>
                <a:cubicBezTo>
                  <a:pt x="265" y="342"/>
                  <a:pt x="342" y="266"/>
                  <a:pt x="342" y="171"/>
                </a:cubicBezTo>
                <a:cubicBezTo>
                  <a:pt x="342" y="77"/>
                  <a:pt x="265" y="0"/>
                  <a:pt x="171" y="0"/>
                </a:cubicBezTo>
                <a:close/>
                <a:moveTo>
                  <a:pt x="48" y="140"/>
                </a:moveTo>
                <a:cubicBezTo>
                  <a:pt x="106" y="140"/>
                  <a:pt x="106" y="140"/>
                  <a:pt x="106" y="140"/>
                </a:cubicBezTo>
                <a:cubicBezTo>
                  <a:pt x="108" y="164"/>
                  <a:pt x="108" y="164"/>
                  <a:pt x="108" y="164"/>
                </a:cubicBezTo>
                <a:cubicBezTo>
                  <a:pt x="54" y="164"/>
                  <a:pt x="54" y="164"/>
                  <a:pt x="54" y="164"/>
                </a:cubicBezTo>
                <a:lnTo>
                  <a:pt x="48" y="140"/>
                </a:lnTo>
                <a:close/>
                <a:moveTo>
                  <a:pt x="56" y="171"/>
                </a:moveTo>
                <a:cubicBezTo>
                  <a:pt x="109" y="171"/>
                  <a:pt x="109" y="171"/>
                  <a:pt x="109" y="171"/>
                </a:cubicBezTo>
                <a:cubicBezTo>
                  <a:pt x="112" y="209"/>
                  <a:pt x="112" y="209"/>
                  <a:pt x="112" y="209"/>
                </a:cubicBezTo>
                <a:cubicBezTo>
                  <a:pt x="66" y="209"/>
                  <a:pt x="66" y="209"/>
                  <a:pt x="66" y="209"/>
                </a:cubicBezTo>
                <a:lnTo>
                  <a:pt x="56" y="171"/>
                </a:lnTo>
                <a:close/>
                <a:moveTo>
                  <a:pt x="95" y="283"/>
                </a:moveTo>
                <a:cubicBezTo>
                  <a:pt x="85" y="283"/>
                  <a:pt x="76" y="275"/>
                  <a:pt x="76" y="264"/>
                </a:cubicBezTo>
                <a:cubicBezTo>
                  <a:pt x="76" y="254"/>
                  <a:pt x="85" y="245"/>
                  <a:pt x="95" y="245"/>
                </a:cubicBezTo>
                <a:cubicBezTo>
                  <a:pt x="106" y="245"/>
                  <a:pt x="114" y="254"/>
                  <a:pt x="114" y="264"/>
                </a:cubicBezTo>
                <a:cubicBezTo>
                  <a:pt x="114" y="275"/>
                  <a:pt x="106" y="283"/>
                  <a:pt x="95" y="283"/>
                </a:cubicBezTo>
                <a:close/>
                <a:moveTo>
                  <a:pt x="73" y="239"/>
                </a:moveTo>
                <a:cubicBezTo>
                  <a:pt x="67" y="216"/>
                  <a:pt x="67" y="216"/>
                  <a:pt x="67" y="216"/>
                </a:cubicBezTo>
                <a:cubicBezTo>
                  <a:pt x="113" y="216"/>
                  <a:pt x="113" y="216"/>
                  <a:pt x="113" y="216"/>
                </a:cubicBezTo>
                <a:cubicBezTo>
                  <a:pt x="114" y="239"/>
                  <a:pt x="114" y="239"/>
                  <a:pt x="114" y="239"/>
                </a:cubicBezTo>
                <a:lnTo>
                  <a:pt x="73" y="239"/>
                </a:lnTo>
                <a:close/>
                <a:moveTo>
                  <a:pt x="169" y="239"/>
                </a:moveTo>
                <a:cubicBezTo>
                  <a:pt x="122" y="239"/>
                  <a:pt x="122" y="239"/>
                  <a:pt x="122" y="239"/>
                </a:cubicBezTo>
                <a:cubicBezTo>
                  <a:pt x="120" y="216"/>
                  <a:pt x="120" y="216"/>
                  <a:pt x="120" y="216"/>
                </a:cubicBezTo>
                <a:cubicBezTo>
                  <a:pt x="171" y="216"/>
                  <a:pt x="171" y="216"/>
                  <a:pt x="171" y="216"/>
                </a:cubicBezTo>
                <a:lnTo>
                  <a:pt x="169" y="239"/>
                </a:lnTo>
                <a:close/>
                <a:moveTo>
                  <a:pt x="171" y="209"/>
                </a:moveTo>
                <a:cubicBezTo>
                  <a:pt x="119" y="209"/>
                  <a:pt x="119" y="209"/>
                  <a:pt x="119" y="209"/>
                </a:cubicBezTo>
                <a:cubicBezTo>
                  <a:pt x="116" y="171"/>
                  <a:pt x="116" y="171"/>
                  <a:pt x="116" y="171"/>
                </a:cubicBezTo>
                <a:cubicBezTo>
                  <a:pt x="175" y="171"/>
                  <a:pt x="175" y="171"/>
                  <a:pt x="175" y="171"/>
                </a:cubicBezTo>
                <a:lnTo>
                  <a:pt x="171" y="209"/>
                </a:lnTo>
                <a:close/>
                <a:moveTo>
                  <a:pt x="116" y="164"/>
                </a:moveTo>
                <a:cubicBezTo>
                  <a:pt x="114" y="140"/>
                  <a:pt x="114" y="140"/>
                  <a:pt x="114" y="140"/>
                </a:cubicBezTo>
                <a:cubicBezTo>
                  <a:pt x="177" y="140"/>
                  <a:pt x="177" y="140"/>
                  <a:pt x="177" y="140"/>
                </a:cubicBezTo>
                <a:cubicBezTo>
                  <a:pt x="175" y="164"/>
                  <a:pt x="175" y="164"/>
                  <a:pt x="175" y="164"/>
                </a:cubicBezTo>
                <a:lnTo>
                  <a:pt x="116" y="164"/>
                </a:lnTo>
                <a:close/>
                <a:moveTo>
                  <a:pt x="196" y="283"/>
                </a:moveTo>
                <a:cubicBezTo>
                  <a:pt x="185" y="283"/>
                  <a:pt x="177" y="275"/>
                  <a:pt x="177" y="264"/>
                </a:cubicBezTo>
                <a:cubicBezTo>
                  <a:pt x="177" y="254"/>
                  <a:pt x="185" y="245"/>
                  <a:pt x="196" y="245"/>
                </a:cubicBezTo>
                <a:cubicBezTo>
                  <a:pt x="206" y="245"/>
                  <a:pt x="215" y="254"/>
                  <a:pt x="215" y="264"/>
                </a:cubicBezTo>
                <a:cubicBezTo>
                  <a:pt x="215" y="275"/>
                  <a:pt x="206" y="283"/>
                  <a:pt x="196" y="283"/>
                </a:cubicBezTo>
                <a:close/>
                <a:moveTo>
                  <a:pt x="217" y="239"/>
                </a:moveTo>
                <a:cubicBezTo>
                  <a:pt x="176" y="239"/>
                  <a:pt x="176" y="239"/>
                  <a:pt x="176" y="239"/>
                </a:cubicBezTo>
                <a:cubicBezTo>
                  <a:pt x="178" y="216"/>
                  <a:pt x="178" y="216"/>
                  <a:pt x="178" y="216"/>
                </a:cubicBezTo>
                <a:cubicBezTo>
                  <a:pt x="223" y="216"/>
                  <a:pt x="223" y="216"/>
                  <a:pt x="223" y="216"/>
                </a:cubicBezTo>
                <a:lnTo>
                  <a:pt x="217" y="239"/>
                </a:lnTo>
                <a:close/>
                <a:moveTo>
                  <a:pt x="225" y="209"/>
                </a:moveTo>
                <a:cubicBezTo>
                  <a:pt x="179" y="209"/>
                  <a:pt x="179" y="209"/>
                  <a:pt x="179" y="209"/>
                </a:cubicBezTo>
                <a:cubicBezTo>
                  <a:pt x="182" y="171"/>
                  <a:pt x="182" y="171"/>
                  <a:pt x="182" y="171"/>
                </a:cubicBezTo>
                <a:cubicBezTo>
                  <a:pt x="235" y="171"/>
                  <a:pt x="235" y="171"/>
                  <a:pt x="235" y="171"/>
                </a:cubicBezTo>
                <a:lnTo>
                  <a:pt x="225" y="209"/>
                </a:lnTo>
                <a:close/>
                <a:moveTo>
                  <a:pt x="283" y="126"/>
                </a:moveTo>
                <a:cubicBezTo>
                  <a:pt x="264" y="126"/>
                  <a:pt x="264" y="126"/>
                  <a:pt x="264" y="126"/>
                </a:cubicBezTo>
                <a:cubicBezTo>
                  <a:pt x="256" y="133"/>
                  <a:pt x="249" y="141"/>
                  <a:pt x="241" y="149"/>
                </a:cubicBezTo>
                <a:cubicBezTo>
                  <a:pt x="237" y="164"/>
                  <a:pt x="237" y="164"/>
                  <a:pt x="237" y="164"/>
                </a:cubicBezTo>
                <a:cubicBezTo>
                  <a:pt x="182" y="164"/>
                  <a:pt x="182" y="164"/>
                  <a:pt x="182" y="164"/>
                </a:cubicBezTo>
                <a:cubicBezTo>
                  <a:pt x="184" y="140"/>
                  <a:pt x="184" y="140"/>
                  <a:pt x="184" y="140"/>
                </a:cubicBezTo>
                <a:cubicBezTo>
                  <a:pt x="220" y="140"/>
                  <a:pt x="220" y="140"/>
                  <a:pt x="220" y="140"/>
                </a:cubicBezTo>
                <a:cubicBezTo>
                  <a:pt x="221" y="139"/>
                  <a:pt x="221" y="138"/>
                  <a:pt x="222" y="137"/>
                </a:cubicBezTo>
                <a:cubicBezTo>
                  <a:pt x="232" y="127"/>
                  <a:pt x="242" y="117"/>
                  <a:pt x="252" y="107"/>
                </a:cubicBezTo>
                <a:cubicBezTo>
                  <a:pt x="252" y="107"/>
                  <a:pt x="253" y="106"/>
                  <a:pt x="254" y="105"/>
                </a:cubicBezTo>
                <a:cubicBezTo>
                  <a:pt x="256" y="104"/>
                  <a:pt x="258" y="103"/>
                  <a:pt x="260" y="103"/>
                </a:cubicBezTo>
                <a:cubicBezTo>
                  <a:pt x="283" y="103"/>
                  <a:pt x="283" y="103"/>
                  <a:pt x="283" y="103"/>
                </a:cubicBezTo>
                <a:cubicBezTo>
                  <a:pt x="297" y="103"/>
                  <a:pt x="297" y="126"/>
                  <a:pt x="283" y="126"/>
                </a:cubicBezTo>
                <a:close/>
              </a:path>
            </a:pathLst>
          </a:custGeom>
          <a:solidFill>
            <a:srgbClr val="334353"/>
          </a:solidFill>
          <a:ln>
            <a:noFill/>
          </a:ln>
        </p:spPr>
        <p:txBody>
          <a:bodyPr lIns="91440" tIns="45720" rIns="91440" bIns="45720"/>
          <a:lstStyle/>
          <a:p>
            <a:pPr marL="0" marR="0" lvl="0" indent="0" defTabSz="914316" eaLnBrk="1" fontAlgn="auto" latinLnBrk="0" hangingPunct="1">
              <a:lnSpc>
                <a:spcPct val="100000"/>
              </a:lnSpc>
              <a:spcBef>
                <a:spcPts val="0"/>
              </a:spcBef>
              <a:spcAft>
                <a:spcPts val="0"/>
              </a:spcAft>
              <a:buClrTx/>
              <a:buSzTx/>
              <a:buFontTx/>
              <a:buNone/>
              <a:tabLst/>
              <a:defRPr/>
            </a:pPr>
            <a:endParaRPr kumimoji="0" lang="id-ID" sz="1351" b="0" i="0" u="none" strike="noStrike" kern="0" cap="none" spc="0" normalizeH="0" baseline="0" noProof="0">
              <a:ln>
                <a:noFill/>
              </a:ln>
              <a:solidFill>
                <a:prstClr val="black"/>
              </a:solidFill>
              <a:effectLst/>
              <a:uLnTx/>
              <a:uFillTx/>
              <a:latin typeface="Arial"/>
              <a:ea typeface="微软雅黑"/>
            </a:endParaRPr>
          </a:p>
        </p:txBody>
      </p:sp>
      <p:sp>
        <p:nvSpPr>
          <p:cNvPr id="1201" name="Text Box 10">
            <a:extLst>
              <a:ext uri="{FF2B5EF4-FFF2-40B4-BE49-F238E27FC236}">
                <a16:creationId xmlns:a16="http://schemas.microsoft.com/office/drawing/2014/main" id="{38967E8D-9380-2040-9F6E-5A9067F34CBD}"/>
              </a:ext>
            </a:extLst>
          </p:cNvPr>
          <p:cNvSpPr txBox="1">
            <a:spLocks noChangeArrowheads="1"/>
          </p:cNvSpPr>
          <p:nvPr/>
        </p:nvSpPr>
        <p:spPr bwMode="auto">
          <a:xfrm>
            <a:off x="5097153" y="1275430"/>
            <a:ext cx="6901580" cy="1538883"/>
          </a:xfrm>
          <a:prstGeom prst="rect">
            <a:avLst/>
          </a:prstGeom>
          <a:noFill/>
          <a:ln w="9525">
            <a:noFill/>
            <a:miter lim="800000"/>
            <a:headEnd/>
            <a:tailEnd/>
          </a:ln>
        </p:spPr>
        <p:txBody>
          <a:bodyPr wrap="square" lIns="60960" tIns="30480" rIns="60960" bIns="30480">
            <a:spAutoFit/>
          </a:bodyPr>
          <a:lstStyle/>
          <a:p>
            <a:pPr>
              <a:spcBef>
                <a:spcPct val="0"/>
              </a:spcBef>
            </a:pPr>
            <a:r>
              <a:rPr lang="zh-CN" altLang="en-US" sz="2400" dirty="0">
                <a:solidFill>
                  <a:prstClr val="black"/>
                </a:solidFill>
                <a:latin typeface="標楷體" panose="03000509000000000000" pitchFamily="65" charset="-120"/>
                <a:ea typeface="標楷體" panose="03000509000000000000" pitchFamily="65" charset="-120"/>
              </a:rPr>
              <a:t>近年來由於台灣週遭的情勢變化，對岸的軍艦沿著海峽中線巡邏，使得國軍巡邏頻次增加、戰備油耗大幅增加，又因國防預算有限，因此針對油料需求進行預測</a:t>
            </a:r>
            <a:endParaRPr lang="en-US" altLang="zh-TW" sz="2400" dirty="0">
              <a:solidFill>
                <a:prstClr val="black"/>
              </a:solidFill>
              <a:latin typeface="標楷體" panose="03000509000000000000" pitchFamily="65" charset="-120"/>
              <a:ea typeface="標楷體" panose="03000509000000000000" pitchFamily="65" charset="-120"/>
            </a:endParaRPr>
          </a:p>
        </p:txBody>
      </p:sp>
      <p:sp>
        <p:nvSpPr>
          <p:cNvPr id="1202" name="Text Box 10">
            <a:extLst>
              <a:ext uri="{FF2B5EF4-FFF2-40B4-BE49-F238E27FC236}">
                <a16:creationId xmlns:a16="http://schemas.microsoft.com/office/drawing/2014/main" id="{6364D334-E91C-5443-B645-6B5D96B08102}"/>
              </a:ext>
            </a:extLst>
          </p:cNvPr>
          <p:cNvSpPr txBox="1">
            <a:spLocks noChangeArrowheads="1"/>
          </p:cNvSpPr>
          <p:nvPr/>
        </p:nvSpPr>
        <p:spPr bwMode="auto">
          <a:xfrm>
            <a:off x="5142577" y="3164851"/>
            <a:ext cx="6937801" cy="800219"/>
          </a:xfrm>
          <a:prstGeom prst="rect">
            <a:avLst/>
          </a:prstGeom>
          <a:noFill/>
          <a:ln w="9525">
            <a:noFill/>
            <a:miter lim="800000"/>
            <a:headEnd/>
            <a:tailEnd/>
          </a:ln>
        </p:spPr>
        <p:txBody>
          <a:bodyPr wrap="square" lIns="60960" tIns="30480" rIns="60960" bIns="30480">
            <a:spAutoFit/>
          </a:bodyPr>
          <a:lstStyle/>
          <a:p>
            <a:pPr>
              <a:spcBef>
                <a:spcPct val="0"/>
              </a:spcBef>
            </a:pPr>
            <a:r>
              <a:rPr lang="zh-TW" altLang="en-US" sz="2400" dirty="0">
                <a:solidFill>
                  <a:prstClr val="black"/>
                </a:solidFill>
                <a:latin typeface="標楷體" panose="03000509000000000000" pitchFamily="65" charset="-120"/>
                <a:ea typeface="標楷體" panose="03000509000000000000" pitchFamily="65" charset="-120"/>
              </a:rPr>
              <a:t>在 </a:t>
            </a:r>
            <a:r>
              <a:rPr lang="en" altLang="zh-TW" sz="2400" dirty="0">
                <a:solidFill>
                  <a:prstClr val="black"/>
                </a:solidFill>
                <a:latin typeface="標楷體" panose="03000509000000000000" pitchFamily="65" charset="-120"/>
                <a:ea typeface="標楷體" panose="03000509000000000000" pitchFamily="65" charset="-120"/>
              </a:rPr>
              <a:t>AI </a:t>
            </a:r>
            <a:r>
              <a:rPr lang="zh-TW" altLang="en-US" sz="2400" dirty="0">
                <a:solidFill>
                  <a:prstClr val="black"/>
                </a:solidFill>
                <a:latin typeface="標楷體" panose="03000509000000000000" pitchFamily="65" charset="-120"/>
                <a:ea typeface="標楷體" panose="03000509000000000000" pitchFamily="65" charset="-120"/>
              </a:rPr>
              <a:t>人工智慧及機器學習等新興應用風潮的帶動下，決策者開始關注如何用科學的方法進行預測</a:t>
            </a:r>
          </a:p>
        </p:txBody>
      </p:sp>
      <p:sp>
        <p:nvSpPr>
          <p:cNvPr id="608" name="椭圆 2">
            <a:extLst>
              <a:ext uri="{FF2B5EF4-FFF2-40B4-BE49-F238E27FC236}">
                <a16:creationId xmlns:a16="http://schemas.microsoft.com/office/drawing/2014/main" id="{989CAF03-0B28-6542-BD52-0D30F097F87B}"/>
              </a:ext>
            </a:extLst>
          </p:cNvPr>
          <p:cNvSpPr/>
          <p:nvPr/>
        </p:nvSpPr>
        <p:spPr>
          <a:xfrm>
            <a:off x="7712411" y="891364"/>
            <a:ext cx="834809" cy="56245"/>
          </a:xfrm>
          <a:prstGeom prst="ellipse">
            <a:avLst/>
          </a:prstGeom>
          <a:gradFill>
            <a:gsLst>
              <a:gs pos="100000">
                <a:schemeClr val="tx1">
                  <a:alpha val="0"/>
                </a:schemeClr>
              </a:gs>
              <a:gs pos="0">
                <a:schemeClr val="tx1">
                  <a:lumMod val="50000"/>
                  <a:lumOff val="50000"/>
                  <a:alpha val="38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11" name="椭圆 25">
            <a:extLst>
              <a:ext uri="{FF2B5EF4-FFF2-40B4-BE49-F238E27FC236}">
                <a16:creationId xmlns:a16="http://schemas.microsoft.com/office/drawing/2014/main" id="{691ADCD8-CAAA-4B46-978D-BDA0D12D6666}"/>
              </a:ext>
            </a:extLst>
          </p:cNvPr>
          <p:cNvSpPr/>
          <p:nvPr/>
        </p:nvSpPr>
        <p:spPr>
          <a:xfrm>
            <a:off x="8491014" y="891364"/>
            <a:ext cx="834809" cy="56245"/>
          </a:xfrm>
          <a:prstGeom prst="ellipse">
            <a:avLst/>
          </a:prstGeom>
          <a:gradFill>
            <a:gsLst>
              <a:gs pos="100000">
                <a:schemeClr val="tx1">
                  <a:alpha val="0"/>
                </a:schemeClr>
              </a:gs>
              <a:gs pos="0">
                <a:schemeClr val="tx1">
                  <a:lumMod val="50000"/>
                  <a:lumOff val="50000"/>
                  <a:alpha val="38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12" name="椭圆 28">
            <a:extLst>
              <a:ext uri="{FF2B5EF4-FFF2-40B4-BE49-F238E27FC236}">
                <a16:creationId xmlns:a16="http://schemas.microsoft.com/office/drawing/2014/main" id="{E9764BC0-C5A0-8947-BCC6-D728A8D08CD8}"/>
              </a:ext>
            </a:extLst>
          </p:cNvPr>
          <p:cNvSpPr/>
          <p:nvPr/>
        </p:nvSpPr>
        <p:spPr>
          <a:xfrm>
            <a:off x="9251573" y="891364"/>
            <a:ext cx="834809" cy="56245"/>
          </a:xfrm>
          <a:prstGeom prst="ellipse">
            <a:avLst/>
          </a:prstGeom>
          <a:gradFill>
            <a:gsLst>
              <a:gs pos="100000">
                <a:schemeClr val="tx1">
                  <a:alpha val="0"/>
                </a:schemeClr>
              </a:gs>
              <a:gs pos="0">
                <a:schemeClr val="tx1">
                  <a:lumMod val="50000"/>
                  <a:lumOff val="50000"/>
                  <a:alpha val="38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13" name="椭圆 31">
            <a:extLst>
              <a:ext uri="{FF2B5EF4-FFF2-40B4-BE49-F238E27FC236}">
                <a16:creationId xmlns:a16="http://schemas.microsoft.com/office/drawing/2014/main" id="{2DF6D59E-EC9F-CF4A-A70D-C26AD5FD85B2}"/>
              </a:ext>
            </a:extLst>
          </p:cNvPr>
          <p:cNvSpPr/>
          <p:nvPr/>
        </p:nvSpPr>
        <p:spPr>
          <a:xfrm>
            <a:off x="10031949" y="891364"/>
            <a:ext cx="834809" cy="56245"/>
          </a:xfrm>
          <a:prstGeom prst="ellipse">
            <a:avLst/>
          </a:prstGeom>
          <a:gradFill>
            <a:gsLst>
              <a:gs pos="100000">
                <a:schemeClr val="tx1">
                  <a:alpha val="0"/>
                </a:schemeClr>
              </a:gs>
              <a:gs pos="0">
                <a:schemeClr val="tx1">
                  <a:lumMod val="50000"/>
                  <a:lumOff val="50000"/>
                  <a:alpha val="38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3" name="群組 12">
            <a:extLst>
              <a:ext uri="{FF2B5EF4-FFF2-40B4-BE49-F238E27FC236}">
                <a16:creationId xmlns:a16="http://schemas.microsoft.com/office/drawing/2014/main" id="{EB285D46-D9C2-B941-82B2-5E7484088E1B}"/>
              </a:ext>
            </a:extLst>
          </p:cNvPr>
          <p:cNvGrpSpPr/>
          <p:nvPr/>
        </p:nvGrpSpPr>
        <p:grpSpPr>
          <a:xfrm>
            <a:off x="7453498" y="26803"/>
            <a:ext cx="4738502" cy="872280"/>
            <a:chOff x="7453498" y="26803"/>
            <a:chExt cx="4738502" cy="872280"/>
          </a:xfrm>
        </p:grpSpPr>
        <p:grpSp>
          <p:nvGrpSpPr>
            <p:cNvPr id="10" name="群組 9">
              <a:extLst>
                <a:ext uri="{FF2B5EF4-FFF2-40B4-BE49-F238E27FC236}">
                  <a16:creationId xmlns:a16="http://schemas.microsoft.com/office/drawing/2014/main" id="{E2B9A7D4-BE0D-774E-ADAB-D0FDC3814B63}"/>
                </a:ext>
              </a:extLst>
            </p:cNvPr>
            <p:cNvGrpSpPr/>
            <p:nvPr/>
          </p:nvGrpSpPr>
          <p:grpSpPr>
            <a:xfrm>
              <a:off x="7453498" y="26803"/>
              <a:ext cx="4738502" cy="872280"/>
              <a:chOff x="7453498" y="26803"/>
              <a:chExt cx="4738502" cy="872280"/>
            </a:xfrm>
          </p:grpSpPr>
          <p:sp>
            <p:nvSpPr>
              <p:cNvPr id="609" name="圆角矩形 3">
                <a:extLst>
                  <a:ext uri="{FF2B5EF4-FFF2-40B4-BE49-F238E27FC236}">
                    <a16:creationId xmlns:a16="http://schemas.microsoft.com/office/drawing/2014/main" id="{160BC76B-0E5F-5740-B7C6-B876CF59749F}"/>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03" name="圆角矩形 6">
                <a:extLst>
                  <a:ext uri="{FF2B5EF4-FFF2-40B4-BE49-F238E27FC236}">
                    <a16:creationId xmlns:a16="http://schemas.microsoft.com/office/drawing/2014/main" id="{300D319A-4DCB-3A49-A98C-C5CA8DA80759}"/>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04" name="圆角矩形 8">
                <a:extLst>
                  <a:ext uri="{FF2B5EF4-FFF2-40B4-BE49-F238E27FC236}">
                    <a16:creationId xmlns:a16="http://schemas.microsoft.com/office/drawing/2014/main" id="{250E027A-9574-AD42-BC8F-D924FCD1EEAB}"/>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05" name="圆角矩形 10">
                <a:extLst>
                  <a:ext uri="{FF2B5EF4-FFF2-40B4-BE49-F238E27FC236}">
                    <a16:creationId xmlns:a16="http://schemas.microsoft.com/office/drawing/2014/main" id="{EAB77680-FC04-D143-9A69-277FA64A93EB}"/>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06" name="左箭头 4">
                <a:extLst>
                  <a:ext uri="{FF2B5EF4-FFF2-40B4-BE49-F238E27FC236}">
                    <a16:creationId xmlns:a16="http://schemas.microsoft.com/office/drawing/2014/main" id="{EFAAD492-F018-2043-8EE2-DF2732AB08BC}"/>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207" name="圆角矩形 1">
                <a:extLst>
                  <a:ext uri="{FF2B5EF4-FFF2-40B4-BE49-F238E27FC236}">
                    <a16:creationId xmlns:a16="http://schemas.microsoft.com/office/drawing/2014/main" id="{67BE80E3-B7BD-204D-9C6C-894A368E8B32}"/>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08" name="圆角矩形 1">
                <a:extLst>
                  <a:ext uri="{FF2B5EF4-FFF2-40B4-BE49-F238E27FC236}">
                    <a16:creationId xmlns:a16="http://schemas.microsoft.com/office/drawing/2014/main" id="{6BE118C5-06EE-EC46-92BE-E6650AD3BA34}"/>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09" name="圆角矩形 1">
                <a:extLst>
                  <a:ext uri="{FF2B5EF4-FFF2-40B4-BE49-F238E27FC236}">
                    <a16:creationId xmlns:a16="http://schemas.microsoft.com/office/drawing/2014/main" id="{FE7DE350-9A4D-2542-B890-031D29BB1E39}"/>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10" name="圆角矩形 1">
                <a:extLst>
                  <a:ext uri="{FF2B5EF4-FFF2-40B4-BE49-F238E27FC236}">
                    <a16:creationId xmlns:a16="http://schemas.microsoft.com/office/drawing/2014/main" id="{75E59E42-3D19-7943-8132-B571D5E076C6}"/>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194" name="圆角矩形 3">
                <a:extLst>
                  <a:ext uri="{FF2B5EF4-FFF2-40B4-BE49-F238E27FC236}">
                    <a16:creationId xmlns:a16="http://schemas.microsoft.com/office/drawing/2014/main" id="{8C3E9985-7B6E-4D4B-BD49-E7E9F5B305A5}"/>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18" name="圆角矩形 1">
                <a:extLst>
                  <a:ext uri="{FF2B5EF4-FFF2-40B4-BE49-F238E27FC236}">
                    <a16:creationId xmlns:a16="http://schemas.microsoft.com/office/drawing/2014/main" id="{02288A2F-23A2-1643-928C-11BAA61F58A2}"/>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11" name="群組 10">
              <a:extLst>
                <a:ext uri="{FF2B5EF4-FFF2-40B4-BE49-F238E27FC236}">
                  <a16:creationId xmlns:a16="http://schemas.microsoft.com/office/drawing/2014/main" id="{7DC88D70-EDD6-D544-B4D4-C2BDFAFEBB25}"/>
                </a:ext>
              </a:extLst>
            </p:cNvPr>
            <p:cNvGrpSpPr/>
            <p:nvPr/>
          </p:nvGrpSpPr>
          <p:grpSpPr>
            <a:xfrm>
              <a:off x="7756266" y="137835"/>
              <a:ext cx="4199935" cy="739537"/>
              <a:chOff x="7756266" y="-244943"/>
              <a:chExt cx="4199935" cy="739537"/>
            </a:xfrm>
          </p:grpSpPr>
          <p:sp>
            <p:nvSpPr>
              <p:cNvPr id="1214" name="TextBox 24">
                <a:extLst>
                  <a:ext uri="{FF2B5EF4-FFF2-40B4-BE49-F238E27FC236}">
                    <a16:creationId xmlns:a16="http://schemas.microsoft.com/office/drawing/2014/main" id="{29E94EF5-73BB-CC40-AA2A-39280FF0007B}"/>
                  </a:ext>
                </a:extLst>
              </p:cNvPr>
              <p:cNvSpPr txBox="1"/>
              <p:nvPr/>
            </p:nvSpPr>
            <p:spPr bwMode="auto">
              <a:xfrm>
                <a:off x="7756266" y="-152791"/>
                <a:ext cx="826590" cy="492442"/>
              </a:xfrm>
              <a:prstGeom prst="rect">
                <a:avLst/>
              </a:prstGeom>
              <a:noFill/>
            </p:spPr>
            <p:txBody>
              <a:bodyPr wrap="square">
                <a:spAutoFit/>
              </a:bodyPr>
              <a:lstStyle/>
              <a:p>
                <a:pPr algn="just">
                  <a:lnSpc>
                    <a:spcPct val="130000"/>
                  </a:lnSpc>
                  <a:defRPr/>
                </a:pPr>
                <a:r>
                  <a:rPr lang="zh-CN" altLang="en-US" sz="2000" b="1" spc="300" dirty="0">
                    <a:solidFill>
                      <a:srgbClr val="FF2600"/>
                    </a:solidFill>
                    <a:latin typeface="標楷體" panose="03000509000000000000" pitchFamily="65" charset="-120"/>
                    <a:ea typeface="標楷體" panose="03000509000000000000" pitchFamily="65" charset="-120"/>
                  </a:rPr>
                  <a:t>緒論</a:t>
                </a:r>
              </a:p>
            </p:txBody>
          </p:sp>
          <p:sp>
            <p:nvSpPr>
              <p:cNvPr id="1215" name="TextBox 24">
                <a:extLst>
                  <a:ext uri="{FF2B5EF4-FFF2-40B4-BE49-F238E27FC236}">
                    <a16:creationId xmlns:a16="http://schemas.microsoft.com/office/drawing/2014/main" id="{0BD458CE-6779-3446-97B7-D10A2EB06505}"/>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spc="300" dirty="0">
                    <a:solidFill>
                      <a:schemeClr val="bg1"/>
                    </a:solidFill>
                    <a:latin typeface="標楷體" panose="03000509000000000000" pitchFamily="65" charset="-120"/>
                    <a:ea typeface="標楷體" panose="03000509000000000000" pitchFamily="65" charset="-120"/>
                  </a:rPr>
                  <a:t>文獻</a:t>
                </a:r>
                <a:endParaRPr lang="en-US" altLang="zh-CN" sz="2000" spc="300" dirty="0">
                  <a:solidFill>
                    <a:schemeClr val="bg1"/>
                  </a:solidFill>
                  <a:latin typeface="標楷體" panose="03000509000000000000" pitchFamily="65" charset="-120"/>
                  <a:ea typeface="標楷體" panose="03000509000000000000" pitchFamily="65" charset="-120"/>
                </a:endParaRPr>
              </a:p>
              <a:p>
                <a:pPr algn="just">
                  <a:defRPr/>
                </a:pPr>
                <a:r>
                  <a:rPr lang="zh-CN" altLang="en-US" sz="2000" spc="300" dirty="0">
                    <a:solidFill>
                      <a:schemeClr val="bg1"/>
                    </a:solidFill>
                    <a:latin typeface="標楷體" panose="03000509000000000000" pitchFamily="65" charset="-120"/>
                    <a:ea typeface="標楷體" panose="03000509000000000000" pitchFamily="65" charset="-120"/>
                  </a:rPr>
                  <a:t>探討</a:t>
                </a:r>
              </a:p>
            </p:txBody>
          </p:sp>
          <p:sp>
            <p:nvSpPr>
              <p:cNvPr id="1216" name="TextBox 24">
                <a:extLst>
                  <a:ext uri="{FF2B5EF4-FFF2-40B4-BE49-F238E27FC236}">
                    <a16:creationId xmlns:a16="http://schemas.microsoft.com/office/drawing/2014/main" id="{DFC3E32B-1C12-E241-B37D-FE33AB927E22}"/>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spc="300" dirty="0">
                    <a:solidFill>
                      <a:schemeClr val="bg1"/>
                    </a:solidFill>
                    <a:latin typeface="標楷體" panose="03000509000000000000" pitchFamily="65" charset="-120"/>
                    <a:ea typeface="標楷體" panose="03000509000000000000" pitchFamily="65" charset="-120"/>
                  </a:rPr>
                  <a:t>研究</a:t>
                </a:r>
                <a:endParaRPr lang="en-US" altLang="zh-CN" sz="2000" spc="300" dirty="0">
                  <a:solidFill>
                    <a:schemeClr val="bg1"/>
                  </a:solidFill>
                  <a:latin typeface="標楷體" panose="03000509000000000000" pitchFamily="65" charset="-120"/>
                  <a:ea typeface="標楷體" panose="03000509000000000000" pitchFamily="65" charset="-120"/>
                </a:endParaRPr>
              </a:p>
              <a:p>
                <a:pPr algn="just">
                  <a:defRPr/>
                </a:pPr>
                <a:r>
                  <a:rPr lang="zh-CN" altLang="en-US" sz="2000" spc="300" dirty="0">
                    <a:solidFill>
                      <a:schemeClr val="bg1"/>
                    </a:solidFill>
                    <a:latin typeface="標楷體" panose="03000509000000000000" pitchFamily="65" charset="-120"/>
                    <a:ea typeface="標楷體" panose="03000509000000000000" pitchFamily="65" charset="-120"/>
                  </a:rPr>
                  <a:t>方法</a:t>
                </a:r>
                <a:endParaRPr lang="en-US" altLang="zh-CN" sz="2000" spc="300" dirty="0">
                  <a:solidFill>
                    <a:schemeClr val="bg1"/>
                  </a:solidFill>
                  <a:latin typeface="標楷體" panose="03000509000000000000" pitchFamily="65" charset="-120"/>
                  <a:ea typeface="標楷體" panose="03000509000000000000" pitchFamily="65" charset="-120"/>
                </a:endParaRPr>
              </a:p>
            </p:txBody>
          </p:sp>
          <p:sp>
            <p:nvSpPr>
              <p:cNvPr id="1217" name="TextBox 24">
                <a:extLst>
                  <a:ext uri="{FF2B5EF4-FFF2-40B4-BE49-F238E27FC236}">
                    <a16:creationId xmlns:a16="http://schemas.microsoft.com/office/drawing/2014/main" id="{E936E697-F6F5-654A-80CA-A712051EF0F7}"/>
                  </a:ext>
                </a:extLst>
              </p:cNvPr>
              <p:cNvSpPr txBox="1"/>
              <p:nvPr/>
            </p:nvSpPr>
            <p:spPr bwMode="auto">
              <a:xfrm>
                <a:off x="10104638" y="-233390"/>
                <a:ext cx="936261" cy="707886"/>
              </a:xfrm>
              <a:prstGeom prst="rect">
                <a:avLst/>
              </a:prstGeom>
              <a:noFill/>
            </p:spPr>
            <p:txBody>
              <a:bodyPr wrap="square">
                <a:spAutoFit/>
              </a:bodyPr>
              <a:lstStyle/>
              <a:p>
                <a:pPr algn="just">
                  <a:defRPr/>
                </a:pPr>
                <a:r>
                  <a:rPr lang="zh-TW" altLang="en-US" sz="2000" spc="300" dirty="0">
                    <a:solidFill>
                      <a:schemeClr val="bg1"/>
                    </a:solidFill>
                    <a:latin typeface="標楷體" panose="03000509000000000000" pitchFamily="65" charset="-120"/>
                    <a:ea typeface="標楷體" panose="03000509000000000000" pitchFamily="65" charset="-120"/>
                  </a:rPr>
                  <a:t>實證</a:t>
                </a:r>
                <a:endParaRPr lang="en-US" altLang="zh-TW" sz="2000" spc="300" dirty="0">
                  <a:solidFill>
                    <a:schemeClr val="bg1"/>
                  </a:solidFill>
                  <a:latin typeface="標楷體" panose="03000509000000000000" pitchFamily="65" charset="-120"/>
                  <a:ea typeface="標楷體" panose="03000509000000000000" pitchFamily="65" charset="-120"/>
                </a:endParaRPr>
              </a:p>
              <a:p>
                <a:pPr algn="just">
                  <a:defRPr/>
                </a:pPr>
                <a:r>
                  <a:rPr lang="zh-TW" altLang="en-US" sz="2000" spc="300" dirty="0">
                    <a:solidFill>
                      <a:schemeClr val="bg1"/>
                    </a:solidFill>
                    <a:latin typeface="標楷體" panose="03000509000000000000" pitchFamily="65" charset="-120"/>
                    <a:ea typeface="標楷體" panose="03000509000000000000" pitchFamily="65" charset="-120"/>
                  </a:rPr>
                  <a:t>研究</a:t>
                </a:r>
                <a:endParaRPr lang="en-US" altLang="zh-CN" sz="2000" spc="300" dirty="0">
                  <a:solidFill>
                    <a:schemeClr val="bg1"/>
                  </a:solidFill>
                  <a:latin typeface="標楷體" panose="03000509000000000000" pitchFamily="65" charset="-120"/>
                  <a:ea typeface="標楷體" panose="03000509000000000000" pitchFamily="65" charset="-120"/>
                </a:endParaRPr>
              </a:p>
            </p:txBody>
          </p:sp>
          <p:sp>
            <p:nvSpPr>
              <p:cNvPr id="1219" name="TextBox 24">
                <a:extLst>
                  <a:ext uri="{FF2B5EF4-FFF2-40B4-BE49-F238E27FC236}">
                    <a16:creationId xmlns:a16="http://schemas.microsoft.com/office/drawing/2014/main" id="{E4A9BC8A-AFD1-9B4D-8A52-DE133996D805}"/>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標楷體" panose="03000509000000000000" pitchFamily="65" charset="-120"/>
                    <a:ea typeface="標楷體" panose="03000509000000000000" pitchFamily="65" charset="-120"/>
                  </a:rPr>
                  <a:t>結論與</a:t>
                </a:r>
                <a:endParaRPr lang="en-US" altLang="zh-TW" sz="2000" spc="300" dirty="0">
                  <a:solidFill>
                    <a:schemeClr val="bg1"/>
                  </a:solidFill>
                  <a:latin typeface="標楷體" panose="03000509000000000000" pitchFamily="65" charset="-120"/>
                  <a:ea typeface="標楷體" panose="03000509000000000000" pitchFamily="65" charset="-120"/>
                </a:endParaRPr>
              </a:p>
              <a:p>
                <a:pPr algn="just">
                  <a:defRPr/>
                </a:pPr>
                <a:r>
                  <a:rPr lang="zh-TW" altLang="en-US" sz="2000" spc="300" dirty="0">
                    <a:solidFill>
                      <a:schemeClr val="bg1"/>
                    </a:solidFill>
                    <a:latin typeface="標楷體" panose="03000509000000000000" pitchFamily="65" charset="-120"/>
                    <a:ea typeface="標楷體" panose="03000509000000000000" pitchFamily="65" charset="-120"/>
                  </a:rPr>
                  <a:t>建議</a:t>
                </a:r>
                <a:endParaRPr lang="zh-CN" altLang="en-US" sz="2000" spc="300" dirty="0">
                  <a:solidFill>
                    <a:schemeClr val="bg1"/>
                  </a:solidFill>
                  <a:latin typeface="標楷體" panose="03000509000000000000" pitchFamily="65" charset="-120"/>
                  <a:ea typeface="標楷體" panose="03000509000000000000" pitchFamily="65" charset="-120"/>
                </a:endParaRPr>
              </a:p>
            </p:txBody>
          </p:sp>
        </p:grpSp>
      </p:grpSp>
    </p:spTree>
    <p:extLst>
      <p:ext uri="{BB962C8B-B14F-4D97-AF65-F5344CB8AC3E}">
        <p14:creationId xmlns:p14="http://schemas.microsoft.com/office/powerpoint/2010/main" val="5966676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10"/>
                                        </p:tgtEl>
                                        <p:attrNameLst>
                                          <p:attrName>style.visibility</p:attrName>
                                        </p:attrNameLst>
                                      </p:cBhvr>
                                      <p:to>
                                        <p:strVal val="visible"/>
                                      </p:to>
                                    </p:set>
                                    <p:animEffect transition="in" filter="wipe(down)">
                                      <p:cBhvr>
                                        <p:cTn id="7" dur="500"/>
                                        <p:tgtEl>
                                          <p:spTgt spid="610"/>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1201"/>
                                        </p:tgtEl>
                                        <p:attrNameLst>
                                          <p:attrName>style.visibility</p:attrName>
                                        </p:attrNameLst>
                                      </p:cBhvr>
                                      <p:to>
                                        <p:strVal val="visible"/>
                                      </p:to>
                                    </p:set>
                                    <p:anim calcmode="lin" valueType="num">
                                      <p:cBhvr additive="base">
                                        <p:cTn id="11" dur="500" fill="hold"/>
                                        <p:tgtEl>
                                          <p:spTgt spid="1201"/>
                                        </p:tgtEl>
                                        <p:attrNameLst>
                                          <p:attrName>ppt_x</p:attrName>
                                        </p:attrNameLst>
                                      </p:cBhvr>
                                      <p:tavLst>
                                        <p:tav tm="0">
                                          <p:val>
                                            <p:strVal val="#ppt_x"/>
                                          </p:val>
                                        </p:tav>
                                        <p:tav tm="100000">
                                          <p:val>
                                            <p:strVal val="#ppt_x"/>
                                          </p:val>
                                        </p:tav>
                                      </p:tavLst>
                                    </p:anim>
                                    <p:anim calcmode="lin" valueType="num">
                                      <p:cBhvr additive="base">
                                        <p:cTn id="12" dur="500" fill="hold"/>
                                        <p:tgtEl>
                                          <p:spTgt spid="120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1200"/>
                                        </p:tgtEl>
                                        <p:attrNameLst>
                                          <p:attrName>style.visibility</p:attrName>
                                        </p:attrNameLst>
                                      </p:cBhvr>
                                      <p:to>
                                        <p:strVal val="visible"/>
                                      </p:to>
                                    </p:set>
                                    <p:anim calcmode="lin" valueType="num">
                                      <p:cBhvr>
                                        <p:cTn id="16" dur="250" fill="hold"/>
                                        <p:tgtEl>
                                          <p:spTgt spid="1200"/>
                                        </p:tgtEl>
                                        <p:attrNameLst>
                                          <p:attrName>ppt_w</p:attrName>
                                        </p:attrNameLst>
                                      </p:cBhvr>
                                      <p:tavLst>
                                        <p:tav tm="0">
                                          <p:val>
                                            <p:fltVal val="0"/>
                                          </p:val>
                                        </p:tav>
                                        <p:tav tm="100000">
                                          <p:val>
                                            <p:strVal val="#ppt_w"/>
                                          </p:val>
                                        </p:tav>
                                      </p:tavLst>
                                    </p:anim>
                                    <p:anim calcmode="lin" valueType="num">
                                      <p:cBhvr>
                                        <p:cTn id="17" dur="250" fill="hold"/>
                                        <p:tgtEl>
                                          <p:spTgt spid="1200"/>
                                        </p:tgtEl>
                                        <p:attrNameLst>
                                          <p:attrName>ppt_h</p:attrName>
                                        </p:attrNameLst>
                                      </p:cBhvr>
                                      <p:tavLst>
                                        <p:tav tm="0">
                                          <p:val>
                                            <p:fltVal val="0"/>
                                          </p:val>
                                        </p:tav>
                                        <p:tav tm="100000">
                                          <p:val>
                                            <p:strVal val="#ppt_h"/>
                                          </p:val>
                                        </p:tav>
                                      </p:tavLst>
                                    </p:anim>
                                    <p:animEffect transition="in" filter="fade">
                                      <p:cBhvr>
                                        <p:cTn id="18" dur="250"/>
                                        <p:tgtEl>
                                          <p:spTgt spid="1200"/>
                                        </p:tgtEl>
                                      </p:cBhvr>
                                    </p:animEffect>
                                  </p:childTnLst>
                                </p:cTn>
                              </p:par>
                              <p:par>
                                <p:cTn id="19" presetID="6" presetClass="emph" presetSubtype="0" decel="100000" fill="hold" nodeType="withEffect">
                                  <p:stCondLst>
                                    <p:cond delay="200"/>
                                  </p:stCondLst>
                                  <p:childTnLst>
                                    <p:animScale>
                                      <p:cBhvr>
                                        <p:cTn id="20" dur="250" fill="hold"/>
                                        <p:tgtEl>
                                          <p:spTgt spid="1200"/>
                                        </p:tgtEl>
                                      </p:cBhvr>
                                      <p:by x="110000" y="110000"/>
                                    </p:animScale>
                                  </p:childTnLst>
                                </p:cTn>
                              </p:par>
                              <p:par>
                                <p:cTn id="21" presetID="6" presetClass="emph" presetSubtype="0" decel="100000" fill="hold" nodeType="withEffect">
                                  <p:stCondLst>
                                    <p:cond delay="300"/>
                                  </p:stCondLst>
                                  <p:childTnLst>
                                    <p:animScale>
                                      <p:cBhvr>
                                        <p:cTn id="22" dur="250" fill="hold"/>
                                        <p:tgtEl>
                                          <p:spTgt spid="1200"/>
                                        </p:tgtEl>
                                      </p:cBhvr>
                                      <p:by x="91000" y="91000"/>
                                    </p:animScale>
                                  </p:childTnLst>
                                </p:cTn>
                              </p:par>
                            </p:childTnLst>
                          </p:cTn>
                        </p:par>
                        <p:par>
                          <p:cTn id="23" fill="hold">
                            <p:stCondLst>
                              <p:cond delay="1550"/>
                            </p:stCondLst>
                            <p:childTnLst>
                              <p:par>
                                <p:cTn id="24" presetID="2" presetClass="entr" presetSubtype="4" decel="100000" fill="hold" grpId="0" nodeType="afterEffect">
                                  <p:stCondLst>
                                    <p:cond delay="0"/>
                                  </p:stCondLst>
                                  <p:childTnLst>
                                    <p:set>
                                      <p:cBhvr>
                                        <p:cTn id="25" dur="1" fill="hold">
                                          <p:stCondLst>
                                            <p:cond delay="0"/>
                                          </p:stCondLst>
                                        </p:cTn>
                                        <p:tgtEl>
                                          <p:spTgt spid="1202"/>
                                        </p:tgtEl>
                                        <p:attrNameLst>
                                          <p:attrName>style.visibility</p:attrName>
                                        </p:attrNameLst>
                                      </p:cBhvr>
                                      <p:to>
                                        <p:strVal val="visible"/>
                                      </p:to>
                                    </p:set>
                                    <p:anim calcmode="lin" valueType="num">
                                      <p:cBhvr additive="base">
                                        <p:cTn id="26" dur="500" fill="hold"/>
                                        <p:tgtEl>
                                          <p:spTgt spid="1202"/>
                                        </p:tgtEl>
                                        <p:attrNameLst>
                                          <p:attrName>ppt_x</p:attrName>
                                        </p:attrNameLst>
                                      </p:cBhvr>
                                      <p:tavLst>
                                        <p:tav tm="0">
                                          <p:val>
                                            <p:strVal val="#ppt_x"/>
                                          </p:val>
                                        </p:tav>
                                        <p:tav tm="100000">
                                          <p:val>
                                            <p:strVal val="#ppt_x"/>
                                          </p:val>
                                        </p:tav>
                                      </p:tavLst>
                                    </p:anim>
                                    <p:anim calcmode="lin" valueType="num">
                                      <p:cBhvr additive="base">
                                        <p:cTn id="27" dur="500" fill="hold"/>
                                        <p:tgtEl>
                                          <p:spTgt spid="12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1" grpId="0"/>
      <p:bldP spid="120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2F2A76CF-0215-8A48-84DD-8A51DD3214B2}"/>
              </a:ext>
            </a:extLst>
          </p:cNvPr>
          <p:cNvPicPr>
            <a:picLocks noChangeAspect="1"/>
          </p:cNvPicPr>
          <p:nvPr/>
        </p:nvPicPr>
        <p:blipFill>
          <a:blip r:embed="rId3"/>
          <a:stretch>
            <a:fillRect/>
          </a:stretch>
        </p:blipFill>
        <p:spPr>
          <a:xfrm>
            <a:off x="0" y="0"/>
            <a:ext cx="12192000" cy="6858000"/>
          </a:xfrm>
          <a:prstGeom prst="rect">
            <a:avLst/>
          </a:prstGeom>
        </p:spPr>
      </p:pic>
      <p:sp>
        <p:nvSpPr>
          <p:cNvPr id="5" name="副標題 2">
            <a:extLst>
              <a:ext uri="{FF2B5EF4-FFF2-40B4-BE49-F238E27FC236}">
                <a16:creationId xmlns:a16="http://schemas.microsoft.com/office/drawing/2014/main" id="{0251B5B8-6E0D-5947-AFC1-990778145322}"/>
              </a:ext>
            </a:extLst>
          </p:cNvPr>
          <p:cNvSpPr txBox="1">
            <a:spLocks/>
          </p:cNvSpPr>
          <p:nvPr/>
        </p:nvSpPr>
        <p:spPr>
          <a:xfrm>
            <a:off x="438150" y="6892506"/>
            <a:ext cx="11315700" cy="52819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lnSpc>
                <a:spcPts val="3520"/>
              </a:lnSpc>
              <a:buClr>
                <a:srgbClr val="FF0000"/>
              </a:buClr>
              <a:buFont typeface="+mj-lt"/>
              <a:buAutoNum type="arabicPeriod"/>
            </a:pPr>
            <a:endParaRPr lang="zh-TW" altLang="en-US" sz="3200">
              <a:latin typeface="標楷體" panose="03000509000000000000" pitchFamily="65" charset="-120"/>
              <a:ea typeface="標楷體" panose="03000509000000000000" pitchFamily="65" charset="-120"/>
            </a:endParaRPr>
          </a:p>
        </p:txBody>
      </p:sp>
      <p:sp>
        <p:nvSpPr>
          <p:cNvPr id="7" name="矩形 6">
            <a:extLst>
              <a:ext uri="{FF2B5EF4-FFF2-40B4-BE49-F238E27FC236}">
                <a16:creationId xmlns:a16="http://schemas.microsoft.com/office/drawing/2014/main" id="{4715FF8D-0B0F-5449-81E5-136EFEDCAC93}"/>
              </a:ext>
            </a:extLst>
          </p:cNvPr>
          <p:cNvSpPr/>
          <p:nvPr/>
        </p:nvSpPr>
        <p:spPr>
          <a:xfrm>
            <a:off x="235485" y="185229"/>
            <a:ext cx="2288338" cy="707886"/>
          </a:xfrm>
          <a:prstGeom prst="rect">
            <a:avLst/>
          </a:prstGeom>
          <a:noFill/>
        </p:spPr>
        <p:txBody>
          <a:bodyPr wrap="square" lIns="91440" tIns="45720" rIns="91440" bIns="45720">
            <a:spAutoFit/>
          </a:bodyPr>
          <a:lstStyle/>
          <a:p>
            <a:pPr algn="ctr"/>
            <a:r>
              <a:rPr kumimoji="1" lang="zh-CN" altLang="en-US" sz="4000" dirty="0">
                <a:solidFill>
                  <a:schemeClr val="accent5">
                    <a:lumMod val="75000"/>
                  </a:schemeClr>
                </a:solidFill>
                <a:latin typeface="標楷體" panose="03000509000000000000" pitchFamily="65" charset="-120"/>
                <a:ea typeface="標楷體" panose="03000509000000000000" pitchFamily="65" charset="-120"/>
              </a:rPr>
              <a:t>研究動機</a:t>
            </a:r>
            <a:endParaRPr kumimoji="1" lang="en-US" altLang="zh-CN" sz="4000" dirty="0">
              <a:solidFill>
                <a:schemeClr val="accent5">
                  <a:lumMod val="75000"/>
                </a:schemeClr>
              </a:solidFill>
              <a:latin typeface="標楷體" panose="03000509000000000000" pitchFamily="65" charset="-120"/>
              <a:ea typeface="標楷體" panose="03000509000000000000" pitchFamily="65" charset="-120"/>
            </a:endParaRPr>
          </a:p>
        </p:txBody>
      </p:sp>
      <p:sp>
        <p:nvSpPr>
          <p:cNvPr id="2" name="投影片編號版面配置區 1">
            <a:extLst>
              <a:ext uri="{FF2B5EF4-FFF2-40B4-BE49-F238E27FC236}">
                <a16:creationId xmlns:a16="http://schemas.microsoft.com/office/drawing/2014/main" id="{67C4A28C-D937-2B4C-8070-EAB0B32FF03F}"/>
              </a:ext>
            </a:extLst>
          </p:cNvPr>
          <p:cNvSpPr>
            <a:spLocks noGrp="1"/>
          </p:cNvSpPr>
          <p:nvPr>
            <p:ph type="sldNum" sz="quarter" idx="12"/>
          </p:nvPr>
        </p:nvSpPr>
        <p:spPr/>
        <p:txBody>
          <a:bodyPr/>
          <a:lstStyle/>
          <a:p>
            <a:fld id="{1490CF33-D555-A345-BE28-C2DA5831FB31}" type="slidenum">
              <a:rPr kumimoji="1" lang="zh-TW" altLang="en-US" smtClean="0">
                <a:latin typeface="標楷體" panose="03000509000000000000" pitchFamily="65" charset="-120"/>
                <a:ea typeface="標楷體" panose="03000509000000000000" pitchFamily="65" charset="-120"/>
              </a:rPr>
              <a:t>5</a:t>
            </a:fld>
            <a:endParaRPr kumimoji="1" lang="zh-TW" altLang="en-US">
              <a:latin typeface="標楷體" panose="03000509000000000000" pitchFamily="65" charset="-120"/>
              <a:ea typeface="標楷體" panose="03000509000000000000" pitchFamily="65" charset="-120"/>
            </a:endParaRPr>
          </a:p>
        </p:txBody>
      </p:sp>
      <p:grpSp>
        <p:nvGrpSpPr>
          <p:cNvPr id="8" name="组合 47">
            <a:extLst>
              <a:ext uri="{FF2B5EF4-FFF2-40B4-BE49-F238E27FC236}">
                <a16:creationId xmlns:a16="http://schemas.microsoft.com/office/drawing/2014/main" id="{34A50581-2AC5-2B4E-8A73-3C834E737E1A}"/>
              </a:ext>
            </a:extLst>
          </p:cNvPr>
          <p:cNvGrpSpPr/>
          <p:nvPr/>
        </p:nvGrpSpPr>
        <p:grpSpPr>
          <a:xfrm>
            <a:off x="300836" y="1934911"/>
            <a:ext cx="4029324" cy="3732437"/>
            <a:chOff x="875420" y="1322766"/>
            <a:chExt cx="4547538" cy="4212468"/>
          </a:xfrm>
        </p:grpSpPr>
        <p:sp>
          <p:nvSpPr>
            <p:cNvPr id="9" name="椭圆 48">
              <a:extLst>
                <a:ext uri="{FF2B5EF4-FFF2-40B4-BE49-F238E27FC236}">
                  <a16:creationId xmlns:a16="http://schemas.microsoft.com/office/drawing/2014/main" id="{A5FB4BCA-9075-9E43-8883-4C37C3D63341}"/>
                </a:ext>
              </a:extLst>
            </p:cNvPr>
            <p:cNvSpPr/>
            <p:nvPr/>
          </p:nvSpPr>
          <p:spPr bwMode="auto">
            <a:xfrm>
              <a:off x="2276621" y="1322766"/>
              <a:ext cx="1745137" cy="1745137"/>
            </a:xfrm>
            <a:prstGeom prst="ellipse">
              <a:avLst/>
            </a:prstGeom>
            <a:solidFill>
              <a:schemeClr val="accent1">
                <a:lumMod val="100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1"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ZHei-B01S" panose="02010601030101010101" pitchFamily="2" charset="-122"/>
              </a:endParaRPr>
            </a:p>
          </p:txBody>
        </p:sp>
        <p:sp>
          <p:nvSpPr>
            <p:cNvPr id="10" name="椭圆 49">
              <a:extLst>
                <a:ext uri="{FF2B5EF4-FFF2-40B4-BE49-F238E27FC236}">
                  <a16:creationId xmlns:a16="http://schemas.microsoft.com/office/drawing/2014/main" id="{C56EBCF3-8789-684D-9C48-5414D30ADE8A}"/>
                </a:ext>
              </a:extLst>
            </p:cNvPr>
            <p:cNvSpPr/>
            <p:nvPr/>
          </p:nvSpPr>
          <p:spPr bwMode="auto">
            <a:xfrm>
              <a:off x="875420" y="3790097"/>
              <a:ext cx="1745137" cy="1745137"/>
            </a:xfrm>
            <a:prstGeom prst="ellipse">
              <a:avLst/>
            </a:prstGeom>
            <a:solidFill>
              <a:schemeClr val="accent2"/>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1"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ZHei-B01S" panose="02010601030101010101" pitchFamily="2" charset="-122"/>
              </a:endParaRPr>
            </a:p>
          </p:txBody>
        </p:sp>
        <p:sp>
          <p:nvSpPr>
            <p:cNvPr id="11" name="椭圆 50">
              <a:extLst>
                <a:ext uri="{FF2B5EF4-FFF2-40B4-BE49-F238E27FC236}">
                  <a16:creationId xmlns:a16="http://schemas.microsoft.com/office/drawing/2014/main" id="{9651809F-39F4-4641-8EDF-E34BDEAFBDB2}"/>
                </a:ext>
              </a:extLst>
            </p:cNvPr>
            <p:cNvSpPr/>
            <p:nvPr/>
          </p:nvSpPr>
          <p:spPr bwMode="auto">
            <a:xfrm>
              <a:off x="3677821" y="3790097"/>
              <a:ext cx="1745137" cy="1745137"/>
            </a:xfrm>
            <a:prstGeom prst="ellipse">
              <a:avLst/>
            </a:prstGeom>
            <a:solidFill>
              <a:schemeClr val="accent3">
                <a:lumMod val="100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1"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ZHei-B01S" panose="02010601030101010101" pitchFamily="2" charset="-122"/>
              </a:endParaRPr>
            </a:p>
          </p:txBody>
        </p:sp>
        <p:sp>
          <p:nvSpPr>
            <p:cNvPr id="13" name="等腰三角形 51">
              <a:extLst>
                <a:ext uri="{FF2B5EF4-FFF2-40B4-BE49-F238E27FC236}">
                  <a16:creationId xmlns:a16="http://schemas.microsoft.com/office/drawing/2014/main" id="{41535BD6-5C14-5745-8404-2ADAA925A27C}"/>
                </a:ext>
              </a:extLst>
            </p:cNvPr>
            <p:cNvSpPr/>
            <p:nvPr/>
          </p:nvSpPr>
          <p:spPr bwMode="auto">
            <a:xfrm>
              <a:off x="1309797" y="1834816"/>
              <a:ext cx="3680230" cy="3172614"/>
            </a:xfrm>
            <a:prstGeom prst="triangle">
              <a:avLst/>
            </a:prstGeom>
            <a:solidFill>
              <a:schemeClr val="bg1"/>
            </a:solidFill>
            <a:ln w="19050">
              <a:solidFill>
                <a:schemeClr val="bg2"/>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1"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ZHei-B01S" panose="02010601030101010101" pitchFamily="2" charset="-122"/>
              </a:endParaRPr>
            </a:p>
          </p:txBody>
        </p:sp>
        <p:sp>
          <p:nvSpPr>
            <p:cNvPr id="15" name="椭圆 52">
              <a:extLst>
                <a:ext uri="{FF2B5EF4-FFF2-40B4-BE49-F238E27FC236}">
                  <a16:creationId xmlns:a16="http://schemas.microsoft.com/office/drawing/2014/main" id="{17112388-A551-A84D-88AE-82C9B8C862BC}"/>
                </a:ext>
              </a:extLst>
            </p:cNvPr>
            <p:cNvSpPr/>
            <p:nvPr/>
          </p:nvSpPr>
          <p:spPr bwMode="auto">
            <a:xfrm>
              <a:off x="2382070" y="1428215"/>
              <a:ext cx="1534239" cy="1534239"/>
            </a:xfrm>
            <a:prstGeom prst="ellipse">
              <a:avLst/>
            </a:prstGeom>
            <a:solidFill>
              <a:schemeClr val="bg1"/>
            </a:solidFill>
            <a:ln w="57150" cap="flat" cmpd="sng" algn="ctr">
              <a:solidFill>
                <a:schemeClr val="accent1">
                  <a:lumMod val="100000"/>
                </a:schemeClr>
              </a:solidFill>
              <a:prstDash val="solid"/>
              <a:round/>
              <a:headEnd type="none" w="med" len="med"/>
              <a:tailEnd type="none" w="med" len="me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1"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ZHei-B01S" panose="02010601030101010101" pitchFamily="2" charset="-122"/>
              </a:endParaRPr>
            </a:p>
          </p:txBody>
        </p:sp>
        <p:sp>
          <p:nvSpPr>
            <p:cNvPr id="16" name="椭圆 53">
              <a:extLst>
                <a:ext uri="{FF2B5EF4-FFF2-40B4-BE49-F238E27FC236}">
                  <a16:creationId xmlns:a16="http://schemas.microsoft.com/office/drawing/2014/main" id="{1DF1A478-5A7C-724B-86BB-ECC534530E95}"/>
                </a:ext>
              </a:extLst>
            </p:cNvPr>
            <p:cNvSpPr/>
            <p:nvPr/>
          </p:nvSpPr>
          <p:spPr bwMode="auto">
            <a:xfrm>
              <a:off x="980869" y="3895546"/>
              <a:ext cx="1534239" cy="1534239"/>
            </a:xfrm>
            <a:prstGeom prst="ellipse">
              <a:avLst/>
            </a:prstGeom>
            <a:solidFill>
              <a:schemeClr val="bg1"/>
            </a:solidFill>
            <a:ln w="57150" cap="flat" cmpd="sng" algn="ctr">
              <a:solidFill>
                <a:schemeClr val="accent2">
                  <a:lumMod val="100000"/>
                </a:schemeClr>
              </a:solidFill>
              <a:prstDash val="solid"/>
              <a:round/>
              <a:headEnd type="none" w="med" len="med"/>
              <a:tailEnd type="none" w="med" len="me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1"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ZHei-B01S" panose="02010601030101010101" pitchFamily="2" charset="-122"/>
              </a:endParaRPr>
            </a:p>
          </p:txBody>
        </p:sp>
        <p:sp>
          <p:nvSpPr>
            <p:cNvPr id="17" name="椭圆 54">
              <a:extLst>
                <a:ext uri="{FF2B5EF4-FFF2-40B4-BE49-F238E27FC236}">
                  <a16:creationId xmlns:a16="http://schemas.microsoft.com/office/drawing/2014/main" id="{1C2FCF11-46C6-514B-BF01-AF0C87A4B80F}"/>
                </a:ext>
              </a:extLst>
            </p:cNvPr>
            <p:cNvSpPr/>
            <p:nvPr/>
          </p:nvSpPr>
          <p:spPr bwMode="auto">
            <a:xfrm>
              <a:off x="3783270" y="3895546"/>
              <a:ext cx="1534239" cy="1534239"/>
            </a:xfrm>
            <a:prstGeom prst="ellipse">
              <a:avLst/>
            </a:prstGeom>
            <a:solidFill>
              <a:schemeClr val="bg1"/>
            </a:solidFill>
            <a:ln w="57150" cap="flat" cmpd="sng" algn="ctr">
              <a:solidFill>
                <a:schemeClr val="accent3">
                  <a:lumMod val="100000"/>
                </a:schemeClr>
              </a:solidFill>
              <a:prstDash val="solid"/>
              <a:round/>
              <a:headEnd type="none" w="med" len="med"/>
              <a:tailEnd type="none" w="med" len="me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1"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ZHei-B01S" panose="02010601030101010101" pitchFamily="2" charset="-122"/>
              </a:endParaRPr>
            </a:p>
          </p:txBody>
        </p:sp>
        <p:sp>
          <p:nvSpPr>
            <p:cNvPr id="18" name="椭圆 55">
              <a:extLst>
                <a:ext uri="{FF2B5EF4-FFF2-40B4-BE49-F238E27FC236}">
                  <a16:creationId xmlns:a16="http://schemas.microsoft.com/office/drawing/2014/main" id="{73E80B21-5D45-F742-97F6-DE09BD32E588}"/>
                </a:ext>
              </a:extLst>
            </p:cNvPr>
            <p:cNvSpPr/>
            <p:nvPr/>
          </p:nvSpPr>
          <p:spPr bwMode="auto">
            <a:xfrm>
              <a:off x="2506007" y="1552152"/>
              <a:ext cx="1286364" cy="1286364"/>
            </a:xfrm>
            <a:prstGeom prst="ellipse">
              <a:avLst/>
            </a:prstGeom>
            <a:solidFill>
              <a:schemeClr val="accent1">
                <a:lumMod val="100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1"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ZHei-B01S" panose="02010601030101010101" pitchFamily="2" charset="-122"/>
              </a:endParaRPr>
            </a:p>
          </p:txBody>
        </p:sp>
        <p:sp>
          <p:nvSpPr>
            <p:cNvPr id="19" name="椭圆 56">
              <a:extLst>
                <a:ext uri="{FF2B5EF4-FFF2-40B4-BE49-F238E27FC236}">
                  <a16:creationId xmlns:a16="http://schemas.microsoft.com/office/drawing/2014/main" id="{8E2074D7-64F7-C943-96BF-01D0D4136B15}"/>
                </a:ext>
              </a:extLst>
            </p:cNvPr>
            <p:cNvSpPr/>
            <p:nvPr/>
          </p:nvSpPr>
          <p:spPr bwMode="auto">
            <a:xfrm>
              <a:off x="1104806" y="4019484"/>
              <a:ext cx="1286364" cy="1286364"/>
            </a:xfrm>
            <a:prstGeom prst="ellipse">
              <a:avLst/>
            </a:prstGeom>
            <a:solidFill>
              <a:schemeClr val="accent2">
                <a:lumMod val="100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1"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ZHei-B01S" panose="02010601030101010101" pitchFamily="2" charset="-122"/>
              </a:endParaRPr>
            </a:p>
          </p:txBody>
        </p:sp>
        <p:sp>
          <p:nvSpPr>
            <p:cNvPr id="20" name="椭圆 57">
              <a:extLst>
                <a:ext uri="{FF2B5EF4-FFF2-40B4-BE49-F238E27FC236}">
                  <a16:creationId xmlns:a16="http://schemas.microsoft.com/office/drawing/2014/main" id="{55FF1D49-F711-FE48-8B32-4DA3B1D97179}"/>
                </a:ext>
              </a:extLst>
            </p:cNvPr>
            <p:cNvSpPr/>
            <p:nvPr/>
          </p:nvSpPr>
          <p:spPr bwMode="auto">
            <a:xfrm>
              <a:off x="3907208" y="4019484"/>
              <a:ext cx="1286364" cy="1286364"/>
            </a:xfrm>
            <a:prstGeom prst="ellipse">
              <a:avLst/>
            </a:prstGeom>
            <a:solidFill>
              <a:schemeClr val="accent3">
                <a:lumMod val="100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1"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ZHei-B01S" panose="02010601030101010101" pitchFamily="2" charset="-122"/>
              </a:endParaRPr>
            </a:p>
          </p:txBody>
        </p:sp>
        <p:sp>
          <p:nvSpPr>
            <p:cNvPr id="21" name="任意多边形: 形状 18">
              <a:extLst>
                <a:ext uri="{FF2B5EF4-FFF2-40B4-BE49-F238E27FC236}">
                  <a16:creationId xmlns:a16="http://schemas.microsoft.com/office/drawing/2014/main" id="{719FE335-B0C0-EE44-B7A4-03E70FFDD585}"/>
                </a:ext>
              </a:extLst>
            </p:cNvPr>
            <p:cNvSpPr/>
            <p:nvPr/>
          </p:nvSpPr>
          <p:spPr>
            <a:xfrm>
              <a:off x="1561458" y="4476137"/>
              <a:ext cx="373062" cy="373060"/>
            </a:xfrm>
            <a:custGeom>
              <a:avLst/>
              <a:gdLst/>
              <a:ahLst/>
              <a:cxnLst>
                <a:cxn ang="0">
                  <a:pos x="wd2" y="hd2"/>
                </a:cxn>
                <a:cxn ang="5400000">
                  <a:pos x="wd2" y="hd2"/>
                </a:cxn>
                <a:cxn ang="10800000">
                  <a:pos x="wd2" y="hd2"/>
                </a:cxn>
                <a:cxn ang="16200000">
                  <a:pos x="wd2" y="hd2"/>
                </a:cxn>
              </a:cxnLst>
              <a:rect l="0" t="0" r="r" b="b"/>
              <a:pathLst>
                <a:path w="21551" h="21600" extrusionOk="0">
                  <a:moveTo>
                    <a:pt x="19313" y="4353"/>
                  </a:moveTo>
                  <a:lnTo>
                    <a:pt x="16178" y="7496"/>
                  </a:lnTo>
                  <a:cubicBezTo>
                    <a:pt x="16034" y="7640"/>
                    <a:pt x="15980" y="7851"/>
                    <a:pt x="16036" y="8047"/>
                  </a:cubicBezTo>
                  <a:lnTo>
                    <a:pt x="18732" y="17470"/>
                  </a:lnTo>
                  <a:cubicBezTo>
                    <a:pt x="18788" y="17666"/>
                    <a:pt x="18734" y="17878"/>
                    <a:pt x="18590" y="18022"/>
                  </a:cubicBezTo>
                  <a:lnTo>
                    <a:pt x="17170" y="19445"/>
                  </a:lnTo>
                  <a:cubicBezTo>
                    <a:pt x="17059" y="19556"/>
                    <a:pt x="16916" y="19609"/>
                    <a:pt x="16775" y="19609"/>
                  </a:cubicBezTo>
                  <a:cubicBezTo>
                    <a:pt x="16581" y="19609"/>
                    <a:pt x="16390" y="19510"/>
                    <a:pt x="16285" y="19322"/>
                  </a:cubicBezTo>
                  <a:lnTo>
                    <a:pt x="12375" y="12317"/>
                  </a:lnTo>
                  <a:cubicBezTo>
                    <a:pt x="12271" y="12129"/>
                    <a:pt x="12079" y="12029"/>
                    <a:pt x="11886" y="12029"/>
                  </a:cubicBezTo>
                  <a:cubicBezTo>
                    <a:pt x="11744" y="12029"/>
                    <a:pt x="11602" y="12083"/>
                    <a:pt x="11491" y="12194"/>
                  </a:cubicBezTo>
                  <a:lnTo>
                    <a:pt x="8519" y="15172"/>
                  </a:lnTo>
                  <a:cubicBezTo>
                    <a:pt x="8388" y="15304"/>
                    <a:pt x="8330" y="15492"/>
                    <a:pt x="8365" y="15674"/>
                  </a:cubicBezTo>
                  <a:lnTo>
                    <a:pt x="8996" y="18989"/>
                  </a:lnTo>
                  <a:cubicBezTo>
                    <a:pt x="9031" y="19171"/>
                    <a:pt x="8973" y="19359"/>
                    <a:pt x="8842" y="19491"/>
                  </a:cubicBezTo>
                  <a:lnTo>
                    <a:pt x="8441" y="19893"/>
                  </a:lnTo>
                  <a:cubicBezTo>
                    <a:pt x="8330" y="20004"/>
                    <a:pt x="8187" y="20058"/>
                    <a:pt x="8046" y="20058"/>
                  </a:cubicBezTo>
                  <a:cubicBezTo>
                    <a:pt x="7852" y="20058"/>
                    <a:pt x="7661" y="19958"/>
                    <a:pt x="7556" y="19770"/>
                  </a:cubicBezTo>
                  <a:lnTo>
                    <a:pt x="5577" y="16226"/>
                  </a:lnTo>
                  <a:cubicBezTo>
                    <a:pt x="5526" y="16136"/>
                    <a:pt x="5452" y="16061"/>
                    <a:pt x="5362" y="16010"/>
                  </a:cubicBezTo>
                  <a:lnTo>
                    <a:pt x="1826" y="14027"/>
                  </a:lnTo>
                  <a:cubicBezTo>
                    <a:pt x="1502" y="13845"/>
                    <a:pt x="1441" y="13403"/>
                    <a:pt x="1703" y="13141"/>
                  </a:cubicBezTo>
                  <a:lnTo>
                    <a:pt x="2105" y="12738"/>
                  </a:lnTo>
                  <a:cubicBezTo>
                    <a:pt x="2211" y="12632"/>
                    <a:pt x="2354" y="12574"/>
                    <a:pt x="2501" y="12574"/>
                  </a:cubicBezTo>
                  <a:cubicBezTo>
                    <a:pt x="2536" y="12574"/>
                    <a:pt x="2571" y="12577"/>
                    <a:pt x="2606" y="12584"/>
                  </a:cubicBezTo>
                  <a:lnTo>
                    <a:pt x="5913" y="13216"/>
                  </a:lnTo>
                  <a:cubicBezTo>
                    <a:pt x="5948" y="13223"/>
                    <a:pt x="5983" y="13226"/>
                    <a:pt x="6018" y="13226"/>
                  </a:cubicBezTo>
                  <a:cubicBezTo>
                    <a:pt x="6165" y="13226"/>
                    <a:pt x="6308" y="13168"/>
                    <a:pt x="6414" y="13062"/>
                  </a:cubicBezTo>
                  <a:lnTo>
                    <a:pt x="9385" y="10083"/>
                  </a:lnTo>
                  <a:cubicBezTo>
                    <a:pt x="9648" y="9820"/>
                    <a:pt x="9587" y="9379"/>
                    <a:pt x="9263" y="9197"/>
                  </a:cubicBezTo>
                  <a:lnTo>
                    <a:pt x="2273" y="5278"/>
                  </a:lnTo>
                  <a:cubicBezTo>
                    <a:pt x="1949" y="5097"/>
                    <a:pt x="1888" y="4655"/>
                    <a:pt x="2150" y="4392"/>
                  </a:cubicBezTo>
                  <a:lnTo>
                    <a:pt x="3571" y="2968"/>
                  </a:lnTo>
                  <a:cubicBezTo>
                    <a:pt x="3677" y="2862"/>
                    <a:pt x="3820" y="2804"/>
                    <a:pt x="3966" y="2804"/>
                  </a:cubicBezTo>
                  <a:cubicBezTo>
                    <a:pt x="4018" y="2804"/>
                    <a:pt x="4070" y="2811"/>
                    <a:pt x="4121" y="2826"/>
                  </a:cubicBezTo>
                  <a:lnTo>
                    <a:pt x="13523" y="5528"/>
                  </a:lnTo>
                  <a:cubicBezTo>
                    <a:pt x="13574" y="5543"/>
                    <a:pt x="13625" y="5550"/>
                    <a:pt x="13677" y="5550"/>
                  </a:cubicBezTo>
                  <a:cubicBezTo>
                    <a:pt x="13823" y="5550"/>
                    <a:pt x="13966" y="5493"/>
                    <a:pt x="14073" y="5386"/>
                  </a:cubicBezTo>
                  <a:lnTo>
                    <a:pt x="17208" y="2243"/>
                  </a:lnTo>
                  <a:cubicBezTo>
                    <a:pt x="17593" y="1857"/>
                    <a:pt x="18321" y="1542"/>
                    <a:pt x="18937" y="1542"/>
                  </a:cubicBezTo>
                  <a:cubicBezTo>
                    <a:pt x="19252" y="1542"/>
                    <a:pt x="19538" y="1624"/>
                    <a:pt x="19734" y="1821"/>
                  </a:cubicBezTo>
                  <a:cubicBezTo>
                    <a:pt x="20316" y="2404"/>
                    <a:pt x="19895" y="3770"/>
                    <a:pt x="19313" y="4353"/>
                  </a:cubicBezTo>
                  <a:cubicBezTo>
                    <a:pt x="19313" y="4353"/>
                    <a:pt x="19313" y="4353"/>
                    <a:pt x="19313" y="4353"/>
                  </a:cubicBezTo>
                  <a:close/>
                  <a:moveTo>
                    <a:pt x="20822" y="731"/>
                  </a:moveTo>
                  <a:cubicBezTo>
                    <a:pt x="20557" y="465"/>
                    <a:pt x="20235" y="268"/>
                    <a:pt x="19866" y="145"/>
                  </a:cubicBezTo>
                  <a:cubicBezTo>
                    <a:pt x="19578" y="49"/>
                    <a:pt x="19266" y="0"/>
                    <a:pt x="18937" y="0"/>
                  </a:cubicBezTo>
                  <a:cubicBezTo>
                    <a:pt x="18441" y="0"/>
                    <a:pt x="17909" y="111"/>
                    <a:pt x="17399" y="322"/>
                  </a:cubicBezTo>
                  <a:cubicBezTo>
                    <a:pt x="16897" y="530"/>
                    <a:pt x="16455" y="817"/>
                    <a:pt x="16120" y="1153"/>
                  </a:cubicBezTo>
                  <a:lnTo>
                    <a:pt x="13392" y="3887"/>
                  </a:lnTo>
                  <a:lnTo>
                    <a:pt x="4545" y="1343"/>
                  </a:lnTo>
                  <a:cubicBezTo>
                    <a:pt x="4357" y="1289"/>
                    <a:pt x="4162" y="1262"/>
                    <a:pt x="3966" y="1262"/>
                  </a:cubicBezTo>
                  <a:cubicBezTo>
                    <a:pt x="3691" y="1262"/>
                    <a:pt x="3423" y="1315"/>
                    <a:pt x="3169" y="1420"/>
                  </a:cubicBezTo>
                  <a:cubicBezTo>
                    <a:pt x="2911" y="1526"/>
                    <a:pt x="2680" y="1680"/>
                    <a:pt x="2482" y="1878"/>
                  </a:cubicBezTo>
                  <a:lnTo>
                    <a:pt x="1062" y="3301"/>
                  </a:lnTo>
                  <a:cubicBezTo>
                    <a:pt x="828" y="3536"/>
                    <a:pt x="650" y="3827"/>
                    <a:pt x="549" y="4142"/>
                  </a:cubicBezTo>
                  <a:cubicBezTo>
                    <a:pt x="452" y="4442"/>
                    <a:pt x="424" y="4765"/>
                    <a:pt x="467" y="5077"/>
                  </a:cubicBezTo>
                  <a:cubicBezTo>
                    <a:pt x="511" y="5389"/>
                    <a:pt x="625" y="5693"/>
                    <a:pt x="799" y="5955"/>
                  </a:cubicBezTo>
                  <a:cubicBezTo>
                    <a:pt x="982" y="6230"/>
                    <a:pt x="1232" y="6462"/>
                    <a:pt x="1522" y="6624"/>
                  </a:cubicBezTo>
                  <a:lnTo>
                    <a:pt x="7382" y="9910"/>
                  </a:lnTo>
                  <a:lnTo>
                    <a:pt x="5692" y="11604"/>
                  </a:lnTo>
                  <a:lnTo>
                    <a:pt x="2894" y="11069"/>
                  </a:lnTo>
                  <a:cubicBezTo>
                    <a:pt x="2765" y="11044"/>
                    <a:pt x="2632" y="11031"/>
                    <a:pt x="2501" y="11031"/>
                  </a:cubicBezTo>
                  <a:cubicBezTo>
                    <a:pt x="2225" y="11031"/>
                    <a:pt x="1956" y="11085"/>
                    <a:pt x="1701" y="11190"/>
                  </a:cubicBezTo>
                  <a:cubicBezTo>
                    <a:pt x="1444" y="11296"/>
                    <a:pt x="1213" y="11450"/>
                    <a:pt x="1017" y="11647"/>
                  </a:cubicBezTo>
                  <a:lnTo>
                    <a:pt x="615" y="12050"/>
                  </a:lnTo>
                  <a:cubicBezTo>
                    <a:pt x="380" y="12285"/>
                    <a:pt x="203" y="12576"/>
                    <a:pt x="101" y="12891"/>
                  </a:cubicBezTo>
                  <a:cubicBezTo>
                    <a:pt x="5" y="13191"/>
                    <a:pt x="-23" y="13513"/>
                    <a:pt x="20" y="13826"/>
                  </a:cubicBezTo>
                  <a:cubicBezTo>
                    <a:pt x="63" y="14138"/>
                    <a:pt x="178" y="14441"/>
                    <a:pt x="352" y="14703"/>
                  </a:cubicBezTo>
                  <a:cubicBezTo>
                    <a:pt x="535" y="14979"/>
                    <a:pt x="785" y="15210"/>
                    <a:pt x="1074" y="15373"/>
                  </a:cubicBezTo>
                  <a:lnTo>
                    <a:pt x="4369" y="17221"/>
                  </a:lnTo>
                  <a:lnTo>
                    <a:pt x="6213" y="20524"/>
                  </a:lnTo>
                  <a:cubicBezTo>
                    <a:pt x="6584" y="21188"/>
                    <a:pt x="7286" y="21600"/>
                    <a:pt x="8046" y="21600"/>
                  </a:cubicBezTo>
                  <a:cubicBezTo>
                    <a:pt x="8606" y="21600"/>
                    <a:pt x="9132" y="21381"/>
                    <a:pt x="9529" y="20984"/>
                  </a:cubicBezTo>
                  <a:lnTo>
                    <a:pt x="9930" y="20581"/>
                  </a:lnTo>
                  <a:cubicBezTo>
                    <a:pt x="10422" y="20088"/>
                    <a:pt x="10638" y="19385"/>
                    <a:pt x="10508" y="18700"/>
                  </a:cubicBezTo>
                  <a:lnTo>
                    <a:pt x="9974" y="15896"/>
                  </a:lnTo>
                  <a:lnTo>
                    <a:pt x="11664" y="14201"/>
                  </a:lnTo>
                  <a:lnTo>
                    <a:pt x="14942" y="20075"/>
                  </a:lnTo>
                  <a:cubicBezTo>
                    <a:pt x="15313" y="20739"/>
                    <a:pt x="16015" y="21152"/>
                    <a:pt x="16775" y="21152"/>
                  </a:cubicBezTo>
                  <a:cubicBezTo>
                    <a:pt x="17335" y="21152"/>
                    <a:pt x="17861" y="20933"/>
                    <a:pt x="18258" y="20536"/>
                  </a:cubicBezTo>
                  <a:lnTo>
                    <a:pt x="19678" y="19113"/>
                  </a:lnTo>
                  <a:cubicBezTo>
                    <a:pt x="20217" y="18572"/>
                    <a:pt x="20422" y="17780"/>
                    <a:pt x="20211" y="17045"/>
                  </a:cubicBezTo>
                  <a:lnTo>
                    <a:pt x="17674" y="8178"/>
                  </a:lnTo>
                  <a:lnTo>
                    <a:pt x="20402" y="5443"/>
                  </a:lnTo>
                  <a:cubicBezTo>
                    <a:pt x="20900" y="4943"/>
                    <a:pt x="21298" y="4185"/>
                    <a:pt x="21464" y="3413"/>
                  </a:cubicBezTo>
                  <a:cubicBezTo>
                    <a:pt x="21559" y="2971"/>
                    <a:pt x="21577" y="2546"/>
                    <a:pt x="21517" y="2149"/>
                  </a:cubicBezTo>
                  <a:cubicBezTo>
                    <a:pt x="21432" y="1592"/>
                    <a:pt x="21192" y="1102"/>
                    <a:pt x="20822" y="731"/>
                  </a:cubicBezTo>
                  <a:cubicBezTo>
                    <a:pt x="20822" y="731"/>
                    <a:pt x="20822" y="731"/>
                    <a:pt x="20822" y="731"/>
                  </a:cubicBezTo>
                  <a:close/>
                </a:path>
              </a:pathLst>
            </a:custGeom>
            <a:solidFill>
              <a:srgbClr val="FFFFFF"/>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1"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ZHei-B01S" panose="02010601030101010101" pitchFamily="2" charset="-122"/>
              </a:endParaRPr>
            </a:p>
          </p:txBody>
        </p:sp>
        <p:sp>
          <p:nvSpPr>
            <p:cNvPr id="22" name="任意多边形: 形状 19">
              <a:extLst>
                <a:ext uri="{FF2B5EF4-FFF2-40B4-BE49-F238E27FC236}">
                  <a16:creationId xmlns:a16="http://schemas.microsoft.com/office/drawing/2014/main" id="{5E394A41-8228-B146-A021-3AA9E099550B}"/>
                </a:ext>
              </a:extLst>
            </p:cNvPr>
            <p:cNvSpPr/>
            <p:nvPr/>
          </p:nvSpPr>
          <p:spPr>
            <a:xfrm>
              <a:off x="2948100" y="2031938"/>
              <a:ext cx="402178" cy="326794"/>
            </a:xfrm>
            <a:custGeom>
              <a:avLst/>
              <a:gdLst/>
              <a:ahLst/>
              <a:cxnLst>
                <a:cxn ang="0">
                  <a:pos x="wd2" y="hd2"/>
                </a:cxn>
                <a:cxn ang="5400000">
                  <a:pos x="wd2" y="hd2"/>
                </a:cxn>
                <a:cxn ang="10800000">
                  <a:pos x="wd2" y="hd2"/>
                </a:cxn>
                <a:cxn ang="16200000">
                  <a:pos x="wd2" y="hd2"/>
                </a:cxn>
              </a:cxnLst>
              <a:rect l="0" t="0" r="r" b="b"/>
              <a:pathLst>
                <a:path w="21600" h="21600" extrusionOk="0">
                  <a:moveTo>
                    <a:pt x="2024" y="0"/>
                  </a:moveTo>
                  <a:cubicBezTo>
                    <a:pt x="912" y="0"/>
                    <a:pt x="0" y="1122"/>
                    <a:pt x="0" y="2491"/>
                  </a:cubicBezTo>
                  <a:lnTo>
                    <a:pt x="0" y="11634"/>
                  </a:lnTo>
                  <a:cubicBezTo>
                    <a:pt x="0" y="13008"/>
                    <a:pt x="912" y="14134"/>
                    <a:pt x="2024" y="14134"/>
                  </a:cubicBezTo>
                  <a:lnTo>
                    <a:pt x="2024" y="16617"/>
                  </a:lnTo>
                  <a:cubicBezTo>
                    <a:pt x="2024" y="17994"/>
                    <a:pt x="2935" y="19109"/>
                    <a:pt x="4049" y="19109"/>
                  </a:cubicBezTo>
                  <a:lnTo>
                    <a:pt x="4822" y="19109"/>
                  </a:lnTo>
                  <a:cubicBezTo>
                    <a:pt x="5125" y="20540"/>
                    <a:pt x="6166" y="21600"/>
                    <a:pt x="7423" y="21600"/>
                  </a:cubicBezTo>
                  <a:cubicBezTo>
                    <a:pt x="8673" y="21600"/>
                    <a:pt x="9726" y="20540"/>
                    <a:pt x="10030" y="19109"/>
                  </a:cubicBezTo>
                  <a:lnTo>
                    <a:pt x="13594" y="19109"/>
                  </a:lnTo>
                  <a:cubicBezTo>
                    <a:pt x="13897" y="20540"/>
                    <a:pt x="14942" y="21600"/>
                    <a:pt x="16202" y="21600"/>
                  </a:cubicBezTo>
                  <a:cubicBezTo>
                    <a:pt x="17449" y="21600"/>
                    <a:pt x="18498" y="20540"/>
                    <a:pt x="18803" y="19109"/>
                  </a:cubicBezTo>
                  <a:lnTo>
                    <a:pt x="19576" y="19109"/>
                  </a:lnTo>
                  <a:cubicBezTo>
                    <a:pt x="20692" y="19109"/>
                    <a:pt x="21600" y="17994"/>
                    <a:pt x="21600" y="16617"/>
                  </a:cubicBezTo>
                  <a:lnTo>
                    <a:pt x="21600" y="11634"/>
                  </a:lnTo>
                  <a:cubicBezTo>
                    <a:pt x="21600" y="11142"/>
                    <a:pt x="21482" y="10663"/>
                    <a:pt x="21259" y="10248"/>
                  </a:cubicBezTo>
                  <a:lnTo>
                    <a:pt x="18554" y="5265"/>
                  </a:lnTo>
                  <a:cubicBezTo>
                    <a:pt x="18182" y="4566"/>
                    <a:pt x="17557" y="4160"/>
                    <a:pt x="16876" y="4160"/>
                  </a:cubicBezTo>
                  <a:lnTo>
                    <a:pt x="14177" y="4160"/>
                  </a:lnTo>
                  <a:lnTo>
                    <a:pt x="14177" y="2491"/>
                  </a:lnTo>
                  <a:cubicBezTo>
                    <a:pt x="14177" y="1122"/>
                    <a:pt x="13265" y="0"/>
                    <a:pt x="12146" y="0"/>
                  </a:cubicBezTo>
                  <a:lnTo>
                    <a:pt x="2024" y="0"/>
                  </a:lnTo>
                  <a:close/>
                  <a:moveTo>
                    <a:pt x="2024" y="1669"/>
                  </a:moveTo>
                  <a:lnTo>
                    <a:pt x="12146" y="1669"/>
                  </a:lnTo>
                  <a:cubicBezTo>
                    <a:pt x="12524" y="1669"/>
                    <a:pt x="12821" y="2034"/>
                    <a:pt x="12821" y="2491"/>
                  </a:cubicBezTo>
                  <a:lnTo>
                    <a:pt x="12821" y="11634"/>
                  </a:lnTo>
                  <a:cubicBezTo>
                    <a:pt x="12821" y="12090"/>
                    <a:pt x="12524" y="12465"/>
                    <a:pt x="12146" y="12465"/>
                  </a:cubicBezTo>
                  <a:cubicBezTo>
                    <a:pt x="12146" y="12465"/>
                    <a:pt x="2024" y="12465"/>
                    <a:pt x="2024" y="12465"/>
                  </a:cubicBezTo>
                  <a:cubicBezTo>
                    <a:pt x="1649" y="12465"/>
                    <a:pt x="1350" y="12090"/>
                    <a:pt x="1350" y="11634"/>
                  </a:cubicBezTo>
                  <a:lnTo>
                    <a:pt x="1350" y="2491"/>
                  </a:lnTo>
                  <a:cubicBezTo>
                    <a:pt x="1350" y="2034"/>
                    <a:pt x="1649" y="1669"/>
                    <a:pt x="2024" y="1669"/>
                  </a:cubicBezTo>
                  <a:close/>
                  <a:moveTo>
                    <a:pt x="14177" y="5821"/>
                  </a:moveTo>
                  <a:lnTo>
                    <a:pt x="16876" y="5821"/>
                  </a:lnTo>
                  <a:cubicBezTo>
                    <a:pt x="17102" y="5821"/>
                    <a:pt x="17311" y="5958"/>
                    <a:pt x="17440" y="6184"/>
                  </a:cubicBezTo>
                  <a:lnTo>
                    <a:pt x="20132" y="11175"/>
                  </a:lnTo>
                  <a:cubicBezTo>
                    <a:pt x="20206" y="11307"/>
                    <a:pt x="20250" y="11475"/>
                    <a:pt x="20250" y="11634"/>
                  </a:cubicBezTo>
                  <a:cubicBezTo>
                    <a:pt x="20250" y="11634"/>
                    <a:pt x="20250" y="16617"/>
                    <a:pt x="20250" y="16617"/>
                  </a:cubicBezTo>
                  <a:cubicBezTo>
                    <a:pt x="20250" y="17074"/>
                    <a:pt x="19946" y="17448"/>
                    <a:pt x="19576" y="17448"/>
                  </a:cubicBezTo>
                  <a:lnTo>
                    <a:pt x="18803" y="17448"/>
                  </a:lnTo>
                  <a:cubicBezTo>
                    <a:pt x="18498" y="16016"/>
                    <a:pt x="17455" y="14956"/>
                    <a:pt x="16202" y="14956"/>
                  </a:cubicBezTo>
                  <a:cubicBezTo>
                    <a:pt x="14942" y="14956"/>
                    <a:pt x="13897" y="16016"/>
                    <a:pt x="13594" y="17448"/>
                  </a:cubicBezTo>
                  <a:lnTo>
                    <a:pt x="10030" y="17448"/>
                  </a:lnTo>
                  <a:cubicBezTo>
                    <a:pt x="9729" y="16016"/>
                    <a:pt x="8678" y="14956"/>
                    <a:pt x="7423" y="14956"/>
                  </a:cubicBezTo>
                  <a:cubicBezTo>
                    <a:pt x="6166" y="14956"/>
                    <a:pt x="5125" y="16016"/>
                    <a:pt x="4822" y="17448"/>
                  </a:cubicBezTo>
                  <a:lnTo>
                    <a:pt x="4049" y="17448"/>
                  </a:lnTo>
                  <a:cubicBezTo>
                    <a:pt x="3676" y="17448"/>
                    <a:pt x="3374" y="17074"/>
                    <a:pt x="3374" y="16617"/>
                  </a:cubicBezTo>
                  <a:lnTo>
                    <a:pt x="3374" y="14134"/>
                  </a:lnTo>
                  <a:lnTo>
                    <a:pt x="12146" y="14134"/>
                  </a:lnTo>
                  <a:cubicBezTo>
                    <a:pt x="13265" y="14134"/>
                    <a:pt x="14177" y="13008"/>
                    <a:pt x="14177" y="11634"/>
                  </a:cubicBezTo>
                  <a:lnTo>
                    <a:pt x="14177" y="5821"/>
                  </a:lnTo>
                  <a:close/>
                  <a:moveTo>
                    <a:pt x="15553" y="6450"/>
                  </a:moveTo>
                  <a:cubicBezTo>
                    <a:pt x="15182" y="6450"/>
                    <a:pt x="14885" y="6824"/>
                    <a:pt x="14885" y="7281"/>
                  </a:cubicBezTo>
                  <a:lnTo>
                    <a:pt x="14885" y="12263"/>
                  </a:lnTo>
                  <a:cubicBezTo>
                    <a:pt x="14885" y="12721"/>
                    <a:pt x="15182" y="13102"/>
                    <a:pt x="15553" y="13102"/>
                  </a:cubicBezTo>
                  <a:lnTo>
                    <a:pt x="18259" y="13102"/>
                  </a:lnTo>
                  <a:cubicBezTo>
                    <a:pt x="18629" y="13102"/>
                    <a:pt x="18934" y="12721"/>
                    <a:pt x="18934" y="12263"/>
                  </a:cubicBezTo>
                  <a:lnTo>
                    <a:pt x="18934" y="11022"/>
                  </a:lnTo>
                  <a:cubicBezTo>
                    <a:pt x="18934" y="10857"/>
                    <a:pt x="18888" y="10694"/>
                    <a:pt x="18816" y="10554"/>
                  </a:cubicBezTo>
                  <a:cubicBezTo>
                    <a:pt x="18816" y="10554"/>
                    <a:pt x="16798" y="6829"/>
                    <a:pt x="16798" y="6829"/>
                  </a:cubicBezTo>
                  <a:cubicBezTo>
                    <a:pt x="16673" y="6592"/>
                    <a:pt x="16460" y="6450"/>
                    <a:pt x="16234" y="6450"/>
                  </a:cubicBezTo>
                  <a:lnTo>
                    <a:pt x="15553" y="6450"/>
                  </a:lnTo>
                  <a:close/>
                  <a:moveTo>
                    <a:pt x="15553" y="7281"/>
                  </a:moveTo>
                  <a:lnTo>
                    <a:pt x="16234" y="7281"/>
                  </a:lnTo>
                  <a:lnTo>
                    <a:pt x="18259" y="11022"/>
                  </a:lnTo>
                  <a:cubicBezTo>
                    <a:pt x="18259" y="11022"/>
                    <a:pt x="18259" y="12263"/>
                    <a:pt x="18259" y="12263"/>
                  </a:cubicBezTo>
                  <a:lnTo>
                    <a:pt x="15553" y="12263"/>
                  </a:lnTo>
                  <a:lnTo>
                    <a:pt x="15553" y="7281"/>
                  </a:lnTo>
                  <a:close/>
                  <a:moveTo>
                    <a:pt x="7423" y="16617"/>
                  </a:moveTo>
                  <a:cubicBezTo>
                    <a:pt x="8167" y="16617"/>
                    <a:pt x="8772" y="17365"/>
                    <a:pt x="8772" y="18278"/>
                  </a:cubicBezTo>
                  <a:cubicBezTo>
                    <a:pt x="8772" y="19191"/>
                    <a:pt x="8167" y="19939"/>
                    <a:pt x="7423" y="19939"/>
                  </a:cubicBezTo>
                  <a:cubicBezTo>
                    <a:pt x="6677" y="19939"/>
                    <a:pt x="6073" y="19191"/>
                    <a:pt x="6073" y="18278"/>
                  </a:cubicBezTo>
                  <a:cubicBezTo>
                    <a:pt x="6073" y="17365"/>
                    <a:pt x="6677" y="16617"/>
                    <a:pt x="7423" y="16617"/>
                  </a:cubicBezTo>
                  <a:close/>
                  <a:moveTo>
                    <a:pt x="16202" y="16617"/>
                  </a:moveTo>
                  <a:cubicBezTo>
                    <a:pt x="16943" y="16617"/>
                    <a:pt x="17551" y="17365"/>
                    <a:pt x="17551" y="18278"/>
                  </a:cubicBezTo>
                  <a:cubicBezTo>
                    <a:pt x="17551" y="19191"/>
                    <a:pt x="16943" y="19939"/>
                    <a:pt x="16202" y="19939"/>
                  </a:cubicBezTo>
                  <a:cubicBezTo>
                    <a:pt x="15454" y="19939"/>
                    <a:pt x="14852" y="19191"/>
                    <a:pt x="14852" y="18278"/>
                  </a:cubicBezTo>
                  <a:cubicBezTo>
                    <a:pt x="14852" y="17365"/>
                    <a:pt x="15454" y="16617"/>
                    <a:pt x="16202" y="16617"/>
                  </a:cubicBezTo>
                  <a:close/>
                </a:path>
              </a:pathLst>
            </a:custGeom>
            <a:solidFill>
              <a:srgbClr val="FFFFFF"/>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1"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ZHei-B01S" panose="02010601030101010101" pitchFamily="2" charset="-122"/>
              </a:endParaRPr>
            </a:p>
          </p:txBody>
        </p:sp>
        <p:sp>
          <p:nvSpPr>
            <p:cNvPr id="23" name="任意多边形: 形状 20">
              <a:extLst>
                <a:ext uri="{FF2B5EF4-FFF2-40B4-BE49-F238E27FC236}">
                  <a16:creationId xmlns:a16="http://schemas.microsoft.com/office/drawing/2014/main" id="{68EF161E-C7E1-214C-866B-1ECD6E92ED1B}"/>
                </a:ext>
              </a:extLst>
            </p:cNvPr>
            <p:cNvSpPr/>
            <p:nvPr/>
          </p:nvSpPr>
          <p:spPr>
            <a:xfrm>
              <a:off x="4376380" y="4441928"/>
              <a:ext cx="348020" cy="441478"/>
            </a:xfrm>
            <a:custGeom>
              <a:avLst/>
              <a:gdLst/>
              <a:ahLst/>
              <a:cxnLst>
                <a:cxn ang="0">
                  <a:pos x="wd2" y="hd2"/>
                </a:cxn>
                <a:cxn ang="5400000">
                  <a:pos x="wd2" y="hd2"/>
                </a:cxn>
                <a:cxn ang="10800000">
                  <a:pos x="wd2" y="hd2"/>
                </a:cxn>
                <a:cxn ang="16200000">
                  <a:pos x="wd2" y="hd2"/>
                </a:cxn>
              </a:cxnLst>
              <a:rect l="0" t="0" r="r" b="b"/>
              <a:pathLst>
                <a:path w="21600" h="21600" extrusionOk="0">
                  <a:moveTo>
                    <a:pt x="18003" y="6729"/>
                  </a:moveTo>
                  <a:cubicBezTo>
                    <a:pt x="17891" y="6790"/>
                    <a:pt x="17842" y="6883"/>
                    <a:pt x="17842" y="6994"/>
                  </a:cubicBezTo>
                  <a:cubicBezTo>
                    <a:pt x="17842" y="7080"/>
                    <a:pt x="17901" y="7139"/>
                    <a:pt x="18015" y="7191"/>
                  </a:cubicBezTo>
                  <a:cubicBezTo>
                    <a:pt x="18122" y="7230"/>
                    <a:pt x="18344" y="7284"/>
                    <a:pt x="18697" y="7352"/>
                  </a:cubicBezTo>
                  <a:cubicBezTo>
                    <a:pt x="19207" y="7434"/>
                    <a:pt x="19552" y="7540"/>
                    <a:pt x="19715" y="7661"/>
                  </a:cubicBezTo>
                  <a:cubicBezTo>
                    <a:pt x="19899" y="7775"/>
                    <a:pt x="19976" y="7963"/>
                    <a:pt x="19976" y="8220"/>
                  </a:cubicBezTo>
                  <a:cubicBezTo>
                    <a:pt x="19976" y="8479"/>
                    <a:pt x="19851" y="8684"/>
                    <a:pt x="19591" y="8842"/>
                  </a:cubicBezTo>
                  <a:cubicBezTo>
                    <a:pt x="19332" y="8993"/>
                    <a:pt x="18985" y="9069"/>
                    <a:pt x="18546" y="9069"/>
                  </a:cubicBezTo>
                  <a:cubicBezTo>
                    <a:pt x="18091" y="9069"/>
                    <a:pt x="17748" y="8987"/>
                    <a:pt x="17505" y="8826"/>
                  </a:cubicBezTo>
                  <a:cubicBezTo>
                    <a:pt x="17256" y="8660"/>
                    <a:pt x="17122" y="8433"/>
                    <a:pt x="17105" y="8130"/>
                  </a:cubicBezTo>
                  <a:lnTo>
                    <a:pt x="17814" y="8130"/>
                  </a:lnTo>
                  <a:cubicBezTo>
                    <a:pt x="17814" y="8283"/>
                    <a:pt x="17879" y="8395"/>
                    <a:pt x="18015" y="8471"/>
                  </a:cubicBezTo>
                  <a:cubicBezTo>
                    <a:pt x="18132" y="8553"/>
                    <a:pt x="18312" y="8592"/>
                    <a:pt x="18546" y="8592"/>
                  </a:cubicBezTo>
                  <a:cubicBezTo>
                    <a:pt x="18773" y="8592"/>
                    <a:pt x="18957" y="8562"/>
                    <a:pt x="19091" y="8501"/>
                  </a:cubicBezTo>
                  <a:cubicBezTo>
                    <a:pt x="19217" y="8442"/>
                    <a:pt x="19283" y="8356"/>
                    <a:pt x="19283" y="8253"/>
                  </a:cubicBezTo>
                  <a:cubicBezTo>
                    <a:pt x="19283" y="8152"/>
                    <a:pt x="19234" y="8078"/>
                    <a:pt x="19148" y="8024"/>
                  </a:cubicBezTo>
                  <a:cubicBezTo>
                    <a:pt x="19054" y="7973"/>
                    <a:pt x="18860" y="7926"/>
                    <a:pt x="18555" y="7874"/>
                  </a:cubicBezTo>
                  <a:cubicBezTo>
                    <a:pt x="18003" y="7775"/>
                    <a:pt x="17623" y="7669"/>
                    <a:pt x="17440" y="7554"/>
                  </a:cubicBezTo>
                  <a:cubicBezTo>
                    <a:pt x="17256" y="7442"/>
                    <a:pt x="17161" y="7268"/>
                    <a:pt x="17161" y="7024"/>
                  </a:cubicBezTo>
                  <a:cubicBezTo>
                    <a:pt x="17161" y="6759"/>
                    <a:pt x="17278" y="6550"/>
                    <a:pt x="17527" y="6388"/>
                  </a:cubicBezTo>
                  <a:cubicBezTo>
                    <a:pt x="17776" y="6230"/>
                    <a:pt x="18103" y="6154"/>
                    <a:pt x="18524" y="6154"/>
                  </a:cubicBezTo>
                  <a:cubicBezTo>
                    <a:pt x="18919" y="6154"/>
                    <a:pt x="19234" y="6230"/>
                    <a:pt x="19487" y="6397"/>
                  </a:cubicBezTo>
                  <a:cubicBezTo>
                    <a:pt x="19737" y="6563"/>
                    <a:pt x="19868" y="6785"/>
                    <a:pt x="19899" y="7063"/>
                  </a:cubicBezTo>
                  <a:lnTo>
                    <a:pt x="19179" y="7063"/>
                  </a:lnTo>
                  <a:cubicBezTo>
                    <a:pt x="19169" y="6926"/>
                    <a:pt x="19091" y="6820"/>
                    <a:pt x="18967" y="6747"/>
                  </a:cubicBezTo>
                  <a:cubicBezTo>
                    <a:pt x="18832" y="6670"/>
                    <a:pt x="18648" y="6631"/>
                    <a:pt x="18437" y="6631"/>
                  </a:cubicBezTo>
                  <a:cubicBezTo>
                    <a:pt x="18257" y="6631"/>
                    <a:pt x="18103" y="6661"/>
                    <a:pt x="18003" y="6729"/>
                  </a:cubicBezTo>
                  <a:cubicBezTo>
                    <a:pt x="18003" y="6729"/>
                    <a:pt x="18003" y="6729"/>
                    <a:pt x="18003" y="6729"/>
                  </a:cubicBezTo>
                  <a:close/>
                  <a:moveTo>
                    <a:pt x="15761" y="7344"/>
                  </a:moveTo>
                  <a:cubicBezTo>
                    <a:pt x="15665" y="7405"/>
                    <a:pt x="15528" y="7434"/>
                    <a:pt x="15338" y="7434"/>
                  </a:cubicBezTo>
                  <a:lnTo>
                    <a:pt x="14490" y="7434"/>
                  </a:lnTo>
                  <a:lnTo>
                    <a:pt x="14490" y="6707"/>
                  </a:lnTo>
                  <a:lnTo>
                    <a:pt x="15366" y="6707"/>
                  </a:lnTo>
                  <a:cubicBezTo>
                    <a:pt x="15549" y="6707"/>
                    <a:pt x="15675" y="6738"/>
                    <a:pt x="15768" y="6798"/>
                  </a:cubicBezTo>
                  <a:cubicBezTo>
                    <a:pt x="15865" y="6857"/>
                    <a:pt x="15902" y="6950"/>
                    <a:pt x="15902" y="7070"/>
                  </a:cubicBezTo>
                  <a:cubicBezTo>
                    <a:pt x="15902" y="7191"/>
                    <a:pt x="15855" y="7284"/>
                    <a:pt x="15761" y="7344"/>
                  </a:cubicBezTo>
                  <a:cubicBezTo>
                    <a:pt x="15761" y="7344"/>
                    <a:pt x="15761" y="7344"/>
                    <a:pt x="15761" y="7344"/>
                  </a:cubicBezTo>
                  <a:close/>
                  <a:moveTo>
                    <a:pt x="16633" y="6994"/>
                  </a:moveTo>
                  <a:cubicBezTo>
                    <a:pt x="16633" y="6769"/>
                    <a:pt x="16526" y="6579"/>
                    <a:pt x="16326" y="6435"/>
                  </a:cubicBezTo>
                  <a:cubicBezTo>
                    <a:pt x="16124" y="6299"/>
                    <a:pt x="15855" y="6230"/>
                    <a:pt x="15518" y="6230"/>
                  </a:cubicBezTo>
                  <a:lnTo>
                    <a:pt x="13751" y="6230"/>
                  </a:lnTo>
                  <a:lnTo>
                    <a:pt x="13751" y="8993"/>
                  </a:lnTo>
                  <a:lnTo>
                    <a:pt x="14490" y="8993"/>
                  </a:lnTo>
                  <a:lnTo>
                    <a:pt x="14490" y="7904"/>
                  </a:lnTo>
                  <a:lnTo>
                    <a:pt x="15210" y="7904"/>
                  </a:lnTo>
                  <a:cubicBezTo>
                    <a:pt x="15432" y="7904"/>
                    <a:pt x="15577" y="7926"/>
                    <a:pt x="15665" y="7980"/>
                  </a:cubicBezTo>
                  <a:cubicBezTo>
                    <a:pt x="15761" y="8032"/>
                    <a:pt x="15800" y="8122"/>
                    <a:pt x="15800" y="8245"/>
                  </a:cubicBezTo>
                  <a:lnTo>
                    <a:pt x="15806" y="8494"/>
                  </a:lnTo>
                  <a:cubicBezTo>
                    <a:pt x="15806" y="8609"/>
                    <a:pt x="15815" y="8706"/>
                    <a:pt x="15837" y="8805"/>
                  </a:cubicBezTo>
                  <a:cubicBezTo>
                    <a:pt x="15855" y="8895"/>
                    <a:pt x="15865" y="8963"/>
                    <a:pt x="15886" y="8987"/>
                  </a:cubicBezTo>
                  <a:lnTo>
                    <a:pt x="16692" y="8987"/>
                  </a:lnTo>
                  <a:lnTo>
                    <a:pt x="16692" y="8919"/>
                  </a:lnTo>
                  <a:cubicBezTo>
                    <a:pt x="16633" y="8895"/>
                    <a:pt x="16585" y="8864"/>
                    <a:pt x="16575" y="8826"/>
                  </a:cubicBezTo>
                  <a:cubicBezTo>
                    <a:pt x="16547" y="8788"/>
                    <a:pt x="16538" y="8720"/>
                    <a:pt x="16526" y="8638"/>
                  </a:cubicBezTo>
                  <a:lnTo>
                    <a:pt x="16519" y="8184"/>
                  </a:lnTo>
                  <a:cubicBezTo>
                    <a:pt x="16508" y="7963"/>
                    <a:pt x="16401" y="7805"/>
                    <a:pt x="16202" y="7707"/>
                  </a:cubicBezTo>
                  <a:cubicBezTo>
                    <a:pt x="16174" y="7691"/>
                    <a:pt x="16135" y="7685"/>
                    <a:pt x="16086" y="7661"/>
                  </a:cubicBezTo>
                  <a:cubicBezTo>
                    <a:pt x="16163" y="7639"/>
                    <a:pt x="16230" y="7609"/>
                    <a:pt x="16298" y="7579"/>
                  </a:cubicBezTo>
                  <a:cubicBezTo>
                    <a:pt x="16519" y="7456"/>
                    <a:pt x="16633" y="7260"/>
                    <a:pt x="16633" y="6994"/>
                  </a:cubicBezTo>
                  <a:cubicBezTo>
                    <a:pt x="16633" y="6994"/>
                    <a:pt x="16633" y="6994"/>
                    <a:pt x="16633" y="6994"/>
                  </a:cubicBezTo>
                  <a:close/>
                  <a:moveTo>
                    <a:pt x="12311" y="8993"/>
                  </a:moveTo>
                  <a:lnTo>
                    <a:pt x="12311" y="7737"/>
                  </a:lnTo>
                  <a:lnTo>
                    <a:pt x="10936" y="7737"/>
                  </a:lnTo>
                  <a:lnTo>
                    <a:pt x="10936" y="8993"/>
                  </a:lnTo>
                  <a:lnTo>
                    <a:pt x="10200" y="8993"/>
                  </a:lnTo>
                  <a:lnTo>
                    <a:pt x="10200" y="6230"/>
                  </a:lnTo>
                  <a:lnTo>
                    <a:pt x="10936" y="6230"/>
                  </a:lnTo>
                  <a:lnTo>
                    <a:pt x="10936" y="7268"/>
                  </a:lnTo>
                  <a:lnTo>
                    <a:pt x="12311" y="7268"/>
                  </a:lnTo>
                  <a:lnTo>
                    <a:pt x="12311" y="6230"/>
                  </a:lnTo>
                  <a:lnTo>
                    <a:pt x="13033" y="6230"/>
                  </a:lnTo>
                  <a:lnTo>
                    <a:pt x="13033" y="8993"/>
                  </a:lnTo>
                  <a:cubicBezTo>
                    <a:pt x="13033" y="8993"/>
                    <a:pt x="12311" y="8993"/>
                    <a:pt x="12311" y="8993"/>
                  </a:cubicBezTo>
                  <a:close/>
                  <a:moveTo>
                    <a:pt x="16086" y="3348"/>
                  </a:moveTo>
                  <a:lnTo>
                    <a:pt x="16135" y="3271"/>
                  </a:lnTo>
                  <a:lnTo>
                    <a:pt x="17787" y="1111"/>
                  </a:lnTo>
                  <a:lnTo>
                    <a:pt x="17787" y="3348"/>
                  </a:lnTo>
                  <a:cubicBezTo>
                    <a:pt x="17787" y="3348"/>
                    <a:pt x="16086" y="3348"/>
                    <a:pt x="16086" y="3348"/>
                  </a:cubicBezTo>
                  <a:close/>
                  <a:moveTo>
                    <a:pt x="17787" y="5367"/>
                  </a:moveTo>
                  <a:lnTo>
                    <a:pt x="19104" y="5367"/>
                  </a:lnTo>
                  <a:lnTo>
                    <a:pt x="19104" y="4180"/>
                  </a:lnTo>
                  <a:lnTo>
                    <a:pt x="19868" y="4180"/>
                  </a:lnTo>
                  <a:lnTo>
                    <a:pt x="19868" y="3348"/>
                  </a:lnTo>
                  <a:lnTo>
                    <a:pt x="19104" y="3348"/>
                  </a:lnTo>
                  <a:lnTo>
                    <a:pt x="19104" y="0"/>
                  </a:lnTo>
                  <a:lnTo>
                    <a:pt x="17613" y="0"/>
                  </a:lnTo>
                  <a:lnTo>
                    <a:pt x="15106" y="3271"/>
                  </a:lnTo>
                  <a:lnTo>
                    <a:pt x="15106" y="4180"/>
                  </a:lnTo>
                  <a:lnTo>
                    <a:pt x="17787" y="4180"/>
                  </a:lnTo>
                  <a:cubicBezTo>
                    <a:pt x="17787" y="4180"/>
                    <a:pt x="17787" y="5367"/>
                    <a:pt x="17787" y="5367"/>
                  </a:cubicBezTo>
                  <a:close/>
                  <a:moveTo>
                    <a:pt x="14415" y="5367"/>
                  </a:moveTo>
                  <a:lnTo>
                    <a:pt x="9776" y="5367"/>
                  </a:lnTo>
                  <a:lnTo>
                    <a:pt x="9776" y="5360"/>
                  </a:lnTo>
                  <a:cubicBezTo>
                    <a:pt x="9776" y="4876"/>
                    <a:pt x="9929" y="4451"/>
                    <a:pt x="10247" y="4095"/>
                  </a:cubicBezTo>
                  <a:cubicBezTo>
                    <a:pt x="10563" y="3746"/>
                    <a:pt x="11159" y="3340"/>
                    <a:pt x="12024" y="2853"/>
                  </a:cubicBezTo>
                  <a:cubicBezTo>
                    <a:pt x="12410" y="2643"/>
                    <a:pt x="12676" y="2443"/>
                    <a:pt x="12841" y="2271"/>
                  </a:cubicBezTo>
                  <a:cubicBezTo>
                    <a:pt x="13003" y="2089"/>
                    <a:pt x="13081" y="1892"/>
                    <a:pt x="13081" y="1674"/>
                  </a:cubicBezTo>
                  <a:cubicBezTo>
                    <a:pt x="13081" y="1440"/>
                    <a:pt x="12995" y="1243"/>
                    <a:pt x="12820" y="1106"/>
                  </a:cubicBezTo>
                  <a:cubicBezTo>
                    <a:pt x="12648" y="954"/>
                    <a:pt x="12416" y="885"/>
                    <a:pt x="12121" y="885"/>
                  </a:cubicBezTo>
                  <a:cubicBezTo>
                    <a:pt x="11824" y="885"/>
                    <a:pt x="11581" y="976"/>
                    <a:pt x="11419" y="1158"/>
                  </a:cubicBezTo>
                  <a:cubicBezTo>
                    <a:pt x="11235" y="1342"/>
                    <a:pt x="11159" y="1590"/>
                    <a:pt x="11169" y="1892"/>
                  </a:cubicBezTo>
                  <a:lnTo>
                    <a:pt x="9863" y="1892"/>
                  </a:lnTo>
                  <a:cubicBezTo>
                    <a:pt x="9842" y="1317"/>
                    <a:pt x="10038" y="855"/>
                    <a:pt x="10449" y="514"/>
                  </a:cubicBezTo>
                  <a:cubicBezTo>
                    <a:pt x="10851" y="175"/>
                    <a:pt x="11419" y="0"/>
                    <a:pt x="12139" y="0"/>
                  </a:cubicBezTo>
                  <a:cubicBezTo>
                    <a:pt x="12801" y="0"/>
                    <a:pt x="13348" y="159"/>
                    <a:pt x="13779" y="470"/>
                  </a:cubicBezTo>
                  <a:cubicBezTo>
                    <a:pt x="14194" y="786"/>
                    <a:pt x="14415" y="1188"/>
                    <a:pt x="14415" y="1679"/>
                  </a:cubicBezTo>
                  <a:cubicBezTo>
                    <a:pt x="14415" y="2089"/>
                    <a:pt x="14290" y="2430"/>
                    <a:pt x="14051" y="2695"/>
                  </a:cubicBezTo>
                  <a:cubicBezTo>
                    <a:pt x="13810" y="2960"/>
                    <a:pt x="13358" y="3263"/>
                    <a:pt x="12697" y="3595"/>
                  </a:cubicBezTo>
                  <a:cubicBezTo>
                    <a:pt x="12080" y="3907"/>
                    <a:pt x="11668" y="4180"/>
                    <a:pt x="11438" y="4429"/>
                  </a:cubicBezTo>
                  <a:lnTo>
                    <a:pt x="11438" y="4437"/>
                  </a:lnTo>
                  <a:lnTo>
                    <a:pt x="14415" y="4437"/>
                  </a:lnTo>
                  <a:cubicBezTo>
                    <a:pt x="14415" y="4437"/>
                    <a:pt x="14415" y="5367"/>
                    <a:pt x="14415" y="5367"/>
                  </a:cubicBezTo>
                  <a:close/>
                  <a:moveTo>
                    <a:pt x="11045" y="20298"/>
                  </a:moveTo>
                  <a:cubicBezTo>
                    <a:pt x="11045" y="21008"/>
                    <a:pt x="10314" y="21600"/>
                    <a:pt x="9403" y="21600"/>
                  </a:cubicBezTo>
                  <a:cubicBezTo>
                    <a:pt x="8489" y="21600"/>
                    <a:pt x="7750" y="21008"/>
                    <a:pt x="7750" y="20298"/>
                  </a:cubicBezTo>
                  <a:cubicBezTo>
                    <a:pt x="7750" y="19577"/>
                    <a:pt x="8489" y="18995"/>
                    <a:pt x="9403" y="18995"/>
                  </a:cubicBezTo>
                  <a:cubicBezTo>
                    <a:pt x="10314" y="18995"/>
                    <a:pt x="11045" y="19577"/>
                    <a:pt x="11045" y="20298"/>
                  </a:cubicBezTo>
                  <a:cubicBezTo>
                    <a:pt x="11045" y="20298"/>
                    <a:pt x="11045" y="20298"/>
                    <a:pt x="11045" y="20298"/>
                  </a:cubicBezTo>
                  <a:close/>
                  <a:moveTo>
                    <a:pt x="5175" y="20298"/>
                  </a:moveTo>
                  <a:cubicBezTo>
                    <a:pt x="5175" y="21008"/>
                    <a:pt x="4448" y="21600"/>
                    <a:pt x="3541" y="21600"/>
                  </a:cubicBezTo>
                  <a:cubicBezTo>
                    <a:pt x="2625" y="21600"/>
                    <a:pt x="1882" y="21008"/>
                    <a:pt x="1882" y="20298"/>
                  </a:cubicBezTo>
                  <a:cubicBezTo>
                    <a:pt x="1882" y="19577"/>
                    <a:pt x="2625" y="18995"/>
                    <a:pt x="3541" y="18995"/>
                  </a:cubicBezTo>
                  <a:cubicBezTo>
                    <a:pt x="4448" y="18995"/>
                    <a:pt x="5175" y="19577"/>
                    <a:pt x="5175" y="20298"/>
                  </a:cubicBezTo>
                  <a:cubicBezTo>
                    <a:pt x="5175" y="20298"/>
                    <a:pt x="5175" y="20298"/>
                    <a:pt x="5175" y="20298"/>
                  </a:cubicBezTo>
                  <a:close/>
                  <a:moveTo>
                    <a:pt x="21600" y="12006"/>
                  </a:moveTo>
                  <a:cubicBezTo>
                    <a:pt x="21600" y="12259"/>
                    <a:pt x="21339" y="12460"/>
                    <a:pt x="21021" y="12460"/>
                  </a:cubicBezTo>
                  <a:lnTo>
                    <a:pt x="16990" y="12460"/>
                  </a:lnTo>
                  <a:lnTo>
                    <a:pt x="13714" y="18359"/>
                  </a:lnTo>
                  <a:cubicBezTo>
                    <a:pt x="13627" y="18526"/>
                    <a:pt x="13417" y="18624"/>
                    <a:pt x="13184" y="18624"/>
                  </a:cubicBezTo>
                  <a:lnTo>
                    <a:pt x="847" y="18624"/>
                  </a:lnTo>
                  <a:cubicBezTo>
                    <a:pt x="523" y="18624"/>
                    <a:pt x="264" y="18428"/>
                    <a:pt x="264" y="18177"/>
                  </a:cubicBezTo>
                  <a:cubicBezTo>
                    <a:pt x="264" y="17928"/>
                    <a:pt x="523" y="17723"/>
                    <a:pt x="847" y="17723"/>
                  </a:cubicBezTo>
                  <a:lnTo>
                    <a:pt x="12810" y="17723"/>
                  </a:lnTo>
                  <a:lnTo>
                    <a:pt x="16086" y="11824"/>
                  </a:lnTo>
                  <a:cubicBezTo>
                    <a:pt x="16174" y="11657"/>
                    <a:pt x="16384" y="11554"/>
                    <a:pt x="16613" y="11554"/>
                  </a:cubicBezTo>
                  <a:lnTo>
                    <a:pt x="21021" y="11554"/>
                  </a:lnTo>
                  <a:cubicBezTo>
                    <a:pt x="21339" y="11554"/>
                    <a:pt x="21600" y="11758"/>
                    <a:pt x="21600" y="12006"/>
                  </a:cubicBezTo>
                  <a:cubicBezTo>
                    <a:pt x="21600" y="12006"/>
                    <a:pt x="21600" y="12006"/>
                    <a:pt x="21600" y="12006"/>
                  </a:cubicBezTo>
                  <a:close/>
                  <a:moveTo>
                    <a:pt x="3650" y="4466"/>
                  </a:moveTo>
                  <a:cubicBezTo>
                    <a:pt x="5034" y="4466"/>
                    <a:pt x="6147" y="5345"/>
                    <a:pt x="6147" y="6435"/>
                  </a:cubicBezTo>
                  <a:lnTo>
                    <a:pt x="6147" y="9675"/>
                  </a:lnTo>
                  <a:lnTo>
                    <a:pt x="1158" y="9675"/>
                  </a:lnTo>
                  <a:lnTo>
                    <a:pt x="1158" y="6435"/>
                  </a:lnTo>
                  <a:cubicBezTo>
                    <a:pt x="1158" y="5345"/>
                    <a:pt x="2273" y="4466"/>
                    <a:pt x="3650" y="4466"/>
                  </a:cubicBezTo>
                  <a:cubicBezTo>
                    <a:pt x="3650" y="4466"/>
                    <a:pt x="3650" y="4466"/>
                    <a:pt x="3650" y="4466"/>
                  </a:cubicBezTo>
                  <a:close/>
                  <a:moveTo>
                    <a:pt x="10936" y="11113"/>
                  </a:moveTo>
                  <a:lnTo>
                    <a:pt x="5982" y="15080"/>
                  </a:lnTo>
                  <a:cubicBezTo>
                    <a:pt x="4963" y="13984"/>
                    <a:pt x="5059" y="12430"/>
                    <a:pt x="6310" y="11431"/>
                  </a:cubicBezTo>
                  <a:cubicBezTo>
                    <a:pt x="6992" y="10888"/>
                    <a:pt x="7903" y="10585"/>
                    <a:pt x="8872" y="10585"/>
                  </a:cubicBezTo>
                  <a:cubicBezTo>
                    <a:pt x="9620" y="10590"/>
                    <a:pt x="10341" y="10772"/>
                    <a:pt x="10936" y="11113"/>
                  </a:cubicBezTo>
                  <a:cubicBezTo>
                    <a:pt x="10936" y="11113"/>
                    <a:pt x="10936" y="11113"/>
                    <a:pt x="10936" y="11113"/>
                  </a:cubicBezTo>
                  <a:close/>
                  <a:moveTo>
                    <a:pt x="11438" y="15405"/>
                  </a:moveTo>
                  <a:cubicBezTo>
                    <a:pt x="10228" y="16366"/>
                    <a:pt x="8201" y="16481"/>
                    <a:pt x="6809" y="15716"/>
                  </a:cubicBezTo>
                  <a:lnTo>
                    <a:pt x="11765" y="11750"/>
                  </a:lnTo>
                  <a:cubicBezTo>
                    <a:pt x="12784" y="12856"/>
                    <a:pt x="12685" y="14398"/>
                    <a:pt x="11438" y="15405"/>
                  </a:cubicBezTo>
                  <a:cubicBezTo>
                    <a:pt x="11438" y="15405"/>
                    <a:pt x="11438" y="15405"/>
                    <a:pt x="11438" y="15405"/>
                  </a:cubicBezTo>
                  <a:close/>
                  <a:moveTo>
                    <a:pt x="1158" y="14082"/>
                  </a:moveTo>
                  <a:lnTo>
                    <a:pt x="1158" y="10585"/>
                  </a:lnTo>
                  <a:lnTo>
                    <a:pt x="5811" y="10585"/>
                  </a:lnTo>
                  <a:cubicBezTo>
                    <a:pt x="5704" y="10652"/>
                    <a:pt x="5590" y="10720"/>
                    <a:pt x="5493" y="10794"/>
                  </a:cubicBezTo>
                  <a:cubicBezTo>
                    <a:pt x="3821" y="12135"/>
                    <a:pt x="3713" y="14218"/>
                    <a:pt x="5109" y="15670"/>
                  </a:cubicBezTo>
                  <a:cubicBezTo>
                    <a:pt x="4686" y="15913"/>
                    <a:pt x="4187" y="16050"/>
                    <a:pt x="3650" y="16050"/>
                  </a:cubicBezTo>
                  <a:cubicBezTo>
                    <a:pt x="2273" y="16050"/>
                    <a:pt x="1158" y="15170"/>
                    <a:pt x="1158" y="14082"/>
                  </a:cubicBezTo>
                  <a:cubicBezTo>
                    <a:pt x="1158" y="14082"/>
                    <a:pt x="1158" y="14082"/>
                    <a:pt x="1158" y="14082"/>
                  </a:cubicBezTo>
                  <a:close/>
                  <a:moveTo>
                    <a:pt x="3650" y="16958"/>
                  </a:moveTo>
                  <a:cubicBezTo>
                    <a:pt x="4485" y="16958"/>
                    <a:pt x="5271" y="16732"/>
                    <a:pt x="5916" y="16323"/>
                  </a:cubicBezTo>
                  <a:cubicBezTo>
                    <a:pt x="6761" y="16852"/>
                    <a:pt x="7778" y="17155"/>
                    <a:pt x="8872" y="17155"/>
                  </a:cubicBezTo>
                  <a:cubicBezTo>
                    <a:pt x="10151" y="17155"/>
                    <a:pt x="11360" y="16761"/>
                    <a:pt x="12252" y="16041"/>
                  </a:cubicBezTo>
                  <a:cubicBezTo>
                    <a:pt x="14088" y="14573"/>
                    <a:pt x="14067" y="12195"/>
                    <a:pt x="12204" y="10750"/>
                  </a:cubicBezTo>
                  <a:cubicBezTo>
                    <a:pt x="11304" y="10059"/>
                    <a:pt x="10123" y="9675"/>
                    <a:pt x="8872" y="9675"/>
                  </a:cubicBezTo>
                  <a:cubicBezTo>
                    <a:pt x="8326" y="9675"/>
                    <a:pt x="7799" y="9764"/>
                    <a:pt x="7297" y="9902"/>
                  </a:cubicBezTo>
                  <a:lnTo>
                    <a:pt x="7297" y="6435"/>
                  </a:lnTo>
                  <a:cubicBezTo>
                    <a:pt x="7297" y="4846"/>
                    <a:pt x="5667" y="3557"/>
                    <a:pt x="3650" y="3557"/>
                  </a:cubicBezTo>
                  <a:cubicBezTo>
                    <a:pt x="1639" y="3557"/>
                    <a:pt x="0" y="4846"/>
                    <a:pt x="0" y="6435"/>
                  </a:cubicBezTo>
                  <a:lnTo>
                    <a:pt x="0" y="14082"/>
                  </a:lnTo>
                  <a:cubicBezTo>
                    <a:pt x="0" y="15670"/>
                    <a:pt x="1639" y="16958"/>
                    <a:pt x="3650" y="16958"/>
                  </a:cubicBezTo>
                  <a:cubicBezTo>
                    <a:pt x="3650" y="16958"/>
                    <a:pt x="3650" y="16958"/>
                    <a:pt x="3650" y="16958"/>
                  </a:cubicBezTo>
                  <a:close/>
                </a:path>
              </a:pathLst>
            </a:custGeom>
            <a:solidFill>
              <a:srgbClr val="FFFFFF"/>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1"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ZHei-B01S" panose="02010601030101010101" pitchFamily="2" charset="-122"/>
              </a:endParaRPr>
            </a:p>
          </p:txBody>
        </p:sp>
        <p:sp>
          <p:nvSpPr>
            <p:cNvPr id="24" name="任意多边形: 形状 21">
              <a:extLst>
                <a:ext uri="{FF2B5EF4-FFF2-40B4-BE49-F238E27FC236}">
                  <a16:creationId xmlns:a16="http://schemas.microsoft.com/office/drawing/2014/main" id="{1E17955E-D99A-DB4D-95FA-5A1784329E3F}"/>
                </a:ext>
              </a:extLst>
            </p:cNvPr>
            <p:cNvSpPr>
              <a:spLocks/>
            </p:cNvSpPr>
            <p:nvPr/>
          </p:nvSpPr>
          <p:spPr>
            <a:xfrm>
              <a:off x="2837108" y="3463792"/>
              <a:ext cx="625608" cy="625608"/>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5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1"/>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solidFill>
              <a:schemeClr val="bg2">
                <a:lumMod val="50000"/>
              </a:schemeClr>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1"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ZHei-B01S" panose="02010601030101010101" pitchFamily="2" charset="-122"/>
              </a:endParaRPr>
            </a:p>
          </p:txBody>
        </p:sp>
      </p:grpSp>
      <p:grpSp>
        <p:nvGrpSpPr>
          <p:cNvPr id="26" name="组合 63">
            <a:extLst>
              <a:ext uri="{FF2B5EF4-FFF2-40B4-BE49-F238E27FC236}">
                <a16:creationId xmlns:a16="http://schemas.microsoft.com/office/drawing/2014/main" id="{6FCC99C4-9427-1F4A-8DEE-18066DE16688}"/>
              </a:ext>
            </a:extLst>
          </p:cNvPr>
          <p:cNvGrpSpPr/>
          <p:nvPr/>
        </p:nvGrpSpPr>
        <p:grpSpPr>
          <a:xfrm>
            <a:off x="4900094" y="3461062"/>
            <a:ext cx="739149" cy="757897"/>
            <a:chOff x="6132004" y="1552154"/>
            <a:chExt cx="959568" cy="959568"/>
          </a:xfrm>
        </p:grpSpPr>
        <p:sp>
          <p:nvSpPr>
            <p:cNvPr id="33" name="椭圆 70">
              <a:extLst>
                <a:ext uri="{FF2B5EF4-FFF2-40B4-BE49-F238E27FC236}">
                  <a16:creationId xmlns:a16="http://schemas.microsoft.com/office/drawing/2014/main" id="{E6345CFD-9D47-0F45-A683-2259CCD13EF1}"/>
                </a:ext>
              </a:extLst>
            </p:cNvPr>
            <p:cNvSpPr/>
            <p:nvPr/>
          </p:nvSpPr>
          <p:spPr bwMode="auto">
            <a:xfrm>
              <a:off x="6132004" y="1552154"/>
              <a:ext cx="959568" cy="959568"/>
            </a:xfrm>
            <a:prstGeom prst="ellipse">
              <a:avLst/>
            </a:prstGeom>
            <a:noFill/>
            <a:ln w="9525">
              <a:solidFill>
                <a:schemeClr val="accent2"/>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1"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ZHei-B01S" panose="02010601030101010101" pitchFamily="2" charset="-122"/>
              </a:endParaRPr>
            </a:p>
          </p:txBody>
        </p:sp>
        <p:sp>
          <p:nvSpPr>
            <p:cNvPr id="34" name="椭圆 71">
              <a:extLst>
                <a:ext uri="{FF2B5EF4-FFF2-40B4-BE49-F238E27FC236}">
                  <a16:creationId xmlns:a16="http://schemas.microsoft.com/office/drawing/2014/main" id="{42F8E9F3-F959-C241-9F99-ED89D282C8F5}"/>
                </a:ext>
              </a:extLst>
            </p:cNvPr>
            <p:cNvSpPr/>
            <p:nvPr/>
          </p:nvSpPr>
          <p:spPr bwMode="auto">
            <a:xfrm>
              <a:off x="6200476" y="1620626"/>
              <a:ext cx="822624" cy="822624"/>
            </a:xfrm>
            <a:prstGeom prst="ellipse">
              <a:avLst/>
            </a:prstGeom>
            <a:solidFill>
              <a:schemeClr val="accent2"/>
            </a:solidFill>
            <a:ln w="19050">
              <a:noFill/>
              <a:round/>
              <a:headEnd/>
              <a:tailEnd/>
            </a:ln>
          </p:spPr>
          <p:txBody>
            <a:bodyPr vert="horz" wrap="none" lIns="91440" tIns="45720" rIns="91440" bIns="45720" anchor="ctr" anchorCtr="1" compatLnSpc="1">
              <a:prstTxWarp prst="textNoShape">
                <a:avLst/>
              </a:prstTxWarp>
              <a:normAutofit fontScale="92500" lnSpcReduction="2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FZHei-B01S" panose="02010601030101010101" pitchFamily="2" charset="-122"/>
                </a:rPr>
                <a:t>02</a:t>
              </a:r>
            </a:p>
          </p:txBody>
        </p:sp>
      </p:grpSp>
      <p:grpSp>
        <p:nvGrpSpPr>
          <p:cNvPr id="27" name="组合 64">
            <a:extLst>
              <a:ext uri="{FF2B5EF4-FFF2-40B4-BE49-F238E27FC236}">
                <a16:creationId xmlns:a16="http://schemas.microsoft.com/office/drawing/2014/main" id="{DF1B6682-064D-CF41-AE96-A1C9EC250CEF}"/>
              </a:ext>
            </a:extLst>
          </p:cNvPr>
          <p:cNvGrpSpPr/>
          <p:nvPr/>
        </p:nvGrpSpPr>
        <p:grpSpPr>
          <a:xfrm>
            <a:off x="4900094" y="1618891"/>
            <a:ext cx="739149" cy="757897"/>
            <a:chOff x="6132004" y="1552154"/>
            <a:chExt cx="959568" cy="959568"/>
          </a:xfrm>
        </p:grpSpPr>
        <p:sp>
          <p:nvSpPr>
            <p:cNvPr id="31" name="椭圆 68">
              <a:extLst>
                <a:ext uri="{FF2B5EF4-FFF2-40B4-BE49-F238E27FC236}">
                  <a16:creationId xmlns:a16="http://schemas.microsoft.com/office/drawing/2014/main" id="{D2C97D47-8230-9B4B-A078-9DC80051484B}"/>
                </a:ext>
              </a:extLst>
            </p:cNvPr>
            <p:cNvSpPr/>
            <p:nvPr/>
          </p:nvSpPr>
          <p:spPr bwMode="auto">
            <a:xfrm>
              <a:off x="6132004" y="1552154"/>
              <a:ext cx="959568" cy="959568"/>
            </a:xfrm>
            <a:prstGeom prst="ellipse">
              <a:avLst/>
            </a:prstGeom>
            <a:noFill/>
            <a:ln w="12700" cap="flat" cmpd="sng" algn="ctr">
              <a:solidFill>
                <a:schemeClr val="accent1">
                  <a:lumMod val="100000"/>
                </a:schemeClr>
              </a:solidFill>
              <a:prstDash val="solid"/>
              <a:round/>
              <a:headEnd type="none" w="med" len="med"/>
              <a:tailEnd type="none" w="med" len="me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1"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ZHei-B01S" panose="02010601030101010101" pitchFamily="2" charset="-122"/>
              </a:endParaRPr>
            </a:p>
          </p:txBody>
        </p:sp>
        <p:sp>
          <p:nvSpPr>
            <p:cNvPr id="32" name="椭圆 69">
              <a:extLst>
                <a:ext uri="{FF2B5EF4-FFF2-40B4-BE49-F238E27FC236}">
                  <a16:creationId xmlns:a16="http://schemas.microsoft.com/office/drawing/2014/main" id="{C07AD353-9C5E-3D4F-90EF-FF8C5BC1FCEC}"/>
                </a:ext>
              </a:extLst>
            </p:cNvPr>
            <p:cNvSpPr/>
            <p:nvPr/>
          </p:nvSpPr>
          <p:spPr bwMode="auto">
            <a:xfrm>
              <a:off x="6200476" y="1620626"/>
              <a:ext cx="822624" cy="822624"/>
            </a:xfrm>
            <a:prstGeom prst="ellipse">
              <a:avLst/>
            </a:prstGeom>
            <a:solidFill>
              <a:schemeClr val="accent1">
                <a:lumMod val="100000"/>
              </a:schemeClr>
            </a:solidFill>
            <a:ln w="19050">
              <a:noFill/>
              <a:round/>
              <a:headEnd/>
              <a:tailEnd/>
            </a:ln>
          </p:spPr>
          <p:txBody>
            <a:bodyPr vert="horz" wrap="none" lIns="91440" tIns="45720" rIns="91440" bIns="45720" anchor="ctr" anchorCtr="1" compatLnSpc="1">
              <a:prstTxWarp prst="textNoShape">
                <a:avLst/>
              </a:prstTxWarp>
              <a:normAutofit fontScale="92500" lnSpcReduction="2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FZHei-B01S" panose="02010601030101010101" pitchFamily="2" charset="-122"/>
                </a:rPr>
                <a:t>01</a:t>
              </a:r>
            </a:p>
          </p:txBody>
        </p:sp>
      </p:grpSp>
      <p:grpSp>
        <p:nvGrpSpPr>
          <p:cNvPr id="28" name="组合 65">
            <a:extLst>
              <a:ext uri="{FF2B5EF4-FFF2-40B4-BE49-F238E27FC236}">
                <a16:creationId xmlns:a16="http://schemas.microsoft.com/office/drawing/2014/main" id="{E878D354-61D4-7F4E-B314-72D706DD569D}"/>
              </a:ext>
            </a:extLst>
          </p:cNvPr>
          <p:cNvGrpSpPr/>
          <p:nvPr/>
        </p:nvGrpSpPr>
        <p:grpSpPr>
          <a:xfrm>
            <a:off x="4888985" y="5245497"/>
            <a:ext cx="739149" cy="757897"/>
            <a:chOff x="6132004" y="1552154"/>
            <a:chExt cx="959568" cy="959568"/>
          </a:xfrm>
        </p:grpSpPr>
        <p:sp>
          <p:nvSpPr>
            <p:cNvPr id="29" name="椭圆 66">
              <a:extLst>
                <a:ext uri="{FF2B5EF4-FFF2-40B4-BE49-F238E27FC236}">
                  <a16:creationId xmlns:a16="http://schemas.microsoft.com/office/drawing/2014/main" id="{35218A7F-5F73-984E-99A6-881F57E63FC3}"/>
                </a:ext>
              </a:extLst>
            </p:cNvPr>
            <p:cNvSpPr/>
            <p:nvPr/>
          </p:nvSpPr>
          <p:spPr bwMode="auto">
            <a:xfrm>
              <a:off x="6132004" y="1552154"/>
              <a:ext cx="959568" cy="959568"/>
            </a:xfrm>
            <a:prstGeom prst="ellipse">
              <a:avLst/>
            </a:prstGeom>
            <a:noFill/>
            <a:ln w="12700" cap="flat" cmpd="sng" algn="ctr">
              <a:solidFill>
                <a:schemeClr val="accent3">
                  <a:lumMod val="100000"/>
                </a:schemeClr>
              </a:solidFill>
              <a:prstDash val="solid"/>
              <a:round/>
              <a:headEnd type="none" w="med" len="med"/>
              <a:tailEnd type="none" w="med" len="me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351"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ZHei-B01S" panose="02010601030101010101" pitchFamily="2" charset="-122"/>
              </a:endParaRPr>
            </a:p>
          </p:txBody>
        </p:sp>
        <p:sp>
          <p:nvSpPr>
            <p:cNvPr id="30" name="椭圆 67">
              <a:extLst>
                <a:ext uri="{FF2B5EF4-FFF2-40B4-BE49-F238E27FC236}">
                  <a16:creationId xmlns:a16="http://schemas.microsoft.com/office/drawing/2014/main" id="{34DF32DA-CFA2-3442-A472-8F6B4F600DE5}"/>
                </a:ext>
              </a:extLst>
            </p:cNvPr>
            <p:cNvSpPr/>
            <p:nvPr/>
          </p:nvSpPr>
          <p:spPr bwMode="auto">
            <a:xfrm>
              <a:off x="6200476" y="1620626"/>
              <a:ext cx="822624" cy="822624"/>
            </a:xfrm>
            <a:prstGeom prst="ellipse">
              <a:avLst/>
            </a:prstGeom>
            <a:solidFill>
              <a:schemeClr val="accent3">
                <a:lumMod val="100000"/>
              </a:schemeClr>
            </a:solidFill>
            <a:ln w="19050">
              <a:noFill/>
              <a:round/>
              <a:headEnd/>
              <a:tailEnd/>
            </a:ln>
          </p:spPr>
          <p:txBody>
            <a:bodyPr vert="horz" wrap="none" lIns="91440" tIns="45720" rIns="91440" bIns="45720" anchor="ctr" anchorCtr="1" compatLnSpc="1">
              <a:prstTxWarp prst="textNoShape">
                <a:avLst/>
              </a:prstTxWarp>
              <a:normAutofit fontScale="92500" lnSpcReduction="2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FZHei-B01S" panose="02010601030101010101" pitchFamily="2" charset="-122"/>
                </a:rPr>
                <a:t>03</a:t>
              </a:r>
            </a:p>
          </p:txBody>
        </p:sp>
      </p:grpSp>
      <p:sp>
        <p:nvSpPr>
          <p:cNvPr id="38" name="Text Box 10">
            <a:extLst>
              <a:ext uri="{FF2B5EF4-FFF2-40B4-BE49-F238E27FC236}">
                <a16:creationId xmlns:a16="http://schemas.microsoft.com/office/drawing/2014/main" id="{D642FBC0-B127-4147-9D42-70A8F0F41C38}"/>
              </a:ext>
            </a:extLst>
          </p:cNvPr>
          <p:cNvSpPr txBox="1">
            <a:spLocks noChangeArrowheads="1"/>
          </p:cNvSpPr>
          <p:nvPr/>
        </p:nvSpPr>
        <p:spPr bwMode="auto">
          <a:xfrm>
            <a:off x="5728065" y="1190797"/>
            <a:ext cx="6224449" cy="1538883"/>
          </a:xfrm>
          <a:prstGeom prst="rect">
            <a:avLst/>
          </a:prstGeom>
          <a:noFill/>
          <a:ln w="9525">
            <a:noFill/>
            <a:miter lim="800000"/>
            <a:headEnd/>
            <a:tailEnd/>
          </a:ln>
        </p:spPr>
        <p:txBody>
          <a:bodyPr wrap="square" lIns="60960" tIns="30480" rIns="60960" bIns="30480">
            <a:spAutoFit/>
          </a:bodyPr>
          <a:lstStyle/>
          <a:p>
            <a:pPr>
              <a:spcBef>
                <a:spcPct val="0"/>
              </a:spcBef>
            </a:pPr>
            <a:r>
              <a:rPr lang="zh-CN" altLang="en-US" sz="2400" dirty="0">
                <a:solidFill>
                  <a:prstClr val="black"/>
                </a:solidFill>
                <a:latin typeface="標楷體" panose="03000509000000000000" pitchFamily="65" charset="-120"/>
                <a:ea typeface="標楷體" panose="03000509000000000000" pitchFamily="65" charset="-120"/>
              </a:rPr>
              <a:t>面對海軍在執行偵巡、環島運彈、環島運補、東南沙運補、護航、警戒、戰術對抗等任務，執行不同任務需要不同的裝備，油耗也不同，在不同的任務型態中，取得精準的油耗</a:t>
            </a:r>
          </a:p>
        </p:txBody>
      </p:sp>
      <p:sp>
        <p:nvSpPr>
          <p:cNvPr id="39" name="Text Box 10">
            <a:extLst>
              <a:ext uri="{FF2B5EF4-FFF2-40B4-BE49-F238E27FC236}">
                <a16:creationId xmlns:a16="http://schemas.microsoft.com/office/drawing/2014/main" id="{BF85AFDF-3C08-EE41-B7A7-5160E36D28FA}"/>
              </a:ext>
            </a:extLst>
          </p:cNvPr>
          <p:cNvSpPr txBox="1">
            <a:spLocks noChangeArrowheads="1"/>
          </p:cNvSpPr>
          <p:nvPr/>
        </p:nvSpPr>
        <p:spPr bwMode="auto">
          <a:xfrm>
            <a:off x="5751521" y="3206196"/>
            <a:ext cx="6200993" cy="1169551"/>
          </a:xfrm>
          <a:prstGeom prst="rect">
            <a:avLst/>
          </a:prstGeom>
          <a:noFill/>
          <a:ln w="9525">
            <a:noFill/>
            <a:miter lim="800000"/>
            <a:headEnd/>
            <a:tailEnd/>
          </a:ln>
        </p:spPr>
        <p:txBody>
          <a:bodyPr wrap="square" lIns="60960" tIns="30480" rIns="60960" bIns="30480">
            <a:spAutoFit/>
          </a:bodyPr>
          <a:lstStyle/>
          <a:p>
            <a:pPr>
              <a:spcBef>
                <a:spcPct val="0"/>
              </a:spcBef>
            </a:pPr>
            <a:r>
              <a:rPr lang="zh-CN" altLang="en-US" sz="2400" dirty="0">
                <a:solidFill>
                  <a:prstClr val="black"/>
                </a:solidFill>
                <a:latin typeface="標楷體" panose="03000509000000000000" pitchFamily="65" charset="-120"/>
                <a:ea typeface="標楷體" panose="03000509000000000000" pitchFamily="65" charset="-120"/>
              </a:rPr>
              <a:t>面對對岸頻繁的軍演、軍機繞台及各種挑釁，導致經常需緊急出港，相對消耗較多‘非計畫性油料’</a:t>
            </a:r>
          </a:p>
        </p:txBody>
      </p:sp>
      <p:sp>
        <p:nvSpPr>
          <p:cNvPr id="40" name="Text Box 10">
            <a:extLst>
              <a:ext uri="{FF2B5EF4-FFF2-40B4-BE49-F238E27FC236}">
                <a16:creationId xmlns:a16="http://schemas.microsoft.com/office/drawing/2014/main" id="{EED0A3D2-105E-C844-A879-16FDEC62BB1D}"/>
              </a:ext>
            </a:extLst>
          </p:cNvPr>
          <p:cNvSpPr txBox="1">
            <a:spLocks noChangeArrowheads="1"/>
          </p:cNvSpPr>
          <p:nvPr/>
        </p:nvSpPr>
        <p:spPr bwMode="auto">
          <a:xfrm>
            <a:off x="5728065" y="4846339"/>
            <a:ext cx="6224449" cy="1538883"/>
          </a:xfrm>
          <a:prstGeom prst="rect">
            <a:avLst/>
          </a:prstGeom>
          <a:noFill/>
          <a:ln w="9525">
            <a:noFill/>
            <a:miter lim="800000"/>
            <a:headEnd/>
            <a:tailEnd/>
          </a:ln>
        </p:spPr>
        <p:txBody>
          <a:bodyPr wrap="square" lIns="60960" tIns="30480" rIns="60960" bIns="30480">
            <a:spAutoFit/>
          </a:bodyPr>
          <a:lstStyle/>
          <a:p>
            <a:pPr>
              <a:spcBef>
                <a:spcPct val="0"/>
              </a:spcBef>
            </a:pPr>
            <a:r>
              <a:rPr lang="zh-CN" altLang="en-US" sz="2400" dirty="0">
                <a:solidFill>
                  <a:prstClr val="black"/>
                </a:solidFill>
                <a:latin typeface="標楷體" panose="03000509000000000000" pitchFamily="65" charset="-120"/>
                <a:ea typeface="標楷體" panose="03000509000000000000" pitchFamily="65" charset="-120"/>
              </a:rPr>
              <a:t>國防部</a:t>
            </a:r>
            <a:r>
              <a:rPr lang="en-US" altLang="zh-CN" sz="2400" dirty="0">
                <a:solidFill>
                  <a:prstClr val="black"/>
                </a:solidFill>
                <a:latin typeface="標楷體" panose="03000509000000000000" pitchFamily="65" charset="-120"/>
                <a:ea typeface="標楷體" panose="03000509000000000000" pitchFamily="65" charset="-120"/>
              </a:rPr>
              <a:t>108</a:t>
            </a:r>
            <a:r>
              <a:rPr lang="zh-CN" altLang="en-US" sz="2400" dirty="0">
                <a:solidFill>
                  <a:prstClr val="black"/>
                </a:solidFill>
                <a:latin typeface="標楷體" panose="03000509000000000000" pitchFamily="65" charset="-120"/>
                <a:ea typeface="標楷體" panose="03000509000000000000" pitchFamily="65" charset="-120"/>
              </a:rPr>
              <a:t>年油料編列預算較往年高出</a:t>
            </a:r>
            <a:r>
              <a:rPr lang="en-US" altLang="zh-CN" sz="2400" dirty="0">
                <a:solidFill>
                  <a:prstClr val="black"/>
                </a:solidFill>
                <a:latin typeface="標楷體" panose="03000509000000000000" pitchFamily="65" charset="-120"/>
                <a:ea typeface="標楷體" panose="03000509000000000000" pitchFamily="65" charset="-120"/>
              </a:rPr>
              <a:t>7-10</a:t>
            </a:r>
            <a:r>
              <a:rPr lang="zh-CN" altLang="en-US" sz="2400" dirty="0">
                <a:solidFill>
                  <a:prstClr val="black"/>
                </a:solidFill>
                <a:latin typeface="標楷體" panose="03000509000000000000" pitchFamily="65" charset="-120"/>
                <a:ea typeface="標楷體" panose="03000509000000000000" pitchFamily="65" charset="-120"/>
              </a:rPr>
              <a:t>億元，由此可證，對於無可替代性的能源，價格不斷飆升，更需精準預測來年油料需求，既可使油料採購有依據又可充分使用能源</a:t>
            </a:r>
          </a:p>
        </p:txBody>
      </p:sp>
      <p:sp>
        <p:nvSpPr>
          <p:cNvPr id="72" name="椭圆 2">
            <a:extLst>
              <a:ext uri="{FF2B5EF4-FFF2-40B4-BE49-F238E27FC236}">
                <a16:creationId xmlns:a16="http://schemas.microsoft.com/office/drawing/2014/main" id="{989CAF03-0B28-6542-BD52-0D30F097F87B}"/>
              </a:ext>
            </a:extLst>
          </p:cNvPr>
          <p:cNvSpPr/>
          <p:nvPr/>
        </p:nvSpPr>
        <p:spPr>
          <a:xfrm>
            <a:off x="7712411" y="891364"/>
            <a:ext cx="834809" cy="56245"/>
          </a:xfrm>
          <a:prstGeom prst="ellipse">
            <a:avLst/>
          </a:prstGeom>
          <a:gradFill>
            <a:gsLst>
              <a:gs pos="100000">
                <a:schemeClr val="tx1">
                  <a:alpha val="0"/>
                </a:schemeClr>
              </a:gs>
              <a:gs pos="0">
                <a:schemeClr val="tx1">
                  <a:lumMod val="50000"/>
                  <a:lumOff val="50000"/>
                  <a:alpha val="38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3" name="椭圆 25">
            <a:extLst>
              <a:ext uri="{FF2B5EF4-FFF2-40B4-BE49-F238E27FC236}">
                <a16:creationId xmlns:a16="http://schemas.microsoft.com/office/drawing/2014/main" id="{691ADCD8-CAAA-4B46-978D-BDA0D12D6666}"/>
              </a:ext>
            </a:extLst>
          </p:cNvPr>
          <p:cNvSpPr/>
          <p:nvPr/>
        </p:nvSpPr>
        <p:spPr>
          <a:xfrm>
            <a:off x="8491014" y="891364"/>
            <a:ext cx="834809" cy="56245"/>
          </a:xfrm>
          <a:prstGeom prst="ellipse">
            <a:avLst/>
          </a:prstGeom>
          <a:gradFill>
            <a:gsLst>
              <a:gs pos="100000">
                <a:schemeClr val="tx1">
                  <a:alpha val="0"/>
                </a:schemeClr>
              </a:gs>
              <a:gs pos="0">
                <a:schemeClr val="tx1">
                  <a:lumMod val="50000"/>
                  <a:lumOff val="50000"/>
                  <a:alpha val="38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4" name="椭圆 28">
            <a:extLst>
              <a:ext uri="{FF2B5EF4-FFF2-40B4-BE49-F238E27FC236}">
                <a16:creationId xmlns:a16="http://schemas.microsoft.com/office/drawing/2014/main" id="{E9764BC0-C5A0-8947-BCC6-D728A8D08CD8}"/>
              </a:ext>
            </a:extLst>
          </p:cNvPr>
          <p:cNvSpPr/>
          <p:nvPr/>
        </p:nvSpPr>
        <p:spPr>
          <a:xfrm>
            <a:off x="9251573" y="891364"/>
            <a:ext cx="834809" cy="56245"/>
          </a:xfrm>
          <a:prstGeom prst="ellipse">
            <a:avLst/>
          </a:prstGeom>
          <a:gradFill>
            <a:gsLst>
              <a:gs pos="100000">
                <a:schemeClr val="tx1">
                  <a:alpha val="0"/>
                </a:schemeClr>
              </a:gs>
              <a:gs pos="0">
                <a:schemeClr val="tx1">
                  <a:lumMod val="50000"/>
                  <a:lumOff val="50000"/>
                  <a:alpha val="38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5" name="椭圆 31">
            <a:extLst>
              <a:ext uri="{FF2B5EF4-FFF2-40B4-BE49-F238E27FC236}">
                <a16:creationId xmlns:a16="http://schemas.microsoft.com/office/drawing/2014/main" id="{2DF6D59E-EC9F-CF4A-A70D-C26AD5FD85B2}"/>
              </a:ext>
            </a:extLst>
          </p:cNvPr>
          <p:cNvSpPr/>
          <p:nvPr/>
        </p:nvSpPr>
        <p:spPr>
          <a:xfrm>
            <a:off x="10031949" y="891364"/>
            <a:ext cx="834809" cy="56245"/>
          </a:xfrm>
          <a:prstGeom prst="ellipse">
            <a:avLst/>
          </a:prstGeom>
          <a:gradFill>
            <a:gsLst>
              <a:gs pos="100000">
                <a:schemeClr val="tx1">
                  <a:alpha val="0"/>
                </a:schemeClr>
              </a:gs>
              <a:gs pos="0">
                <a:schemeClr val="tx1">
                  <a:lumMod val="50000"/>
                  <a:lumOff val="50000"/>
                  <a:alpha val="38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76" name="群組 75">
            <a:extLst>
              <a:ext uri="{FF2B5EF4-FFF2-40B4-BE49-F238E27FC236}">
                <a16:creationId xmlns:a16="http://schemas.microsoft.com/office/drawing/2014/main" id="{EB285D46-D9C2-B941-82B2-5E7484088E1B}"/>
              </a:ext>
            </a:extLst>
          </p:cNvPr>
          <p:cNvGrpSpPr/>
          <p:nvPr/>
        </p:nvGrpSpPr>
        <p:grpSpPr>
          <a:xfrm>
            <a:off x="7453498" y="26803"/>
            <a:ext cx="4738502" cy="872280"/>
            <a:chOff x="7453498" y="26803"/>
            <a:chExt cx="4738502" cy="872280"/>
          </a:xfrm>
        </p:grpSpPr>
        <p:grpSp>
          <p:nvGrpSpPr>
            <p:cNvPr id="77" name="群組 76">
              <a:extLst>
                <a:ext uri="{FF2B5EF4-FFF2-40B4-BE49-F238E27FC236}">
                  <a16:creationId xmlns:a16="http://schemas.microsoft.com/office/drawing/2014/main" id="{E2B9A7D4-BE0D-774E-ADAB-D0FDC3814B63}"/>
                </a:ext>
              </a:extLst>
            </p:cNvPr>
            <p:cNvGrpSpPr/>
            <p:nvPr/>
          </p:nvGrpSpPr>
          <p:grpSpPr>
            <a:xfrm>
              <a:off x="7453498" y="26803"/>
              <a:ext cx="4738502" cy="872280"/>
              <a:chOff x="7453498" y="26803"/>
              <a:chExt cx="4738502" cy="872280"/>
            </a:xfrm>
          </p:grpSpPr>
          <p:sp>
            <p:nvSpPr>
              <p:cNvPr id="84" name="圆角矩形 3">
                <a:extLst>
                  <a:ext uri="{FF2B5EF4-FFF2-40B4-BE49-F238E27FC236}">
                    <a16:creationId xmlns:a16="http://schemas.microsoft.com/office/drawing/2014/main" id="{160BC76B-0E5F-5740-B7C6-B876CF59749F}"/>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5" name="圆角矩形 6">
                <a:extLst>
                  <a:ext uri="{FF2B5EF4-FFF2-40B4-BE49-F238E27FC236}">
                    <a16:creationId xmlns:a16="http://schemas.microsoft.com/office/drawing/2014/main" id="{300D319A-4DCB-3A49-A98C-C5CA8DA80759}"/>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6" name="圆角矩形 8">
                <a:extLst>
                  <a:ext uri="{FF2B5EF4-FFF2-40B4-BE49-F238E27FC236}">
                    <a16:creationId xmlns:a16="http://schemas.microsoft.com/office/drawing/2014/main" id="{250E027A-9574-AD42-BC8F-D924FCD1EEAB}"/>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7" name="圆角矩形 10">
                <a:extLst>
                  <a:ext uri="{FF2B5EF4-FFF2-40B4-BE49-F238E27FC236}">
                    <a16:creationId xmlns:a16="http://schemas.microsoft.com/office/drawing/2014/main" id="{EAB77680-FC04-D143-9A69-277FA64A93EB}"/>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8" name="左箭头 4">
                <a:extLst>
                  <a:ext uri="{FF2B5EF4-FFF2-40B4-BE49-F238E27FC236}">
                    <a16:creationId xmlns:a16="http://schemas.microsoft.com/office/drawing/2014/main" id="{EFAAD492-F018-2043-8EE2-DF2732AB08BC}"/>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89" name="圆角矩形 1">
                <a:extLst>
                  <a:ext uri="{FF2B5EF4-FFF2-40B4-BE49-F238E27FC236}">
                    <a16:creationId xmlns:a16="http://schemas.microsoft.com/office/drawing/2014/main" id="{67BE80E3-B7BD-204D-9C6C-894A368E8B32}"/>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圆角矩形 1">
                <a:extLst>
                  <a:ext uri="{FF2B5EF4-FFF2-40B4-BE49-F238E27FC236}">
                    <a16:creationId xmlns:a16="http://schemas.microsoft.com/office/drawing/2014/main" id="{6BE118C5-06EE-EC46-92BE-E6650AD3BA34}"/>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1" name="圆角矩形 1">
                <a:extLst>
                  <a:ext uri="{FF2B5EF4-FFF2-40B4-BE49-F238E27FC236}">
                    <a16:creationId xmlns:a16="http://schemas.microsoft.com/office/drawing/2014/main" id="{FE7DE350-9A4D-2542-B890-031D29BB1E39}"/>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2" name="圆角矩形 1">
                <a:extLst>
                  <a:ext uri="{FF2B5EF4-FFF2-40B4-BE49-F238E27FC236}">
                    <a16:creationId xmlns:a16="http://schemas.microsoft.com/office/drawing/2014/main" id="{75E59E42-3D19-7943-8132-B571D5E076C6}"/>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93" name="圆角矩形 3">
                <a:extLst>
                  <a:ext uri="{FF2B5EF4-FFF2-40B4-BE49-F238E27FC236}">
                    <a16:creationId xmlns:a16="http://schemas.microsoft.com/office/drawing/2014/main" id="{8C3E9985-7B6E-4D4B-BD49-E7E9F5B305A5}"/>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4" name="圆角矩形 1">
                <a:extLst>
                  <a:ext uri="{FF2B5EF4-FFF2-40B4-BE49-F238E27FC236}">
                    <a16:creationId xmlns:a16="http://schemas.microsoft.com/office/drawing/2014/main" id="{02288A2F-23A2-1643-928C-11BAA61F58A2}"/>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78" name="群組 77">
              <a:extLst>
                <a:ext uri="{FF2B5EF4-FFF2-40B4-BE49-F238E27FC236}">
                  <a16:creationId xmlns:a16="http://schemas.microsoft.com/office/drawing/2014/main" id="{7DC88D70-EDD6-D544-B4D4-C2BDFAFEBB25}"/>
                </a:ext>
              </a:extLst>
            </p:cNvPr>
            <p:cNvGrpSpPr/>
            <p:nvPr/>
          </p:nvGrpSpPr>
          <p:grpSpPr>
            <a:xfrm>
              <a:off x="7756266" y="137835"/>
              <a:ext cx="4199935" cy="739537"/>
              <a:chOff x="7756266" y="-244943"/>
              <a:chExt cx="4199935" cy="739537"/>
            </a:xfrm>
          </p:grpSpPr>
          <p:sp>
            <p:nvSpPr>
              <p:cNvPr id="79" name="TextBox 24">
                <a:extLst>
                  <a:ext uri="{FF2B5EF4-FFF2-40B4-BE49-F238E27FC236}">
                    <a16:creationId xmlns:a16="http://schemas.microsoft.com/office/drawing/2014/main" id="{29E94EF5-73BB-CC40-AA2A-39280FF0007B}"/>
                  </a:ext>
                </a:extLst>
              </p:cNvPr>
              <p:cNvSpPr txBox="1"/>
              <p:nvPr/>
            </p:nvSpPr>
            <p:spPr bwMode="auto">
              <a:xfrm>
                <a:off x="7756266" y="-152791"/>
                <a:ext cx="826590" cy="492442"/>
              </a:xfrm>
              <a:prstGeom prst="rect">
                <a:avLst/>
              </a:prstGeom>
              <a:noFill/>
            </p:spPr>
            <p:txBody>
              <a:bodyPr wrap="square">
                <a:spAutoFit/>
              </a:bodyPr>
              <a:lstStyle/>
              <a:p>
                <a:pPr algn="just">
                  <a:lnSpc>
                    <a:spcPct val="130000"/>
                  </a:lnSpc>
                  <a:defRPr/>
                </a:pPr>
                <a:r>
                  <a:rPr lang="zh-CN" altLang="en-US" sz="2000" b="1" spc="300" dirty="0">
                    <a:solidFill>
                      <a:srgbClr val="FF2600"/>
                    </a:solidFill>
                    <a:latin typeface="標楷體" panose="03000509000000000000" pitchFamily="65" charset="-120"/>
                    <a:ea typeface="標楷體" panose="03000509000000000000" pitchFamily="65" charset="-120"/>
                  </a:rPr>
                  <a:t>緒論</a:t>
                </a:r>
              </a:p>
            </p:txBody>
          </p:sp>
          <p:sp>
            <p:nvSpPr>
              <p:cNvPr id="80" name="TextBox 24">
                <a:extLst>
                  <a:ext uri="{FF2B5EF4-FFF2-40B4-BE49-F238E27FC236}">
                    <a16:creationId xmlns:a16="http://schemas.microsoft.com/office/drawing/2014/main" id="{0BD458CE-6779-3446-97B7-D10A2EB06505}"/>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spc="300" dirty="0">
                    <a:solidFill>
                      <a:schemeClr val="bg1"/>
                    </a:solidFill>
                    <a:latin typeface="標楷體" panose="03000509000000000000" pitchFamily="65" charset="-120"/>
                    <a:ea typeface="標楷體" panose="03000509000000000000" pitchFamily="65" charset="-120"/>
                  </a:rPr>
                  <a:t>文獻</a:t>
                </a:r>
                <a:endParaRPr lang="en-US" altLang="zh-CN" sz="2000" spc="300" dirty="0">
                  <a:solidFill>
                    <a:schemeClr val="bg1"/>
                  </a:solidFill>
                  <a:latin typeface="標楷體" panose="03000509000000000000" pitchFamily="65" charset="-120"/>
                  <a:ea typeface="標楷體" panose="03000509000000000000" pitchFamily="65" charset="-120"/>
                </a:endParaRPr>
              </a:p>
              <a:p>
                <a:pPr algn="just">
                  <a:defRPr/>
                </a:pPr>
                <a:r>
                  <a:rPr lang="zh-CN" altLang="en-US" sz="2000" spc="300" dirty="0">
                    <a:solidFill>
                      <a:schemeClr val="bg1"/>
                    </a:solidFill>
                    <a:latin typeface="標楷體" panose="03000509000000000000" pitchFamily="65" charset="-120"/>
                    <a:ea typeface="標楷體" panose="03000509000000000000" pitchFamily="65" charset="-120"/>
                  </a:rPr>
                  <a:t>探討</a:t>
                </a:r>
              </a:p>
            </p:txBody>
          </p:sp>
          <p:sp>
            <p:nvSpPr>
              <p:cNvPr id="81" name="TextBox 24">
                <a:extLst>
                  <a:ext uri="{FF2B5EF4-FFF2-40B4-BE49-F238E27FC236}">
                    <a16:creationId xmlns:a16="http://schemas.microsoft.com/office/drawing/2014/main" id="{DFC3E32B-1C12-E241-B37D-FE33AB927E22}"/>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spc="300" dirty="0">
                    <a:solidFill>
                      <a:schemeClr val="bg1"/>
                    </a:solidFill>
                    <a:latin typeface="標楷體" panose="03000509000000000000" pitchFamily="65" charset="-120"/>
                    <a:ea typeface="標楷體" panose="03000509000000000000" pitchFamily="65" charset="-120"/>
                  </a:rPr>
                  <a:t>研究</a:t>
                </a:r>
                <a:endParaRPr lang="en-US" altLang="zh-CN" sz="2000" spc="300" dirty="0">
                  <a:solidFill>
                    <a:schemeClr val="bg1"/>
                  </a:solidFill>
                  <a:latin typeface="標楷體" panose="03000509000000000000" pitchFamily="65" charset="-120"/>
                  <a:ea typeface="標楷體" panose="03000509000000000000" pitchFamily="65" charset="-120"/>
                </a:endParaRPr>
              </a:p>
              <a:p>
                <a:pPr algn="just">
                  <a:defRPr/>
                </a:pPr>
                <a:r>
                  <a:rPr lang="zh-CN" altLang="en-US" sz="2000" spc="300" dirty="0">
                    <a:solidFill>
                      <a:schemeClr val="bg1"/>
                    </a:solidFill>
                    <a:latin typeface="標楷體" panose="03000509000000000000" pitchFamily="65" charset="-120"/>
                    <a:ea typeface="標楷體" panose="03000509000000000000" pitchFamily="65" charset="-120"/>
                  </a:rPr>
                  <a:t>方法</a:t>
                </a:r>
                <a:endParaRPr lang="en-US" altLang="zh-CN" sz="2000" spc="300" dirty="0">
                  <a:solidFill>
                    <a:schemeClr val="bg1"/>
                  </a:solidFill>
                  <a:latin typeface="標楷體" panose="03000509000000000000" pitchFamily="65" charset="-120"/>
                  <a:ea typeface="標楷體" panose="03000509000000000000" pitchFamily="65" charset="-120"/>
                </a:endParaRPr>
              </a:p>
            </p:txBody>
          </p:sp>
          <p:sp>
            <p:nvSpPr>
              <p:cNvPr id="82" name="TextBox 24">
                <a:extLst>
                  <a:ext uri="{FF2B5EF4-FFF2-40B4-BE49-F238E27FC236}">
                    <a16:creationId xmlns:a16="http://schemas.microsoft.com/office/drawing/2014/main" id="{E936E697-F6F5-654A-80CA-A712051EF0F7}"/>
                  </a:ext>
                </a:extLst>
              </p:cNvPr>
              <p:cNvSpPr txBox="1"/>
              <p:nvPr/>
            </p:nvSpPr>
            <p:spPr bwMode="auto">
              <a:xfrm>
                <a:off x="10104638" y="-233390"/>
                <a:ext cx="936261" cy="707886"/>
              </a:xfrm>
              <a:prstGeom prst="rect">
                <a:avLst/>
              </a:prstGeom>
              <a:noFill/>
            </p:spPr>
            <p:txBody>
              <a:bodyPr wrap="square">
                <a:spAutoFit/>
              </a:bodyPr>
              <a:lstStyle/>
              <a:p>
                <a:pPr algn="just">
                  <a:defRPr/>
                </a:pPr>
                <a:r>
                  <a:rPr lang="zh-TW" altLang="en-US" sz="2000" spc="300" dirty="0">
                    <a:solidFill>
                      <a:schemeClr val="bg1"/>
                    </a:solidFill>
                    <a:latin typeface="標楷體" panose="03000509000000000000" pitchFamily="65" charset="-120"/>
                    <a:ea typeface="標楷體" panose="03000509000000000000" pitchFamily="65" charset="-120"/>
                  </a:rPr>
                  <a:t>實證</a:t>
                </a:r>
                <a:endParaRPr lang="en-US" altLang="zh-TW" sz="2000" spc="300" dirty="0">
                  <a:solidFill>
                    <a:schemeClr val="bg1"/>
                  </a:solidFill>
                  <a:latin typeface="標楷體" panose="03000509000000000000" pitchFamily="65" charset="-120"/>
                  <a:ea typeface="標楷體" panose="03000509000000000000" pitchFamily="65" charset="-120"/>
                </a:endParaRPr>
              </a:p>
              <a:p>
                <a:pPr algn="just">
                  <a:defRPr/>
                </a:pPr>
                <a:r>
                  <a:rPr lang="zh-TW" altLang="en-US" sz="2000" spc="300" dirty="0">
                    <a:solidFill>
                      <a:schemeClr val="bg1"/>
                    </a:solidFill>
                    <a:latin typeface="標楷體" panose="03000509000000000000" pitchFamily="65" charset="-120"/>
                    <a:ea typeface="標楷體" panose="03000509000000000000" pitchFamily="65" charset="-120"/>
                  </a:rPr>
                  <a:t>研究</a:t>
                </a:r>
                <a:endParaRPr lang="en-US" altLang="zh-CN" sz="2000" spc="300" dirty="0">
                  <a:solidFill>
                    <a:schemeClr val="bg1"/>
                  </a:solidFill>
                  <a:latin typeface="標楷體" panose="03000509000000000000" pitchFamily="65" charset="-120"/>
                  <a:ea typeface="標楷體" panose="03000509000000000000" pitchFamily="65" charset="-120"/>
                </a:endParaRPr>
              </a:p>
            </p:txBody>
          </p:sp>
          <p:sp>
            <p:nvSpPr>
              <p:cNvPr id="83" name="TextBox 24">
                <a:extLst>
                  <a:ext uri="{FF2B5EF4-FFF2-40B4-BE49-F238E27FC236}">
                    <a16:creationId xmlns:a16="http://schemas.microsoft.com/office/drawing/2014/main" id="{E4A9BC8A-AFD1-9B4D-8A52-DE133996D805}"/>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標楷體" panose="03000509000000000000" pitchFamily="65" charset="-120"/>
                    <a:ea typeface="標楷體" panose="03000509000000000000" pitchFamily="65" charset="-120"/>
                  </a:rPr>
                  <a:t>結論與</a:t>
                </a:r>
                <a:endParaRPr lang="en-US" altLang="zh-TW" sz="2000" spc="300" dirty="0">
                  <a:solidFill>
                    <a:schemeClr val="bg1"/>
                  </a:solidFill>
                  <a:latin typeface="標楷體" panose="03000509000000000000" pitchFamily="65" charset="-120"/>
                  <a:ea typeface="標楷體" panose="03000509000000000000" pitchFamily="65" charset="-120"/>
                </a:endParaRPr>
              </a:p>
              <a:p>
                <a:pPr algn="just">
                  <a:defRPr/>
                </a:pPr>
                <a:r>
                  <a:rPr lang="zh-TW" altLang="en-US" sz="2000" spc="300" dirty="0">
                    <a:solidFill>
                      <a:schemeClr val="bg1"/>
                    </a:solidFill>
                    <a:latin typeface="標楷體" panose="03000509000000000000" pitchFamily="65" charset="-120"/>
                    <a:ea typeface="標楷體" panose="03000509000000000000" pitchFamily="65" charset="-120"/>
                  </a:rPr>
                  <a:t>建議</a:t>
                </a:r>
                <a:endParaRPr lang="zh-CN" altLang="en-US" sz="2000" spc="300" dirty="0">
                  <a:solidFill>
                    <a:schemeClr val="bg1"/>
                  </a:solidFill>
                  <a:latin typeface="標楷體" panose="03000509000000000000" pitchFamily="65" charset="-120"/>
                  <a:ea typeface="標楷體" panose="03000509000000000000" pitchFamily="65" charset="-120"/>
                </a:endParaRPr>
              </a:p>
            </p:txBody>
          </p:sp>
        </p:grpSp>
      </p:grpSp>
    </p:spTree>
    <p:extLst>
      <p:ext uri="{BB962C8B-B14F-4D97-AF65-F5344CB8AC3E}">
        <p14:creationId xmlns:p14="http://schemas.microsoft.com/office/powerpoint/2010/main" val="233900788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2" presetClass="entr" presetSubtype="4" decel="100000" fill="hold" grpId="0" nodeType="afterEffect">
                                  <p:stCondLst>
                                    <p:cond delay="0"/>
                                  </p:stCondLst>
                                  <p:childTnLst>
                                    <p:set>
                                      <p:cBhvr>
                                        <p:cTn id="13" dur="1" fill="hold">
                                          <p:stCondLst>
                                            <p:cond delay="0"/>
                                          </p:stCondLst>
                                        </p:cTn>
                                        <p:tgtEl>
                                          <p:spTgt spid="38"/>
                                        </p:tgtEl>
                                        <p:attrNameLst>
                                          <p:attrName>style.visibility</p:attrName>
                                        </p:attrNameLst>
                                      </p:cBhvr>
                                      <p:to>
                                        <p:strVal val="visible"/>
                                      </p:to>
                                    </p:set>
                                    <p:anim calcmode="lin" valueType="num">
                                      <p:cBhvr additive="base">
                                        <p:cTn id="14" dur="500" fill="hold"/>
                                        <p:tgtEl>
                                          <p:spTgt spid="38"/>
                                        </p:tgtEl>
                                        <p:attrNameLst>
                                          <p:attrName>ppt_x</p:attrName>
                                        </p:attrNameLst>
                                      </p:cBhvr>
                                      <p:tavLst>
                                        <p:tav tm="0">
                                          <p:val>
                                            <p:strVal val="#ppt_x"/>
                                          </p:val>
                                        </p:tav>
                                        <p:tav tm="100000">
                                          <p:val>
                                            <p:strVal val="#ppt_x"/>
                                          </p:val>
                                        </p:tav>
                                      </p:tavLst>
                                    </p:anim>
                                    <p:anim calcmode="lin" valueType="num">
                                      <p:cBhvr additive="base">
                                        <p:cTn id="15" dur="500" fill="hold"/>
                                        <p:tgtEl>
                                          <p:spTgt spid="38"/>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decel="100000"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additive="base">
                                        <p:cTn id="24" dur="500" fill="hold"/>
                                        <p:tgtEl>
                                          <p:spTgt spid="40"/>
                                        </p:tgtEl>
                                        <p:attrNameLst>
                                          <p:attrName>ppt_x</p:attrName>
                                        </p:attrNameLst>
                                      </p:cBhvr>
                                      <p:tavLst>
                                        <p:tav tm="0">
                                          <p:val>
                                            <p:strVal val="#ppt_x"/>
                                          </p:val>
                                        </p:tav>
                                        <p:tav tm="100000">
                                          <p:val>
                                            <p:strVal val="#ppt_x"/>
                                          </p:val>
                                        </p:tav>
                                      </p:tavLst>
                                    </p:anim>
                                    <p:anim calcmode="lin" valueType="num">
                                      <p:cBhvr additive="base">
                                        <p:cTn id="2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2F2A76CF-0215-8A48-84DD-8A51DD3214B2}"/>
              </a:ext>
            </a:extLst>
          </p:cNvPr>
          <p:cNvPicPr>
            <a:picLocks noChangeAspect="1"/>
          </p:cNvPicPr>
          <p:nvPr/>
        </p:nvPicPr>
        <p:blipFill>
          <a:blip r:embed="rId3"/>
          <a:stretch>
            <a:fillRect/>
          </a:stretch>
        </p:blipFill>
        <p:spPr>
          <a:xfrm>
            <a:off x="-5933" y="8552"/>
            <a:ext cx="12192000" cy="6858000"/>
          </a:xfrm>
          <a:prstGeom prst="rect">
            <a:avLst/>
          </a:prstGeom>
        </p:spPr>
      </p:pic>
      <p:sp>
        <p:nvSpPr>
          <p:cNvPr id="7" name="矩形 6">
            <a:extLst>
              <a:ext uri="{FF2B5EF4-FFF2-40B4-BE49-F238E27FC236}">
                <a16:creationId xmlns:a16="http://schemas.microsoft.com/office/drawing/2014/main" id="{43B6EBCF-6B0E-8143-B41C-B5D99B57093B}"/>
              </a:ext>
            </a:extLst>
          </p:cNvPr>
          <p:cNvSpPr/>
          <p:nvPr/>
        </p:nvSpPr>
        <p:spPr>
          <a:xfrm>
            <a:off x="257642" y="191658"/>
            <a:ext cx="3775393" cy="707886"/>
          </a:xfrm>
          <a:prstGeom prst="rect">
            <a:avLst/>
          </a:prstGeom>
          <a:noFill/>
        </p:spPr>
        <p:txBody>
          <a:bodyPr wrap="none" lIns="91440" tIns="45720" rIns="91440" bIns="45720">
            <a:spAutoFit/>
          </a:bodyPr>
          <a:lstStyle/>
          <a:p>
            <a:pPr algn="ctr"/>
            <a:r>
              <a:rPr kumimoji="1" lang="zh-CN" altLang="en-US" sz="4000" dirty="0">
                <a:solidFill>
                  <a:schemeClr val="accent5">
                    <a:lumMod val="75000"/>
                  </a:schemeClr>
                </a:solidFill>
                <a:latin typeface="標楷體" panose="03000509000000000000" pitchFamily="65" charset="-120"/>
                <a:ea typeface="標楷體" panose="03000509000000000000" pitchFamily="65" charset="-120"/>
              </a:rPr>
              <a:t>研究範圍與限制</a:t>
            </a:r>
            <a:endParaRPr lang="zh-TW" altLang="en-US" sz="4000"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標楷體" panose="03000509000000000000" pitchFamily="65" charset="-120"/>
              <a:ea typeface="標楷體" panose="03000509000000000000" pitchFamily="65" charset="-120"/>
            </a:endParaRPr>
          </a:p>
        </p:txBody>
      </p:sp>
      <p:sp>
        <p:nvSpPr>
          <p:cNvPr id="2" name="投影片編號版面配置區 1">
            <a:extLst>
              <a:ext uri="{FF2B5EF4-FFF2-40B4-BE49-F238E27FC236}">
                <a16:creationId xmlns:a16="http://schemas.microsoft.com/office/drawing/2014/main" id="{DD924548-8C5C-2344-A732-F49F43E4E5E3}"/>
              </a:ext>
            </a:extLst>
          </p:cNvPr>
          <p:cNvSpPr>
            <a:spLocks noGrp="1"/>
          </p:cNvSpPr>
          <p:nvPr>
            <p:ph type="sldNum" sz="quarter" idx="12"/>
          </p:nvPr>
        </p:nvSpPr>
        <p:spPr/>
        <p:txBody>
          <a:bodyPr/>
          <a:lstStyle/>
          <a:p>
            <a:fld id="{1490CF33-D555-A345-BE28-C2DA5831FB31}" type="slidenum">
              <a:rPr kumimoji="1" lang="zh-TW" altLang="en-US" smtClean="0">
                <a:latin typeface="標楷體" panose="03000509000000000000" pitchFamily="65" charset="-120"/>
                <a:ea typeface="標楷體" panose="03000509000000000000" pitchFamily="65" charset="-120"/>
              </a:rPr>
              <a:t>6</a:t>
            </a:fld>
            <a:endParaRPr kumimoji="1" lang="zh-TW" altLang="en-US">
              <a:latin typeface="標楷體" panose="03000509000000000000" pitchFamily="65" charset="-120"/>
              <a:ea typeface="標楷體" panose="03000509000000000000" pitchFamily="65" charset="-120"/>
            </a:endParaRPr>
          </a:p>
        </p:txBody>
      </p:sp>
      <p:sp>
        <p:nvSpPr>
          <p:cNvPr id="44" name="TextBox 18">
            <a:extLst>
              <a:ext uri="{FF2B5EF4-FFF2-40B4-BE49-F238E27FC236}">
                <a16:creationId xmlns:a16="http://schemas.microsoft.com/office/drawing/2014/main" id="{BD766F70-DFD2-134E-BE29-3328731CE39E}"/>
              </a:ext>
            </a:extLst>
          </p:cNvPr>
          <p:cNvSpPr txBox="1"/>
          <p:nvPr/>
        </p:nvSpPr>
        <p:spPr bwMode="auto">
          <a:xfrm>
            <a:off x="265107" y="1538059"/>
            <a:ext cx="3967257" cy="1569660"/>
          </a:xfrm>
          <a:prstGeom prst="rect">
            <a:avLst/>
          </a:prstGeom>
          <a:noFill/>
        </p:spPr>
        <p:txBody>
          <a:bodyPr wrap="square">
            <a:spAutoFit/>
          </a:bodyPr>
          <a:lstStyle/>
          <a:p>
            <a:pPr algn="just">
              <a:defRPr/>
            </a:pPr>
            <a:r>
              <a:rPr lang="zh-CN" altLang="en-US" sz="2400" spc="300" dirty="0">
                <a:latin typeface="標楷體" panose="03000509000000000000" pitchFamily="65" charset="-120"/>
                <a:ea typeface="標楷體" panose="03000509000000000000" pitchFamily="65" charset="-120"/>
              </a:rPr>
              <a:t>因油品不同，無法委由民間公司代屯，故本研究僅針對我國船用油料（不包含海巡）</a:t>
            </a:r>
          </a:p>
        </p:txBody>
      </p:sp>
      <p:sp>
        <p:nvSpPr>
          <p:cNvPr id="41" name="TextBox 21">
            <a:extLst>
              <a:ext uri="{FF2B5EF4-FFF2-40B4-BE49-F238E27FC236}">
                <a16:creationId xmlns:a16="http://schemas.microsoft.com/office/drawing/2014/main" id="{9A883E2C-4A44-3C47-A624-8D94B10D6BB0}"/>
              </a:ext>
            </a:extLst>
          </p:cNvPr>
          <p:cNvSpPr txBox="1"/>
          <p:nvPr/>
        </p:nvSpPr>
        <p:spPr bwMode="auto">
          <a:xfrm>
            <a:off x="7854922" y="1590436"/>
            <a:ext cx="3995165" cy="1569660"/>
          </a:xfrm>
          <a:prstGeom prst="rect">
            <a:avLst/>
          </a:prstGeom>
          <a:noFill/>
        </p:spPr>
        <p:txBody>
          <a:bodyPr wrap="square">
            <a:spAutoFit/>
          </a:bodyPr>
          <a:lstStyle>
            <a:defPPr>
              <a:defRPr lang="zh-TW"/>
            </a:defPPr>
            <a:lvl1pPr algn="just">
              <a:lnSpc>
                <a:spcPct val="130000"/>
              </a:lnSpc>
              <a:defRPr sz="2800" spc="300">
                <a:solidFill>
                  <a:schemeClr val="bg1"/>
                </a:solidFill>
                <a:latin typeface="Kaiti SC" panose="02010600040101010101" pitchFamily="2" charset="-122"/>
                <a:ea typeface="Kaiti SC" panose="02010600040101010101" pitchFamily="2" charset="-122"/>
              </a:defRPr>
            </a:lvl1pPr>
          </a:lstStyle>
          <a:p>
            <a:pPr>
              <a:lnSpc>
                <a:spcPct val="100000"/>
              </a:lnSpc>
              <a:defRPr/>
            </a:pPr>
            <a:r>
              <a:rPr lang="zh-CN" altLang="en-US" sz="2400" dirty="0">
                <a:solidFill>
                  <a:schemeClr val="tx1"/>
                </a:solidFill>
                <a:latin typeface="標楷體" panose="03000509000000000000" pitchFamily="65" charset="-120"/>
                <a:ea typeface="標楷體" panose="03000509000000000000" pitchFamily="65" charset="-120"/>
              </a:rPr>
              <a:t>因</a:t>
            </a:r>
            <a:r>
              <a:rPr lang="zh-TW" altLang="en-US" sz="2400" dirty="0">
                <a:solidFill>
                  <a:schemeClr val="tx1"/>
                </a:solidFill>
                <a:latin typeface="標楷體" panose="03000509000000000000" pitchFamily="65" charset="-120"/>
                <a:ea typeface="標楷體" panose="03000509000000000000" pitchFamily="65" charset="-120"/>
              </a:rPr>
              <a:t>單一船艦的耗用量紀錄不完整，故以油料庫的實際撥發量進行蒐集及預測，並建立預測模型</a:t>
            </a:r>
            <a:endParaRPr lang="zh-CN" altLang="en-US" sz="2400" dirty="0">
              <a:solidFill>
                <a:schemeClr val="tx1"/>
              </a:solidFill>
              <a:latin typeface="標楷體" panose="03000509000000000000" pitchFamily="65" charset="-120"/>
              <a:ea typeface="標楷體" panose="03000509000000000000" pitchFamily="65" charset="-120"/>
            </a:endParaRPr>
          </a:p>
        </p:txBody>
      </p:sp>
      <p:sp>
        <p:nvSpPr>
          <p:cNvPr id="38" name="TextBox 24">
            <a:extLst>
              <a:ext uri="{FF2B5EF4-FFF2-40B4-BE49-F238E27FC236}">
                <a16:creationId xmlns:a16="http://schemas.microsoft.com/office/drawing/2014/main" id="{E231A196-ED91-3848-86C1-4B71B76119AC}"/>
              </a:ext>
            </a:extLst>
          </p:cNvPr>
          <p:cNvSpPr txBox="1"/>
          <p:nvPr/>
        </p:nvSpPr>
        <p:spPr bwMode="auto">
          <a:xfrm>
            <a:off x="304297" y="4296260"/>
            <a:ext cx="3793142" cy="1200329"/>
          </a:xfrm>
          <a:prstGeom prst="rect">
            <a:avLst/>
          </a:prstGeom>
          <a:noFill/>
        </p:spPr>
        <p:txBody>
          <a:bodyPr wrap="square">
            <a:spAutoFit/>
          </a:bodyPr>
          <a:lstStyle>
            <a:defPPr>
              <a:defRPr lang="zh-TW"/>
            </a:defPPr>
            <a:lvl1pPr algn="just">
              <a:lnSpc>
                <a:spcPct val="130000"/>
              </a:lnSpc>
              <a:defRPr sz="2800" spc="300">
                <a:solidFill>
                  <a:schemeClr val="bg1"/>
                </a:solidFill>
                <a:latin typeface="Kaiti SC" panose="02010600040101010101" pitchFamily="2" charset="-122"/>
                <a:ea typeface="Kaiti SC" panose="02010600040101010101" pitchFamily="2" charset="-122"/>
              </a:defRPr>
            </a:lvl1pPr>
          </a:lstStyle>
          <a:p>
            <a:pPr>
              <a:lnSpc>
                <a:spcPct val="100000"/>
              </a:lnSpc>
              <a:defRPr/>
            </a:pPr>
            <a:r>
              <a:rPr lang="zh-TW" altLang="en-US" sz="2400" dirty="0">
                <a:solidFill>
                  <a:schemeClr val="tx1"/>
                </a:solidFill>
                <a:latin typeface="標楷體" panose="03000509000000000000" pitchFamily="65" charset="-120"/>
                <a:ea typeface="標楷體" panose="03000509000000000000" pitchFamily="65" charset="-120"/>
              </a:rPr>
              <a:t>本研究不包含價格及其他油料之預測，另本研究並非建構即時系統</a:t>
            </a:r>
            <a:endParaRPr lang="zh-CN" altLang="en-US" sz="2400" dirty="0">
              <a:solidFill>
                <a:schemeClr val="tx1"/>
              </a:solidFill>
              <a:latin typeface="標楷體" panose="03000509000000000000" pitchFamily="65" charset="-120"/>
              <a:ea typeface="標楷體" panose="03000509000000000000" pitchFamily="65" charset="-120"/>
            </a:endParaRPr>
          </a:p>
        </p:txBody>
      </p:sp>
      <p:sp>
        <p:nvSpPr>
          <p:cNvPr id="35" name="TextBox 27">
            <a:extLst>
              <a:ext uri="{FF2B5EF4-FFF2-40B4-BE49-F238E27FC236}">
                <a16:creationId xmlns:a16="http://schemas.microsoft.com/office/drawing/2014/main" id="{62406EAD-6B9D-CA42-8406-F4CB5C64E329}"/>
              </a:ext>
            </a:extLst>
          </p:cNvPr>
          <p:cNvSpPr txBox="1"/>
          <p:nvPr/>
        </p:nvSpPr>
        <p:spPr bwMode="auto">
          <a:xfrm>
            <a:off x="7867741" y="4095337"/>
            <a:ext cx="3969529" cy="1569660"/>
          </a:xfrm>
          <a:prstGeom prst="rect">
            <a:avLst/>
          </a:prstGeom>
          <a:noFill/>
        </p:spPr>
        <p:txBody>
          <a:bodyPr wrap="square">
            <a:spAutoFit/>
          </a:bodyPr>
          <a:lstStyle>
            <a:defPPr>
              <a:defRPr lang="zh-TW"/>
            </a:defPPr>
            <a:lvl1pPr algn="just">
              <a:lnSpc>
                <a:spcPct val="130000"/>
              </a:lnSpc>
              <a:defRPr sz="2800" spc="300">
                <a:solidFill>
                  <a:schemeClr val="bg1"/>
                </a:solidFill>
                <a:latin typeface="Kaiti SC" panose="02010600040101010101" pitchFamily="2" charset="-122"/>
                <a:ea typeface="Kaiti SC" panose="02010600040101010101" pitchFamily="2" charset="-122"/>
              </a:defRPr>
            </a:lvl1pPr>
          </a:lstStyle>
          <a:p>
            <a:pPr>
              <a:lnSpc>
                <a:spcPct val="100000"/>
              </a:lnSpc>
              <a:defRPr/>
            </a:pPr>
            <a:r>
              <a:rPr lang="zh-TW" altLang="en-US" sz="2400" dirty="0">
                <a:solidFill>
                  <a:schemeClr val="tx1"/>
                </a:solidFill>
                <a:latin typeface="標楷體" panose="03000509000000000000" pitchFamily="65" charset="-120"/>
                <a:ea typeface="標楷體" panose="03000509000000000000" pitchFamily="65" charset="-120"/>
              </a:rPr>
              <a:t>預算的預測模型需考量國際油價及船艦歷史變化，故預算之預測模型不在本研究範圍內</a:t>
            </a:r>
            <a:endParaRPr lang="en-US" altLang="zh-TW" sz="2400" dirty="0">
              <a:solidFill>
                <a:schemeClr val="tx1"/>
              </a:solidFill>
              <a:latin typeface="標楷體" panose="03000509000000000000" pitchFamily="65" charset="-120"/>
              <a:ea typeface="標楷體" panose="03000509000000000000" pitchFamily="65" charset="-120"/>
            </a:endParaRPr>
          </a:p>
        </p:txBody>
      </p:sp>
      <p:grpSp>
        <p:nvGrpSpPr>
          <p:cNvPr id="3" name="群組 2">
            <a:extLst>
              <a:ext uri="{FF2B5EF4-FFF2-40B4-BE49-F238E27FC236}">
                <a16:creationId xmlns:a16="http://schemas.microsoft.com/office/drawing/2014/main" id="{00A3C21D-AB37-7740-9F6E-C33FA191DE04}"/>
              </a:ext>
            </a:extLst>
          </p:cNvPr>
          <p:cNvGrpSpPr/>
          <p:nvPr/>
        </p:nvGrpSpPr>
        <p:grpSpPr>
          <a:xfrm>
            <a:off x="4135639" y="1529091"/>
            <a:ext cx="3676750" cy="1609000"/>
            <a:chOff x="4135639" y="1529091"/>
            <a:chExt cx="3676750" cy="1609000"/>
          </a:xfrm>
        </p:grpSpPr>
        <p:sp>
          <p:nvSpPr>
            <p:cNvPr id="91" name="圆角矩形 94">
              <a:extLst>
                <a:ext uri="{FF2B5EF4-FFF2-40B4-BE49-F238E27FC236}">
                  <a16:creationId xmlns:a16="http://schemas.microsoft.com/office/drawing/2014/main" id="{652288AE-2F7C-434A-B1D5-0583A7F39D1E}"/>
                </a:ext>
              </a:extLst>
            </p:cNvPr>
            <p:cNvSpPr/>
            <p:nvPr/>
          </p:nvSpPr>
          <p:spPr>
            <a:xfrm>
              <a:off x="4135639" y="1529091"/>
              <a:ext cx="1758447" cy="1609000"/>
            </a:xfrm>
            <a:prstGeom prst="roundRect">
              <a:avLst>
                <a:gd name="adj" fmla="val 9051"/>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23" tIns="45711" rIns="91423" bIns="45711" rtlCol="0" anchor="ctr"/>
            <a:lstStyle/>
            <a:p>
              <a:pPr algn="ctr"/>
              <a:endParaRPr lang="zh-CN" altLang="en-US"/>
            </a:p>
          </p:txBody>
        </p:sp>
        <p:sp>
          <p:nvSpPr>
            <p:cNvPr id="92" name="圆角矩形 95">
              <a:extLst>
                <a:ext uri="{FF2B5EF4-FFF2-40B4-BE49-F238E27FC236}">
                  <a16:creationId xmlns:a16="http://schemas.microsoft.com/office/drawing/2014/main" id="{A1CD961D-C5E1-124F-9A96-E0871D88B59D}"/>
                </a:ext>
              </a:extLst>
            </p:cNvPr>
            <p:cNvSpPr/>
            <p:nvPr/>
          </p:nvSpPr>
          <p:spPr>
            <a:xfrm>
              <a:off x="6053942" y="1529091"/>
              <a:ext cx="1758447" cy="1609000"/>
            </a:xfrm>
            <a:prstGeom prst="roundRect">
              <a:avLst>
                <a:gd name="adj" fmla="val 9051"/>
              </a:avLst>
            </a:prstGeom>
            <a:blipFill>
              <a:blip r:embed="rId5"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23" tIns="45711" rIns="91423" bIns="45711" rtlCol="0" anchor="ctr"/>
            <a:lstStyle/>
            <a:p>
              <a:pPr algn="ctr"/>
              <a:endParaRPr lang="zh-CN" altLang="en-US"/>
            </a:p>
          </p:txBody>
        </p:sp>
        <p:sp>
          <p:nvSpPr>
            <p:cNvPr id="95" name="圆角矩形 98">
              <a:extLst>
                <a:ext uri="{FF2B5EF4-FFF2-40B4-BE49-F238E27FC236}">
                  <a16:creationId xmlns:a16="http://schemas.microsoft.com/office/drawing/2014/main" id="{95EB6071-E36F-5447-8F88-B3EF261D8A49}"/>
                </a:ext>
              </a:extLst>
            </p:cNvPr>
            <p:cNvSpPr/>
            <p:nvPr/>
          </p:nvSpPr>
          <p:spPr>
            <a:xfrm>
              <a:off x="5414507" y="2699273"/>
              <a:ext cx="479576" cy="43881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3" tIns="45711" rIns="91423" bIns="45711" rtlCol="0" anchor="ctr"/>
            <a:lstStyle/>
            <a:p>
              <a:pPr algn="ctr"/>
              <a:r>
                <a:rPr lang="en-US" altLang="zh-CN" dirty="0"/>
                <a:t>1</a:t>
              </a:r>
              <a:endParaRPr lang="zh-CN" altLang="en-US"/>
            </a:p>
          </p:txBody>
        </p:sp>
        <p:sp>
          <p:nvSpPr>
            <p:cNvPr id="96" name="圆角矩形 99">
              <a:extLst>
                <a:ext uri="{FF2B5EF4-FFF2-40B4-BE49-F238E27FC236}">
                  <a16:creationId xmlns:a16="http://schemas.microsoft.com/office/drawing/2014/main" id="{9C6A8026-F7D0-1F46-8BC5-EAE9ACDAB928}"/>
                </a:ext>
              </a:extLst>
            </p:cNvPr>
            <p:cNvSpPr/>
            <p:nvPr/>
          </p:nvSpPr>
          <p:spPr>
            <a:xfrm>
              <a:off x="6053941" y="2699273"/>
              <a:ext cx="479576" cy="43881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3" tIns="45711" rIns="91423" bIns="45711" rtlCol="0" anchor="ctr"/>
            <a:lstStyle/>
            <a:p>
              <a:pPr algn="ctr"/>
              <a:r>
                <a:rPr lang="en-US" altLang="zh-CN" dirty="0"/>
                <a:t>2</a:t>
              </a:r>
              <a:endParaRPr lang="zh-CN" altLang="en-US"/>
            </a:p>
          </p:txBody>
        </p:sp>
      </p:grpSp>
      <p:grpSp>
        <p:nvGrpSpPr>
          <p:cNvPr id="4" name="群組 3">
            <a:extLst>
              <a:ext uri="{FF2B5EF4-FFF2-40B4-BE49-F238E27FC236}">
                <a16:creationId xmlns:a16="http://schemas.microsoft.com/office/drawing/2014/main" id="{9A2AA5FC-8A0D-0446-A2F6-707E4A13C648}"/>
              </a:ext>
            </a:extLst>
          </p:cNvPr>
          <p:cNvGrpSpPr/>
          <p:nvPr/>
        </p:nvGrpSpPr>
        <p:grpSpPr>
          <a:xfrm>
            <a:off x="4135639" y="4068138"/>
            <a:ext cx="3676750" cy="1609002"/>
            <a:chOff x="4135639" y="3963634"/>
            <a:chExt cx="3676750" cy="1609002"/>
          </a:xfrm>
        </p:grpSpPr>
        <p:sp>
          <p:nvSpPr>
            <p:cNvPr id="93" name="圆角矩形 96">
              <a:extLst>
                <a:ext uri="{FF2B5EF4-FFF2-40B4-BE49-F238E27FC236}">
                  <a16:creationId xmlns:a16="http://schemas.microsoft.com/office/drawing/2014/main" id="{84325598-A179-0547-A0A2-C743A1143A47}"/>
                </a:ext>
              </a:extLst>
            </p:cNvPr>
            <p:cNvSpPr/>
            <p:nvPr/>
          </p:nvSpPr>
          <p:spPr>
            <a:xfrm>
              <a:off x="4135639" y="3963636"/>
              <a:ext cx="1758447" cy="1609000"/>
            </a:xfrm>
            <a:prstGeom prst="roundRect">
              <a:avLst>
                <a:gd name="adj" fmla="val 9051"/>
              </a:avLst>
            </a:prstGeom>
            <a:blipFill>
              <a:blip r:embed="rId6"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23" tIns="45711" rIns="91423" bIns="45711" rtlCol="0" anchor="ctr"/>
            <a:lstStyle/>
            <a:p>
              <a:pPr algn="ctr"/>
              <a:endParaRPr lang="zh-CN" altLang="en-US"/>
            </a:p>
          </p:txBody>
        </p:sp>
        <p:sp>
          <p:nvSpPr>
            <p:cNvPr id="94" name="圆角矩形 97">
              <a:extLst>
                <a:ext uri="{FF2B5EF4-FFF2-40B4-BE49-F238E27FC236}">
                  <a16:creationId xmlns:a16="http://schemas.microsoft.com/office/drawing/2014/main" id="{927CCD1B-062A-A841-9C06-03989B830FFA}"/>
                </a:ext>
              </a:extLst>
            </p:cNvPr>
            <p:cNvSpPr/>
            <p:nvPr/>
          </p:nvSpPr>
          <p:spPr>
            <a:xfrm>
              <a:off x="6053942" y="3963636"/>
              <a:ext cx="1758447" cy="1609000"/>
            </a:xfrm>
            <a:prstGeom prst="roundRect">
              <a:avLst>
                <a:gd name="adj" fmla="val 9051"/>
              </a:avLst>
            </a:prstGeom>
            <a:blipFill>
              <a:blip r:embed="rId7"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23" tIns="45711" rIns="91423" bIns="45711" rtlCol="0" anchor="ctr"/>
            <a:lstStyle/>
            <a:p>
              <a:pPr algn="ctr"/>
              <a:endParaRPr lang="zh-CN" altLang="en-US"/>
            </a:p>
          </p:txBody>
        </p:sp>
        <p:sp>
          <p:nvSpPr>
            <p:cNvPr id="97" name="圆角矩形 100">
              <a:extLst>
                <a:ext uri="{FF2B5EF4-FFF2-40B4-BE49-F238E27FC236}">
                  <a16:creationId xmlns:a16="http://schemas.microsoft.com/office/drawing/2014/main" id="{DD1B4E88-E204-A548-8A4D-EF199548633C}"/>
                </a:ext>
              </a:extLst>
            </p:cNvPr>
            <p:cNvSpPr/>
            <p:nvPr/>
          </p:nvSpPr>
          <p:spPr>
            <a:xfrm>
              <a:off x="5414507" y="3963634"/>
              <a:ext cx="479576" cy="43881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3" tIns="45711" rIns="91423" bIns="45711" rtlCol="0" anchor="ctr"/>
            <a:lstStyle/>
            <a:p>
              <a:pPr algn="ctr"/>
              <a:r>
                <a:rPr lang="en-US" altLang="zh-CN" dirty="0"/>
                <a:t>3</a:t>
              </a:r>
              <a:endParaRPr lang="zh-CN" altLang="en-US"/>
            </a:p>
          </p:txBody>
        </p:sp>
        <p:sp>
          <p:nvSpPr>
            <p:cNvPr id="98" name="圆角矩形 101">
              <a:extLst>
                <a:ext uri="{FF2B5EF4-FFF2-40B4-BE49-F238E27FC236}">
                  <a16:creationId xmlns:a16="http://schemas.microsoft.com/office/drawing/2014/main" id="{5582F676-73E9-3249-8CC1-DD33FF580FAD}"/>
                </a:ext>
              </a:extLst>
            </p:cNvPr>
            <p:cNvSpPr/>
            <p:nvPr/>
          </p:nvSpPr>
          <p:spPr>
            <a:xfrm>
              <a:off x="6053941" y="3963634"/>
              <a:ext cx="479576" cy="43881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3" tIns="45711" rIns="91423" bIns="45711" rtlCol="0" anchor="ctr"/>
            <a:lstStyle/>
            <a:p>
              <a:pPr algn="ctr"/>
              <a:r>
                <a:rPr lang="en-US" altLang="zh-CN" dirty="0"/>
                <a:t>4</a:t>
              </a:r>
              <a:endParaRPr lang="zh-CN" altLang="en-US" dirty="0"/>
            </a:p>
          </p:txBody>
        </p:sp>
      </p:grpSp>
      <p:sp>
        <p:nvSpPr>
          <p:cNvPr id="59" name="椭圆 2">
            <a:extLst>
              <a:ext uri="{FF2B5EF4-FFF2-40B4-BE49-F238E27FC236}">
                <a16:creationId xmlns:a16="http://schemas.microsoft.com/office/drawing/2014/main" id="{989CAF03-0B28-6542-BD52-0D30F097F87B}"/>
              </a:ext>
            </a:extLst>
          </p:cNvPr>
          <p:cNvSpPr/>
          <p:nvPr/>
        </p:nvSpPr>
        <p:spPr>
          <a:xfrm>
            <a:off x="7712411" y="891364"/>
            <a:ext cx="834809" cy="56245"/>
          </a:xfrm>
          <a:prstGeom prst="ellipse">
            <a:avLst/>
          </a:prstGeom>
          <a:gradFill>
            <a:gsLst>
              <a:gs pos="100000">
                <a:schemeClr val="tx1">
                  <a:alpha val="0"/>
                </a:schemeClr>
              </a:gs>
              <a:gs pos="0">
                <a:schemeClr val="tx1">
                  <a:lumMod val="50000"/>
                  <a:lumOff val="50000"/>
                  <a:alpha val="38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0" name="椭圆 25">
            <a:extLst>
              <a:ext uri="{FF2B5EF4-FFF2-40B4-BE49-F238E27FC236}">
                <a16:creationId xmlns:a16="http://schemas.microsoft.com/office/drawing/2014/main" id="{691ADCD8-CAAA-4B46-978D-BDA0D12D6666}"/>
              </a:ext>
            </a:extLst>
          </p:cNvPr>
          <p:cNvSpPr/>
          <p:nvPr/>
        </p:nvSpPr>
        <p:spPr>
          <a:xfrm>
            <a:off x="8491014" y="891364"/>
            <a:ext cx="834809" cy="56245"/>
          </a:xfrm>
          <a:prstGeom prst="ellipse">
            <a:avLst/>
          </a:prstGeom>
          <a:gradFill>
            <a:gsLst>
              <a:gs pos="100000">
                <a:schemeClr val="tx1">
                  <a:alpha val="0"/>
                </a:schemeClr>
              </a:gs>
              <a:gs pos="0">
                <a:schemeClr val="tx1">
                  <a:lumMod val="50000"/>
                  <a:lumOff val="50000"/>
                  <a:alpha val="38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1" name="椭圆 28">
            <a:extLst>
              <a:ext uri="{FF2B5EF4-FFF2-40B4-BE49-F238E27FC236}">
                <a16:creationId xmlns:a16="http://schemas.microsoft.com/office/drawing/2014/main" id="{E9764BC0-C5A0-8947-BCC6-D728A8D08CD8}"/>
              </a:ext>
            </a:extLst>
          </p:cNvPr>
          <p:cNvSpPr/>
          <p:nvPr/>
        </p:nvSpPr>
        <p:spPr>
          <a:xfrm>
            <a:off x="9251573" y="891364"/>
            <a:ext cx="834809" cy="56245"/>
          </a:xfrm>
          <a:prstGeom prst="ellipse">
            <a:avLst/>
          </a:prstGeom>
          <a:gradFill>
            <a:gsLst>
              <a:gs pos="100000">
                <a:schemeClr val="tx1">
                  <a:alpha val="0"/>
                </a:schemeClr>
              </a:gs>
              <a:gs pos="0">
                <a:schemeClr val="tx1">
                  <a:lumMod val="50000"/>
                  <a:lumOff val="50000"/>
                  <a:alpha val="38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椭圆 31">
            <a:extLst>
              <a:ext uri="{FF2B5EF4-FFF2-40B4-BE49-F238E27FC236}">
                <a16:creationId xmlns:a16="http://schemas.microsoft.com/office/drawing/2014/main" id="{2DF6D59E-EC9F-CF4A-A70D-C26AD5FD85B2}"/>
              </a:ext>
            </a:extLst>
          </p:cNvPr>
          <p:cNvSpPr/>
          <p:nvPr/>
        </p:nvSpPr>
        <p:spPr>
          <a:xfrm>
            <a:off x="10031949" y="891364"/>
            <a:ext cx="834809" cy="56245"/>
          </a:xfrm>
          <a:prstGeom prst="ellipse">
            <a:avLst/>
          </a:prstGeom>
          <a:gradFill>
            <a:gsLst>
              <a:gs pos="100000">
                <a:schemeClr val="tx1">
                  <a:alpha val="0"/>
                </a:schemeClr>
              </a:gs>
              <a:gs pos="0">
                <a:schemeClr val="tx1">
                  <a:lumMod val="50000"/>
                  <a:lumOff val="50000"/>
                  <a:alpha val="38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63" name="群組 62">
            <a:extLst>
              <a:ext uri="{FF2B5EF4-FFF2-40B4-BE49-F238E27FC236}">
                <a16:creationId xmlns:a16="http://schemas.microsoft.com/office/drawing/2014/main" id="{EB285D46-D9C2-B941-82B2-5E7484088E1B}"/>
              </a:ext>
            </a:extLst>
          </p:cNvPr>
          <p:cNvGrpSpPr/>
          <p:nvPr/>
        </p:nvGrpSpPr>
        <p:grpSpPr>
          <a:xfrm>
            <a:off x="7453498" y="26803"/>
            <a:ext cx="4738502" cy="872280"/>
            <a:chOff x="7453498" y="26803"/>
            <a:chExt cx="4738502" cy="872280"/>
          </a:xfrm>
        </p:grpSpPr>
        <p:grpSp>
          <p:nvGrpSpPr>
            <p:cNvPr id="64" name="群組 63">
              <a:extLst>
                <a:ext uri="{FF2B5EF4-FFF2-40B4-BE49-F238E27FC236}">
                  <a16:creationId xmlns:a16="http://schemas.microsoft.com/office/drawing/2014/main" id="{E2B9A7D4-BE0D-774E-ADAB-D0FDC3814B63}"/>
                </a:ext>
              </a:extLst>
            </p:cNvPr>
            <p:cNvGrpSpPr/>
            <p:nvPr/>
          </p:nvGrpSpPr>
          <p:grpSpPr>
            <a:xfrm>
              <a:off x="7453498" y="26803"/>
              <a:ext cx="4738502" cy="872280"/>
              <a:chOff x="7453498" y="26803"/>
              <a:chExt cx="4738502" cy="872280"/>
            </a:xfrm>
          </p:grpSpPr>
          <p:sp>
            <p:nvSpPr>
              <p:cNvPr id="71" name="圆角矩形 3">
                <a:extLst>
                  <a:ext uri="{FF2B5EF4-FFF2-40B4-BE49-F238E27FC236}">
                    <a16:creationId xmlns:a16="http://schemas.microsoft.com/office/drawing/2014/main" id="{160BC76B-0E5F-5740-B7C6-B876CF59749F}"/>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2" name="圆角矩形 6">
                <a:extLst>
                  <a:ext uri="{FF2B5EF4-FFF2-40B4-BE49-F238E27FC236}">
                    <a16:creationId xmlns:a16="http://schemas.microsoft.com/office/drawing/2014/main" id="{300D319A-4DCB-3A49-A98C-C5CA8DA80759}"/>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3" name="圆角矩形 8">
                <a:extLst>
                  <a:ext uri="{FF2B5EF4-FFF2-40B4-BE49-F238E27FC236}">
                    <a16:creationId xmlns:a16="http://schemas.microsoft.com/office/drawing/2014/main" id="{250E027A-9574-AD42-BC8F-D924FCD1EEAB}"/>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4" name="圆角矩形 10">
                <a:extLst>
                  <a:ext uri="{FF2B5EF4-FFF2-40B4-BE49-F238E27FC236}">
                    <a16:creationId xmlns:a16="http://schemas.microsoft.com/office/drawing/2014/main" id="{EAB77680-FC04-D143-9A69-277FA64A93EB}"/>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5" name="左箭头 4">
                <a:extLst>
                  <a:ext uri="{FF2B5EF4-FFF2-40B4-BE49-F238E27FC236}">
                    <a16:creationId xmlns:a16="http://schemas.microsoft.com/office/drawing/2014/main" id="{EFAAD492-F018-2043-8EE2-DF2732AB08BC}"/>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76" name="圆角矩形 1">
                <a:extLst>
                  <a:ext uri="{FF2B5EF4-FFF2-40B4-BE49-F238E27FC236}">
                    <a16:creationId xmlns:a16="http://schemas.microsoft.com/office/drawing/2014/main" id="{67BE80E3-B7BD-204D-9C6C-894A368E8B32}"/>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7" name="圆角矩形 1">
                <a:extLst>
                  <a:ext uri="{FF2B5EF4-FFF2-40B4-BE49-F238E27FC236}">
                    <a16:creationId xmlns:a16="http://schemas.microsoft.com/office/drawing/2014/main" id="{6BE118C5-06EE-EC46-92BE-E6650AD3BA34}"/>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圆角矩形 1">
                <a:extLst>
                  <a:ext uri="{FF2B5EF4-FFF2-40B4-BE49-F238E27FC236}">
                    <a16:creationId xmlns:a16="http://schemas.microsoft.com/office/drawing/2014/main" id="{FE7DE350-9A4D-2542-B890-031D29BB1E39}"/>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9" name="圆角矩形 1">
                <a:extLst>
                  <a:ext uri="{FF2B5EF4-FFF2-40B4-BE49-F238E27FC236}">
                    <a16:creationId xmlns:a16="http://schemas.microsoft.com/office/drawing/2014/main" id="{75E59E42-3D19-7943-8132-B571D5E076C6}"/>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80" name="圆角矩形 3">
                <a:extLst>
                  <a:ext uri="{FF2B5EF4-FFF2-40B4-BE49-F238E27FC236}">
                    <a16:creationId xmlns:a16="http://schemas.microsoft.com/office/drawing/2014/main" id="{8C3E9985-7B6E-4D4B-BD49-E7E9F5B305A5}"/>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1" name="圆角矩形 1">
                <a:extLst>
                  <a:ext uri="{FF2B5EF4-FFF2-40B4-BE49-F238E27FC236}">
                    <a16:creationId xmlns:a16="http://schemas.microsoft.com/office/drawing/2014/main" id="{02288A2F-23A2-1643-928C-11BAA61F58A2}"/>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65" name="群組 64">
              <a:extLst>
                <a:ext uri="{FF2B5EF4-FFF2-40B4-BE49-F238E27FC236}">
                  <a16:creationId xmlns:a16="http://schemas.microsoft.com/office/drawing/2014/main" id="{7DC88D70-EDD6-D544-B4D4-C2BDFAFEBB25}"/>
                </a:ext>
              </a:extLst>
            </p:cNvPr>
            <p:cNvGrpSpPr/>
            <p:nvPr/>
          </p:nvGrpSpPr>
          <p:grpSpPr>
            <a:xfrm>
              <a:off x="7756266" y="137835"/>
              <a:ext cx="4199935" cy="739537"/>
              <a:chOff x="7756266" y="-244943"/>
              <a:chExt cx="4199935" cy="739537"/>
            </a:xfrm>
          </p:grpSpPr>
          <p:sp>
            <p:nvSpPr>
              <p:cNvPr id="66" name="TextBox 24">
                <a:extLst>
                  <a:ext uri="{FF2B5EF4-FFF2-40B4-BE49-F238E27FC236}">
                    <a16:creationId xmlns:a16="http://schemas.microsoft.com/office/drawing/2014/main" id="{29E94EF5-73BB-CC40-AA2A-39280FF0007B}"/>
                  </a:ext>
                </a:extLst>
              </p:cNvPr>
              <p:cNvSpPr txBox="1"/>
              <p:nvPr/>
            </p:nvSpPr>
            <p:spPr bwMode="auto">
              <a:xfrm>
                <a:off x="7756266" y="-152791"/>
                <a:ext cx="826590" cy="492442"/>
              </a:xfrm>
              <a:prstGeom prst="rect">
                <a:avLst/>
              </a:prstGeom>
              <a:noFill/>
            </p:spPr>
            <p:txBody>
              <a:bodyPr wrap="square">
                <a:spAutoFit/>
              </a:bodyPr>
              <a:lstStyle/>
              <a:p>
                <a:pPr algn="just">
                  <a:lnSpc>
                    <a:spcPct val="130000"/>
                  </a:lnSpc>
                  <a:defRPr/>
                </a:pPr>
                <a:r>
                  <a:rPr lang="zh-CN" altLang="en-US" sz="2000" b="1" spc="300" dirty="0">
                    <a:solidFill>
                      <a:srgbClr val="FF2600"/>
                    </a:solidFill>
                    <a:latin typeface="標楷體" panose="03000509000000000000" pitchFamily="65" charset="-120"/>
                    <a:ea typeface="標楷體" panose="03000509000000000000" pitchFamily="65" charset="-120"/>
                  </a:rPr>
                  <a:t>緒論</a:t>
                </a:r>
              </a:p>
            </p:txBody>
          </p:sp>
          <p:sp>
            <p:nvSpPr>
              <p:cNvPr id="67" name="TextBox 24">
                <a:extLst>
                  <a:ext uri="{FF2B5EF4-FFF2-40B4-BE49-F238E27FC236}">
                    <a16:creationId xmlns:a16="http://schemas.microsoft.com/office/drawing/2014/main" id="{0BD458CE-6779-3446-97B7-D10A2EB06505}"/>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spc="300" dirty="0">
                    <a:solidFill>
                      <a:schemeClr val="bg1"/>
                    </a:solidFill>
                    <a:latin typeface="標楷體" panose="03000509000000000000" pitchFamily="65" charset="-120"/>
                    <a:ea typeface="標楷體" panose="03000509000000000000" pitchFamily="65" charset="-120"/>
                  </a:rPr>
                  <a:t>文獻</a:t>
                </a:r>
                <a:endParaRPr lang="en-US" altLang="zh-CN" sz="2000" spc="300" dirty="0">
                  <a:solidFill>
                    <a:schemeClr val="bg1"/>
                  </a:solidFill>
                  <a:latin typeface="標楷體" panose="03000509000000000000" pitchFamily="65" charset="-120"/>
                  <a:ea typeface="標楷體" panose="03000509000000000000" pitchFamily="65" charset="-120"/>
                </a:endParaRPr>
              </a:p>
              <a:p>
                <a:pPr algn="just">
                  <a:defRPr/>
                </a:pPr>
                <a:r>
                  <a:rPr lang="zh-CN" altLang="en-US" sz="2000" spc="300" dirty="0">
                    <a:solidFill>
                      <a:schemeClr val="bg1"/>
                    </a:solidFill>
                    <a:latin typeface="標楷體" panose="03000509000000000000" pitchFamily="65" charset="-120"/>
                    <a:ea typeface="標楷體" panose="03000509000000000000" pitchFamily="65" charset="-120"/>
                  </a:rPr>
                  <a:t>探討</a:t>
                </a:r>
              </a:p>
            </p:txBody>
          </p:sp>
          <p:sp>
            <p:nvSpPr>
              <p:cNvPr id="68" name="TextBox 24">
                <a:extLst>
                  <a:ext uri="{FF2B5EF4-FFF2-40B4-BE49-F238E27FC236}">
                    <a16:creationId xmlns:a16="http://schemas.microsoft.com/office/drawing/2014/main" id="{DFC3E32B-1C12-E241-B37D-FE33AB927E22}"/>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spc="300" dirty="0">
                    <a:solidFill>
                      <a:schemeClr val="bg1"/>
                    </a:solidFill>
                    <a:latin typeface="標楷體" panose="03000509000000000000" pitchFamily="65" charset="-120"/>
                    <a:ea typeface="標楷體" panose="03000509000000000000" pitchFamily="65" charset="-120"/>
                  </a:rPr>
                  <a:t>研究</a:t>
                </a:r>
                <a:endParaRPr lang="en-US" altLang="zh-CN" sz="2000" spc="300" dirty="0">
                  <a:solidFill>
                    <a:schemeClr val="bg1"/>
                  </a:solidFill>
                  <a:latin typeface="標楷體" panose="03000509000000000000" pitchFamily="65" charset="-120"/>
                  <a:ea typeface="標楷體" panose="03000509000000000000" pitchFamily="65" charset="-120"/>
                </a:endParaRPr>
              </a:p>
              <a:p>
                <a:pPr algn="just">
                  <a:defRPr/>
                </a:pPr>
                <a:r>
                  <a:rPr lang="zh-CN" altLang="en-US" sz="2000" spc="300" dirty="0">
                    <a:solidFill>
                      <a:schemeClr val="bg1"/>
                    </a:solidFill>
                    <a:latin typeface="標楷體" panose="03000509000000000000" pitchFamily="65" charset="-120"/>
                    <a:ea typeface="標楷體" panose="03000509000000000000" pitchFamily="65" charset="-120"/>
                  </a:rPr>
                  <a:t>方法</a:t>
                </a:r>
                <a:endParaRPr lang="en-US" altLang="zh-CN" sz="2000" spc="300" dirty="0">
                  <a:solidFill>
                    <a:schemeClr val="bg1"/>
                  </a:solidFill>
                  <a:latin typeface="標楷體" panose="03000509000000000000" pitchFamily="65" charset="-120"/>
                  <a:ea typeface="標楷體" panose="03000509000000000000" pitchFamily="65" charset="-120"/>
                </a:endParaRPr>
              </a:p>
            </p:txBody>
          </p:sp>
          <p:sp>
            <p:nvSpPr>
              <p:cNvPr id="69" name="TextBox 24">
                <a:extLst>
                  <a:ext uri="{FF2B5EF4-FFF2-40B4-BE49-F238E27FC236}">
                    <a16:creationId xmlns:a16="http://schemas.microsoft.com/office/drawing/2014/main" id="{E936E697-F6F5-654A-80CA-A712051EF0F7}"/>
                  </a:ext>
                </a:extLst>
              </p:cNvPr>
              <p:cNvSpPr txBox="1"/>
              <p:nvPr/>
            </p:nvSpPr>
            <p:spPr bwMode="auto">
              <a:xfrm>
                <a:off x="10104638" y="-233390"/>
                <a:ext cx="936261" cy="707886"/>
              </a:xfrm>
              <a:prstGeom prst="rect">
                <a:avLst/>
              </a:prstGeom>
              <a:noFill/>
            </p:spPr>
            <p:txBody>
              <a:bodyPr wrap="square">
                <a:spAutoFit/>
              </a:bodyPr>
              <a:lstStyle/>
              <a:p>
                <a:pPr algn="just">
                  <a:defRPr/>
                </a:pPr>
                <a:r>
                  <a:rPr lang="zh-TW" altLang="en-US" sz="2000" spc="300" dirty="0">
                    <a:solidFill>
                      <a:schemeClr val="bg1"/>
                    </a:solidFill>
                    <a:latin typeface="標楷體" panose="03000509000000000000" pitchFamily="65" charset="-120"/>
                    <a:ea typeface="標楷體" panose="03000509000000000000" pitchFamily="65" charset="-120"/>
                  </a:rPr>
                  <a:t>實證</a:t>
                </a:r>
                <a:endParaRPr lang="en-US" altLang="zh-TW" sz="2000" spc="300" dirty="0">
                  <a:solidFill>
                    <a:schemeClr val="bg1"/>
                  </a:solidFill>
                  <a:latin typeface="標楷體" panose="03000509000000000000" pitchFamily="65" charset="-120"/>
                  <a:ea typeface="標楷體" panose="03000509000000000000" pitchFamily="65" charset="-120"/>
                </a:endParaRPr>
              </a:p>
              <a:p>
                <a:pPr algn="just">
                  <a:defRPr/>
                </a:pPr>
                <a:r>
                  <a:rPr lang="zh-TW" altLang="en-US" sz="2000" spc="300" dirty="0">
                    <a:solidFill>
                      <a:schemeClr val="bg1"/>
                    </a:solidFill>
                    <a:latin typeface="標楷體" panose="03000509000000000000" pitchFamily="65" charset="-120"/>
                    <a:ea typeface="標楷體" panose="03000509000000000000" pitchFamily="65" charset="-120"/>
                  </a:rPr>
                  <a:t>研究</a:t>
                </a:r>
                <a:endParaRPr lang="en-US" altLang="zh-CN" sz="2000" spc="300" dirty="0">
                  <a:solidFill>
                    <a:schemeClr val="bg1"/>
                  </a:solidFill>
                  <a:latin typeface="標楷體" panose="03000509000000000000" pitchFamily="65" charset="-120"/>
                  <a:ea typeface="標楷體" panose="03000509000000000000" pitchFamily="65" charset="-120"/>
                </a:endParaRPr>
              </a:p>
            </p:txBody>
          </p:sp>
          <p:sp>
            <p:nvSpPr>
              <p:cNvPr id="70" name="TextBox 24">
                <a:extLst>
                  <a:ext uri="{FF2B5EF4-FFF2-40B4-BE49-F238E27FC236}">
                    <a16:creationId xmlns:a16="http://schemas.microsoft.com/office/drawing/2014/main" id="{E4A9BC8A-AFD1-9B4D-8A52-DE133996D805}"/>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標楷體" panose="03000509000000000000" pitchFamily="65" charset="-120"/>
                    <a:ea typeface="標楷體" panose="03000509000000000000" pitchFamily="65" charset="-120"/>
                  </a:rPr>
                  <a:t>結論與</a:t>
                </a:r>
                <a:endParaRPr lang="en-US" altLang="zh-TW" sz="2000" spc="300" dirty="0">
                  <a:solidFill>
                    <a:schemeClr val="bg1"/>
                  </a:solidFill>
                  <a:latin typeface="標楷體" panose="03000509000000000000" pitchFamily="65" charset="-120"/>
                  <a:ea typeface="標楷體" panose="03000509000000000000" pitchFamily="65" charset="-120"/>
                </a:endParaRPr>
              </a:p>
              <a:p>
                <a:pPr algn="just">
                  <a:defRPr/>
                </a:pPr>
                <a:r>
                  <a:rPr lang="zh-TW" altLang="en-US" sz="2000" spc="300" dirty="0">
                    <a:solidFill>
                      <a:schemeClr val="bg1"/>
                    </a:solidFill>
                    <a:latin typeface="標楷體" panose="03000509000000000000" pitchFamily="65" charset="-120"/>
                    <a:ea typeface="標楷體" panose="03000509000000000000" pitchFamily="65" charset="-120"/>
                  </a:rPr>
                  <a:t>建議</a:t>
                </a:r>
                <a:endParaRPr lang="zh-CN" altLang="en-US" sz="2000" spc="300" dirty="0">
                  <a:solidFill>
                    <a:schemeClr val="bg1"/>
                  </a:solidFill>
                  <a:latin typeface="標楷體" panose="03000509000000000000" pitchFamily="65" charset="-120"/>
                  <a:ea typeface="標楷體" panose="03000509000000000000" pitchFamily="65" charset="-120"/>
                </a:endParaRPr>
              </a:p>
            </p:txBody>
          </p:sp>
        </p:grpSp>
      </p:grpSp>
    </p:spTree>
    <p:extLst>
      <p:ext uri="{BB962C8B-B14F-4D97-AF65-F5344CB8AC3E}">
        <p14:creationId xmlns:p14="http://schemas.microsoft.com/office/powerpoint/2010/main" val="3762270445"/>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2F2A76CF-0215-8A48-84DD-8A51DD3214B2}"/>
              </a:ext>
            </a:extLst>
          </p:cNvPr>
          <p:cNvPicPr>
            <a:picLocks noChangeAspect="1"/>
          </p:cNvPicPr>
          <p:nvPr/>
        </p:nvPicPr>
        <p:blipFill>
          <a:blip r:embed="rId3"/>
          <a:stretch>
            <a:fillRect/>
          </a:stretch>
        </p:blipFill>
        <p:spPr>
          <a:xfrm>
            <a:off x="0" y="0"/>
            <a:ext cx="12192000" cy="6858000"/>
          </a:xfrm>
          <a:prstGeom prst="rect">
            <a:avLst/>
          </a:prstGeom>
        </p:spPr>
      </p:pic>
      <p:sp>
        <p:nvSpPr>
          <p:cNvPr id="32" name="矩形 31">
            <a:extLst>
              <a:ext uri="{FF2B5EF4-FFF2-40B4-BE49-F238E27FC236}">
                <a16:creationId xmlns:a16="http://schemas.microsoft.com/office/drawing/2014/main" id="{AA02F105-D143-7748-A2FE-389CA5D33EF8}"/>
              </a:ext>
            </a:extLst>
          </p:cNvPr>
          <p:cNvSpPr/>
          <p:nvPr/>
        </p:nvSpPr>
        <p:spPr>
          <a:xfrm>
            <a:off x="255504" y="185553"/>
            <a:ext cx="2236510" cy="707886"/>
          </a:xfrm>
          <a:prstGeom prst="rect">
            <a:avLst/>
          </a:prstGeom>
          <a:noFill/>
        </p:spPr>
        <p:txBody>
          <a:bodyPr wrap="none" lIns="91440" tIns="45720" rIns="91440" bIns="45720">
            <a:spAutoFit/>
          </a:bodyPr>
          <a:lstStyle/>
          <a:p>
            <a:pPr algn="ctr"/>
            <a:r>
              <a:rPr kumimoji="1" lang="zh-CN" altLang="en-US" sz="4000" dirty="0">
                <a:solidFill>
                  <a:schemeClr val="accent5">
                    <a:lumMod val="75000"/>
                  </a:schemeClr>
                </a:solidFill>
                <a:latin typeface="標楷體" panose="03000509000000000000" pitchFamily="65" charset="-120"/>
                <a:ea typeface="標楷體" panose="03000509000000000000" pitchFamily="65" charset="-120"/>
              </a:rPr>
              <a:t>研究流程</a:t>
            </a:r>
            <a:endParaRPr lang="zh-TW" altLang="en-US" sz="4000"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標楷體" panose="03000509000000000000" pitchFamily="65" charset="-120"/>
              <a:ea typeface="標楷體" panose="03000509000000000000" pitchFamily="65" charset="-120"/>
            </a:endParaRPr>
          </a:p>
        </p:txBody>
      </p:sp>
      <p:grpSp>
        <p:nvGrpSpPr>
          <p:cNvPr id="33" name="群組 32">
            <a:extLst>
              <a:ext uri="{FF2B5EF4-FFF2-40B4-BE49-F238E27FC236}">
                <a16:creationId xmlns:a16="http://schemas.microsoft.com/office/drawing/2014/main" id="{433B3DD8-625C-A74A-8645-770B0730A236}"/>
              </a:ext>
            </a:extLst>
          </p:cNvPr>
          <p:cNvGrpSpPr/>
          <p:nvPr/>
        </p:nvGrpSpPr>
        <p:grpSpPr>
          <a:xfrm>
            <a:off x="839690" y="552829"/>
            <a:ext cx="5845381" cy="5914242"/>
            <a:chOff x="0" y="0"/>
            <a:chExt cx="3524111" cy="3989070"/>
          </a:xfrm>
          <a:noFill/>
        </p:grpSpPr>
        <p:sp>
          <p:nvSpPr>
            <p:cNvPr id="34" name="文字方塊 5">
              <a:extLst>
                <a:ext uri="{FF2B5EF4-FFF2-40B4-BE49-F238E27FC236}">
                  <a16:creationId xmlns:a16="http://schemas.microsoft.com/office/drawing/2014/main" id="{A568F1CB-54D6-704E-957E-62E83FF18B29}"/>
                </a:ext>
              </a:extLst>
            </p:cNvPr>
            <p:cNvSpPr txBox="1"/>
            <p:nvPr/>
          </p:nvSpPr>
          <p:spPr>
            <a:xfrm>
              <a:off x="1034541" y="0"/>
              <a:ext cx="1469036" cy="331925"/>
            </a:xfrm>
            <a:prstGeom prst="rect">
              <a:avLst/>
            </a:prstGeom>
            <a:grp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127000" algn="ctr" hangingPunct="0">
                <a:lnSpc>
                  <a:spcPct val="150000"/>
                </a:lnSpc>
                <a:spcAft>
                  <a:spcPts val="0"/>
                </a:spcAft>
              </a:pPr>
              <a:r>
                <a:rPr lang="zh-TW" sz="2000" kern="100">
                  <a:effectLst/>
                  <a:latin typeface="標楷體" panose="03000509000000000000" pitchFamily="65" charset="-120"/>
                  <a:ea typeface="標楷體" panose="03000509000000000000" pitchFamily="65" charset="-120"/>
                  <a:cs typeface="Times New Roman" panose="02020603050405020304" pitchFamily="18" charset="0"/>
                </a:rPr>
                <a:t>研究背景與動機</a:t>
              </a:r>
            </a:p>
          </p:txBody>
        </p:sp>
        <p:sp>
          <p:nvSpPr>
            <p:cNvPr id="35" name="文字方塊 8">
              <a:extLst>
                <a:ext uri="{FF2B5EF4-FFF2-40B4-BE49-F238E27FC236}">
                  <a16:creationId xmlns:a16="http://schemas.microsoft.com/office/drawing/2014/main" id="{E3863632-7537-7F43-B265-90B8B12E0308}"/>
                </a:ext>
              </a:extLst>
            </p:cNvPr>
            <p:cNvSpPr txBox="1"/>
            <p:nvPr/>
          </p:nvSpPr>
          <p:spPr>
            <a:xfrm>
              <a:off x="1027866" y="533957"/>
              <a:ext cx="1446270" cy="331925"/>
            </a:xfrm>
            <a:prstGeom prst="rect">
              <a:avLst/>
            </a:prstGeom>
            <a:grp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127000" algn="ctr" hangingPunct="0">
                <a:lnSpc>
                  <a:spcPct val="150000"/>
                </a:lnSpc>
                <a:spcAft>
                  <a:spcPts val="0"/>
                </a:spcAft>
              </a:pPr>
              <a:r>
                <a:rPr lang="zh-TW" sz="2000" kern="100">
                  <a:effectLst/>
                  <a:latin typeface="標楷體" panose="03000509000000000000" pitchFamily="65" charset="-120"/>
                  <a:ea typeface="標楷體" panose="03000509000000000000" pitchFamily="65" charset="-120"/>
                  <a:cs typeface="Times New Roman" panose="02020603050405020304" pitchFamily="18" charset="0"/>
                </a:rPr>
                <a:t>研究目的與範圍</a:t>
              </a:r>
            </a:p>
          </p:txBody>
        </p:sp>
        <p:cxnSp>
          <p:nvCxnSpPr>
            <p:cNvPr id="36" name="直線單箭頭接點 17">
              <a:extLst>
                <a:ext uri="{FF2B5EF4-FFF2-40B4-BE49-F238E27FC236}">
                  <a16:creationId xmlns:a16="http://schemas.microsoft.com/office/drawing/2014/main" id="{897EAA7A-9C2C-484C-9A3D-45CD658D7F6F}"/>
                </a:ext>
              </a:extLst>
            </p:cNvPr>
            <p:cNvCxnSpPr/>
            <p:nvPr/>
          </p:nvCxnSpPr>
          <p:spPr>
            <a:xfrm>
              <a:off x="1768730" y="347072"/>
              <a:ext cx="0" cy="182558"/>
            </a:xfrm>
            <a:prstGeom prst="straightConnector1">
              <a:avLst/>
            </a:prstGeom>
            <a:grpFill/>
            <a:ln w="6350" cap="flat" cmpd="sng" algn="ctr">
              <a:solidFill>
                <a:sysClr val="windowText" lastClr="000000"/>
              </a:solidFill>
              <a:prstDash val="solid"/>
              <a:miter lim="800000"/>
              <a:tailEnd type="triangle"/>
            </a:ln>
            <a:effectLst/>
          </p:spPr>
        </p:cxnSp>
        <p:sp>
          <p:nvSpPr>
            <p:cNvPr id="37" name="文字方塊 9">
              <a:extLst>
                <a:ext uri="{FF2B5EF4-FFF2-40B4-BE49-F238E27FC236}">
                  <a16:creationId xmlns:a16="http://schemas.microsoft.com/office/drawing/2014/main" id="{23382004-5688-484B-B1B9-07ED41870F45}"/>
                </a:ext>
              </a:extLst>
            </p:cNvPr>
            <p:cNvSpPr txBox="1"/>
            <p:nvPr/>
          </p:nvSpPr>
          <p:spPr>
            <a:xfrm>
              <a:off x="1027866" y="1061238"/>
              <a:ext cx="1445895" cy="331925"/>
            </a:xfrm>
            <a:prstGeom prst="rect">
              <a:avLst/>
            </a:prstGeom>
            <a:grp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127000" algn="ctr" hangingPunct="0">
                <a:lnSpc>
                  <a:spcPct val="150000"/>
                </a:lnSpc>
                <a:spcAft>
                  <a:spcPts val="0"/>
                </a:spcAft>
              </a:pPr>
              <a:r>
                <a:rPr lang="zh-TW" sz="2000" kern="100">
                  <a:effectLst/>
                  <a:latin typeface="標楷體" panose="03000509000000000000" pitchFamily="65" charset="-120"/>
                  <a:ea typeface="標楷體" panose="03000509000000000000" pitchFamily="65" charset="-120"/>
                  <a:cs typeface="Times New Roman" panose="02020603050405020304" pitchFamily="18" charset="0"/>
                </a:rPr>
                <a:t>文獻回顧</a:t>
              </a:r>
            </a:p>
          </p:txBody>
        </p:sp>
        <p:cxnSp>
          <p:nvCxnSpPr>
            <p:cNvPr id="38" name="直線單箭頭接點 23">
              <a:extLst>
                <a:ext uri="{FF2B5EF4-FFF2-40B4-BE49-F238E27FC236}">
                  <a16:creationId xmlns:a16="http://schemas.microsoft.com/office/drawing/2014/main" id="{6C79FE5F-2EEB-7544-A11C-FEB78ADCBDD5}"/>
                </a:ext>
              </a:extLst>
            </p:cNvPr>
            <p:cNvCxnSpPr/>
            <p:nvPr/>
          </p:nvCxnSpPr>
          <p:spPr>
            <a:xfrm>
              <a:off x="1775405" y="1401635"/>
              <a:ext cx="7877" cy="154898"/>
            </a:xfrm>
            <a:prstGeom prst="straightConnector1">
              <a:avLst/>
            </a:prstGeom>
            <a:grpFill/>
            <a:ln w="6350" cap="flat" cmpd="sng" algn="ctr">
              <a:solidFill>
                <a:sysClr val="windowText" lastClr="000000"/>
              </a:solidFill>
              <a:prstDash val="solid"/>
              <a:miter lim="800000"/>
              <a:tailEnd type="triangle"/>
            </a:ln>
            <a:effectLst/>
          </p:spPr>
        </p:cxnSp>
        <p:cxnSp>
          <p:nvCxnSpPr>
            <p:cNvPr id="39" name="直線單箭頭接點 18">
              <a:extLst>
                <a:ext uri="{FF2B5EF4-FFF2-40B4-BE49-F238E27FC236}">
                  <a16:creationId xmlns:a16="http://schemas.microsoft.com/office/drawing/2014/main" id="{E0CE1F79-B62D-E54C-A260-5826EDD0A787}"/>
                </a:ext>
              </a:extLst>
            </p:cNvPr>
            <p:cNvCxnSpPr/>
            <p:nvPr/>
          </p:nvCxnSpPr>
          <p:spPr>
            <a:xfrm>
              <a:off x="1768730" y="881028"/>
              <a:ext cx="0" cy="182558"/>
            </a:xfrm>
            <a:prstGeom prst="straightConnector1">
              <a:avLst/>
            </a:prstGeom>
            <a:grpFill/>
            <a:ln w="6350" cap="flat" cmpd="sng" algn="ctr">
              <a:solidFill>
                <a:sysClr val="windowText" lastClr="000000"/>
              </a:solidFill>
              <a:prstDash val="solid"/>
              <a:miter lim="800000"/>
              <a:tailEnd type="triangle"/>
            </a:ln>
            <a:effectLst/>
          </p:spPr>
        </p:cxnSp>
        <p:sp>
          <p:nvSpPr>
            <p:cNvPr id="40" name="文字方塊 11">
              <a:extLst>
                <a:ext uri="{FF2B5EF4-FFF2-40B4-BE49-F238E27FC236}">
                  <a16:creationId xmlns:a16="http://schemas.microsoft.com/office/drawing/2014/main" id="{62510D7D-54BA-6845-B598-1FCF2680CF79}"/>
                </a:ext>
              </a:extLst>
            </p:cNvPr>
            <p:cNvSpPr txBox="1"/>
            <p:nvPr/>
          </p:nvSpPr>
          <p:spPr>
            <a:xfrm>
              <a:off x="253630" y="1628567"/>
              <a:ext cx="908927" cy="331925"/>
            </a:xfrm>
            <a:prstGeom prst="rect">
              <a:avLst/>
            </a:prstGeom>
            <a:grp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hangingPunct="0">
                <a:lnSpc>
                  <a:spcPct val="150000"/>
                </a:lnSpc>
                <a:spcAft>
                  <a:spcPts val="0"/>
                </a:spcAft>
              </a:pPr>
              <a:r>
                <a:rPr lang="zh-TW" sz="2000" kern="100">
                  <a:effectLst/>
                  <a:latin typeface="標楷體" panose="03000509000000000000" pitchFamily="65" charset="-120"/>
                  <a:ea typeface="標楷體" panose="03000509000000000000" pitchFamily="65" charset="-120"/>
                  <a:cs typeface="Times New Roman" panose="02020603050405020304" pitchFamily="18" charset="0"/>
                </a:rPr>
                <a:t>時間序列</a:t>
              </a:r>
            </a:p>
          </p:txBody>
        </p:sp>
        <p:cxnSp>
          <p:nvCxnSpPr>
            <p:cNvPr id="41" name="直線接點 40">
              <a:extLst>
                <a:ext uri="{FF2B5EF4-FFF2-40B4-BE49-F238E27FC236}">
                  <a16:creationId xmlns:a16="http://schemas.microsoft.com/office/drawing/2014/main" id="{0B905447-8179-7147-BD76-57770BE41FA0}"/>
                </a:ext>
              </a:extLst>
            </p:cNvPr>
            <p:cNvCxnSpPr/>
            <p:nvPr/>
          </p:nvCxnSpPr>
          <p:spPr>
            <a:xfrm flipV="1">
              <a:off x="0" y="1555148"/>
              <a:ext cx="3522688" cy="2030"/>
            </a:xfrm>
            <a:prstGeom prst="line">
              <a:avLst/>
            </a:prstGeom>
            <a:grpFill/>
            <a:ln w="6350" cap="flat" cmpd="sng" algn="ctr">
              <a:solidFill>
                <a:sysClr val="windowText" lastClr="000000"/>
              </a:solidFill>
              <a:prstDash val="solid"/>
              <a:miter lim="800000"/>
            </a:ln>
            <a:effectLst/>
          </p:spPr>
        </p:cxnSp>
        <p:cxnSp>
          <p:nvCxnSpPr>
            <p:cNvPr id="42" name="直線接點 41">
              <a:extLst>
                <a:ext uri="{FF2B5EF4-FFF2-40B4-BE49-F238E27FC236}">
                  <a16:creationId xmlns:a16="http://schemas.microsoft.com/office/drawing/2014/main" id="{8ACA46F3-05CE-5F48-A256-2C002696E04E}"/>
                </a:ext>
              </a:extLst>
            </p:cNvPr>
            <p:cNvCxnSpPr/>
            <p:nvPr/>
          </p:nvCxnSpPr>
          <p:spPr>
            <a:xfrm>
              <a:off x="0" y="1561822"/>
              <a:ext cx="7620" cy="487235"/>
            </a:xfrm>
            <a:prstGeom prst="line">
              <a:avLst/>
            </a:prstGeom>
            <a:grpFill/>
            <a:ln w="6350" cap="flat" cmpd="sng" algn="ctr">
              <a:solidFill>
                <a:sysClr val="windowText" lastClr="000000"/>
              </a:solidFill>
              <a:prstDash val="solid"/>
              <a:miter lim="800000"/>
            </a:ln>
            <a:effectLst/>
          </p:spPr>
        </p:cxnSp>
        <p:cxnSp>
          <p:nvCxnSpPr>
            <p:cNvPr id="43" name="直線接點 42">
              <a:extLst>
                <a:ext uri="{FF2B5EF4-FFF2-40B4-BE49-F238E27FC236}">
                  <a16:creationId xmlns:a16="http://schemas.microsoft.com/office/drawing/2014/main" id="{7A3E8BEB-3380-7A43-95B7-38E410E70815}"/>
                </a:ext>
              </a:extLst>
            </p:cNvPr>
            <p:cNvCxnSpPr/>
            <p:nvPr/>
          </p:nvCxnSpPr>
          <p:spPr>
            <a:xfrm>
              <a:off x="3524111" y="1555148"/>
              <a:ext cx="0" cy="493719"/>
            </a:xfrm>
            <a:prstGeom prst="line">
              <a:avLst/>
            </a:prstGeom>
            <a:grpFill/>
            <a:ln w="6350" cap="flat" cmpd="sng" algn="ctr">
              <a:solidFill>
                <a:sysClr val="windowText" lastClr="000000"/>
              </a:solidFill>
              <a:prstDash val="solid"/>
              <a:miter lim="800000"/>
            </a:ln>
            <a:effectLst/>
          </p:spPr>
        </p:cxnSp>
        <p:sp>
          <p:nvSpPr>
            <p:cNvPr id="44" name="文字方塊 12">
              <a:extLst>
                <a:ext uri="{FF2B5EF4-FFF2-40B4-BE49-F238E27FC236}">
                  <a16:creationId xmlns:a16="http://schemas.microsoft.com/office/drawing/2014/main" id="{18035423-7E2E-894A-ACDB-7E77323A504E}"/>
                </a:ext>
              </a:extLst>
            </p:cNvPr>
            <p:cNvSpPr txBox="1"/>
            <p:nvPr/>
          </p:nvSpPr>
          <p:spPr>
            <a:xfrm>
              <a:off x="1301519" y="1628567"/>
              <a:ext cx="974361" cy="331470"/>
            </a:xfrm>
            <a:prstGeom prst="rect">
              <a:avLst/>
            </a:prstGeom>
            <a:grp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hangingPunct="0">
                <a:lnSpc>
                  <a:spcPct val="150000"/>
                </a:lnSpc>
                <a:spcAft>
                  <a:spcPts val="0"/>
                </a:spcAft>
              </a:pPr>
              <a:r>
                <a:rPr lang="zh-TW" sz="2000" kern="100" dirty="0">
                  <a:effectLst/>
                  <a:latin typeface="標楷體" panose="03000509000000000000" pitchFamily="65" charset="-120"/>
                  <a:ea typeface="標楷體" panose="03000509000000000000" pitchFamily="65" charset="-120"/>
                  <a:cs typeface="Times New Roman" panose="02020603050405020304" pitchFamily="18" charset="0"/>
                </a:rPr>
                <a:t>需求預測</a:t>
              </a:r>
            </a:p>
          </p:txBody>
        </p:sp>
        <p:sp>
          <p:nvSpPr>
            <p:cNvPr id="45" name="文字方塊 10">
              <a:extLst>
                <a:ext uri="{FF2B5EF4-FFF2-40B4-BE49-F238E27FC236}">
                  <a16:creationId xmlns:a16="http://schemas.microsoft.com/office/drawing/2014/main" id="{A0999006-3CD3-1941-8477-3AC15330077B}"/>
                </a:ext>
              </a:extLst>
            </p:cNvPr>
            <p:cNvSpPr txBox="1"/>
            <p:nvPr/>
          </p:nvSpPr>
          <p:spPr>
            <a:xfrm>
              <a:off x="2416152" y="1628567"/>
              <a:ext cx="944381" cy="331470"/>
            </a:xfrm>
            <a:prstGeom prst="rect">
              <a:avLst/>
            </a:prstGeom>
            <a:grp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127000" algn="ctr" hangingPunct="0">
                <a:lnSpc>
                  <a:spcPct val="150000"/>
                </a:lnSpc>
                <a:spcAft>
                  <a:spcPts val="0"/>
                </a:spcAft>
              </a:pPr>
              <a:r>
                <a:rPr lang="zh-TW" altLang="en-US" sz="2000" kern="100" dirty="0">
                  <a:latin typeface="標楷體" panose="03000509000000000000" pitchFamily="65" charset="-120"/>
                  <a:ea typeface="標楷體" panose="03000509000000000000" pitchFamily="65" charset="-120"/>
                  <a:cs typeface="Times New Roman" panose="02020603050405020304" pitchFamily="18" charset="0"/>
                </a:rPr>
                <a:t>機器學習</a:t>
              </a:r>
              <a:endParaRPr lang="zh-TW" sz="2000" kern="100" dirty="0">
                <a:effectLst/>
                <a:latin typeface="標楷體" panose="03000509000000000000" pitchFamily="65" charset="-120"/>
                <a:ea typeface="標楷體" panose="03000509000000000000" pitchFamily="65" charset="-120"/>
                <a:cs typeface="Times New Roman" panose="02020603050405020304" pitchFamily="18" charset="0"/>
              </a:endParaRPr>
            </a:p>
            <a:p>
              <a:pPr indent="355600" algn="just" hangingPunct="0">
                <a:lnSpc>
                  <a:spcPts val="1600"/>
                </a:lnSpc>
                <a:spcAft>
                  <a:spcPts val="0"/>
                </a:spcAft>
              </a:pPr>
              <a:r>
                <a:rPr lang="en-US" sz="2000" kern="100" dirty="0">
                  <a:effectLst/>
                  <a:latin typeface="標楷體" panose="03000509000000000000" pitchFamily="65" charset="-120"/>
                  <a:ea typeface="標楷體" panose="03000509000000000000" pitchFamily="65" charset="-120"/>
                  <a:cs typeface="Times New Roman" panose="02020603050405020304" pitchFamily="18" charset="0"/>
                </a:rPr>
                <a:t> </a:t>
              </a:r>
              <a:endParaRPr lang="zh-TW" sz="2000" kern="100" dirty="0">
                <a:effectLst/>
                <a:latin typeface="標楷體" panose="03000509000000000000" pitchFamily="65" charset="-120"/>
                <a:ea typeface="標楷體" panose="03000509000000000000" pitchFamily="65" charset="-120"/>
                <a:cs typeface="Times New Roman" panose="02020603050405020304" pitchFamily="18" charset="0"/>
              </a:endParaRPr>
            </a:p>
          </p:txBody>
        </p:sp>
        <p:cxnSp>
          <p:nvCxnSpPr>
            <p:cNvPr id="46" name="直線接點 45">
              <a:extLst>
                <a:ext uri="{FF2B5EF4-FFF2-40B4-BE49-F238E27FC236}">
                  <a16:creationId xmlns:a16="http://schemas.microsoft.com/office/drawing/2014/main" id="{CC8E1DAB-E19A-4B40-B19A-55F5A14F8682}"/>
                </a:ext>
              </a:extLst>
            </p:cNvPr>
            <p:cNvCxnSpPr/>
            <p:nvPr/>
          </p:nvCxnSpPr>
          <p:spPr>
            <a:xfrm>
              <a:off x="0" y="2042383"/>
              <a:ext cx="3522345" cy="0"/>
            </a:xfrm>
            <a:prstGeom prst="line">
              <a:avLst/>
            </a:prstGeom>
            <a:grpFill/>
            <a:ln w="6350" cap="flat" cmpd="sng" algn="ctr">
              <a:solidFill>
                <a:sysClr val="windowText" lastClr="000000"/>
              </a:solidFill>
              <a:prstDash val="solid"/>
              <a:miter lim="800000"/>
            </a:ln>
            <a:effectLst/>
          </p:spPr>
        </p:cxnSp>
        <p:sp>
          <p:nvSpPr>
            <p:cNvPr id="47" name="文字方塊 38">
              <a:extLst>
                <a:ext uri="{FF2B5EF4-FFF2-40B4-BE49-F238E27FC236}">
                  <a16:creationId xmlns:a16="http://schemas.microsoft.com/office/drawing/2014/main" id="{DBF8D9C8-8DFB-B642-909D-D472F2C5D007}"/>
                </a:ext>
              </a:extLst>
            </p:cNvPr>
            <p:cNvSpPr txBox="1"/>
            <p:nvPr/>
          </p:nvSpPr>
          <p:spPr>
            <a:xfrm>
              <a:off x="1087936" y="2202570"/>
              <a:ext cx="1447800" cy="331470"/>
            </a:xfrm>
            <a:prstGeom prst="rect">
              <a:avLst/>
            </a:prstGeom>
            <a:grp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127000" algn="ctr" hangingPunct="0">
                <a:lnSpc>
                  <a:spcPct val="150000"/>
                </a:lnSpc>
                <a:spcAft>
                  <a:spcPts val="0"/>
                </a:spcAft>
              </a:pPr>
              <a:r>
                <a:rPr lang="zh-TW" sz="2000" kern="100" dirty="0">
                  <a:effectLst/>
                  <a:latin typeface="標楷體" panose="03000509000000000000" pitchFamily="65" charset="-120"/>
                  <a:ea typeface="標楷體" panose="03000509000000000000" pitchFamily="65" charset="-120"/>
                  <a:cs typeface="Times New Roman" panose="02020603050405020304" pitchFamily="18" charset="0"/>
                </a:rPr>
                <a:t>資料蒐集與彙整</a:t>
              </a:r>
            </a:p>
          </p:txBody>
        </p:sp>
        <p:sp>
          <p:nvSpPr>
            <p:cNvPr id="48" name="文字方塊 37">
              <a:extLst>
                <a:ext uri="{FF2B5EF4-FFF2-40B4-BE49-F238E27FC236}">
                  <a16:creationId xmlns:a16="http://schemas.microsoft.com/office/drawing/2014/main" id="{0C439E11-960A-BE4E-BE47-53C0E8D8EB17}"/>
                </a:ext>
              </a:extLst>
            </p:cNvPr>
            <p:cNvSpPr txBox="1"/>
            <p:nvPr/>
          </p:nvSpPr>
          <p:spPr>
            <a:xfrm>
              <a:off x="1087936" y="2689805"/>
              <a:ext cx="1447406" cy="331925"/>
            </a:xfrm>
            <a:prstGeom prst="rect">
              <a:avLst/>
            </a:prstGeom>
            <a:grp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127000" algn="ctr" hangingPunct="0">
                <a:lnSpc>
                  <a:spcPct val="150000"/>
                </a:lnSpc>
                <a:spcAft>
                  <a:spcPts val="0"/>
                </a:spcAft>
              </a:pPr>
              <a:r>
                <a:rPr lang="zh-TW" sz="2000" kern="100">
                  <a:effectLst/>
                  <a:latin typeface="標楷體" panose="03000509000000000000" pitchFamily="65" charset="-120"/>
                  <a:ea typeface="標楷體" panose="03000509000000000000" pitchFamily="65" charset="-120"/>
                  <a:cs typeface="Times New Roman" panose="02020603050405020304" pitchFamily="18" charset="0"/>
                </a:rPr>
                <a:t>模型建立</a:t>
              </a:r>
            </a:p>
          </p:txBody>
        </p:sp>
        <p:sp>
          <p:nvSpPr>
            <p:cNvPr id="49" name="文字方塊 36">
              <a:extLst>
                <a:ext uri="{FF2B5EF4-FFF2-40B4-BE49-F238E27FC236}">
                  <a16:creationId xmlns:a16="http://schemas.microsoft.com/office/drawing/2014/main" id="{4D012842-17DE-5746-B8E7-5F27EEA827A8}"/>
                </a:ext>
              </a:extLst>
            </p:cNvPr>
            <p:cNvSpPr txBox="1"/>
            <p:nvPr/>
          </p:nvSpPr>
          <p:spPr>
            <a:xfrm>
              <a:off x="1087936" y="3183714"/>
              <a:ext cx="1455030" cy="331925"/>
            </a:xfrm>
            <a:prstGeom prst="rect">
              <a:avLst/>
            </a:prstGeom>
            <a:grp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127000" algn="ctr" hangingPunct="0">
                <a:lnSpc>
                  <a:spcPct val="150000"/>
                </a:lnSpc>
                <a:spcAft>
                  <a:spcPts val="0"/>
                </a:spcAft>
              </a:pPr>
              <a:r>
                <a:rPr lang="zh-TW" sz="2000" kern="100" dirty="0">
                  <a:effectLst/>
                  <a:latin typeface="標楷體" panose="03000509000000000000" pitchFamily="65" charset="-120"/>
                  <a:ea typeface="標楷體" panose="03000509000000000000" pitchFamily="65" charset="-120"/>
                  <a:cs typeface="Times New Roman" panose="02020603050405020304" pitchFamily="18" charset="0"/>
                </a:rPr>
                <a:t>資料分析與評估</a:t>
              </a:r>
            </a:p>
          </p:txBody>
        </p:sp>
        <p:sp>
          <p:nvSpPr>
            <p:cNvPr id="50" name="文字方塊 35">
              <a:extLst>
                <a:ext uri="{FF2B5EF4-FFF2-40B4-BE49-F238E27FC236}">
                  <a16:creationId xmlns:a16="http://schemas.microsoft.com/office/drawing/2014/main" id="{C2AC68ED-6192-1E49-9CDA-FD57A1BD2D20}"/>
                </a:ext>
              </a:extLst>
            </p:cNvPr>
            <p:cNvSpPr txBox="1"/>
            <p:nvPr/>
          </p:nvSpPr>
          <p:spPr>
            <a:xfrm>
              <a:off x="1094611" y="3657600"/>
              <a:ext cx="1475054" cy="331470"/>
            </a:xfrm>
            <a:prstGeom prst="rect">
              <a:avLst/>
            </a:prstGeom>
            <a:grp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127000" algn="ctr" hangingPunct="0">
                <a:lnSpc>
                  <a:spcPct val="150000"/>
                </a:lnSpc>
                <a:spcAft>
                  <a:spcPts val="0"/>
                </a:spcAft>
              </a:pPr>
              <a:r>
                <a:rPr lang="zh-TW" sz="2000" kern="100" dirty="0">
                  <a:effectLst/>
                  <a:latin typeface="標楷體" panose="03000509000000000000" pitchFamily="65" charset="-120"/>
                  <a:ea typeface="標楷體" panose="03000509000000000000" pitchFamily="65" charset="-120"/>
                  <a:cs typeface="Times New Roman" panose="02020603050405020304" pitchFamily="18" charset="0"/>
                </a:rPr>
                <a:t>結論與建議</a:t>
              </a:r>
            </a:p>
          </p:txBody>
        </p:sp>
        <p:cxnSp>
          <p:nvCxnSpPr>
            <p:cNvPr id="51" name="直線單箭頭接點 23">
              <a:extLst>
                <a:ext uri="{FF2B5EF4-FFF2-40B4-BE49-F238E27FC236}">
                  <a16:creationId xmlns:a16="http://schemas.microsoft.com/office/drawing/2014/main" id="{4DA5C852-61E6-0044-BB34-08B45D918E09}"/>
                </a:ext>
              </a:extLst>
            </p:cNvPr>
            <p:cNvCxnSpPr/>
            <p:nvPr/>
          </p:nvCxnSpPr>
          <p:spPr>
            <a:xfrm>
              <a:off x="1795428" y="2042383"/>
              <a:ext cx="7877" cy="154898"/>
            </a:xfrm>
            <a:prstGeom prst="straightConnector1">
              <a:avLst/>
            </a:prstGeom>
            <a:grpFill/>
            <a:ln w="6350" cap="flat" cmpd="sng" algn="ctr">
              <a:solidFill>
                <a:sysClr val="windowText" lastClr="000000"/>
              </a:solidFill>
              <a:prstDash val="solid"/>
              <a:miter lim="800000"/>
              <a:tailEnd type="triangle"/>
            </a:ln>
            <a:effectLst/>
          </p:spPr>
        </p:cxnSp>
        <p:cxnSp>
          <p:nvCxnSpPr>
            <p:cNvPr id="52" name="直線單箭頭接點 23">
              <a:extLst>
                <a:ext uri="{FF2B5EF4-FFF2-40B4-BE49-F238E27FC236}">
                  <a16:creationId xmlns:a16="http://schemas.microsoft.com/office/drawing/2014/main" id="{2955FA10-6496-4748-B054-1CC5B8BBA574}"/>
                </a:ext>
              </a:extLst>
            </p:cNvPr>
            <p:cNvCxnSpPr/>
            <p:nvPr/>
          </p:nvCxnSpPr>
          <p:spPr>
            <a:xfrm>
              <a:off x="1795428" y="3023527"/>
              <a:ext cx="7620" cy="154305"/>
            </a:xfrm>
            <a:prstGeom prst="straightConnector1">
              <a:avLst/>
            </a:prstGeom>
            <a:grpFill/>
            <a:ln w="6350" cap="flat" cmpd="sng" algn="ctr">
              <a:solidFill>
                <a:sysClr val="windowText" lastClr="000000"/>
              </a:solidFill>
              <a:prstDash val="solid"/>
              <a:miter lim="800000"/>
              <a:tailEnd type="triangle"/>
            </a:ln>
            <a:effectLst/>
          </p:spPr>
        </p:cxnSp>
        <p:cxnSp>
          <p:nvCxnSpPr>
            <p:cNvPr id="53" name="直線單箭頭接點 23">
              <a:extLst>
                <a:ext uri="{FF2B5EF4-FFF2-40B4-BE49-F238E27FC236}">
                  <a16:creationId xmlns:a16="http://schemas.microsoft.com/office/drawing/2014/main" id="{480C1C2F-EE63-534E-B267-C6CCE8ADAA19}"/>
                </a:ext>
              </a:extLst>
            </p:cNvPr>
            <p:cNvCxnSpPr/>
            <p:nvPr/>
          </p:nvCxnSpPr>
          <p:spPr>
            <a:xfrm>
              <a:off x="1808777" y="2529618"/>
              <a:ext cx="7877" cy="154898"/>
            </a:xfrm>
            <a:prstGeom prst="straightConnector1">
              <a:avLst/>
            </a:prstGeom>
            <a:grpFill/>
            <a:ln w="6350" cap="flat" cmpd="sng" algn="ctr">
              <a:solidFill>
                <a:sysClr val="windowText" lastClr="000000"/>
              </a:solidFill>
              <a:prstDash val="solid"/>
              <a:miter lim="800000"/>
              <a:tailEnd type="triangle"/>
            </a:ln>
            <a:effectLst/>
          </p:spPr>
        </p:cxnSp>
        <p:cxnSp>
          <p:nvCxnSpPr>
            <p:cNvPr id="54" name="直線單箭頭接點 23">
              <a:extLst>
                <a:ext uri="{FF2B5EF4-FFF2-40B4-BE49-F238E27FC236}">
                  <a16:creationId xmlns:a16="http://schemas.microsoft.com/office/drawing/2014/main" id="{5F888474-68A4-1142-83B8-B07C907BF3BE}"/>
                </a:ext>
              </a:extLst>
            </p:cNvPr>
            <p:cNvCxnSpPr/>
            <p:nvPr/>
          </p:nvCxnSpPr>
          <p:spPr>
            <a:xfrm>
              <a:off x="1808777" y="3510762"/>
              <a:ext cx="7620" cy="154305"/>
            </a:xfrm>
            <a:prstGeom prst="straightConnector1">
              <a:avLst/>
            </a:prstGeom>
            <a:grpFill/>
            <a:ln w="6350" cap="flat" cmpd="sng" algn="ctr">
              <a:solidFill>
                <a:sysClr val="windowText" lastClr="000000"/>
              </a:solidFill>
              <a:prstDash val="solid"/>
              <a:miter lim="800000"/>
              <a:tailEnd type="triangle"/>
            </a:ln>
            <a:effectLst/>
          </p:spPr>
        </p:cxnSp>
      </p:grpSp>
      <p:sp>
        <p:nvSpPr>
          <p:cNvPr id="2" name="投影片編號版面配置區 1">
            <a:extLst>
              <a:ext uri="{FF2B5EF4-FFF2-40B4-BE49-F238E27FC236}">
                <a16:creationId xmlns:a16="http://schemas.microsoft.com/office/drawing/2014/main" id="{BC79D6EE-1F0F-E243-8873-A0FEF5F2DA38}"/>
              </a:ext>
            </a:extLst>
          </p:cNvPr>
          <p:cNvSpPr>
            <a:spLocks noGrp="1"/>
          </p:cNvSpPr>
          <p:nvPr>
            <p:ph type="sldNum" sz="quarter" idx="12"/>
          </p:nvPr>
        </p:nvSpPr>
        <p:spPr/>
        <p:txBody>
          <a:bodyPr/>
          <a:lstStyle/>
          <a:p>
            <a:fld id="{1490CF33-D555-A345-BE28-C2DA5831FB31}" type="slidenum">
              <a:rPr kumimoji="1" lang="zh-TW" altLang="en-US" smtClean="0">
                <a:latin typeface="標楷體" panose="03000509000000000000" pitchFamily="65" charset="-120"/>
                <a:ea typeface="標楷體" panose="03000509000000000000" pitchFamily="65" charset="-120"/>
              </a:rPr>
              <a:t>7</a:t>
            </a:fld>
            <a:endParaRPr kumimoji="1" lang="zh-TW" altLang="en-US">
              <a:latin typeface="標楷體" panose="03000509000000000000" pitchFamily="65" charset="-120"/>
              <a:ea typeface="標楷體" panose="03000509000000000000" pitchFamily="65" charset="-120"/>
            </a:endParaRPr>
          </a:p>
        </p:txBody>
      </p:sp>
      <p:pic>
        <p:nvPicPr>
          <p:cNvPr id="28" name="圖片 27">
            <a:extLst>
              <a:ext uri="{FF2B5EF4-FFF2-40B4-BE49-F238E27FC236}">
                <a16:creationId xmlns:a16="http://schemas.microsoft.com/office/drawing/2014/main" id="{74F70CB0-D964-8C45-92A5-B00B0C7A9581}"/>
              </a:ext>
            </a:extLst>
          </p:cNvPr>
          <p:cNvPicPr>
            <a:picLocks noChangeAspect="1"/>
          </p:cNvPicPr>
          <p:nvPr/>
        </p:nvPicPr>
        <p:blipFill>
          <a:blip r:embed="rId4"/>
          <a:stretch>
            <a:fillRect/>
          </a:stretch>
        </p:blipFill>
        <p:spPr>
          <a:xfrm>
            <a:off x="6980732" y="2731803"/>
            <a:ext cx="4896037" cy="2958022"/>
          </a:xfrm>
          <a:prstGeom prst="rect">
            <a:avLst/>
          </a:prstGeom>
        </p:spPr>
      </p:pic>
      <p:sp>
        <p:nvSpPr>
          <p:cNvPr id="74" name="椭圆 2">
            <a:extLst>
              <a:ext uri="{FF2B5EF4-FFF2-40B4-BE49-F238E27FC236}">
                <a16:creationId xmlns:a16="http://schemas.microsoft.com/office/drawing/2014/main" id="{989CAF03-0B28-6542-BD52-0D30F097F87B}"/>
              </a:ext>
            </a:extLst>
          </p:cNvPr>
          <p:cNvSpPr/>
          <p:nvPr/>
        </p:nvSpPr>
        <p:spPr>
          <a:xfrm>
            <a:off x="7712411" y="891364"/>
            <a:ext cx="834809" cy="56245"/>
          </a:xfrm>
          <a:prstGeom prst="ellipse">
            <a:avLst/>
          </a:prstGeom>
          <a:gradFill>
            <a:gsLst>
              <a:gs pos="100000">
                <a:schemeClr val="tx1">
                  <a:alpha val="0"/>
                </a:schemeClr>
              </a:gs>
              <a:gs pos="0">
                <a:schemeClr val="tx1">
                  <a:lumMod val="50000"/>
                  <a:lumOff val="50000"/>
                  <a:alpha val="38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5" name="椭圆 25">
            <a:extLst>
              <a:ext uri="{FF2B5EF4-FFF2-40B4-BE49-F238E27FC236}">
                <a16:creationId xmlns:a16="http://schemas.microsoft.com/office/drawing/2014/main" id="{691ADCD8-CAAA-4B46-978D-BDA0D12D6666}"/>
              </a:ext>
            </a:extLst>
          </p:cNvPr>
          <p:cNvSpPr/>
          <p:nvPr/>
        </p:nvSpPr>
        <p:spPr>
          <a:xfrm>
            <a:off x="8491014" y="891364"/>
            <a:ext cx="834809" cy="56245"/>
          </a:xfrm>
          <a:prstGeom prst="ellipse">
            <a:avLst/>
          </a:prstGeom>
          <a:gradFill>
            <a:gsLst>
              <a:gs pos="100000">
                <a:schemeClr val="tx1">
                  <a:alpha val="0"/>
                </a:schemeClr>
              </a:gs>
              <a:gs pos="0">
                <a:schemeClr val="tx1">
                  <a:lumMod val="50000"/>
                  <a:lumOff val="50000"/>
                  <a:alpha val="38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椭圆 28">
            <a:extLst>
              <a:ext uri="{FF2B5EF4-FFF2-40B4-BE49-F238E27FC236}">
                <a16:creationId xmlns:a16="http://schemas.microsoft.com/office/drawing/2014/main" id="{E9764BC0-C5A0-8947-BCC6-D728A8D08CD8}"/>
              </a:ext>
            </a:extLst>
          </p:cNvPr>
          <p:cNvSpPr/>
          <p:nvPr/>
        </p:nvSpPr>
        <p:spPr>
          <a:xfrm>
            <a:off x="9251573" y="891364"/>
            <a:ext cx="834809" cy="56245"/>
          </a:xfrm>
          <a:prstGeom prst="ellipse">
            <a:avLst/>
          </a:prstGeom>
          <a:gradFill>
            <a:gsLst>
              <a:gs pos="100000">
                <a:schemeClr val="tx1">
                  <a:alpha val="0"/>
                </a:schemeClr>
              </a:gs>
              <a:gs pos="0">
                <a:schemeClr val="tx1">
                  <a:lumMod val="50000"/>
                  <a:lumOff val="50000"/>
                  <a:alpha val="38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7" name="椭圆 31">
            <a:extLst>
              <a:ext uri="{FF2B5EF4-FFF2-40B4-BE49-F238E27FC236}">
                <a16:creationId xmlns:a16="http://schemas.microsoft.com/office/drawing/2014/main" id="{2DF6D59E-EC9F-CF4A-A70D-C26AD5FD85B2}"/>
              </a:ext>
            </a:extLst>
          </p:cNvPr>
          <p:cNvSpPr/>
          <p:nvPr/>
        </p:nvSpPr>
        <p:spPr>
          <a:xfrm>
            <a:off x="10031949" y="891364"/>
            <a:ext cx="834809" cy="56245"/>
          </a:xfrm>
          <a:prstGeom prst="ellipse">
            <a:avLst/>
          </a:prstGeom>
          <a:gradFill>
            <a:gsLst>
              <a:gs pos="100000">
                <a:schemeClr val="tx1">
                  <a:alpha val="0"/>
                </a:schemeClr>
              </a:gs>
              <a:gs pos="0">
                <a:schemeClr val="tx1">
                  <a:lumMod val="50000"/>
                  <a:lumOff val="50000"/>
                  <a:alpha val="38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78" name="群組 77">
            <a:extLst>
              <a:ext uri="{FF2B5EF4-FFF2-40B4-BE49-F238E27FC236}">
                <a16:creationId xmlns:a16="http://schemas.microsoft.com/office/drawing/2014/main" id="{EB285D46-D9C2-B941-82B2-5E7484088E1B}"/>
              </a:ext>
            </a:extLst>
          </p:cNvPr>
          <p:cNvGrpSpPr/>
          <p:nvPr/>
        </p:nvGrpSpPr>
        <p:grpSpPr>
          <a:xfrm>
            <a:off x="7453498" y="26803"/>
            <a:ext cx="4738502" cy="872280"/>
            <a:chOff x="7453498" y="26803"/>
            <a:chExt cx="4738502" cy="872280"/>
          </a:xfrm>
        </p:grpSpPr>
        <p:grpSp>
          <p:nvGrpSpPr>
            <p:cNvPr id="79" name="群組 78">
              <a:extLst>
                <a:ext uri="{FF2B5EF4-FFF2-40B4-BE49-F238E27FC236}">
                  <a16:creationId xmlns:a16="http://schemas.microsoft.com/office/drawing/2014/main" id="{E2B9A7D4-BE0D-774E-ADAB-D0FDC3814B63}"/>
                </a:ext>
              </a:extLst>
            </p:cNvPr>
            <p:cNvGrpSpPr/>
            <p:nvPr/>
          </p:nvGrpSpPr>
          <p:grpSpPr>
            <a:xfrm>
              <a:off x="7453498" y="26803"/>
              <a:ext cx="4738502" cy="872280"/>
              <a:chOff x="7453498" y="26803"/>
              <a:chExt cx="4738502" cy="872280"/>
            </a:xfrm>
          </p:grpSpPr>
          <p:sp>
            <p:nvSpPr>
              <p:cNvPr id="86" name="圆角矩形 3">
                <a:extLst>
                  <a:ext uri="{FF2B5EF4-FFF2-40B4-BE49-F238E27FC236}">
                    <a16:creationId xmlns:a16="http://schemas.microsoft.com/office/drawing/2014/main" id="{160BC76B-0E5F-5740-B7C6-B876CF59749F}"/>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7" name="圆角矩形 6">
                <a:extLst>
                  <a:ext uri="{FF2B5EF4-FFF2-40B4-BE49-F238E27FC236}">
                    <a16:creationId xmlns:a16="http://schemas.microsoft.com/office/drawing/2014/main" id="{300D319A-4DCB-3A49-A98C-C5CA8DA80759}"/>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8" name="圆角矩形 8">
                <a:extLst>
                  <a:ext uri="{FF2B5EF4-FFF2-40B4-BE49-F238E27FC236}">
                    <a16:creationId xmlns:a16="http://schemas.microsoft.com/office/drawing/2014/main" id="{250E027A-9574-AD42-BC8F-D924FCD1EEAB}"/>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9" name="圆角矩形 10">
                <a:extLst>
                  <a:ext uri="{FF2B5EF4-FFF2-40B4-BE49-F238E27FC236}">
                    <a16:creationId xmlns:a16="http://schemas.microsoft.com/office/drawing/2014/main" id="{EAB77680-FC04-D143-9A69-277FA64A93EB}"/>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左箭头 4">
                <a:extLst>
                  <a:ext uri="{FF2B5EF4-FFF2-40B4-BE49-F238E27FC236}">
                    <a16:creationId xmlns:a16="http://schemas.microsoft.com/office/drawing/2014/main" id="{EFAAD492-F018-2043-8EE2-DF2732AB08BC}"/>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91" name="圆角矩形 1">
                <a:extLst>
                  <a:ext uri="{FF2B5EF4-FFF2-40B4-BE49-F238E27FC236}">
                    <a16:creationId xmlns:a16="http://schemas.microsoft.com/office/drawing/2014/main" id="{67BE80E3-B7BD-204D-9C6C-894A368E8B32}"/>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2" name="圆角矩形 1">
                <a:extLst>
                  <a:ext uri="{FF2B5EF4-FFF2-40B4-BE49-F238E27FC236}">
                    <a16:creationId xmlns:a16="http://schemas.microsoft.com/office/drawing/2014/main" id="{6BE118C5-06EE-EC46-92BE-E6650AD3BA34}"/>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3" name="圆角矩形 1">
                <a:extLst>
                  <a:ext uri="{FF2B5EF4-FFF2-40B4-BE49-F238E27FC236}">
                    <a16:creationId xmlns:a16="http://schemas.microsoft.com/office/drawing/2014/main" id="{FE7DE350-9A4D-2542-B890-031D29BB1E39}"/>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4" name="圆角矩形 1">
                <a:extLst>
                  <a:ext uri="{FF2B5EF4-FFF2-40B4-BE49-F238E27FC236}">
                    <a16:creationId xmlns:a16="http://schemas.microsoft.com/office/drawing/2014/main" id="{75E59E42-3D19-7943-8132-B571D5E076C6}"/>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95" name="圆角矩形 3">
                <a:extLst>
                  <a:ext uri="{FF2B5EF4-FFF2-40B4-BE49-F238E27FC236}">
                    <a16:creationId xmlns:a16="http://schemas.microsoft.com/office/drawing/2014/main" id="{8C3E9985-7B6E-4D4B-BD49-E7E9F5B305A5}"/>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6" name="圆角矩形 1">
                <a:extLst>
                  <a:ext uri="{FF2B5EF4-FFF2-40B4-BE49-F238E27FC236}">
                    <a16:creationId xmlns:a16="http://schemas.microsoft.com/office/drawing/2014/main" id="{02288A2F-23A2-1643-928C-11BAA61F58A2}"/>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80" name="群組 79">
              <a:extLst>
                <a:ext uri="{FF2B5EF4-FFF2-40B4-BE49-F238E27FC236}">
                  <a16:creationId xmlns:a16="http://schemas.microsoft.com/office/drawing/2014/main" id="{7DC88D70-EDD6-D544-B4D4-C2BDFAFEBB25}"/>
                </a:ext>
              </a:extLst>
            </p:cNvPr>
            <p:cNvGrpSpPr/>
            <p:nvPr/>
          </p:nvGrpSpPr>
          <p:grpSpPr>
            <a:xfrm>
              <a:off x="7756266" y="137835"/>
              <a:ext cx="4199935" cy="739537"/>
              <a:chOff x="7756266" y="-244943"/>
              <a:chExt cx="4199935" cy="739537"/>
            </a:xfrm>
          </p:grpSpPr>
          <p:sp>
            <p:nvSpPr>
              <p:cNvPr id="81" name="TextBox 24">
                <a:extLst>
                  <a:ext uri="{FF2B5EF4-FFF2-40B4-BE49-F238E27FC236}">
                    <a16:creationId xmlns:a16="http://schemas.microsoft.com/office/drawing/2014/main" id="{29E94EF5-73BB-CC40-AA2A-39280FF0007B}"/>
                  </a:ext>
                </a:extLst>
              </p:cNvPr>
              <p:cNvSpPr txBox="1"/>
              <p:nvPr/>
            </p:nvSpPr>
            <p:spPr bwMode="auto">
              <a:xfrm>
                <a:off x="7756266" y="-152791"/>
                <a:ext cx="826590" cy="492442"/>
              </a:xfrm>
              <a:prstGeom prst="rect">
                <a:avLst/>
              </a:prstGeom>
              <a:noFill/>
            </p:spPr>
            <p:txBody>
              <a:bodyPr wrap="square">
                <a:spAutoFit/>
              </a:bodyPr>
              <a:lstStyle/>
              <a:p>
                <a:pPr algn="just">
                  <a:lnSpc>
                    <a:spcPct val="130000"/>
                  </a:lnSpc>
                  <a:defRPr/>
                </a:pPr>
                <a:r>
                  <a:rPr lang="zh-CN" altLang="en-US" sz="2000" b="1" spc="300" dirty="0">
                    <a:solidFill>
                      <a:srgbClr val="FF2600"/>
                    </a:solidFill>
                    <a:latin typeface="標楷體" panose="03000509000000000000" pitchFamily="65" charset="-120"/>
                    <a:ea typeface="標楷體" panose="03000509000000000000" pitchFamily="65" charset="-120"/>
                  </a:rPr>
                  <a:t>緒論</a:t>
                </a:r>
              </a:p>
            </p:txBody>
          </p:sp>
          <p:sp>
            <p:nvSpPr>
              <p:cNvPr id="82" name="TextBox 24">
                <a:extLst>
                  <a:ext uri="{FF2B5EF4-FFF2-40B4-BE49-F238E27FC236}">
                    <a16:creationId xmlns:a16="http://schemas.microsoft.com/office/drawing/2014/main" id="{0BD458CE-6779-3446-97B7-D10A2EB06505}"/>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spc="300" dirty="0">
                    <a:solidFill>
                      <a:schemeClr val="bg1"/>
                    </a:solidFill>
                    <a:latin typeface="標楷體" panose="03000509000000000000" pitchFamily="65" charset="-120"/>
                    <a:ea typeface="標楷體" panose="03000509000000000000" pitchFamily="65" charset="-120"/>
                  </a:rPr>
                  <a:t>文獻</a:t>
                </a:r>
                <a:endParaRPr lang="en-US" altLang="zh-CN" sz="2000" spc="300" dirty="0">
                  <a:solidFill>
                    <a:schemeClr val="bg1"/>
                  </a:solidFill>
                  <a:latin typeface="標楷體" panose="03000509000000000000" pitchFamily="65" charset="-120"/>
                  <a:ea typeface="標楷體" panose="03000509000000000000" pitchFamily="65" charset="-120"/>
                </a:endParaRPr>
              </a:p>
              <a:p>
                <a:pPr algn="just">
                  <a:defRPr/>
                </a:pPr>
                <a:r>
                  <a:rPr lang="zh-CN" altLang="en-US" sz="2000" spc="300" dirty="0">
                    <a:solidFill>
                      <a:schemeClr val="bg1"/>
                    </a:solidFill>
                    <a:latin typeface="標楷體" panose="03000509000000000000" pitchFamily="65" charset="-120"/>
                    <a:ea typeface="標楷體" panose="03000509000000000000" pitchFamily="65" charset="-120"/>
                  </a:rPr>
                  <a:t>探討</a:t>
                </a:r>
              </a:p>
            </p:txBody>
          </p:sp>
          <p:sp>
            <p:nvSpPr>
              <p:cNvPr id="83" name="TextBox 24">
                <a:extLst>
                  <a:ext uri="{FF2B5EF4-FFF2-40B4-BE49-F238E27FC236}">
                    <a16:creationId xmlns:a16="http://schemas.microsoft.com/office/drawing/2014/main" id="{DFC3E32B-1C12-E241-B37D-FE33AB927E22}"/>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spc="300" dirty="0">
                    <a:solidFill>
                      <a:schemeClr val="bg1"/>
                    </a:solidFill>
                    <a:latin typeface="標楷體" panose="03000509000000000000" pitchFamily="65" charset="-120"/>
                    <a:ea typeface="標楷體" panose="03000509000000000000" pitchFamily="65" charset="-120"/>
                  </a:rPr>
                  <a:t>研究</a:t>
                </a:r>
                <a:endParaRPr lang="en-US" altLang="zh-CN" sz="2000" spc="300" dirty="0">
                  <a:solidFill>
                    <a:schemeClr val="bg1"/>
                  </a:solidFill>
                  <a:latin typeface="標楷體" panose="03000509000000000000" pitchFamily="65" charset="-120"/>
                  <a:ea typeface="標楷體" panose="03000509000000000000" pitchFamily="65" charset="-120"/>
                </a:endParaRPr>
              </a:p>
              <a:p>
                <a:pPr algn="just">
                  <a:defRPr/>
                </a:pPr>
                <a:r>
                  <a:rPr lang="zh-CN" altLang="en-US" sz="2000" spc="300" dirty="0">
                    <a:solidFill>
                      <a:schemeClr val="bg1"/>
                    </a:solidFill>
                    <a:latin typeface="標楷體" panose="03000509000000000000" pitchFamily="65" charset="-120"/>
                    <a:ea typeface="標楷體" panose="03000509000000000000" pitchFamily="65" charset="-120"/>
                  </a:rPr>
                  <a:t>方法</a:t>
                </a:r>
                <a:endParaRPr lang="en-US" altLang="zh-CN" sz="2000" spc="300" dirty="0">
                  <a:solidFill>
                    <a:schemeClr val="bg1"/>
                  </a:solidFill>
                  <a:latin typeface="標楷體" panose="03000509000000000000" pitchFamily="65" charset="-120"/>
                  <a:ea typeface="標楷體" panose="03000509000000000000" pitchFamily="65" charset="-120"/>
                </a:endParaRPr>
              </a:p>
            </p:txBody>
          </p:sp>
          <p:sp>
            <p:nvSpPr>
              <p:cNvPr id="84" name="TextBox 24">
                <a:extLst>
                  <a:ext uri="{FF2B5EF4-FFF2-40B4-BE49-F238E27FC236}">
                    <a16:creationId xmlns:a16="http://schemas.microsoft.com/office/drawing/2014/main" id="{E936E697-F6F5-654A-80CA-A712051EF0F7}"/>
                  </a:ext>
                </a:extLst>
              </p:cNvPr>
              <p:cNvSpPr txBox="1"/>
              <p:nvPr/>
            </p:nvSpPr>
            <p:spPr bwMode="auto">
              <a:xfrm>
                <a:off x="10104638" y="-233390"/>
                <a:ext cx="936261" cy="707886"/>
              </a:xfrm>
              <a:prstGeom prst="rect">
                <a:avLst/>
              </a:prstGeom>
              <a:noFill/>
            </p:spPr>
            <p:txBody>
              <a:bodyPr wrap="square">
                <a:spAutoFit/>
              </a:bodyPr>
              <a:lstStyle/>
              <a:p>
                <a:pPr algn="just">
                  <a:defRPr/>
                </a:pPr>
                <a:r>
                  <a:rPr lang="zh-TW" altLang="en-US" sz="2000" spc="300" dirty="0">
                    <a:solidFill>
                      <a:schemeClr val="bg1"/>
                    </a:solidFill>
                    <a:latin typeface="標楷體" panose="03000509000000000000" pitchFamily="65" charset="-120"/>
                    <a:ea typeface="標楷體" panose="03000509000000000000" pitchFamily="65" charset="-120"/>
                  </a:rPr>
                  <a:t>實證</a:t>
                </a:r>
                <a:endParaRPr lang="en-US" altLang="zh-TW" sz="2000" spc="300" dirty="0">
                  <a:solidFill>
                    <a:schemeClr val="bg1"/>
                  </a:solidFill>
                  <a:latin typeface="標楷體" panose="03000509000000000000" pitchFamily="65" charset="-120"/>
                  <a:ea typeface="標楷體" panose="03000509000000000000" pitchFamily="65" charset="-120"/>
                </a:endParaRPr>
              </a:p>
              <a:p>
                <a:pPr algn="just">
                  <a:defRPr/>
                </a:pPr>
                <a:r>
                  <a:rPr lang="zh-TW" altLang="en-US" sz="2000" spc="300" dirty="0">
                    <a:solidFill>
                      <a:schemeClr val="bg1"/>
                    </a:solidFill>
                    <a:latin typeface="標楷體" panose="03000509000000000000" pitchFamily="65" charset="-120"/>
                    <a:ea typeface="標楷體" panose="03000509000000000000" pitchFamily="65" charset="-120"/>
                  </a:rPr>
                  <a:t>研究</a:t>
                </a:r>
                <a:endParaRPr lang="en-US" altLang="zh-CN" sz="2000" spc="300" dirty="0">
                  <a:solidFill>
                    <a:schemeClr val="bg1"/>
                  </a:solidFill>
                  <a:latin typeface="標楷體" panose="03000509000000000000" pitchFamily="65" charset="-120"/>
                  <a:ea typeface="標楷體" panose="03000509000000000000" pitchFamily="65" charset="-120"/>
                </a:endParaRPr>
              </a:p>
            </p:txBody>
          </p:sp>
          <p:sp>
            <p:nvSpPr>
              <p:cNvPr id="85" name="TextBox 24">
                <a:extLst>
                  <a:ext uri="{FF2B5EF4-FFF2-40B4-BE49-F238E27FC236}">
                    <a16:creationId xmlns:a16="http://schemas.microsoft.com/office/drawing/2014/main" id="{E4A9BC8A-AFD1-9B4D-8A52-DE133996D805}"/>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標楷體" panose="03000509000000000000" pitchFamily="65" charset="-120"/>
                    <a:ea typeface="標楷體" panose="03000509000000000000" pitchFamily="65" charset="-120"/>
                  </a:rPr>
                  <a:t>結論與</a:t>
                </a:r>
                <a:endParaRPr lang="en-US" altLang="zh-TW" sz="2000" spc="300" dirty="0">
                  <a:solidFill>
                    <a:schemeClr val="bg1"/>
                  </a:solidFill>
                  <a:latin typeface="標楷體" panose="03000509000000000000" pitchFamily="65" charset="-120"/>
                  <a:ea typeface="標楷體" panose="03000509000000000000" pitchFamily="65" charset="-120"/>
                </a:endParaRPr>
              </a:p>
              <a:p>
                <a:pPr algn="just">
                  <a:defRPr/>
                </a:pPr>
                <a:r>
                  <a:rPr lang="zh-TW" altLang="en-US" sz="2000" spc="300" dirty="0">
                    <a:solidFill>
                      <a:schemeClr val="bg1"/>
                    </a:solidFill>
                    <a:latin typeface="標楷體" panose="03000509000000000000" pitchFamily="65" charset="-120"/>
                    <a:ea typeface="標楷體" panose="03000509000000000000" pitchFamily="65" charset="-120"/>
                  </a:rPr>
                  <a:t>建議</a:t>
                </a:r>
                <a:endParaRPr lang="zh-CN" altLang="en-US" sz="2000" spc="300" dirty="0">
                  <a:solidFill>
                    <a:schemeClr val="bg1"/>
                  </a:solidFill>
                  <a:latin typeface="標楷體" panose="03000509000000000000" pitchFamily="65" charset="-120"/>
                  <a:ea typeface="標楷體" panose="03000509000000000000" pitchFamily="65" charset="-120"/>
                </a:endParaRPr>
              </a:p>
            </p:txBody>
          </p:sp>
        </p:grpSp>
      </p:grpSp>
    </p:spTree>
    <p:extLst>
      <p:ext uri="{BB962C8B-B14F-4D97-AF65-F5344CB8AC3E}">
        <p14:creationId xmlns:p14="http://schemas.microsoft.com/office/powerpoint/2010/main" val="243988064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圖片 35">
            <a:extLst>
              <a:ext uri="{FF2B5EF4-FFF2-40B4-BE49-F238E27FC236}">
                <a16:creationId xmlns:a16="http://schemas.microsoft.com/office/drawing/2014/main" id="{FC9B1DC4-BA71-3D47-B9D1-1C5C213AE81D}"/>
              </a:ext>
            </a:extLst>
          </p:cNvPr>
          <p:cNvPicPr>
            <a:picLocks noChangeAspect="1"/>
          </p:cNvPicPr>
          <p:nvPr/>
        </p:nvPicPr>
        <p:blipFill>
          <a:blip r:embed="rId3"/>
          <a:stretch>
            <a:fillRect/>
          </a:stretch>
        </p:blipFill>
        <p:spPr>
          <a:xfrm>
            <a:off x="-13648" y="13648"/>
            <a:ext cx="12192000" cy="6858000"/>
          </a:xfrm>
          <a:prstGeom prst="rect">
            <a:avLst/>
          </a:prstGeom>
        </p:spPr>
      </p:pic>
      <p:sp>
        <p:nvSpPr>
          <p:cNvPr id="165" name="TextBox 164"/>
          <p:cNvSpPr txBox="1"/>
          <p:nvPr/>
        </p:nvSpPr>
        <p:spPr>
          <a:xfrm>
            <a:off x="625116" y="3875940"/>
            <a:ext cx="2383986" cy="461665"/>
          </a:xfrm>
          <a:prstGeom prst="rect">
            <a:avLst/>
          </a:prstGeom>
          <a:noFill/>
        </p:spPr>
        <p:txBody>
          <a:bodyPr wrap="none" rtlCol="0">
            <a:spAutoFit/>
          </a:bodyPr>
          <a:lstStyle/>
          <a:p>
            <a:r>
              <a:rPr kumimoji="1" lang="en-US" altLang="zh-TW" sz="2400" dirty="0">
                <a:solidFill>
                  <a:schemeClr val="accent5">
                    <a:lumMod val="75000"/>
                  </a:schemeClr>
                </a:solidFill>
                <a:latin typeface="標楷體" panose="03000509000000000000" pitchFamily="65" charset="-120"/>
                <a:ea typeface="標楷體" panose="03000509000000000000" pitchFamily="65" charset="-120"/>
              </a:rPr>
              <a:t>2.1</a:t>
            </a:r>
            <a:r>
              <a:rPr kumimoji="1" lang="zh-CN" altLang="en-US" sz="2400" dirty="0">
                <a:solidFill>
                  <a:schemeClr val="accent5">
                    <a:lumMod val="75000"/>
                  </a:schemeClr>
                </a:solidFill>
                <a:latin typeface="標楷體" panose="03000509000000000000" pitchFamily="65" charset="-120"/>
                <a:ea typeface="標楷體" panose="03000509000000000000" pitchFamily="65" charset="-120"/>
              </a:rPr>
              <a:t>油料需求預測</a:t>
            </a:r>
            <a:endParaRPr kumimoji="1" lang="en-US" altLang="zh-TW" sz="2400" dirty="0">
              <a:solidFill>
                <a:schemeClr val="accent5">
                  <a:lumMod val="75000"/>
                </a:schemeClr>
              </a:solidFill>
              <a:latin typeface="標楷體" panose="03000509000000000000" pitchFamily="65" charset="-120"/>
              <a:ea typeface="標楷體" panose="03000509000000000000" pitchFamily="65" charset="-120"/>
            </a:endParaRPr>
          </a:p>
        </p:txBody>
      </p:sp>
      <p:sp>
        <p:nvSpPr>
          <p:cNvPr id="166" name="TextBox 165"/>
          <p:cNvSpPr txBox="1"/>
          <p:nvPr/>
        </p:nvSpPr>
        <p:spPr>
          <a:xfrm>
            <a:off x="3579863" y="3898337"/>
            <a:ext cx="5054589" cy="1569660"/>
          </a:xfrm>
          <a:prstGeom prst="rect">
            <a:avLst/>
          </a:prstGeom>
          <a:noFill/>
        </p:spPr>
        <p:txBody>
          <a:bodyPr wrap="none" rtlCol="0">
            <a:spAutoFit/>
          </a:bodyPr>
          <a:lstStyle/>
          <a:p>
            <a:r>
              <a:rPr kumimoji="1" lang="en-US" altLang="zh-TW" sz="2400" dirty="0">
                <a:solidFill>
                  <a:schemeClr val="accent5">
                    <a:lumMod val="75000"/>
                  </a:schemeClr>
                </a:solidFill>
                <a:latin typeface="標楷體" panose="03000509000000000000" pitchFamily="65" charset="-120"/>
                <a:ea typeface="標楷體" panose="03000509000000000000" pitchFamily="65" charset="-120"/>
              </a:rPr>
              <a:t>2.2</a:t>
            </a:r>
            <a:r>
              <a:rPr kumimoji="1" lang="zh-CN" altLang="en-US" sz="2400" dirty="0">
                <a:solidFill>
                  <a:schemeClr val="accent5">
                    <a:lumMod val="75000"/>
                  </a:schemeClr>
                </a:solidFill>
                <a:latin typeface="標楷體" panose="03000509000000000000" pitchFamily="65" charset="-120"/>
                <a:ea typeface="標楷體" panose="03000509000000000000" pitchFamily="65" charset="-120"/>
              </a:rPr>
              <a:t>時間序列</a:t>
            </a:r>
            <a:endParaRPr kumimoji="1" lang="en-US" altLang="zh-CN" sz="2400" dirty="0">
              <a:solidFill>
                <a:schemeClr val="accent5">
                  <a:lumMod val="75000"/>
                </a:schemeClr>
              </a:solidFill>
              <a:latin typeface="標楷體" panose="03000509000000000000" pitchFamily="65" charset="-120"/>
              <a:ea typeface="標楷體" panose="03000509000000000000" pitchFamily="65" charset="-120"/>
            </a:endParaRPr>
          </a:p>
          <a:p>
            <a:r>
              <a:rPr kumimoji="1" lang="en-US" altLang="zh-TW" sz="2400" dirty="0">
                <a:solidFill>
                  <a:schemeClr val="accent5">
                    <a:lumMod val="75000"/>
                  </a:schemeClr>
                </a:solidFill>
                <a:latin typeface="標楷體" panose="03000509000000000000" pitchFamily="65" charset="-120"/>
                <a:ea typeface="標楷體" panose="03000509000000000000" pitchFamily="65" charset="-120"/>
              </a:rPr>
              <a:t>    2.2.1</a:t>
            </a:r>
            <a:r>
              <a:rPr kumimoji="1" lang="zh-CN" altLang="en-US" sz="2400" dirty="0">
                <a:solidFill>
                  <a:schemeClr val="accent5">
                    <a:lumMod val="75000"/>
                  </a:schemeClr>
                </a:solidFill>
                <a:latin typeface="標楷體" panose="03000509000000000000" pitchFamily="65" charset="-120"/>
                <a:ea typeface="標楷體" panose="03000509000000000000" pitchFamily="65" charset="-120"/>
              </a:rPr>
              <a:t>指數平滑法 </a:t>
            </a:r>
            <a:endParaRPr kumimoji="1" lang="en-US" altLang="zh-CN" sz="2400" dirty="0">
              <a:solidFill>
                <a:schemeClr val="accent5">
                  <a:lumMod val="75000"/>
                </a:schemeClr>
              </a:solidFill>
              <a:latin typeface="標楷體" panose="03000509000000000000" pitchFamily="65" charset="-120"/>
              <a:ea typeface="標楷體" panose="03000509000000000000" pitchFamily="65" charset="-120"/>
            </a:endParaRPr>
          </a:p>
          <a:p>
            <a:r>
              <a:rPr kumimoji="1" lang="en-US" altLang="zh-TW" sz="2400" dirty="0">
                <a:solidFill>
                  <a:schemeClr val="accent5">
                    <a:lumMod val="75000"/>
                  </a:schemeClr>
                </a:solidFill>
                <a:latin typeface="標楷體" panose="03000509000000000000" pitchFamily="65" charset="-120"/>
                <a:ea typeface="標楷體" panose="03000509000000000000" pitchFamily="65" charset="-120"/>
              </a:rPr>
              <a:t>    2.2.2</a:t>
            </a:r>
            <a:r>
              <a:rPr kumimoji="1" lang="zh-TW" altLang="en-US" sz="2400" dirty="0">
                <a:solidFill>
                  <a:schemeClr val="accent5">
                    <a:lumMod val="75000"/>
                  </a:schemeClr>
                </a:solidFill>
                <a:latin typeface="標楷體" panose="03000509000000000000" pitchFamily="65" charset="-120"/>
                <a:ea typeface="標楷體" panose="03000509000000000000" pitchFamily="65" charset="-120"/>
              </a:rPr>
              <a:t>自我迴歸移動平均整合模式 </a:t>
            </a:r>
            <a:endParaRPr kumimoji="1" lang="en-US" altLang="zh-TW" sz="2400" dirty="0">
              <a:solidFill>
                <a:schemeClr val="accent5">
                  <a:lumMod val="75000"/>
                </a:schemeClr>
              </a:solidFill>
              <a:latin typeface="標楷體" panose="03000509000000000000" pitchFamily="65" charset="-120"/>
              <a:ea typeface="標楷體" panose="03000509000000000000" pitchFamily="65" charset="-120"/>
            </a:endParaRPr>
          </a:p>
          <a:p>
            <a:r>
              <a:rPr kumimoji="1" lang="en-US" altLang="zh-TW" sz="2400" dirty="0">
                <a:solidFill>
                  <a:schemeClr val="accent5">
                    <a:lumMod val="75000"/>
                  </a:schemeClr>
                </a:solidFill>
                <a:latin typeface="標楷體" panose="03000509000000000000" pitchFamily="65" charset="-120"/>
                <a:ea typeface="標楷體" panose="03000509000000000000" pitchFamily="65" charset="-120"/>
              </a:rPr>
              <a:t>    2.2.3</a:t>
            </a:r>
            <a:r>
              <a:rPr kumimoji="1" lang="zh-TW" altLang="en-US" sz="2400" dirty="0">
                <a:solidFill>
                  <a:schemeClr val="accent5">
                    <a:lumMod val="75000"/>
                  </a:schemeClr>
                </a:solidFill>
                <a:latin typeface="標楷體" panose="03000509000000000000" pitchFamily="65" charset="-120"/>
                <a:ea typeface="標楷體" panose="03000509000000000000" pitchFamily="65" charset="-120"/>
              </a:rPr>
              <a:t>長短期記憶網路 </a:t>
            </a:r>
            <a:endParaRPr kumimoji="1" lang="en-US" altLang="zh-TW" sz="2400" dirty="0">
              <a:solidFill>
                <a:schemeClr val="accent5">
                  <a:lumMod val="75000"/>
                </a:schemeClr>
              </a:solidFill>
              <a:latin typeface="標楷體" panose="03000509000000000000" pitchFamily="65" charset="-120"/>
              <a:ea typeface="標楷體" panose="03000509000000000000" pitchFamily="65" charset="-120"/>
            </a:endParaRPr>
          </a:p>
        </p:txBody>
      </p:sp>
      <p:sp>
        <p:nvSpPr>
          <p:cNvPr id="167" name="TextBox 166"/>
          <p:cNvSpPr txBox="1"/>
          <p:nvPr/>
        </p:nvSpPr>
        <p:spPr>
          <a:xfrm>
            <a:off x="9364902" y="3875940"/>
            <a:ext cx="1768433" cy="461665"/>
          </a:xfrm>
          <a:prstGeom prst="rect">
            <a:avLst/>
          </a:prstGeom>
          <a:noFill/>
        </p:spPr>
        <p:txBody>
          <a:bodyPr wrap="none" rtlCol="0">
            <a:spAutoFit/>
          </a:bodyPr>
          <a:lstStyle/>
          <a:p>
            <a:pPr algn="ctr"/>
            <a:r>
              <a:rPr kumimoji="1" lang="en-US" altLang="zh-TW" sz="2400" dirty="0">
                <a:solidFill>
                  <a:schemeClr val="accent5">
                    <a:lumMod val="75000"/>
                  </a:schemeClr>
                </a:solidFill>
                <a:latin typeface="標楷體" panose="03000509000000000000" pitchFamily="65" charset="-120"/>
                <a:ea typeface="標楷體" panose="03000509000000000000" pitchFamily="65" charset="-120"/>
              </a:rPr>
              <a:t>2.3</a:t>
            </a:r>
            <a:r>
              <a:rPr kumimoji="1" lang="zh-CN" altLang="en-US" sz="2400" dirty="0">
                <a:solidFill>
                  <a:schemeClr val="accent5">
                    <a:lumMod val="75000"/>
                  </a:schemeClr>
                </a:solidFill>
                <a:latin typeface="標楷體" panose="03000509000000000000" pitchFamily="65" charset="-120"/>
                <a:ea typeface="標楷體" panose="03000509000000000000" pitchFamily="65" charset="-120"/>
              </a:rPr>
              <a:t>文獻小結</a:t>
            </a:r>
            <a:endParaRPr lang="zh-CN" altLang="en-US" sz="2400" dirty="0">
              <a:solidFill>
                <a:schemeClr val="tx1">
                  <a:lumMod val="75000"/>
                  <a:lumOff val="25000"/>
                </a:schemeClr>
              </a:solidFill>
              <a:latin typeface="Kaiti SC" panose="02010600040101010101" pitchFamily="2" charset="-122"/>
              <a:ea typeface="Kaiti SC" panose="02010600040101010101" pitchFamily="2" charset="-122"/>
            </a:endParaRPr>
          </a:p>
        </p:txBody>
      </p:sp>
      <p:grpSp>
        <p:nvGrpSpPr>
          <p:cNvPr id="170" name="组合 169"/>
          <p:cNvGrpSpPr/>
          <p:nvPr/>
        </p:nvGrpSpPr>
        <p:grpSpPr>
          <a:xfrm>
            <a:off x="1222494" y="2214555"/>
            <a:ext cx="1287185" cy="1287185"/>
            <a:chOff x="6501056" y="1873013"/>
            <a:chExt cx="696763" cy="696763"/>
          </a:xfrm>
        </p:grpSpPr>
        <p:sp>
          <p:nvSpPr>
            <p:cNvPr id="171" name="椭圆 170"/>
            <p:cNvSpPr/>
            <p:nvPr/>
          </p:nvSpPr>
          <p:spPr>
            <a:xfrm>
              <a:off x="6501056" y="1873013"/>
              <a:ext cx="696763" cy="696763"/>
            </a:xfrm>
            <a:prstGeom prst="ellipse">
              <a:avLst/>
            </a:prstGeom>
            <a:solidFill>
              <a:srgbClr val="EEEEEE"/>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nvGrpSpPr>
            <p:cNvPr id="172" name="组合 113"/>
            <p:cNvGrpSpPr>
              <a:grpSpLocks noChangeAspect="1"/>
            </p:cNvGrpSpPr>
            <p:nvPr/>
          </p:nvGrpSpPr>
          <p:grpSpPr>
            <a:xfrm>
              <a:off x="6616022" y="1996255"/>
              <a:ext cx="466830" cy="450242"/>
              <a:chOff x="7019925" y="5499100"/>
              <a:chExt cx="312738" cy="301626"/>
            </a:xfrm>
            <a:solidFill>
              <a:srgbClr val="BBBE2C"/>
            </a:solidFill>
          </p:grpSpPr>
          <p:sp>
            <p:nvSpPr>
              <p:cNvPr id="173" name="Freeform 252"/>
              <p:cNvSpPr>
                <a:spLocks/>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008BB6"/>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174" name="Freeform 253"/>
              <p:cNvSpPr>
                <a:spLocks/>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008BB6"/>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grpSp>
      <p:grpSp>
        <p:nvGrpSpPr>
          <p:cNvPr id="175" name="组合 174"/>
          <p:cNvGrpSpPr/>
          <p:nvPr/>
        </p:nvGrpSpPr>
        <p:grpSpPr>
          <a:xfrm>
            <a:off x="5308540" y="2236952"/>
            <a:ext cx="1287185" cy="1287185"/>
            <a:chOff x="6501056" y="2921024"/>
            <a:chExt cx="696763" cy="696763"/>
          </a:xfrm>
        </p:grpSpPr>
        <p:sp>
          <p:nvSpPr>
            <p:cNvPr id="176" name="椭圆 175"/>
            <p:cNvSpPr/>
            <p:nvPr/>
          </p:nvSpPr>
          <p:spPr>
            <a:xfrm>
              <a:off x="6501056" y="2921024"/>
              <a:ext cx="696763" cy="696763"/>
            </a:xfrm>
            <a:prstGeom prst="ellipse">
              <a:avLst/>
            </a:prstGeom>
            <a:solidFill>
              <a:srgbClr val="EEEEEE"/>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nvGrpSpPr>
            <p:cNvPr id="177" name="组合 118"/>
            <p:cNvGrpSpPr>
              <a:grpSpLocks noChangeAspect="1"/>
            </p:cNvGrpSpPr>
            <p:nvPr/>
          </p:nvGrpSpPr>
          <p:grpSpPr>
            <a:xfrm>
              <a:off x="6636672" y="3066937"/>
              <a:ext cx="455384" cy="390650"/>
              <a:chOff x="5084763" y="971550"/>
              <a:chExt cx="323850" cy="277813"/>
            </a:xfrm>
            <a:solidFill>
              <a:srgbClr val="4ABAB5"/>
            </a:solidFill>
          </p:grpSpPr>
          <p:sp>
            <p:nvSpPr>
              <p:cNvPr id="178" name="Freeform 301"/>
              <p:cNvSpPr>
                <a:spLocks noEditPoints="1"/>
              </p:cNvSpPr>
              <p:nvPr/>
            </p:nvSpPr>
            <p:spPr bwMode="auto">
              <a:xfrm>
                <a:off x="5191125" y="1031875"/>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solidFill>
                <a:srgbClr val="43C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25"/>
              </a:p>
            </p:txBody>
          </p:sp>
          <p:sp>
            <p:nvSpPr>
              <p:cNvPr id="179" name="Freeform 302"/>
              <p:cNvSpPr>
                <a:spLocks noEditPoints="1"/>
              </p:cNvSpPr>
              <p:nvPr/>
            </p:nvSpPr>
            <p:spPr bwMode="auto">
              <a:xfrm>
                <a:off x="5084763" y="971550"/>
                <a:ext cx="139700"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solidFill>
                <a:srgbClr val="43C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25"/>
              </a:p>
            </p:txBody>
          </p:sp>
          <p:sp>
            <p:nvSpPr>
              <p:cNvPr id="180"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solidFill>
                <a:srgbClr val="43C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25"/>
              </a:p>
            </p:txBody>
          </p:sp>
        </p:grpSp>
      </p:grpSp>
      <p:grpSp>
        <p:nvGrpSpPr>
          <p:cNvPr id="188" name="组合 187"/>
          <p:cNvGrpSpPr/>
          <p:nvPr/>
        </p:nvGrpSpPr>
        <p:grpSpPr>
          <a:xfrm>
            <a:off x="9605527" y="2214555"/>
            <a:ext cx="1287185" cy="1287185"/>
            <a:chOff x="6494501" y="4230044"/>
            <a:chExt cx="696763" cy="696763"/>
          </a:xfrm>
        </p:grpSpPr>
        <p:sp>
          <p:nvSpPr>
            <p:cNvPr id="189" name="椭圆 188"/>
            <p:cNvSpPr/>
            <p:nvPr/>
          </p:nvSpPr>
          <p:spPr>
            <a:xfrm>
              <a:off x="6494501" y="4230044"/>
              <a:ext cx="696763" cy="696763"/>
            </a:xfrm>
            <a:prstGeom prst="ellipse">
              <a:avLst/>
            </a:prstGeom>
            <a:solidFill>
              <a:srgbClr val="EEEEEE"/>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190" name="任意多边形 189"/>
            <p:cNvSpPr>
              <a:spLocks/>
            </p:cNvSpPr>
            <p:nvPr/>
          </p:nvSpPr>
          <p:spPr bwMode="auto">
            <a:xfrm>
              <a:off x="6609467" y="4389660"/>
              <a:ext cx="488930" cy="374848"/>
            </a:xfrm>
            <a:custGeom>
              <a:avLst/>
              <a:gdLst>
                <a:gd name="connsiteX0" fmla="*/ 14829 w 563476"/>
                <a:gd name="connsiteY0" fmla="*/ 416347 h 432000"/>
                <a:gd name="connsiteX1" fmla="*/ 556062 w 563476"/>
                <a:gd name="connsiteY1" fmla="*/ 416347 h 432000"/>
                <a:gd name="connsiteX2" fmla="*/ 563476 w 563476"/>
                <a:gd name="connsiteY2" fmla="*/ 424174 h 432000"/>
                <a:gd name="connsiteX3" fmla="*/ 556062 w 563476"/>
                <a:gd name="connsiteY3" fmla="*/ 432000 h 432000"/>
                <a:gd name="connsiteX4" fmla="*/ 14829 w 563476"/>
                <a:gd name="connsiteY4" fmla="*/ 432000 h 432000"/>
                <a:gd name="connsiteX5" fmla="*/ 0 w 563476"/>
                <a:gd name="connsiteY5" fmla="*/ 424174 h 432000"/>
                <a:gd name="connsiteX6" fmla="*/ 14829 w 563476"/>
                <a:gd name="connsiteY6" fmla="*/ 416347 h 432000"/>
                <a:gd name="connsiteX7" fmla="*/ 428869 w 563476"/>
                <a:gd name="connsiteY7" fmla="*/ 200347 h 432000"/>
                <a:gd name="connsiteX8" fmla="*/ 510260 w 563476"/>
                <a:gd name="connsiteY8" fmla="*/ 200347 h 432000"/>
                <a:gd name="connsiteX9" fmla="*/ 510260 w 563476"/>
                <a:gd name="connsiteY9" fmla="*/ 372521 h 432000"/>
                <a:gd name="connsiteX10" fmla="*/ 428869 w 563476"/>
                <a:gd name="connsiteY10" fmla="*/ 372521 h 432000"/>
                <a:gd name="connsiteX11" fmla="*/ 303652 w 563476"/>
                <a:gd name="connsiteY11" fmla="*/ 118956 h 432000"/>
                <a:gd name="connsiteX12" fmla="*/ 385043 w 563476"/>
                <a:gd name="connsiteY12" fmla="*/ 118956 h 432000"/>
                <a:gd name="connsiteX13" fmla="*/ 385043 w 563476"/>
                <a:gd name="connsiteY13" fmla="*/ 372521 h 432000"/>
                <a:gd name="connsiteX14" fmla="*/ 303652 w 563476"/>
                <a:gd name="connsiteY14" fmla="*/ 372521 h 432000"/>
                <a:gd name="connsiteX15" fmla="*/ 72001 w 563476"/>
                <a:gd name="connsiteY15" fmla="*/ 97044 h 432000"/>
                <a:gd name="connsiteX16" fmla="*/ 153392 w 563476"/>
                <a:gd name="connsiteY16" fmla="*/ 97044 h 432000"/>
                <a:gd name="connsiteX17" fmla="*/ 153392 w 563476"/>
                <a:gd name="connsiteY17" fmla="*/ 372521 h 432000"/>
                <a:gd name="connsiteX18" fmla="*/ 72001 w 563476"/>
                <a:gd name="connsiteY18" fmla="*/ 372521 h 432000"/>
                <a:gd name="connsiteX19" fmla="*/ 190957 w 563476"/>
                <a:gd name="connsiteY19" fmla="*/ 0 h 432000"/>
                <a:gd name="connsiteX20" fmla="*/ 272348 w 563476"/>
                <a:gd name="connsiteY20" fmla="*/ 0 h 432000"/>
                <a:gd name="connsiteX21" fmla="*/ 272348 w 563476"/>
                <a:gd name="connsiteY21" fmla="*/ 372521 h 432000"/>
                <a:gd name="connsiteX22" fmla="*/ 190957 w 563476"/>
                <a:gd name="connsiteY22" fmla="*/ 372521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476" h="432000">
                  <a:moveTo>
                    <a:pt x="14829" y="416347"/>
                  </a:moveTo>
                  <a:cubicBezTo>
                    <a:pt x="556062" y="416347"/>
                    <a:pt x="556062" y="416347"/>
                    <a:pt x="556062" y="416347"/>
                  </a:cubicBezTo>
                  <a:cubicBezTo>
                    <a:pt x="556062" y="416347"/>
                    <a:pt x="563476" y="416347"/>
                    <a:pt x="563476" y="424174"/>
                  </a:cubicBezTo>
                  <a:cubicBezTo>
                    <a:pt x="563476" y="432000"/>
                    <a:pt x="556062" y="432000"/>
                    <a:pt x="556062" y="432000"/>
                  </a:cubicBezTo>
                  <a:lnTo>
                    <a:pt x="14829" y="432000"/>
                  </a:lnTo>
                  <a:cubicBezTo>
                    <a:pt x="7414" y="432000"/>
                    <a:pt x="0" y="432000"/>
                    <a:pt x="0" y="424174"/>
                  </a:cubicBezTo>
                  <a:cubicBezTo>
                    <a:pt x="0" y="416347"/>
                    <a:pt x="7414" y="416347"/>
                    <a:pt x="14829" y="416347"/>
                  </a:cubicBezTo>
                  <a:close/>
                  <a:moveTo>
                    <a:pt x="428869" y="200347"/>
                  </a:moveTo>
                  <a:lnTo>
                    <a:pt x="510260" y="200347"/>
                  </a:lnTo>
                  <a:lnTo>
                    <a:pt x="510260" y="372521"/>
                  </a:lnTo>
                  <a:lnTo>
                    <a:pt x="428869" y="372521"/>
                  </a:lnTo>
                  <a:close/>
                  <a:moveTo>
                    <a:pt x="303652" y="118956"/>
                  </a:moveTo>
                  <a:lnTo>
                    <a:pt x="385043" y="118956"/>
                  </a:lnTo>
                  <a:lnTo>
                    <a:pt x="385043" y="372521"/>
                  </a:lnTo>
                  <a:lnTo>
                    <a:pt x="303652" y="372521"/>
                  </a:lnTo>
                  <a:close/>
                  <a:moveTo>
                    <a:pt x="72001" y="97044"/>
                  </a:moveTo>
                  <a:lnTo>
                    <a:pt x="153392" y="97044"/>
                  </a:lnTo>
                  <a:lnTo>
                    <a:pt x="153392" y="372521"/>
                  </a:lnTo>
                  <a:lnTo>
                    <a:pt x="72001" y="372521"/>
                  </a:lnTo>
                  <a:close/>
                  <a:moveTo>
                    <a:pt x="190957" y="0"/>
                  </a:moveTo>
                  <a:lnTo>
                    <a:pt x="272348" y="0"/>
                  </a:lnTo>
                  <a:lnTo>
                    <a:pt x="272348" y="372521"/>
                  </a:lnTo>
                  <a:lnTo>
                    <a:pt x="190957" y="372521"/>
                  </a:lnTo>
                  <a:close/>
                </a:path>
              </a:pathLst>
            </a:custGeom>
            <a:solidFill>
              <a:srgbClr val="C1D842"/>
            </a:solidFill>
            <a:ln>
              <a:noFill/>
            </a:ln>
            <a:extLst/>
          </p:spPr>
          <p:txBody>
            <a:bodyPr vert="horz" wrap="square" lIns="91440" tIns="45720" rIns="91440" bIns="45720" numCol="1" anchor="t" anchorCtr="0" compatLnSpc="1">
              <a:prstTxWarp prst="textNoShape">
                <a:avLst/>
              </a:prstTxWarp>
              <a:noAutofit/>
            </a:bodyPr>
            <a:lstStyle/>
            <a:p>
              <a:endParaRPr lang="zh-CN" altLang="en-US"/>
            </a:p>
          </p:txBody>
        </p:sp>
      </p:grpSp>
      <p:sp>
        <p:nvSpPr>
          <p:cNvPr id="3" name="矩形 2">
            <a:extLst>
              <a:ext uri="{FF2B5EF4-FFF2-40B4-BE49-F238E27FC236}">
                <a16:creationId xmlns:a16="http://schemas.microsoft.com/office/drawing/2014/main" id="{219E549D-8BDB-5546-A677-9DD03EC6810E}"/>
              </a:ext>
            </a:extLst>
          </p:cNvPr>
          <p:cNvSpPr/>
          <p:nvPr/>
        </p:nvSpPr>
        <p:spPr>
          <a:xfrm>
            <a:off x="4521575" y="821714"/>
            <a:ext cx="3195105" cy="584775"/>
          </a:xfrm>
          <a:prstGeom prst="rect">
            <a:avLst/>
          </a:prstGeom>
        </p:spPr>
        <p:txBody>
          <a:bodyPr wrap="none">
            <a:spAutoFit/>
          </a:bodyPr>
          <a:lstStyle/>
          <a:p>
            <a:r>
              <a:rPr kumimoji="1" lang="zh-CN" altLang="en-US" sz="3200" dirty="0">
                <a:solidFill>
                  <a:schemeClr val="accent5">
                    <a:lumMod val="75000"/>
                  </a:schemeClr>
                </a:solidFill>
                <a:latin typeface="標楷體" panose="03000509000000000000" pitchFamily="65" charset="-120"/>
                <a:ea typeface="標楷體" panose="03000509000000000000" pitchFamily="65" charset="-120"/>
              </a:rPr>
              <a:t>第二章</a:t>
            </a:r>
            <a:r>
              <a:rPr kumimoji="1" lang="zh-TW" altLang="en-US" sz="3200" dirty="0">
                <a:solidFill>
                  <a:schemeClr val="accent5">
                    <a:lumMod val="75000"/>
                  </a:schemeClr>
                </a:solidFill>
                <a:latin typeface="標楷體" panose="03000509000000000000" pitchFamily="65" charset="-120"/>
                <a:ea typeface="標楷體" panose="03000509000000000000" pitchFamily="65" charset="-120"/>
              </a:rPr>
              <a:t> </a:t>
            </a:r>
            <a:r>
              <a:rPr kumimoji="1" lang="zh-CN" altLang="en-US" sz="3200" dirty="0">
                <a:solidFill>
                  <a:schemeClr val="accent5">
                    <a:lumMod val="75000"/>
                  </a:schemeClr>
                </a:solidFill>
                <a:latin typeface="標楷體" panose="03000509000000000000" pitchFamily="65" charset="-120"/>
                <a:ea typeface="標楷體" panose="03000509000000000000" pitchFamily="65" charset="-120"/>
              </a:rPr>
              <a:t>文獻探討</a:t>
            </a:r>
            <a:endParaRPr kumimoji="1" lang="en-US" altLang="zh-CN" sz="3200" dirty="0">
              <a:solidFill>
                <a:schemeClr val="accent5">
                  <a:lumMod val="75000"/>
                </a:schemeClr>
              </a:solidFill>
              <a:latin typeface="標楷體" panose="03000509000000000000" pitchFamily="65" charset="-120"/>
              <a:ea typeface="標楷體" panose="03000509000000000000" pitchFamily="65" charset="-120"/>
            </a:endParaRPr>
          </a:p>
        </p:txBody>
      </p:sp>
      <p:sp>
        <p:nvSpPr>
          <p:cNvPr id="21" name="投影片編號版面配置區 3">
            <a:extLst>
              <a:ext uri="{FF2B5EF4-FFF2-40B4-BE49-F238E27FC236}">
                <a16:creationId xmlns:a16="http://schemas.microsoft.com/office/drawing/2014/main" id="{E2DB521D-B3CB-CF41-A233-E74171561EDF}"/>
              </a:ext>
            </a:extLst>
          </p:cNvPr>
          <p:cNvSpPr txBox="1">
            <a:spLocks/>
          </p:cNvSpPr>
          <p:nvPr/>
        </p:nvSpPr>
        <p:spPr>
          <a:xfrm>
            <a:off x="9154610" y="6356350"/>
            <a:ext cx="2743200" cy="365125"/>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490CF33-D555-A345-BE28-C2DA5831FB31}" type="slidenum">
              <a:rPr kumimoji="1" lang="zh-TW" altLang="en-US" sz="1600" smtClean="0">
                <a:solidFill>
                  <a:schemeClr val="bg1">
                    <a:lumMod val="65000"/>
                  </a:schemeClr>
                </a:solidFill>
              </a:rPr>
              <a:pPr algn="r"/>
              <a:t>8</a:t>
            </a:fld>
            <a:endParaRPr kumimoji="1" lang="zh-TW" altLang="en-US" sz="1600" dirty="0">
              <a:solidFill>
                <a:schemeClr val="bg1">
                  <a:lumMod val="65000"/>
                </a:schemeClr>
              </a:solidFill>
            </a:endParaRPr>
          </a:p>
        </p:txBody>
      </p:sp>
    </p:spTree>
    <p:extLst>
      <p:ext uri="{BB962C8B-B14F-4D97-AF65-F5344CB8AC3E}">
        <p14:creationId xmlns:p14="http://schemas.microsoft.com/office/powerpoint/2010/main" val="90555189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2F2A76CF-0215-8A48-84DD-8A51DD3214B2}"/>
              </a:ext>
            </a:extLst>
          </p:cNvPr>
          <p:cNvPicPr>
            <a:picLocks noChangeAspect="1"/>
          </p:cNvPicPr>
          <p:nvPr/>
        </p:nvPicPr>
        <p:blipFill>
          <a:blip r:embed="rId2"/>
          <a:stretch>
            <a:fillRect/>
          </a:stretch>
        </p:blipFill>
        <p:spPr>
          <a:xfrm>
            <a:off x="0" y="0"/>
            <a:ext cx="12192000" cy="6858000"/>
          </a:xfrm>
          <a:prstGeom prst="rect">
            <a:avLst/>
          </a:prstGeom>
        </p:spPr>
      </p:pic>
      <p:sp>
        <p:nvSpPr>
          <p:cNvPr id="6" name="矩形 5">
            <a:extLst>
              <a:ext uri="{FF2B5EF4-FFF2-40B4-BE49-F238E27FC236}">
                <a16:creationId xmlns:a16="http://schemas.microsoft.com/office/drawing/2014/main" id="{63E3B1E7-5823-0242-84D1-5DACAE6473EC}"/>
              </a:ext>
            </a:extLst>
          </p:cNvPr>
          <p:cNvSpPr/>
          <p:nvPr/>
        </p:nvSpPr>
        <p:spPr>
          <a:xfrm>
            <a:off x="207047" y="181245"/>
            <a:ext cx="3262432" cy="707886"/>
          </a:xfrm>
          <a:prstGeom prst="rect">
            <a:avLst/>
          </a:prstGeom>
          <a:noFill/>
        </p:spPr>
        <p:txBody>
          <a:bodyPr wrap="none" lIns="91440" tIns="45720" rIns="91440" bIns="45720">
            <a:spAutoFit/>
          </a:bodyPr>
          <a:lstStyle/>
          <a:p>
            <a:pPr algn="ctr"/>
            <a:r>
              <a:rPr kumimoji="1" lang="zh-CN" altLang="en-US" sz="4000" dirty="0">
                <a:solidFill>
                  <a:schemeClr val="accent5">
                    <a:lumMod val="75000"/>
                  </a:schemeClr>
                </a:solidFill>
                <a:latin typeface="標楷體" panose="03000509000000000000" pitchFamily="65" charset="-120"/>
                <a:ea typeface="標楷體" panose="03000509000000000000" pitchFamily="65" charset="-120"/>
              </a:rPr>
              <a:t>油料需求預測</a:t>
            </a:r>
            <a:endParaRPr lang="zh-TW" altLang="en-US" sz="4000"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標楷體" panose="03000509000000000000" pitchFamily="65" charset="-120"/>
              <a:ea typeface="標楷體" panose="03000509000000000000" pitchFamily="65" charset="-120"/>
            </a:endParaRPr>
          </a:p>
        </p:txBody>
      </p:sp>
      <p:sp>
        <p:nvSpPr>
          <p:cNvPr id="2" name="投影片編號版面配置區 1">
            <a:extLst>
              <a:ext uri="{FF2B5EF4-FFF2-40B4-BE49-F238E27FC236}">
                <a16:creationId xmlns:a16="http://schemas.microsoft.com/office/drawing/2014/main" id="{AE03414C-166B-5846-B2B2-42D525EE0652}"/>
              </a:ext>
            </a:extLst>
          </p:cNvPr>
          <p:cNvSpPr>
            <a:spLocks noGrp="1"/>
          </p:cNvSpPr>
          <p:nvPr>
            <p:ph type="sldNum" sz="quarter" idx="12"/>
          </p:nvPr>
        </p:nvSpPr>
        <p:spPr/>
        <p:txBody>
          <a:bodyPr/>
          <a:lstStyle/>
          <a:p>
            <a:fld id="{1490CF33-D555-A345-BE28-C2DA5831FB31}" type="slidenum">
              <a:rPr kumimoji="1" lang="zh-TW" altLang="en-US" smtClean="0">
                <a:latin typeface="標楷體" panose="03000509000000000000" pitchFamily="65" charset="-120"/>
                <a:ea typeface="標楷體" panose="03000509000000000000" pitchFamily="65" charset="-120"/>
              </a:rPr>
              <a:t>9</a:t>
            </a:fld>
            <a:endParaRPr kumimoji="1" lang="zh-TW" altLang="en-US">
              <a:latin typeface="標楷體" panose="03000509000000000000" pitchFamily="65" charset="-120"/>
              <a:ea typeface="標楷體" panose="03000509000000000000" pitchFamily="65" charset="-120"/>
            </a:endParaRPr>
          </a:p>
        </p:txBody>
      </p:sp>
      <p:graphicFrame>
        <p:nvGraphicFramePr>
          <p:cNvPr id="7" name="图示 10">
            <a:extLst>
              <a:ext uri="{FF2B5EF4-FFF2-40B4-BE49-F238E27FC236}">
                <a16:creationId xmlns:a16="http://schemas.microsoft.com/office/drawing/2014/main" id="{15F4F0A0-4B2D-F64B-BCE0-DAAED6A1319B}"/>
              </a:ext>
            </a:extLst>
          </p:cNvPr>
          <p:cNvGraphicFramePr/>
          <p:nvPr>
            <p:extLst>
              <p:ext uri="{D42A27DB-BD31-4B8C-83A1-F6EECF244321}">
                <p14:modId xmlns:p14="http://schemas.microsoft.com/office/powerpoint/2010/main" val="1229422054"/>
              </p:ext>
            </p:extLst>
          </p:nvPr>
        </p:nvGraphicFramePr>
        <p:xfrm>
          <a:off x="327601" y="1439234"/>
          <a:ext cx="6521570" cy="51421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群組 3">
            <a:extLst>
              <a:ext uri="{FF2B5EF4-FFF2-40B4-BE49-F238E27FC236}">
                <a16:creationId xmlns:a16="http://schemas.microsoft.com/office/drawing/2014/main" id="{53E38F65-D870-904A-933E-2010714890B6}"/>
              </a:ext>
            </a:extLst>
          </p:cNvPr>
          <p:cNvGrpSpPr/>
          <p:nvPr/>
        </p:nvGrpSpPr>
        <p:grpSpPr>
          <a:xfrm>
            <a:off x="7101345" y="1101689"/>
            <a:ext cx="3980913" cy="5633367"/>
            <a:chOff x="6940129" y="835206"/>
            <a:chExt cx="3980913" cy="5633367"/>
          </a:xfrm>
        </p:grpSpPr>
        <p:pic>
          <p:nvPicPr>
            <p:cNvPr id="5" name="圖片 4">
              <a:extLst>
                <a:ext uri="{FF2B5EF4-FFF2-40B4-BE49-F238E27FC236}">
                  <a16:creationId xmlns:a16="http://schemas.microsoft.com/office/drawing/2014/main" id="{8F331902-D463-2D40-8EBE-65B2C5D4FB78}"/>
                </a:ext>
              </a:extLst>
            </p:cNvPr>
            <p:cNvPicPr>
              <a:picLocks noChangeAspect="1"/>
            </p:cNvPicPr>
            <p:nvPr/>
          </p:nvPicPr>
          <p:blipFill>
            <a:blip r:embed="rId8"/>
            <a:stretch>
              <a:fillRect/>
            </a:stretch>
          </p:blipFill>
          <p:spPr>
            <a:xfrm>
              <a:off x="6940129" y="835206"/>
              <a:ext cx="3980913" cy="5633367"/>
            </a:xfrm>
            <a:prstGeom prst="rect">
              <a:avLst/>
            </a:prstGeom>
          </p:spPr>
        </p:pic>
        <p:sp>
          <p:nvSpPr>
            <p:cNvPr id="8" name="橢圓 7">
              <a:extLst>
                <a:ext uri="{FF2B5EF4-FFF2-40B4-BE49-F238E27FC236}">
                  <a16:creationId xmlns:a16="http://schemas.microsoft.com/office/drawing/2014/main" id="{D7E59BA1-BF0E-0C46-8D02-698F7BDF0FD6}"/>
                </a:ext>
              </a:extLst>
            </p:cNvPr>
            <p:cNvSpPr/>
            <p:nvPr/>
          </p:nvSpPr>
          <p:spPr>
            <a:xfrm>
              <a:off x="9789691" y="1051125"/>
              <a:ext cx="569343" cy="53613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橢圓 9">
              <a:extLst>
                <a:ext uri="{FF2B5EF4-FFF2-40B4-BE49-F238E27FC236}">
                  <a16:creationId xmlns:a16="http://schemas.microsoft.com/office/drawing/2014/main" id="{02294C6E-0744-0843-A938-1233B0E505DF}"/>
                </a:ext>
              </a:extLst>
            </p:cNvPr>
            <p:cNvSpPr/>
            <p:nvPr/>
          </p:nvSpPr>
          <p:spPr>
            <a:xfrm>
              <a:off x="10304329" y="1707641"/>
              <a:ext cx="569343" cy="53613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橢圓 10">
              <a:extLst>
                <a:ext uri="{FF2B5EF4-FFF2-40B4-BE49-F238E27FC236}">
                  <a16:creationId xmlns:a16="http://schemas.microsoft.com/office/drawing/2014/main" id="{78D4A9F6-909B-7E44-ABCA-38D4A002BA97}"/>
                </a:ext>
              </a:extLst>
            </p:cNvPr>
            <p:cNvSpPr/>
            <p:nvPr/>
          </p:nvSpPr>
          <p:spPr>
            <a:xfrm>
              <a:off x="8196607" y="4810275"/>
              <a:ext cx="569343" cy="53613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橢圓 12">
              <a:extLst>
                <a:ext uri="{FF2B5EF4-FFF2-40B4-BE49-F238E27FC236}">
                  <a16:creationId xmlns:a16="http://schemas.microsoft.com/office/drawing/2014/main" id="{BD323D7B-0B06-6F49-9933-461E2D4F3744}"/>
                </a:ext>
              </a:extLst>
            </p:cNvPr>
            <p:cNvSpPr/>
            <p:nvPr/>
          </p:nvSpPr>
          <p:spPr>
            <a:xfrm>
              <a:off x="7109678" y="3401564"/>
              <a:ext cx="569343" cy="53613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nvGrpSpPr>
          <p:cNvPr id="32" name="群組 31">
            <a:extLst>
              <a:ext uri="{FF2B5EF4-FFF2-40B4-BE49-F238E27FC236}">
                <a16:creationId xmlns:a16="http://schemas.microsoft.com/office/drawing/2014/main" id="{B4C8CF3F-863D-764C-9AB9-18C8D1C44FD9}"/>
              </a:ext>
            </a:extLst>
          </p:cNvPr>
          <p:cNvGrpSpPr/>
          <p:nvPr/>
        </p:nvGrpSpPr>
        <p:grpSpPr>
          <a:xfrm>
            <a:off x="7453498" y="26803"/>
            <a:ext cx="4738502" cy="872280"/>
            <a:chOff x="7453498" y="26803"/>
            <a:chExt cx="4738502" cy="872280"/>
          </a:xfrm>
        </p:grpSpPr>
        <p:grpSp>
          <p:nvGrpSpPr>
            <p:cNvPr id="33" name="群組 32">
              <a:extLst>
                <a:ext uri="{FF2B5EF4-FFF2-40B4-BE49-F238E27FC236}">
                  <a16:creationId xmlns:a16="http://schemas.microsoft.com/office/drawing/2014/main" id="{4EEA5CC9-64F9-6542-B61A-DE91BF614023}"/>
                </a:ext>
              </a:extLst>
            </p:cNvPr>
            <p:cNvGrpSpPr/>
            <p:nvPr/>
          </p:nvGrpSpPr>
          <p:grpSpPr>
            <a:xfrm>
              <a:off x="7453498" y="26803"/>
              <a:ext cx="4738502" cy="872280"/>
              <a:chOff x="7453498" y="26803"/>
              <a:chExt cx="4738502" cy="872280"/>
            </a:xfrm>
          </p:grpSpPr>
          <p:sp>
            <p:nvSpPr>
              <p:cNvPr id="40" name="圆角矩形 3">
                <a:extLst>
                  <a:ext uri="{FF2B5EF4-FFF2-40B4-BE49-F238E27FC236}">
                    <a16:creationId xmlns:a16="http://schemas.microsoft.com/office/drawing/2014/main" id="{2A79AFFC-11E2-5141-A7EC-FB78F7A785C7}"/>
                  </a:ext>
                </a:extLst>
              </p:cNvPr>
              <p:cNvSpPr/>
              <p:nvPr/>
            </p:nvSpPr>
            <p:spPr>
              <a:xfrm>
                <a:off x="7743767" y="167085"/>
                <a:ext cx="97029" cy="684955"/>
              </a:xfrm>
              <a:prstGeom prst="roundRect">
                <a:avLst>
                  <a:gd name="adj" fmla="val 50000"/>
                </a:avLst>
              </a:prstGeom>
              <a:solidFill>
                <a:srgbClr val="0070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圆角矩形 6">
                <a:extLst>
                  <a:ext uri="{FF2B5EF4-FFF2-40B4-BE49-F238E27FC236}">
                    <a16:creationId xmlns:a16="http://schemas.microsoft.com/office/drawing/2014/main" id="{72C3054B-82B4-6140-ADC9-06E51E0E71BC}"/>
                  </a:ext>
                </a:extLst>
              </p:cNvPr>
              <p:cNvSpPr/>
              <p:nvPr/>
            </p:nvSpPr>
            <p:spPr>
              <a:xfrm>
                <a:off x="8524147" y="167085"/>
                <a:ext cx="97029" cy="684955"/>
              </a:xfrm>
              <a:prstGeom prst="roundRect">
                <a:avLst>
                  <a:gd name="adj" fmla="val 50000"/>
                </a:avLst>
              </a:prstGeom>
              <a:solidFill>
                <a:srgbClr val="C12A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圆角矩形 8">
                <a:extLst>
                  <a:ext uri="{FF2B5EF4-FFF2-40B4-BE49-F238E27FC236}">
                    <a16:creationId xmlns:a16="http://schemas.microsoft.com/office/drawing/2014/main" id="{4F7BE3F4-AB6E-844D-B670-F56763C34FF4}"/>
                  </a:ext>
                </a:extLst>
              </p:cNvPr>
              <p:cNvSpPr/>
              <p:nvPr/>
            </p:nvSpPr>
            <p:spPr>
              <a:xfrm>
                <a:off x="9305117" y="167085"/>
                <a:ext cx="96438" cy="684955"/>
              </a:xfrm>
              <a:prstGeom prst="roundRect">
                <a:avLst>
                  <a:gd name="adj" fmla="val 50000"/>
                </a:avLst>
              </a:prstGeom>
              <a:solidFill>
                <a:srgbClr val="B98C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圆角矩形 10">
                <a:extLst>
                  <a:ext uri="{FF2B5EF4-FFF2-40B4-BE49-F238E27FC236}">
                    <a16:creationId xmlns:a16="http://schemas.microsoft.com/office/drawing/2014/main" id="{89714736-6216-1A45-A02D-897D3B539F39}"/>
                  </a:ext>
                </a:extLst>
              </p:cNvPr>
              <p:cNvSpPr/>
              <p:nvPr/>
            </p:nvSpPr>
            <p:spPr>
              <a:xfrm>
                <a:off x="10085493" y="167085"/>
                <a:ext cx="96438" cy="684955"/>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左箭头 4">
                <a:extLst>
                  <a:ext uri="{FF2B5EF4-FFF2-40B4-BE49-F238E27FC236}">
                    <a16:creationId xmlns:a16="http://schemas.microsoft.com/office/drawing/2014/main" id="{33DE4E32-1287-8146-801A-66D23995ABB5}"/>
                  </a:ext>
                </a:extLst>
              </p:cNvPr>
              <p:cNvSpPr/>
              <p:nvPr/>
            </p:nvSpPr>
            <p:spPr>
              <a:xfrm flipH="1">
                <a:off x="7453498" y="26803"/>
                <a:ext cx="4738502" cy="872280"/>
              </a:xfrm>
              <a:prstGeom prst="leftArrow">
                <a:avLst>
                  <a:gd name="adj1" fmla="val 59445"/>
                  <a:gd name="adj2" fmla="val 44147"/>
                </a:avLst>
              </a:prstGeom>
              <a:solidFill>
                <a:schemeClr val="bg1">
                  <a:lumMod val="85000"/>
                </a:schemeClr>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45" name="圆角矩形 1">
                <a:extLst>
                  <a:ext uri="{FF2B5EF4-FFF2-40B4-BE49-F238E27FC236}">
                    <a16:creationId xmlns:a16="http://schemas.microsoft.com/office/drawing/2014/main" id="{382C3AA5-0BEE-6F41-A743-E31BD1E3E7EE}"/>
                  </a:ext>
                </a:extLst>
              </p:cNvPr>
              <p:cNvSpPr/>
              <p:nvPr/>
            </p:nvSpPr>
            <p:spPr>
              <a:xfrm>
                <a:off x="7771576"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009989"/>
                  </a:gs>
                  <a:gs pos="100000">
                    <a:srgbClr val="00BCA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圆角矩形 1">
                <a:extLst>
                  <a:ext uri="{FF2B5EF4-FFF2-40B4-BE49-F238E27FC236}">
                    <a16:creationId xmlns:a16="http://schemas.microsoft.com/office/drawing/2014/main" id="{E6C79170-8B85-2B42-84AF-05CA7F238F55}"/>
                  </a:ext>
                </a:extLst>
              </p:cNvPr>
              <p:cNvSpPr/>
              <p:nvPr/>
            </p:nvSpPr>
            <p:spPr>
              <a:xfrm>
                <a:off x="8551953"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F85931"/>
                  </a:gs>
                  <a:gs pos="100000">
                    <a:srgbClr val="F9775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圆角矩形 1">
                <a:extLst>
                  <a:ext uri="{FF2B5EF4-FFF2-40B4-BE49-F238E27FC236}">
                    <a16:creationId xmlns:a16="http://schemas.microsoft.com/office/drawing/2014/main" id="{C4E4049C-4254-804D-AFD2-4A942DA811E5}"/>
                  </a:ext>
                </a:extLst>
              </p:cNvPr>
              <p:cNvSpPr/>
              <p:nvPr/>
            </p:nvSpPr>
            <p:spPr>
              <a:xfrm>
                <a:off x="9332332"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gradFill flip="none" rotWithShape="1">
                <a:gsLst>
                  <a:gs pos="0">
                    <a:srgbClr val="E3AD13"/>
                  </a:gs>
                  <a:gs pos="100000">
                    <a:srgbClr val="EDB92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圆角矩形 1">
                <a:extLst>
                  <a:ext uri="{FF2B5EF4-FFF2-40B4-BE49-F238E27FC236}">
                    <a16:creationId xmlns:a16="http://schemas.microsoft.com/office/drawing/2014/main" id="{9EFC9799-5F1C-4442-8B4D-D6C84D262872}"/>
                  </a:ext>
                </a:extLst>
              </p:cNvPr>
              <p:cNvSpPr/>
              <p:nvPr/>
            </p:nvSpPr>
            <p:spPr>
              <a:xfrm>
                <a:off x="10112710" y="167085"/>
                <a:ext cx="673290"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49" name="圆角矩形 3">
                <a:extLst>
                  <a:ext uri="{FF2B5EF4-FFF2-40B4-BE49-F238E27FC236}">
                    <a16:creationId xmlns:a16="http://schemas.microsoft.com/office/drawing/2014/main" id="{39E7FE72-A691-EE4C-9FEA-21708BFC171D}"/>
                  </a:ext>
                </a:extLst>
              </p:cNvPr>
              <p:cNvSpPr/>
              <p:nvPr/>
            </p:nvSpPr>
            <p:spPr>
              <a:xfrm>
                <a:off x="10894558" y="181260"/>
                <a:ext cx="97029" cy="684955"/>
              </a:xfrm>
              <a:prstGeom prst="roundRect">
                <a:avLst>
                  <a:gd name="adj" fmla="val 50000"/>
                </a:avLst>
              </a:pr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0" name="圆角矩形 1">
                <a:extLst>
                  <a:ext uri="{FF2B5EF4-FFF2-40B4-BE49-F238E27FC236}">
                    <a16:creationId xmlns:a16="http://schemas.microsoft.com/office/drawing/2014/main" id="{39CB10CA-F418-C244-86D7-328D5F5E08D8}"/>
                  </a:ext>
                </a:extLst>
              </p:cNvPr>
              <p:cNvSpPr/>
              <p:nvPr/>
            </p:nvSpPr>
            <p:spPr>
              <a:xfrm>
                <a:off x="10922367" y="181260"/>
                <a:ext cx="914904" cy="684955"/>
              </a:xfrm>
              <a:custGeom>
                <a:avLst/>
                <a:gdLst/>
                <a:ahLst/>
                <a:cxnLst/>
                <a:rect l="l" t="t" r="r" b="b"/>
                <a:pathLst>
                  <a:path w="1597704" h="2026920">
                    <a:moveTo>
                      <a:pt x="71165" y="0"/>
                    </a:moveTo>
                    <a:lnTo>
                      <a:pt x="1402123" y="0"/>
                    </a:lnTo>
                    <a:cubicBezTo>
                      <a:pt x="1510139" y="0"/>
                      <a:pt x="1597704" y="87565"/>
                      <a:pt x="1597704" y="195581"/>
                    </a:cubicBezTo>
                    <a:lnTo>
                      <a:pt x="1597704" y="1831339"/>
                    </a:lnTo>
                    <a:cubicBezTo>
                      <a:pt x="1597704" y="1939355"/>
                      <a:pt x="1510139" y="2026920"/>
                      <a:pt x="1402123" y="2026920"/>
                    </a:cubicBezTo>
                    <a:lnTo>
                      <a:pt x="71165" y="2026920"/>
                    </a:lnTo>
                    <a:cubicBezTo>
                      <a:pt x="45996" y="2026920"/>
                      <a:pt x="21937" y="2022166"/>
                      <a:pt x="0" y="2013091"/>
                    </a:cubicBezTo>
                    <a:cubicBezTo>
                      <a:pt x="43812" y="1993123"/>
                      <a:pt x="73704" y="1948743"/>
                      <a:pt x="73704" y="1897380"/>
                    </a:cubicBezTo>
                    <a:lnTo>
                      <a:pt x="73704" y="129540"/>
                    </a:lnTo>
                    <a:cubicBezTo>
                      <a:pt x="73704" y="78178"/>
                      <a:pt x="43812" y="33797"/>
                      <a:pt x="0" y="13829"/>
                    </a:cubicBezTo>
                    <a:cubicBezTo>
                      <a:pt x="21937" y="4755"/>
                      <a:pt x="45996" y="0"/>
                      <a:pt x="71165" y="0"/>
                    </a:cubicBezTo>
                    <a:close/>
                  </a:path>
                </a:pathLst>
              </a:custGeom>
              <a:solidFill>
                <a:srgbClr val="942092">
                  <a:alpha val="3647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34" name="群組 33">
              <a:extLst>
                <a:ext uri="{FF2B5EF4-FFF2-40B4-BE49-F238E27FC236}">
                  <a16:creationId xmlns:a16="http://schemas.microsoft.com/office/drawing/2014/main" id="{94CCD64E-93A3-0144-B74F-50DB389F08DF}"/>
                </a:ext>
              </a:extLst>
            </p:cNvPr>
            <p:cNvGrpSpPr/>
            <p:nvPr/>
          </p:nvGrpSpPr>
          <p:grpSpPr>
            <a:xfrm>
              <a:off x="7756266" y="137835"/>
              <a:ext cx="4199935" cy="739537"/>
              <a:chOff x="7756266" y="-244943"/>
              <a:chExt cx="4199935" cy="739537"/>
            </a:xfrm>
          </p:grpSpPr>
          <p:sp>
            <p:nvSpPr>
              <p:cNvPr id="35" name="TextBox 24">
                <a:extLst>
                  <a:ext uri="{FF2B5EF4-FFF2-40B4-BE49-F238E27FC236}">
                    <a16:creationId xmlns:a16="http://schemas.microsoft.com/office/drawing/2014/main" id="{117EACE4-04EF-E74B-BB50-38B0FEF470F4}"/>
                  </a:ext>
                </a:extLst>
              </p:cNvPr>
              <p:cNvSpPr txBox="1"/>
              <p:nvPr/>
            </p:nvSpPr>
            <p:spPr bwMode="auto">
              <a:xfrm>
                <a:off x="7756266" y="-152791"/>
                <a:ext cx="826590" cy="441980"/>
              </a:xfrm>
              <a:prstGeom prst="rect">
                <a:avLst/>
              </a:prstGeom>
              <a:noFill/>
            </p:spPr>
            <p:txBody>
              <a:bodyPr wrap="square">
                <a:spAutoFit/>
              </a:bodyPr>
              <a:lstStyle/>
              <a:p>
                <a:pPr algn="just">
                  <a:lnSpc>
                    <a:spcPct val="130000"/>
                  </a:lnSpc>
                  <a:defRPr/>
                </a:pPr>
                <a:r>
                  <a:rPr lang="zh-CN" altLang="en-US" sz="2000" spc="300" dirty="0">
                    <a:solidFill>
                      <a:schemeClr val="bg1"/>
                    </a:solidFill>
                    <a:latin typeface="標楷體" panose="03000509000000000000" pitchFamily="65" charset="-120"/>
                    <a:ea typeface="標楷體" panose="03000509000000000000" pitchFamily="65" charset="-120"/>
                  </a:rPr>
                  <a:t>緒論</a:t>
                </a:r>
              </a:p>
            </p:txBody>
          </p:sp>
          <p:sp>
            <p:nvSpPr>
              <p:cNvPr id="36" name="TextBox 24">
                <a:extLst>
                  <a:ext uri="{FF2B5EF4-FFF2-40B4-BE49-F238E27FC236}">
                    <a16:creationId xmlns:a16="http://schemas.microsoft.com/office/drawing/2014/main" id="{46ECBEEE-B945-5A4A-A4E4-2F5453DFF725}"/>
                  </a:ext>
                </a:extLst>
              </p:cNvPr>
              <p:cNvSpPr txBox="1"/>
              <p:nvPr/>
            </p:nvSpPr>
            <p:spPr bwMode="auto">
              <a:xfrm>
                <a:off x="8524146" y="-231345"/>
                <a:ext cx="789927" cy="707886"/>
              </a:xfrm>
              <a:prstGeom prst="rect">
                <a:avLst/>
              </a:prstGeom>
              <a:noFill/>
            </p:spPr>
            <p:txBody>
              <a:bodyPr wrap="square">
                <a:spAutoFit/>
              </a:bodyPr>
              <a:lstStyle/>
              <a:p>
                <a:pPr algn="just">
                  <a:defRPr/>
                </a:pPr>
                <a:r>
                  <a:rPr lang="zh-CN" altLang="en-US" sz="2000" b="1" spc="300" dirty="0">
                    <a:solidFill>
                      <a:srgbClr val="FFFF00"/>
                    </a:solidFill>
                    <a:latin typeface="標楷體" panose="03000509000000000000" pitchFamily="65" charset="-120"/>
                    <a:ea typeface="標楷體" panose="03000509000000000000" pitchFamily="65" charset="-120"/>
                  </a:rPr>
                  <a:t>文獻</a:t>
                </a:r>
                <a:endParaRPr lang="en-US" altLang="zh-CN" sz="2000" b="1" spc="300" dirty="0">
                  <a:solidFill>
                    <a:srgbClr val="FFFF00"/>
                  </a:solidFill>
                  <a:latin typeface="標楷體" panose="03000509000000000000" pitchFamily="65" charset="-120"/>
                  <a:ea typeface="標楷體" panose="03000509000000000000" pitchFamily="65" charset="-120"/>
                </a:endParaRPr>
              </a:p>
              <a:p>
                <a:pPr algn="just">
                  <a:defRPr/>
                </a:pPr>
                <a:r>
                  <a:rPr lang="zh-CN" altLang="en-US" sz="2000" b="1" spc="300" dirty="0">
                    <a:solidFill>
                      <a:srgbClr val="FFFF00"/>
                    </a:solidFill>
                    <a:latin typeface="標楷體" panose="03000509000000000000" pitchFamily="65" charset="-120"/>
                    <a:ea typeface="標楷體" panose="03000509000000000000" pitchFamily="65" charset="-120"/>
                  </a:rPr>
                  <a:t>探討</a:t>
                </a:r>
              </a:p>
            </p:txBody>
          </p:sp>
          <p:sp>
            <p:nvSpPr>
              <p:cNvPr id="37" name="TextBox 24">
                <a:extLst>
                  <a:ext uri="{FF2B5EF4-FFF2-40B4-BE49-F238E27FC236}">
                    <a16:creationId xmlns:a16="http://schemas.microsoft.com/office/drawing/2014/main" id="{6F86FFA4-8882-2D4F-9FD9-AE3EB51601EA}"/>
                  </a:ext>
                </a:extLst>
              </p:cNvPr>
              <p:cNvSpPr txBox="1"/>
              <p:nvPr/>
            </p:nvSpPr>
            <p:spPr bwMode="auto">
              <a:xfrm>
                <a:off x="9322095" y="-213292"/>
                <a:ext cx="790615" cy="707886"/>
              </a:xfrm>
              <a:prstGeom prst="rect">
                <a:avLst/>
              </a:prstGeom>
              <a:noFill/>
            </p:spPr>
            <p:txBody>
              <a:bodyPr wrap="square">
                <a:spAutoFit/>
              </a:bodyPr>
              <a:lstStyle/>
              <a:p>
                <a:pPr algn="just">
                  <a:defRPr/>
                </a:pPr>
                <a:r>
                  <a:rPr lang="zh-CN" altLang="en-US" sz="2000" spc="300" dirty="0">
                    <a:solidFill>
                      <a:schemeClr val="bg1"/>
                    </a:solidFill>
                    <a:latin typeface="標楷體" panose="03000509000000000000" pitchFamily="65" charset="-120"/>
                    <a:ea typeface="標楷體" panose="03000509000000000000" pitchFamily="65" charset="-120"/>
                  </a:rPr>
                  <a:t>研究</a:t>
                </a:r>
                <a:endParaRPr lang="en-US" altLang="zh-CN" sz="2000" spc="300" dirty="0">
                  <a:solidFill>
                    <a:schemeClr val="bg1"/>
                  </a:solidFill>
                  <a:latin typeface="標楷體" panose="03000509000000000000" pitchFamily="65" charset="-120"/>
                  <a:ea typeface="標楷體" panose="03000509000000000000" pitchFamily="65" charset="-120"/>
                </a:endParaRPr>
              </a:p>
              <a:p>
                <a:pPr algn="just">
                  <a:defRPr/>
                </a:pPr>
                <a:r>
                  <a:rPr lang="zh-CN" altLang="en-US" sz="2000" spc="300" dirty="0">
                    <a:solidFill>
                      <a:schemeClr val="bg1"/>
                    </a:solidFill>
                    <a:latin typeface="標楷體" panose="03000509000000000000" pitchFamily="65" charset="-120"/>
                    <a:ea typeface="標楷體" panose="03000509000000000000" pitchFamily="65" charset="-120"/>
                  </a:rPr>
                  <a:t>方法</a:t>
                </a:r>
                <a:endParaRPr lang="en-US" altLang="zh-CN" sz="2000" spc="300" dirty="0">
                  <a:solidFill>
                    <a:schemeClr val="bg1"/>
                  </a:solidFill>
                  <a:latin typeface="標楷體" panose="03000509000000000000" pitchFamily="65" charset="-120"/>
                  <a:ea typeface="標楷體" panose="03000509000000000000" pitchFamily="65" charset="-120"/>
                </a:endParaRPr>
              </a:p>
            </p:txBody>
          </p:sp>
          <p:sp>
            <p:nvSpPr>
              <p:cNvPr id="38" name="TextBox 24">
                <a:extLst>
                  <a:ext uri="{FF2B5EF4-FFF2-40B4-BE49-F238E27FC236}">
                    <a16:creationId xmlns:a16="http://schemas.microsoft.com/office/drawing/2014/main" id="{9C0428AA-B65F-3A4B-B0AB-64019C943EE7}"/>
                  </a:ext>
                </a:extLst>
              </p:cNvPr>
              <p:cNvSpPr txBox="1"/>
              <p:nvPr/>
            </p:nvSpPr>
            <p:spPr bwMode="auto">
              <a:xfrm>
                <a:off x="10104638" y="-233390"/>
                <a:ext cx="936261" cy="707886"/>
              </a:xfrm>
              <a:prstGeom prst="rect">
                <a:avLst/>
              </a:prstGeom>
              <a:noFill/>
            </p:spPr>
            <p:txBody>
              <a:bodyPr wrap="square">
                <a:spAutoFit/>
              </a:bodyPr>
              <a:lstStyle/>
              <a:p>
                <a:pPr algn="just">
                  <a:defRPr/>
                </a:pPr>
                <a:r>
                  <a:rPr lang="zh-TW" altLang="en-US" sz="2000" spc="300" dirty="0">
                    <a:solidFill>
                      <a:schemeClr val="bg1"/>
                    </a:solidFill>
                    <a:latin typeface="標楷體" panose="03000509000000000000" pitchFamily="65" charset="-120"/>
                    <a:ea typeface="標楷體" panose="03000509000000000000" pitchFamily="65" charset="-120"/>
                  </a:rPr>
                  <a:t>實證</a:t>
                </a:r>
                <a:endParaRPr lang="en-US" altLang="zh-TW" sz="2000" spc="300" dirty="0">
                  <a:solidFill>
                    <a:schemeClr val="bg1"/>
                  </a:solidFill>
                  <a:latin typeface="標楷體" panose="03000509000000000000" pitchFamily="65" charset="-120"/>
                  <a:ea typeface="標楷體" panose="03000509000000000000" pitchFamily="65" charset="-120"/>
                </a:endParaRPr>
              </a:p>
              <a:p>
                <a:pPr algn="just">
                  <a:defRPr/>
                </a:pPr>
                <a:r>
                  <a:rPr lang="zh-TW" altLang="en-US" sz="2000" spc="300" dirty="0">
                    <a:solidFill>
                      <a:schemeClr val="bg1"/>
                    </a:solidFill>
                    <a:latin typeface="標楷體" panose="03000509000000000000" pitchFamily="65" charset="-120"/>
                    <a:ea typeface="標楷體" panose="03000509000000000000" pitchFamily="65" charset="-120"/>
                  </a:rPr>
                  <a:t>研究</a:t>
                </a:r>
                <a:endParaRPr lang="en-US" altLang="zh-CN" sz="2000" spc="300" dirty="0">
                  <a:solidFill>
                    <a:schemeClr val="bg1"/>
                  </a:solidFill>
                  <a:latin typeface="標楷體" panose="03000509000000000000" pitchFamily="65" charset="-120"/>
                  <a:ea typeface="標楷體" panose="03000509000000000000" pitchFamily="65" charset="-120"/>
                </a:endParaRPr>
              </a:p>
            </p:txBody>
          </p:sp>
          <p:sp>
            <p:nvSpPr>
              <p:cNvPr id="39" name="TextBox 24">
                <a:extLst>
                  <a:ext uri="{FF2B5EF4-FFF2-40B4-BE49-F238E27FC236}">
                    <a16:creationId xmlns:a16="http://schemas.microsoft.com/office/drawing/2014/main" id="{73CFB3CB-85C3-054F-B69B-9D002FD39F92}"/>
                  </a:ext>
                </a:extLst>
              </p:cNvPr>
              <p:cNvSpPr txBox="1"/>
              <p:nvPr/>
            </p:nvSpPr>
            <p:spPr bwMode="auto">
              <a:xfrm>
                <a:off x="10864525" y="-244943"/>
                <a:ext cx="1091676" cy="707886"/>
              </a:xfrm>
              <a:prstGeom prst="rect">
                <a:avLst/>
              </a:prstGeom>
              <a:noFill/>
            </p:spPr>
            <p:txBody>
              <a:bodyPr wrap="square">
                <a:spAutoFit/>
              </a:bodyPr>
              <a:lstStyle/>
              <a:p>
                <a:pPr algn="just">
                  <a:defRPr/>
                </a:pPr>
                <a:r>
                  <a:rPr lang="zh-TW" altLang="en-US" sz="2000" spc="300" dirty="0">
                    <a:solidFill>
                      <a:schemeClr val="bg1"/>
                    </a:solidFill>
                    <a:latin typeface="標楷體" panose="03000509000000000000" pitchFamily="65" charset="-120"/>
                    <a:ea typeface="標楷體" panose="03000509000000000000" pitchFamily="65" charset="-120"/>
                  </a:rPr>
                  <a:t>結論與</a:t>
                </a:r>
                <a:endParaRPr lang="en-US" altLang="zh-TW" sz="2000" spc="300" dirty="0">
                  <a:solidFill>
                    <a:schemeClr val="bg1"/>
                  </a:solidFill>
                  <a:latin typeface="標楷體" panose="03000509000000000000" pitchFamily="65" charset="-120"/>
                  <a:ea typeface="標楷體" panose="03000509000000000000" pitchFamily="65" charset="-120"/>
                </a:endParaRPr>
              </a:p>
              <a:p>
                <a:pPr algn="just">
                  <a:defRPr/>
                </a:pPr>
                <a:r>
                  <a:rPr lang="zh-TW" altLang="en-US" sz="2000" spc="300" dirty="0">
                    <a:solidFill>
                      <a:schemeClr val="bg1"/>
                    </a:solidFill>
                    <a:latin typeface="標楷體" panose="03000509000000000000" pitchFamily="65" charset="-120"/>
                    <a:ea typeface="標楷體" panose="03000509000000000000" pitchFamily="65" charset="-120"/>
                  </a:rPr>
                  <a:t>建議</a:t>
                </a:r>
                <a:endParaRPr lang="zh-CN" altLang="en-US" sz="2000" spc="300" dirty="0">
                  <a:solidFill>
                    <a:schemeClr val="bg1"/>
                  </a:solidFill>
                  <a:latin typeface="標楷體" panose="03000509000000000000" pitchFamily="65" charset="-120"/>
                  <a:ea typeface="標楷體" panose="03000509000000000000" pitchFamily="65" charset="-120"/>
                </a:endParaRPr>
              </a:p>
            </p:txBody>
          </p:sp>
        </p:grpSp>
      </p:grpSp>
    </p:spTree>
    <p:extLst>
      <p:ext uri="{BB962C8B-B14F-4D97-AF65-F5344CB8AC3E}">
        <p14:creationId xmlns:p14="http://schemas.microsoft.com/office/powerpoint/2010/main" val="322714422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Freeform 95"/>
</p:tagLst>
</file>

<file path=ppt/tags/tag11.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Oval 55"/>
</p:tagLst>
</file>

<file path=ppt/tags/tag12.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Freeform 92"/>
</p:tagLst>
</file>

<file path=ppt/tags/tag13.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Oval 46"/>
</p:tagLst>
</file>

<file path=ppt/tags/tag14.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Freeform 94"/>
</p:tagLst>
</file>

<file path=ppt/tags/tag15.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Oval 5"/>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5.2.2"/>
</p:tagLst>
</file>

<file path=ppt/tags/tag23.xml><?xml version="1.0" encoding="utf-8"?>
<p:tagLst xmlns:a="http://schemas.openxmlformats.org/drawingml/2006/main" xmlns:r="http://schemas.openxmlformats.org/officeDocument/2006/relationships" xmlns:p="http://schemas.openxmlformats.org/presentationml/2006/main">
  <p:tag name="PA" val="v5.2.2"/>
</p:tagLst>
</file>

<file path=ppt/tags/tag24.xml><?xml version="1.0" encoding="utf-8"?>
<p:tagLst xmlns:a="http://schemas.openxmlformats.org/drawingml/2006/main" xmlns:r="http://schemas.openxmlformats.org/officeDocument/2006/relationships" xmlns:p="http://schemas.openxmlformats.org/presentationml/2006/main">
  <p:tag name="PA" val="v5.2.2"/>
</p:tagLst>
</file>

<file path=ppt/tags/tag25.xml><?xml version="1.0" encoding="utf-8"?>
<p:tagLst xmlns:a="http://schemas.openxmlformats.org/drawingml/2006/main" xmlns:r="http://schemas.openxmlformats.org/officeDocument/2006/relationships" xmlns:p="http://schemas.openxmlformats.org/presentationml/2006/main">
  <p:tag name="PA" val="v5.2.2"/>
</p:tagLst>
</file>

<file path=ppt/tags/tag26.xml><?xml version="1.0" encoding="utf-8"?>
<p:tagLst xmlns:a="http://schemas.openxmlformats.org/drawingml/2006/main" xmlns:r="http://schemas.openxmlformats.org/officeDocument/2006/relationships" xmlns:p="http://schemas.openxmlformats.org/presentationml/2006/main">
  <p:tag name="PA" val="v5.2.2"/>
</p:tagLst>
</file>

<file path=ppt/tags/tag27.xml><?xml version="1.0" encoding="utf-8"?>
<p:tagLst xmlns:a="http://schemas.openxmlformats.org/drawingml/2006/main" xmlns:r="http://schemas.openxmlformats.org/officeDocument/2006/relationships" xmlns:p="http://schemas.openxmlformats.org/presentationml/2006/main">
  <p:tag name="PA" val="v5.2.2"/>
</p:tagLst>
</file>

<file path=ppt/tags/tag28.xml><?xml version="1.0" encoding="utf-8"?>
<p:tagLst xmlns:a="http://schemas.openxmlformats.org/drawingml/2006/main" xmlns:r="http://schemas.openxmlformats.org/officeDocument/2006/relationships" xmlns:p="http://schemas.openxmlformats.org/presentationml/2006/main">
  <p:tag name="PA" val="v5.2.2"/>
</p:tagLst>
</file>

<file path=ppt/tags/tag29.xml><?xml version="1.0" encoding="utf-8"?>
<p:tagLst xmlns:a="http://schemas.openxmlformats.org/drawingml/2006/main" xmlns:r="http://schemas.openxmlformats.org/officeDocument/2006/relationships" xmlns:p="http://schemas.openxmlformats.org/presentationml/2006/main">
  <p:tag name="PA" val="v5.2.2"/>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5.2.2"/>
</p:tagLst>
</file>

<file path=ppt/tags/tag31.xml><?xml version="1.0" encoding="utf-8"?>
<p:tagLst xmlns:a="http://schemas.openxmlformats.org/drawingml/2006/main" xmlns:r="http://schemas.openxmlformats.org/officeDocument/2006/relationships" xmlns:p="http://schemas.openxmlformats.org/presentationml/2006/main">
  <p:tag name="PA" val="v5.2.2"/>
</p:tagLst>
</file>

<file path=ppt/tags/tag32.xml><?xml version="1.0" encoding="utf-8"?>
<p:tagLst xmlns:a="http://schemas.openxmlformats.org/drawingml/2006/main" xmlns:r="http://schemas.openxmlformats.org/officeDocument/2006/relationships" xmlns:p="http://schemas.openxmlformats.org/presentationml/2006/main">
  <p:tag name="PA" val="v5.2.2"/>
</p:tagLst>
</file>

<file path=ppt/tags/tag33.xml><?xml version="1.0" encoding="utf-8"?>
<p:tagLst xmlns:a="http://schemas.openxmlformats.org/drawingml/2006/main" xmlns:r="http://schemas.openxmlformats.org/officeDocument/2006/relationships" xmlns:p="http://schemas.openxmlformats.org/presentationml/2006/main">
  <p:tag name="PA" val="v5.2.2"/>
</p:tagLst>
</file>

<file path=ppt/tags/tag34.xml><?xml version="1.0" encoding="utf-8"?>
<p:tagLst xmlns:a="http://schemas.openxmlformats.org/drawingml/2006/main" xmlns:r="http://schemas.openxmlformats.org/officeDocument/2006/relationships" xmlns:p="http://schemas.openxmlformats.org/presentationml/2006/main">
  <p:tag name="PA" val="v5.2.2"/>
</p:tagLst>
</file>

<file path=ppt/tags/tag35.xml><?xml version="1.0" encoding="utf-8"?>
<p:tagLst xmlns:a="http://schemas.openxmlformats.org/drawingml/2006/main" xmlns:r="http://schemas.openxmlformats.org/officeDocument/2006/relationships" xmlns:p="http://schemas.openxmlformats.org/presentationml/2006/main">
  <p:tag name="PA" val="v5.2.2"/>
</p:tagLst>
</file>

<file path=ppt/tags/tag36.xml><?xml version="1.0" encoding="utf-8"?>
<p:tagLst xmlns:a="http://schemas.openxmlformats.org/drawingml/2006/main" xmlns:r="http://schemas.openxmlformats.org/officeDocument/2006/relationships" xmlns:p="http://schemas.openxmlformats.org/presentationml/2006/main">
  <p:tag name="PA" val="v5.2.2"/>
</p:tagLst>
</file>

<file path=ppt/tags/tag37.xml><?xml version="1.0" encoding="utf-8"?>
<p:tagLst xmlns:a="http://schemas.openxmlformats.org/drawingml/2006/main" xmlns:r="http://schemas.openxmlformats.org/officeDocument/2006/relationships" xmlns:p="http://schemas.openxmlformats.org/presentationml/2006/main">
  <p:tag name="PA" val="v5.2.2"/>
</p:tagLst>
</file>

<file path=ppt/tags/tag38.xml><?xml version="1.0" encoding="utf-8"?>
<p:tagLst xmlns:a="http://schemas.openxmlformats.org/drawingml/2006/main" xmlns:r="http://schemas.openxmlformats.org/officeDocument/2006/relationships" xmlns:p="http://schemas.openxmlformats.org/presentationml/2006/main">
  <p:tag name="PA" val="v5.2.2"/>
</p:tagLst>
</file>

<file path=ppt/tags/tag39.xml><?xml version="1.0" encoding="utf-8"?>
<p:tagLst xmlns:a="http://schemas.openxmlformats.org/drawingml/2006/main" xmlns:r="http://schemas.openxmlformats.org/officeDocument/2006/relationships" xmlns:p="http://schemas.openxmlformats.org/presentationml/2006/main">
  <p:tag name="PA" val="v5.2.2"/>
</p:tagLst>
</file>

<file path=ppt/tags/tag4.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椭圆 30"/>
</p:tagLst>
</file>

<file path=ppt/tags/tag40.xml><?xml version="1.0" encoding="utf-8"?>
<p:tagLst xmlns:a="http://schemas.openxmlformats.org/drawingml/2006/main" xmlns:r="http://schemas.openxmlformats.org/officeDocument/2006/relationships" xmlns:p="http://schemas.openxmlformats.org/presentationml/2006/main">
  <p:tag name="PA" val="v5.2.2"/>
</p:tagLst>
</file>

<file path=ppt/tags/tag41.xml><?xml version="1.0" encoding="utf-8"?>
<p:tagLst xmlns:a="http://schemas.openxmlformats.org/drawingml/2006/main" xmlns:r="http://schemas.openxmlformats.org/officeDocument/2006/relationships" xmlns:p="http://schemas.openxmlformats.org/presentationml/2006/main">
  <p:tag name="PA" val="v5.2.2"/>
</p:tagLst>
</file>

<file path=ppt/tags/tag42.xml><?xml version="1.0" encoding="utf-8"?>
<p:tagLst xmlns:a="http://schemas.openxmlformats.org/drawingml/2006/main" xmlns:r="http://schemas.openxmlformats.org/officeDocument/2006/relationships" xmlns:p="http://schemas.openxmlformats.org/presentationml/2006/main">
  <p:tag name="PA" val="v5.2.2"/>
</p:tagLst>
</file>

<file path=ppt/tags/tag43.xml><?xml version="1.0" encoding="utf-8"?>
<p:tagLst xmlns:a="http://schemas.openxmlformats.org/drawingml/2006/main" xmlns:r="http://schemas.openxmlformats.org/officeDocument/2006/relationships" xmlns:p="http://schemas.openxmlformats.org/presentationml/2006/main">
  <p:tag name="PA" val="v5.2.2"/>
</p:tagLst>
</file>

<file path=ppt/tags/tag44.xml><?xml version="1.0" encoding="utf-8"?>
<p:tagLst xmlns:a="http://schemas.openxmlformats.org/drawingml/2006/main" xmlns:r="http://schemas.openxmlformats.org/officeDocument/2006/relationships" xmlns:p="http://schemas.openxmlformats.org/presentationml/2006/main">
  <p:tag name="PA" val="v5.2.2"/>
</p:tagLst>
</file>

<file path=ppt/tags/tag45.xml><?xml version="1.0" encoding="utf-8"?>
<p:tagLst xmlns:a="http://schemas.openxmlformats.org/drawingml/2006/main" xmlns:r="http://schemas.openxmlformats.org/officeDocument/2006/relationships" xmlns:p="http://schemas.openxmlformats.org/presentationml/2006/main">
  <p:tag name="PA" val="v5.2.2"/>
</p:tagLst>
</file>

<file path=ppt/tags/tag46.xml><?xml version="1.0" encoding="utf-8"?>
<p:tagLst xmlns:a="http://schemas.openxmlformats.org/drawingml/2006/main" xmlns:r="http://schemas.openxmlformats.org/officeDocument/2006/relationships" xmlns:p="http://schemas.openxmlformats.org/presentationml/2006/main">
  <p:tag name="PA" val="v5.2.2"/>
</p:tagLst>
</file>

<file path=ppt/tags/tag47.xml><?xml version="1.0" encoding="utf-8"?>
<p:tagLst xmlns:a="http://schemas.openxmlformats.org/drawingml/2006/main" xmlns:r="http://schemas.openxmlformats.org/officeDocument/2006/relationships" xmlns:p="http://schemas.openxmlformats.org/presentationml/2006/main">
  <p:tag name="PA" val="v5.2.2"/>
</p:tagLst>
</file>

<file path=ppt/tags/tag48.xml><?xml version="1.0" encoding="utf-8"?>
<p:tagLst xmlns:a="http://schemas.openxmlformats.org/drawingml/2006/main" xmlns:r="http://schemas.openxmlformats.org/officeDocument/2006/relationships" xmlns:p="http://schemas.openxmlformats.org/presentationml/2006/main">
  <p:tag name="PA" val="v5.2.2"/>
</p:tagLst>
</file>

<file path=ppt/tags/tag49.xml><?xml version="1.0" encoding="utf-8"?>
<p:tagLst xmlns:a="http://schemas.openxmlformats.org/drawingml/2006/main" xmlns:r="http://schemas.openxmlformats.org/officeDocument/2006/relationships" xmlns:p="http://schemas.openxmlformats.org/presentationml/2006/main">
  <p:tag name="PA" val="v5.2.2"/>
</p:tagLst>
</file>

<file path=ppt/tags/tag5.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椭圆 30"/>
</p:tagLst>
</file>

<file path=ppt/tags/tag50.xml><?xml version="1.0" encoding="utf-8"?>
<p:tagLst xmlns:a="http://schemas.openxmlformats.org/drawingml/2006/main" xmlns:r="http://schemas.openxmlformats.org/officeDocument/2006/relationships" xmlns:p="http://schemas.openxmlformats.org/presentationml/2006/main">
  <p:tag name="PA" val="v5.2.2"/>
</p:tagLst>
</file>

<file path=ppt/tags/tag51.xml><?xml version="1.0" encoding="utf-8"?>
<p:tagLst xmlns:a="http://schemas.openxmlformats.org/drawingml/2006/main" xmlns:r="http://schemas.openxmlformats.org/officeDocument/2006/relationships" xmlns:p="http://schemas.openxmlformats.org/presentationml/2006/main">
  <p:tag name="PA" val="v5.2.2"/>
</p:tagLst>
</file>

<file path=ppt/tags/tag52.xml><?xml version="1.0" encoding="utf-8"?>
<p:tagLst xmlns:a="http://schemas.openxmlformats.org/drawingml/2006/main" xmlns:r="http://schemas.openxmlformats.org/officeDocument/2006/relationships" xmlns:p="http://schemas.openxmlformats.org/presentationml/2006/main">
  <p:tag name="PA" val="v5.2.2"/>
</p:tagLst>
</file>

<file path=ppt/tags/tag53.xml><?xml version="1.0" encoding="utf-8"?>
<p:tagLst xmlns:a="http://schemas.openxmlformats.org/drawingml/2006/main" xmlns:r="http://schemas.openxmlformats.org/officeDocument/2006/relationships" xmlns:p="http://schemas.openxmlformats.org/presentationml/2006/main">
  <p:tag name="PA" val="v3.0.0"/>
</p:tagLst>
</file>

<file path=ppt/tags/tag54.xml><?xml version="1.0" encoding="utf-8"?>
<p:tagLst xmlns:a="http://schemas.openxmlformats.org/drawingml/2006/main" xmlns:r="http://schemas.openxmlformats.org/officeDocument/2006/relationships" xmlns:p="http://schemas.openxmlformats.org/presentationml/2006/main">
  <p:tag name="PA" val="v3.0.0"/>
</p:tagLst>
</file>

<file path=ppt/tags/tag55.xml><?xml version="1.0" encoding="utf-8"?>
<p:tagLst xmlns:a="http://schemas.openxmlformats.org/drawingml/2006/main" xmlns:r="http://schemas.openxmlformats.org/officeDocument/2006/relationships" xmlns:p="http://schemas.openxmlformats.org/presentationml/2006/main">
  <p:tag name="PA" val="v3.0.0"/>
</p:tagLst>
</file>

<file path=ppt/tags/tag56.xml><?xml version="1.0" encoding="utf-8"?>
<p:tagLst xmlns:a="http://schemas.openxmlformats.org/drawingml/2006/main" xmlns:r="http://schemas.openxmlformats.org/officeDocument/2006/relationships" xmlns:p="http://schemas.openxmlformats.org/presentationml/2006/main">
  <p:tag name="PA" val="v3.0.0"/>
</p:tagLst>
</file>

<file path=ppt/tags/tag57.xml><?xml version="1.0" encoding="utf-8"?>
<p:tagLst xmlns:a="http://schemas.openxmlformats.org/drawingml/2006/main" xmlns:r="http://schemas.openxmlformats.org/officeDocument/2006/relationships" xmlns:p="http://schemas.openxmlformats.org/presentationml/2006/main">
  <p:tag name="PA" val="v3.0.0"/>
</p:tagLst>
</file>

<file path=ppt/tags/tag58.xml><?xml version="1.0" encoding="utf-8"?>
<p:tagLst xmlns:a="http://schemas.openxmlformats.org/drawingml/2006/main" xmlns:r="http://schemas.openxmlformats.org/officeDocument/2006/relationships" xmlns:p="http://schemas.openxmlformats.org/presentationml/2006/main">
  <p:tag name="PA" val="v3.0.0"/>
</p:tagLst>
</file>

<file path=ppt/tags/tag59.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Freeform 95"/>
</p:tagLst>
</file>

<file path=ppt/tags/tag60.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Oval 55"/>
</p:tagLst>
</file>

<file path=ppt/tags/tag8.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Freeform 96"/>
</p:tagLst>
</file>

<file path=ppt/tags/tag9.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Oval 64"/>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自定义 353">
      <a:dk1>
        <a:sysClr val="windowText" lastClr="000000"/>
      </a:dk1>
      <a:lt1>
        <a:sysClr val="window" lastClr="FFFFFF"/>
      </a:lt1>
      <a:dk2>
        <a:srgbClr val="34833F"/>
      </a:dk2>
      <a:lt2>
        <a:srgbClr val="E7E6E6"/>
      </a:lt2>
      <a:accent1>
        <a:srgbClr val="34833F"/>
      </a:accent1>
      <a:accent2>
        <a:srgbClr val="D24977"/>
      </a:accent2>
      <a:accent3>
        <a:srgbClr val="34833F"/>
      </a:accent3>
      <a:accent4>
        <a:srgbClr val="D24977"/>
      </a:accent4>
      <a:accent5>
        <a:srgbClr val="34833F"/>
      </a:accent5>
      <a:accent6>
        <a:srgbClr val="D24977"/>
      </a:accent6>
      <a:hlink>
        <a:srgbClr val="34833F"/>
      </a:hlink>
      <a:folHlink>
        <a:srgbClr val="D24977"/>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857">
    <a:dk1>
      <a:sysClr val="windowText" lastClr="000000"/>
    </a:dk1>
    <a:lt1>
      <a:sysClr val="window" lastClr="FFFFFF"/>
    </a:lt1>
    <a:dk2>
      <a:srgbClr val="5A6378"/>
    </a:dk2>
    <a:lt2>
      <a:srgbClr val="7F7F7F"/>
    </a:lt2>
    <a:accent1>
      <a:srgbClr val="262626"/>
    </a:accent1>
    <a:accent2>
      <a:srgbClr val="262626"/>
    </a:accent2>
    <a:accent3>
      <a:srgbClr val="262626"/>
    </a:accent3>
    <a:accent4>
      <a:srgbClr val="262626"/>
    </a:accent4>
    <a:accent5>
      <a:srgbClr val="262626"/>
    </a:accent5>
    <a:accent6>
      <a:srgbClr val="262626"/>
    </a:accent6>
    <a:hlink>
      <a:srgbClr val="168BBA"/>
    </a:hlink>
    <a:folHlink>
      <a:srgbClr val="680000"/>
    </a:folHlink>
  </a:clrScheme>
  <a:fontScheme name="edp3bsb0">
    <a:majorFont>
      <a:latin typeface="庞门正道标题体" panose="020F0302020204030204"/>
      <a:ea typeface="庞门正道标题体"/>
      <a:cs typeface=""/>
    </a:majorFont>
    <a:minorFont>
      <a:latin typeface="庞门正道标题体" panose="020F0502020204030204"/>
      <a:ea typeface="庞门正道标题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50967</TotalTime>
  <Words>3827</Words>
  <Application>Microsoft Office PowerPoint</Application>
  <PresentationFormat>寬螢幕</PresentationFormat>
  <Paragraphs>640</Paragraphs>
  <Slides>39</Slides>
  <Notes>23</Notes>
  <HiddenSlides>0</HiddenSlides>
  <MMClips>0</MMClips>
  <ScaleCrop>false</ScaleCrop>
  <HeadingPairs>
    <vt:vector size="6" baseType="variant">
      <vt:variant>
        <vt:lpstr>使用字型</vt:lpstr>
      </vt:variant>
      <vt:variant>
        <vt:i4>19</vt:i4>
      </vt:variant>
      <vt:variant>
        <vt:lpstr>佈景主題</vt:lpstr>
      </vt:variant>
      <vt:variant>
        <vt:i4>3</vt:i4>
      </vt:variant>
      <vt:variant>
        <vt:lpstr>投影片標題</vt:lpstr>
      </vt:variant>
      <vt:variant>
        <vt:i4>39</vt:i4>
      </vt:variant>
    </vt:vector>
  </HeadingPairs>
  <TitlesOfParts>
    <vt:vector size="61" baseType="lpstr">
      <vt:lpstr>Cordia New</vt:lpstr>
      <vt:lpstr>等线</vt:lpstr>
      <vt:lpstr>FZHei-B01S</vt:lpstr>
      <vt:lpstr>Gill Sans</vt:lpstr>
      <vt:lpstr>Kaiti SC</vt:lpstr>
      <vt:lpstr>微软雅黑</vt:lpstr>
      <vt:lpstr>MS Mincho</vt:lpstr>
      <vt:lpstr>PangMenZhengDao</vt:lpstr>
      <vt:lpstr>宋体</vt:lpstr>
      <vt:lpstr>幼圆</vt:lpstr>
      <vt:lpstr>思源黑体 Bold</vt:lpstr>
      <vt:lpstr>思源黑体 Light</vt:lpstr>
      <vt:lpstr>新細明體</vt:lpstr>
      <vt:lpstr>標楷體</vt:lpstr>
      <vt:lpstr>Arial</vt:lpstr>
      <vt:lpstr>Calibri</vt:lpstr>
      <vt:lpstr>Calibri Light</vt:lpstr>
      <vt:lpstr>Cambria Math</vt:lpstr>
      <vt:lpstr>Times New Roman</vt:lpstr>
      <vt:lpstr>Office 佈景主題</vt:lpstr>
      <vt:lpstr>Office Theme</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婉甄 羅</dc:creator>
  <cp:lastModifiedBy>俊翰 李</cp:lastModifiedBy>
  <cp:revision>373</cp:revision>
  <cp:lastPrinted>2019-11-28T01:34:04Z</cp:lastPrinted>
  <dcterms:created xsi:type="dcterms:W3CDTF">2019-05-14T14:21:08Z</dcterms:created>
  <dcterms:modified xsi:type="dcterms:W3CDTF">2020-05-23T02:18:37Z</dcterms:modified>
</cp:coreProperties>
</file>